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69" r:id="rId2"/>
    <p:sldId id="270" r:id="rId3"/>
    <p:sldId id="271" r:id="rId4"/>
    <p:sldId id="272" r:id="rId5"/>
    <p:sldId id="257" r:id="rId6"/>
    <p:sldId id="307" r:id="rId7"/>
    <p:sldId id="277" r:id="rId8"/>
    <p:sldId id="276" r:id="rId9"/>
    <p:sldId id="303" r:id="rId10"/>
    <p:sldId id="306" r:id="rId11"/>
    <p:sldId id="280" r:id="rId12"/>
    <p:sldId id="281" r:id="rId13"/>
    <p:sldId id="282" r:id="rId14"/>
    <p:sldId id="283" r:id="rId15"/>
    <p:sldId id="287" r:id="rId16"/>
    <p:sldId id="288" r:id="rId17"/>
    <p:sldId id="289" r:id="rId18"/>
    <p:sldId id="284" r:id="rId19"/>
    <p:sldId id="285" r:id="rId20"/>
    <p:sldId id="286" r:id="rId21"/>
    <p:sldId id="278" r:id="rId22"/>
    <p:sldId id="298" r:id="rId23"/>
    <p:sldId id="300" r:id="rId24"/>
    <p:sldId id="301" r:id="rId25"/>
    <p:sldId id="302" r:id="rId26"/>
    <p:sldId id="308" r:id="rId27"/>
    <p:sldId id="279" r:id="rId28"/>
    <p:sldId id="305" r:id="rId29"/>
    <p:sldId id="309" r:id="rId30"/>
    <p:sldId id="264" r:id="rId31"/>
    <p:sldId id="259" r:id="rId32"/>
    <p:sldId id="258" r:id="rId33"/>
    <p:sldId id="263" r:id="rId34"/>
    <p:sldId id="261" r:id="rId35"/>
    <p:sldId id="266" r:id="rId36"/>
    <p:sldId id="262" r:id="rId37"/>
    <p:sldId id="268" r:id="rId38"/>
    <p:sldId id="267" r:id="rId39"/>
    <p:sldId id="260" r:id="rId40"/>
    <p:sldId id="291" r:id="rId41"/>
    <p:sldId id="265" r:id="rId42"/>
    <p:sldId id="292" r:id="rId43"/>
    <p:sldId id="295" r:id="rId44"/>
    <p:sldId id="296" r:id="rId45"/>
    <p:sldId id="297" r:id="rId46"/>
    <p:sldId id="30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4" autoAdjust="0"/>
    <p:restoredTop sz="94660"/>
  </p:normalViewPr>
  <p:slideViewPr>
    <p:cSldViewPr>
      <p:cViewPr varScale="1">
        <p:scale>
          <a:sx n="69" d="100"/>
          <a:sy n="69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Complete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Parts</c:v>
                </c:pt>
                <c:pt idx="3">
                  <c:v>Prototype</c:v>
                </c:pt>
                <c:pt idx="4">
                  <c:v>Testing</c:v>
                </c:pt>
                <c:pt idx="5">
                  <c:v>Overall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0.95000000000000007</c:v>
                </c:pt>
                <c:pt idx="1">
                  <c:v>0.9</c:v>
                </c:pt>
                <c:pt idx="2">
                  <c:v>0.8</c:v>
                </c:pt>
                <c:pt idx="3">
                  <c:v>0.4</c:v>
                </c:pt>
                <c:pt idx="4">
                  <c:v>0.35000000000000003</c:v>
                </c:pt>
                <c:pt idx="5">
                  <c:v>0.68000000000000016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Research</c:v>
                </c:pt>
                <c:pt idx="1">
                  <c:v>Design</c:v>
                </c:pt>
                <c:pt idx="2">
                  <c:v>Parts</c:v>
                </c:pt>
                <c:pt idx="3">
                  <c:v>Prototype</c:v>
                </c:pt>
                <c:pt idx="4">
                  <c:v>Testing</c:v>
                </c:pt>
                <c:pt idx="5">
                  <c:v>Overall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5.000000000000001E-2</c:v>
                </c:pt>
                <c:pt idx="1">
                  <c:v>0.1</c:v>
                </c:pt>
                <c:pt idx="2">
                  <c:v>0.2</c:v>
                </c:pt>
                <c:pt idx="3">
                  <c:v>0.60000000000000009</c:v>
                </c:pt>
                <c:pt idx="4">
                  <c:v>0.70000000000000007</c:v>
                </c:pt>
                <c:pt idx="5">
                  <c:v>0.32000000000000006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40800"/>
        <c:axId val="113342336"/>
        <c:axId val="0"/>
      </c:bar3DChart>
      <c:catAx>
        <c:axId val="113340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3342336"/>
        <c:crosses val="autoZero"/>
        <c:auto val="1"/>
        <c:lblAlgn val="ctr"/>
        <c:lblOffset val="100"/>
        <c:noMultiLvlLbl val="0"/>
      </c:catAx>
      <c:valAx>
        <c:axId val="113342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3340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Andy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70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Beau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80</c:v>
                </c:pt>
                <c:pt idx="1">
                  <c:v>5</c:v>
                </c:pt>
                <c:pt idx="2">
                  <c:v>10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Rob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75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Sean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MCU programming</c:v>
                </c:pt>
                <c:pt idx="1">
                  <c:v>Solar tracking</c:v>
                </c:pt>
                <c:pt idx="2">
                  <c:v>Power Supply</c:v>
                </c:pt>
                <c:pt idx="3">
                  <c:v>Hardware design</c:v>
                </c:pt>
                <c:pt idx="4">
                  <c:v>PCB design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5</c:v>
                </c:pt>
                <c:pt idx="1">
                  <c:v>80</c:v>
                </c:pt>
                <c:pt idx="2">
                  <c:v>10</c:v>
                </c:pt>
                <c:pt idx="3">
                  <c:v>5</c:v>
                </c:pt>
                <c:pt idx="4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400448"/>
        <c:axId val="113422720"/>
        <c:axId val="0"/>
      </c:bar3DChart>
      <c:catAx>
        <c:axId val="11340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3422720"/>
        <c:crosses val="autoZero"/>
        <c:auto val="1"/>
        <c:lblAlgn val="ctr"/>
        <c:lblOffset val="100"/>
        <c:noMultiLvlLbl val="0"/>
      </c:catAx>
      <c:valAx>
        <c:axId val="11342272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40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B604D-B6AF-4CE3-8B0C-854333A1B8F6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149BA-D244-4B2C-B43E-0232B6ACE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4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149BA-D244-4B2C-B43E-0232B6ACE1F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9FB2314-B6C6-48DB-9154-C01B47E209FB}" type="datetimeFigureOut">
              <a:rPr lang="en-US" smtClean="0"/>
              <a:pPr/>
              <a:t>2/9/2012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B3A63B4-B51D-48EF-9156-A86812833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838200"/>
            <a:ext cx="7406640" cy="1472184"/>
          </a:xfrm>
        </p:spPr>
        <p:txBody>
          <a:bodyPr>
            <a:normAutofit/>
          </a:bodyPr>
          <a:lstStyle/>
          <a:p>
            <a:r>
              <a:rPr lang="en-US" dirty="0" smtClean="0"/>
              <a:t>Solar Thermal Energy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Group 7</a:t>
            </a:r>
          </a:p>
          <a:p>
            <a:r>
              <a:rPr lang="en-US" dirty="0" smtClean="0"/>
              <a:t>Andy Bryan (EE), Beau Eason (EE), Rob </a:t>
            </a:r>
            <a:r>
              <a:rPr lang="en-US" dirty="0" err="1" smtClean="0"/>
              <a:t>Giffin</a:t>
            </a:r>
            <a:r>
              <a:rPr lang="en-US" dirty="0" smtClean="0"/>
              <a:t> (EE), Sean Rauchfuss (EE)</a:t>
            </a:r>
          </a:p>
          <a:p>
            <a:r>
              <a:rPr lang="en-US" dirty="0" smtClean="0"/>
              <a:t>Funded by Progress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Charging </a:t>
            </a:r>
            <a:r>
              <a:rPr lang="en-US" dirty="0" err="1" smtClean="0"/>
              <a:t>Subsytem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14400"/>
            <a:ext cx="14573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37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Charging Block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991553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2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Criteria for Viable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Permanent Magnet </a:t>
            </a:r>
            <a:r>
              <a:rPr lang="en-US" dirty="0" err="1" smtClean="0"/>
              <a:t>vs</a:t>
            </a:r>
            <a:r>
              <a:rPr lang="en-US" dirty="0" smtClean="0"/>
              <a:t> Inductive</a:t>
            </a:r>
          </a:p>
          <a:p>
            <a:r>
              <a:rPr lang="en-US" dirty="0" smtClean="0"/>
              <a:t>At least 12v DC output</a:t>
            </a:r>
          </a:p>
          <a:p>
            <a:r>
              <a:rPr lang="en-US" dirty="0" smtClean="0"/>
              <a:t>Low starting torque</a:t>
            </a:r>
          </a:p>
          <a:p>
            <a:r>
              <a:rPr lang="en-US" dirty="0" smtClean="0"/>
              <a:t>Low running torque</a:t>
            </a:r>
          </a:p>
          <a:p>
            <a:r>
              <a:rPr lang="en-US" dirty="0" smtClean="0"/>
              <a:t>Long run time</a:t>
            </a:r>
          </a:p>
          <a:p>
            <a:r>
              <a:rPr lang="en-US" dirty="0" smtClean="0"/>
              <a:t>Withstand heat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6026"/>
              </p:ext>
            </p:extLst>
          </p:nvPr>
        </p:nvGraphicFramePr>
        <p:xfrm>
          <a:off x="1524000" y="1828800"/>
          <a:ext cx="7010399" cy="4190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9107"/>
                <a:gridCol w="985952"/>
                <a:gridCol w="2123967"/>
                <a:gridCol w="1315421"/>
                <a:gridCol w="985952"/>
              </a:tblGrid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Part number 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443540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130ZYT55CPX144A3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WBB236691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443541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Voltage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24VDC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24VDC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12-24VDC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24VDC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1.5A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45A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14A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RPM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0-5,000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21RPM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1800-3900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0-5,000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Width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110mm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3.16inch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Height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3.16inch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150mm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7.38inch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6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Total volume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6.75mm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small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73.69inch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6.75mm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3.3lb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9lb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9.2lb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26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$149.00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Waiting Reply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$193.95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$249.00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Generator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Generator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U</a:t>
            </a:r>
            <a:r>
              <a:rPr lang="en-US" dirty="0" smtClean="0"/>
              <a:t>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Rated up to 24 VDC</a:t>
            </a:r>
          </a:p>
          <a:p>
            <a:r>
              <a:rPr lang="en-US" dirty="0" smtClean="0"/>
              <a:t>Low starting / running torque</a:t>
            </a:r>
          </a:p>
          <a:p>
            <a:r>
              <a:rPr lang="en-US" dirty="0" smtClean="0"/>
              <a:t>Brush permanent magnet</a:t>
            </a:r>
          </a:p>
          <a:p>
            <a:r>
              <a:rPr lang="en-US" dirty="0" smtClean="0"/>
              <a:t>Cost effective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2" t="6390" r="17223" b="5434"/>
          <a:stretch/>
        </p:blipFill>
        <p:spPr bwMode="auto">
          <a:xfrm>
            <a:off x="5334000" y="1447800"/>
            <a:ext cx="2565304" cy="454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Viable </a:t>
            </a:r>
            <a:r>
              <a:rPr lang="en-US" dirty="0" smtClean="0"/>
              <a:t>Charge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498080" cy="4800600"/>
          </a:xfrm>
        </p:spPr>
        <p:txBody>
          <a:bodyPr/>
          <a:lstStyle/>
          <a:p>
            <a:r>
              <a:rPr lang="en-US" dirty="0" smtClean="0"/>
              <a:t>12v charge controller</a:t>
            </a:r>
          </a:p>
          <a:p>
            <a:r>
              <a:rPr lang="en-US" dirty="0" smtClean="0"/>
              <a:t>Max output voltage 13.8</a:t>
            </a:r>
          </a:p>
          <a:p>
            <a:r>
              <a:rPr lang="en-US" dirty="0" smtClean="0"/>
              <a:t>Low input current</a:t>
            </a:r>
          </a:p>
          <a:p>
            <a:r>
              <a:rPr lang="en-US" dirty="0" smtClean="0"/>
              <a:t>Constant current output</a:t>
            </a:r>
          </a:p>
          <a:p>
            <a:r>
              <a:rPr lang="en-US" dirty="0" smtClean="0"/>
              <a:t>High Efficiency</a:t>
            </a:r>
          </a:p>
          <a:p>
            <a:r>
              <a:rPr lang="en-US" dirty="0" smtClean="0"/>
              <a:t>Safety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0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7706"/>
              </p:ext>
            </p:extLst>
          </p:nvPr>
        </p:nvGraphicFramePr>
        <p:xfrm>
          <a:off x="1295399" y="1752600"/>
          <a:ext cx="7391401" cy="4267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6387"/>
                <a:gridCol w="1722872"/>
                <a:gridCol w="1721169"/>
                <a:gridCol w="2060973"/>
              </a:tblGrid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Part number 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461400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AD2016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PST-DC/2812-8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Input Voltage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80VDC Max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16-40VDC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10-15VDC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Output Voltage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13.8V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1-12VDC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12V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Input 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&lt;1.8A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low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Output 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10A DC max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6A max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7.5A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Width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90mm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68mm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200mm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Height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48mm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43mm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164mm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152mm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22mm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67mm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06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Total volume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0.655mm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0.064mm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2.1mm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380g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1.5kg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3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$125.00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$19.00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$154.00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Charge Controller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AD4012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4191000" cy="49069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7200" dirty="0"/>
              <a:t>Input range: 3.5~28VDC (&lt; 1.5Amp) </a:t>
            </a:r>
          </a:p>
          <a:p>
            <a:r>
              <a:rPr lang="en-US" sz="7200" dirty="0"/>
              <a:t>Output:  1.5~26VDC adjustable, can be higher or lower than input. </a:t>
            </a:r>
          </a:p>
          <a:p>
            <a:r>
              <a:rPr lang="en-US" sz="7200" dirty="0"/>
              <a:t>Rated 0.8 Amp, max can achieve 3 Amp for a short time. </a:t>
            </a:r>
          </a:p>
          <a:p>
            <a:r>
              <a:rPr lang="en-US" sz="7200" dirty="0"/>
              <a:t>Size:  5.3 * 3.8 * 1.5cm  </a:t>
            </a:r>
          </a:p>
          <a:p>
            <a:r>
              <a:rPr lang="en-US" sz="7200" dirty="0"/>
              <a:t>Non-load current: 10mA (this number will be different according to different input and output) </a:t>
            </a:r>
          </a:p>
          <a:p>
            <a:r>
              <a:rPr lang="en-US" sz="7200" dirty="0"/>
              <a:t>Typical </a:t>
            </a:r>
            <a:r>
              <a:rPr lang="en-US" sz="7200" dirty="0" err="1"/>
              <a:t>Effeciency</a:t>
            </a:r>
            <a:r>
              <a:rPr lang="en-US" sz="7200" dirty="0"/>
              <a:t>: 90% (this number will be different according to different input and output) </a:t>
            </a:r>
          </a:p>
          <a:p>
            <a:r>
              <a:rPr lang="en-US" sz="7200" dirty="0"/>
              <a:t>Working Ambient Temperature: -20 ~ +60℃ </a:t>
            </a:r>
          </a:p>
          <a:p>
            <a:r>
              <a:rPr lang="en-US" sz="7200" dirty="0"/>
              <a:t>Typical Ripple: 100mV p-p (this number will be different according to different input and output) </a:t>
            </a:r>
          </a:p>
          <a:p>
            <a:r>
              <a:rPr lang="en-US" sz="7200" dirty="0"/>
              <a:t>Overload protect point:  125~180% of rated power  </a:t>
            </a:r>
          </a:p>
          <a:p>
            <a:r>
              <a:rPr lang="en-US" sz="7200" dirty="0" smtClean="0"/>
              <a:t>Short circuit protection:  No </a:t>
            </a:r>
          </a:p>
          <a:p>
            <a:endParaRPr lang="en-US" sz="7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484437"/>
            <a:ext cx="3600450" cy="2743200"/>
          </a:xfrm>
        </p:spPr>
      </p:pic>
    </p:spTree>
    <p:extLst>
      <p:ext uri="{BB962C8B-B14F-4D97-AF65-F5344CB8AC3E}">
        <p14:creationId xmlns:p14="http://schemas.microsoft.com/office/powerpoint/2010/main" val="13426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volt batteries</a:t>
            </a:r>
          </a:p>
          <a:p>
            <a:r>
              <a:rPr lang="en-US" dirty="0" smtClean="0"/>
              <a:t>Capable of withstanding hot temperatures</a:t>
            </a:r>
          </a:p>
          <a:p>
            <a:r>
              <a:rPr lang="en-US" dirty="0" smtClean="0"/>
              <a:t>At least 5Ah</a:t>
            </a:r>
          </a:p>
          <a:p>
            <a:r>
              <a:rPr lang="en-US" dirty="0" smtClean="0"/>
              <a:t>Deep Cycle for increased usage time</a:t>
            </a:r>
          </a:p>
          <a:p>
            <a:r>
              <a:rPr lang="en-US" dirty="0" smtClean="0"/>
              <a:t>Non explosive</a:t>
            </a:r>
          </a:p>
          <a:p>
            <a:r>
              <a:rPr lang="en-US" dirty="0" smtClean="0"/>
              <a:t>Can be oriented any way we want</a:t>
            </a:r>
          </a:p>
          <a:p>
            <a:r>
              <a:rPr lang="en-US" dirty="0" smtClean="0"/>
              <a:t>low internal Resistance</a:t>
            </a:r>
          </a:p>
          <a:p>
            <a:r>
              <a:rPr lang="en-US" dirty="0" smtClean="0"/>
              <a:t>High Depth of </a:t>
            </a:r>
            <a:r>
              <a:rPr lang="en-US" dirty="0" smtClean="0"/>
              <a:t>Discharge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13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68453"/>
              </p:ext>
            </p:extLst>
          </p:nvPr>
        </p:nvGraphicFramePr>
        <p:xfrm>
          <a:off x="1600201" y="1295400"/>
          <a:ext cx="7086599" cy="4495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152"/>
                <a:gridCol w="1438422"/>
                <a:gridCol w="1563717"/>
                <a:gridCol w="1814308"/>
              </a:tblGrid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Part number 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LP12-6-F1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AP-1250F2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UB1250-D5777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Make: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Leoch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Amstron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Universal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Voltage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12VDC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12VDC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12VDC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Max Charge Current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1.25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1.25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1.25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Capacity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7.2 Ah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 Ah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5 Ah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Power Rating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72 Whr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60 Whr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60 Whr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Terminal 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F1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F2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F2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Op. Temperature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(-)4°to140°F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(-)4°to140°F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(-)4°to140°F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Ambient Temperature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(-)4°to122°F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(-)4°to122°F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(-)4°to122°F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Class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AGM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AGM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AGM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Width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2.76inch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3.56inch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2.76inch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Height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3.98inch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2.77inch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3.98inch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3.54inch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3.94inch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3.54inch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Total volume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38.8inch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38.8inch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38.8inch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Weight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4.4lb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809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$19.79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$17.99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$15.10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Battery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needs new reliable sources of energy</a:t>
            </a:r>
          </a:p>
          <a:p>
            <a:r>
              <a:rPr lang="en-US" dirty="0" smtClean="0"/>
              <a:t>Current energy supply is based mainly on fossil fuels and natural gas which have a limited supply</a:t>
            </a:r>
          </a:p>
          <a:p>
            <a:r>
              <a:rPr lang="en-US" dirty="0" smtClean="0"/>
              <a:t>Finding a new energy source which is renewable, such as solar, would be best</a:t>
            </a:r>
          </a:p>
          <a:p>
            <a:r>
              <a:rPr lang="en-US" dirty="0" smtClean="0"/>
              <a:t>Because of this need a lot of money can potentially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LP12-6-F1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Chemistry Lead Acid </a:t>
            </a:r>
          </a:p>
          <a:p>
            <a:r>
              <a:rPr lang="en-US" dirty="0"/>
              <a:t>Voltage 12 </a:t>
            </a:r>
          </a:p>
          <a:p>
            <a:r>
              <a:rPr lang="en-US" dirty="0"/>
              <a:t>Capacity 7000 </a:t>
            </a:r>
            <a:r>
              <a:rPr lang="en-US" dirty="0" err="1"/>
              <a:t>mAh</a:t>
            </a:r>
            <a:r>
              <a:rPr lang="en-US" dirty="0"/>
              <a:t> / 7.00 Ah </a:t>
            </a:r>
          </a:p>
          <a:p>
            <a:r>
              <a:rPr lang="en-US" dirty="0"/>
              <a:t>Rating 84 </a:t>
            </a:r>
            <a:r>
              <a:rPr lang="en-US" dirty="0" err="1"/>
              <a:t>Whr</a:t>
            </a:r>
            <a:r>
              <a:rPr lang="en-US" dirty="0"/>
              <a:t> </a:t>
            </a:r>
          </a:p>
          <a:p>
            <a:r>
              <a:rPr lang="en-US" dirty="0"/>
              <a:t>Cell 6 cells </a:t>
            </a:r>
          </a:p>
          <a:p>
            <a:r>
              <a:rPr lang="en-US" dirty="0"/>
              <a:t>Connector F1 </a:t>
            </a:r>
          </a:p>
          <a:p>
            <a:r>
              <a:rPr lang="en-US" dirty="0"/>
              <a:t>Length 5.94 inch / 15.09 cm </a:t>
            </a:r>
          </a:p>
          <a:p>
            <a:r>
              <a:rPr lang="en-US" dirty="0"/>
              <a:t>Width 2.56 inch / 6.50 cm </a:t>
            </a:r>
          </a:p>
          <a:p>
            <a:r>
              <a:rPr lang="en-US" dirty="0"/>
              <a:t>Height 3.72 inch / 9.45 cm </a:t>
            </a:r>
          </a:p>
          <a:p>
            <a:r>
              <a:rPr lang="en-US" dirty="0"/>
              <a:t>Color Gray </a:t>
            </a:r>
          </a:p>
          <a:p>
            <a:r>
              <a:rPr lang="en-US" dirty="0"/>
              <a:t>Weight 5 </a:t>
            </a:r>
            <a:r>
              <a:rPr lang="en-US" dirty="0" err="1"/>
              <a:t>lb</a:t>
            </a:r>
            <a:r>
              <a:rPr lang="en-US" dirty="0"/>
              <a:t> / 2.27 Kg </a:t>
            </a:r>
          </a:p>
          <a:p>
            <a:r>
              <a:rPr lang="en-US" dirty="0"/>
              <a:t>Warranty 1 Year 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</p:spTree>
    <p:extLst>
      <p:ext uri="{BB962C8B-B14F-4D97-AF65-F5344CB8AC3E}">
        <p14:creationId xmlns:p14="http://schemas.microsoft.com/office/powerpoint/2010/main" val="34285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Axis Solar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23" y="1600200"/>
            <a:ext cx="3761577" cy="4525963"/>
          </a:xfrm>
        </p:spPr>
        <p:txBody>
          <a:bodyPr/>
          <a:lstStyle/>
          <a:p>
            <a:r>
              <a:rPr lang="en-US" dirty="0" smtClean="0"/>
              <a:t>Meets accuracy need of lens and engine</a:t>
            </a:r>
          </a:p>
          <a:p>
            <a:r>
              <a:rPr lang="en-US" dirty="0" smtClean="0"/>
              <a:t>Maintains central point where focal will always be</a:t>
            </a:r>
            <a:endParaRPr lang="en-US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14633" y="1999766"/>
            <a:ext cx="4476967" cy="3637140"/>
            <a:chOff x="0" y="0"/>
            <a:chExt cx="31247" cy="24345"/>
          </a:xfrm>
        </p:grpSpPr>
        <p:sp>
          <p:nvSpPr>
            <p:cNvPr id="7" name="Arc 31"/>
            <p:cNvSpPr>
              <a:spLocks/>
            </p:cNvSpPr>
            <p:nvPr/>
          </p:nvSpPr>
          <p:spPr bwMode="auto">
            <a:xfrm>
              <a:off x="12335" y="10006"/>
              <a:ext cx="5155" cy="3310"/>
            </a:xfrm>
            <a:custGeom>
              <a:avLst/>
              <a:gdLst>
                <a:gd name="T0" fmla="*/ 257745 w 515491"/>
                <a:gd name="T1" fmla="*/ 0 h 330979"/>
                <a:gd name="T2" fmla="*/ 515491 w 515491"/>
                <a:gd name="T3" fmla="*/ 165490 h 33097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15491" h="330979" stroke="0">
                  <a:moveTo>
                    <a:pt x="257745" y="0"/>
                  </a:moveTo>
                  <a:cubicBezTo>
                    <a:pt x="400094" y="0"/>
                    <a:pt x="515491" y="74092"/>
                    <a:pt x="515491" y="165490"/>
                  </a:cubicBezTo>
                  <a:lnTo>
                    <a:pt x="257746" y="165490"/>
                  </a:lnTo>
                  <a:cubicBezTo>
                    <a:pt x="257746" y="110327"/>
                    <a:pt x="257745" y="55163"/>
                    <a:pt x="257745" y="0"/>
                  </a:cubicBezTo>
                  <a:close/>
                </a:path>
                <a:path w="515491" h="330979" fill="none">
                  <a:moveTo>
                    <a:pt x="257745" y="0"/>
                  </a:moveTo>
                  <a:cubicBezTo>
                    <a:pt x="400094" y="0"/>
                    <a:pt x="515491" y="74092"/>
                    <a:pt x="515491" y="165490"/>
                  </a:cubicBezTo>
                </a:path>
              </a:pathLst>
            </a:custGeom>
            <a:noFill/>
            <a:ln w="9525">
              <a:solidFill>
                <a:schemeClr val="accent1">
                  <a:lumMod val="95000"/>
                  <a:lumOff val="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0"/>
              <a:ext cx="31247" cy="24345"/>
              <a:chOff x="0" y="0"/>
              <a:chExt cx="31247" cy="24345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831" y="0"/>
                <a:ext cx="28176" cy="24345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0" y="12587"/>
                <a:ext cx="31045" cy="11758"/>
              </a:xfrm>
              <a:prstGeom prst="rect">
                <a:avLst/>
              </a:prstGeom>
              <a:solidFill>
                <a:schemeClr val="bg1">
                  <a:lumMod val="100000"/>
                  <a:lumOff val="0"/>
                </a:schemeClr>
              </a:solidFill>
              <a:ln w="25400">
                <a:solidFill>
                  <a:schemeClr val="bg1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Arc 33"/>
              <p:cNvSpPr>
                <a:spLocks/>
              </p:cNvSpPr>
              <p:nvPr/>
            </p:nvSpPr>
            <p:spPr bwMode="auto">
              <a:xfrm>
                <a:off x="16269" y="7243"/>
                <a:ext cx="5607" cy="6394"/>
              </a:xfrm>
              <a:custGeom>
                <a:avLst/>
                <a:gdLst>
                  <a:gd name="T0" fmla="*/ 280343 w 560686"/>
                  <a:gd name="T1" fmla="*/ 0 h 639374"/>
                  <a:gd name="T2" fmla="*/ 560686 w 560686"/>
                  <a:gd name="T3" fmla="*/ 319687 h 6393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60686" h="639374" stroke="0">
                    <a:moveTo>
                      <a:pt x="280343" y="0"/>
                    </a:moveTo>
                    <a:cubicBezTo>
                      <a:pt x="435172" y="0"/>
                      <a:pt x="560686" y="143129"/>
                      <a:pt x="560686" y="319687"/>
                    </a:cubicBezTo>
                    <a:lnTo>
                      <a:pt x="280343" y="319687"/>
                    </a:lnTo>
                    <a:lnTo>
                      <a:pt x="280343" y="0"/>
                    </a:lnTo>
                    <a:close/>
                  </a:path>
                  <a:path w="560686" h="639374" fill="none">
                    <a:moveTo>
                      <a:pt x="280343" y="0"/>
                    </a:moveTo>
                    <a:cubicBezTo>
                      <a:pt x="435172" y="0"/>
                      <a:pt x="560686" y="143129"/>
                      <a:pt x="560686" y="319687"/>
                    </a:cubicBezTo>
                  </a:path>
                </a:pathLst>
              </a:custGeom>
              <a:noFill/>
              <a:ln w="9525">
                <a:solidFill>
                  <a:schemeClr val="accent1">
                    <a:lumMod val="95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831" y="7600"/>
                <a:ext cx="28176" cy="9782"/>
              </a:xfrm>
              <a:prstGeom prst="ellipse">
                <a:avLst/>
              </a:prstGeom>
              <a:noFill/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 flipV="1">
                <a:off x="14844" y="9262"/>
                <a:ext cx="10632" cy="3289"/>
              </a:xfrm>
              <a:prstGeom prst="line">
                <a:avLst/>
              </a:prstGeom>
              <a:noFill/>
              <a:ln w="381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712" y="12469"/>
                <a:ext cx="28171" cy="0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 flipH="1">
                <a:off x="14844" y="7718"/>
                <a:ext cx="0" cy="9776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" name="Line Callout 1 15"/>
              <p:cNvSpPr>
                <a:spLocks/>
              </p:cNvSpPr>
              <p:nvPr/>
            </p:nvSpPr>
            <p:spPr bwMode="auto">
              <a:xfrm>
                <a:off x="23413" y="4060"/>
                <a:ext cx="7834" cy="3206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25400">
                <a:solidFill>
                  <a:schemeClr val="accent6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Altitude</a:t>
                </a:r>
                <a:endParaRPr lang="en-US" sz="3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Line Callout 1 16"/>
              <p:cNvSpPr>
                <a:spLocks/>
              </p:cNvSpPr>
              <p:nvPr/>
            </p:nvSpPr>
            <p:spPr bwMode="auto">
              <a:xfrm flipH="1">
                <a:off x="3919" y="6650"/>
                <a:ext cx="8427" cy="2857"/>
              </a:xfrm>
              <a:prstGeom prst="borderCallout1">
                <a:avLst>
                  <a:gd name="adj1" fmla="val 18750"/>
                  <a:gd name="adj2" fmla="val -8333"/>
                  <a:gd name="adj3" fmla="val 112500"/>
                  <a:gd name="adj4" fmla="val -38333"/>
                </a:avLst>
              </a:prstGeom>
              <a:solidFill>
                <a:schemeClr val="lt1">
                  <a:lumMod val="100000"/>
                  <a:lumOff val="0"/>
                </a:schemeClr>
              </a:solidFill>
              <a:ln w="25400">
                <a:solidFill>
                  <a:schemeClr val="accent6">
                    <a:lumMod val="100000"/>
                    <a:lumOff val="0"/>
                  </a:schemeClr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000" dirty="0">
                    <a:effectLst/>
                    <a:latin typeface="Calibri"/>
                    <a:ea typeface="Calibri"/>
                    <a:cs typeface="Times New Roman"/>
                  </a:rPr>
                  <a:t>Azimuth</a:t>
                </a:r>
                <a:endParaRPr lang="en-US" sz="36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7-Point Star 36"/>
              <p:cNvSpPr>
                <a:spLocks/>
              </p:cNvSpPr>
              <p:nvPr/>
            </p:nvSpPr>
            <p:spPr bwMode="auto">
              <a:xfrm>
                <a:off x="20544" y="2256"/>
                <a:ext cx="2731" cy="2137"/>
              </a:xfrm>
              <a:custGeom>
                <a:avLst/>
                <a:gdLst>
                  <a:gd name="T0" fmla="*/ -1 w 273132"/>
                  <a:gd name="T1" fmla="*/ 137468 h 213756"/>
                  <a:gd name="T2" fmla="*/ 42059 w 273132"/>
                  <a:gd name="T3" fmla="*/ 95131 h 213756"/>
                  <a:gd name="T4" fmla="*/ 27048 w 273132"/>
                  <a:gd name="T5" fmla="*/ 42337 h 213756"/>
                  <a:gd name="T6" fmla="*/ 94507 w 273132"/>
                  <a:gd name="T7" fmla="*/ 42337 h 213756"/>
                  <a:gd name="T8" fmla="*/ 136566 w 273132"/>
                  <a:gd name="T9" fmla="*/ 0 h 213756"/>
                  <a:gd name="T10" fmla="*/ 178625 w 273132"/>
                  <a:gd name="T11" fmla="*/ 42337 h 213756"/>
                  <a:gd name="T12" fmla="*/ 246084 w 273132"/>
                  <a:gd name="T13" fmla="*/ 42337 h 213756"/>
                  <a:gd name="T14" fmla="*/ 231073 w 273132"/>
                  <a:gd name="T15" fmla="*/ 95131 h 213756"/>
                  <a:gd name="T16" fmla="*/ 273133 w 273132"/>
                  <a:gd name="T17" fmla="*/ 137468 h 213756"/>
                  <a:gd name="T18" fmla="*/ 212354 w 273132"/>
                  <a:gd name="T19" fmla="*/ 160963 h 213756"/>
                  <a:gd name="T20" fmla="*/ 197343 w 273132"/>
                  <a:gd name="T21" fmla="*/ 213757 h 213756"/>
                  <a:gd name="T22" fmla="*/ 136566 w 273132"/>
                  <a:gd name="T23" fmla="*/ 190261 h 213756"/>
                  <a:gd name="T24" fmla="*/ 75789 w 273132"/>
                  <a:gd name="T25" fmla="*/ 213757 h 213756"/>
                  <a:gd name="T26" fmla="*/ 60778 w 273132"/>
                  <a:gd name="T27" fmla="*/ 160963 h 213756"/>
                  <a:gd name="T28" fmla="*/ -1 w 273132"/>
                  <a:gd name="T29" fmla="*/ 137468 h 2137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3132" h="213756">
                    <a:moveTo>
                      <a:pt x="-1" y="137468"/>
                    </a:moveTo>
                    <a:lnTo>
                      <a:pt x="42059" y="95131"/>
                    </a:lnTo>
                    <a:lnTo>
                      <a:pt x="27048" y="42337"/>
                    </a:lnTo>
                    <a:lnTo>
                      <a:pt x="94507" y="42337"/>
                    </a:lnTo>
                    <a:lnTo>
                      <a:pt x="136566" y="0"/>
                    </a:lnTo>
                    <a:lnTo>
                      <a:pt x="178625" y="42337"/>
                    </a:lnTo>
                    <a:lnTo>
                      <a:pt x="246084" y="42337"/>
                    </a:lnTo>
                    <a:lnTo>
                      <a:pt x="231073" y="95131"/>
                    </a:lnTo>
                    <a:lnTo>
                      <a:pt x="273133" y="137468"/>
                    </a:lnTo>
                    <a:lnTo>
                      <a:pt x="212354" y="160963"/>
                    </a:lnTo>
                    <a:lnTo>
                      <a:pt x="197343" y="213757"/>
                    </a:lnTo>
                    <a:lnTo>
                      <a:pt x="136566" y="190261"/>
                    </a:lnTo>
                    <a:lnTo>
                      <a:pt x="75789" y="213757"/>
                    </a:lnTo>
                    <a:lnTo>
                      <a:pt x="60778" y="160963"/>
                    </a:lnTo>
                    <a:lnTo>
                      <a:pt x="-1" y="137468"/>
                    </a:lnTo>
                    <a:close/>
                  </a:path>
                </a:pathLst>
              </a:custGeom>
              <a:solidFill>
                <a:srgbClr val="FFFF00"/>
              </a:solidFill>
              <a:ln w="25400">
                <a:solidFill>
                  <a:schemeClr val="tx1">
                    <a:lumMod val="100000"/>
                    <a:lumOff val="0"/>
                  </a:schemeClr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14844" y="3325"/>
                <a:ext cx="7017" cy="9237"/>
              </a:xfrm>
              <a:prstGeom prst="line">
                <a:avLst/>
              </a:prstGeom>
              <a:noFill/>
              <a:ln w="38100">
                <a:solidFill>
                  <a:schemeClr val="dk1">
                    <a:lumMod val="100000"/>
                    <a:lumOff val="0"/>
                  </a:schemeClr>
                </a:solidFill>
                <a:round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9506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Hardware Design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59" y="1447800"/>
            <a:ext cx="5954232" cy="4800600"/>
          </a:xfrm>
        </p:spPr>
      </p:pic>
    </p:spTree>
    <p:extLst>
      <p:ext uri="{BB962C8B-B14F-4D97-AF65-F5344CB8AC3E}">
        <p14:creationId xmlns:p14="http://schemas.microsoft.com/office/powerpoint/2010/main" val="3806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Support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3810000" cy="4525963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/>
              <a:t>Contains </a:t>
            </a:r>
            <a:r>
              <a:rPr lang="en-US" dirty="0"/>
              <a:t>Lens and Sensor </a:t>
            </a:r>
            <a:r>
              <a:rPr lang="en-US" dirty="0" smtClean="0"/>
              <a:t>Array</a:t>
            </a:r>
          </a:p>
          <a:p>
            <a:pPr marL="457200" indent="-457200"/>
            <a:r>
              <a:rPr lang="en-US" dirty="0" smtClean="0"/>
              <a:t>Rotates </a:t>
            </a:r>
            <a:r>
              <a:rPr lang="en-US" dirty="0"/>
              <a:t>about Lens focal point (0</a:t>
            </a:r>
            <a:r>
              <a:rPr lang="en-US" dirty="0">
                <a:cs typeface="Calibri"/>
              </a:rPr>
              <a:t>°</a:t>
            </a:r>
            <a:r>
              <a:rPr lang="en-US" dirty="0"/>
              <a:t> - 90</a:t>
            </a:r>
            <a:r>
              <a:rPr lang="en-US" dirty="0">
                <a:cs typeface="Calibri"/>
              </a:rPr>
              <a:t>°)</a:t>
            </a:r>
            <a:endParaRPr lang="en-US" dirty="0"/>
          </a:p>
          <a:p>
            <a:pPr marL="457200" indent="-457200"/>
            <a:r>
              <a:rPr lang="en-US" dirty="0" smtClean="0"/>
              <a:t>Interfaces </a:t>
            </a:r>
            <a:r>
              <a:rPr lang="en-US" dirty="0"/>
              <a:t>with an </a:t>
            </a:r>
            <a:r>
              <a:rPr lang="en-US" dirty="0" smtClean="0"/>
              <a:t>actuator</a:t>
            </a:r>
          </a:p>
          <a:p>
            <a:pPr marL="457200" indent="-457200"/>
            <a:r>
              <a:rPr lang="en-US" dirty="0" smtClean="0"/>
              <a:t>Pins to Revolving Frame Assembly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46" y="1524000"/>
            <a:ext cx="4302069" cy="508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Revolving Frame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819400"/>
            <a:ext cx="5410200" cy="3911748"/>
          </a:xfrm>
        </p:spPr>
      </p:pic>
      <p:sp>
        <p:nvSpPr>
          <p:cNvPr id="6" name="Rectangle 5"/>
          <p:cNvSpPr/>
          <p:nvPr/>
        </p:nvSpPr>
        <p:spPr>
          <a:xfrm>
            <a:off x="1295400" y="1447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Contains </a:t>
            </a:r>
            <a:r>
              <a:rPr lang="en-US" sz="2400" dirty="0" smtClean="0"/>
              <a:t>Actuator bracket, LSA support arms, and wheels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Rotates </a:t>
            </a:r>
            <a:r>
              <a:rPr lang="en-US" sz="2400" dirty="0"/>
              <a:t>about central axis </a:t>
            </a:r>
            <a:r>
              <a:rPr lang="en-US" sz="2400" dirty="0" smtClean="0"/>
              <a:t>(</a:t>
            </a:r>
            <a:r>
              <a:rPr lang="en-US" sz="2400" dirty="0"/>
              <a:t>0</a:t>
            </a:r>
            <a:r>
              <a:rPr lang="en-US" sz="2400" dirty="0">
                <a:cs typeface="Calibri"/>
              </a:rPr>
              <a:t>° </a:t>
            </a:r>
            <a:r>
              <a:rPr lang="en-US" sz="2400" dirty="0"/>
              <a:t>- 360</a:t>
            </a:r>
            <a:r>
              <a:rPr lang="en-US" sz="2400" dirty="0">
                <a:cs typeface="Calibri"/>
              </a:rPr>
              <a:t>°)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cs typeface="Calibri"/>
              </a:rPr>
              <a:t>Interfaces with a geared stepping </a:t>
            </a:r>
            <a:r>
              <a:rPr lang="en-US" sz="2400" dirty="0" smtClean="0">
                <a:cs typeface="Calibri"/>
              </a:rPr>
              <a:t>motor on base platform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Platform Assembly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495800"/>
            <a:ext cx="7499350" cy="2135949"/>
          </a:xfrm>
        </p:spPr>
      </p:pic>
      <p:sp>
        <p:nvSpPr>
          <p:cNvPr id="5" name="Rectangle 4"/>
          <p:cNvSpPr/>
          <p:nvPr/>
        </p:nvSpPr>
        <p:spPr>
          <a:xfrm>
            <a:off x="1219200" y="1676400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/>
              <a:t>Contains </a:t>
            </a:r>
            <a:r>
              <a:rPr lang="en-US" sz="3200" dirty="0"/>
              <a:t>Stirling Cycle Heat Engine, Generator, </a:t>
            </a:r>
            <a:r>
              <a:rPr lang="en-US" sz="3200" dirty="0" smtClean="0"/>
              <a:t>Stepper </a:t>
            </a:r>
            <a:r>
              <a:rPr lang="en-US" sz="3200" dirty="0"/>
              <a:t>Motor, Batteries, Control Box</a:t>
            </a:r>
          </a:p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3200" dirty="0" smtClean="0"/>
              <a:t>Dual concentric </a:t>
            </a:r>
            <a:r>
              <a:rPr lang="en-US" sz="3200" dirty="0"/>
              <a:t>grooves keep wheels on RFA </a:t>
            </a:r>
            <a:r>
              <a:rPr lang="en-US" sz="3200" dirty="0" smtClean="0"/>
              <a:t>aligned properly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80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Subsystem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2895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68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Sensing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>
          <a:xfrm>
            <a:off x="1846898" y="1255409"/>
            <a:ext cx="5450205" cy="2033905"/>
            <a:chOff x="-1" y="0"/>
            <a:chExt cx="5807348" cy="1513205"/>
          </a:xfrm>
        </p:grpSpPr>
        <p:grpSp>
          <p:nvGrpSpPr>
            <p:cNvPr id="5" name="Group 4"/>
            <p:cNvGrpSpPr/>
            <p:nvPr/>
          </p:nvGrpSpPr>
          <p:grpSpPr>
            <a:xfrm>
              <a:off x="-1" y="0"/>
              <a:ext cx="5807348" cy="1187450"/>
              <a:chOff x="-1" y="0"/>
              <a:chExt cx="5807348" cy="1187450"/>
            </a:xfrm>
          </p:grpSpPr>
          <p:sp>
            <p:nvSpPr>
              <p:cNvPr id="7" name="12-Point Star 6"/>
              <p:cNvSpPr/>
              <p:nvPr/>
            </p:nvSpPr>
            <p:spPr>
              <a:xfrm>
                <a:off x="-1" y="0"/>
                <a:ext cx="1404538" cy="1187450"/>
              </a:xfrm>
              <a:prstGeom prst="star12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Sunlight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1404537" y="593725"/>
                <a:ext cx="721145" cy="4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538846" y="593767"/>
                <a:ext cx="85502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/>
              <p:cNvSpPr/>
              <p:nvPr/>
            </p:nvSpPr>
            <p:spPr>
              <a:xfrm>
                <a:off x="2125683" y="130629"/>
                <a:ext cx="1413477" cy="9619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Photo detector</a:t>
                </a:r>
                <a:endParaRPr lang="en-US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4393870" y="106878"/>
                <a:ext cx="1413477" cy="96190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110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To control system</a:t>
                </a:r>
                <a:endParaRPr lang="en-US" sz="11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6" name="Text Box 207"/>
            <p:cNvSpPr txBox="1"/>
            <p:nvPr/>
          </p:nvSpPr>
          <p:spPr>
            <a:xfrm>
              <a:off x="0" y="1246505"/>
              <a:ext cx="5807075" cy="266700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 smtClean="0">
                  <a:effectLst/>
                  <a:latin typeface="Arial"/>
                  <a:ea typeface="Calibri"/>
                  <a:cs typeface="Times New Roman"/>
                </a:rPr>
                <a:t>Block </a:t>
              </a:r>
              <a:r>
                <a:rPr lang="en-US" sz="1200" dirty="0">
                  <a:effectLst/>
                  <a:latin typeface="Arial"/>
                  <a:ea typeface="Calibri"/>
                  <a:cs typeface="Times New Roman"/>
                </a:rPr>
                <a:t>diagram of how sunlight is communicated to the control system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288802" y="3048000"/>
            <a:ext cx="4566396" cy="3829050"/>
            <a:chOff x="0" y="0"/>
            <a:chExt cx="41206" cy="23686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0" y="0"/>
              <a:ext cx="41206" cy="22440"/>
              <a:chOff x="0" y="0"/>
              <a:chExt cx="41207" cy="22441"/>
            </a:xfrm>
          </p:grpSpPr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8852" y="2493"/>
                <a:ext cx="22088" cy="15540"/>
                <a:chOff x="-236" y="0"/>
                <a:chExt cx="17885" cy="12581"/>
              </a:xfrm>
            </p:grpSpPr>
            <p:grpSp>
              <p:nvGrpSpPr>
                <p:cNvPr id="21" name="Group 20"/>
                <p:cNvGrpSpPr>
                  <a:grpSpLocks/>
                </p:cNvGrpSpPr>
                <p:nvPr/>
              </p:nvGrpSpPr>
              <p:grpSpPr bwMode="auto">
                <a:xfrm>
                  <a:off x="-236" y="4175"/>
                  <a:ext cx="17885" cy="6697"/>
                  <a:chOff x="-236" y="0"/>
                  <a:chExt cx="17885" cy="6697"/>
                </a:xfrm>
              </p:grpSpPr>
              <p:sp>
                <p:nvSpPr>
                  <p:cNvPr id="30" name="Parallelogram 29"/>
                  <p:cNvSpPr>
                    <a:spLocks noChangeArrowheads="1"/>
                  </p:cNvSpPr>
                  <p:nvPr/>
                </p:nvSpPr>
                <p:spPr bwMode="auto">
                  <a:xfrm>
                    <a:off x="-236" y="3329"/>
                    <a:ext cx="8976" cy="3319"/>
                  </a:xfrm>
                  <a:prstGeom prst="parallelogram">
                    <a:avLst>
                      <a:gd name="adj" fmla="val 24991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C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1" name="Parallelogram 30"/>
                  <p:cNvSpPr>
                    <a:spLocks noChangeArrowheads="1"/>
                  </p:cNvSpPr>
                  <p:nvPr/>
                </p:nvSpPr>
                <p:spPr bwMode="auto">
                  <a:xfrm>
                    <a:off x="845" y="0"/>
                    <a:ext cx="8973" cy="3314"/>
                  </a:xfrm>
                  <a:prstGeom prst="parallelogram">
                    <a:avLst>
                      <a:gd name="adj" fmla="val 25008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A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2" name="Parallelogram 31"/>
                  <p:cNvSpPr>
                    <a:spLocks noChangeArrowheads="1"/>
                  </p:cNvSpPr>
                  <p:nvPr/>
                </p:nvSpPr>
                <p:spPr bwMode="auto">
                  <a:xfrm>
                    <a:off x="8677" y="0"/>
                    <a:ext cx="8972" cy="3314"/>
                  </a:xfrm>
                  <a:prstGeom prst="parallelogram">
                    <a:avLst>
                      <a:gd name="adj" fmla="val 25005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B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33" name="Parallelogram 32"/>
                  <p:cNvSpPr>
                    <a:spLocks noChangeArrowheads="1"/>
                  </p:cNvSpPr>
                  <p:nvPr/>
                </p:nvSpPr>
                <p:spPr bwMode="auto">
                  <a:xfrm>
                    <a:off x="7562" y="3382"/>
                    <a:ext cx="8973" cy="3315"/>
                  </a:xfrm>
                  <a:prstGeom prst="parallelogram">
                    <a:avLst>
                      <a:gd name="adj" fmla="val 25000"/>
                    </a:avLst>
                  </a:pr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pPr marL="0" marR="0" algn="ctr">
                      <a:lnSpc>
                        <a:spcPct val="115000"/>
                      </a:lnSpc>
                      <a:spcBef>
                        <a:spcPts val="0"/>
                      </a:spcBef>
                      <a:spcAft>
                        <a:spcPts val="1000"/>
                      </a:spcAft>
                    </a:pPr>
                    <a:r>
                      <a:rPr lang="en-US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rPr>
                      <a:t>Sensor D</a:t>
                    </a:r>
                    <a:endParaRPr lang="en-US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  <p:grpSp>
              <p:nvGrpSpPr>
                <p:cNvPr id="22" name="Group 21"/>
                <p:cNvGrpSpPr>
                  <a:grpSpLocks/>
                </p:cNvGrpSpPr>
                <p:nvPr/>
              </p:nvGrpSpPr>
              <p:grpSpPr bwMode="auto">
                <a:xfrm>
                  <a:off x="-168" y="4334"/>
                  <a:ext cx="17817" cy="8247"/>
                  <a:chOff x="-220" y="0"/>
                  <a:chExt cx="17817" cy="8247"/>
                </a:xfrm>
              </p:grpSpPr>
              <p:sp>
                <p:nvSpPr>
                  <p:cNvPr id="26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575" y="6501"/>
                    <a:ext cx="7795" cy="1746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-220" y="6501"/>
                    <a:ext cx="7795" cy="1746"/>
                  </a:xfrm>
                  <a:prstGeom prst="rect">
                    <a:avLst/>
                  </a:prstGeom>
                  <a:noFill/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27"/>
                  <p:cNvSpPr>
                    <a:spLocks/>
                  </p:cNvSpPr>
                  <p:nvPr/>
                </p:nvSpPr>
                <p:spPr bwMode="auto">
                  <a:xfrm>
                    <a:off x="15370" y="3171"/>
                    <a:ext cx="1113" cy="5073"/>
                  </a:xfrm>
                  <a:custGeom>
                    <a:avLst/>
                    <a:gdLst>
                      <a:gd name="T0" fmla="*/ 0 w 79283"/>
                      <a:gd name="T1" fmla="*/ 507365 h 507412"/>
                      <a:gd name="T2" fmla="*/ 5250 w 79283"/>
                      <a:gd name="T3" fmla="*/ 332958 h 507412"/>
                      <a:gd name="T4" fmla="*/ 78740 w 79283"/>
                      <a:gd name="T5" fmla="*/ 0 h 507412"/>
                      <a:gd name="T6" fmla="*/ 78740 w 79283"/>
                      <a:gd name="T7" fmla="*/ 200832 h 507412"/>
                      <a:gd name="T8" fmla="*/ 0 w 79283"/>
                      <a:gd name="T9" fmla="*/ 507365 h 5074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9283" h="507412">
                        <a:moveTo>
                          <a:pt x="0" y="507412"/>
                        </a:moveTo>
                        <a:lnTo>
                          <a:pt x="5286" y="332989"/>
                        </a:lnTo>
                        <a:lnTo>
                          <a:pt x="79283" y="0"/>
                        </a:lnTo>
                        <a:lnTo>
                          <a:pt x="79283" y="200851"/>
                        </a:lnTo>
                        <a:lnTo>
                          <a:pt x="0" y="5074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28"/>
                  <p:cNvSpPr>
                    <a:spLocks/>
                  </p:cNvSpPr>
                  <p:nvPr/>
                </p:nvSpPr>
                <p:spPr bwMode="auto">
                  <a:xfrm>
                    <a:off x="16483" y="0"/>
                    <a:ext cx="1114" cy="5073"/>
                  </a:xfrm>
                  <a:custGeom>
                    <a:avLst/>
                    <a:gdLst>
                      <a:gd name="T0" fmla="*/ 0 w 79283"/>
                      <a:gd name="T1" fmla="*/ 507365 h 507412"/>
                      <a:gd name="T2" fmla="*/ 5250 w 79283"/>
                      <a:gd name="T3" fmla="*/ 332958 h 507412"/>
                      <a:gd name="T4" fmla="*/ 78740 w 79283"/>
                      <a:gd name="T5" fmla="*/ 0 h 507412"/>
                      <a:gd name="T6" fmla="*/ 78740 w 79283"/>
                      <a:gd name="T7" fmla="*/ 200832 h 507412"/>
                      <a:gd name="T8" fmla="*/ 0 w 79283"/>
                      <a:gd name="T9" fmla="*/ 507365 h 5074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79283" h="507412">
                        <a:moveTo>
                          <a:pt x="0" y="507412"/>
                        </a:moveTo>
                        <a:lnTo>
                          <a:pt x="5286" y="332989"/>
                        </a:lnTo>
                        <a:lnTo>
                          <a:pt x="79283" y="0"/>
                        </a:lnTo>
                        <a:lnTo>
                          <a:pt x="79283" y="200851"/>
                        </a:lnTo>
                        <a:lnTo>
                          <a:pt x="0" y="50741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100000"/>
                      <a:lumOff val="0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>
                  <a:off x="845" y="0"/>
                  <a:ext cx="15790" cy="10888"/>
                  <a:chOff x="0" y="0"/>
                  <a:chExt cx="15790" cy="10888"/>
                </a:xfrm>
              </p:grpSpPr>
              <p:sp>
                <p:nvSpPr>
                  <p:cNvPr id="2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065"/>
                    <a:ext cx="15790" cy="4401"/>
                  </a:xfrm>
                  <a:prstGeom prst="rect">
                    <a:avLst/>
                  </a:prstGeom>
                  <a:solidFill>
                    <a:schemeClr val="accent1">
                      <a:lumMod val="100000"/>
                      <a:lumOff val="0"/>
                      <a:alpha val="50195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24"/>
                  <p:cNvSpPr>
                    <a:spLocks/>
                  </p:cNvSpPr>
                  <p:nvPr/>
                </p:nvSpPr>
                <p:spPr bwMode="auto">
                  <a:xfrm>
                    <a:off x="6782" y="0"/>
                    <a:ext cx="2191" cy="10888"/>
                  </a:xfrm>
                  <a:custGeom>
                    <a:avLst/>
                    <a:gdLst>
                      <a:gd name="T0" fmla="*/ 0 w 162612"/>
                      <a:gd name="T1" fmla="*/ 1088823 h 1088823"/>
                      <a:gd name="T2" fmla="*/ 0 w 162612"/>
                      <a:gd name="T3" fmla="*/ 628980 h 1088823"/>
                      <a:gd name="T4" fmla="*/ 162612 w 162612"/>
                      <a:gd name="T5" fmla="*/ 0 h 1088823"/>
                      <a:gd name="T6" fmla="*/ 162608 w 162612"/>
                      <a:gd name="T7" fmla="*/ 433587 h 1088823"/>
                      <a:gd name="T8" fmla="*/ 0 w 162612"/>
                      <a:gd name="T9" fmla="*/ 1088823 h 10888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62612" h="1088823">
                        <a:moveTo>
                          <a:pt x="0" y="1088823"/>
                        </a:moveTo>
                        <a:lnTo>
                          <a:pt x="0" y="628980"/>
                        </a:lnTo>
                        <a:lnTo>
                          <a:pt x="162612" y="0"/>
                        </a:lnTo>
                        <a:cubicBezTo>
                          <a:pt x="162611" y="144529"/>
                          <a:pt x="162609" y="289058"/>
                          <a:pt x="162608" y="433587"/>
                        </a:cubicBezTo>
                        <a:lnTo>
                          <a:pt x="0" y="1088823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100000"/>
                      <a:lumOff val="0"/>
                      <a:alpha val="50195"/>
                    </a:schemeClr>
                  </a:solidFill>
                  <a:ln w="25400">
                    <a:solidFill>
                      <a:schemeClr val="accent1">
                        <a:lumMod val="50000"/>
                        <a:lumOff val="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ctr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15"/>
              <p:cNvGrpSpPr>
                <a:grpSpLocks/>
              </p:cNvGrpSpPr>
              <p:nvPr/>
            </p:nvGrpSpPr>
            <p:grpSpPr bwMode="auto">
              <a:xfrm>
                <a:off x="0" y="0"/>
                <a:ext cx="41207" cy="22441"/>
                <a:chOff x="0" y="0"/>
                <a:chExt cx="41207" cy="22441"/>
              </a:xfrm>
            </p:grpSpPr>
            <p:sp>
              <p:nvSpPr>
                <p:cNvPr id="17" name="Rectangle 16"/>
                <p:cNvSpPr>
                  <a:spLocks noChangeArrowheads="1"/>
                </p:cNvSpPr>
                <p:nvPr/>
              </p:nvSpPr>
              <p:spPr bwMode="auto">
                <a:xfrm>
                  <a:off x="14606" y="0"/>
                  <a:ext cx="11519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Altitude Up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8" name="Rectangle 17"/>
                <p:cNvSpPr>
                  <a:spLocks noChangeArrowheads="1"/>
                </p:cNvSpPr>
                <p:nvPr/>
              </p:nvSpPr>
              <p:spPr bwMode="auto">
                <a:xfrm>
                  <a:off x="14606" y="17456"/>
                  <a:ext cx="11519" cy="4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Altitude Down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9688" y="10094"/>
                  <a:ext cx="11519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Azimuth Right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10094"/>
                  <a:ext cx="11518" cy="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ctr" anchorCtr="0" upright="1">
                  <a:noAutofit/>
                </a:bodyPr>
                <a:lstStyle/>
                <a:p>
                  <a:pPr marL="0" marR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10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/>
                      <a:ea typeface="Calibri"/>
                      <a:cs typeface="Times New Roman"/>
                    </a:rPr>
                    <a:t>Azimuth Left</a:t>
                  </a:r>
                  <a:endParaRPr lang="en-US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sp>
          <p:nvSpPr>
            <p:cNvPr id="14" name="Text Box 220"/>
            <p:cNvSpPr txBox="1">
              <a:spLocks noChangeArrowheads="1"/>
            </p:cNvSpPr>
            <p:nvPr/>
          </p:nvSpPr>
          <p:spPr bwMode="auto">
            <a:xfrm>
              <a:off x="0" y="21019"/>
              <a:ext cx="41205" cy="26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1000"/>
                </a:spcAft>
              </a:pPr>
              <a:r>
                <a:rPr lang="en-US" sz="1200" dirty="0" smtClean="0">
                  <a:effectLst/>
                  <a:latin typeface="Arial"/>
                  <a:ea typeface="Calibri"/>
                  <a:cs typeface="Times New Roman"/>
                </a:rPr>
                <a:t>The </a:t>
              </a:r>
              <a:r>
                <a:rPr lang="en-US" sz="1200" dirty="0">
                  <a:effectLst/>
                  <a:latin typeface="Arial"/>
                  <a:ea typeface="Calibri"/>
                  <a:cs typeface="Times New Roman"/>
                </a:rPr>
                <a:t>finalized design of the solar tracking sensor array.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Detectors Choice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234056"/>
              </p:ext>
            </p:extLst>
          </p:nvPr>
        </p:nvGraphicFramePr>
        <p:xfrm>
          <a:off x="1524000" y="1447800"/>
          <a:ext cx="6836622" cy="1840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252"/>
                <a:gridCol w="1033406"/>
                <a:gridCol w="2411017"/>
                <a:gridCol w="1709947"/>
              </a:tblGrid>
              <a:tr h="507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Cost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Key Advantage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Major disadvantage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</a:tr>
              <a:tr h="24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LED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$.50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No supply voltage needed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</a:tr>
              <a:tr h="24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LDR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$1.50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No supply voltage needed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Inaccurate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</a:tr>
              <a:tr h="50776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Photodiode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$.75-$3.00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Purpose built for light detection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Most </a:t>
                      </a:r>
                      <a:r>
                        <a:rPr lang="en-US" sz="1500" dirty="0">
                          <a:effectLst/>
                        </a:rPr>
                        <a:t>require supply voltage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</a:tr>
              <a:tr h="2456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Small PV cell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$5.65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>
                          <a:effectLst/>
                        </a:rPr>
                        <a:t>No supply voltage needed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500" dirty="0">
                          <a:effectLst/>
                        </a:rPr>
                        <a:t>Size and cost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5458" marR="854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6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231107" y="1328441"/>
            <a:ext cx="3912893" cy="2710159"/>
            <a:chOff x="4419600" y="1600200"/>
            <a:chExt cx="4598693" cy="31851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1600200"/>
              <a:ext cx="4598693" cy="3185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6858000" y="2438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LEDs as Light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4495800" cy="4800600"/>
          </a:xfrm>
        </p:spPr>
        <p:txBody>
          <a:bodyPr/>
          <a:lstStyle/>
          <a:p>
            <a:r>
              <a:rPr lang="en-US" dirty="0" smtClean="0"/>
              <a:t>No input voltage required</a:t>
            </a:r>
          </a:p>
          <a:p>
            <a:r>
              <a:rPr lang="en-US" dirty="0" smtClean="0"/>
              <a:t>Output </a:t>
            </a:r>
          </a:p>
          <a:p>
            <a:pPr lvl="1"/>
            <a:r>
              <a:rPr lang="en-US" dirty="0" smtClean="0"/>
              <a:t>Direct sunlight=1.5V</a:t>
            </a:r>
          </a:p>
          <a:p>
            <a:pPr lvl="1"/>
            <a:r>
              <a:rPr lang="en-US" dirty="0" smtClean="0"/>
              <a:t>Partial sunlight=0.6V</a:t>
            </a:r>
          </a:p>
          <a:p>
            <a:pPr lvl="1"/>
            <a:r>
              <a:rPr lang="en-US" dirty="0" smtClean="0"/>
              <a:t>Ambient Light=.02V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Utilize an energy source which is free and abundant</a:t>
            </a:r>
          </a:p>
          <a:p>
            <a:r>
              <a:rPr lang="en-US" dirty="0" smtClean="0"/>
              <a:t>Be able to store the generated </a:t>
            </a:r>
            <a:r>
              <a:rPr lang="en-US" dirty="0"/>
              <a:t>energy as </a:t>
            </a:r>
            <a:r>
              <a:rPr lang="en-US" dirty="0" smtClean="0"/>
              <a:t>electric potential</a:t>
            </a:r>
          </a:p>
          <a:p>
            <a:r>
              <a:rPr lang="en-US" dirty="0" smtClean="0"/>
              <a:t>Prove that the concept can work with a functioning prototype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6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System Overview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33600" y="2514600"/>
            <a:ext cx="5888427" cy="22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Microcontroller Choice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53131"/>
              </p:ext>
            </p:extLst>
          </p:nvPr>
        </p:nvGraphicFramePr>
        <p:xfrm>
          <a:off x="1142998" y="1600200"/>
          <a:ext cx="7696205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378"/>
                <a:gridCol w="939537"/>
                <a:gridCol w="1099458"/>
                <a:gridCol w="1099458"/>
                <a:gridCol w="1099458"/>
                <a:gridCol w="1099458"/>
                <a:gridCol w="1099458"/>
              </a:tblGrid>
              <a:tr h="10209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Microcontroller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Input Voltage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I/O Pins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Footprint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Communicates with computer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Greatest advantage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9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/>
                        <a:t>Arduino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Nano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$47.19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7-12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0.73”x1.70”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USB mini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Common with lots of online support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06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TI MSP430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$4.30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1.8-3.6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0.25”x0.3”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USB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/>
                        <a:t>Cheap, low input voltage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00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68HC11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unavailable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4.5-5.5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2.4”x0.5”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USB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Not applicable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9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Circuitry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$50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~5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Any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2.4”x2.4”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/>
                        <a:t>n/a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/>
                        <a:t>Meets technical objective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9910" y="2126297"/>
            <a:ext cx="2887980" cy="345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During most of the operation cycle no control will be needed</a:t>
            </a:r>
          </a:p>
          <a:p>
            <a:r>
              <a:rPr lang="en-US" dirty="0" smtClean="0"/>
              <a:t>This allows us to utilize the MSP430’s low power modes (LMPX)</a:t>
            </a:r>
          </a:p>
          <a:p>
            <a:r>
              <a:rPr lang="en-US" dirty="0" smtClean="0"/>
              <a:t>An internal clock will be used for the delay between sensor reads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Modes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3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763825"/>
                <a:gridCol w="902700"/>
                <a:gridCol w="1111016"/>
                <a:gridCol w="1180452"/>
                <a:gridCol w="2291468"/>
              </a:tblGrid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Mode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CPU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Mclock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SMclock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Aux. Clock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Oscillators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913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Active (for LF oscillator and CLKIN as source, HF oscillator is mapped to </a:t>
                      </a: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LF oscillator </a:t>
                      </a: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as source)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Active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9138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LMP3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Active 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Active (for LF oscillator and CLKIN as source, HF oscillator is mapped to </a:t>
                      </a:r>
                      <a:r>
                        <a:rPr lang="en-US" sz="1200" b="1" dirty="0" smtClean="0">
                          <a:latin typeface="Arial"/>
                          <a:ea typeface="Calibri"/>
                          <a:cs typeface="Times New Roman"/>
                        </a:rPr>
                        <a:t>LF oscillator </a:t>
                      </a: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as source)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548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LMP4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Off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522471"/>
              </p:ext>
            </p:extLst>
          </p:nvPr>
        </p:nvGraphicFramePr>
        <p:xfrm>
          <a:off x="1295400" y="1524000"/>
          <a:ext cx="7696200" cy="4724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025"/>
                <a:gridCol w="962025"/>
                <a:gridCol w="962025"/>
                <a:gridCol w="962025"/>
                <a:gridCol w="962025"/>
                <a:gridCol w="962025"/>
                <a:gridCol w="962025"/>
                <a:gridCol w="962025"/>
              </a:tblGrid>
              <a:tr h="724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Stepper motors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Torque oz-in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Current amps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Price $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Weight lbs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Torque/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Price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Torque/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Weight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Shaft radius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HT23-180-8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29.95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6.010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116.883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.125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HT23-260-4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260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2.5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39.95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2.31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6.508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112.554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.125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HT23-280-8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49.95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5.606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127.272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.125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85BYGH450A-08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582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48.95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11.887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181.835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.1888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57BYGH405A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2.926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12.311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94.668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.1575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8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57BYGH303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208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19.95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1.43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10.426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145.454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.125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11YPG102S-LW4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705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0.213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7.581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3300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.0625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14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TGM25-075-26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55.5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0.467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0.045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1.586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1221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.58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ea typeface="Calibri"/>
                <a:cs typeface="Times New Roman"/>
              </a:rPr>
              <a:t>HT23-260-4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260 Oz In. Hybrid</a:t>
            </a:r>
          </a:p>
          <a:p>
            <a:r>
              <a:rPr lang="en-US" dirty="0" smtClean="0"/>
              <a:t>1.8° /200 Steps Per Rev.</a:t>
            </a:r>
          </a:p>
          <a:p>
            <a:r>
              <a:rPr lang="en-US" dirty="0" smtClean="0"/>
              <a:t>2.5 Amps Current Per Phase</a:t>
            </a:r>
          </a:p>
          <a:p>
            <a:r>
              <a:rPr lang="en-US" dirty="0" smtClean="0"/>
              <a:t>4-wire Bi-polar</a:t>
            </a:r>
          </a:p>
          <a:p>
            <a:endParaRPr lang="en-US" dirty="0"/>
          </a:p>
        </p:txBody>
      </p:sp>
      <p:pic>
        <p:nvPicPr>
          <p:cNvPr id="7" name="Content Placeholder 6" descr="HT23-260-4_larg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027237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Stepper motor control</a:t>
            </a:r>
            <a:endParaRPr lang="en-US" dirty="0"/>
          </a:p>
        </p:txBody>
      </p:sp>
      <p:pic>
        <p:nvPicPr>
          <p:cNvPr id="6" name="Content Placeholder 5" descr="stepper drive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4114800" cy="44957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is shows TI’s DRV8412 configured to run a stepper motor</a:t>
            </a:r>
          </a:p>
          <a:p>
            <a:r>
              <a:rPr lang="en-US" dirty="0" smtClean="0"/>
              <a:t>Utilizing one of these ICs will make controlling our stepper motor much easier</a:t>
            </a:r>
          </a:p>
          <a:p>
            <a:r>
              <a:rPr lang="en-US" dirty="0" smtClean="0"/>
              <a:t>Lots of application documentation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Actuators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3874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/>
                <a:gridCol w="937419"/>
                <a:gridCol w="937419"/>
                <a:gridCol w="937419"/>
                <a:gridCol w="937419"/>
                <a:gridCol w="937419"/>
                <a:gridCol w="937419"/>
                <a:gridCol w="937419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Linear Actuators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stroke 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closed 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open in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push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lbs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static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lbs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 I amps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FA-240-S-12-6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16.5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119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FA-200-L-12-8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14.88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22.88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FA-PO-150-12-8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en-US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138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FA-240-S-12-9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PA-02-9-400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15.89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24.89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FA-05-12-9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FA-240-S-12-12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200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12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FA-PO-150-12-12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17.9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29.9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140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en-US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495" marR="6249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FA-PO-150-12-12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Built in limit switches (non moveable)</a:t>
            </a:r>
          </a:p>
          <a:p>
            <a:r>
              <a:rPr lang="en-US" dirty="0" smtClean="0"/>
              <a:t>Aluminum case</a:t>
            </a:r>
          </a:p>
          <a:p>
            <a:r>
              <a:rPr lang="en-US" dirty="0" smtClean="0"/>
              <a:t>Two clevis mount points, one on each end (uses our MB1 brackets)</a:t>
            </a:r>
          </a:p>
          <a:p>
            <a:r>
              <a:rPr lang="en-US" dirty="0" smtClean="0"/>
              <a:t>10K ohm potentiometer built in</a:t>
            </a:r>
          </a:p>
          <a:p>
            <a:endParaRPr lang="en-US" dirty="0"/>
          </a:p>
        </p:txBody>
      </p:sp>
      <p:pic>
        <p:nvPicPr>
          <p:cNvPr id="7" name="Content Placeholder 6" descr="wiring actuato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2100" y="1798637"/>
            <a:ext cx="3467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PCB choice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71840"/>
              </p:ext>
            </p:extLst>
          </p:nvPr>
        </p:nvGraphicFramePr>
        <p:xfrm>
          <a:off x="1219201" y="1752600"/>
          <a:ext cx="7696199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457"/>
                <a:gridCol w="1099457"/>
                <a:gridCol w="1099457"/>
                <a:gridCol w="1099457"/>
                <a:gridCol w="1099457"/>
                <a:gridCol w="1099457"/>
                <a:gridCol w="1099457"/>
              </a:tblGrid>
              <a:tr h="100120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Website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Solder mask and silkscreen?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Dimensions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atin typeface="Arial"/>
                          <a:ea typeface="Calibri"/>
                          <a:cs typeface="Times New Roman"/>
                        </a:rPr>
                        <a:t>Free CAD software?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Lead time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smtClean="0">
                          <a:latin typeface="Arial"/>
                          <a:ea typeface="Calibri"/>
                          <a:cs typeface="Times New Roman"/>
                        </a:rPr>
                        <a:t>Min quantity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Price ($)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93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Batchpcb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Up to 10”x15”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3-4 weeks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+2.50/in</a:t>
                      </a:r>
                      <a:r>
                        <a:rPr lang="en-US" sz="1200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Expresspcb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3.8”x2.5”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 week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Custompcb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Up to 6.3”x4”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 week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Pcbexpress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Up to 9in</a:t>
                      </a:r>
                      <a:r>
                        <a:rPr lang="en-US" sz="1200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 days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atin typeface="Arial"/>
                          <a:ea typeface="Calibri"/>
                          <a:cs typeface="Times New Roman"/>
                        </a:rPr>
                        <a:t>139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74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4pcb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Yes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Up to 60in</a:t>
                      </a:r>
                      <a:r>
                        <a:rPr lang="en-US" sz="1200" b="1" baseline="30000"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Yes, and free design check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5 days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dirty="0">
                          <a:latin typeface="Arial"/>
                          <a:ea typeface="Calibri"/>
                          <a:cs typeface="Times New Roman"/>
                        </a:rPr>
                        <a:t>33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Accurately track the sun for an entire day</a:t>
            </a:r>
          </a:p>
          <a:p>
            <a:r>
              <a:rPr lang="en-US" dirty="0" smtClean="0"/>
              <a:t>System to weigh no more than 50lbs and require only two people to move</a:t>
            </a:r>
          </a:p>
          <a:p>
            <a:r>
              <a:rPr lang="en-US" dirty="0" smtClean="0"/>
              <a:t>Safely </a:t>
            </a:r>
            <a:r>
              <a:rPr lang="en-US" dirty="0"/>
              <a:t>use concentrated solar energy to power a heat engine</a:t>
            </a:r>
          </a:p>
          <a:p>
            <a:r>
              <a:rPr lang="en-US" dirty="0"/>
              <a:t>Use the output of the heat engine to safely charge battery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PCB Layout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000" y="1828800"/>
            <a:ext cx="5760085" cy="468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11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Budget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442903"/>
              </p:ext>
            </p:extLst>
          </p:nvPr>
        </p:nvGraphicFramePr>
        <p:xfrm>
          <a:off x="1066800" y="1219200"/>
          <a:ext cx="7772400" cy="51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1600200"/>
                <a:gridCol w="1066800"/>
                <a:gridCol w="990600"/>
                <a:gridCol w="1600200"/>
              </a:tblGrid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Quantity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PCB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Connecting subsystems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33.00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33.00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Bright red LED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1.60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6.40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½” Balsa 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2.00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¼” Balsa wood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4.00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Hot glue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2.90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2.90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Electrical Wire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 Tracking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MSP 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4.30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  8.60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Fresnel Lens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Concentrating Ligh Energy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189.00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189.00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WBB236691 generator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Converting Engine output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193.95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193.95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85BYGH450A-08 Stepper motor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Rotational Motion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49.98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49.98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FA-PO-150-12-8 Linear Actuator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Lens Angle Adjustment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138.00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138.00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LP12-6-F1 Leoch Battery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19.79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39.58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PST-DC/2812-8 Voltage Regulator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154.00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154.00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TAF10810N10G Coupler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18.95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18.95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SB1524iX Charger 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 Storage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249.00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249.00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 Darkening Helmet Powerweld PWH9843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Eye Protection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59.90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239.60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Aluminized Carbon Kevlar® Wool-Lined Gloves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Heat safety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48.00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96.00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Kidde 1-A:10-B:C Fire Extinguisher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Fire safety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17.97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   35.94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 hardware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200.00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 electronics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200.00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$     200.00 </a:t>
                      </a:r>
                    </a:p>
                  </a:txBody>
                  <a:tcPr marL="9525" marR="9525" marT="9525" marB="0" anchor="b"/>
                </a:tc>
              </a:tr>
              <a:tr h="22513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$  1,890.90 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So Far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000158"/>
              </p:ext>
            </p:extLst>
          </p:nvPr>
        </p:nvGraphicFramePr>
        <p:xfrm>
          <a:off x="2286000" y="1752600"/>
          <a:ext cx="4572000" cy="425868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496236"/>
                <a:gridCol w="1075764"/>
              </a:tblGrid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 dirty="0">
                          <a:effectLst/>
                        </a:rPr>
                        <a:t>Component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Cost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Fresnel Lens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200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Stirling Engine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316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93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Welding Goggles, Fire Extinguisher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91.78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Wooden Lens Frame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9.5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Kinkos Printing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20.54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Generator and Stepper Gears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41.48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Stepper Motor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54.65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Actuator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160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12V Batteries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49.58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LEDs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11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Aluminum Framing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40.13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Spent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>
                          <a:effectLst/>
                        </a:rPr>
                        <a:t>994.66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  <a:tr h="283244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u="none" strike="noStrike">
                          <a:effectLst/>
                        </a:rPr>
                        <a:t>Budget Remaining </a:t>
                      </a:r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00" u="none" strike="noStrike" dirty="0">
                          <a:effectLst/>
                        </a:rPr>
                        <a:t>896.24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802" marR="11802" marT="118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1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01708637"/>
              </p:ext>
            </p:extLst>
          </p:nvPr>
        </p:nvGraphicFramePr>
        <p:xfrm>
          <a:off x="1028700" y="1447800"/>
          <a:ext cx="81153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92725" y="76200"/>
            <a:ext cx="7772400" cy="1470025"/>
          </a:xfrm>
        </p:spPr>
        <p:txBody>
          <a:bodyPr/>
          <a:lstStyle/>
          <a:p>
            <a:r>
              <a:rPr lang="en-US" dirty="0" smtClean="0"/>
              <a:t>Project Progress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2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2725" y="76200"/>
            <a:ext cx="7772400" cy="1470025"/>
          </a:xfrm>
        </p:spPr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5291315"/>
              </p:ext>
            </p:extLst>
          </p:nvPr>
        </p:nvGraphicFramePr>
        <p:xfrm>
          <a:off x="1066800" y="1546633"/>
          <a:ext cx="7957996" cy="530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1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Stirling Cycle</a:t>
            </a:r>
          </a:p>
          <a:p>
            <a:r>
              <a:rPr lang="en-US" dirty="0" smtClean="0"/>
              <a:t>Overly expensive welding</a:t>
            </a:r>
          </a:p>
          <a:p>
            <a:r>
              <a:rPr lang="en-US" dirty="0" smtClean="0"/>
              <a:t>Motor control</a:t>
            </a:r>
          </a:p>
          <a:p>
            <a:r>
              <a:rPr lang="en-US" dirty="0" smtClean="0"/>
              <a:t>Charging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4905" y="1828800"/>
            <a:ext cx="553974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432560" y="359898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Critical Components</a:t>
            </a:r>
          </a:p>
        </p:txBody>
      </p:sp>
    </p:spTree>
    <p:extLst>
      <p:ext uri="{BB962C8B-B14F-4D97-AF65-F5344CB8AC3E}">
        <p14:creationId xmlns:p14="http://schemas.microsoft.com/office/powerpoint/2010/main" val="17902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Fresnel Lens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Reach temperature of up to 2000 °F</a:t>
            </a:r>
          </a:p>
          <a:p>
            <a:r>
              <a:rPr lang="en-US" dirty="0" smtClean="0"/>
              <a:t>Requires precise alignment of focal point</a:t>
            </a:r>
          </a:p>
          <a:p>
            <a:r>
              <a:rPr lang="en-US" dirty="0" smtClean="0"/>
              <a:t>Chose a 40”x28” spot lens</a:t>
            </a:r>
            <a:endParaRPr lang="en-US" dirty="0"/>
          </a:p>
        </p:txBody>
      </p:sp>
      <p:pic>
        <p:nvPicPr>
          <p:cNvPr id="1026" name="Picture 2" descr="http://www.greenpowerscience.com/PAYLENSESFORSALE/FRESNEL83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4426" r="7857" b="16163"/>
          <a:stretch/>
        </p:blipFill>
        <p:spPr bwMode="auto">
          <a:xfrm>
            <a:off x="5181600" y="1811044"/>
            <a:ext cx="2947386" cy="378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0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</a:t>
            </a:r>
            <a:r>
              <a:rPr lang="en-US" dirty="0" smtClean="0"/>
              <a:t> Engine                  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4827633" cy="4724010"/>
          </a:xfr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1447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24250"/>
            <a:ext cx="1447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447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24250"/>
            <a:ext cx="1447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90600" y="1524001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Based on </a:t>
            </a:r>
            <a:r>
              <a:rPr lang="en-US" sz="2800" dirty="0"/>
              <a:t>C</a:t>
            </a:r>
            <a:r>
              <a:rPr lang="en-US" sz="2800" dirty="0" smtClean="0"/>
              <a:t>arnot cycle of</a:t>
            </a:r>
          </a:p>
          <a:p>
            <a:pPr marL="0" indent="0">
              <a:buNone/>
            </a:pPr>
            <a:r>
              <a:rPr lang="en-US" sz="2800" dirty="0" smtClean="0"/>
              <a:t>      thermodynamics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6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</a:t>
            </a:r>
            <a:r>
              <a:rPr lang="en-US" dirty="0" smtClean="0"/>
              <a:t> Engine Choice</a:t>
            </a:r>
            <a:endParaRPr lang="en-US" dirty="0"/>
          </a:p>
        </p:txBody>
      </p:sp>
      <p:pic>
        <p:nvPicPr>
          <p:cNvPr id="2050" name="Picture 2" descr="http://greenpowerscience.com/PAYLENSESFORSALE/SOLARSTIRL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47800"/>
            <a:ext cx="7353300" cy="509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291</TotalTime>
  <Words>1753</Words>
  <Application>Microsoft Office PowerPoint</Application>
  <PresentationFormat>On-screen Show (4:3)</PresentationFormat>
  <Paragraphs>741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Solstice</vt:lpstr>
      <vt:lpstr>Solar Thermal Energy Generation</vt:lpstr>
      <vt:lpstr>Motivation</vt:lpstr>
      <vt:lpstr>Project Goals &amp; Objectives</vt:lpstr>
      <vt:lpstr>Specifications</vt:lpstr>
      <vt:lpstr>General Overview</vt:lpstr>
      <vt:lpstr>PowerPoint Presentation</vt:lpstr>
      <vt:lpstr>Fresnel Lens</vt:lpstr>
      <vt:lpstr>Stirling Engine                   .</vt:lpstr>
      <vt:lpstr>Stirling Engine Choice</vt:lpstr>
      <vt:lpstr>Charging Subsytem</vt:lpstr>
      <vt:lpstr>Charging Block Diagram</vt:lpstr>
      <vt:lpstr>Criteria for Viable Generator</vt:lpstr>
      <vt:lpstr>PowerPoint Presentation</vt:lpstr>
      <vt:lpstr>The Generator We Will Use</vt:lpstr>
      <vt:lpstr>Criteria for Viable Charge Controller</vt:lpstr>
      <vt:lpstr>PowerPoint Presentation</vt:lpstr>
      <vt:lpstr>AD4012</vt:lpstr>
      <vt:lpstr>Batteries</vt:lpstr>
      <vt:lpstr>PowerPoint Presentation</vt:lpstr>
      <vt:lpstr>LP12-6-F1</vt:lpstr>
      <vt:lpstr>Dual Axis Solar Tracking</vt:lpstr>
      <vt:lpstr>Hardware Design</vt:lpstr>
      <vt:lpstr>Lens Support Assembly</vt:lpstr>
      <vt:lpstr>Revolving Frame Assembly</vt:lpstr>
      <vt:lpstr>Base Platform Assembly</vt:lpstr>
      <vt:lpstr>Control Subsystem</vt:lpstr>
      <vt:lpstr>Solar Sensing</vt:lpstr>
      <vt:lpstr>Light Detectors Choice</vt:lpstr>
      <vt:lpstr>Using LEDs as Light Detectors</vt:lpstr>
      <vt:lpstr>Control System Overview</vt:lpstr>
      <vt:lpstr>Microcontroller Choice</vt:lpstr>
      <vt:lpstr>Software</vt:lpstr>
      <vt:lpstr>Low Power Modes</vt:lpstr>
      <vt:lpstr>Stepper Motors</vt:lpstr>
      <vt:lpstr>HT23-260-4</vt:lpstr>
      <vt:lpstr>Stepper motor control</vt:lpstr>
      <vt:lpstr>Actuators</vt:lpstr>
      <vt:lpstr>FA-PO-150-12-12</vt:lpstr>
      <vt:lpstr>PCB choice</vt:lpstr>
      <vt:lpstr>Simple PCB Layout</vt:lpstr>
      <vt:lpstr>Approved Budget</vt:lpstr>
      <vt:lpstr>Budget So Far</vt:lpstr>
      <vt:lpstr>Project Progress </vt:lpstr>
      <vt:lpstr>Work Distribution</vt:lpstr>
      <vt:lpstr>Potential Issues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7</dc:title>
  <dc:creator>Beau</dc:creator>
  <cp:lastModifiedBy>Sean Rauchfuss</cp:lastModifiedBy>
  <cp:revision>35</cp:revision>
  <dcterms:created xsi:type="dcterms:W3CDTF">2012-02-07T18:56:07Z</dcterms:created>
  <dcterms:modified xsi:type="dcterms:W3CDTF">2012-02-09T20:31:10Z</dcterms:modified>
</cp:coreProperties>
</file>