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3" r:id="rId2"/>
  </p:sldMasterIdLst>
  <p:notesMasterIdLst>
    <p:notesMasterId r:id="rId44"/>
  </p:notesMasterIdLst>
  <p:sldIdLst>
    <p:sldId id="256" r:id="rId3"/>
    <p:sldId id="315" r:id="rId4"/>
    <p:sldId id="318" r:id="rId5"/>
    <p:sldId id="303" r:id="rId6"/>
    <p:sldId id="304" r:id="rId7"/>
    <p:sldId id="305" r:id="rId8"/>
    <p:sldId id="340" r:id="rId9"/>
    <p:sldId id="290" r:id="rId10"/>
    <p:sldId id="326" r:id="rId11"/>
    <p:sldId id="319" r:id="rId12"/>
    <p:sldId id="323" r:id="rId13"/>
    <p:sldId id="329" r:id="rId14"/>
    <p:sldId id="342" r:id="rId15"/>
    <p:sldId id="324" r:id="rId16"/>
    <p:sldId id="325" r:id="rId17"/>
    <p:sldId id="280" r:id="rId18"/>
    <p:sldId id="331" r:id="rId19"/>
    <p:sldId id="332" r:id="rId20"/>
    <p:sldId id="327" r:id="rId21"/>
    <p:sldId id="338" r:id="rId22"/>
    <p:sldId id="328" r:id="rId23"/>
    <p:sldId id="294" r:id="rId24"/>
    <p:sldId id="300" r:id="rId25"/>
    <p:sldId id="314" r:id="rId26"/>
    <p:sldId id="333" r:id="rId27"/>
    <p:sldId id="334" r:id="rId28"/>
    <p:sldId id="343" r:id="rId29"/>
    <p:sldId id="335" r:id="rId30"/>
    <p:sldId id="336" r:id="rId31"/>
    <p:sldId id="337" r:id="rId32"/>
    <p:sldId id="271" r:id="rId33"/>
    <p:sldId id="311" r:id="rId34"/>
    <p:sldId id="312" r:id="rId35"/>
    <p:sldId id="322" r:id="rId36"/>
    <p:sldId id="310" r:id="rId37"/>
    <p:sldId id="330" r:id="rId38"/>
    <p:sldId id="321" r:id="rId39"/>
    <p:sldId id="298" r:id="rId40"/>
    <p:sldId id="299" r:id="rId41"/>
    <p:sldId id="284" r:id="rId42"/>
    <p:sldId id="286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8FD9FB"/>
    <a:srgbClr val="B0D566"/>
    <a:srgbClr val="4F81BD"/>
    <a:srgbClr val="C04F4C"/>
    <a:srgbClr val="9BBB59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9" autoAdjust="0"/>
    <p:restoredTop sz="93777" autoAdjust="0"/>
  </p:normalViewPr>
  <p:slideViewPr>
    <p:cSldViewPr>
      <p:cViewPr>
        <p:scale>
          <a:sx n="93" d="100"/>
          <a:sy n="93" d="100"/>
        </p:scale>
        <p:origin x="-2226" y="-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8267D1-D4A2-6541-837A-18E49AA37C4B}" type="doc">
      <dgm:prSet loTypeId="urn:microsoft.com/office/officeart/2005/8/layout/lProcess3" loCatId="" qsTypeId="urn:microsoft.com/office/officeart/2005/8/quickstyle/simple1#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566433F1-E3F6-FF43-B805-943D9A849C68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Eric</a:t>
          </a:r>
          <a:endParaRPr lang="en-US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5DF1B5E9-0DF3-DF4B-89E5-A6D7009122F3}" type="parTrans" cxnId="{9351E3C1-8A31-7A49-9E6B-6DD966F3D1B8}">
      <dgm:prSet/>
      <dgm:spPr/>
      <dgm:t>
        <a:bodyPr/>
        <a:lstStyle/>
        <a:p>
          <a:endParaRPr lang="en-US"/>
        </a:p>
      </dgm:t>
    </dgm:pt>
    <dgm:pt modelId="{B63F2746-5E0A-4847-B39B-936403CFAC0F}" type="sibTrans" cxnId="{9351E3C1-8A31-7A49-9E6B-6DD966F3D1B8}">
      <dgm:prSet/>
      <dgm:spPr/>
      <dgm:t>
        <a:bodyPr/>
        <a:lstStyle/>
        <a:p>
          <a:endParaRPr lang="en-US"/>
        </a:p>
      </dgm:t>
    </dgm:pt>
    <dgm:pt modelId="{30573586-0CE0-5D40-BF0D-3BB92BECFDEF}">
      <dgm:prSet phldrT="[Text]"/>
      <dgm:spPr/>
      <dgm:t>
        <a:bodyPr/>
        <a:lstStyle/>
        <a:p>
          <a:r>
            <a:rPr lang="en-US" dirty="0" smtClean="0"/>
            <a:t>Solar</a:t>
          </a:r>
        </a:p>
        <a:p>
          <a:r>
            <a:rPr lang="en-US" dirty="0" smtClean="0"/>
            <a:t>Panel</a:t>
          </a:r>
          <a:endParaRPr lang="en-US" dirty="0"/>
        </a:p>
      </dgm:t>
    </dgm:pt>
    <dgm:pt modelId="{F89B1820-C760-FA45-8B32-3E9BD114353F}" type="parTrans" cxnId="{01A85E7F-A619-334A-BA7B-D204CF24A1A4}">
      <dgm:prSet/>
      <dgm:spPr/>
      <dgm:t>
        <a:bodyPr/>
        <a:lstStyle/>
        <a:p>
          <a:endParaRPr lang="en-US"/>
        </a:p>
      </dgm:t>
    </dgm:pt>
    <dgm:pt modelId="{41E9A6F2-B3FF-6047-8E97-7528CC617E61}" type="sibTrans" cxnId="{01A85E7F-A619-334A-BA7B-D204CF24A1A4}">
      <dgm:prSet/>
      <dgm:spPr/>
      <dgm:t>
        <a:bodyPr/>
        <a:lstStyle/>
        <a:p>
          <a:endParaRPr lang="en-US"/>
        </a:p>
      </dgm:t>
    </dgm:pt>
    <dgm:pt modelId="{7565868D-385C-1D42-8D72-A1C8D75E8AC6}">
      <dgm:prSet phldrT="[Text]"/>
      <dgm:spPr/>
      <dgm:t>
        <a:bodyPr/>
        <a:lstStyle/>
        <a:p>
          <a:r>
            <a:rPr lang="en-US" dirty="0" smtClean="0"/>
            <a:t>Power Electronics</a:t>
          </a:r>
          <a:endParaRPr lang="en-US" dirty="0"/>
        </a:p>
      </dgm:t>
    </dgm:pt>
    <dgm:pt modelId="{1E2D52FF-F7B6-B64B-9332-0C2DE9F3EECC}" type="parTrans" cxnId="{E449FB17-CAF3-4249-924F-678B344C44E9}">
      <dgm:prSet/>
      <dgm:spPr/>
      <dgm:t>
        <a:bodyPr/>
        <a:lstStyle/>
        <a:p>
          <a:endParaRPr lang="en-US"/>
        </a:p>
      </dgm:t>
    </dgm:pt>
    <dgm:pt modelId="{2A6B4B78-BF4F-7149-B6AB-335F063BF976}" type="sibTrans" cxnId="{E449FB17-CAF3-4249-924F-678B344C44E9}">
      <dgm:prSet/>
      <dgm:spPr/>
      <dgm:t>
        <a:bodyPr/>
        <a:lstStyle/>
        <a:p>
          <a:endParaRPr lang="en-US"/>
        </a:p>
      </dgm:t>
    </dgm:pt>
    <dgm:pt modelId="{6408AFB6-38A9-4C4D-A588-8E95190C0C71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Amber</a:t>
          </a:r>
          <a:endParaRPr lang="en-US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BC901DD3-01E4-B045-A931-09338C880276}" type="parTrans" cxnId="{97BC1B35-7263-8D4F-A9E7-C2056C6F787D}">
      <dgm:prSet/>
      <dgm:spPr/>
      <dgm:t>
        <a:bodyPr/>
        <a:lstStyle/>
        <a:p>
          <a:endParaRPr lang="en-US"/>
        </a:p>
      </dgm:t>
    </dgm:pt>
    <dgm:pt modelId="{5A19D012-1EBE-B54F-AAA9-60A492708BF9}" type="sibTrans" cxnId="{97BC1B35-7263-8D4F-A9E7-C2056C6F787D}">
      <dgm:prSet/>
      <dgm:spPr/>
      <dgm:t>
        <a:bodyPr/>
        <a:lstStyle/>
        <a:p>
          <a:endParaRPr lang="en-US"/>
        </a:p>
      </dgm:t>
    </dgm:pt>
    <dgm:pt modelId="{5596720C-1255-BF4C-93F4-47093169932B}">
      <dgm:prSet phldrT="[Text]"/>
      <dgm:spPr/>
      <dgm:t>
        <a:bodyPr/>
        <a:lstStyle/>
        <a:p>
          <a:r>
            <a:rPr lang="en-US" dirty="0" smtClean="0"/>
            <a:t>Algorithms</a:t>
          </a:r>
          <a:endParaRPr lang="en-US" dirty="0"/>
        </a:p>
      </dgm:t>
    </dgm:pt>
    <dgm:pt modelId="{CF2F4D53-BFA4-8E45-90E3-4D9D00AF7C3E}" type="parTrans" cxnId="{91091420-0B7B-A84D-ADE5-9D63C676E432}">
      <dgm:prSet/>
      <dgm:spPr/>
      <dgm:t>
        <a:bodyPr/>
        <a:lstStyle/>
        <a:p>
          <a:endParaRPr lang="en-US"/>
        </a:p>
      </dgm:t>
    </dgm:pt>
    <dgm:pt modelId="{02AB35CD-3AA0-734A-A0CF-3E15FE68C310}" type="sibTrans" cxnId="{91091420-0B7B-A84D-ADE5-9D63C676E432}">
      <dgm:prSet/>
      <dgm:spPr/>
      <dgm:t>
        <a:bodyPr/>
        <a:lstStyle/>
        <a:p>
          <a:endParaRPr lang="en-US"/>
        </a:p>
      </dgm:t>
    </dgm:pt>
    <dgm:pt modelId="{986BC064-A909-CC48-AFF1-93961500D16F}">
      <dgm:prSet phldrT="[Text]"/>
      <dgm:spPr>
        <a:solidFill>
          <a:srgbClr val="11628F"/>
        </a:solidFill>
      </dgm:spPr>
      <dgm:t>
        <a:bodyPr/>
        <a:lstStyle/>
        <a:p>
          <a:r>
            <a:rPr lang="en-US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Sebastian</a:t>
          </a:r>
          <a:endParaRPr lang="en-US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9BFAEE58-8B50-254E-9597-02734DC420B9}" type="parTrans" cxnId="{7D07651F-0EB4-6849-A233-65B8AAE9F3F2}">
      <dgm:prSet/>
      <dgm:spPr/>
      <dgm:t>
        <a:bodyPr/>
        <a:lstStyle/>
        <a:p>
          <a:endParaRPr lang="en-US"/>
        </a:p>
      </dgm:t>
    </dgm:pt>
    <dgm:pt modelId="{B106DA7F-282A-E145-9E7D-18A51D1F95E3}" type="sibTrans" cxnId="{7D07651F-0EB4-6849-A233-65B8AAE9F3F2}">
      <dgm:prSet/>
      <dgm:spPr/>
      <dgm:t>
        <a:bodyPr/>
        <a:lstStyle/>
        <a:p>
          <a:endParaRPr lang="en-US"/>
        </a:p>
      </dgm:t>
    </dgm:pt>
    <dgm:pt modelId="{1907F9E5-D1A4-0E41-85B6-648F30C7EF28}">
      <dgm:prSet phldrT="[Text]"/>
      <dgm:spPr/>
      <dgm:t>
        <a:bodyPr/>
        <a:lstStyle/>
        <a:p>
          <a:r>
            <a:rPr lang="en-US" dirty="0" smtClean="0"/>
            <a:t>Inverter</a:t>
          </a:r>
          <a:endParaRPr lang="en-US" dirty="0"/>
        </a:p>
      </dgm:t>
    </dgm:pt>
    <dgm:pt modelId="{DF9FA178-C52B-C04B-831B-2370E63E75D5}" type="parTrans" cxnId="{E1D2C133-1363-BC45-BD3C-2061C49DA77F}">
      <dgm:prSet/>
      <dgm:spPr/>
      <dgm:t>
        <a:bodyPr/>
        <a:lstStyle/>
        <a:p>
          <a:endParaRPr lang="en-US"/>
        </a:p>
      </dgm:t>
    </dgm:pt>
    <dgm:pt modelId="{57C5A608-4DB5-6240-A229-0DDB62AF393E}" type="sibTrans" cxnId="{E1D2C133-1363-BC45-BD3C-2061C49DA77F}">
      <dgm:prSet/>
      <dgm:spPr/>
      <dgm:t>
        <a:bodyPr/>
        <a:lstStyle/>
        <a:p>
          <a:endParaRPr lang="en-US"/>
        </a:p>
      </dgm:t>
    </dgm:pt>
    <dgm:pt modelId="{FAADE2CF-2583-8743-9285-7DA90150C6B7}">
      <dgm:prSet phldrT="[Text]"/>
      <dgm:spPr/>
      <dgm:t>
        <a:bodyPr/>
        <a:lstStyle/>
        <a:p>
          <a:r>
            <a:rPr lang="en-US" dirty="0" smtClean="0"/>
            <a:t>Sensors</a:t>
          </a:r>
          <a:endParaRPr lang="en-US" dirty="0"/>
        </a:p>
      </dgm:t>
    </dgm:pt>
    <dgm:pt modelId="{9F685DD7-0C59-A041-893E-FE65A5DA4E76}" type="parTrans" cxnId="{95653061-B4DD-3E4A-AFCD-48B30802CD06}">
      <dgm:prSet/>
      <dgm:spPr/>
      <dgm:t>
        <a:bodyPr/>
        <a:lstStyle/>
        <a:p>
          <a:endParaRPr lang="en-US"/>
        </a:p>
      </dgm:t>
    </dgm:pt>
    <dgm:pt modelId="{FF19071C-BB2B-9A44-8C66-4E1ED1A5B77A}" type="sibTrans" cxnId="{95653061-B4DD-3E4A-AFCD-48B30802CD06}">
      <dgm:prSet/>
      <dgm:spPr/>
      <dgm:t>
        <a:bodyPr/>
        <a:lstStyle/>
        <a:p>
          <a:endParaRPr lang="en-US"/>
        </a:p>
      </dgm:t>
    </dgm:pt>
    <dgm:pt modelId="{B7942710-FB0E-3B44-9FB0-D10164280CCE}">
      <dgm:prSet phldrT="[Text]"/>
      <dgm:spPr/>
      <dgm:t>
        <a:bodyPr/>
        <a:lstStyle/>
        <a:p>
          <a:r>
            <a:rPr lang="en-US" dirty="0" smtClean="0"/>
            <a:t>LCD Screen</a:t>
          </a:r>
          <a:endParaRPr lang="en-US" dirty="0"/>
        </a:p>
      </dgm:t>
    </dgm:pt>
    <dgm:pt modelId="{911C2E93-BB35-754F-8C45-7562531523B9}" type="parTrans" cxnId="{25B16DCA-2E6D-E541-8923-327AE95A6DAE}">
      <dgm:prSet/>
      <dgm:spPr/>
      <dgm:t>
        <a:bodyPr/>
        <a:lstStyle/>
        <a:p>
          <a:endParaRPr lang="en-US"/>
        </a:p>
      </dgm:t>
    </dgm:pt>
    <dgm:pt modelId="{DEA23CE7-FFBF-DA4D-B890-A80EDFEA664B}" type="sibTrans" cxnId="{25B16DCA-2E6D-E541-8923-327AE95A6DAE}">
      <dgm:prSet/>
      <dgm:spPr/>
      <dgm:t>
        <a:bodyPr/>
        <a:lstStyle/>
        <a:p>
          <a:endParaRPr lang="en-US"/>
        </a:p>
      </dgm:t>
    </dgm:pt>
    <dgm:pt modelId="{29630BDB-820F-5E4B-B968-DC8175C77F0D}">
      <dgm:prSet phldrT="[Text]"/>
      <dgm:spPr/>
      <dgm:t>
        <a:bodyPr/>
        <a:lstStyle/>
        <a:p>
          <a:r>
            <a:rPr lang="en-US" dirty="0" smtClean="0"/>
            <a:t>User Interface</a:t>
          </a:r>
          <a:endParaRPr lang="en-US" dirty="0"/>
        </a:p>
      </dgm:t>
    </dgm:pt>
    <dgm:pt modelId="{7765A622-286C-6D40-A5F8-8A9FDDFE6442}" type="parTrans" cxnId="{A7F76128-9B94-C94C-8D5E-6700218639B8}">
      <dgm:prSet/>
      <dgm:spPr/>
      <dgm:t>
        <a:bodyPr/>
        <a:lstStyle/>
        <a:p>
          <a:endParaRPr lang="en-US"/>
        </a:p>
      </dgm:t>
    </dgm:pt>
    <dgm:pt modelId="{8A18FAC4-1E5E-3049-94C3-5A7782CDB9CC}" type="sibTrans" cxnId="{A7F76128-9B94-C94C-8D5E-6700218639B8}">
      <dgm:prSet/>
      <dgm:spPr/>
      <dgm:t>
        <a:bodyPr/>
        <a:lstStyle/>
        <a:p>
          <a:endParaRPr lang="en-US"/>
        </a:p>
      </dgm:t>
    </dgm:pt>
    <dgm:pt modelId="{88464908-1443-4449-926F-914182D8D7C2}">
      <dgm:prSet phldrT="[Text]"/>
      <dgm:spPr>
        <a:solidFill>
          <a:srgbClr val="11628F"/>
        </a:solidFill>
      </dgm:spPr>
      <dgm:t>
        <a:bodyPr/>
        <a:lstStyle/>
        <a:p>
          <a:r>
            <a:rPr lang="en-US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Steve</a:t>
          </a:r>
          <a:endParaRPr lang="en-US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A504BF6B-5F38-2748-8D7B-F3F23BDD87EC}" type="parTrans" cxnId="{93A44639-EE2F-044A-B971-A85681D59250}">
      <dgm:prSet/>
      <dgm:spPr/>
      <dgm:t>
        <a:bodyPr/>
        <a:lstStyle/>
        <a:p>
          <a:endParaRPr lang="en-US"/>
        </a:p>
      </dgm:t>
    </dgm:pt>
    <dgm:pt modelId="{2A50A948-B9BA-5641-A986-E2C628620524}" type="sibTrans" cxnId="{93A44639-EE2F-044A-B971-A85681D59250}">
      <dgm:prSet/>
      <dgm:spPr/>
      <dgm:t>
        <a:bodyPr/>
        <a:lstStyle/>
        <a:p>
          <a:endParaRPr lang="en-US"/>
        </a:p>
      </dgm:t>
    </dgm:pt>
    <dgm:pt modelId="{13110D33-1C81-5247-BEE2-3C00244D0B57}">
      <dgm:prSet phldrT="[Text]"/>
      <dgm:spPr/>
      <dgm:t>
        <a:bodyPr/>
        <a:lstStyle/>
        <a:p>
          <a:r>
            <a:rPr lang="en-US" dirty="0" smtClean="0"/>
            <a:t>Micro-</a:t>
          </a:r>
          <a:br>
            <a:rPr lang="en-US" dirty="0" smtClean="0"/>
          </a:br>
          <a:r>
            <a:rPr lang="en-US" dirty="0" smtClean="0"/>
            <a:t>processor</a:t>
          </a:r>
          <a:endParaRPr lang="en-US" dirty="0"/>
        </a:p>
      </dgm:t>
    </dgm:pt>
    <dgm:pt modelId="{60DD3C0A-ABFF-DA44-A742-7BF1638F1D44}" type="parTrans" cxnId="{0DD6231C-2F28-044F-84B8-17692484A781}">
      <dgm:prSet/>
      <dgm:spPr/>
      <dgm:t>
        <a:bodyPr/>
        <a:lstStyle/>
        <a:p>
          <a:endParaRPr lang="en-US"/>
        </a:p>
      </dgm:t>
    </dgm:pt>
    <dgm:pt modelId="{14DA3E5F-DAAB-3147-A05B-277E4CEFF322}" type="sibTrans" cxnId="{0DD6231C-2F28-044F-84B8-17692484A781}">
      <dgm:prSet/>
      <dgm:spPr/>
      <dgm:t>
        <a:bodyPr/>
        <a:lstStyle/>
        <a:p>
          <a:endParaRPr lang="en-US"/>
        </a:p>
      </dgm:t>
    </dgm:pt>
    <dgm:pt modelId="{689C141E-C01D-EF45-8BED-9DF94E572D6F}">
      <dgm:prSet phldrT="[Text]"/>
      <dgm:spPr/>
      <dgm:t>
        <a:bodyPr/>
        <a:lstStyle/>
        <a:p>
          <a:r>
            <a:rPr lang="en-US" dirty="0" smtClean="0"/>
            <a:t>Battery</a:t>
          </a:r>
          <a:endParaRPr lang="en-US" dirty="0"/>
        </a:p>
      </dgm:t>
    </dgm:pt>
    <dgm:pt modelId="{7EADA10C-9B69-A544-B531-DE5702F1EA6F}" type="parTrans" cxnId="{DEE12703-3B06-5645-B106-1EF051983519}">
      <dgm:prSet/>
      <dgm:spPr/>
      <dgm:t>
        <a:bodyPr/>
        <a:lstStyle/>
        <a:p>
          <a:endParaRPr lang="en-US"/>
        </a:p>
      </dgm:t>
    </dgm:pt>
    <dgm:pt modelId="{242427CB-BADB-9844-B265-C4FBD8CA65F1}" type="sibTrans" cxnId="{DEE12703-3B06-5645-B106-1EF051983519}">
      <dgm:prSet/>
      <dgm:spPr/>
      <dgm:t>
        <a:bodyPr/>
        <a:lstStyle/>
        <a:p>
          <a:endParaRPr lang="en-US"/>
        </a:p>
      </dgm:t>
    </dgm:pt>
    <dgm:pt modelId="{B9BEAF05-584E-F940-AAA5-E6C37C84474E}">
      <dgm:prSet phldrT="[Text]"/>
      <dgm:spPr/>
      <dgm:t>
        <a:bodyPr/>
        <a:lstStyle/>
        <a:p>
          <a:r>
            <a:rPr lang="en-US" dirty="0" smtClean="0"/>
            <a:t>Wireless</a:t>
          </a:r>
          <a:endParaRPr lang="en-US" dirty="0"/>
        </a:p>
      </dgm:t>
    </dgm:pt>
    <dgm:pt modelId="{CD2C068A-2399-BF4F-9A5B-49A886B75893}" type="parTrans" cxnId="{DF97E5E2-0A2D-4B4C-B8EA-D19F46CDDAF6}">
      <dgm:prSet/>
      <dgm:spPr/>
      <dgm:t>
        <a:bodyPr/>
        <a:lstStyle/>
        <a:p>
          <a:endParaRPr lang="en-US"/>
        </a:p>
      </dgm:t>
    </dgm:pt>
    <dgm:pt modelId="{2BE5CA40-F93C-9047-AA58-C29F8B7B55CF}" type="sibTrans" cxnId="{DF97E5E2-0A2D-4B4C-B8EA-D19F46CDDAF6}">
      <dgm:prSet/>
      <dgm:spPr/>
      <dgm:t>
        <a:bodyPr/>
        <a:lstStyle/>
        <a:p>
          <a:endParaRPr lang="en-US"/>
        </a:p>
      </dgm:t>
    </dgm:pt>
    <dgm:pt modelId="{959990A5-31B3-4B17-BD9E-53B59FD5C903}">
      <dgm:prSet phldrT="[Text]"/>
      <dgm:spPr/>
      <dgm:t>
        <a:bodyPr/>
        <a:lstStyle/>
        <a:p>
          <a:r>
            <a:rPr lang="en-US" dirty="0" smtClean="0"/>
            <a:t>Simulation</a:t>
          </a:r>
          <a:endParaRPr lang="en-US" dirty="0"/>
        </a:p>
      </dgm:t>
    </dgm:pt>
    <dgm:pt modelId="{D799A25A-C633-4060-834B-2ABE0E78F5E0}" type="parTrans" cxnId="{1899CAFD-85AA-4953-B2A3-D57801F3BE14}">
      <dgm:prSet/>
      <dgm:spPr/>
      <dgm:t>
        <a:bodyPr/>
        <a:lstStyle/>
        <a:p>
          <a:endParaRPr lang="en-US"/>
        </a:p>
      </dgm:t>
    </dgm:pt>
    <dgm:pt modelId="{0C0F3B74-E139-4B75-8D1F-75A20C916183}" type="sibTrans" cxnId="{1899CAFD-85AA-4953-B2A3-D57801F3BE14}">
      <dgm:prSet/>
      <dgm:spPr/>
      <dgm:t>
        <a:bodyPr/>
        <a:lstStyle/>
        <a:p>
          <a:endParaRPr lang="en-US"/>
        </a:p>
      </dgm:t>
    </dgm:pt>
    <dgm:pt modelId="{137154FB-6167-4497-A727-C7553AB80DFD}">
      <dgm:prSet phldrT="[Text]"/>
      <dgm:spPr/>
      <dgm:t>
        <a:bodyPr/>
        <a:lstStyle/>
        <a:p>
          <a:r>
            <a:rPr lang="en-US" dirty="0" smtClean="0"/>
            <a:t>PCB Design</a:t>
          </a:r>
          <a:endParaRPr lang="en-US" dirty="0"/>
        </a:p>
      </dgm:t>
    </dgm:pt>
    <dgm:pt modelId="{5A47F632-0AF7-4D20-9846-251C27F98AB3}" type="parTrans" cxnId="{69CB1AB9-1C00-4972-BA49-1CA5A31D381E}">
      <dgm:prSet/>
      <dgm:spPr/>
      <dgm:t>
        <a:bodyPr/>
        <a:lstStyle/>
        <a:p>
          <a:endParaRPr lang="en-US"/>
        </a:p>
      </dgm:t>
    </dgm:pt>
    <dgm:pt modelId="{F579DAC8-51E9-475A-BCCC-74CA783BB94C}" type="sibTrans" cxnId="{69CB1AB9-1C00-4972-BA49-1CA5A31D381E}">
      <dgm:prSet/>
      <dgm:spPr/>
      <dgm:t>
        <a:bodyPr/>
        <a:lstStyle/>
        <a:p>
          <a:endParaRPr lang="en-US"/>
        </a:p>
      </dgm:t>
    </dgm:pt>
    <dgm:pt modelId="{D173299D-79B9-574D-A5AF-42F39CF1608B}" type="pres">
      <dgm:prSet presAssocID="{5F8267D1-D4A2-6541-837A-18E49AA37C4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B4FF47B-58CF-C54E-96F8-0494417E11D8}" type="pres">
      <dgm:prSet presAssocID="{566433F1-E3F6-FF43-B805-943D9A849C68}" presName="horFlow" presStyleCnt="0"/>
      <dgm:spPr/>
    </dgm:pt>
    <dgm:pt modelId="{39DD2A2F-D078-A842-87CF-EAE34D94DBBF}" type="pres">
      <dgm:prSet presAssocID="{566433F1-E3F6-FF43-B805-943D9A849C68}" presName="bigChev" presStyleLbl="node1" presStyleIdx="0" presStyleCnt="4"/>
      <dgm:spPr/>
      <dgm:t>
        <a:bodyPr/>
        <a:lstStyle/>
        <a:p>
          <a:endParaRPr lang="en-US"/>
        </a:p>
      </dgm:t>
    </dgm:pt>
    <dgm:pt modelId="{1BECBECC-639C-604E-AA7A-F1355B4A721D}" type="pres">
      <dgm:prSet presAssocID="{F89B1820-C760-FA45-8B32-3E9BD114353F}" presName="parTrans" presStyleCnt="0"/>
      <dgm:spPr/>
    </dgm:pt>
    <dgm:pt modelId="{49DB5B5C-710B-B54E-9F30-A220E78A741A}" type="pres">
      <dgm:prSet presAssocID="{30573586-0CE0-5D40-BF0D-3BB92BECFDEF}" presName="node" presStyleLbl="alignAccFollow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D95A02-51D7-0245-8D70-9F62AAAD2AA3}" type="pres">
      <dgm:prSet presAssocID="{41E9A6F2-B3FF-6047-8E97-7528CC617E61}" presName="sibTrans" presStyleCnt="0"/>
      <dgm:spPr/>
    </dgm:pt>
    <dgm:pt modelId="{AFE779C6-70BF-E348-B24A-31528E86D4B2}" type="pres">
      <dgm:prSet presAssocID="{7565868D-385C-1D42-8D72-A1C8D75E8AC6}" presName="node" presStyleLbl="alignAccFollow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A77ECA-1E5E-4E17-9EA4-EA4A8761C51D}" type="pres">
      <dgm:prSet presAssocID="{2A6B4B78-BF4F-7149-B6AB-335F063BF976}" presName="sibTrans" presStyleCnt="0"/>
      <dgm:spPr/>
    </dgm:pt>
    <dgm:pt modelId="{E9CC84E2-1904-4805-9175-CA29FE756967}" type="pres">
      <dgm:prSet presAssocID="{959990A5-31B3-4B17-BD9E-53B59FD5C903}" presName="node" presStyleLbl="alignAccFollow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3E81F4-69E2-914E-8F0C-EACBB12699E4}" type="pres">
      <dgm:prSet presAssocID="{566433F1-E3F6-FF43-B805-943D9A849C68}" presName="vSp" presStyleCnt="0"/>
      <dgm:spPr/>
    </dgm:pt>
    <dgm:pt modelId="{9934279B-7AAD-A34C-818E-E017928B0EA7}" type="pres">
      <dgm:prSet presAssocID="{6408AFB6-38A9-4C4D-A588-8E95190C0C71}" presName="horFlow" presStyleCnt="0"/>
      <dgm:spPr/>
    </dgm:pt>
    <dgm:pt modelId="{F160966B-9116-8D4C-89B0-A5B499FDF9E5}" type="pres">
      <dgm:prSet presAssocID="{6408AFB6-38A9-4C4D-A588-8E95190C0C71}" presName="bigChev" presStyleLbl="node1" presStyleIdx="1" presStyleCnt="4"/>
      <dgm:spPr/>
      <dgm:t>
        <a:bodyPr/>
        <a:lstStyle/>
        <a:p>
          <a:endParaRPr lang="en-US"/>
        </a:p>
      </dgm:t>
    </dgm:pt>
    <dgm:pt modelId="{7D8D848A-EA05-144B-818A-8BBEDAE5FED6}" type="pres">
      <dgm:prSet presAssocID="{CF2F4D53-BFA4-8E45-90E3-4D9D00AF7C3E}" presName="parTrans" presStyleCnt="0"/>
      <dgm:spPr/>
    </dgm:pt>
    <dgm:pt modelId="{542957FF-BFB8-4A47-A5D5-E5B2ED8C627D}" type="pres">
      <dgm:prSet presAssocID="{5596720C-1255-BF4C-93F4-47093169932B}" presName="node" presStyleLbl="alignAccFollow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ECB2C-8FF9-F44C-9B48-A2880CC0D05F}" type="pres">
      <dgm:prSet presAssocID="{02AB35CD-3AA0-734A-A0CF-3E15FE68C310}" presName="sibTrans" presStyleCnt="0"/>
      <dgm:spPr/>
    </dgm:pt>
    <dgm:pt modelId="{78C5D7F2-5A73-A047-9930-57385858A31A}" type="pres">
      <dgm:prSet presAssocID="{B7942710-FB0E-3B44-9FB0-D10164280CCE}" presName="node" presStyleLbl="alignAccFollow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E177C2-4950-F64B-A2D4-8FA2BFE3A610}" type="pres">
      <dgm:prSet presAssocID="{DEA23CE7-FFBF-DA4D-B890-A80EDFEA664B}" presName="sibTrans" presStyleCnt="0"/>
      <dgm:spPr/>
    </dgm:pt>
    <dgm:pt modelId="{BA4997E4-7130-6F41-BB89-A0963563914E}" type="pres">
      <dgm:prSet presAssocID="{29630BDB-820F-5E4B-B968-DC8175C77F0D}" presName="node" presStyleLbl="alignAccFollow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F50EBE-B01E-2842-B9A4-25569FABBB4C}" type="pres">
      <dgm:prSet presAssocID="{6408AFB6-38A9-4C4D-A588-8E95190C0C71}" presName="vSp" presStyleCnt="0"/>
      <dgm:spPr/>
    </dgm:pt>
    <dgm:pt modelId="{3AA2488B-5866-2F47-85FC-CFB74C7B9ACC}" type="pres">
      <dgm:prSet presAssocID="{88464908-1443-4449-926F-914182D8D7C2}" presName="horFlow" presStyleCnt="0"/>
      <dgm:spPr/>
    </dgm:pt>
    <dgm:pt modelId="{7524D094-1438-2C46-96EE-F98166E685EE}" type="pres">
      <dgm:prSet presAssocID="{88464908-1443-4449-926F-914182D8D7C2}" presName="bigChev" presStyleLbl="node1" presStyleIdx="2" presStyleCnt="4"/>
      <dgm:spPr/>
      <dgm:t>
        <a:bodyPr/>
        <a:lstStyle/>
        <a:p>
          <a:endParaRPr lang="en-US"/>
        </a:p>
      </dgm:t>
    </dgm:pt>
    <dgm:pt modelId="{904A7469-C2D7-C149-8D74-B3DDCA8EE9D2}" type="pres">
      <dgm:prSet presAssocID="{60DD3C0A-ABFF-DA44-A742-7BF1638F1D44}" presName="parTrans" presStyleCnt="0"/>
      <dgm:spPr/>
    </dgm:pt>
    <dgm:pt modelId="{C90737A9-6623-8B4D-8202-6C217BF789D5}" type="pres">
      <dgm:prSet presAssocID="{13110D33-1C81-5247-BEE2-3C00244D0B57}" presName="node" presStyleLbl="alignAccFollow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53F52E-BFE2-2B4D-AFC4-958BC09DD83B}" type="pres">
      <dgm:prSet presAssocID="{14DA3E5F-DAAB-3147-A05B-277E4CEFF322}" presName="sibTrans" presStyleCnt="0"/>
      <dgm:spPr/>
    </dgm:pt>
    <dgm:pt modelId="{573956A0-9066-2C46-9364-EBCE7C51E1C8}" type="pres">
      <dgm:prSet presAssocID="{689C141E-C01D-EF45-8BED-9DF94E572D6F}" presName="node" presStyleLbl="alignAccFollow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190EBB-8291-824D-94CF-C829D2144CD1}" type="pres">
      <dgm:prSet presAssocID="{242427CB-BADB-9844-B265-C4FBD8CA65F1}" presName="sibTrans" presStyleCnt="0"/>
      <dgm:spPr/>
    </dgm:pt>
    <dgm:pt modelId="{244F479C-2D9E-0D42-8899-E57AF52159D2}" type="pres">
      <dgm:prSet presAssocID="{B9BEAF05-584E-F940-AAA5-E6C37C84474E}" presName="node" presStyleLbl="alignAccFollow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2319FA-05D4-9A45-8BA6-E67D10D26A6C}" type="pres">
      <dgm:prSet presAssocID="{88464908-1443-4449-926F-914182D8D7C2}" presName="vSp" presStyleCnt="0"/>
      <dgm:spPr/>
    </dgm:pt>
    <dgm:pt modelId="{CF2D3176-1D2E-DE49-B026-155B90104B21}" type="pres">
      <dgm:prSet presAssocID="{986BC064-A909-CC48-AFF1-93961500D16F}" presName="horFlow" presStyleCnt="0"/>
      <dgm:spPr/>
    </dgm:pt>
    <dgm:pt modelId="{83547414-F2B1-9D47-ACF2-B0365CFC9A6B}" type="pres">
      <dgm:prSet presAssocID="{986BC064-A909-CC48-AFF1-93961500D16F}" presName="bigChev" presStyleLbl="node1" presStyleIdx="3" presStyleCnt="4"/>
      <dgm:spPr/>
      <dgm:t>
        <a:bodyPr/>
        <a:lstStyle/>
        <a:p>
          <a:endParaRPr lang="en-US"/>
        </a:p>
      </dgm:t>
    </dgm:pt>
    <dgm:pt modelId="{3FA9EFDC-A623-A740-AC90-3CEA32803CFC}" type="pres">
      <dgm:prSet presAssocID="{DF9FA178-C52B-C04B-831B-2370E63E75D5}" presName="parTrans" presStyleCnt="0"/>
      <dgm:spPr/>
    </dgm:pt>
    <dgm:pt modelId="{D0809761-3ED2-494B-90B5-7F61324D46E7}" type="pres">
      <dgm:prSet presAssocID="{1907F9E5-D1A4-0E41-85B6-648F30C7EF28}" presName="node" presStyleLbl="alignAccFollow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3FCB28-8381-C142-89BB-6CF15ED2EDD7}" type="pres">
      <dgm:prSet presAssocID="{57C5A608-4DB5-6240-A229-0DDB62AF393E}" presName="sibTrans" presStyleCnt="0"/>
      <dgm:spPr/>
    </dgm:pt>
    <dgm:pt modelId="{CCAD01F7-5FCC-7345-9F76-A4B6EB12EF7C}" type="pres">
      <dgm:prSet presAssocID="{FAADE2CF-2583-8743-9285-7DA90150C6B7}" presName="node" presStyleLbl="alignAccFollow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D3EF5F-C0FE-4B84-BF34-9D7F0DFB45E5}" type="pres">
      <dgm:prSet presAssocID="{FF19071C-BB2B-9A44-8C66-4E1ED1A5B77A}" presName="sibTrans" presStyleCnt="0"/>
      <dgm:spPr/>
    </dgm:pt>
    <dgm:pt modelId="{33B6AA73-F3B7-43FB-99E3-40512276161E}" type="pres">
      <dgm:prSet presAssocID="{137154FB-6167-4497-A727-C7553AB80DFD}" presName="node" presStyleLbl="alignAccFollow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83A458-811A-6D42-AEED-34565E2F8BCF}" type="presOf" srcId="{689C141E-C01D-EF45-8BED-9DF94E572D6F}" destId="{573956A0-9066-2C46-9364-EBCE7C51E1C8}" srcOrd="0" destOrd="0" presId="urn:microsoft.com/office/officeart/2005/8/layout/lProcess3"/>
    <dgm:cxn modelId="{7D07651F-0EB4-6849-A233-65B8AAE9F3F2}" srcId="{5F8267D1-D4A2-6541-837A-18E49AA37C4B}" destId="{986BC064-A909-CC48-AFF1-93961500D16F}" srcOrd="3" destOrd="0" parTransId="{9BFAEE58-8B50-254E-9597-02734DC420B9}" sibTransId="{B106DA7F-282A-E145-9E7D-18A51D1F95E3}"/>
    <dgm:cxn modelId="{79613A8B-9A43-C240-A07A-C1E7C8C82254}" type="presOf" srcId="{566433F1-E3F6-FF43-B805-943D9A849C68}" destId="{39DD2A2F-D078-A842-87CF-EAE34D94DBBF}" srcOrd="0" destOrd="0" presId="urn:microsoft.com/office/officeart/2005/8/layout/lProcess3"/>
    <dgm:cxn modelId="{A7F76128-9B94-C94C-8D5E-6700218639B8}" srcId="{6408AFB6-38A9-4C4D-A588-8E95190C0C71}" destId="{29630BDB-820F-5E4B-B968-DC8175C77F0D}" srcOrd="2" destOrd="0" parTransId="{7765A622-286C-6D40-A5F8-8A9FDDFE6442}" sibTransId="{8A18FAC4-1E5E-3049-94C3-5A7782CDB9CC}"/>
    <dgm:cxn modelId="{93A44639-EE2F-044A-B971-A85681D59250}" srcId="{5F8267D1-D4A2-6541-837A-18E49AA37C4B}" destId="{88464908-1443-4449-926F-914182D8D7C2}" srcOrd="2" destOrd="0" parTransId="{A504BF6B-5F38-2748-8D7B-F3F23BDD87EC}" sibTransId="{2A50A948-B9BA-5641-A986-E2C628620524}"/>
    <dgm:cxn modelId="{0DD6231C-2F28-044F-84B8-17692484A781}" srcId="{88464908-1443-4449-926F-914182D8D7C2}" destId="{13110D33-1C81-5247-BEE2-3C00244D0B57}" srcOrd="0" destOrd="0" parTransId="{60DD3C0A-ABFF-DA44-A742-7BF1638F1D44}" sibTransId="{14DA3E5F-DAAB-3147-A05B-277E4CEFF322}"/>
    <dgm:cxn modelId="{E1D2C133-1363-BC45-BD3C-2061C49DA77F}" srcId="{986BC064-A909-CC48-AFF1-93961500D16F}" destId="{1907F9E5-D1A4-0E41-85B6-648F30C7EF28}" srcOrd="0" destOrd="0" parTransId="{DF9FA178-C52B-C04B-831B-2370E63E75D5}" sibTransId="{57C5A608-4DB5-6240-A229-0DDB62AF393E}"/>
    <dgm:cxn modelId="{34CA91F6-932F-1349-83B4-15903619C320}" type="presOf" srcId="{5596720C-1255-BF4C-93F4-47093169932B}" destId="{542957FF-BFB8-4A47-A5D5-E5B2ED8C627D}" srcOrd="0" destOrd="0" presId="urn:microsoft.com/office/officeart/2005/8/layout/lProcess3"/>
    <dgm:cxn modelId="{F54F2022-9326-314A-9272-FF9032085BC4}" type="presOf" srcId="{29630BDB-820F-5E4B-B968-DC8175C77F0D}" destId="{BA4997E4-7130-6F41-BB89-A0963563914E}" srcOrd="0" destOrd="0" presId="urn:microsoft.com/office/officeart/2005/8/layout/lProcess3"/>
    <dgm:cxn modelId="{2E9F2C64-2AD1-458A-A77E-30BDFAA2CF19}" type="presOf" srcId="{959990A5-31B3-4B17-BD9E-53B59FD5C903}" destId="{E9CC84E2-1904-4805-9175-CA29FE756967}" srcOrd="0" destOrd="0" presId="urn:microsoft.com/office/officeart/2005/8/layout/lProcess3"/>
    <dgm:cxn modelId="{97BC1B35-7263-8D4F-A9E7-C2056C6F787D}" srcId="{5F8267D1-D4A2-6541-837A-18E49AA37C4B}" destId="{6408AFB6-38A9-4C4D-A588-8E95190C0C71}" srcOrd="1" destOrd="0" parTransId="{BC901DD3-01E4-B045-A931-09338C880276}" sibTransId="{5A19D012-1EBE-B54F-AAA9-60A492708BF9}"/>
    <dgm:cxn modelId="{91091420-0B7B-A84D-ADE5-9D63C676E432}" srcId="{6408AFB6-38A9-4C4D-A588-8E95190C0C71}" destId="{5596720C-1255-BF4C-93F4-47093169932B}" srcOrd="0" destOrd="0" parTransId="{CF2F4D53-BFA4-8E45-90E3-4D9D00AF7C3E}" sibTransId="{02AB35CD-3AA0-734A-A0CF-3E15FE68C310}"/>
    <dgm:cxn modelId="{DF97E5E2-0A2D-4B4C-B8EA-D19F46CDDAF6}" srcId="{88464908-1443-4449-926F-914182D8D7C2}" destId="{B9BEAF05-584E-F940-AAA5-E6C37C84474E}" srcOrd="2" destOrd="0" parTransId="{CD2C068A-2399-BF4F-9A5B-49A886B75893}" sibTransId="{2BE5CA40-F93C-9047-AA58-C29F8B7B55CF}"/>
    <dgm:cxn modelId="{95653061-B4DD-3E4A-AFCD-48B30802CD06}" srcId="{986BC064-A909-CC48-AFF1-93961500D16F}" destId="{FAADE2CF-2583-8743-9285-7DA90150C6B7}" srcOrd="1" destOrd="0" parTransId="{9F685DD7-0C59-A041-893E-FE65A5DA4E76}" sibTransId="{FF19071C-BB2B-9A44-8C66-4E1ED1A5B77A}"/>
    <dgm:cxn modelId="{8AB34DF9-0437-AE42-8268-711ABAB4C949}" type="presOf" srcId="{5F8267D1-D4A2-6541-837A-18E49AA37C4B}" destId="{D173299D-79B9-574D-A5AF-42F39CF1608B}" srcOrd="0" destOrd="0" presId="urn:microsoft.com/office/officeart/2005/8/layout/lProcess3"/>
    <dgm:cxn modelId="{CB77CAE6-C247-4A4C-8C2F-2C99B4B3631B}" type="presOf" srcId="{B9BEAF05-584E-F940-AAA5-E6C37C84474E}" destId="{244F479C-2D9E-0D42-8899-E57AF52159D2}" srcOrd="0" destOrd="0" presId="urn:microsoft.com/office/officeart/2005/8/layout/lProcess3"/>
    <dgm:cxn modelId="{DEE12703-3B06-5645-B106-1EF051983519}" srcId="{88464908-1443-4449-926F-914182D8D7C2}" destId="{689C141E-C01D-EF45-8BED-9DF94E572D6F}" srcOrd="1" destOrd="0" parTransId="{7EADA10C-9B69-A544-B531-DE5702F1EA6F}" sibTransId="{242427CB-BADB-9844-B265-C4FBD8CA65F1}"/>
    <dgm:cxn modelId="{F35E3428-1DF9-DF4C-84E4-B2EBC9E01BB9}" type="presOf" srcId="{6408AFB6-38A9-4C4D-A588-8E95190C0C71}" destId="{F160966B-9116-8D4C-89B0-A5B499FDF9E5}" srcOrd="0" destOrd="0" presId="urn:microsoft.com/office/officeart/2005/8/layout/lProcess3"/>
    <dgm:cxn modelId="{25B16DCA-2E6D-E541-8923-327AE95A6DAE}" srcId="{6408AFB6-38A9-4C4D-A588-8E95190C0C71}" destId="{B7942710-FB0E-3B44-9FB0-D10164280CCE}" srcOrd="1" destOrd="0" parTransId="{911C2E93-BB35-754F-8C45-7562531523B9}" sibTransId="{DEA23CE7-FFBF-DA4D-B890-A80EDFEA664B}"/>
    <dgm:cxn modelId="{11869B0E-57A6-144A-934B-B011CBBAC68D}" type="presOf" srcId="{7565868D-385C-1D42-8D72-A1C8D75E8AC6}" destId="{AFE779C6-70BF-E348-B24A-31528E86D4B2}" srcOrd="0" destOrd="0" presId="urn:microsoft.com/office/officeart/2005/8/layout/lProcess3"/>
    <dgm:cxn modelId="{01A85E7F-A619-334A-BA7B-D204CF24A1A4}" srcId="{566433F1-E3F6-FF43-B805-943D9A849C68}" destId="{30573586-0CE0-5D40-BF0D-3BB92BECFDEF}" srcOrd="0" destOrd="0" parTransId="{F89B1820-C760-FA45-8B32-3E9BD114353F}" sibTransId="{41E9A6F2-B3FF-6047-8E97-7528CC617E61}"/>
    <dgm:cxn modelId="{83DA1F74-695D-C34C-9BA2-F41EDFB99738}" type="presOf" srcId="{986BC064-A909-CC48-AFF1-93961500D16F}" destId="{83547414-F2B1-9D47-ACF2-B0365CFC9A6B}" srcOrd="0" destOrd="0" presId="urn:microsoft.com/office/officeart/2005/8/layout/lProcess3"/>
    <dgm:cxn modelId="{483F48B7-8986-F341-BF6C-5E3917BA5182}" type="presOf" srcId="{1907F9E5-D1A4-0E41-85B6-648F30C7EF28}" destId="{D0809761-3ED2-494B-90B5-7F61324D46E7}" srcOrd="0" destOrd="0" presId="urn:microsoft.com/office/officeart/2005/8/layout/lProcess3"/>
    <dgm:cxn modelId="{E449FB17-CAF3-4249-924F-678B344C44E9}" srcId="{566433F1-E3F6-FF43-B805-943D9A849C68}" destId="{7565868D-385C-1D42-8D72-A1C8D75E8AC6}" srcOrd="1" destOrd="0" parTransId="{1E2D52FF-F7B6-B64B-9332-0C2DE9F3EECC}" sibTransId="{2A6B4B78-BF4F-7149-B6AB-335F063BF976}"/>
    <dgm:cxn modelId="{9351E3C1-8A31-7A49-9E6B-6DD966F3D1B8}" srcId="{5F8267D1-D4A2-6541-837A-18E49AA37C4B}" destId="{566433F1-E3F6-FF43-B805-943D9A849C68}" srcOrd="0" destOrd="0" parTransId="{5DF1B5E9-0DF3-DF4B-89E5-A6D7009122F3}" sibTransId="{B63F2746-5E0A-4847-B39B-936403CFAC0F}"/>
    <dgm:cxn modelId="{69CB1AB9-1C00-4972-BA49-1CA5A31D381E}" srcId="{986BC064-A909-CC48-AFF1-93961500D16F}" destId="{137154FB-6167-4497-A727-C7553AB80DFD}" srcOrd="2" destOrd="0" parTransId="{5A47F632-0AF7-4D20-9846-251C27F98AB3}" sibTransId="{F579DAC8-51E9-475A-BCCC-74CA783BB94C}"/>
    <dgm:cxn modelId="{F3019470-F72F-2C4B-847D-F135A3911713}" type="presOf" srcId="{FAADE2CF-2583-8743-9285-7DA90150C6B7}" destId="{CCAD01F7-5FCC-7345-9F76-A4B6EB12EF7C}" srcOrd="0" destOrd="0" presId="urn:microsoft.com/office/officeart/2005/8/layout/lProcess3"/>
    <dgm:cxn modelId="{FDCC9FE9-AD88-7D43-AA12-CEDFA85F3795}" type="presOf" srcId="{30573586-0CE0-5D40-BF0D-3BB92BECFDEF}" destId="{49DB5B5C-710B-B54E-9F30-A220E78A741A}" srcOrd="0" destOrd="0" presId="urn:microsoft.com/office/officeart/2005/8/layout/lProcess3"/>
    <dgm:cxn modelId="{B15665FA-C1D1-9740-91D2-D7271680B8C7}" type="presOf" srcId="{B7942710-FB0E-3B44-9FB0-D10164280CCE}" destId="{78C5D7F2-5A73-A047-9930-57385858A31A}" srcOrd="0" destOrd="0" presId="urn:microsoft.com/office/officeart/2005/8/layout/lProcess3"/>
    <dgm:cxn modelId="{F831C8DE-2D1F-0C46-9402-BDA7D5631E4C}" type="presOf" srcId="{88464908-1443-4449-926F-914182D8D7C2}" destId="{7524D094-1438-2C46-96EE-F98166E685EE}" srcOrd="0" destOrd="0" presId="urn:microsoft.com/office/officeart/2005/8/layout/lProcess3"/>
    <dgm:cxn modelId="{1899CAFD-85AA-4953-B2A3-D57801F3BE14}" srcId="{566433F1-E3F6-FF43-B805-943D9A849C68}" destId="{959990A5-31B3-4B17-BD9E-53B59FD5C903}" srcOrd="2" destOrd="0" parTransId="{D799A25A-C633-4060-834B-2ABE0E78F5E0}" sibTransId="{0C0F3B74-E139-4B75-8D1F-75A20C916183}"/>
    <dgm:cxn modelId="{5B02F78C-8163-4AE5-8F76-7CC5EF8EEB3C}" type="presOf" srcId="{137154FB-6167-4497-A727-C7553AB80DFD}" destId="{33B6AA73-F3B7-43FB-99E3-40512276161E}" srcOrd="0" destOrd="0" presId="urn:microsoft.com/office/officeart/2005/8/layout/lProcess3"/>
    <dgm:cxn modelId="{19DC25CB-BD57-5D4A-BABC-C250CEBCB270}" type="presOf" srcId="{13110D33-1C81-5247-BEE2-3C00244D0B57}" destId="{C90737A9-6623-8B4D-8202-6C217BF789D5}" srcOrd="0" destOrd="0" presId="urn:microsoft.com/office/officeart/2005/8/layout/lProcess3"/>
    <dgm:cxn modelId="{FAA0AAB6-F087-204D-8B22-232C9229E570}" type="presParOf" srcId="{D173299D-79B9-574D-A5AF-42F39CF1608B}" destId="{6B4FF47B-58CF-C54E-96F8-0494417E11D8}" srcOrd="0" destOrd="0" presId="urn:microsoft.com/office/officeart/2005/8/layout/lProcess3"/>
    <dgm:cxn modelId="{3A92FE66-B905-3A4F-9249-AC0C4E815AD9}" type="presParOf" srcId="{6B4FF47B-58CF-C54E-96F8-0494417E11D8}" destId="{39DD2A2F-D078-A842-87CF-EAE34D94DBBF}" srcOrd="0" destOrd="0" presId="urn:microsoft.com/office/officeart/2005/8/layout/lProcess3"/>
    <dgm:cxn modelId="{B7508A10-9432-9A42-89C4-B229208EFEC1}" type="presParOf" srcId="{6B4FF47B-58CF-C54E-96F8-0494417E11D8}" destId="{1BECBECC-639C-604E-AA7A-F1355B4A721D}" srcOrd="1" destOrd="0" presId="urn:microsoft.com/office/officeart/2005/8/layout/lProcess3"/>
    <dgm:cxn modelId="{E0E327E8-FC8B-4845-8B21-DF3E51A173A5}" type="presParOf" srcId="{6B4FF47B-58CF-C54E-96F8-0494417E11D8}" destId="{49DB5B5C-710B-B54E-9F30-A220E78A741A}" srcOrd="2" destOrd="0" presId="urn:microsoft.com/office/officeart/2005/8/layout/lProcess3"/>
    <dgm:cxn modelId="{DEEAD029-1AE4-E24B-9710-6D1E3186C39B}" type="presParOf" srcId="{6B4FF47B-58CF-C54E-96F8-0494417E11D8}" destId="{71D95A02-51D7-0245-8D70-9F62AAAD2AA3}" srcOrd="3" destOrd="0" presId="urn:microsoft.com/office/officeart/2005/8/layout/lProcess3"/>
    <dgm:cxn modelId="{46B5A9BB-A7B5-9341-AEAE-96ED3B578458}" type="presParOf" srcId="{6B4FF47B-58CF-C54E-96F8-0494417E11D8}" destId="{AFE779C6-70BF-E348-B24A-31528E86D4B2}" srcOrd="4" destOrd="0" presId="urn:microsoft.com/office/officeart/2005/8/layout/lProcess3"/>
    <dgm:cxn modelId="{2DF20474-65E8-4587-8BC2-E2F06CC41F3C}" type="presParOf" srcId="{6B4FF47B-58CF-C54E-96F8-0494417E11D8}" destId="{F2A77ECA-1E5E-4E17-9EA4-EA4A8761C51D}" srcOrd="5" destOrd="0" presId="urn:microsoft.com/office/officeart/2005/8/layout/lProcess3"/>
    <dgm:cxn modelId="{1A81FF1F-7483-4CBE-BD4D-1A2B1F794D28}" type="presParOf" srcId="{6B4FF47B-58CF-C54E-96F8-0494417E11D8}" destId="{E9CC84E2-1904-4805-9175-CA29FE756967}" srcOrd="6" destOrd="0" presId="urn:microsoft.com/office/officeart/2005/8/layout/lProcess3"/>
    <dgm:cxn modelId="{29B3B6D3-3A6C-6D40-9B00-F300E8F3BC0B}" type="presParOf" srcId="{D173299D-79B9-574D-A5AF-42F39CF1608B}" destId="{863E81F4-69E2-914E-8F0C-EACBB12699E4}" srcOrd="1" destOrd="0" presId="urn:microsoft.com/office/officeart/2005/8/layout/lProcess3"/>
    <dgm:cxn modelId="{EA942F74-E952-0A48-8CDB-F6EEA972B89D}" type="presParOf" srcId="{D173299D-79B9-574D-A5AF-42F39CF1608B}" destId="{9934279B-7AAD-A34C-818E-E017928B0EA7}" srcOrd="2" destOrd="0" presId="urn:microsoft.com/office/officeart/2005/8/layout/lProcess3"/>
    <dgm:cxn modelId="{75462803-3B4A-FA4E-9A23-6AAEB81CD7A4}" type="presParOf" srcId="{9934279B-7AAD-A34C-818E-E017928B0EA7}" destId="{F160966B-9116-8D4C-89B0-A5B499FDF9E5}" srcOrd="0" destOrd="0" presId="urn:microsoft.com/office/officeart/2005/8/layout/lProcess3"/>
    <dgm:cxn modelId="{0AAB7ECE-2B78-8945-958A-A7ACDFCE6B63}" type="presParOf" srcId="{9934279B-7AAD-A34C-818E-E017928B0EA7}" destId="{7D8D848A-EA05-144B-818A-8BBEDAE5FED6}" srcOrd="1" destOrd="0" presId="urn:microsoft.com/office/officeart/2005/8/layout/lProcess3"/>
    <dgm:cxn modelId="{5425EE4B-7287-3848-9F9F-AC07793DB231}" type="presParOf" srcId="{9934279B-7AAD-A34C-818E-E017928B0EA7}" destId="{542957FF-BFB8-4A47-A5D5-E5B2ED8C627D}" srcOrd="2" destOrd="0" presId="urn:microsoft.com/office/officeart/2005/8/layout/lProcess3"/>
    <dgm:cxn modelId="{F469ACB0-D6C7-1742-8E80-3C694DDBEA32}" type="presParOf" srcId="{9934279B-7AAD-A34C-818E-E017928B0EA7}" destId="{A43ECB2C-8FF9-F44C-9B48-A2880CC0D05F}" srcOrd="3" destOrd="0" presId="urn:microsoft.com/office/officeart/2005/8/layout/lProcess3"/>
    <dgm:cxn modelId="{EFF1ABFA-C6FC-8F49-9B94-5D458DF155E5}" type="presParOf" srcId="{9934279B-7AAD-A34C-818E-E017928B0EA7}" destId="{78C5D7F2-5A73-A047-9930-57385858A31A}" srcOrd="4" destOrd="0" presId="urn:microsoft.com/office/officeart/2005/8/layout/lProcess3"/>
    <dgm:cxn modelId="{EB1F74EC-58D1-C942-A21D-CC3F793ADFDF}" type="presParOf" srcId="{9934279B-7AAD-A34C-818E-E017928B0EA7}" destId="{36E177C2-4950-F64B-A2D4-8FA2BFE3A610}" srcOrd="5" destOrd="0" presId="urn:microsoft.com/office/officeart/2005/8/layout/lProcess3"/>
    <dgm:cxn modelId="{AA140FA0-7CA8-174E-BDDF-397473200F24}" type="presParOf" srcId="{9934279B-7AAD-A34C-818E-E017928B0EA7}" destId="{BA4997E4-7130-6F41-BB89-A0963563914E}" srcOrd="6" destOrd="0" presId="urn:microsoft.com/office/officeart/2005/8/layout/lProcess3"/>
    <dgm:cxn modelId="{D83B75DB-3CFE-6C47-93DB-D78531230EB6}" type="presParOf" srcId="{D173299D-79B9-574D-A5AF-42F39CF1608B}" destId="{BFF50EBE-B01E-2842-B9A4-25569FABBB4C}" srcOrd="3" destOrd="0" presId="urn:microsoft.com/office/officeart/2005/8/layout/lProcess3"/>
    <dgm:cxn modelId="{61DE7F2B-8C87-DB4F-A6E0-7776132000E6}" type="presParOf" srcId="{D173299D-79B9-574D-A5AF-42F39CF1608B}" destId="{3AA2488B-5866-2F47-85FC-CFB74C7B9ACC}" srcOrd="4" destOrd="0" presId="urn:microsoft.com/office/officeart/2005/8/layout/lProcess3"/>
    <dgm:cxn modelId="{9B6FE7B8-AE6F-8B4C-B9DF-B286796AC577}" type="presParOf" srcId="{3AA2488B-5866-2F47-85FC-CFB74C7B9ACC}" destId="{7524D094-1438-2C46-96EE-F98166E685EE}" srcOrd="0" destOrd="0" presId="urn:microsoft.com/office/officeart/2005/8/layout/lProcess3"/>
    <dgm:cxn modelId="{74DAECCC-5B98-C04E-AEAC-E21089659498}" type="presParOf" srcId="{3AA2488B-5866-2F47-85FC-CFB74C7B9ACC}" destId="{904A7469-C2D7-C149-8D74-B3DDCA8EE9D2}" srcOrd="1" destOrd="0" presId="urn:microsoft.com/office/officeart/2005/8/layout/lProcess3"/>
    <dgm:cxn modelId="{86C51D7A-18E4-544F-93AF-B6EB668DE58B}" type="presParOf" srcId="{3AA2488B-5866-2F47-85FC-CFB74C7B9ACC}" destId="{C90737A9-6623-8B4D-8202-6C217BF789D5}" srcOrd="2" destOrd="0" presId="urn:microsoft.com/office/officeart/2005/8/layout/lProcess3"/>
    <dgm:cxn modelId="{EDB3108E-983D-F149-B458-20C2D926E7A9}" type="presParOf" srcId="{3AA2488B-5866-2F47-85FC-CFB74C7B9ACC}" destId="{8F53F52E-BFE2-2B4D-AFC4-958BC09DD83B}" srcOrd="3" destOrd="0" presId="urn:microsoft.com/office/officeart/2005/8/layout/lProcess3"/>
    <dgm:cxn modelId="{B57E9226-13AC-0E4B-9B9A-EC056887CBE6}" type="presParOf" srcId="{3AA2488B-5866-2F47-85FC-CFB74C7B9ACC}" destId="{573956A0-9066-2C46-9364-EBCE7C51E1C8}" srcOrd="4" destOrd="0" presId="urn:microsoft.com/office/officeart/2005/8/layout/lProcess3"/>
    <dgm:cxn modelId="{CA78E047-4B03-4540-8A0E-B153A96460E6}" type="presParOf" srcId="{3AA2488B-5866-2F47-85FC-CFB74C7B9ACC}" destId="{EE190EBB-8291-824D-94CF-C829D2144CD1}" srcOrd="5" destOrd="0" presId="urn:microsoft.com/office/officeart/2005/8/layout/lProcess3"/>
    <dgm:cxn modelId="{989A74BF-3331-1045-A04A-1BB292525714}" type="presParOf" srcId="{3AA2488B-5866-2F47-85FC-CFB74C7B9ACC}" destId="{244F479C-2D9E-0D42-8899-E57AF52159D2}" srcOrd="6" destOrd="0" presId="urn:microsoft.com/office/officeart/2005/8/layout/lProcess3"/>
    <dgm:cxn modelId="{CD40B3D7-5ACC-E64A-8D35-07C266BCEF56}" type="presParOf" srcId="{D173299D-79B9-574D-A5AF-42F39CF1608B}" destId="{792319FA-05D4-9A45-8BA6-E67D10D26A6C}" srcOrd="5" destOrd="0" presId="urn:microsoft.com/office/officeart/2005/8/layout/lProcess3"/>
    <dgm:cxn modelId="{1DBD6FEC-23E8-7C4E-9B1F-F312E9538970}" type="presParOf" srcId="{D173299D-79B9-574D-A5AF-42F39CF1608B}" destId="{CF2D3176-1D2E-DE49-B026-155B90104B21}" srcOrd="6" destOrd="0" presId="urn:microsoft.com/office/officeart/2005/8/layout/lProcess3"/>
    <dgm:cxn modelId="{3A8041ED-4344-6340-AFDC-7A20CDCEFC9E}" type="presParOf" srcId="{CF2D3176-1D2E-DE49-B026-155B90104B21}" destId="{83547414-F2B1-9D47-ACF2-B0365CFC9A6B}" srcOrd="0" destOrd="0" presId="urn:microsoft.com/office/officeart/2005/8/layout/lProcess3"/>
    <dgm:cxn modelId="{7F927AF7-95DF-6445-98DE-15DA8ED14C1A}" type="presParOf" srcId="{CF2D3176-1D2E-DE49-B026-155B90104B21}" destId="{3FA9EFDC-A623-A740-AC90-3CEA32803CFC}" srcOrd="1" destOrd="0" presId="urn:microsoft.com/office/officeart/2005/8/layout/lProcess3"/>
    <dgm:cxn modelId="{3D34804A-595A-5C44-BDF8-B8C0BEDA2CE8}" type="presParOf" srcId="{CF2D3176-1D2E-DE49-B026-155B90104B21}" destId="{D0809761-3ED2-494B-90B5-7F61324D46E7}" srcOrd="2" destOrd="0" presId="urn:microsoft.com/office/officeart/2005/8/layout/lProcess3"/>
    <dgm:cxn modelId="{696B214D-D616-4E4A-A2BA-D8EA6ED729FE}" type="presParOf" srcId="{CF2D3176-1D2E-DE49-B026-155B90104B21}" destId="{6D3FCB28-8381-C142-89BB-6CF15ED2EDD7}" srcOrd="3" destOrd="0" presId="urn:microsoft.com/office/officeart/2005/8/layout/lProcess3"/>
    <dgm:cxn modelId="{DE5FB0A3-ED05-7547-8A8B-3FA1940A5DAA}" type="presParOf" srcId="{CF2D3176-1D2E-DE49-B026-155B90104B21}" destId="{CCAD01F7-5FCC-7345-9F76-A4B6EB12EF7C}" srcOrd="4" destOrd="0" presId="urn:microsoft.com/office/officeart/2005/8/layout/lProcess3"/>
    <dgm:cxn modelId="{38763DB2-A5A3-414E-98EC-58FB803F9BF7}" type="presParOf" srcId="{CF2D3176-1D2E-DE49-B026-155B90104B21}" destId="{F3D3EF5F-C0FE-4B84-BF34-9D7F0DFB45E5}" srcOrd="5" destOrd="0" presId="urn:microsoft.com/office/officeart/2005/8/layout/lProcess3"/>
    <dgm:cxn modelId="{5EEC855A-B166-48D0-8EAB-36F4C4A03BB9}" type="presParOf" srcId="{CF2D3176-1D2E-DE49-B026-155B90104B21}" destId="{33B6AA73-F3B7-43FB-99E3-40512276161E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D2A2F-D078-A842-87CF-EAE34D94DBBF}">
      <dsp:nvSpPr>
        <dsp:cNvPr id="0" name=""/>
        <dsp:cNvSpPr/>
      </dsp:nvSpPr>
      <dsp:spPr>
        <a:xfrm>
          <a:off x="5239" y="318721"/>
          <a:ext cx="2688029" cy="1075211"/>
        </a:xfrm>
        <a:prstGeom prst="chevron">
          <a:avLst/>
        </a:prstGeom>
        <a:solidFill>
          <a:schemeClr val="tx2">
            <a:lumMod val="7500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Eric</a:t>
          </a:r>
          <a:endParaRPr lang="en-US" sz="2500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542845" y="318721"/>
        <a:ext cx="1612818" cy="1075211"/>
      </dsp:txXfrm>
    </dsp:sp>
    <dsp:sp modelId="{49DB5B5C-710B-B54E-9F30-A220E78A741A}">
      <dsp:nvSpPr>
        <dsp:cNvPr id="0" name=""/>
        <dsp:cNvSpPr/>
      </dsp:nvSpPr>
      <dsp:spPr>
        <a:xfrm>
          <a:off x="2343825" y="410114"/>
          <a:ext cx="2231064" cy="89242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Solar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Panel</a:t>
          </a:r>
          <a:endParaRPr lang="en-US" sz="1800" kern="1200" dirty="0"/>
        </a:p>
      </dsp:txBody>
      <dsp:txXfrm>
        <a:off x="2790038" y="410114"/>
        <a:ext cx="1338639" cy="892425"/>
      </dsp:txXfrm>
    </dsp:sp>
    <dsp:sp modelId="{AFE779C6-70BF-E348-B24A-31528E86D4B2}">
      <dsp:nvSpPr>
        <dsp:cNvPr id="0" name=""/>
        <dsp:cNvSpPr/>
      </dsp:nvSpPr>
      <dsp:spPr>
        <a:xfrm>
          <a:off x="4262540" y="410114"/>
          <a:ext cx="2231064" cy="89242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Power Electronics</a:t>
          </a:r>
          <a:endParaRPr lang="en-US" sz="1800" kern="1200" dirty="0"/>
        </a:p>
      </dsp:txBody>
      <dsp:txXfrm>
        <a:off x="4708753" y="410114"/>
        <a:ext cx="1338639" cy="892425"/>
      </dsp:txXfrm>
    </dsp:sp>
    <dsp:sp modelId="{E9CC84E2-1904-4805-9175-CA29FE756967}">
      <dsp:nvSpPr>
        <dsp:cNvPr id="0" name=""/>
        <dsp:cNvSpPr/>
      </dsp:nvSpPr>
      <dsp:spPr>
        <a:xfrm>
          <a:off x="6181255" y="410114"/>
          <a:ext cx="2231064" cy="89242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Simulation</a:t>
          </a:r>
          <a:endParaRPr lang="en-US" sz="1800" kern="1200" dirty="0"/>
        </a:p>
      </dsp:txBody>
      <dsp:txXfrm>
        <a:off x="6627468" y="410114"/>
        <a:ext cx="1338639" cy="892425"/>
      </dsp:txXfrm>
    </dsp:sp>
    <dsp:sp modelId="{F160966B-9116-8D4C-89B0-A5B499FDF9E5}">
      <dsp:nvSpPr>
        <dsp:cNvPr id="0" name=""/>
        <dsp:cNvSpPr/>
      </dsp:nvSpPr>
      <dsp:spPr>
        <a:xfrm>
          <a:off x="5239" y="1544463"/>
          <a:ext cx="2688029" cy="1075211"/>
        </a:xfrm>
        <a:prstGeom prst="chevron">
          <a:avLst/>
        </a:prstGeom>
        <a:solidFill>
          <a:schemeClr val="tx2">
            <a:lumMod val="7500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Amber</a:t>
          </a:r>
          <a:endParaRPr lang="en-US" sz="2500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542845" y="1544463"/>
        <a:ext cx="1612818" cy="1075211"/>
      </dsp:txXfrm>
    </dsp:sp>
    <dsp:sp modelId="{542957FF-BFB8-4A47-A5D5-E5B2ED8C627D}">
      <dsp:nvSpPr>
        <dsp:cNvPr id="0" name=""/>
        <dsp:cNvSpPr/>
      </dsp:nvSpPr>
      <dsp:spPr>
        <a:xfrm>
          <a:off x="2343825" y="1635856"/>
          <a:ext cx="2231064" cy="89242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Algorithms</a:t>
          </a:r>
          <a:endParaRPr lang="en-US" sz="1800" kern="1200" dirty="0"/>
        </a:p>
      </dsp:txBody>
      <dsp:txXfrm>
        <a:off x="2790038" y="1635856"/>
        <a:ext cx="1338639" cy="892425"/>
      </dsp:txXfrm>
    </dsp:sp>
    <dsp:sp modelId="{78C5D7F2-5A73-A047-9930-57385858A31A}">
      <dsp:nvSpPr>
        <dsp:cNvPr id="0" name=""/>
        <dsp:cNvSpPr/>
      </dsp:nvSpPr>
      <dsp:spPr>
        <a:xfrm>
          <a:off x="4262540" y="1635856"/>
          <a:ext cx="2231064" cy="89242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LCD Screen</a:t>
          </a:r>
          <a:endParaRPr lang="en-US" sz="1800" kern="1200" dirty="0"/>
        </a:p>
      </dsp:txBody>
      <dsp:txXfrm>
        <a:off x="4708753" y="1635856"/>
        <a:ext cx="1338639" cy="892425"/>
      </dsp:txXfrm>
    </dsp:sp>
    <dsp:sp modelId="{BA4997E4-7130-6F41-BB89-A0963563914E}">
      <dsp:nvSpPr>
        <dsp:cNvPr id="0" name=""/>
        <dsp:cNvSpPr/>
      </dsp:nvSpPr>
      <dsp:spPr>
        <a:xfrm>
          <a:off x="6181255" y="1635856"/>
          <a:ext cx="2231064" cy="89242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User Interface</a:t>
          </a:r>
          <a:endParaRPr lang="en-US" sz="1800" kern="1200" dirty="0"/>
        </a:p>
      </dsp:txBody>
      <dsp:txXfrm>
        <a:off x="6627468" y="1635856"/>
        <a:ext cx="1338639" cy="892425"/>
      </dsp:txXfrm>
    </dsp:sp>
    <dsp:sp modelId="{7524D094-1438-2C46-96EE-F98166E685EE}">
      <dsp:nvSpPr>
        <dsp:cNvPr id="0" name=""/>
        <dsp:cNvSpPr/>
      </dsp:nvSpPr>
      <dsp:spPr>
        <a:xfrm>
          <a:off x="5239" y="2770204"/>
          <a:ext cx="2688029" cy="1075211"/>
        </a:xfrm>
        <a:prstGeom prst="chevron">
          <a:avLst/>
        </a:prstGeom>
        <a:solidFill>
          <a:srgbClr val="11628F"/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Steve</a:t>
          </a:r>
          <a:endParaRPr lang="en-US" sz="2500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542845" y="2770204"/>
        <a:ext cx="1612818" cy="1075211"/>
      </dsp:txXfrm>
    </dsp:sp>
    <dsp:sp modelId="{C90737A9-6623-8B4D-8202-6C217BF789D5}">
      <dsp:nvSpPr>
        <dsp:cNvPr id="0" name=""/>
        <dsp:cNvSpPr/>
      </dsp:nvSpPr>
      <dsp:spPr>
        <a:xfrm>
          <a:off x="2343825" y="2861597"/>
          <a:ext cx="2231064" cy="89242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Micro-</a:t>
          </a:r>
          <a:br>
            <a:rPr lang="en-US" sz="1800" kern="1200" dirty="0" smtClean="0"/>
          </a:br>
          <a:r>
            <a:rPr lang="en-US" sz="1800" kern="1200" dirty="0" smtClean="0"/>
            <a:t>processor</a:t>
          </a:r>
          <a:endParaRPr lang="en-US" sz="1800" kern="1200" dirty="0"/>
        </a:p>
      </dsp:txBody>
      <dsp:txXfrm>
        <a:off x="2790038" y="2861597"/>
        <a:ext cx="1338639" cy="892425"/>
      </dsp:txXfrm>
    </dsp:sp>
    <dsp:sp modelId="{573956A0-9066-2C46-9364-EBCE7C51E1C8}">
      <dsp:nvSpPr>
        <dsp:cNvPr id="0" name=""/>
        <dsp:cNvSpPr/>
      </dsp:nvSpPr>
      <dsp:spPr>
        <a:xfrm>
          <a:off x="4262540" y="2861597"/>
          <a:ext cx="2231064" cy="89242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Battery</a:t>
          </a:r>
          <a:endParaRPr lang="en-US" sz="1800" kern="1200" dirty="0"/>
        </a:p>
      </dsp:txBody>
      <dsp:txXfrm>
        <a:off x="4708753" y="2861597"/>
        <a:ext cx="1338639" cy="892425"/>
      </dsp:txXfrm>
    </dsp:sp>
    <dsp:sp modelId="{244F479C-2D9E-0D42-8899-E57AF52159D2}">
      <dsp:nvSpPr>
        <dsp:cNvPr id="0" name=""/>
        <dsp:cNvSpPr/>
      </dsp:nvSpPr>
      <dsp:spPr>
        <a:xfrm>
          <a:off x="6181255" y="2861597"/>
          <a:ext cx="2231064" cy="89242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Wireless</a:t>
          </a:r>
          <a:endParaRPr lang="en-US" sz="1800" kern="1200" dirty="0"/>
        </a:p>
      </dsp:txBody>
      <dsp:txXfrm>
        <a:off x="6627468" y="2861597"/>
        <a:ext cx="1338639" cy="892425"/>
      </dsp:txXfrm>
    </dsp:sp>
    <dsp:sp modelId="{83547414-F2B1-9D47-ACF2-B0365CFC9A6B}">
      <dsp:nvSpPr>
        <dsp:cNvPr id="0" name=""/>
        <dsp:cNvSpPr/>
      </dsp:nvSpPr>
      <dsp:spPr>
        <a:xfrm>
          <a:off x="5239" y="3995946"/>
          <a:ext cx="2688029" cy="1075211"/>
        </a:xfrm>
        <a:prstGeom prst="chevron">
          <a:avLst/>
        </a:prstGeom>
        <a:solidFill>
          <a:srgbClr val="11628F"/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Sebastian</a:t>
          </a:r>
          <a:endParaRPr lang="en-US" sz="2500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542845" y="3995946"/>
        <a:ext cx="1612818" cy="1075211"/>
      </dsp:txXfrm>
    </dsp:sp>
    <dsp:sp modelId="{D0809761-3ED2-494B-90B5-7F61324D46E7}">
      <dsp:nvSpPr>
        <dsp:cNvPr id="0" name=""/>
        <dsp:cNvSpPr/>
      </dsp:nvSpPr>
      <dsp:spPr>
        <a:xfrm>
          <a:off x="2343825" y="4087339"/>
          <a:ext cx="2231064" cy="89242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Inverter</a:t>
          </a:r>
          <a:endParaRPr lang="en-US" sz="1800" kern="1200" dirty="0"/>
        </a:p>
      </dsp:txBody>
      <dsp:txXfrm>
        <a:off x="2790038" y="4087339"/>
        <a:ext cx="1338639" cy="892425"/>
      </dsp:txXfrm>
    </dsp:sp>
    <dsp:sp modelId="{CCAD01F7-5FCC-7345-9F76-A4B6EB12EF7C}">
      <dsp:nvSpPr>
        <dsp:cNvPr id="0" name=""/>
        <dsp:cNvSpPr/>
      </dsp:nvSpPr>
      <dsp:spPr>
        <a:xfrm>
          <a:off x="4262540" y="4087339"/>
          <a:ext cx="2231064" cy="89242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Sensors</a:t>
          </a:r>
          <a:endParaRPr lang="en-US" sz="1800" kern="1200" dirty="0"/>
        </a:p>
      </dsp:txBody>
      <dsp:txXfrm>
        <a:off x="4708753" y="4087339"/>
        <a:ext cx="1338639" cy="892425"/>
      </dsp:txXfrm>
    </dsp:sp>
    <dsp:sp modelId="{33B6AA73-F3B7-43FB-99E3-40512276161E}">
      <dsp:nvSpPr>
        <dsp:cNvPr id="0" name=""/>
        <dsp:cNvSpPr/>
      </dsp:nvSpPr>
      <dsp:spPr>
        <a:xfrm>
          <a:off x="6181255" y="4087339"/>
          <a:ext cx="2231064" cy="89242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PCB Design</a:t>
          </a:r>
          <a:endParaRPr lang="en-US" sz="1800" kern="1200" dirty="0"/>
        </a:p>
      </dsp:txBody>
      <dsp:txXfrm>
        <a:off x="6627468" y="4087339"/>
        <a:ext cx="1338639" cy="892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1A6A299-404F-4FA5-99D7-88B90E47CB5F}" type="datetimeFigureOut">
              <a:rPr lang="en-US"/>
              <a:pPr>
                <a:defRPr/>
              </a:pPr>
              <a:t>4/19/2012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E63025C-1941-44F9-B195-EB8F58B55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682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9BC58D-5AC0-4907-8729-05DE4F3C409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6ED95F-FCB3-4638-9D56-09C50742F8B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D48310-D56F-42DC-B6C2-5991BFA1D21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105 x 59.9 mm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81190D-2237-4DD7-BC39-3F40BC1473B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70884B-D58C-4A12-A38F-3E31D4B89AD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Software Diagram &amp;</a:t>
            </a:r>
            <a:br>
              <a:rPr lang="en-US" smtClean="0"/>
            </a:br>
            <a:r>
              <a:rPr lang="en-US" smtClean="0"/>
              <a:t>User Interface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9279A5-B1EF-4B13-A6FA-A13FBDDA936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Software Diagram &amp;</a:t>
            </a:r>
            <a:br>
              <a:rPr lang="en-US" smtClean="0"/>
            </a:br>
            <a:r>
              <a:rPr lang="en-US" smtClean="0"/>
              <a:t>User Interface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E97CD85-07B9-4148-A266-ED125DEED17D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912DE1-C18D-48F6-82F4-12EA8ED76F7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Cost of Charge Controller vs. Whole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95A929-86F7-4D75-AEF3-3D6DC913223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- Save (as much) money on electricity (as possible)</a:t>
            </a:r>
            <a:br>
              <a:rPr lang="en-US" dirty="0" smtClean="0"/>
            </a:br>
            <a:r>
              <a:rPr lang="en-US" dirty="0" smtClean="0"/>
              <a:t>- Typical charge controllers just have LED lights</a:t>
            </a:r>
            <a:br>
              <a:rPr lang="en-US" dirty="0" smtClean="0"/>
            </a:b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Consulting with research engineer at the Florida Solar Energy Center (FSEC)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6FB89D-2211-40AB-86D0-1586EB25EA2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03727C-14F7-41DE-B9D9-765966A8E55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834806-08D5-4931-8540-D0F81E95F16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68C2D1-9F5F-4A46-BD3C-5D397FC4CDD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75D182-7CEF-4851-B776-ED89E045A84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40F8758-00B3-4AC2-B31A-A0A9B074C8C0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D9D829-5348-4910-854C-F15E962AE9B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66ACBD-35A0-46AC-BFF3-27D5743DB5E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itleSlide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103188" y="1997075"/>
            <a:ext cx="9264650" cy="3670300"/>
            <a:chOff x="103644" y="1997845"/>
            <a:chExt cx="9264100" cy="3669157"/>
          </a:xfrm>
        </p:grpSpPr>
        <p:sp>
          <p:nvSpPr>
            <p:cNvPr id="6" name="Freeform 20"/>
            <p:cNvSpPr/>
            <p:nvPr/>
          </p:nvSpPr>
          <p:spPr>
            <a:xfrm rot="15669120">
              <a:off x="3703347" y="-841681"/>
              <a:ext cx="2064694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Freeform 22"/>
            <p:cNvSpPr/>
            <p:nvPr/>
          </p:nvSpPr>
          <p:spPr>
            <a:xfrm rot="15660000">
              <a:off x="5179505" y="1578770"/>
              <a:ext cx="1041076" cy="7135388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Freeform 25"/>
            <p:cNvSpPr/>
            <p:nvPr/>
          </p:nvSpPr>
          <p:spPr>
            <a:xfrm rot="15660000">
              <a:off x="6127967" y="-69104"/>
              <a:ext cx="931572" cy="5297173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Freeform 23"/>
            <p:cNvSpPr/>
            <p:nvPr/>
          </p:nvSpPr>
          <p:spPr>
            <a:xfrm rot="15660000">
              <a:off x="5623969" y="-611195"/>
              <a:ext cx="963313" cy="6321050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Freeform 27"/>
            <p:cNvSpPr/>
            <p:nvPr/>
          </p:nvSpPr>
          <p:spPr>
            <a:xfrm rot="15660000">
              <a:off x="6394602" y="-278564"/>
              <a:ext cx="552278" cy="5105097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Freeform 44"/>
            <p:cNvSpPr/>
            <p:nvPr/>
          </p:nvSpPr>
          <p:spPr>
            <a:xfrm rot="15660000">
              <a:off x="7468480" y="1179374"/>
              <a:ext cx="536408" cy="2935113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12" name="Freeform 24"/>
          <p:cNvSpPr/>
          <p:nvPr/>
        </p:nvSpPr>
        <p:spPr>
          <a:xfrm rot="15660000">
            <a:off x="5750719" y="-642144"/>
            <a:ext cx="985838" cy="6048375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3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649224" y="2788920"/>
            <a:ext cx="8266176" cy="1612607"/>
          </a:xfrm>
        </p:spPr>
        <p:txBody>
          <a:bodyPr anchor="b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/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2"/>
          <p:cNvSpPr/>
          <p:nvPr/>
        </p:nvSpPr>
        <p:spPr>
          <a:xfrm>
            <a:off x="366713" y="2357438"/>
            <a:ext cx="3748087" cy="2143125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2514600"/>
            <a:ext cx="3429000" cy="1828800"/>
          </a:xfrm>
        </p:spPr>
        <p:txBody>
          <a:bodyPr rtlCol="0">
            <a:noAutofit/>
          </a:bodyPr>
          <a:lstStyle>
            <a:lvl1pPr algn="ctr">
              <a:defRPr sz="3600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953000"/>
            <a:ext cx="3429000" cy="1295400"/>
          </a:xfrm>
        </p:spPr>
        <p:txBody>
          <a:bodyPr anchor="ctr" anchorCtr="0"/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D76FA-F53B-46AA-AE9C-9B6A83A45D08}" type="datetimeFigureOut">
              <a:rPr lang="en-US"/>
              <a:pPr>
                <a:defRPr/>
              </a:pPr>
              <a:t>4/19/2012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F0EE8-FE5F-4E5C-8A35-1F44FA5B4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3"/>
          <p:cNvSpPr/>
          <p:nvPr/>
        </p:nvSpPr>
        <p:spPr>
          <a:xfrm>
            <a:off x="9525" y="2476500"/>
            <a:ext cx="9124950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cxnSp>
        <p:nvCxnSpPr>
          <p:cNvPr id="6" name="Straight Connector 35"/>
          <p:cNvCxnSpPr/>
          <p:nvPr/>
        </p:nvCxnSpPr>
        <p:spPr>
          <a:xfrm>
            <a:off x="9525" y="2476500"/>
            <a:ext cx="9124950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5758" y="167570"/>
            <a:ext cx="4656825" cy="2023963"/>
          </a:xfrm>
        </p:spPr>
        <p:txBody>
          <a:bodyPr rtlCol="0" anchor="b">
            <a:noAutofit/>
          </a:bodyPr>
          <a:lstStyle>
            <a:lvl1pPr algn="r">
              <a:defRPr sz="4400" dirty="0"/>
            </a:lvl1pPr>
          </a:lstStyle>
          <a:p>
            <a:pPr lvl="0"/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80000">
            <a:off x="4811290" y="2659443"/>
            <a:ext cx="3703911" cy="3864287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/>
          <a:lstStyle>
            <a:lvl1pPr>
              <a:defRPr sz="2000" baseline="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547938"/>
            <a:ext cx="3951755" cy="3700463"/>
          </a:xfrm>
        </p:spPr>
        <p:txBody>
          <a:bodyPr/>
          <a:lstStyle>
            <a:lvl1pPr marL="342900" indent="-342900">
              <a:buFont typeface="Arial" pitchFamily="34" charset="0"/>
              <a:buNone/>
              <a:defRPr lang="en-US" sz="2800" dirty="0" smtClean="0">
                <a:effectLst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8C1E9-F5F7-4BFD-8B66-D10BA839D73F}" type="datetimeFigureOut">
              <a:rPr lang="en-US"/>
              <a:pPr>
                <a:defRPr/>
              </a:pPr>
              <a:t>4/19/2012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509AE-DC62-48F9-ABCA-F30F473F3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 userDrawn="1"/>
        </p:nvGrpSpPr>
        <p:grpSpPr bwMode="auto">
          <a:xfrm>
            <a:off x="9525" y="3810000"/>
            <a:ext cx="9124950" cy="3035300"/>
            <a:chOff x="9144" y="3810000"/>
            <a:chExt cx="9125712" cy="3035300"/>
          </a:xfrm>
        </p:grpSpPr>
        <p:sp>
          <p:nvSpPr>
            <p:cNvPr id="6" name="Rectangle 7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cxnSp>
          <p:nvCxnSpPr>
            <p:cNvPr id="7" name="Straight Connector 8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9" cy="723620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13232" y="5105399"/>
            <a:ext cx="7717536" cy="1281953"/>
          </a:xfrm>
        </p:spPr>
        <p:txBody>
          <a:bodyPr>
            <a:noAutofit/>
          </a:bodyPr>
          <a:lstStyle>
            <a:lvl1pPr marL="0" indent="0" algn="ctr">
              <a:spcAft>
                <a:spcPts val="300"/>
              </a:spcAft>
              <a:buFontTx/>
              <a:buNone/>
              <a:defRPr sz="1800" b="0">
                <a:effectLst/>
              </a:defRPr>
            </a:lvl1pPr>
            <a:lvl2pPr marL="349250" indent="0">
              <a:buFontTx/>
              <a:buNone/>
              <a:defRPr/>
            </a:lvl2pPr>
            <a:lvl3pPr marL="631825" indent="0">
              <a:buFontTx/>
              <a:buNone/>
              <a:defRPr/>
            </a:lvl3pPr>
            <a:lvl4pPr marL="914400" indent="0">
              <a:buFontTx/>
              <a:buNone/>
              <a:defRPr/>
            </a:lvl4pPr>
            <a:lvl5pPr marL="1196975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805DE-65DA-4F3E-9F42-83165DD68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E0827-3C9B-4271-A0B8-431B8CDE0627}" type="datetimeFigureOut">
              <a:rPr lang="en-US"/>
              <a:pPr>
                <a:defRPr/>
              </a:pPr>
              <a:t>4/19/2012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9525" y="3810000"/>
            <a:ext cx="9124950" cy="3035300"/>
            <a:chOff x="9144" y="3810000"/>
            <a:chExt cx="9125712" cy="3035300"/>
          </a:xfrm>
        </p:grpSpPr>
        <p:sp>
          <p:nvSpPr>
            <p:cNvPr id="7" name="Rectangle 6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9" cy="723620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3232" y="5105399"/>
            <a:ext cx="7717536" cy="1281953"/>
          </a:xfrm>
        </p:spPr>
        <p:txBody>
          <a:bodyPr/>
          <a:lstStyle>
            <a:lvl1pPr marL="0" indent="0" algn="ctr">
              <a:spcAft>
                <a:spcPts val="300"/>
              </a:spcAft>
              <a:buFontTx/>
              <a:buNone/>
              <a:defRPr sz="1800">
                <a:effectLst/>
              </a:defRPr>
            </a:lvl1pPr>
            <a:lvl2pPr marL="349250" indent="0">
              <a:buFontTx/>
              <a:buNone/>
              <a:defRPr>
                <a:effectLst/>
              </a:defRPr>
            </a:lvl2pPr>
            <a:lvl3pPr marL="631825" indent="0">
              <a:buFontTx/>
              <a:buNone/>
              <a:defRPr>
                <a:effectLst/>
              </a:defRPr>
            </a:lvl3pPr>
            <a:lvl4pPr marL="914400" indent="0">
              <a:buFontTx/>
              <a:buNone/>
              <a:defRPr>
                <a:effectLst/>
              </a:defRPr>
            </a:lvl4pPr>
            <a:lvl5pPr marL="1196975" indent="0">
              <a:buFontTx/>
              <a:buNone/>
              <a:defRPr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97859-4E0F-4BEB-AAC0-D110DF796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054F7-68EA-4E48-88DA-15301DC9203E}" type="datetimeFigureOut">
              <a:rPr lang="en-US"/>
              <a:pPr>
                <a:defRPr/>
              </a:pPr>
              <a:t>4/19/2012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7"/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95B1F-A52E-4FB6-AA7A-A4DC7F0269D0}" type="datetimeFigureOut">
              <a:rPr lang="en-US"/>
              <a:pPr>
                <a:defRPr/>
              </a:pPr>
              <a:t>4/19/2012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1E398-C304-4CFB-B34D-3DCCCA387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7"/>
          <p:cNvSpPr/>
          <p:nvPr/>
        </p:nvSpPr>
        <p:spPr>
          <a:xfrm>
            <a:off x="7299325" y="444500"/>
            <a:ext cx="1535113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C0BF8-4FF9-404D-B804-3BBBE984CC0E}" type="datetimeFigureOut">
              <a:rPr lang="en-US"/>
              <a:pPr>
                <a:defRPr/>
              </a:pPr>
              <a:t>4/19/2012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D9A42-858B-4D10-9D2C-FA3E9709A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3011488"/>
            <a:ext cx="7716837" cy="3389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3F5F1-6EF1-43B9-B4CA-08732EE624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E5DE2-B317-455C-BE31-742B242A8B30}" type="datetimeFigureOut">
              <a:rPr lang="en-US"/>
              <a:pPr>
                <a:defRPr/>
              </a:pPr>
              <a:t>4/19/2012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itleSlide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103188" y="1997075"/>
            <a:ext cx="9264650" cy="3670300"/>
            <a:chOff x="103644" y="1997845"/>
            <a:chExt cx="9264100" cy="3669157"/>
          </a:xfrm>
        </p:grpSpPr>
        <p:sp>
          <p:nvSpPr>
            <p:cNvPr id="6" name="Freeform 20"/>
            <p:cNvSpPr/>
            <p:nvPr/>
          </p:nvSpPr>
          <p:spPr>
            <a:xfrm rot="15669120">
              <a:off x="3703347" y="-841681"/>
              <a:ext cx="2064694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" name="Freeform 22"/>
            <p:cNvSpPr/>
            <p:nvPr/>
          </p:nvSpPr>
          <p:spPr>
            <a:xfrm rot="15660000">
              <a:off x="5179505" y="1578770"/>
              <a:ext cx="1041076" cy="7135388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" name="Freeform 25"/>
            <p:cNvSpPr/>
            <p:nvPr/>
          </p:nvSpPr>
          <p:spPr>
            <a:xfrm rot="15660000">
              <a:off x="6127967" y="-69104"/>
              <a:ext cx="931572" cy="5297173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9" name="Freeform 23"/>
            <p:cNvSpPr/>
            <p:nvPr/>
          </p:nvSpPr>
          <p:spPr>
            <a:xfrm rot="15660000">
              <a:off x="5623969" y="-611195"/>
              <a:ext cx="963313" cy="6321050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Freeform 27"/>
            <p:cNvSpPr/>
            <p:nvPr/>
          </p:nvSpPr>
          <p:spPr>
            <a:xfrm rot="15660000">
              <a:off x="6394602" y="-278564"/>
              <a:ext cx="552278" cy="5105097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Freeform 44"/>
            <p:cNvSpPr/>
            <p:nvPr/>
          </p:nvSpPr>
          <p:spPr>
            <a:xfrm rot="15660000">
              <a:off x="7468480" y="1179374"/>
              <a:ext cx="536408" cy="2935113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2" name="Freeform 24"/>
          <p:cNvSpPr/>
          <p:nvPr/>
        </p:nvSpPr>
        <p:spPr>
          <a:xfrm rot="15660000">
            <a:off x="5750719" y="-642144"/>
            <a:ext cx="985838" cy="6048375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3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649224" y="2788920"/>
            <a:ext cx="8266176" cy="1612607"/>
          </a:xfrm>
        </p:spPr>
        <p:txBody>
          <a:bodyPr anchor="b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/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7"/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B7B3B99-ED0E-440A-BF8A-22C15D9B955E}" type="datetimeFigureOut">
              <a:rPr lang="en-US"/>
              <a:pPr>
                <a:defRPr/>
              </a:pPr>
              <a:t>4/19/2012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4D1FD4F-D227-4A1C-B38D-C851279B0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5"/>
          <p:cNvSpPr/>
          <p:nvPr/>
        </p:nvSpPr>
        <p:spPr>
          <a:xfrm rot="16200000">
            <a:off x="6031706" y="-1356518"/>
            <a:ext cx="1450975" cy="47736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7589" y="304799"/>
            <a:ext cx="4164013" cy="14478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712788" y="1905000"/>
            <a:ext cx="7716839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32B4604-EE50-4536-8750-F3ACFC503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74FBEB9-5DC7-4FA8-BAB9-81D0BDDAAF68}" type="datetimeFigureOut">
              <a:rPr lang="en-US"/>
              <a:pPr>
                <a:defRPr/>
              </a:pPr>
              <a:t>4/19/2012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7"/>
          <p:cNvSpPr/>
          <p:nvPr/>
        </p:nvSpPr>
        <p:spPr>
          <a:xfrm rot="16200000">
            <a:off x="3974306" y="-2350293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CCDBC-0EC5-4FFC-9AC1-215984210F5C}" type="datetimeFigureOut">
              <a:rPr lang="en-US"/>
              <a:pPr>
                <a:defRPr/>
              </a:pPr>
              <a:t>4/19/2012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C8F35-8BDC-488B-B4EF-6BCF40735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TitleSlide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7" name="Freeform 14"/>
          <p:cNvSpPr/>
          <p:nvPr/>
        </p:nvSpPr>
        <p:spPr>
          <a:xfrm rot="15660000">
            <a:off x="5180013" y="1836738"/>
            <a:ext cx="1039812" cy="7135812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8" name="Freeform 15"/>
          <p:cNvSpPr/>
          <p:nvPr/>
        </p:nvSpPr>
        <p:spPr>
          <a:xfrm rot="15660000">
            <a:off x="5752306" y="67470"/>
            <a:ext cx="968375" cy="6030912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9" name="Freeform 16"/>
          <p:cNvSpPr/>
          <p:nvPr/>
        </p:nvSpPr>
        <p:spPr>
          <a:xfrm rot="15669120">
            <a:off x="4038600" y="-17462"/>
            <a:ext cx="1789113" cy="8821737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0" name="Freeform 17"/>
          <p:cNvSpPr/>
          <p:nvPr/>
        </p:nvSpPr>
        <p:spPr>
          <a:xfrm rot="15660000">
            <a:off x="6128543" y="621507"/>
            <a:ext cx="931863" cy="5295900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1" name="Freeform 18"/>
          <p:cNvSpPr/>
          <p:nvPr/>
        </p:nvSpPr>
        <p:spPr>
          <a:xfrm rot="15660000">
            <a:off x="5624513" y="77788"/>
            <a:ext cx="962025" cy="6321425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2" name="Freeform 19"/>
          <p:cNvSpPr/>
          <p:nvPr/>
        </p:nvSpPr>
        <p:spPr>
          <a:xfrm rot="15660000">
            <a:off x="6395244" y="411957"/>
            <a:ext cx="552450" cy="510381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3" name="Freeform 20"/>
          <p:cNvSpPr/>
          <p:nvPr/>
        </p:nvSpPr>
        <p:spPr>
          <a:xfrm rot="15660000">
            <a:off x="7469188" y="1865313"/>
            <a:ext cx="528637" cy="2947987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60000">
            <a:off x="1252728" y="3566160"/>
            <a:ext cx="7324344" cy="1609344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 rot="21060000">
            <a:off x="2551176" y="4992624"/>
            <a:ext cx="6400800" cy="914400"/>
          </a:xfrm>
        </p:spPr>
        <p:txBody>
          <a:bodyPr anchor="ctr" anchorCtr="0"/>
          <a:lstStyle>
            <a:lvl1pPr marL="0" indent="0">
              <a:spcAft>
                <a:spcPts val="0"/>
              </a:spcAft>
              <a:buFontTx/>
              <a:buNone/>
              <a:defRPr>
                <a:effectLst/>
              </a:defRPr>
            </a:lvl1pPr>
            <a:lvl2pPr marL="349250" indent="0">
              <a:buFontTx/>
              <a:buNone/>
              <a:defRPr>
                <a:effectLst/>
              </a:defRPr>
            </a:lvl2pPr>
            <a:lvl3pPr marL="631825" indent="0">
              <a:buFontTx/>
              <a:buNone/>
              <a:defRPr>
                <a:effectLst/>
              </a:defRPr>
            </a:lvl3pPr>
            <a:lvl4pPr marL="914400" indent="0">
              <a:buFontTx/>
              <a:buNone/>
              <a:defRPr>
                <a:effectLst/>
              </a:defRPr>
            </a:lvl4pPr>
            <a:lvl5pPr marL="1196975" indent="0">
              <a:buFontTx/>
              <a:buNone/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idx="14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ctionHeader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2"/>
          <p:cNvSpPr/>
          <p:nvPr/>
        </p:nvSpPr>
        <p:spPr>
          <a:xfrm rot="4809906">
            <a:off x="3408362" y="1817688"/>
            <a:ext cx="1100137" cy="8104188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6" name="Freeform 36"/>
          <p:cNvSpPr/>
          <p:nvPr/>
        </p:nvSpPr>
        <p:spPr>
          <a:xfrm rot="15600000" flipH="1" flipV="1">
            <a:off x="3393281" y="-445293"/>
            <a:ext cx="2008187" cy="926465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7" name="Round Same Side Corner Rectangle 53"/>
          <p:cNvSpPr/>
          <p:nvPr/>
        </p:nvSpPr>
        <p:spPr>
          <a:xfrm rot="4733987">
            <a:off x="1458913" y="2141538"/>
            <a:ext cx="809625" cy="260667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8" name="Freeform 51"/>
          <p:cNvSpPr/>
          <p:nvPr/>
        </p:nvSpPr>
        <p:spPr>
          <a:xfrm rot="4733987">
            <a:off x="814388" y="2201862"/>
            <a:ext cx="700088" cy="2513013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9" name="Freeform 52"/>
          <p:cNvSpPr/>
          <p:nvPr/>
        </p:nvSpPr>
        <p:spPr>
          <a:xfrm rot="4733987">
            <a:off x="390524" y="3357563"/>
            <a:ext cx="379413" cy="1208088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0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anchor="ctr" anchorCtr="0"/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rtlCol="0" anchor="b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31"/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62A08AC-7FC1-4B90-B701-F2F2EFC63942}" type="datetimeFigureOut">
              <a:rPr lang="en-US"/>
              <a:pPr>
                <a:defRPr/>
              </a:pPr>
              <a:t>4/19/2012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DE16E02-10DA-4B1B-8B5E-689C07BCC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10"/>
          <p:cNvSpPr/>
          <p:nvPr/>
        </p:nvSpPr>
        <p:spPr>
          <a:xfrm rot="5400000">
            <a:off x="1849438" y="3924300"/>
            <a:ext cx="668338" cy="431958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8" name="Round Same Side Corner Rectangle 11"/>
          <p:cNvSpPr/>
          <p:nvPr/>
        </p:nvSpPr>
        <p:spPr>
          <a:xfrm rot="16200000">
            <a:off x="6639719" y="-1566068"/>
            <a:ext cx="668337" cy="4292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5181599"/>
            <a:ext cx="4267200" cy="1447800"/>
          </a:xfrm>
        </p:spPr>
        <p:txBody>
          <a:bodyPr rtlCol="0">
            <a:noAutofit/>
          </a:bodyPr>
          <a:lstStyle>
            <a:lvl1pPr algn="r"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928083"/>
            <a:ext cx="4343400" cy="3923271"/>
          </a:xfrm>
          <a:ln>
            <a:noFill/>
          </a:ln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258" y="1828800"/>
            <a:ext cx="4343400" cy="392327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4648" y="246063"/>
            <a:ext cx="3730752" cy="668338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342900" indent="-342900" algn="ctr">
              <a:buFont typeface="Arial" pitchFamily="34" charset="0"/>
              <a:buNone/>
              <a:defRPr lang="en-US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4800" y="5749925"/>
            <a:ext cx="3733800" cy="668337"/>
          </a:xfrm>
          <a:prstGeom prst="rect">
            <a:avLst/>
          </a:prstGeom>
        </p:spPr>
        <p:txBody>
          <a:bodyPr anchor="ctr" anchorCtr="0"/>
          <a:lstStyle>
            <a:lvl1pPr marL="342900" indent="-342900" algn="ctr">
              <a:buFont typeface="Arial" pitchFamily="34" charset="0"/>
              <a:buNone/>
              <a:defRPr lang="en-US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7E6EA90-E6A8-4900-A15D-2C1FF426246B}" type="datetimeFigureOut">
              <a:rPr lang="en-US"/>
              <a:pPr>
                <a:defRPr/>
              </a:pPr>
              <a:t>4/19/2012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565A2BB4-B9E0-4D50-892E-AF054F355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6"/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7F55B84-7C3A-42D1-99BD-38BFC54E58D1}" type="datetimeFigureOut">
              <a:rPr lang="en-US"/>
              <a:pPr>
                <a:defRPr/>
              </a:pPr>
              <a:t>4/19/2012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3EC72BD-39A9-445F-A110-B0CD213E9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20EC5B11-2B5A-47F2-9126-CFB01CD707E3}" type="datetimeFigureOut">
              <a:rPr lang="en-US"/>
              <a:pPr>
                <a:defRPr/>
              </a:pPr>
              <a:t>4/19/2012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798A17C-4D13-4DAD-A94F-1B5E947A3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2"/>
          <p:cNvSpPr/>
          <p:nvPr/>
        </p:nvSpPr>
        <p:spPr>
          <a:xfrm>
            <a:off x="366713" y="2357438"/>
            <a:ext cx="3748087" cy="2143125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2514600"/>
            <a:ext cx="3429000" cy="1828800"/>
          </a:xfrm>
        </p:spPr>
        <p:txBody>
          <a:bodyPr rtlCol="0">
            <a:noAutofit/>
          </a:bodyPr>
          <a:lstStyle>
            <a:lvl1pPr algn="ctr">
              <a:defRPr sz="3600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953000"/>
            <a:ext cx="3429000" cy="1295400"/>
          </a:xfrm>
        </p:spPr>
        <p:txBody>
          <a:bodyPr anchor="ctr" anchorCtr="0"/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78636EE-C468-4CC1-ADB3-33FC1A8E65D4}" type="datetimeFigureOut">
              <a:rPr lang="en-US"/>
              <a:pPr>
                <a:defRPr/>
              </a:pPr>
              <a:t>4/19/2012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56FC94B5-4960-4A88-87E1-F476BED36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3"/>
          <p:cNvSpPr/>
          <p:nvPr/>
        </p:nvSpPr>
        <p:spPr>
          <a:xfrm>
            <a:off x="9525" y="2476500"/>
            <a:ext cx="9124950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cxnSp>
        <p:nvCxnSpPr>
          <p:cNvPr id="6" name="Straight Connector 35"/>
          <p:cNvCxnSpPr/>
          <p:nvPr/>
        </p:nvCxnSpPr>
        <p:spPr>
          <a:xfrm>
            <a:off x="9525" y="2476500"/>
            <a:ext cx="9124950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5758" y="167570"/>
            <a:ext cx="4656825" cy="2023963"/>
          </a:xfrm>
        </p:spPr>
        <p:txBody>
          <a:bodyPr rtlCol="0" anchor="b">
            <a:noAutofit/>
          </a:bodyPr>
          <a:lstStyle>
            <a:lvl1pPr algn="r">
              <a:defRPr sz="4400" dirty="0"/>
            </a:lvl1pPr>
          </a:lstStyle>
          <a:p>
            <a:pPr lvl="0"/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80000">
            <a:off x="4811290" y="2659443"/>
            <a:ext cx="3703911" cy="3864287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/>
          <a:lstStyle>
            <a:lvl1pPr>
              <a:defRPr sz="2000" baseline="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547938"/>
            <a:ext cx="3951755" cy="3700463"/>
          </a:xfrm>
        </p:spPr>
        <p:txBody>
          <a:bodyPr/>
          <a:lstStyle>
            <a:lvl1pPr marL="342900" indent="-342900">
              <a:buFont typeface="Arial" pitchFamily="34" charset="0"/>
              <a:buNone/>
              <a:defRPr lang="en-US" sz="2800" dirty="0" smtClean="0">
                <a:effectLst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A24BBA8-ECB2-4774-9C38-4200B1069752}" type="datetimeFigureOut">
              <a:rPr lang="en-US"/>
              <a:pPr>
                <a:defRPr/>
              </a:pPr>
              <a:t>4/19/2012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9FE29B0-6008-4688-AC74-0AB418A25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 userDrawn="1"/>
        </p:nvGrpSpPr>
        <p:grpSpPr bwMode="auto">
          <a:xfrm>
            <a:off x="9525" y="3810000"/>
            <a:ext cx="9124950" cy="3035300"/>
            <a:chOff x="9144" y="3810000"/>
            <a:chExt cx="9125712" cy="3035300"/>
          </a:xfrm>
        </p:grpSpPr>
        <p:sp>
          <p:nvSpPr>
            <p:cNvPr id="6" name="Rectangle 7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cxnSp>
          <p:nvCxnSpPr>
            <p:cNvPr id="7" name="Straight Connector 8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9" cy="723620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13232" y="5105399"/>
            <a:ext cx="7717536" cy="1281953"/>
          </a:xfrm>
        </p:spPr>
        <p:txBody>
          <a:bodyPr>
            <a:noAutofit/>
          </a:bodyPr>
          <a:lstStyle>
            <a:lvl1pPr marL="0" indent="0" algn="ctr">
              <a:spcAft>
                <a:spcPts val="300"/>
              </a:spcAft>
              <a:buFontTx/>
              <a:buNone/>
              <a:defRPr sz="1800" b="0">
                <a:effectLst/>
              </a:defRPr>
            </a:lvl1pPr>
            <a:lvl2pPr marL="349250" indent="0">
              <a:buFontTx/>
              <a:buNone/>
              <a:defRPr/>
            </a:lvl2pPr>
            <a:lvl3pPr marL="631825" indent="0">
              <a:buFontTx/>
              <a:buNone/>
              <a:defRPr/>
            </a:lvl3pPr>
            <a:lvl4pPr marL="914400" indent="0">
              <a:buFontTx/>
              <a:buNone/>
              <a:defRPr/>
            </a:lvl4pPr>
            <a:lvl5pPr marL="1196975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DEAEF5F-45A2-487A-BF04-160A84698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93F820F-FACF-4C03-A205-B9557181436D}" type="datetimeFigureOut">
              <a:rPr lang="en-US"/>
              <a:pPr>
                <a:defRPr/>
              </a:pPr>
              <a:t>4/19/2012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9525" y="3810000"/>
            <a:ext cx="9124950" cy="3035300"/>
            <a:chOff x="9144" y="3810000"/>
            <a:chExt cx="9125712" cy="3035300"/>
          </a:xfrm>
        </p:grpSpPr>
        <p:sp>
          <p:nvSpPr>
            <p:cNvPr id="7" name="Rectangle 6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9" cy="723620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3232" y="5105399"/>
            <a:ext cx="7717536" cy="1281953"/>
          </a:xfrm>
        </p:spPr>
        <p:txBody>
          <a:bodyPr/>
          <a:lstStyle>
            <a:lvl1pPr marL="0" indent="0" algn="ctr">
              <a:spcAft>
                <a:spcPts val="300"/>
              </a:spcAft>
              <a:buFontTx/>
              <a:buNone/>
              <a:defRPr sz="1800">
                <a:effectLst/>
              </a:defRPr>
            </a:lvl1pPr>
            <a:lvl2pPr marL="349250" indent="0">
              <a:buFontTx/>
              <a:buNone/>
              <a:defRPr>
                <a:effectLst/>
              </a:defRPr>
            </a:lvl2pPr>
            <a:lvl3pPr marL="631825" indent="0">
              <a:buFontTx/>
              <a:buNone/>
              <a:defRPr>
                <a:effectLst/>
              </a:defRPr>
            </a:lvl3pPr>
            <a:lvl4pPr marL="914400" indent="0">
              <a:buFontTx/>
              <a:buNone/>
              <a:defRPr>
                <a:effectLst/>
              </a:defRPr>
            </a:lvl4pPr>
            <a:lvl5pPr marL="1196975" indent="0">
              <a:buFontTx/>
              <a:buNone/>
              <a:defRPr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5933187C-7A33-4A8C-968D-CEEFD06AC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E6A4ED6-03EE-4DAA-B014-8E8402505099}" type="datetimeFigureOut">
              <a:rPr lang="en-US"/>
              <a:pPr>
                <a:defRPr/>
              </a:pPr>
              <a:t>4/19/2012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5"/>
          <p:cNvSpPr/>
          <p:nvPr/>
        </p:nvSpPr>
        <p:spPr>
          <a:xfrm rot="16200000">
            <a:off x="6031706" y="-1356518"/>
            <a:ext cx="1450975" cy="47736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7589" y="304799"/>
            <a:ext cx="4164013" cy="14478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712788" y="1905000"/>
            <a:ext cx="7716839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B10DC-E970-449E-B568-3BE39FFA0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EE4A4-4301-4492-839B-9F010333EC43}" type="datetimeFigureOut">
              <a:rPr lang="en-US"/>
              <a:pPr>
                <a:defRPr/>
              </a:pPr>
              <a:t>4/19/2012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7"/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D1801FAD-5887-4EF5-AD69-8186B686582D}" type="datetimeFigureOut">
              <a:rPr lang="en-US"/>
              <a:pPr>
                <a:defRPr/>
              </a:pPr>
              <a:t>4/19/2012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64386DC-B724-4B15-976E-BF93087D8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7"/>
          <p:cNvSpPr/>
          <p:nvPr/>
        </p:nvSpPr>
        <p:spPr>
          <a:xfrm>
            <a:off x="7299325" y="444500"/>
            <a:ext cx="1535113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E3F13EC-DF0A-41E5-85A9-AD4CDEF331D2}" type="datetimeFigureOut">
              <a:rPr lang="en-US"/>
              <a:pPr>
                <a:defRPr/>
              </a:pPr>
              <a:t>4/19/2012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21ECA73-7268-4052-9139-20F2B53D3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TitleSlide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Freeform 14"/>
          <p:cNvSpPr/>
          <p:nvPr/>
        </p:nvSpPr>
        <p:spPr>
          <a:xfrm rot="15660000">
            <a:off x="5180013" y="1836738"/>
            <a:ext cx="1039812" cy="7135812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Freeform 15"/>
          <p:cNvSpPr/>
          <p:nvPr/>
        </p:nvSpPr>
        <p:spPr>
          <a:xfrm rot="15660000">
            <a:off x="5752306" y="67470"/>
            <a:ext cx="968375" cy="6030912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" name="Freeform 16"/>
          <p:cNvSpPr/>
          <p:nvPr/>
        </p:nvSpPr>
        <p:spPr>
          <a:xfrm rot="15669120">
            <a:off x="4038600" y="-17462"/>
            <a:ext cx="1789113" cy="8821737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Freeform 17"/>
          <p:cNvSpPr/>
          <p:nvPr/>
        </p:nvSpPr>
        <p:spPr>
          <a:xfrm rot="15660000">
            <a:off x="6128543" y="621507"/>
            <a:ext cx="931863" cy="5295900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1" name="Freeform 18"/>
          <p:cNvSpPr/>
          <p:nvPr/>
        </p:nvSpPr>
        <p:spPr>
          <a:xfrm rot="15660000">
            <a:off x="5624513" y="77788"/>
            <a:ext cx="962025" cy="6321425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2" name="Freeform 19"/>
          <p:cNvSpPr/>
          <p:nvPr/>
        </p:nvSpPr>
        <p:spPr>
          <a:xfrm rot="15660000">
            <a:off x="6395244" y="411957"/>
            <a:ext cx="552450" cy="510381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3" name="Freeform 20"/>
          <p:cNvSpPr/>
          <p:nvPr/>
        </p:nvSpPr>
        <p:spPr>
          <a:xfrm rot="15660000">
            <a:off x="7469188" y="1865313"/>
            <a:ext cx="528637" cy="2947987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60000">
            <a:off x="1252728" y="3566160"/>
            <a:ext cx="7324344" cy="1609344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 rot="21060000">
            <a:off x="2551176" y="4992624"/>
            <a:ext cx="6400800" cy="914400"/>
          </a:xfrm>
        </p:spPr>
        <p:txBody>
          <a:bodyPr anchor="ctr" anchorCtr="0"/>
          <a:lstStyle>
            <a:lvl1pPr marL="0" indent="0">
              <a:spcAft>
                <a:spcPts val="0"/>
              </a:spcAft>
              <a:buFontTx/>
              <a:buNone/>
              <a:defRPr>
                <a:effectLst/>
              </a:defRPr>
            </a:lvl1pPr>
            <a:lvl2pPr marL="349250" indent="0">
              <a:buFontTx/>
              <a:buNone/>
              <a:defRPr>
                <a:effectLst/>
              </a:defRPr>
            </a:lvl2pPr>
            <a:lvl3pPr marL="631825" indent="0">
              <a:buFontTx/>
              <a:buNone/>
              <a:defRPr>
                <a:effectLst/>
              </a:defRPr>
            </a:lvl3pPr>
            <a:lvl4pPr marL="914400" indent="0">
              <a:buFontTx/>
              <a:buNone/>
              <a:defRPr>
                <a:effectLst/>
              </a:defRPr>
            </a:lvl4pPr>
            <a:lvl5pPr marL="1196975" indent="0">
              <a:buFontTx/>
              <a:buNone/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idx="14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ctionHeader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2"/>
          <p:cNvSpPr/>
          <p:nvPr/>
        </p:nvSpPr>
        <p:spPr>
          <a:xfrm rot="4809906">
            <a:off x="3408362" y="1817688"/>
            <a:ext cx="1100137" cy="8104188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Freeform 36"/>
          <p:cNvSpPr/>
          <p:nvPr/>
        </p:nvSpPr>
        <p:spPr>
          <a:xfrm rot="15600000" flipH="1" flipV="1">
            <a:off x="3393281" y="-445293"/>
            <a:ext cx="2008187" cy="926465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Round Same Side Corner Rectangle 53"/>
          <p:cNvSpPr/>
          <p:nvPr/>
        </p:nvSpPr>
        <p:spPr>
          <a:xfrm rot="4733987">
            <a:off x="1458913" y="2141538"/>
            <a:ext cx="809625" cy="260667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Freeform 51"/>
          <p:cNvSpPr/>
          <p:nvPr/>
        </p:nvSpPr>
        <p:spPr>
          <a:xfrm rot="4733987">
            <a:off x="814388" y="2201862"/>
            <a:ext cx="700088" cy="2513013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" name="Freeform 52"/>
          <p:cNvSpPr/>
          <p:nvPr/>
        </p:nvSpPr>
        <p:spPr>
          <a:xfrm rot="4733987">
            <a:off x="390524" y="3357563"/>
            <a:ext cx="379413" cy="1208088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anchor="ctr" anchorCtr="0"/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rtlCol="0" anchor="b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31"/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B856C-4669-4206-8E79-2D7BB42C56F9}" type="datetimeFigureOut">
              <a:rPr lang="en-US"/>
              <a:pPr>
                <a:defRPr/>
              </a:pPr>
              <a:t>4/19/2012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7CA08-C168-4C68-9847-1124412F2E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10"/>
          <p:cNvSpPr/>
          <p:nvPr/>
        </p:nvSpPr>
        <p:spPr>
          <a:xfrm rot="5400000">
            <a:off x="1849438" y="3924300"/>
            <a:ext cx="668338" cy="431958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Round Same Side Corner Rectangle 11"/>
          <p:cNvSpPr/>
          <p:nvPr/>
        </p:nvSpPr>
        <p:spPr>
          <a:xfrm rot="16200000">
            <a:off x="6639719" y="-1566068"/>
            <a:ext cx="668337" cy="4292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5181599"/>
            <a:ext cx="4267200" cy="1447800"/>
          </a:xfrm>
        </p:spPr>
        <p:txBody>
          <a:bodyPr rtlCol="0">
            <a:noAutofit/>
          </a:bodyPr>
          <a:lstStyle>
            <a:lvl1pPr algn="r"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928083"/>
            <a:ext cx="4343400" cy="3923271"/>
          </a:xfrm>
          <a:ln>
            <a:noFill/>
          </a:ln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258" y="1828800"/>
            <a:ext cx="4343400" cy="392327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4648" y="246063"/>
            <a:ext cx="3730752" cy="668338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342900" indent="-342900" algn="ctr">
              <a:buFont typeface="Arial" pitchFamily="34" charset="0"/>
              <a:buNone/>
              <a:defRPr lang="en-US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4800" y="5749925"/>
            <a:ext cx="3733800" cy="668337"/>
          </a:xfrm>
          <a:prstGeom prst="rect">
            <a:avLst/>
          </a:prstGeom>
        </p:spPr>
        <p:txBody>
          <a:bodyPr anchor="ctr" anchorCtr="0"/>
          <a:lstStyle>
            <a:lvl1pPr marL="342900" indent="-342900" algn="ctr">
              <a:buFont typeface="Arial" pitchFamily="34" charset="0"/>
              <a:buNone/>
              <a:defRPr lang="en-US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3033C-143E-4C7C-9F41-7886A1E5CA6A}" type="datetimeFigureOut">
              <a:rPr lang="en-US"/>
              <a:pPr>
                <a:defRPr/>
              </a:pPr>
              <a:t>4/19/2012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D2464-B15A-4165-ADD7-5C0E20BDF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6"/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AF645-3C29-44F8-AAF0-CAD11E3FD1F5}" type="datetimeFigureOut">
              <a:rPr lang="en-US"/>
              <a:pPr>
                <a:defRPr/>
              </a:pPr>
              <a:t>4/19/2012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3727F-E9C1-4FB1-A2B2-93E3CAF4B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4767-0CE4-4AA1-929F-6D7D56046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3BA21-0AF3-462A-AC24-EB848D0ED8FB}" type="datetimeFigureOut">
              <a:rPr lang="en-US"/>
              <a:pPr>
                <a:defRPr/>
              </a:pPr>
              <a:t>4/19/2012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6" descr="TextSlideOverlay.png"/>
          <p:cNvPicPr>
            <a:picLocks noChangeAspect="1"/>
          </p:cNvPicPr>
          <p:nvPr/>
        </p:nvPicPr>
        <p:blipFill>
          <a:blip r:embed="rId18"/>
          <a:srcRect t="17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7"/>
          <p:cNvPicPr>
            <a:picLocks noChangeAspect="1"/>
          </p:cNvPicPr>
          <p:nvPr/>
        </p:nvPicPr>
        <p:blipFill>
          <a:blip r:embed="rId19"/>
          <a:srcRect l="14555" t="16669"/>
          <a:stretch>
            <a:fillRect/>
          </a:stretch>
        </p:blipFill>
        <p:spPr bwMode="auto">
          <a:xfrm>
            <a:off x="0" y="0"/>
            <a:ext cx="2152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1488"/>
            <a:ext cx="7716837" cy="3389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712788" y="1371600"/>
            <a:ext cx="77168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9225" y="658813"/>
            <a:ext cx="1508125" cy="231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BD35AAB-14D9-4BB5-A616-0E73D9872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2058988" cy="428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50850"/>
            <a:ext cx="1806575" cy="179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EFFAE16F-9A0F-47C9-9CD4-70ADC007EC92}" type="datetimeFigureOut">
              <a:rPr lang="en-US"/>
              <a:pPr>
                <a:defRPr/>
              </a:pPr>
              <a:t>4/19/2012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53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54" r:id="rId1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2000"/>
        </a:spcAft>
        <a:buBlip>
          <a:blip r:embed="rId20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rtl="0" eaLnBrk="0" fontAlgn="base" hangingPunct="0">
        <a:spcBef>
          <a:spcPct val="0"/>
        </a:spcBef>
        <a:spcAft>
          <a:spcPts val="1000"/>
        </a:spcAft>
        <a:buBlip>
          <a:blip r:embed="rId20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rtl="0" eaLnBrk="0" fontAlgn="base" hangingPunct="0">
        <a:spcBef>
          <a:spcPct val="0"/>
        </a:spcBef>
        <a:spcAft>
          <a:spcPts val="1000"/>
        </a:spcAft>
        <a:buBlip>
          <a:blip r:embed="rId20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rtl="0" eaLnBrk="0" fontAlgn="base" hangingPunct="0">
        <a:spcBef>
          <a:spcPct val="0"/>
        </a:spcBef>
        <a:spcAft>
          <a:spcPts val="1000"/>
        </a:spcAft>
        <a:buBlip>
          <a:blip r:embed="rId20"/>
        </a:buBlip>
        <a:defRPr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rtl="0" eaLnBrk="0" fontAlgn="base" hangingPunct="0">
        <a:spcBef>
          <a:spcPct val="0"/>
        </a:spcBef>
        <a:spcAft>
          <a:spcPts val="1000"/>
        </a:spcAft>
        <a:buBlip>
          <a:blip r:embed="rId20"/>
        </a:buBlip>
        <a:defRPr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20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20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20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20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TextSlideOverlay.png"/>
          <p:cNvPicPr>
            <a:picLocks noChangeAspect="1"/>
          </p:cNvPicPr>
          <p:nvPr/>
        </p:nvPicPr>
        <p:blipFill>
          <a:blip r:embed="rId17"/>
          <a:srcRect t="17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7"/>
          <p:cNvPicPr>
            <a:picLocks noChangeAspect="1"/>
          </p:cNvPicPr>
          <p:nvPr/>
        </p:nvPicPr>
        <p:blipFill>
          <a:blip r:embed="rId18"/>
          <a:srcRect l="14555" t="16669"/>
          <a:stretch>
            <a:fillRect/>
          </a:stretch>
        </p:blipFill>
        <p:spPr bwMode="auto">
          <a:xfrm>
            <a:off x="0" y="0"/>
            <a:ext cx="2152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1488"/>
            <a:ext cx="7716837" cy="3389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8438" name="Title Placeholder 1"/>
          <p:cNvSpPr>
            <a:spLocks noGrp="1"/>
          </p:cNvSpPr>
          <p:nvPr>
            <p:ph type="title"/>
          </p:nvPr>
        </p:nvSpPr>
        <p:spPr bwMode="auto">
          <a:xfrm>
            <a:off x="712788" y="1371600"/>
            <a:ext cx="77168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9225" y="658813"/>
            <a:ext cx="1508125" cy="231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white"/>
                </a:solidFill>
                <a:latin typeface="Arial Rounded MT Bold"/>
              </a:defRPr>
            </a:lvl1pPr>
          </a:lstStyle>
          <a:p>
            <a:pPr>
              <a:defRPr/>
            </a:pPr>
            <a:fld id="{B2863EC8-A66D-4B7F-84C8-0C5E9A49F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2058988" cy="428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1000" baseline="0" dirty="0">
                <a:solidFill>
                  <a:prstClr val="white"/>
                </a:solidFill>
                <a:latin typeface="Arial Rounded MT Bold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50850"/>
            <a:ext cx="1806575" cy="179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1000" baseline="0" smtClean="0">
                <a:solidFill>
                  <a:prstClr val="white"/>
                </a:solidFill>
                <a:latin typeface="Arial Rounded MT Bold"/>
              </a:defRPr>
            </a:lvl1pPr>
          </a:lstStyle>
          <a:p>
            <a:pPr>
              <a:defRPr/>
            </a:pPr>
            <a:fld id="{50F97757-94D7-4523-85B7-A1A61EC0FA6B}" type="datetimeFigureOut">
              <a:rPr lang="en-US"/>
              <a:pPr>
                <a:defRPr/>
              </a:pPr>
              <a:t>4/19/2012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/>
        </a:defRPr>
      </a:lvl9pPr>
    </p:titleStyle>
    <p:bodyStyle>
      <a:lvl1pPr marL="342900" indent="-342900" algn="l" rtl="0" fontAlgn="base">
        <a:spcBef>
          <a:spcPct val="0"/>
        </a:spcBef>
        <a:spcAft>
          <a:spcPts val="2000"/>
        </a:spcAft>
        <a:buBlip>
          <a:blip r:embed="rId19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rtl="0" fontAlgn="base">
        <a:spcBef>
          <a:spcPct val="0"/>
        </a:spcBef>
        <a:spcAft>
          <a:spcPts val="1000"/>
        </a:spcAft>
        <a:buBlip>
          <a:blip r:embed="rId19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rtl="0" fontAlgn="base">
        <a:spcBef>
          <a:spcPct val="0"/>
        </a:spcBef>
        <a:spcAft>
          <a:spcPts val="1000"/>
        </a:spcAft>
        <a:buBlip>
          <a:blip r:embed="rId19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rtl="0" fontAlgn="base">
        <a:spcBef>
          <a:spcPct val="0"/>
        </a:spcBef>
        <a:spcAft>
          <a:spcPts val="1000"/>
        </a:spcAft>
        <a:buBlip>
          <a:blip r:embed="rId19"/>
        </a:buBlip>
        <a:defRPr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rtl="0" fontAlgn="base">
        <a:spcBef>
          <a:spcPct val="0"/>
        </a:spcBef>
        <a:spcAft>
          <a:spcPts val="1000"/>
        </a:spcAft>
        <a:buBlip>
          <a:blip r:embed="rId19"/>
        </a:buBlip>
        <a:defRPr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9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9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9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9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3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ubtitle 2"/>
          <p:cNvSpPr>
            <a:spLocks noGrp="1"/>
          </p:cNvSpPr>
          <p:nvPr>
            <p:ph type="body" idx="1"/>
          </p:nvPr>
        </p:nvSpPr>
        <p:spPr bwMode="auto">
          <a:xfrm rot="21000000">
            <a:off x="1557338" y="5245100"/>
            <a:ext cx="6229350" cy="9779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spcAft>
                <a:spcPct val="0"/>
              </a:spcAft>
            </a:pPr>
            <a:r>
              <a:rPr lang="en-US" smtClean="0"/>
              <a:t>Funded by Workforce Central Florida</a:t>
            </a:r>
          </a:p>
          <a:p>
            <a:pPr algn="ctr">
              <a:spcAft>
                <a:spcPct val="0"/>
              </a:spcAft>
            </a:pPr>
            <a:r>
              <a:rPr lang="en-US" smtClean="0"/>
              <a:t>Mentor: Alan Shaffer - Lakeland Electric</a:t>
            </a:r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 rot="20972762">
            <a:off x="155575" y="3324225"/>
            <a:ext cx="8832850" cy="1679575"/>
          </a:xfrm>
        </p:spPr>
        <p:txBody>
          <a:bodyPr/>
          <a:lstStyle/>
          <a:p>
            <a:pPr algn="l">
              <a:defRPr/>
            </a:pPr>
            <a:r>
              <a:rPr lang="en-US" sz="5400" dirty="0" smtClean="0"/>
              <a:t>Photovoltaic MPPT </a:t>
            </a:r>
            <a:br>
              <a:rPr lang="en-US" sz="5400" dirty="0" smtClean="0"/>
            </a:br>
            <a:r>
              <a:rPr lang="en-US" sz="5400" dirty="0" smtClean="0"/>
              <a:t>Charge Controller (PMC</a:t>
            </a:r>
            <a:r>
              <a:rPr lang="en-US" sz="5400" baseline="30000" dirty="0" smtClean="0"/>
              <a:t>2</a:t>
            </a:r>
            <a:r>
              <a:rPr lang="en-US" sz="5400" dirty="0" smtClean="0"/>
              <a:t>) </a:t>
            </a:r>
          </a:p>
        </p:txBody>
      </p:sp>
      <p:sp>
        <p:nvSpPr>
          <p:cNvPr id="35843" name="Subtitle 2"/>
          <p:cNvSpPr txBox="1">
            <a:spLocks/>
          </p:cNvSpPr>
          <p:nvPr/>
        </p:nvSpPr>
        <p:spPr bwMode="auto">
          <a:xfrm>
            <a:off x="4648200" y="-76200"/>
            <a:ext cx="4191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2800">
                <a:solidFill>
                  <a:schemeClr val="bg1"/>
                </a:solidFill>
                <a:latin typeface="Arial Rounded MT Bold"/>
              </a:rPr>
              <a:t>Group 10</a:t>
            </a:r>
          </a:p>
          <a:p>
            <a:pPr algn="r"/>
            <a:r>
              <a:rPr lang="en-US" sz="2800">
                <a:solidFill>
                  <a:schemeClr val="bg1"/>
                </a:solidFill>
                <a:latin typeface="Arial Rounded MT Bold"/>
              </a:rPr>
              <a:t>Amber Scheurer, EE</a:t>
            </a:r>
          </a:p>
          <a:p>
            <a:pPr algn="r"/>
            <a:r>
              <a:rPr lang="en-US" sz="2800">
                <a:solidFill>
                  <a:schemeClr val="bg1"/>
                </a:solidFill>
                <a:latin typeface="Arial Rounded MT Bold"/>
              </a:rPr>
              <a:t>Eric Ago, EE</a:t>
            </a:r>
          </a:p>
          <a:p>
            <a:pPr algn="r"/>
            <a:r>
              <a:rPr lang="en-US" sz="2800">
                <a:solidFill>
                  <a:schemeClr val="bg1"/>
                </a:solidFill>
                <a:latin typeface="Arial Rounded MT Bold"/>
              </a:rPr>
              <a:t>Sebastian Hidalgo, EE</a:t>
            </a:r>
          </a:p>
          <a:p>
            <a:pPr algn="r"/>
            <a:r>
              <a:rPr lang="en-US" sz="2800">
                <a:solidFill>
                  <a:schemeClr val="bg1"/>
                </a:solidFill>
                <a:latin typeface="Arial Rounded MT Bold"/>
              </a:rPr>
              <a:t>Steven Kobosko, EE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600200" y="381000"/>
            <a:ext cx="7696200" cy="9906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bg1"/>
                </a:solidFill>
                <a:latin typeface="Arial Rounded MT Bold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bg1"/>
                </a:solidFill>
                <a:latin typeface="Arial Rounded MT Bold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bg1"/>
                </a:solidFill>
                <a:latin typeface="Arial Rounded MT Bold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bg1"/>
                </a:solidFill>
                <a:latin typeface="Arial Rounded MT Bold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bg1"/>
                </a:solidFill>
                <a:latin typeface="Arial Rounded MT Bold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bg1"/>
                </a:solidFill>
                <a:latin typeface="Arial Rounded MT Bold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bg1"/>
                </a:solidFill>
                <a:latin typeface="Arial Rounded MT Bold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bg1"/>
                </a:solidFill>
                <a:latin typeface="Arial Rounded MT Bold"/>
              </a:defRPr>
            </a:lvl9pPr>
          </a:lstStyle>
          <a:p>
            <a:pPr algn="ctr">
              <a:defRPr/>
            </a:pPr>
            <a:r>
              <a:rPr lang="en-US" sz="4000" dirty="0" smtClean="0"/>
              <a:t>Microcontroller Peripherals</a:t>
            </a:r>
            <a:endParaRPr lang="en-US" sz="4000" dirty="0"/>
          </a:p>
        </p:txBody>
      </p:sp>
      <p:pic>
        <p:nvPicPr>
          <p:cNvPr id="50178" name="Picture 67" descr="Picture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95400"/>
            <a:ext cx="6454775" cy="5151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457200"/>
            <a:ext cx="4724400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dirty="0" smtClean="0"/>
              <a:t>Current  Sensor</a:t>
            </a:r>
            <a:endParaRPr lang="en-US" sz="4400" dirty="0"/>
          </a:p>
        </p:txBody>
      </p:sp>
      <p:sp>
        <p:nvSpPr>
          <p:cNvPr id="51202" name="Rectangle 4"/>
          <p:cNvSpPr>
            <a:spLocks noChangeArrowheads="1"/>
          </p:cNvSpPr>
          <p:nvPr/>
        </p:nvSpPr>
        <p:spPr bwMode="auto">
          <a:xfrm>
            <a:off x="4419600" y="1143000"/>
            <a:ext cx="472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ACS711ELCTR-12AB-T</a:t>
            </a:r>
            <a:endParaRPr lang="en-US" sz="2400" b="1">
              <a:solidFill>
                <a:schemeClr val="bg1"/>
              </a:solidFill>
              <a:latin typeface="Arial Rounded MT Bold"/>
            </a:endParaRP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quarter" idx="13"/>
          </p:nvPr>
        </p:nvGraphicFramePr>
        <p:xfrm>
          <a:off x="163513" y="2667000"/>
          <a:ext cx="4508500" cy="2476500"/>
        </p:xfrm>
        <a:graphic>
          <a:graphicData uri="http://schemas.openxmlformats.org/drawingml/2006/table">
            <a:tbl>
              <a:tblPr/>
              <a:tblGrid>
                <a:gridCol w="2503487"/>
                <a:gridCol w="2005013"/>
              </a:tblGrid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Parameter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62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ACS711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628F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Sensor Type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Hall Effect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1FD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Operating Voltage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8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3 – 5.5 V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8FE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Current Sensing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 -12 – +12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1FD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Operating Temp.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8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-40 – 85 °C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8FE"/>
                    </a:solidFill>
                  </a:tcPr>
                </a:tc>
              </a:tr>
            </a:tbl>
          </a:graphicData>
        </a:graphic>
      </p:graphicFrame>
      <p:grpSp>
        <p:nvGrpSpPr>
          <p:cNvPr id="51223" name="Group 23"/>
          <p:cNvGrpSpPr>
            <a:grpSpLocks/>
          </p:cNvGrpSpPr>
          <p:nvPr/>
        </p:nvGrpSpPr>
        <p:grpSpPr bwMode="auto">
          <a:xfrm rot="-378247">
            <a:off x="5095875" y="2743200"/>
            <a:ext cx="3635375" cy="2819400"/>
            <a:chOff x="5096108" y="2414950"/>
            <a:chExt cx="3635298" cy="2819400"/>
          </a:xfrm>
        </p:grpSpPr>
        <p:pic>
          <p:nvPicPr>
            <p:cNvPr id="51206" name="Picture 6" descr="http://www.allegromicro.com/Products/Current-Sensor-ICs/Zero-To-Fifty-Amp-Integrated-Conductor-Sensor-ICs/~/media/Images/Packaging/LC-SOIC-8-lead.ashx?w=230&amp;h=153&amp;as=1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6981" r="7246"/>
            <a:stretch/>
          </p:blipFill>
          <p:spPr bwMode="auto">
            <a:xfrm>
              <a:off x="5096108" y="2414950"/>
              <a:ext cx="3635298" cy="281940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sp>
          <p:nvSpPr>
            <p:cNvPr id="28" name="TextBox 27"/>
            <p:cNvSpPr txBox="1"/>
            <p:nvPr/>
          </p:nvSpPr>
          <p:spPr>
            <a:xfrm rot="1716378">
              <a:off x="5549194" y="4692556"/>
              <a:ext cx="1446182" cy="40798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Calibri" pitchFamily="34" charset="0"/>
                  <a:cs typeface="Calibri" pitchFamily="34" charset="0"/>
                </a:rPr>
                <a:t>4.9 mm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5790539" y="4343372"/>
              <a:ext cx="1219174" cy="6858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7238325" y="3657381"/>
              <a:ext cx="761984" cy="12954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sp>
        <p:nvSpPr>
          <p:cNvPr id="10" name="TextBox 9"/>
          <p:cNvSpPr txBox="1"/>
          <p:nvPr/>
        </p:nvSpPr>
        <p:spPr>
          <a:xfrm rot="17544722">
            <a:off x="7132638" y="4429125"/>
            <a:ext cx="1447800" cy="4095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6 mm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9763" y="457200"/>
            <a:ext cx="4694237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dirty="0" smtClean="0"/>
              <a:t>Voltage Sensor</a:t>
            </a:r>
            <a:endParaRPr lang="en-US" sz="4400" dirty="0"/>
          </a:p>
        </p:txBody>
      </p:sp>
      <p:sp>
        <p:nvSpPr>
          <p:cNvPr id="53250" name="Rectangle 4"/>
          <p:cNvSpPr>
            <a:spLocks noChangeArrowheads="1"/>
          </p:cNvSpPr>
          <p:nvPr/>
        </p:nvSpPr>
        <p:spPr bwMode="auto">
          <a:xfrm>
            <a:off x="4800600" y="1143000"/>
            <a:ext cx="434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Voltage Divider</a:t>
            </a:r>
            <a:endParaRPr lang="en-US" sz="2400" b="1">
              <a:solidFill>
                <a:schemeClr val="bg1"/>
              </a:solidFill>
              <a:latin typeface="Arial Rounded MT Bold"/>
            </a:endParaRP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quarter" idx="13"/>
          </p:nvPr>
        </p:nvGraphicFramePr>
        <p:xfrm>
          <a:off x="228600" y="1912938"/>
          <a:ext cx="4103688" cy="4122420"/>
        </p:xfrm>
        <a:graphic>
          <a:graphicData uri="http://schemas.openxmlformats.org/drawingml/2006/table">
            <a:tbl>
              <a:tblPr/>
              <a:tblGrid>
                <a:gridCol w="2173288"/>
                <a:gridCol w="1930400"/>
              </a:tblGrid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Parameter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62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Voltage Divider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628F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Source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PV panel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1FD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Sensor Type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8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Voltage Divider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8FE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Voltage Sense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0 – 21 V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1FD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R1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8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3.2 K</a:t>
                      </a: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Ω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8FE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R2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 K</a:t>
                      </a: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Ω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1FD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Output Voltage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8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0 – 5 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8FE"/>
                    </a:solidFill>
                  </a:tcPr>
                </a:tc>
              </a:tr>
            </a:tbl>
          </a:graphicData>
        </a:graphic>
      </p:graphicFrame>
      <p:grpSp>
        <p:nvGrpSpPr>
          <p:cNvPr id="53277" name="Group 44"/>
          <p:cNvGrpSpPr>
            <a:grpSpLocks/>
          </p:cNvGrpSpPr>
          <p:nvPr/>
        </p:nvGrpSpPr>
        <p:grpSpPr bwMode="auto">
          <a:xfrm>
            <a:off x="4454525" y="2667000"/>
            <a:ext cx="4689475" cy="3244850"/>
            <a:chOff x="4455160" y="2667000"/>
            <a:chExt cx="4688840" cy="3244850"/>
          </a:xfrm>
        </p:grpSpPr>
        <p:grpSp>
          <p:nvGrpSpPr>
            <p:cNvPr id="53278" name="Group 43"/>
            <p:cNvGrpSpPr>
              <a:grpSpLocks/>
            </p:cNvGrpSpPr>
            <p:nvPr/>
          </p:nvGrpSpPr>
          <p:grpSpPr bwMode="auto">
            <a:xfrm>
              <a:off x="4455160" y="2667000"/>
              <a:ext cx="4414521" cy="3244850"/>
              <a:chOff x="4424680" y="2667000"/>
              <a:chExt cx="4414521" cy="3244850"/>
            </a:xfrm>
          </p:grpSpPr>
          <p:grpSp>
            <p:nvGrpSpPr>
              <p:cNvPr id="53280" name="Group 9"/>
              <p:cNvGrpSpPr>
                <a:grpSpLocks/>
              </p:cNvGrpSpPr>
              <p:nvPr/>
            </p:nvGrpSpPr>
            <p:grpSpPr bwMode="auto">
              <a:xfrm>
                <a:off x="4424680" y="2667000"/>
                <a:ext cx="4414521" cy="3244850"/>
                <a:chOff x="2935364" y="3225800"/>
                <a:chExt cx="1446136" cy="100965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2935364" y="3503404"/>
                  <a:ext cx="337982" cy="30131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" name="Plus 11"/>
                <p:cNvSpPr/>
                <p:nvPr/>
              </p:nvSpPr>
              <p:spPr>
                <a:xfrm>
                  <a:off x="3030220" y="3531980"/>
                  <a:ext cx="160867" cy="150743"/>
                </a:xfrm>
                <a:prstGeom prst="mathPlus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" name="Minus 12"/>
                <p:cNvSpPr/>
                <p:nvPr/>
              </p:nvSpPr>
              <p:spPr>
                <a:xfrm>
                  <a:off x="3030220" y="3668367"/>
                  <a:ext cx="160867" cy="129209"/>
                </a:xfrm>
                <a:prstGeom prst="mathMinus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3099156" y="3245065"/>
                  <a:ext cx="6551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flipV="1">
                  <a:off x="3110595" y="3245065"/>
                  <a:ext cx="0" cy="25834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3755881" y="3225800"/>
                  <a:ext cx="0" cy="15263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3754321" y="3546379"/>
                  <a:ext cx="0" cy="17239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3102795" y="3977110"/>
                  <a:ext cx="6546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flipV="1">
                  <a:off x="3102795" y="3804719"/>
                  <a:ext cx="0" cy="17239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3754321" y="3847693"/>
                  <a:ext cx="0" cy="12941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3754321" y="3632328"/>
                  <a:ext cx="3858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sp>
              <p:nvSpPr>
                <p:cNvPr id="26" name="Oval 25"/>
                <p:cNvSpPr/>
                <p:nvPr/>
              </p:nvSpPr>
              <p:spPr>
                <a:xfrm>
                  <a:off x="4131821" y="3568113"/>
                  <a:ext cx="145072" cy="12892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53295" name="Group 97"/>
                <p:cNvGrpSpPr>
                  <a:grpSpLocks/>
                </p:cNvGrpSpPr>
                <p:nvPr/>
              </p:nvGrpSpPr>
              <p:grpSpPr bwMode="auto">
                <a:xfrm>
                  <a:off x="4064235" y="4149311"/>
                  <a:ext cx="317265" cy="86139"/>
                  <a:chOff x="5518856" y="5410200"/>
                  <a:chExt cx="1034344" cy="304800"/>
                </a:xfrm>
              </p:grpSpPr>
              <p:cxnSp>
                <p:nvCxnSpPr>
                  <p:cNvPr id="38" name="Straight Connector 37"/>
                  <p:cNvCxnSpPr/>
                  <p:nvPr/>
                </p:nvCxnSpPr>
                <p:spPr>
                  <a:xfrm>
                    <a:off x="5518822" y="5410874"/>
                    <a:ext cx="1034078" cy="0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9" name="Straight Connector 38"/>
                  <p:cNvCxnSpPr/>
                  <p:nvPr/>
                </p:nvCxnSpPr>
                <p:spPr>
                  <a:xfrm>
                    <a:off x="5639181" y="5562937"/>
                    <a:ext cx="761150" cy="0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0" name="Straight Connector 39"/>
                  <p:cNvCxnSpPr/>
                  <p:nvPr/>
                </p:nvCxnSpPr>
                <p:spPr>
                  <a:xfrm>
                    <a:off x="5791750" y="5715000"/>
                    <a:ext cx="456012" cy="0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53296" name="Group 101"/>
                <p:cNvGrpSpPr>
                  <a:grpSpLocks/>
                </p:cNvGrpSpPr>
                <p:nvPr/>
              </p:nvGrpSpPr>
              <p:grpSpPr bwMode="auto">
                <a:xfrm>
                  <a:off x="3319780" y="4149311"/>
                  <a:ext cx="317265" cy="86139"/>
                  <a:chOff x="5518856" y="5410200"/>
                  <a:chExt cx="1034344" cy="304800"/>
                </a:xfrm>
              </p:grpSpPr>
              <p:cxnSp>
                <p:nvCxnSpPr>
                  <p:cNvPr id="35" name="Straight Connector 34"/>
                  <p:cNvCxnSpPr/>
                  <p:nvPr/>
                </p:nvCxnSpPr>
                <p:spPr>
                  <a:xfrm>
                    <a:off x="5518347" y="5410874"/>
                    <a:ext cx="1034078" cy="0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>
                  <a:xfrm>
                    <a:off x="5638706" y="5562937"/>
                    <a:ext cx="761150" cy="0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>
                  <a:xfrm>
                    <a:off x="5791275" y="5715000"/>
                    <a:ext cx="456012" cy="0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</p:grp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3460017" y="3977110"/>
                  <a:ext cx="0" cy="17239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4212417" y="4020084"/>
                  <a:ext cx="0" cy="12941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sp>
              <p:nvSpPr>
                <p:cNvPr id="32" name="Oval 31"/>
                <p:cNvSpPr/>
                <p:nvPr/>
              </p:nvSpPr>
              <p:spPr>
                <a:xfrm>
                  <a:off x="4140141" y="3890667"/>
                  <a:ext cx="144552" cy="12941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3" name="Freeform 32"/>
                <p:cNvSpPr/>
                <p:nvPr/>
              </p:nvSpPr>
              <p:spPr>
                <a:xfrm>
                  <a:off x="3679965" y="3372012"/>
                  <a:ext cx="158592" cy="174367"/>
                </a:xfrm>
                <a:custGeom>
                  <a:avLst/>
                  <a:gdLst>
                    <a:gd name="connsiteX0" fmla="*/ 79375 w 158750"/>
                    <a:gd name="connsiteY0" fmla="*/ 0 h 174625"/>
                    <a:gd name="connsiteX1" fmla="*/ 92075 w 158750"/>
                    <a:gd name="connsiteY1" fmla="*/ 6350 h 174625"/>
                    <a:gd name="connsiteX2" fmla="*/ 136525 w 158750"/>
                    <a:gd name="connsiteY2" fmla="*/ 12700 h 174625"/>
                    <a:gd name="connsiteX3" fmla="*/ 158750 w 158750"/>
                    <a:gd name="connsiteY3" fmla="*/ 19050 h 174625"/>
                    <a:gd name="connsiteX4" fmla="*/ 149225 w 158750"/>
                    <a:gd name="connsiteY4" fmla="*/ 25400 h 174625"/>
                    <a:gd name="connsiteX5" fmla="*/ 98425 w 158750"/>
                    <a:gd name="connsiteY5" fmla="*/ 31750 h 174625"/>
                    <a:gd name="connsiteX6" fmla="*/ 85725 w 158750"/>
                    <a:gd name="connsiteY6" fmla="*/ 34925 h 174625"/>
                    <a:gd name="connsiteX7" fmla="*/ 22225 w 158750"/>
                    <a:gd name="connsiteY7" fmla="*/ 41275 h 174625"/>
                    <a:gd name="connsiteX8" fmla="*/ 73025 w 158750"/>
                    <a:gd name="connsiteY8" fmla="*/ 47625 h 174625"/>
                    <a:gd name="connsiteX9" fmla="*/ 107950 w 158750"/>
                    <a:gd name="connsiteY9" fmla="*/ 53975 h 174625"/>
                    <a:gd name="connsiteX10" fmla="*/ 130175 w 158750"/>
                    <a:gd name="connsiteY10" fmla="*/ 57150 h 174625"/>
                    <a:gd name="connsiteX11" fmla="*/ 155575 w 158750"/>
                    <a:gd name="connsiteY11" fmla="*/ 63500 h 174625"/>
                    <a:gd name="connsiteX12" fmla="*/ 123825 w 158750"/>
                    <a:gd name="connsiteY12" fmla="*/ 73025 h 174625"/>
                    <a:gd name="connsiteX13" fmla="*/ 76200 w 158750"/>
                    <a:gd name="connsiteY13" fmla="*/ 79375 h 174625"/>
                    <a:gd name="connsiteX14" fmla="*/ 66675 w 158750"/>
                    <a:gd name="connsiteY14" fmla="*/ 82550 h 174625"/>
                    <a:gd name="connsiteX15" fmla="*/ 22225 w 158750"/>
                    <a:gd name="connsiteY15" fmla="*/ 85725 h 174625"/>
                    <a:gd name="connsiteX16" fmla="*/ 66675 w 158750"/>
                    <a:gd name="connsiteY16" fmla="*/ 92075 h 174625"/>
                    <a:gd name="connsiteX17" fmla="*/ 95250 w 158750"/>
                    <a:gd name="connsiteY17" fmla="*/ 98425 h 174625"/>
                    <a:gd name="connsiteX18" fmla="*/ 117475 w 158750"/>
                    <a:gd name="connsiteY18" fmla="*/ 104775 h 174625"/>
                    <a:gd name="connsiteX19" fmla="*/ 146050 w 158750"/>
                    <a:gd name="connsiteY19" fmla="*/ 114300 h 174625"/>
                    <a:gd name="connsiteX20" fmla="*/ 85725 w 158750"/>
                    <a:gd name="connsiteY20" fmla="*/ 120650 h 174625"/>
                    <a:gd name="connsiteX21" fmla="*/ 60325 w 158750"/>
                    <a:gd name="connsiteY21" fmla="*/ 127000 h 174625"/>
                    <a:gd name="connsiteX22" fmla="*/ 0 w 158750"/>
                    <a:gd name="connsiteY22" fmla="*/ 133350 h 174625"/>
                    <a:gd name="connsiteX23" fmla="*/ 92075 w 158750"/>
                    <a:gd name="connsiteY23" fmla="*/ 139700 h 174625"/>
                    <a:gd name="connsiteX24" fmla="*/ 111125 w 158750"/>
                    <a:gd name="connsiteY24" fmla="*/ 142875 h 174625"/>
                    <a:gd name="connsiteX25" fmla="*/ 130175 w 158750"/>
                    <a:gd name="connsiteY25" fmla="*/ 149225 h 174625"/>
                    <a:gd name="connsiteX26" fmla="*/ 142875 w 158750"/>
                    <a:gd name="connsiteY26" fmla="*/ 152400 h 174625"/>
                    <a:gd name="connsiteX27" fmla="*/ 117475 w 158750"/>
                    <a:gd name="connsiteY27" fmla="*/ 155575 h 174625"/>
                    <a:gd name="connsiteX28" fmla="*/ 79375 w 158750"/>
                    <a:gd name="connsiteY28" fmla="*/ 165100 h 174625"/>
                    <a:gd name="connsiteX29" fmla="*/ 66675 w 158750"/>
                    <a:gd name="connsiteY29" fmla="*/ 174625 h 174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58750" h="174625">
                      <a:moveTo>
                        <a:pt x="79375" y="0"/>
                      </a:moveTo>
                      <a:cubicBezTo>
                        <a:pt x="83608" y="2117"/>
                        <a:pt x="87542" y="4990"/>
                        <a:pt x="92075" y="6350"/>
                      </a:cubicBezTo>
                      <a:cubicBezTo>
                        <a:pt x="99570" y="8598"/>
                        <a:pt x="131208" y="11814"/>
                        <a:pt x="136525" y="12700"/>
                      </a:cubicBezTo>
                      <a:cubicBezTo>
                        <a:pt x="144498" y="14029"/>
                        <a:pt x="151201" y="16534"/>
                        <a:pt x="158750" y="19050"/>
                      </a:cubicBezTo>
                      <a:cubicBezTo>
                        <a:pt x="155575" y="21167"/>
                        <a:pt x="152638" y="23693"/>
                        <a:pt x="149225" y="25400"/>
                      </a:cubicBezTo>
                      <a:cubicBezTo>
                        <a:pt x="135518" y="32253"/>
                        <a:pt x="106303" y="31144"/>
                        <a:pt x="98425" y="31750"/>
                      </a:cubicBezTo>
                      <a:cubicBezTo>
                        <a:pt x="94192" y="32808"/>
                        <a:pt x="90038" y="34261"/>
                        <a:pt x="85725" y="34925"/>
                      </a:cubicBezTo>
                      <a:cubicBezTo>
                        <a:pt x="72823" y="36910"/>
                        <a:pt x="33405" y="40259"/>
                        <a:pt x="22225" y="41275"/>
                      </a:cubicBezTo>
                      <a:cubicBezTo>
                        <a:pt x="46185" y="49262"/>
                        <a:pt x="22870" y="42345"/>
                        <a:pt x="73025" y="47625"/>
                      </a:cubicBezTo>
                      <a:cubicBezTo>
                        <a:pt x="87393" y="49137"/>
                        <a:pt x="94149" y="51675"/>
                        <a:pt x="107950" y="53975"/>
                      </a:cubicBezTo>
                      <a:cubicBezTo>
                        <a:pt x="115332" y="55205"/>
                        <a:pt x="122837" y="55682"/>
                        <a:pt x="130175" y="57150"/>
                      </a:cubicBezTo>
                      <a:cubicBezTo>
                        <a:pt x="138733" y="58862"/>
                        <a:pt x="155575" y="63500"/>
                        <a:pt x="155575" y="63500"/>
                      </a:cubicBezTo>
                      <a:cubicBezTo>
                        <a:pt x="143426" y="67550"/>
                        <a:pt x="135821" y="70626"/>
                        <a:pt x="123825" y="73025"/>
                      </a:cubicBezTo>
                      <a:cubicBezTo>
                        <a:pt x="106010" y="76588"/>
                        <a:pt x="95261" y="77257"/>
                        <a:pt x="76200" y="79375"/>
                      </a:cubicBezTo>
                      <a:cubicBezTo>
                        <a:pt x="73025" y="80433"/>
                        <a:pt x="69999" y="82159"/>
                        <a:pt x="66675" y="82550"/>
                      </a:cubicBezTo>
                      <a:cubicBezTo>
                        <a:pt x="51922" y="84286"/>
                        <a:pt x="22225" y="70871"/>
                        <a:pt x="22225" y="85725"/>
                      </a:cubicBezTo>
                      <a:cubicBezTo>
                        <a:pt x="22225" y="100692"/>
                        <a:pt x="51912" y="89614"/>
                        <a:pt x="66675" y="92075"/>
                      </a:cubicBezTo>
                      <a:cubicBezTo>
                        <a:pt x="101054" y="97805"/>
                        <a:pt x="73365" y="92172"/>
                        <a:pt x="95250" y="98425"/>
                      </a:cubicBezTo>
                      <a:cubicBezTo>
                        <a:pt x="99997" y="99781"/>
                        <a:pt x="112400" y="102237"/>
                        <a:pt x="117475" y="104775"/>
                      </a:cubicBezTo>
                      <a:cubicBezTo>
                        <a:pt x="139797" y="115936"/>
                        <a:pt x="110683" y="108406"/>
                        <a:pt x="146050" y="114300"/>
                      </a:cubicBezTo>
                      <a:cubicBezTo>
                        <a:pt x="122626" y="116102"/>
                        <a:pt x="107064" y="116077"/>
                        <a:pt x="85725" y="120650"/>
                      </a:cubicBezTo>
                      <a:cubicBezTo>
                        <a:pt x="77191" y="122479"/>
                        <a:pt x="69022" y="126275"/>
                        <a:pt x="60325" y="127000"/>
                      </a:cubicBezTo>
                      <a:cubicBezTo>
                        <a:pt x="14767" y="130796"/>
                        <a:pt x="34841" y="128373"/>
                        <a:pt x="0" y="133350"/>
                      </a:cubicBezTo>
                      <a:cubicBezTo>
                        <a:pt x="63023" y="136215"/>
                        <a:pt x="51369" y="133438"/>
                        <a:pt x="92075" y="139700"/>
                      </a:cubicBezTo>
                      <a:cubicBezTo>
                        <a:pt x="98438" y="140679"/>
                        <a:pt x="104880" y="141314"/>
                        <a:pt x="111125" y="142875"/>
                      </a:cubicBezTo>
                      <a:cubicBezTo>
                        <a:pt x="117619" y="144498"/>
                        <a:pt x="123681" y="147602"/>
                        <a:pt x="130175" y="149225"/>
                      </a:cubicBezTo>
                      <a:lnTo>
                        <a:pt x="142875" y="152400"/>
                      </a:lnTo>
                      <a:lnTo>
                        <a:pt x="117475" y="155575"/>
                      </a:lnTo>
                      <a:cubicBezTo>
                        <a:pt x="108386" y="156873"/>
                        <a:pt x="87311" y="159810"/>
                        <a:pt x="79375" y="165100"/>
                      </a:cubicBezTo>
                      <a:cubicBezTo>
                        <a:pt x="68605" y="172280"/>
                        <a:pt x="72548" y="168752"/>
                        <a:pt x="66675" y="174625"/>
                      </a:cubicBezTo>
                    </a:path>
                  </a:pathLst>
                </a:cu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>
                  <a:off x="3682045" y="3721240"/>
                  <a:ext cx="165871" cy="126947"/>
                </a:xfrm>
                <a:custGeom>
                  <a:avLst/>
                  <a:gdLst>
                    <a:gd name="connsiteX0" fmla="*/ 67669 w 166094"/>
                    <a:gd name="connsiteY0" fmla="*/ 0 h 127000"/>
                    <a:gd name="connsiteX1" fmla="*/ 143869 w 166094"/>
                    <a:gd name="connsiteY1" fmla="*/ 3175 h 127000"/>
                    <a:gd name="connsiteX2" fmla="*/ 166094 w 166094"/>
                    <a:gd name="connsiteY2" fmla="*/ 9525 h 127000"/>
                    <a:gd name="connsiteX3" fmla="*/ 150219 w 166094"/>
                    <a:gd name="connsiteY3" fmla="*/ 12700 h 127000"/>
                    <a:gd name="connsiteX4" fmla="*/ 140694 w 166094"/>
                    <a:gd name="connsiteY4" fmla="*/ 15875 h 127000"/>
                    <a:gd name="connsiteX5" fmla="*/ 124819 w 166094"/>
                    <a:gd name="connsiteY5" fmla="*/ 19050 h 127000"/>
                    <a:gd name="connsiteX6" fmla="*/ 99419 w 166094"/>
                    <a:gd name="connsiteY6" fmla="*/ 25400 h 127000"/>
                    <a:gd name="connsiteX7" fmla="*/ 64494 w 166094"/>
                    <a:gd name="connsiteY7" fmla="*/ 28575 h 127000"/>
                    <a:gd name="connsiteX8" fmla="*/ 48619 w 166094"/>
                    <a:gd name="connsiteY8" fmla="*/ 31750 h 127000"/>
                    <a:gd name="connsiteX9" fmla="*/ 4169 w 166094"/>
                    <a:gd name="connsiteY9" fmla="*/ 38100 h 127000"/>
                    <a:gd name="connsiteX10" fmla="*/ 51794 w 166094"/>
                    <a:gd name="connsiteY10" fmla="*/ 44450 h 127000"/>
                    <a:gd name="connsiteX11" fmla="*/ 61319 w 166094"/>
                    <a:gd name="connsiteY11" fmla="*/ 47625 h 127000"/>
                    <a:gd name="connsiteX12" fmla="*/ 74019 w 166094"/>
                    <a:gd name="connsiteY12" fmla="*/ 50800 h 127000"/>
                    <a:gd name="connsiteX13" fmla="*/ 83544 w 166094"/>
                    <a:gd name="connsiteY13" fmla="*/ 53975 h 127000"/>
                    <a:gd name="connsiteX14" fmla="*/ 150219 w 166094"/>
                    <a:gd name="connsiteY14" fmla="*/ 60325 h 127000"/>
                    <a:gd name="connsiteX15" fmla="*/ 102594 w 166094"/>
                    <a:gd name="connsiteY15" fmla="*/ 66675 h 127000"/>
                    <a:gd name="connsiteX16" fmla="*/ 80369 w 166094"/>
                    <a:gd name="connsiteY16" fmla="*/ 69850 h 127000"/>
                    <a:gd name="connsiteX17" fmla="*/ 54969 w 166094"/>
                    <a:gd name="connsiteY17" fmla="*/ 73025 h 127000"/>
                    <a:gd name="connsiteX18" fmla="*/ 23219 w 166094"/>
                    <a:gd name="connsiteY18" fmla="*/ 82550 h 127000"/>
                    <a:gd name="connsiteX19" fmla="*/ 13694 w 166094"/>
                    <a:gd name="connsiteY19" fmla="*/ 85725 h 127000"/>
                    <a:gd name="connsiteX20" fmla="*/ 74019 w 166094"/>
                    <a:gd name="connsiteY20" fmla="*/ 92075 h 127000"/>
                    <a:gd name="connsiteX21" fmla="*/ 83544 w 166094"/>
                    <a:gd name="connsiteY21" fmla="*/ 95250 h 127000"/>
                    <a:gd name="connsiteX22" fmla="*/ 108944 w 166094"/>
                    <a:gd name="connsiteY22" fmla="*/ 98425 h 127000"/>
                    <a:gd name="connsiteX23" fmla="*/ 121644 w 166094"/>
                    <a:gd name="connsiteY23" fmla="*/ 101600 h 127000"/>
                    <a:gd name="connsiteX24" fmla="*/ 153394 w 166094"/>
                    <a:gd name="connsiteY24" fmla="*/ 104775 h 127000"/>
                    <a:gd name="connsiteX25" fmla="*/ 140694 w 166094"/>
                    <a:gd name="connsiteY25" fmla="*/ 107950 h 127000"/>
                    <a:gd name="connsiteX26" fmla="*/ 83544 w 166094"/>
                    <a:gd name="connsiteY26" fmla="*/ 114300 h 127000"/>
                    <a:gd name="connsiteX27" fmla="*/ 70844 w 166094"/>
                    <a:gd name="connsiteY27" fmla="*/ 127000 h 12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66094" h="127000">
                      <a:moveTo>
                        <a:pt x="67669" y="0"/>
                      </a:moveTo>
                      <a:cubicBezTo>
                        <a:pt x="93069" y="1058"/>
                        <a:pt x="118512" y="1364"/>
                        <a:pt x="143869" y="3175"/>
                      </a:cubicBezTo>
                      <a:cubicBezTo>
                        <a:pt x="148943" y="3537"/>
                        <a:pt x="160768" y="7750"/>
                        <a:pt x="166094" y="9525"/>
                      </a:cubicBezTo>
                      <a:cubicBezTo>
                        <a:pt x="160802" y="10583"/>
                        <a:pt x="155454" y="11391"/>
                        <a:pt x="150219" y="12700"/>
                      </a:cubicBezTo>
                      <a:cubicBezTo>
                        <a:pt x="146972" y="13512"/>
                        <a:pt x="143941" y="15063"/>
                        <a:pt x="140694" y="15875"/>
                      </a:cubicBezTo>
                      <a:cubicBezTo>
                        <a:pt x="135459" y="17184"/>
                        <a:pt x="130054" y="17741"/>
                        <a:pt x="124819" y="19050"/>
                      </a:cubicBezTo>
                      <a:cubicBezTo>
                        <a:pt x="107540" y="23370"/>
                        <a:pt x="122824" y="22474"/>
                        <a:pt x="99419" y="25400"/>
                      </a:cubicBezTo>
                      <a:cubicBezTo>
                        <a:pt x="87820" y="26850"/>
                        <a:pt x="76136" y="27517"/>
                        <a:pt x="64494" y="28575"/>
                      </a:cubicBezTo>
                      <a:cubicBezTo>
                        <a:pt x="59202" y="29633"/>
                        <a:pt x="53968" y="31037"/>
                        <a:pt x="48619" y="31750"/>
                      </a:cubicBezTo>
                      <a:cubicBezTo>
                        <a:pt x="2215" y="37937"/>
                        <a:pt x="31418" y="31288"/>
                        <a:pt x="4169" y="38100"/>
                      </a:cubicBezTo>
                      <a:cubicBezTo>
                        <a:pt x="28504" y="46212"/>
                        <a:pt x="0" y="37544"/>
                        <a:pt x="51794" y="44450"/>
                      </a:cubicBezTo>
                      <a:cubicBezTo>
                        <a:pt x="55111" y="44892"/>
                        <a:pt x="58101" y="46706"/>
                        <a:pt x="61319" y="47625"/>
                      </a:cubicBezTo>
                      <a:cubicBezTo>
                        <a:pt x="65515" y="48824"/>
                        <a:pt x="69823" y="49601"/>
                        <a:pt x="74019" y="50800"/>
                      </a:cubicBezTo>
                      <a:cubicBezTo>
                        <a:pt x="77237" y="51719"/>
                        <a:pt x="80251" y="53376"/>
                        <a:pt x="83544" y="53975"/>
                      </a:cubicBezTo>
                      <a:cubicBezTo>
                        <a:pt x="101461" y="57233"/>
                        <a:pt x="134681" y="59130"/>
                        <a:pt x="150219" y="60325"/>
                      </a:cubicBezTo>
                      <a:cubicBezTo>
                        <a:pt x="124046" y="66868"/>
                        <a:pt x="147577" y="61677"/>
                        <a:pt x="102594" y="66675"/>
                      </a:cubicBezTo>
                      <a:cubicBezTo>
                        <a:pt x="95156" y="67501"/>
                        <a:pt x="87787" y="68861"/>
                        <a:pt x="80369" y="69850"/>
                      </a:cubicBezTo>
                      <a:cubicBezTo>
                        <a:pt x="71911" y="70978"/>
                        <a:pt x="63385" y="71622"/>
                        <a:pt x="54969" y="73025"/>
                      </a:cubicBezTo>
                      <a:cubicBezTo>
                        <a:pt x="45372" y="74624"/>
                        <a:pt x="31688" y="79727"/>
                        <a:pt x="23219" y="82550"/>
                      </a:cubicBezTo>
                      <a:lnTo>
                        <a:pt x="13694" y="85725"/>
                      </a:lnTo>
                      <a:cubicBezTo>
                        <a:pt x="41317" y="94933"/>
                        <a:pt x="9727" y="85307"/>
                        <a:pt x="74019" y="92075"/>
                      </a:cubicBezTo>
                      <a:cubicBezTo>
                        <a:pt x="77347" y="92425"/>
                        <a:pt x="80251" y="94651"/>
                        <a:pt x="83544" y="95250"/>
                      </a:cubicBezTo>
                      <a:cubicBezTo>
                        <a:pt x="91939" y="96776"/>
                        <a:pt x="100528" y="97022"/>
                        <a:pt x="108944" y="98425"/>
                      </a:cubicBezTo>
                      <a:cubicBezTo>
                        <a:pt x="113248" y="99142"/>
                        <a:pt x="117324" y="100983"/>
                        <a:pt x="121644" y="101600"/>
                      </a:cubicBezTo>
                      <a:cubicBezTo>
                        <a:pt x="132173" y="103104"/>
                        <a:pt x="142811" y="103717"/>
                        <a:pt x="153394" y="104775"/>
                      </a:cubicBezTo>
                      <a:cubicBezTo>
                        <a:pt x="149161" y="105833"/>
                        <a:pt x="144987" y="107169"/>
                        <a:pt x="140694" y="107950"/>
                      </a:cubicBezTo>
                      <a:cubicBezTo>
                        <a:pt x="121381" y="111461"/>
                        <a:pt x="103296" y="112504"/>
                        <a:pt x="83544" y="114300"/>
                      </a:cubicBezTo>
                      <a:cubicBezTo>
                        <a:pt x="67764" y="118245"/>
                        <a:pt x="70844" y="113111"/>
                        <a:pt x="70844" y="127000"/>
                      </a:cubicBezTo>
                    </a:path>
                  </a:pathLst>
                </a:cu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53281" name="TextBox 40"/>
              <p:cNvSpPr txBox="1">
                <a:spLocks noChangeArrowheads="1"/>
              </p:cNvSpPr>
              <p:nvPr/>
            </p:nvSpPr>
            <p:spPr bwMode="auto">
              <a:xfrm>
                <a:off x="7239000" y="3124200"/>
                <a:ext cx="68580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800" b="1">
                    <a:solidFill>
                      <a:schemeClr val="bg1"/>
                    </a:solidFill>
                  </a:rPr>
                  <a:t>R1</a:t>
                </a:r>
              </a:p>
            </p:txBody>
          </p:sp>
          <p:sp>
            <p:nvSpPr>
              <p:cNvPr id="53282" name="TextBox 41"/>
              <p:cNvSpPr txBox="1">
                <a:spLocks noChangeArrowheads="1"/>
              </p:cNvSpPr>
              <p:nvPr/>
            </p:nvSpPr>
            <p:spPr bwMode="auto">
              <a:xfrm>
                <a:off x="7239000" y="4201180"/>
                <a:ext cx="68580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800" b="1">
                    <a:solidFill>
                      <a:schemeClr val="bg1"/>
                    </a:solidFill>
                  </a:rPr>
                  <a:t>R2</a:t>
                </a:r>
              </a:p>
            </p:txBody>
          </p:sp>
        </p:grpSp>
        <p:sp>
          <p:nvSpPr>
            <p:cNvPr id="53279" name="TextBox 42"/>
            <p:cNvSpPr txBox="1">
              <a:spLocks noChangeArrowheads="1"/>
            </p:cNvSpPr>
            <p:nvPr/>
          </p:nvSpPr>
          <p:spPr bwMode="auto">
            <a:xfrm>
              <a:off x="8153400" y="3124200"/>
              <a:ext cx="9906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</a:rPr>
                <a:t>V</a:t>
              </a:r>
              <a:r>
                <a:rPr lang="en-US" sz="1400" b="1">
                  <a:solidFill>
                    <a:schemeClr val="bg1"/>
                  </a:solidFill>
                </a:rPr>
                <a:t>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449763" y="457200"/>
            <a:ext cx="4694237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dirty="0" smtClean="0"/>
              <a:t>Voltage Sensor</a:t>
            </a:r>
            <a:endParaRPr lang="en-US" sz="4400" dirty="0"/>
          </a:p>
        </p:txBody>
      </p:sp>
      <p:sp>
        <p:nvSpPr>
          <p:cNvPr id="124931" name="Rectangle 4"/>
          <p:cNvSpPr>
            <a:spLocks noChangeArrowheads="1"/>
          </p:cNvSpPr>
          <p:nvPr/>
        </p:nvSpPr>
        <p:spPr bwMode="auto">
          <a:xfrm>
            <a:off x="4800600" y="1143000"/>
            <a:ext cx="434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Voltage Divider</a:t>
            </a:r>
            <a:endParaRPr lang="en-US" sz="2400" b="1">
              <a:solidFill>
                <a:schemeClr val="bg1"/>
              </a:solidFill>
              <a:latin typeface="Arial Rounded MT Bold"/>
            </a:endParaRPr>
          </a:p>
        </p:txBody>
      </p:sp>
      <p:grpSp>
        <p:nvGrpSpPr>
          <p:cNvPr id="124989" name="Group 61"/>
          <p:cNvGrpSpPr>
            <a:grpSpLocks/>
          </p:cNvGrpSpPr>
          <p:nvPr/>
        </p:nvGrpSpPr>
        <p:grpSpPr bwMode="auto">
          <a:xfrm>
            <a:off x="2168525" y="2728913"/>
            <a:ext cx="4689475" cy="3182937"/>
            <a:chOff x="1366" y="1719"/>
            <a:chExt cx="2954" cy="2005"/>
          </a:xfrm>
        </p:grpSpPr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366" y="2242"/>
              <a:ext cx="650" cy="610"/>
            </a:xfrm>
            <a:prstGeom prst="ellipse">
              <a:avLst/>
            </a:prstGeom>
            <a:solidFill>
              <a:srgbClr val="C0C0C0"/>
            </a:solidFill>
            <a:ln w="635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2" name="Plus 11"/>
            <p:cNvSpPr/>
            <p:nvPr/>
          </p:nvSpPr>
          <p:spPr>
            <a:xfrm>
              <a:off x="1548" y="2300"/>
              <a:ext cx="309" cy="305"/>
            </a:xfrm>
            <a:prstGeom prst="mathPlus">
              <a:avLst/>
            </a:prstGeom>
            <a:solidFill>
              <a:schemeClr val="tx1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Minus 12"/>
            <p:cNvSpPr/>
            <p:nvPr/>
          </p:nvSpPr>
          <p:spPr>
            <a:xfrm>
              <a:off x="1548" y="2576"/>
              <a:ext cx="309" cy="262"/>
            </a:xfrm>
            <a:prstGeom prst="mathMinus">
              <a:avLst/>
            </a:prstGeom>
            <a:solidFill>
              <a:schemeClr val="tx1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1680" y="1728"/>
              <a:ext cx="91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1703" y="1719"/>
              <a:ext cx="0" cy="5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592" y="1728"/>
              <a:ext cx="2" cy="2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591" y="2329"/>
              <a:ext cx="0" cy="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688" y="3201"/>
              <a:ext cx="904" cy="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688" y="2852"/>
              <a:ext cx="0" cy="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591" y="2939"/>
              <a:ext cx="0" cy="2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592" y="2496"/>
              <a:ext cx="1273" cy="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3849" y="2373"/>
              <a:ext cx="279" cy="261"/>
            </a:xfrm>
            <a:prstGeom prst="ellipse">
              <a:avLst/>
            </a:prstGeom>
            <a:solidFill>
              <a:schemeClr val="tx1"/>
            </a:solidFill>
            <a:ln w="63500" algn="ctr">
              <a:solidFill>
                <a:srgbClr val="80808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grpSp>
          <p:nvGrpSpPr>
            <p:cNvPr id="124973" name="Group 97"/>
            <p:cNvGrpSpPr>
              <a:grpSpLocks/>
            </p:cNvGrpSpPr>
            <p:nvPr/>
          </p:nvGrpSpPr>
          <p:grpSpPr bwMode="auto">
            <a:xfrm>
              <a:off x="3710" y="3550"/>
              <a:ext cx="610" cy="174"/>
              <a:chOff x="5518856" y="5410200"/>
              <a:chExt cx="1034344" cy="304800"/>
            </a:xfrm>
          </p:grpSpPr>
          <p:cxnSp>
            <p:nvCxnSpPr>
              <p:cNvPr id="38" name="Straight Connector 37"/>
              <p:cNvCxnSpPr>
                <a:cxnSpLocks noChangeShapeType="1"/>
              </p:cNvCxnSpPr>
              <p:nvPr/>
            </p:nvCxnSpPr>
            <p:spPr bwMode="auto">
              <a:xfrm>
                <a:off x="5518856" y="5410200"/>
                <a:ext cx="1034344" cy="0"/>
              </a:xfrm>
              <a:prstGeom prst="line">
                <a:avLst/>
              </a:prstGeom>
              <a:noFill/>
              <a:ln w="635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9" name="Straight Connector 38"/>
              <p:cNvCxnSpPr>
                <a:cxnSpLocks noChangeShapeType="1"/>
              </p:cNvCxnSpPr>
              <p:nvPr/>
            </p:nvCxnSpPr>
            <p:spPr bwMode="auto">
              <a:xfrm>
                <a:off x="5638800" y="5562600"/>
                <a:ext cx="762000" cy="0"/>
              </a:xfrm>
              <a:prstGeom prst="line">
                <a:avLst/>
              </a:prstGeom>
              <a:noFill/>
              <a:ln w="635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0" name="Straight Connector 39"/>
              <p:cNvCxnSpPr>
                <a:cxnSpLocks noChangeShapeType="1"/>
              </p:cNvCxnSpPr>
              <p:nvPr/>
            </p:nvCxnSpPr>
            <p:spPr bwMode="auto">
              <a:xfrm>
                <a:off x="5791200" y="5715000"/>
                <a:ext cx="457200" cy="0"/>
              </a:xfrm>
              <a:prstGeom prst="line">
                <a:avLst/>
              </a:prstGeom>
              <a:noFill/>
              <a:ln w="635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124977" name="Group 101"/>
            <p:cNvGrpSpPr>
              <a:grpSpLocks/>
            </p:cNvGrpSpPr>
            <p:nvPr/>
          </p:nvGrpSpPr>
          <p:grpSpPr bwMode="auto">
            <a:xfrm>
              <a:off x="1872" y="3550"/>
              <a:ext cx="610" cy="174"/>
              <a:chOff x="5518856" y="5410200"/>
              <a:chExt cx="1034344" cy="304800"/>
            </a:xfrm>
          </p:grpSpPr>
          <p:cxnSp>
            <p:nvCxnSpPr>
              <p:cNvPr id="35" name="Straight Connector 34"/>
              <p:cNvCxnSpPr>
                <a:cxnSpLocks noChangeShapeType="1"/>
              </p:cNvCxnSpPr>
              <p:nvPr/>
            </p:nvCxnSpPr>
            <p:spPr bwMode="auto">
              <a:xfrm>
                <a:off x="5518856" y="5410200"/>
                <a:ext cx="1034344" cy="0"/>
              </a:xfrm>
              <a:prstGeom prst="line">
                <a:avLst/>
              </a:prstGeom>
              <a:noFill/>
              <a:ln w="635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6" name="Straight Connector 35"/>
              <p:cNvCxnSpPr>
                <a:cxnSpLocks noChangeShapeType="1"/>
              </p:cNvCxnSpPr>
              <p:nvPr/>
            </p:nvCxnSpPr>
            <p:spPr bwMode="auto">
              <a:xfrm>
                <a:off x="5638800" y="5562600"/>
                <a:ext cx="762000" cy="0"/>
              </a:xfrm>
              <a:prstGeom prst="line">
                <a:avLst/>
              </a:prstGeom>
              <a:noFill/>
              <a:ln w="635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7" name="Straight Connector 36"/>
              <p:cNvCxnSpPr>
                <a:cxnSpLocks noChangeShapeType="1"/>
              </p:cNvCxnSpPr>
              <p:nvPr/>
            </p:nvCxnSpPr>
            <p:spPr bwMode="auto">
              <a:xfrm>
                <a:off x="5791200" y="5715000"/>
                <a:ext cx="457200" cy="0"/>
              </a:xfrm>
              <a:prstGeom prst="line">
                <a:avLst/>
              </a:prstGeom>
              <a:noFill/>
              <a:ln w="635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30" name="Straight Connector 29"/>
            <p:cNvCxnSpPr/>
            <p:nvPr/>
          </p:nvCxnSpPr>
          <p:spPr>
            <a:xfrm>
              <a:off x="2142" y="3201"/>
              <a:ext cx="0" cy="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995" y="3288"/>
              <a:ext cx="0" cy="2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3856" y="3026"/>
              <a:ext cx="278" cy="262"/>
            </a:xfrm>
            <a:prstGeom prst="ellipse">
              <a:avLst/>
            </a:prstGeom>
            <a:solidFill>
              <a:schemeClr val="tx1"/>
            </a:solidFill>
            <a:ln w="63500" algn="ctr">
              <a:solidFill>
                <a:srgbClr val="80808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448" y="1976"/>
              <a:ext cx="305" cy="353"/>
            </a:xfrm>
            <a:custGeom>
              <a:avLst/>
              <a:gdLst>
                <a:gd name="T0" fmla="*/ 79375 w 158750"/>
                <a:gd name="T1" fmla="*/ 0 h 174625"/>
                <a:gd name="T2" fmla="*/ 92075 w 158750"/>
                <a:gd name="T3" fmla="*/ 6350 h 174625"/>
                <a:gd name="T4" fmla="*/ 136525 w 158750"/>
                <a:gd name="T5" fmla="*/ 12700 h 174625"/>
                <a:gd name="T6" fmla="*/ 158750 w 158750"/>
                <a:gd name="T7" fmla="*/ 19050 h 174625"/>
                <a:gd name="T8" fmla="*/ 149225 w 158750"/>
                <a:gd name="T9" fmla="*/ 25400 h 174625"/>
                <a:gd name="T10" fmla="*/ 98425 w 158750"/>
                <a:gd name="T11" fmla="*/ 31750 h 174625"/>
                <a:gd name="T12" fmla="*/ 85725 w 158750"/>
                <a:gd name="T13" fmla="*/ 34925 h 174625"/>
                <a:gd name="T14" fmla="*/ 22225 w 158750"/>
                <a:gd name="T15" fmla="*/ 41275 h 174625"/>
                <a:gd name="T16" fmla="*/ 73025 w 158750"/>
                <a:gd name="T17" fmla="*/ 47625 h 174625"/>
                <a:gd name="T18" fmla="*/ 107950 w 158750"/>
                <a:gd name="T19" fmla="*/ 53975 h 174625"/>
                <a:gd name="T20" fmla="*/ 130175 w 158750"/>
                <a:gd name="T21" fmla="*/ 57150 h 174625"/>
                <a:gd name="T22" fmla="*/ 155575 w 158750"/>
                <a:gd name="T23" fmla="*/ 63500 h 174625"/>
                <a:gd name="T24" fmla="*/ 123825 w 158750"/>
                <a:gd name="T25" fmla="*/ 73025 h 174625"/>
                <a:gd name="T26" fmla="*/ 76200 w 158750"/>
                <a:gd name="T27" fmla="*/ 79375 h 174625"/>
                <a:gd name="T28" fmla="*/ 66675 w 158750"/>
                <a:gd name="T29" fmla="*/ 82550 h 174625"/>
                <a:gd name="T30" fmla="*/ 22225 w 158750"/>
                <a:gd name="T31" fmla="*/ 85725 h 174625"/>
                <a:gd name="T32" fmla="*/ 66675 w 158750"/>
                <a:gd name="T33" fmla="*/ 92075 h 174625"/>
                <a:gd name="T34" fmla="*/ 95250 w 158750"/>
                <a:gd name="T35" fmla="*/ 98425 h 174625"/>
                <a:gd name="T36" fmla="*/ 117475 w 158750"/>
                <a:gd name="T37" fmla="*/ 104775 h 174625"/>
                <a:gd name="T38" fmla="*/ 146050 w 158750"/>
                <a:gd name="T39" fmla="*/ 114300 h 174625"/>
                <a:gd name="T40" fmla="*/ 85725 w 158750"/>
                <a:gd name="T41" fmla="*/ 120650 h 174625"/>
                <a:gd name="T42" fmla="*/ 60325 w 158750"/>
                <a:gd name="T43" fmla="*/ 127000 h 174625"/>
                <a:gd name="T44" fmla="*/ 0 w 158750"/>
                <a:gd name="T45" fmla="*/ 133350 h 174625"/>
                <a:gd name="T46" fmla="*/ 92075 w 158750"/>
                <a:gd name="T47" fmla="*/ 139700 h 174625"/>
                <a:gd name="T48" fmla="*/ 111125 w 158750"/>
                <a:gd name="T49" fmla="*/ 142875 h 174625"/>
                <a:gd name="T50" fmla="*/ 130175 w 158750"/>
                <a:gd name="T51" fmla="*/ 149225 h 174625"/>
                <a:gd name="T52" fmla="*/ 142875 w 158750"/>
                <a:gd name="T53" fmla="*/ 152400 h 174625"/>
                <a:gd name="T54" fmla="*/ 117475 w 158750"/>
                <a:gd name="T55" fmla="*/ 155575 h 174625"/>
                <a:gd name="T56" fmla="*/ 79375 w 158750"/>
                <a:gd name="T57" fmla="*/ 165100 h 174625"/>
                <a:gd name="T58" fmla="*/ 66675 w 158750"/>
                <a:gd name="T59" fmla="*/ 174625 h 17462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58750" h="174625">
                  <a:moveTo>
                    <a:pt x="79375" y="0"/>
                  </a:moveTo>
                  <a:cubicBezTo>
                    <a:pt x="83608" y="2117"/>
                    <a:pt x="87542" y="4990"/>
                    <a:pt x="92075" y="6350"/>
                  </a:cubicBezTo>
                  <a:cubicBezTo>
                    <a:pt x="99570" y="8598"/>
                    <a:pt x="131208" y="11814"/>
                    <a:pt x="136525" y="12700"/>
                  </a:cubicBezTo>
                  <a:cubicBezTo>
                    <a:pt x="144498" y="14029"/>
                    <a:pt x="151201" y="16534"/>
                    <a:pt x="158750" y="19050"/>
                  </a:cubicBezTo>
                  <a:cubicBezTo>
                    <a:pt x="155575" y="21167"/>
                    <a:pt x="152638" y="23693"/>
                    <a:pt x="149225" y="25400"/>
                  </a:cubicBezTo>
                  <a:cubicBezTo>
                    <a:pt x="135518" y="32253"/>
                    <a:pt x="106303" y="31144"/>
                    <a:pt x="98425" y="31750"/>
                  </a:cubicBezTo>
                  <a:cubicBezTo>
                    <a:pt x="94192" y="32808"/>
                    <a:pt x="90038" y="34261"/>
                    <a:pt x="85725" y="34925"/>
                  </a:cubicBezTo>
                  <a:cubicBezTo>
                    <a:pt x="72823" y="36910"/>
                    <a:pt x="33405" y="40259"/>
                    <a:pt x="22225" y="41275"/>
                  </a:cubicBezTo>
                  <a:cubicBezTo>
                    <a:pt x="46185" y="49262"/>
                    <a:pt x="22870" y="42345"/>
                    <a:pt x="73025" y="47625"/>
                  </a:cubicBezTo>
                  <a:cubicBezTo>
                    <a:pt x="87393" y="49137"/>
                    <a:pt x="94149" y="51675"/>
                    <a:pt x="107950" y="53975"/>
                  </a:cubicBezTo>
                  <a:cubicBezTo>
                    <a:pt x="115332" y="55205"/>
                    <a:pt x="122837" y="55682"/>
                    <a:pt x="130175" y="57150"/>
                  </a:cubicBezTo>
                  <a:cubicBezTo>
                    <a:pt x="138733" y="58862"/>
                    <a:pt x="155575" y="63500"/>
                    <a:pt x="155575" y="63500"/>
                  </a:cubicBezTo>
                  <a:cubicBezTo>
                    <a:pt x="143426" y="67550"/>
                    <a:pt x="135821" y="70626"/>
                    <a:pt x="123825" y="73025"/>
                  </a:cubicBezTo>
                  <a:cubicBezTo>
                    <a:pt x="106010" y="76588"/>
                    <a:pt x="95261" y="77257"/>
                    <a:pt x="76200" y="79375"/>
                  </a:cubicBezTo>
                  <a:cubicBezTo>
                    <a:pt x="73025" y="80433"/>
                    <a:pt x="69999" y="82159"/>
                    <a:pt x="66675" y="82550"/>
                  </a:cubicBezTo>
                  <a:cubicBezTo>
                    <a:pt x="51922" y="84286"/>
                    <a:pt x="22225" y="70871"/>
                    <a:pt x="22225" y="85725"/>
                  </a:cubicBezTo>
                  <a:cubicBezTo>
                    <a:pt x="22225" y="100692"/>
                    <a:pt x="51912" y="89614"/>
                    <a:pt x="66675" y="92075"/>
                  </a:cubicBezTo>
                  <a:cubicBezTo>
                    <a:pt x="101054" y="97805"/>
                    <a:pt x="73365" y="92172"/>
                    <a:pt x="95250" y="98425"/>
                  </a:cubicBezTo>
                  <a:cubicBezTo>
                    <a:pt x="99997" y="99781"/>
                    <a:pt x="112400" y="102237"/>
                    <a:pt x="117475" y="104775"/>
                  </a:cubicBezTo>
                  <a:cubicBezTo>
                    <a:pt x="139797" y="115936"/>
                    <a:pt x="110683" y="108406"/>
                    <a:pt x="146050" y="114300"/>
                  </a:cubicBezTo>
                  <a:cubicBezTo>
                    <a:pt x="122626" y="116102"/>
                    <a:pt x="107064" y="116077"/>
                    <a:pt x="85725" y="120650"/>
                  </a:cubicBezTo>
                  <a:cubicBezTo>
                    <a:pt x="77191" y="122479"/>
                    <a:pt x="69022" y="126275"/>
                    <a:pt x="60325" y="127000"/>
                  </a:cubicBezTo>
                  <a:cubicBezTo>
                    <a:pt x="14767" y="130796"/>
                    <a:pt x="34841" y="128373"/>
                    <a:pt x="0" y="133350"/>
                  </a:cubicBezTo>
                  <a:cubicBezTo>
                    <a:pt x="63023" y="136215"/>
                    <a:pt x="51369" y="133438"/>
                    <a:pt x="92075" y="139700"/>
                  </a:cubicBezTo>
                  <a:cubicBezTo>
                    <a:pt x="98438" y="140679"/>
                    <a:pt x="104880" y="141314"/>
                    <a:pt x="111125" y="142875"/>
                  </a:cubicBezTo>
                  <a:cubicBezTo>
                    <a:pt x="117619" y="144498"/>
                    <a:pt x="123681" y="147602"/>
                    <a:pt x="130175" y="149225"/>
                  </a:cubicBezTo>
                  <a:lnTo>
                    <a:pt x="142875" y="152400"/>
                  </a:lnTo>
                  <a:lnTo>
                    <a:pt x="117475" y="155575"/>
                  </a:lnTo>
                  <a:cubicBezTo>
                    <a:pt x="108386" y="156873"/>
                    <a:pt x="87311" y="159810"/>
                    <a:pt x="79375" y="165100"/>
                  </a:cubicBezTo>
                  <a:cubicBezTo>
                    <a:pt x="68605" y="172280"/>
                    <a:pt x="72548" y="168752"/>
                    <a:pt x="66675" y="174625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452" y="2683"/>
              <a:ext cx="319" cy="257"/>
            </a:xfrm>
            <a:custGeom>
              <a:avLst/>
              <a:gdLst>
                <a:gd name="T0" fmla="*/ 67669 w 166094"/>
                <a:gd name="T1" fmla="*/ 0 h 127000"/>
                <a:gd name="T2" fmla="*/ 143869 w 166094"/>
                <a:gd name="T3" fmla="*/ 3175 h 127000"/>
                <a:gd name="T4" fmla="*/ 166094 w 166094"/>
                <a:gd name="T5" fmla="*/ 9525 h 127000"/>
                <a:gd name="T6" fmla="*/ 150219 w 166094"/>
                <a:gd name="T7" fmla="*/ 12700 h 127000"/>
                <a:gd name="T8" fmla="*/ 140694 w 166094"/>
                <a:gd name="T9" fmla="*/ 15875 h 127000"/>
                <a:gd name="T10" fmla="*/ 124819 w 166094"/>
                <a:gd name="T11" fmla="*/ 19050 h 127000"/>
                <a:gd name="T12" fmla="*/ 99419 w 166094"/>
                <a:gd name="T13" fmla="*/ 25400 h 127000"/>
                <a:gd name="T14" fmla="*/ 64494 w 166094"/>
                <a:gd name="T15" fmla="*/ 28575 h 127000"/>
                <a:gd name="T16" fmla="*/ 48619 w 166094"/>
                <a:gd name="T17" fmla="*/ 31750 h 127000"/>
                <a:gd name="T18" fmla="*/ 4169 w 166094"/>
                <a:gd name="T19" fmla="*/ 38100 h 127000"/>
                <a:gd name="T20" fmla="*/ 51794 w 166094"/>
                <a:gd name="T21" fmla="*/ 44450 h 127000"/>
                <a:gd name="T22" fmla="*/ 61319 w 166094"/>
                <a:gd name="T23" fmla="*/ 47625 h 127000"/>
                <a:gd name="T24" fmla="*/ 74019 w 166094"/>
                <a:gd name="T25" fmla="*/ 50800 h 127000"/>
                <a:gd name="T26" fmla="*/ 83544 w 166094"/>
                <a:gd name="T27" fmla="*/ 53975 h 127000"/>
                <a:gd name="T28" fmla="*/ 150219 w 166094"/>
                <a:gd name="T29" fmla="*/ 60325 h 127000"/>
                <a:gd name="T30" fmla="*/ 102594 w 166094"/>
                <a:gd name="T31" fmla="*/ 66675 h 127000"/>
                <a:gd name="T32" fmla="*/ 80369 w 166094"/>
                <a:gd name="T33" fmla="*/ 69850 h 127000"/>
                <a:gd name="T34" fmla="*/ 54969 w 166094"/>
                <a:gd name="T35" fmla="*/ 73025 h 127000"/>
                <a:gd name="T36" fmla="*/ 23219 w 166094"/>
                <a:gd name="T37" fmla="*/ 82550 h 127000"/>
                <a:gd name="T38" fmla="*/ 13694 w 166094"/>
                <a:gd name="T39" fmla="*/ 85725 h 127000"/>
                <a:gd name="T40" fmla="*/ 74019 w 166094"/>
                <a:gd name="T41" fmla="*/ 92075 h 127000"/>
                <a:gd name="T42" fmla="*/ 83544 w 166094"/>
                <a:gd name="T43" fmla="*/ 95250 h 127000"/>
                <a:gd name="T44" fmla="*/ 108944 w 166094"/>
                <a:gd name="T45" fmla="*/ 98425 h 127000"/>
                <a:gd name="T46" fmla="*/ 121644 w 166094"/>
                <a:gd name="T47" fmla="*/ 101600 h 127000"/>
                <a:gd name="T48" fmla="*/ 153394 w 166094"/>
                <a:gd name="T49" fmla="*/ 104775 h 127000"/>
                <a:gd name="T50" fmla="*/ 140694 w 166094"/>
                <a:gd name="T51" fmla="*/ 107950 h 127000"/>
                <a:gd name="T52" fmla="*/ 83544 w 166094"/>
                <a:gd name="T53" fmla="*/ 114300 h 127000"/>
                <a:gd name="T54" fmla="*/ 70844 w 166094"/>
                <a:gd name="T55" fmla="*/ 127000 h 1270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66094" h="127000">
                  <a:moveTo>
                    <a:pt x="67669" y="0"/>
                  </a:moveTo>
                  <a:cubicBezTo>
                    <a:pt x="93069" y="1058"/>
                    <a:pt x="118512" y="1364"/>
                    <a:pt x="143869" y="3175"/>
                  </a:cubicBezTo>
                  <a:cubicBezTo>
                    <a:pt x="148943" y="3537"/>
                    <a:pt x="160768" y="7750"/>
                    <a:pt x="166094" y="9525"/>
                  </a:cubicBezTo>
                  <a:cubicBezTo>
                    <a:pt x="160802" y="10583"/>
                    <a:pt x="155454" y="11391"/>
                    <a:pt x="150219" y="12700"/>
                  </a:cubicBezTo>
                  <a:cubicBezTo>
                    <a:pt x="146972" y="13512"/>
                    <a:pt x="143941" y="15063"/>
                    <a:pt x="140694" y="15875"/>
                  </a:cubicBezTo>
                  <a:cubicBezTo>
                    <a:pt x="135459" y="17184"/>
                    <a:pt x="130054" y="17741"/>
                    <a:pt x="124819" y="19050"/>
                  </a:cubicBezTo>
                  <a:cubicBezTo>
                    <a:pt x="107540" y="23370"/>
                    <a:pt x="122824" y="22474"/>
                    <a:pt x="99419" y="25400"/>
                  </a:cubicBezTo>
                  <a:cubicBezTo>
                    <a:pt x="87820" y="26850"/>
                    <a:pt x="76136" y="27517"/>
                    <a:pt x="64494" y="28575"/>
                  </a:cubicBezTo>
                  <a:cubicBezTo>
                    <a:pt x="59202" y="29633"/>
                    <a:pt x="53968" y="31037"/>
                    <a:pt x="48619" y="31750"/>
                  </a:cubicBezTo>
                  <a:cubicBezTo>
                    <a:pt x="2215" y="37937"/>
                    <a:pt x="31418" y="31288"/>
                    <a:pt x="4169" y="38100"/>
                  </a:cubicBezTo>
                  <a:cubicBezTo>
                    <a:pt x="28504" y="46212"/>
                    <a:pt x="0" y="37544"/>
                    <a:pt x="51794" y="44450"/>
                  </a:cubicBezTo>
                  <a:cubicBezTo>
                    <a:pt x="55111" y="44892"/>
                    <a:pt x="58101" y="46706"/>
                    <a:pt x="61319" y="47625"/>
                  </a:cubicBezTo>
                  <a:cubicBezTo>
                    <a:pt x="65515" y="48824"/>
                    <a:pt x="69823" y="49601"/>
                    <a:pt x="74019" y="50800"/>
                  </a:cubicBezTo>
                  <a:cubicBezTo>
                    <a:pt x="77237" y="51719"/>
                    <a:pt x="80251" y="53376"/>
                    <a:pt x="83544" y="53975"/>
                  </a:cubicBezTo>
                  <a:cubicBezTo>
                    <a:pt x="101461" y="57233"/>
                    <a:pt x="134681" y="59130"/>
                    <a:pt x="150219" y="60325"/>
                  </a:cubicBezTo>
                  <a:cubicBezTo>
                    <a:pt x="124046" y="66868"/>
                    <a:pt x="147577" y="61677"/>
                    <a:pt x="102594" y="66675"/>
                  </a:cubicBezTo>
                  <a:cubicBezTo>
                    <a:pt x="95156" y="67501"/>
                    <a:pt x="87787" y="68861"/>
                    <a:pt x="80369" y="69850"/>
                  </a:cubicBezTo>
                  <a:cubicBezTo>
                    <a:pt x="71911" y="70978"/>
                    <a:pt x="63385" y="71622"/>
                    <a:pt x="54969" y="73025"/>
                  </a:cubicBezTo>
                  <a:cubicBezTo>
                    <a:pt x="45372" y="74624"/>
                    <a:pt x="31688" y="79727"/>
                    <a:pt x="23219" y="82550"/>
                  </a:cubicBezTo>
                  <a:lnTo>
                    <a:pt x="13694" y="85725"/>
                  </a:lnTo>
                  <a:cubicBezTo>
                    <a:pt x="41317" y="94933"/>
                    <a:pt x="9727" y="85307"/>
                    <a:pt x="74019" y="92075"/>
                  </a:cubicBezTo>
                  <a:cubicBezTo>
                    <a:pt x="77347" y="92425"/>
                    <a:pt x="80251" y="94651"/>
                    <a:pt x="83544" y="95250"/>
                  </a:cubicBezTo>
                  <a:cubicBezTo>
                    <a:pt x="91939" y="96776"/>
                    <a:pt x="100528" y="97022"/>
                    <a:pt x="108944" y="98425"/>
                  </a:cubicBezTo>
                  <a:cubicBezTo>
                    <a:pt x="113248" y="99142"/>
                    <a:pt x="117324" y="100983"/>
                    <a:pt x="121644" y="101600"/>
                  </a:cubicBezTo>
                  <a:cubicBezTo>
                    <a:pt x="132173" y="103104"/>
                    <a:pt x="142811" y="103717"/>
                    <a:pt x="153394" y="104775"/>
                  </a:cubicBezTo>
                  <a:cubicBezTo>
                    <a:pt x="149161" y="105833"/>
                    <a:pt x="144987" y="107169"/>
                    <a:pt x="140694" y="107950"/>
                  </a:cubicBezTo>
                  <a:cubicBezTo>
                    <a:pt x="121381" y="111461"/>
                    <a:pt x="103296" y="112504"/>
                    <a:pt x="83544" y="114300"/>
                  </a:cubicBezTo>
                  <a:cubicBezTo>
                    <a:pt x="67764" y="118245"/>
                    <a:pt x="70844" y="113111"/>
                    <a:pt x="70844" y="127000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4986" name="TextBox 40"/>
            <p:cNvSpPr txBox="1">
              <a:spLocks noChangeArrowheads="1"/>
            </p:cNvSpPr>
            <p:nvPr/>
          </p:nvSpPr>
          <p:spPr bwMode="auto">
            <a:xfrm>
              <a:off x="2789" y="1968"/>
              <a:ext cx="132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</a:rPr>
                <a:t>R1=2.7k</a:t>
              </a:r>
              <a:r>
                <a:rPr lang="el-GR" sz="2800" b="1">
                  <a:solidFill>
                    <a:srgbClr val="FF0000"/>
                  </a:solidFill>
                  <a:cs typeface="Arial" charset="0"/>
                </a:rPr>
                <a:t>Ω</a:t>
              </a:r>
            </a:p>
          </p:txBody>
        </p:sp>
        <p:sp>
          <p:nvSpPr>
            <p:cNvPr id="124987" name="TextBox 41"/>
            <p:cNvSpPr txBox="1">
              <a:spLocks noChangeArrowheads="1"/>
            </p:cNvSpPr>
            <p:nvPr/>
          </p:nvSpPr>
          <p:spPr bwMode="auto">
            <a:xfrm>
              <a:off x="2789" y="2646"/>
              <a:ext cx="132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</a:rPr>
                <a:t>R2=10k</a:t>
              </a:r>
              <a:r>
                <a:rPr lang="el-GR" sz="2800" b="1">
                  <a:solidFill>
                    <a:srgbClr val="FF0000"/>
                  </a:solidFill>
                  <a:cs typeface="Arial" charset="0"/>
                </a:rPr>
                <a:t>Ω</a:t>
              </a:r>
            </a:p>
          </p:txBody>
        </p:sp>
        <p:sp>
          <p:nvSpPr>
            <p:cNvPr id="124988" name="TextBox 42"/>
            <p:cNvSpPr txBox="1">
              <a:spLocks noChangeArrowheads="1"/>
            </p:cNvSpPr>
            <p:nvPr/>
          </p:nvSpPr>
          <p:spPr bwMode="auto">
            <a:xfrm>
              <a:off x="3984" y="2640"/>
              <a:ext cx="3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b="1">
                  <a:solidFill>
                    <a:srgbClr val="FF0000"/>
                  </a:solidFill>
                </a:rPr>
                <a:t>V</a:t>
              </a:r>
              <a:r>
                <a:rPr lang="en-US" sz="1400" b="1">
                  <a:solidFill>
                    <a:srgbClr val="FF0000"/>
                  </a:solidFill>
                </a:rPr>
                <a:t>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533400"/>
            <a:ext cx="4805363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smtClean="0"/>
              <a:t>Irradiance Sensor</a:t>
            </a:r>
            <a:endParaRPr lang="en-US" sz="4000" dirty="0"/>
          </a:p>
        </p:txBody>
      </p:sp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4800600" y="1143000"/>
            <a:ext cx="434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 Rounded MT Bold"/>
              </a:rPr>
              <a:t>TSL235R-LF</a:t>
            </a: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quarter" idx="13"/>
          </p:nvPr>
        </p:nvGraphicFramePr>
        <p:xfrm>
          <a:off x="271463" y="2028825"/>
          <a:ext cx="5062537" cy="3932873"/>
        </p:xfrm>
        <a:graphic>
          <a:graphicData uri="http://schemas.openxmlformats.org/drawingml/2006/table">
            <a:tbl>
              <a:tblPr/>
              <a:tblGrid>
                <a:gridCol w="2681287"/>
                <a:gridCol w="2381250"/>
              </a:tblGrid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Parameter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62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TSL235R-LF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628F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Operating Voltage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 5 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1FD"/>
                    </a:solidFill>
                  </a:tcPr>
                </a:tc>
              </a:tr>
              <a:tr h="912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Output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8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 Square wave 50% Duty Cycle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8FE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Operating </a:t>
                      </a: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Temp.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-25 – 70 °C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1FD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Light Wavelength Range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8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320 – 1050 nm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8FE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Output Frequency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200 – 300 KHz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1FD"/>
                    </a:solidFill>
                  </a:tcPr>
                </a:tc>
              </a:tr>
            </a:tbl>
          </a:graphicData>
        </a:graphic>
      </p:graphicFrame>
      <p:grpSp>
        <p:nvGrpSpPr>
          <p:cNvPr id="55322" name="Group 11"/>
          <p:cNvGrpSpPr>
            <a:grpSpLocks/>
          </p:cNvGrpSpPr>
          <p:nvPr/>
        </p:nvGrpSpPr>
        <p:grpSpPr bwMode="auto">
          <a:xfrm rot="313196">
            <a:off x="5657850" y="2257425"/>
            <a:ext cx="3098800" cy="3919538"/>
            <a:chOff x="5238443" y="1905000"/>
            <a:chExt cx="3253159" cy="4114800"/>
          </a:xfrm>
        </p:grpSpPr>
        <p:pic>
          <p:nvPicPr>
            <p:cNvPr id="51202" name="Picture 2" descr="http://www.parallax.com/Portals/0/Images/Prod/6/604/604-00084-L.jpg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0641" r="10299"/>
            <a:stretch/>
          </p:blipFill>
          <p:spPr bwMode="auto">
            <a:xfrm>
              <a:off x="5238443" y="1905000"/>
              <a:ext cx="3253159" cy="411480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cxnSp>
          <p:nvCxnSpPr>
            <p:cNvPr id="25" name="Straight Arrow Connector 24"/>
            <p:cNvCxnSpPr/>
            <p:nvPr/>
          </p:nvCxnSpPr>
          <p:spPr>
            <a:xfrm>
              <a:off x="6398713" y="5485124"/>
              <a:ext cx="991613" cy="0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arrow"/>
              <a:tailEnd type="arrow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719880" y="5483786"/>
              <a:ext cx="2361541" cy="42997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Calibri" pitchFamily="34" charset="0"/>
                  <a:cs typeface="Calibri" pitchFamily="34" charset="0"/>
                </a:rPr>
                <a:t>4.6 mm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6247451" y="2666151"/>
              <a:ext cx="0" cy="2591540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arrow"/>
              <a:tailEnd type="arrow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</p:grpSp>
      <p:sp>
        <p:nvSpPr>
          <p:cNvPr id="10" name="TextBox 9"/>
          <p:cNvSpPr txBox="1"/>
          <p:nvPr/>
        </p:nvSpPr>
        <p:spPr>
          <a:xfrm rot="16549010">
            <a:off x="5266531" y="3960019"/>
            <a:ext cx="2251075" cy="4079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19.46 mm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533400"/>
            <a:ext cx="4805363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smtClean="0"/>
              <a:t>Temp Sensor</a:t>
            </a:r>
            <a:endParaRPr lang="en-US" sz="4000" dirty="0"/>
          </a:p>
        </p:txBody>
      </p:sp>
      <p:sp>
        <p:nvSpPr>
          <p:cNvPr id="57346" name="Rectangle 4"/>
          <p:cNvSpPr>
            <a:spLocks noChangeArrowheads="1"/>
          </p:cNvSpPr>
          <p:nvPr/>
        </p:nvSpPr>
        <p:spPr bwMode="auto">
          <a:xfrm>
            <a:off x="4800600" y="1143000"/>
            <a:ext cx="434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 Rounded MT Bold"/>
              </a:rPr>
              <a:t>DS1624</a:t>
            </a: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quarter" idx="13"/>
          </p:nvPr>
        </p:nvGraphicFramePr>
        <p:xfrm>
          <a:off x="228600" y="2514600"/>
          <a:ext cx="4495800" cy="2698750"/>
        </p:xfrm>
        <a:graphic>
          <a:graphicData uri="http://schemas.openxmlformats.org/drawingml/2006/table">
            <a:tbl>
              <a:tblPr/>
              <a:tblGrid>
                <a:gridCol w="2667000"/>
                <a:gridCol w="1828800"/>
              </a:tblGrid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Parameter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62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DS1624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628F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Operating Voltage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3 – 5V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1FD"/>
                    </a:solidFill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Temp. Range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8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-55 – 125° C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8FE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Internal Memory E</a:t>
                      </a:r>
                      <a:r>
                        <a:rPr kumimoji="0" lang="pt-BR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256 Bytes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1FD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Protocol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8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I2C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8FE"/>
                    </a:solidFill>
                  </a:tcPr>
                </a:tc>
              </a:tr>
            </a:tbl>
          </a:graphicData>
        </a:graphic>
      </p:graphicFrame>
      <p:pic>
        <p:nvPicPr>
          <p:cNvPr id="82946" name="Picture 2" descr="http://sigma.octopart.com/8892411/image/Maxim-DS16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26993">
            <a:off x="4953000" y="2057400"/>
            <a:ext cx="4038600" cy="40386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cxnSp>
        <p:nvCxnSpPr>
          <p:cNvPr id="25" name="Straight Arrow Connector 24"/>
          <p:cNvCxnSpPr/>
          <p:nvPr/>
        </p:nvCxnSpPr>
        <p:spPr>
          <a:xfrm rot="21326993" flipV="1">
            <a:off x="8156575" y="4865688"/>
            <a:ext cx="914400" cy="60960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21326993">
            <a:off x="6654800" y="4879975"/>
            <a:ext cx="1295400" cy="68580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1374652">
            <a:off x="6407150" y="5229225"/>
            <a:ext cx="1501775" cy="4079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8.5 mm</a:t>
            </a:r>
          </a:p>
        </p:txBody>
      </p:sp>
      <p:sp>
        <p:nvSpPr>
          <p:cNvPr id="13" name="TextBox 12"/>
          <p:cNvSpPr txBox="1"/>
          <p:nvPr/>
        </p:nvSpPr>
        <p:spPr>
          <a:xfrm rot="19167303">
            <a:off x="8281988" y="5097463"/>
            <a:ext cx="830262" cy="4079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9 mm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82121">
            <a:off x="342685" y="2372638"/>
            <a:ext cx="3276600" cy="3276600"/>
          </a:xfrm>
          <a:prstGeom prst="roundRect">
            <a:avLst>
              <a:gd name="adj" fmla="val 1541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3793" name="Title 4"/>
          <p:cNvSpPr>
            <a:spLocks noGrp="1"/>
          </p:cNvSpPr>
          <p:nvPr>
            <p:ph type="title"/>
          </p:nvPr>
        </p:nvSpPr>
        <p:spPr>
          <a:xfrm>
            <a:off x="4827588" y="304800"/>
            <a:ext cx="4164012" cy="1447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Wireless Module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147888" y="4025900"/>
            <a:ext cx="1295400" cy="1143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00088" y="4254500"/>
            <a:ext cx="1219200" cy="914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397" name="TextBox 9"/>
          <p:cNvSpPr txBox="1">
            <a:spLocks noChangeArrowheads="1"/>
          </p:cNvSpPr>
          <p:nvPr/>
        </p:nvSpPr>
        <p:spPr bwMode="auto">
          <a:xfrm rot="2204731">
            <a:off x="808038" y="4702175"/>
            <a:ext cx="8715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accent1"/>
                </a:solidFill>
              </a:rPr>
              <a:t>24.3 mm</a:t>
            </a:r>
          </a:p>
        </p:txBody>
      </p:sp>
      <p:sp>
        <p:nvSpPr>
          <p:cNvPr id="59398" name="TextBox 17"/>
          <p:cNvSpPr txBox="1">
            <a:spLocks noChangeArrowheads="1"/>
          </p:cNvSpPr>
          <p:nvPr/>
        </p:nvSpPr>
        <p:spPr bwMode="auto">
          <a:xfrm rot="-2468476">
            <a:off x="2370138" y="4611688"/>
            <a:ext cx="873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accent1"/>
                </a:solidFill>
              </a:rPr>
              <a:t>27.6 mm</a:t>
            </a:r>
          </a:p>
        </p:txBody>
      </p:sp>
      <p:graphicFrame>
        <p:nvGraphicFramePr>
          <p:cNvPr id="11" name="Content Placeholder 14"/>
          <p:cNvGraphicFramePr>
            <a:graphicFrameLocks noGrp="1"/>
          </p:cNvGraphicFramePr>
          <p:nvPr>
            <p:ph sz="quarter" idx="13"/>
          </p:nvPr>
        </p:nvGraphicFramePr>
        <p:xfrm>
          <a:off x="3989388" y="2540000"/>
          <a:ext cx="4926442" cy="3794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77373"/>
                <a:gridCol w="2449069"/>
              </a:tblGrid>
              <a:tr h="4953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Parameter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Xbee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Series 1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Protocol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802.15.4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Communication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Serial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Transmitting Power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1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mW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Outdoor Range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90 m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Frequency</a:t>
                      </a:r>
                      <a:r>
                        <a:rPr lang="en-US" sz="2400" baseline="0" dirty="0" smtClean="0">
                          <a:latin typeface="Calibri" pitchFamily="34" charset="0"/>
                          <a:cs typeface="Calibri" pitchFamily="34" charset="0"/>
                        </a:rPr>
                        <a:t> Band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2.4 GHz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Operating</a:t>
                      </a:r>
                      <a:r>
                        <a:rPr lang="en-US" sz="2400" baseline="0" dirty="0" smtClean="0">
                          <a:latin typeface="Calibri" pitchFamily="34" charset="0"/>
                          <a:cs typeface="Calibri" pitchFamily="34" charset="0"/>
                        </a:rPr>
                        <a:t> Voltage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3.3 V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66750" y="1828800"/>
            <a:ext cx="7715250" cy="4876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838200" y="1981200"/>
            <a:ext cx="7221013" cy="4648199"/>
            <a:chOff x="1449729" y="2209800"/>
            <a:chExt cx="4639113" cy="3524788"/>
          </a:xfrm>
          <a:solidFill>
            <a:schemeClr val="accent1"/>
          </a:solidFill>
        </p:grpSpPr>
        <p:pic>
          <p:nvPicPr>
            <p:cNvPr id="5" name="Picture 2" descr="C:\Users\Gyrosteve\Documents\My Dropbox\Senior Design\Steve\Pictures\ATmega328P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71800" y="2743200"/>
              <a:ext cx="914400" cy="914400"/>
            </a:xfrm>
            <a:prstGeom prst="rect">
              <a:avLst/>
            </a:prstGeom>
            <a:grpFill/>
            <a:ln>
              <a:noFill/>
            </a:ln>
            <a:effectLst/>
          </p:spPr>
        </p:pic>
        <p:grpSp>
          <p:nvGrpSpPr>
            <p:cNvPr id="6" name="Group 5"/>
            <p:cNvGrpSpPr/>
            <p:nvPr/>
          </p:nvGrpSpPr>
          <p:grpSpPr>
            <a:xfrm>
              <a:off x="1449729" y="2209800"/>
              <a:ext cx="4639113" cy="3524788"/>
              <a:chOff x="1449729" y="2209800"/>
              <a:chExt cx="4639113" cy="3524788"/>
            </a:xfrm>
            <a:grpFill/>
          </p:grpSpPr>
          <p:grpSp>
            <p:nvGrpSpPr>
              <p:cNvPr id="7" name="Group 6"/>
              <p:cNvGrpSpPr/>
              <p:nvPr/>
            </p:nvGrpSpPr>
            <p:grpSpPr>
              <a:xfrm>
                <a:off x="2667000" y="2209800"/>
                <a:ext cx="3421842" cy="3524788"/>
                <a:chOff x="2057400" y="2209800"/>
                <a:chExt cx="3421842" cy="3524788"/>
              </a:xfrm>
              <a:grpFill/>
            </p:grpSpPr>
            <p:pic>
              <p:nvPicPr>
                <p:cNvPr id="9" name="Picture 5" descr="C:\Users\Gyrosteve\Documents\My Dropbox\Senior Design\Steve\Pictures\ArduinoUno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352800" y="3886200"/>
                  <a:ext cx="1371600" cy="137160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0" name="Picture 6" descr="C:\Users\Gyrosteve\Documents\My Dropbox\Senior Design\Steve\Pictures\XBeeWhipAntenna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352800" y="2209800"/>
                  <a:ext cx="907242" cy="91440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1" name="Picture 7" descr="C:\Users\Gyrosteve\Documents\My Dropbox\Senior Design\Steve\Pictures\XBeeWhipAntenna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572000" y="3352800"/>
                  <a:ext cx="907242" cy="91440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cxnSp>
              <p:nvCxnSpPr>
                <p:cNvPr id="12" name="Straight Connector 11"/>
                <p:cNvCxnSpPr/>
                <p:nvPr/>
              </p:nvCxnSpPr>
              <p:spPr>
                <a:xfrm flipV="1">
                  <a:off x="2667000" y="2971800"/>
                  <a:ext cx="1219200" cy="457200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flipV="1">
                  <a:off x="2743200" y="2514600"/>
                  <a:ext cx="914400" cy="838200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flipV="1">
                  <a:off x="4191000" y="3733800"/>
                  <a:ext cx="609600" cy="304800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flipV="1">
                  <a:off x="4038600" y="4038600"/>
                  <a:ext cx="1066800" cy="76200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Lightning Bolt 15"/>
                <p:cNvSpPr/>
                <p:nvPr/>
              </p:nvSpPr>
              <p:spPr>
                <a:xfrm>
                  <a:off x="4419600" y="2743200"/>
                  <a:ext cx="609600" cy="381000"/>
                </a:xfrm>
                <a:prstGeom prst="lightningBolt">
                  <a:avLst/>
                </a:prstGeom>
                <a:grp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" name="Lightning Bolt 16"/>
                <p:cNvSpPr/>
                <p:nvPr/>
              </p:nvSpPr>
              <p:spPr>
                <a:xfrm rot="10800000">
                  <a:off x="4114800" y="2971800"/>
                  <a:ext cx="609600" cy="381000"/>
                </a:xfrm>
                <a:prstGeom prst="lightningBolt">
                  <a:avLst/>
                </a:prstGeom>
                <a:grp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r">
                    <a:defRPr/>
                  </a:pP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8" name="Picture 8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057400" y="4419600"/>
                  <a:ext cx="1371600" cy="131498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19" name="Curved Connector 18"/>
                <p:cNvCxnSpPr/>
                <p:nvPr/>
              </p:nvCxnSpPr>
              <p:spPr>
                <a:xfrm rot="5400000" flipH="1" flipV="1">
                  <a:off x="2743200" y="4876800"/>
                  <a:ext cx="914400" cy="457200"/>
                </a:xfrm>
                <a:prstGeom prst="curvedConnector3">
                  <a:avLst>
                    <a:gd name="adj1" fmla="val 10000"/>
                  </a:avLst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Right Arrow 7"/>
              <p:cNvSpPr/>
              <p:nvPr/>
            </p:nvSpPr>
            <p:spPr>
              <a:xfrm rot="19630858">
                <a:off x="1449729" y="3419294"/>
                <a:ext cx="1683874" cy="1065387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600" dirty="0">
                    <a:solidFill>
                      <a:schemeClr val="bg1"/>
                    </a:solidFill>
                    <a:latin typeface="Helvetica" pitchFamily="34" charset="0"/>
                  </a:rPr>
                  <a:t>Sensor Data</a:t>
                </a:r>
              </a:p>
            </p:txBody>
          </p:sp>
        </p:grpSp>
      </p:grp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827588" y="228600"/>
            <a:ext cx="4164012" cy="1447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Wireless Subsystem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Battery Comparisons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800" dirty="0"/>
              <a:t>Deep-Cycle Lead </a:t>
            </a:r>
            <a:r>
              <a:rPr lang="en-US" sz="2800" dirty="0" smtClean="0"/>
              <a:t>Acid vs. Li-ion</a:t>
            </a:r>
            <a:endParaRPr lang="en-US" sz="2800" dirty="0"/>
          </a:p>
          <a:p>
            <a:pPr eaLnBrk="1" hangingPunct="1">
              <a:defRPr/>
            </a:pPr>
            <a:r>
              <a:rPr lang="en-US" sz="2800" dirty="0" smtClean="0"/>
              <a:t>AGM vs. Gel vs. Flooded</a:t>
            </a:r>
          </a:p>
          <a:p>
            <a:pPr eaLnBrk="1" hangingPunct="1">
              <a:defRPr/>
            </a:pPr>
            <a:r>
              <a:rPr lang="en-US" sz="2800" dirty="0" smtClean="0"/>
              <a:t>Key Parameters</a:t>
            </a:r>
          </a:p>
          <a:p>
            <a:pPr lvl="1" eaLnBrk="1" hangingPunct="1">
              <a:defRPr/>
            </a:pPr>
            <a:r>
              <a:rPr lang="en-US" dirty="0" smtClean="0"/>
              <a:t>Cost</a:t>
            </a:r>
          </a:p>
          <a:p>
            <a:pPr lvl="1" eaLnBrk="1" hangingPunct="1">
              <a:defRPr/>
            </a:pPr>
            <a:r>
              <a:rPr lang="en-US" dirty="0" smtClean="0"/>
              <a:t>Overcharge Tolerance</a:t>
            </a:r>
          </a:p>
          <a:p>
            <a:pPr lvl="1" eaLnBrk="1" hangingPunct="1">
              <a:defRPr/>
            </a:pPr>
            <a:r>
              <a:rPr lang="en-US" dirty="0" smtClean="0"/>
              <a:t>Charge Cycles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304800"/>
            <a:ext cx="4500563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Battery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00600" y="1143000"/>
            <a:ext cx="4343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/>
              </a:rPr>
              <a:t>Sun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/>
              </a:rPr>
              <a:t>Xtender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/>
              </a:rPr>
              <a:t> PVX-420T</a:t>
            </a: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quarter" idx="13"/>
          </p:nvPr>
        </p:nvGraphicFramePr>
        <p:xfrm>
          <a:off x="304800" y="2466975"/>
          <a:ext cx="4495800" cy="32994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47900"/>
                <a:gridCol w="2247900"/>
              </a:tblGrid>
              <a:tr h="4953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Parameter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  <a:r>
                        <a:rPr lang="en-US" sz="24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Calibri" pitchFamily="34" charset="0"/>
                          <a:cs typeface="Calibri" pitchFamily="34" charset="0"/>
                        </a:rPr>
                        <a:t>Xtender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Chemistry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AGM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Nominal 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12 V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Capacity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42</a:t>
                      </a:r>
                      <a:r>
                        <a:rPr lang="en-US" sz="2400" baseline="0" dirty="0" smtClean="0">
                          <a:latin typeface="Calibri" pitchFamily="34" charset="0"/>
                          <a:cs typeface="Calibri" pitchFamily="34" charset="0"/>
                        </a:rPr>
                        <a:t> Ah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CCA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40 A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Number</a:t>
                      </a:r>
                      <a:r>
                        <a:rPr lang="en-US" sz="2400" baseline="0" dirty="0" smtClean="0">
                          <a:latin typeface="Calibri" pitchFamily="34" charset="0"/>
                          <a:cs typeface="Calibri" pitchFamily="34" charset="0"/>
                        </a:rPr>
                        <a:t> of Charges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1000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102" name="Picture 6" descr="http://www.impactbattery.com/images/products/1623-lg-PVX-420T_2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 rot="317973">
            <a:off x="5306786" y="2465839"/>
            <a:ext cx="3352800" cy="3352800"/>
          </a:xfrm>
          <a:prstGeom prst="roundRect">
            <a:avLst>
              <a:gd name="adj" fmla="val 8594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cxnSp>
        <p:nvCxnSpPr>
          <p:cNvPr id="25" name="Straight Arrow Connector 24"/>
          <p:cNvCxnSpPr/>
          <p:nvPr/>
        </p:nvCxnSpPr>
        <p:spPr>
          <a:xfrm flipV="1">
            <a:off x="6019800" y="5486400"/>
            <a:ext cx="2133600" cy="207963"/>
          </a:xfrm>
          <a:prstGeom prst="straightConnector1">
            <a:avLst/>
          </a:prstGeom>
          <a:ln w="28575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562600" y="4953000"/>
            <a:ext cx="304800" cy="7413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8153400" y="2971800"/>
            <a:ext cx="381000" cy="23510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494" name="TextBox 27"/>
          <p:cNvSpPr txBox="1">
            <a:spLocks noChangeArrowheads="1"/>
          </p:cNvSpPr>
          <p:nvPr/>
        </p:nvSpPr>
        <p:spPr bwMode="auto">
          <a:xfrm rot="-346248">
            <a:off x="6543675" y="5581650"/>
            <a:ext cx="1384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7.71 in</a:t>
            </a:r>
          </a:p>
        </p:txBody>
      </p:sp>
      <p:sp>
        <p:nvSpPr>
          <p:cNvPr id="62495" name="TextBox 18"/>
          <p:cNvSpPr txBox="1">
            <a:spLocks noChangeArrowheads="1"/>
          </p:cNvSpPr>
          <p:nvPr/>
        </p:nvSpPr>
        <p:spPr bwMode="auto">
          <a:xfrm rot="-4859388">
            <a:off x="7751763" y="4389438"/>
            <a:ext cx="13858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8.05 in</a:t>
            </a:r>
          </a:p>
        </p:txBody>
      </p:sp>
      <p:sp>
        <p:nvSpPr>
          <p:cNvPr id="62496" name="TextBox 19"/>
          <p:cNvSpPr txBox="1">
            <a:spLocks noChangeArrowheads="1"/>
          </p:cNvSpPr>
          <p:nvPr/>
        </p:nvSpPr>
        <p:spPr bwMode="auto">
          <a:xfrm rot="3778210">
            <a:off x="4815681" y="5134769"/>
            <a:ext cx="1385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5.18 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ounded Rectangle 154"/>
          <p:cNvSpPr/>
          <p:nvPr/>
        </p:nvSpPr>
        <p:spPr>
          <a:xfrm>
            <a:off x="152400" y="1524000"/>
            <a:ext cx="8839200" cy="3505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0" name="Straight Arrow Connector 109"/>
          <p:cNvCxnSpPr/>
          <p:nvPr/>
        </p:nvCxnSpPr>
        <p:spPr>
          <a:xfrm>
            <a:off x="1636713" y="2644775"/>
            <a:ext cx="61277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Rounded Rectangle 110"/>
          <p:cNvSpPr/>
          <p:nvPr/>
        </p:nvSpPr>
        <p:spPr>
          <a:xfrm>
            <a:off x="5561013" y="2032000"/>
            <a:ext cx="249237" cy="239713"/>
          </a:xfrm>
          <a:prstGeom prst="roundRect">
            <a:avLst/>
          </a:prstGeom>
          <a:gradFill rotWithShape="1">
            <a:gsLst>
              <a:gs pos="0">
                <a:sysClr val="windowText" lastClr="000000">
                  <a:tint val="100000"/>
                  <a:shade val="100000"/>
                  <a:satMod val="130000"/>
                </a:sysClr>
              </a:gs>
              <a:gs pos="100000">
                <a:sysClr val="windowText" lastClr="000000">
                  <a:tint val="50000"/>
                  <a:shade val="100000"/>
                  <a:satMod val="350000"/>
                </a:sysClr>
              </a:gs>
            </a:gsLst>
            <a:lin ang="16200000" scaled="0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6176963" y="2027238"/>
            <a:ext cx="247650" cy="239712"/>
          </a:xfrm>
          <a:prstGeom prst="roundRect">
            <a:avLst/>
          </a:prstGeom>
          <a:gradFill rotWithShape="1">
            <a:gsLst>
              <a:gs pos="0">
                <a:sysClr val="windowText" lastClr="000000">
                  <a:tint val="100000"/>
                  <a:shade val="100000"/>
                  <a:satMod val="130000"/>
                </a:sysClr>
              </a:gs>
              <a:gs pos="100000">
                <a:sysClr val="windowText" lastClr="000000">
                  <a:tint val="50000"/>
                  <a:shade val="100000"/>
                  <a:satMod val="350000"/>
                </a:sysClr>
              </a:gs>
            </a:gsLst>
            <a:lin ang="16200000" scaled="0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13" name="Parallelogram 112"/>
          <p:cNvSpPr/>
          <p:nvPr/>
        </p:nvSpPr>
        <p:spPr>
          <a:xfrm>
            <a:off x="290513" y="2063750"/>
            <a:ext cx="1544637" cy="1181100"/>
          </a:xfrm>
          <a:prstGeom prst="parallelogram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14" name="Sun 113"/>
          <p:cNvSpPr/>
          <p:nvPr/>
        </p:nvSpPr>
        <p:spPr>
          <a:xfrm>
            <a:off x="290513" y="1731963"/>
            <a:ext cx="630237" cy="642937"/>
          </a:xfrm>
          <a:prstGeom prst="sun">
            <a:avLst/>
          </a:prstGeom>
          <a:gradFill rotWithShape="1">
            <a:gsLst>
              <a:gs pos="0">
                <a:srgbClr val="F79646">
                  <a:tint val="100000"/>
                  <a:shade val="100000"/>
                  <a:satMod val="130000"/>
                </a:srgbClr>
              </a:gs>
              <a:gs pos="100000">
                <a:srgbClr val="F7964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2249488" y="2063750"/>
            <a:ext cx="2492375" cy="1169988"/>
          </a:xfrm>
          <a:prstGeom prst="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5321300" y="2147888"/>
            <a:ext cx="1385888" cy="10033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100000"/>
                  <a:shade val="100000"/>
                  <a:satMod val="130000"/>
                </a:sysClr>
              </a:gs>
              <a:gs pos="100000">
                <a:sysClr val="windowText" lastClr="000000">
                  <a:tint val="50000"/>
                  <a:shade val="100000"/>
                  <a:satMod val="350000"/>
                </a:sysClr>
              </a:gs>
            </a:gsLst>
            <a:lin ang="16200000" scaled="0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cxnSp>
        <p:nvCxnSpPr>
          <p:cNvPr id="117" name="Straight Arrow Connector 116"/>
          <p:cNvCxnSpPr/>
          <p:nvPr/>
        </p:nvCxnSpPr>
        <p:spPr>
          <a:xfrm>
            <a:off x="4741863" y="2643188"/>
            <a:ext cx="55403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2133600" y="2068513"/>
            <a:ext cx="28194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 Rounded MT Bold"/>
                <a:cs typeface="Arial Rounded MT Bold"/>
              </a:rPr>
              <a:t>MPPT Charge Controller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685800" y="2320925"/>
            <a:ext cx="69850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 Rounded MT Bold"/>
              </a:rPr>
              <a:t>Solar</a:t>
            </a:r>
            <a:br>
              <a:rPr lang="en-US" kern="0" dirty="0">
                <a:solidFill>
                  <a:sysClr val="windowText" lastClr="000000"/>
                </a:solidFill>
                <a:latin typeface="Arial Rounded MT Bold"/>
              </a:rPr>
            </a:br>
            <a:r>
              <a:rPr lang="en-US" kern="0" dirty="0">
                <a:solidFill>
                  <a:sysClr val="windowText" lastClr="000000"/>
                </a:solidFill>
                <a:latin typeface="Arial Rounded MT Bold"/>
              </a:rPr>
              <a:t>Array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534025" y="2451100"/>
            <a:ext cx="8667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 Rounded MT Bold"/>
              </a:rPr>
              <a:t>Battery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2568575" y="2693988"/>
            <a:ext cx="650875" cy="387350"/>
          </a:xfrm>
          <a:prstGeom prst="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2590800" y="2743200"/>
            <a:ext cx="61277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Arial Rounded MT Bold"/>
              </a:rPr>
              <a:t>LCD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3492500" y="2697163"/>
            <a:ext cx="989013" cy="427037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3506788" y="2716213"/>
            <a:ext cx="106521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Arial Rounded MT Bold"/>
              </a:rPr>
              <a:t>Wireless</a:t>
            </a:r>
          </a:p>
        </p:txBody>
      </p:sp>
      <p:sp>
        <p:nvSpPr>
          <p:cNvPr id="125" name="Parallelogram 124"/>
          <p:cNvSpPr/>
          <p:nvPr/>
        </p:nvSpPr>
        <p:spPr>
          <a:xfrm>
            <a:off x="5259388" y="3725863"/>
            <a:ext cx="1217612" cy="661987"/>
          </a:xfrm>
          <a:prstGeom prst="parallelogram">
            <a:avLst/>
          </a:prstGeom>
          <a:gradFill rotWithShape="1">
            <a:gsLst>
              <a:gs pos="0">
                <a:sysClr val="windowText" lastClr="000000">
                  <a:tint val="100000"/>
                  <a:shade val="100000"/>
                  <a:satMod val="130000"/>
                </a:sysClr>
              </a:gs>
              <a:gs pos="100000">
                <a:sysClr val="windowText" lastClr="000000">
                  <a:tint val="50000"/>
                  <a:shade val="100000"/>
                  <a:satMod val="350000"/>
                </a:sysClr>
              </a:gs>
            </a:gsLst>
            <a:lin ang="16200000" scaled="0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26" name="Parallelogram 125"/>
          <p:cNvSpPr/>
          <p:nvPr/>
        </p:nvSpPr>
        <p:spPr>
          <a:xfrm>
            <a:off x="4948238" y="4383088"/>
            <a:ext cx="1350962" cy="425450"/>
          </a:xfrm>
          <a:prstGeom prst="parallelogram">
            <a:avLst>
              <a:gd name="adj" fmla="val 71809"/>
            </a:avLst>
          </a:prstGeom>
          <a:gradFill rotWithShape="1">
            <a:gsLst>
              <a:gs pos="0">
                <a:sysClr val="windowText" lastClr="000000">
                  <a:tint val="100000"/>
                  <a:shade val="100000"/>
                  <a:satMod val="130000"/>
                </a:sysClr>
              </a:gs>
              <a:gs pos="100000">
                <a:sysClr val="windowText" lastClr="000000">
                  <a:tint val="50000"/>
                  <a:shade val="100000"/>
                  <a:satMod val="350000"/>
                </a:sysClr>
              </a:gs>
            </a:gsLst>
            <a:lin ang="16200000" scaled="0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3498850" y="4227513"/>
            <a:ext cx="1100138" cy="417512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549650" y="4229100"/>
            <a:ext cx="10731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Arial Rounded MT Bold"/>
              </a:rPr>
              <a:t>Wireless</a:t>
            </a:r>
          </a:p>
        </p:txBody>
      </p:sp>
      <p:grpSp>
        <p:nvGrpSpPr>
          <p:cNvPr id="37909" name="Group 64"/>
          <p:cNvGrpSpPr>
            <a:grpSpLocks/>
          </p:cNvGrpSpPr>
          <p:nvPr/>
        </p:nvGrpSpPr>
        <p:grpSpPr bwMode="auto">
          <a:xfrm>
            <a:off x="7277100" y="2209800"/>
            <a:ext cx="1598613" cy="674688"/>
            <a:chOff x="6400800" y="3352800"/>
            <a:chExt cx="1371600" cy="533400"/>
          </a:xfrm>
        </p:grpSpPr>
        <p:sp>
          <p:nvSpPr>
            <p:cNvPr id="130" name="Snip Same Side Corner Rectangle 129"/>
            <p:cNvSpPr/>
            <p:nvPr/>
          </p:nvSpPr>
          <p:spPr>
            <a:xfrm>
              <a:off x="6400800" y="3352800"/>
              <a:ext cx="1371600" cy="533400"/>
            </a:xfrm>
            <a:prstGeom prst="snip2SameRect">
              <a:avLst>
                <a:gd name="adj1" fmla="val 26667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37918" name="Group 101"/>
            <p:cNvGrpSpPr>
              <a:grpSpLocks/>
            </p:cNvGrpSpPr>
            <p:nvPr/>
          </p:nvGrpSpPr>
          <p:grpSpPr bwMode="auto">
            <a:xfrm>
              <a:off x="6553200" y="3581400"/>
              <a:ext cx="228600" cy="228600"/>
              <a:chOff x="6705600" y="2819400"/>
              <a:chExt cx="381000" cy="457200"/>
            </a:xfrm>
          </p:grpSpPr>
          <p:sp>
            <p:nvSpPr>
              <p:cNvPr id="147" name="Snip Same Side Corner Rectangle 146"/>
              <p:cNvSpPr/>
              <p:nvPr/>
            </p:nvSpPr>
            <p:spPr>
              <a:xfrm>
                <a:off x="6857949" y="3122766"/>
                <a:ext cx="77184" cy="77813"/>
              </a:xfrm>
              <a:prstGeom prst="snip2Same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8" name="Flowchart: Process 61"/>
              <p:cNvSpPr/>
              <p:nvPr/>
            </p:nvSpPr>
            <p:spPr>
              <a:xfrm>
                <a:off x="6783035" y="2894345"/>
                <a:ext cx="45402" cy="153118"/>
              </a:xfrm>
              <a:prstGeom prst="flowChartProcess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9" name="Flowchart: Process 62"/>
              <p:cNvSpPr/>
              <p:nvPr/>
            </p:nvSpPr>
            <p:spPr>
              <a:xfrm>
                <a:off x="6935133" y="2894345"/>
                <a:ext cx="45402" cy="153118"/>
              </a:xfrm>
              <a:prstGeom prst="flowChartProcess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6705852" y="2819041"/>
                <a:ext cx="381378" cy="45684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7919" name="Group 131"/>
            <p:cNvGrpSpPr>
              <a:grpSpLocks/>
            </p:cNvGrpSpPr>
            <p:nvPr/>
          </p:nvGrpSpPr>
          <p:grpSpPr bwMode="auto">
            <a:xfrm>
              <a:off x="6858000" y="3581400"/>
              <a:ext cx="228600" cy="228600"/>
              <a:chOff x="6705600" y="2819400"/>
              <a:chExt cx="381000" cy="457200"/>
            </a:xfrm>
          </p:grpSpPr>
          <p:sp>
            <p:nvSpPr>
              <p:cNvPr id="143" name="Snip Same Side Corner Rectangle 142"/>
              <p:cNvSpPr/>
              <p:nvPr/>
            </p:nvSpPr>
            <p:spPr>
              <a:xfrm>
                <a:off x="6858454" y="3122766"/>
                <a:ext cx="77184" cy="77813"/>
              </a:xfrm>
              <a:prstGeom prst="snip2Same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Flowchart: Process 57"/>
              <p:cNvSpPr/>
              <p:nvPr/>
            </p:nvSpPr>
            <p:spPr>
              <a:xfrm>
                <a:off x="6783540" y="2894345"/>
                <a:ext cx="45402" cy="153118"/>
              </a:xfrm>
              <a:prstGeom prst="flowChartProcess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Flowchart: Process 58"/>
              <p:cNvSpPr/>
              <p:nvPr/>
            </p:nvSpPr>
            <p:spPr>
              <a:xfrm>
                <a:off x="6935638" y="2894345"/>
                <a:ext cx="45402" cy="153118"/>
              </a:xfrm>
              <a:prstGeom prst="flowChartProcess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6706356" y="2819041"/>
                <a:ext cx="381378" cy="45684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7920" name="Group 136"/>
            <p:cNvGrpSpPr>
              <a:grpSpLocks/>
            </p:cNvGrpSpPr>
            <p:nvPr/>
          </p:nvGrpSpPr>
          <p:grpSpPr bwMode="auto">
            <a:xfrm>
              <a:off x="7162800" y="3581400"/>
              <a:ext cx="228600" cy="228600"/>
              <a:chOff x="6705600" y="2819400"/>
              <a:chExt cx="381000" cy="457200"/>
            </a:xfrm>
          </p:grpSpPr>
          <p:sp>
            <p:nvSpPr>
              <p:cNvPr id="139" name="Snip Same Side Corner Rectangle 138"/>
              <p:cNvSpPr/>
              <p:nvPr/>
            </p:nvSpPr>
            <p:spPr>
              <a:xfrm>
                <a:off x="6856688" y="3122766"/>
                <a:ext cx="77184" cy="77813"/>
              </a:xfrm>
              <a:prstGeom prst="snip2Same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0" name="Flowchart: Process 53"/>
              <p:cNvSpPr/>
              <p:nvPr/>
            </p:nvSpPr>
            <p:spPr>
              <a:xfrm>
                <a:off x="6781775" y="2894345"/>
                <a:ext cx="45402" cy="153118"/>
              </a:xfrm>
              <a:prstGeom prst="flowChartProcess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1" name="Flowchart: Process 54"/>
              <p:cNvSpPr/>
              <p:nvPr/>
            </p:nvSpPr>
            <p:spPr>
              <a:xfrm>
                <a:off x="6933872" y="2894345"/>
                <a:ext cx="45402" cy="153118"/>
              </a:xfrm>
              <a:prstGeom prst="flowChartProcess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6704592" y="2819041"/>
                <a:ext cx="381378" cy="45684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34" name="Straight Connector 133"/>
            <p:cNvCxnSpPr/>
            <p:nvPr/>
          </p:nvCxnSpPr>
          <p:spPr>
            <a:xfrm flipV="1">
              <a:off x="7543573" y="3581221"/>
              <a:ext cx="0" cy="7655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7543573" y="3581221"/>
              <a:ext cx="0" cy="15311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7467297" y="3581221"/>
              <a:ext cx="76276" cy="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7467297" y="3581221"/>
              <a:ext cx="0" cy="153117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7467297" y="3734338"/>
              <a:ext cx="76276" cy="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51" name="TextBox 150"/>
          <p:cNvSpPr txBox="1"/>
          <p:nvPr/>
        </p:nvSpPr>
        <p:spPr>
          <a:xfrm>
            <a:off x="7594600" y="2152650"/>
            <a:ext cx="9350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 Rounded MT Bold"/>
              </a:rPr>
              <a:t>Inverter</a:t>
            </a:r>
          </a:p>
        </p:txBody>
      </p:sp>
      <p:cxnSp>
        <p:nvCxnSpPr>
          <p:cNvPr id="152" name="Straight Arrow Connector 151"/>
          <p:cNvCxnSpPr/>
          <p:nvPr/>
        </p:nvCxnSpPr>
        <p:spPr>
          <a:xfrm>
            <a:off x="6723063" y="2643188"/>
            <a:ext cx="55403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H="1">
            <a:off x="4014788" y="3203575"/>
            <a:ext cx="12700" cy="987425"/>
          </a:xfrm>
          <a:prstGeom prst="line">
            <a:avLst/>
          </a:prstGeom>
          <a:ln w="1905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128" idx="3"/>
            <a:endCxn id="126" idx="5"/>
          </p:cNvCxnSpPr>
          <p:nvPr/>
        </p:nvCxnSpPr>
        <p:spPr>
          <a:xfrm>
            <a:off x="4622800" y="4398963"/>
            <a:ext cx="477838" cy="19685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7" name="TextBox 156"/>
          <p:cNvSpPr txBox="1"/>
          <p:nvPr/>
        </p:nvSpPr>
        <p:spPr>
          <a:xfrm>
            <a:off x="2133600" y="295275"/>
            <a:ext cx="6477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/>
              </a:rPr>
              <a:t>System Overview</a:t>
            </a:r>
          </a:p>
        </p:txBody>
      </p:sp>
      <p:sp>
        <p:nvSpPr>
          <p:cNvPr id="158" name="Text Placeholder 3"/>
          <p:cNvSpPr txBox="1">
            <a:spLocks/>
          </p:cNvSpPr>
          <p:nvPr/>
        </p:nvSpPr>
        <p:spPr>
          <a:xfrm>
            <a:off x="381000" y="5410200"/>
            <a:ext cx="8172450" cy="12763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Tx/>
              <a:buBlip>
                <a:blip r:embed="rId2"/>
              </a:buBlip>
              <a:defRPr sz="2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182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2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2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9697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92250" indent="-2952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748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055813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344738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6257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buFontTx/>
              <a:buNone/>
              <a:defRPr/>
            </a:pPr>
            <a:r>
              <a:rPr lang="en-US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We intend on designing a charge controller that will implement MPPT and demonstrate it in a fully functional stand-alone photovoltaic system. </a:t>
            </a:r>
            <a:endParaRPr lang="en-US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9" name="Content Placeholder 2"/>
          <p:cNvSpPr txBox="1">
            <a:spLocks/>
          </p:cNvSpPr>
          <p:nvPr/>
        </p:nvSpPr>
        <p:spPr>
          <a:xfrm>
            <a:off x="228600" y="5334000"/>
            <a:ext cx="8610600" cy="1371600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Tx/>
              <a:buBlip>
                <a:blip r:embed="rId2"/>
              </a:buBlip>
              <a:defRPr sz="2000" kern="1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182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2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2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9697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92250" indent="-2952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748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055813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344738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6257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Tx/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Battery Charging Stages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12788" y="3505200"/>
            <a:ext cx="7716837" cy="2743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Bulk</a:t>
            </a:r>
          </a:p>
          <a:p>
            <a:pPr eaLnBrk="1" hangingPunct="1">
              <a:defRPr/>
            </a:pPr>
            <a:r>
              <a:rPr lang="en-US" sz="2800" dirty="0" smtClean="0"/>
              <a:t>Absorption</a:t>
            </a:r>
          </a:p>
          <a:p>
            <a:pPr eaLnBrk="1" hangingPunct="1">
              <a:defRPr/>
            </a:pPr>
            <a:r>
              <a:rPr lang="en-US" sz="2800" dirty="0" smtClean="0"/>
              <a:t>Float</a:t>
            </a:r>
            <a:endParaRPr lang="en-US" sz="2800" dirty="0"/>
          </a:p>
        </p:txBody>
      </p:sp>
      <p:pic>
        <p:nvPicPr>
          <p:cNvPr id="64515" name="Picture 2" descr="http://jmayer6.tripod.com/sitebuildercontent/sitebuilderpictures/batterychargest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124200"/>
            <a:ext cx="538162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267200" y="2590800"/>
            <a:ext cx="4724400" cy="3505200"/>
          </a:xfrm>
          <a:prstGeom prst="roundRect">
            <a:avLst>
              <a:gd name="adj" fmla="val 14597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457200"/>
            <a:ext cx="4724400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dirty="0" smtClean="0"/>
              <a:t>Inverter</a:t>
            </a:r>
            <a:endParaRPr lang="en-US" sz="4400" dirty="0"/>
          </a:p>
        </p:txBody>
      </p:sp>
      <p:sp>
        <p:nvSpPr>
          <p:cNvPr id="65539" name="Rectangle 4"/>
          <p:cNvSpPr>
            <a:spLocks noChangeArrowheads="1"/>
          </p:cNvSpPr>
          <p:nvPr/>
        </p:nvSpPr>
        <p:spPr bwMode="auto">
          <a:xfrm>
            <a:off x="4419600" y="1143000"/>
            <a:ext cx="472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Scobra CPI 1575</a:t>
            </a:r>
            <a:endParaRPr lang="en-US" sz="2400" b="1">
              <a:solidFill>
                <a:schemeClr val="bg1"/>
              </a:solidFill>
              <a:latin typeface="Arial Rounded MT Bold"/>
            </a:endParaRP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quarter" idx="13"/>
          </p:nvPr>
        </p:nvGraphicFramePr>
        <p:xfrm>
          <a:off x="76200" y="1752600"/>
          <a:ext cx="4103080" cy="42900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81200"/>
                <a:gridCol w="2121880"/>
              </a:tblGrid>
              <a:tr h="4953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Parameter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Scobra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/1575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Max</a:t>
                      </a:r>
                      <a:r>
                        <a:rPr lang="en-US" sz="2400" b="0" i="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Power</a:t>
                      </a:r>
                      <a:endParaRPr lang="en-US" sz="2400" b="0" i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1500 W</a:t>
                      </a:r>
                      <a:endParaRPr lang="en-US" sz="2400" b="0" i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pt-BR" sz="2400" b="0" i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Surge</a:t>
                      </a:r>
                      <a:endParaRPr lang="en-US" sz="2400" b="0" i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0" i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3000 W</a:t>
                      </a:r>
                      <a:endParaRPr lang="en-US" sz="2400" b="0" i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Wave output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0" i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Moderate Sine</a:t>
                      </a:r>
                      <a:endParaRPr lang="en-US" sz="2400" b="0" i="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Input 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12</a:t>
                      </a:r>
                      <a:r>
                        <a:rPr lang="en-US" sz="2400" b="0" i="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V</a:t>
                      </a:r>
                      <a:endParaRPr lang="en-US" sz="2400" b="0" i="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Output 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110 – 120 VAC</a:t>
                      </a:r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AC Outlets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</a:t>
                      </a:r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USB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 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5569" name="Picture 2" descr="http://images.amazon.com/images/G/01/electronics/detail-page/B00126IDDC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895600"/>
            <a:ext cx="4572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7" name="Straight Arrow Connector 46"/>
          <p:cNvCxnSpPr/>
          <p:nvPr/>
        </p:nvCxnSpPr>
        <p:spPr>
          <a:xfrm>
            <a:off x="4343400" y="4648200"/>
            <a:ext cx="2743200" cy="129540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7315200" y="4419600"/>
            <a:ext cx="1600200" cy="137160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72" name="TextBox 54"/>
          <p:cNvSpPr txBox="1">
            <a:spLocks noChangeArrowheads="1"/>
          </p:cNvSpPr>
          <p:nvPr/>
        </p:nvSpPr>
        <p:spPr bwMode="auto">
          <a:xfrm>
            <a:off x="4267200" y="297180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ea typeface="Calibri" pitchFamily="34" charset="0"/>
                <a:cs typeface="Calibri" pitchFamily="34" charset="0"/>
              </a:rPr>
              <a:t>83.82 mm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4419600" y="3733800"/>
            <a:ext cx="0" cy="76200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74" name="TextBox 59"/>
          <p:cNvSpPr txBox="1">
            <a:spLocks noChangeArrowheads="1"/>
          </p:cNvSpPr>
          <p:nvPr/>
        </p:nvSpPr>
        <p:spPr bwMode="auto">
          <a:xfrm rot="-2454965">
            <a:off x="7648575" y="5153025"/>
            <a:ext cx="1196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ea typeface="Calibri" pitchFamily="34" charset="0"/>
                <a:cs typeface="Calibri" pitchFamily="34" charset="0"/>
              </a:rPr>
              <a:t>223.5 mm</a:t>
            </a:r>
          </a:p>
        </p:txBody>
      </p:sp>
      <p:sp>
        <p:nvSpPr>
          <p:cNvPr id="65575" name="TextBox 60"/>
          <p:cNvSpPr txBox="1">
            <a:spLocks noChangeArrowheads="1"/>
          </p:cNvSpPr>
          <p:nvPr/>
        </p:nvSpPr>
        <p:spPr bwMode="auto">
          <a:xfrm rot="1597279">
            <a:off x="4662488" y="5283200"/>
            <a:ext cx="12906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ea typeface="Calibri" pitchFamily="34" charset="0"/>
                <a:cs typeface="Calibri" pitchFamily="34" charset="0"/>
              </a:rPr>
              <a:t>238.8 mm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7588" y="304800"/>
            <a:ext cx="4164012" cy="1447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LCD Screen</a:t>
            </a:r>
            <a:endParaRPr lang="en-US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09800"/>
            <a:ext cx="4048125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Content Placeholder 14"/>
          <p:cNvGraphicFramePr>
            <a:graphicFrameLocks noGrp="1"/>
          </p:cNvGraphicFramePr>
          <p:nvPr>
            <p:ph sz="quarter" idx="13"/>
          </p:nvPr>
        </p:nvGraphicFramePr>
        <p:xfrm>
          <a:off x="4302125" y="2819400"/>
          <a:ext cx="4613275" cy="24765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55875"/>
                <a:gridCol w="2057400"/>
              </a:tblGrid>
              <a:tr h="4953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Parameter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20 x 4 LCD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Communication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Serial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Color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Black on Green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Operating</a:t>
                      </a:r>
                      <a:r>
                        <a:rPr lang="en-US" sz="2400" baseline="0" dirty="0" smtClean="0">
                          <a:latin typeface="Calibri" pitchFamily="34" charset="0"/>
                          <a:cs typeface="Calibri" pitchFamily="34" charset="0"/>
                        </a:rPr>
                        <a:t> Voltage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5 V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Max Current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60 mA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12738"/>
            <a:ext cx="6607175" cy="8302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prstClr val="white"/>
                </a:solidFill>
                <a:latin typeface="Arial Rounded MT Bold"/>
              </a:rPr>
              <a:t>MPPT Algorithms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9600" y="1828800"/>
          <a:ext cx="8204201" cy="3961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9101"/>
                <a:gridCol w="1676400"/>
                <a:gridCol w="1917699"/>
                <a:gridCol w="1651001"/>
              </a:tblGrid>
              <a:tr h="1066801"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Efficiency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Programming</a:t>
                      </a:r>
                      <a:r>
                        <a:rPr lang="en-US" sz="2400" baseline="0" dirty="0" smtClean="0">
                          <a:latin typeface="Calibri" pitchFamily="34" charset="0"/>
                          <a:cs typeface="Calibri" pitchFamily="34" charset="0"/>
                        </a:rPr>
                        <a:t> Difficulty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Potential for “error”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964754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Incremental Conductance</a:t>
                      </a:r>
                      <a:r>
                        <a:rPr lang="en-US" sz="2400" baseline="0" dirty="0" smtClean="0">
                          <a:latin typeface="Calibri" pitchFamily="34" charset="0"/>
                          <a:cs typeface="Calibri" pitchFamily="34" charset="0"/>
                        </a:rPr>
                        <a:t> Method</a:t>
                      </a:r>
                      <a:endParaRPr lang="en-US" sz="2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Highest</a:t>
                      </a:r>
                      <a:endParaRPr lang="en-US" sz="2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Complex</a:t>
                      </a:r>
                      <a:endParaRPr lang="en-US" sz="2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Yes</a:t>
                      </a:r>
                      <a:endParaRPr lang="en-US" sz="2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964754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Calibri" pitchFamily="34" charset="0"/>
                          <a:cs typeface="Calibri" pitchFamily="34" charset="0"/>
                        </a:rPr>
                        <a:t>Perturb</a:t>
                      </a:r>
                      <a:r>
                        <a:rPr lang="en-US" sz="2400" b="1" baseline="0" dirty="0" smtClean="0">
                          <a:latin typeface="Calibri" pitchFamily="34" charset="0"/>
                          <a:cs typeface="Calibri" pitchFamily="34" charset="0"/>
                        </a:rPr>
                        <a:t> and Observe Method</a:t>
                      </a:r>
                      <a:endParaRPr lang="en-US" sz="2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alibri" pitchFamily="34" charset="0"/>
                          <a:cs typeface="Calibri" pitchFamily="34" charset="0"/>
                        </a:rPr>
                        <a:t>High</a:t>
                      </a:r>
                      <a:endParaRPr lang="en-US" sz="2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alibri" pitchFamily="34" charset="0"/>
                          <a:cs typeface="Calibri" pitchFamily="34" charset="0"/>
                        </a:rPr>
                        <a:t>Average</a:t>
                      </a:r>
                      <a:endParaRPr lang="en-US" sz="2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alibri" pitchFamily="34" charset="0"/>
                          <a:cs typeface="Calibri" pitchFamily="34" charset="0"/>
                        </a:rPr>
                        <a:t>Yes</a:t>
                      </a:r>
                      <a:endParaRPr lang="en-US" sz="2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964754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Constant Voltage Method</a:t>
                      </a:r>
                      <a:endParaRPr lang="en-US" sz="2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Low</a:t>
                      </a:r>
                      <a:endParaRPr lang="en-US" sz="2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Low</a:t>
                      </a:r>
                      <a:endParaRPr lang="en-US" sz="2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No</a:t>
                      </a:r>
                      <a:endParaRPr lang="en-US" sz="2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295400"/>
            <a:ext cx="8054975" cy="5410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1112838" y="1492250"/>
            <a:ext cx="7258050" cy="4616450"/>
          </a:xfrm>
          <a:custGeom>
            <a:avLst/>
            <a:gdLst>
              <a:gd name="connsiteX0" fmla="*/ 0 w 7258651"/>
              <a:gd name="connsiteY0" fmla="*/ 4607538 h 4616809"/>
              <a:gd name="connsiteX1" fmla="*/ 18540 w 7258651"/>
              <a:gd name="connsiteY1" fmla="*/ 0 h 4616809"/>
              <a:gd name="connsiteX2" fmla="*/ 7258651 w 7258651"/>
              <a:gd name="connsiteY2" fmla="*/ 18542 h 4616809"/>
              <a:gd name="connsiteX3" fmla="*/ 7249380 w 7258651"/>
              <a:gd name="connsiteY3" fmla="*/ 4616809 h 4616809"/>
              <a:gd name="connsiteX4" fmla="*/ 0 w 7258651"/>
              <a:gd name="connsiteY4" fmla="*/ 4607538 h 4616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8651" h="4616809">
                <a:moveTo>
                  <a:pt x="0" y="4607538"/>
                </a:moveTo>
                <a:lnTo>
                  <a:pt x="18540" y="0"/>
                </a:lnTo>
                <a:lnTo>
                  <a:pt x="7258651" y="18542"/>
                </a:lnTo>
                <a:cubicBezTo>
                  <a:pt x="7255561" y="1551298"/>
                  <a:pt x="7252470" y="3084053"/>
                  <a:pt x="7249380" y="4616809"/>
                </a:cubicBezTo>
                <a:lnTo>
                  <a:pt x="0" y="46075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857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66" name="Freeform 65"/>
          <p:cNvSpPr/>
          <p:nvPr/>
        </p:nvSpPr>
        <p:spPr>
          <a:xfrm>
            <a:off x="1103313" y="1885950"/>
            <a:ext cx="6731000" cy="4232275"/>
          </a:xfrm>
          <a:custGeom>
            <a:avLst/>
            <a:gdLst>
              <a:gd name="connsiteX0" fmla="*/ 0 w 6730244"/>
              <a:gd name="connsiteY0" fmla="*/ 4232951 h 4232951"/>
              <a:gd name="connsiteX1" fmla="*/ 4533181 w 6730244"/>
              <a:gd name="connsiteY1" fmla="*/ 441235 h 4232951"/>
              <a:gd name="connsiteX2" fmla="*/ 5951538 w 6730244"/>
              <a:gd name="connsiteY2" fmla="*/ 496859 h 4232951"/>
              <a:gd name="connsiteX3" fmla="*/ 6730244 w 6730244"/>
              <a:gd name="connsiteY3" fmla="*/ 4195869 h 4232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30244" h="4232951">
                <a:moveTo>
                  <a:pt x="0" y="4232951"/>
                </a:moveTo>
                <a:cubicBezTo>
                  <a:pt x="1770629" y="2648434"/>
                  <a:pt x="3541258" y="1063917"/>
                  <a:pt x="4533181" y="441235"/>
                </a:cubicBezTo>
                <a:cubicBezTo>
                  <a:pt x="5525104" y="-181447"/>
                  <a:pt x="5585361" y="-128913"/>
                  <a:pt x="5951538" y="496859"/>
                </a:cubicBezTo>
                <a:cubicBezTo>
                  <a:pt x="6317715" y="1122631"/>
                  <a:pt x="6730244" y="4195869"/>
                  <a:pt x="6730244" y="4195869"/>
                </a:cubicBezTo>
              </a:path>
            </a:pathLst>
          </a:custGeom>
          <a:noFill/>
          <a:ln w="57150" cap="flat" cmpd="sng" algn="ctr">
            <a:solidFill>
              <a:srgbClr val="4F81B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67" name="Straight Connector 66"/>
          <p:cNvCxnSpPr>
            <a:stCxn id="75" idx="2"/>
          </p:cNvCxnSpPr>
          <p:nvPr/>
        </p:nvCxnSpPr>
        <p:spPr>
          <a:xfrm flipH="1">
            <a:off x="1112838" y="1909763"/>
            <a:ext cx="5319712" cy="0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ys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8" name="Straight Connector 67"/>
          <p:cNvCxnSpPr>
            <a:stCxn id="75" idx="4"/>
          </p:cNvCxnSpPr>
          <p:nvPr/>
        </p:nvCxnSpPr>
        <p:spPr>
          <a:xfrm>
            <a:off x="6543675" y="2011363"/>
            <a:ext cx="0" cy="4097337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ys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70" name="Freeform 69"/>
          <p:cNvSpPr/>
          <p:nvPr/>
        </p:nvSpPr>
        <p:spPr>
          <a:xfrm>
            <a:off x="4672013" y="2632075"/>
            <a:ext cx="547687" cy="482600"/>
          </a:xfrm>
          <a:custGeom>
            <a:avLst/>
            <a:gdLst>
              <a:gd name="connsiteX0" fmla="*/ 0 w 7258651"/>
              <a:gd name="connsiteY0" fmla="*/ 4607538 h 4616809"/>
              <a:gd name="connsiteX1" fmla="*/ 18540 w 7258651"/>
              <a:gd name="connsiteY1" fmla="*/ 0 h 4616809"/>
              <a:gd name="connsiteX2" fmla="*/ 7258651 w 7258651"/>
              <a:gd name="connsiteY2" fmla="*/ 18542 h 4616809"/>
              <a:gd name="connsiteX3" fmla="*/ 7249380 w 7258651"/>
              <a:gd name="connsiteY3" fmla="*/ 4616809 h 4616809"/>
              <a:gd name="connsiteX4" fmla="*/ 0 w 7258651"/>
              <a:gd name="connsiteY4" fmla="*/ 4607538 h 4616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8651" h="4616809">
                <a:moveTo>
                  <a:pt x="0" y="4607538"/>
                </a:moveTo>
                <a:lnTo>
                  <a:pt x="18540" y="0"/>
                </a:lnTo>
                <a:lnTo>
                  <a:pt x="7258651" y="18542"/>
                </a:lnTo>
                <a:cubicBezTo>
                  <a:pt x="7255561" y="1551298"/>
                  <a:pt x="7252470" y="3084053"/>
                  <a:pt x="7249380" y="4616809"/>
                </a:cubicBezTo>
                <a:lnTo>
                  <a:pt x="0" y="4607538"/>
                </a:lnTo>
                <a:close/>
              </a:path>
            </a:pathLst>
          </a:custGeom>
          <a:noFill/>
          <a:ln w="28575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5751513" y="1885950"/>
            <a:ext cx="1266825" cy="393700"/>
          </a:xfrm>
          <a:custGeom>
            <a:avLst/>
            <a:gdLst>
              <a:gd name="connsiteX0" fmla="*/ 0 w 7258651"/>
              <a:gd name="connsiteY0" fmla="*/ 4607538 h 4616809"/>
              <a:gd name="connsiteX1" fmla="*/ 18540 w 7258651"/>
              <a:gd name="connsiteY1" fmla="*/ 0 h 4616809"/>
              <a:gd name="connsiteX2" fmla="*/ 7258651 w 7258651"/>
              <a:gd name="connsiteY2" fmla="*/ 18542 h 4616809"/>
              <a:gd name="connsiteX3" fmla="*/ 7249380 w 7258651"/>
              <a:gd name="connsiteY3" fmla="*/ 4616809 h 4616809"/>
              <a:gd name="connsiteX4" fmla="*/ 0 w 7258651"/>
              <a:gd name="connsiteY4" fmla="*/ 4607538 h 4616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8651" h="4616809">
                <a:moveTo>
                  <a:pt x="0" y="4607538"/>
                </a:moveTo>
                <a:lnTo>
                  <a:pt x="18540" y="0"/>
                </a:lnTo>
                <a:lnTo>
                  <a:pt x="7258651" y="18542"/>
                </a:lnTo>
                <a:cubicBezTo>
                  <a:pt x="7255561" y="1551298"/>
                  <a:pt x="7252470" y="3084053"/>
                  <a:pt x="7249380" y="4616809"/>
                </a:cubicBezTo>
                <a:lnTo>
                  <a:pt x="0" y="4607538"/>
                </a:lnTo>
                <a:close/>
              </a:path>
            </a:pathLst>
          </a:custGeom>
          <a:noFill/>
          <a:ln w="28575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ysClr val="window" lastClr="FFFFFF"/>
              </a:solidFill>
              <a:latin typeface="Calibri"/>
            </a:endParaRPr>
          </a:p>
        </p:txBody>
      </p:sp>
      <p:cxnSp>
        <p:nvCxnSpPr>
          <p:cNvPr id="72" name="Straight Connector 71"/>
          <p:cNvCxnSpPr>
            <a:stCxn id="70" idx="2"/>
          </p:cNvCxnSpPr>
          <p:nvPr/>
        </p:nvCxnSpPr>
        <p:spPr>
          <a:xfrm flipV="1">
            <a:off x="5219700" y="2632075"/>
            <a:ext cx="531813" cy="1588"/>
          </a:xfrm>
          <a:prstGeom prst="line">
            <a:avLst/>
          </a:prstGeom>
          <a:noFill/>
          <a:ln w="25400" cap="flat" cmpd="sng" algn="ctr">
            <a:solidFill>
              <a:srgbClr val="C0504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73" name="Straight Connector 72"/>
          <p:cNvCxnSpPr/>
          <p:nvPr/>
        </p:nvCxnSpPr>
        <p:spPr>
          <a:xfrm>
            <a:off x="6543675" y="1885950"/>
            <a:ext cx="0" cy="393700"/>
          </a:xfrm>
          <a:prstGeom prst="line">
            <a:avLst/>
          </a:prstGeom>
          <a:noFill/>
          <a:ln w="25400" cap="flat" cmpd="sng" algn="ctr">
            <a:solidFill>
              <a:srgbClr val="C0504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74" name="Straight Connector 73"/>
          <p:cNvCxnSpPr>
            <a:stCxn id="71" idx="0"/>
          </p:cNvCxnSpPr>
          <p:nvPr/>
        </p:nvCxnSpPr>
        <p:spPr>
          <a:xfrm>
            <a:off x="5751513" y="2279650"/>
            <a:ext cx="0" cy="352425"/>
          </a:xfrm>
          <a:prstGeom prst="line">
            <a:avLst/>
          </a:prstGeom>
          <a:noFill/>
          <a:ln w="25400" cap="flat" cmpd="sng" algn="ctr">
            <a:solidFill>
              <a:srgbClr val="C0504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75" name="Oval 74"/>
          <p:cNvSpPr/>
          <p:nvPr/>
        </p:nvSpPr>
        <p:spPr>
          <a:xfrm>
            <a:off x="6432550" y="1808163"/>
            <a:ext cx="222250" cy="203200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6907213" y="2178050"/>
            <a:ext cx="222250" cy="204788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5640388" y="2178050"/>
            <a:ext cx="222250" cy="203200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5108575" y="2530475"/>
            <a:ext cx="222250" cy="204788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4560888" y="2984500"/>
            <a:ext cx="222250" cy="204788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71696" name="Isosceles Triangle 79"/>
          <p:cNvSpPr>
            <a:spLocks noChangeArrowheads="1"/>
          </p:cNvSpPr>
          <p:nvPr/>
        </p:nvSpPr>
        <p:spPr bwMode="auto">
          <a:xfrm>
            <a:off x="5695950" y="2424113"/>
            <a:ext cx="111125" cy="106362"/>
          </a:xfrm>
          <a:prstGeom prst="triangle">
            <a:avLst>
              <a:gd name="adj" fmla="val 50000"/>
            </a:avLst>
          </a:prstGeom>
          <a:solidFill>
            <a:srgbClr val="C0504D"/>
          </a:solidFill>
          <a:ln w="9525" algn="ctr">
            <a:solidFill>
              <a:srgbClr val="C0504D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1697" name="Isosceles Triangle 80"/>
          <p:cNvSpPr>
            <a:spLocks noChangeArrowheads="1"/>
          </p:cNvSpPr>
          <p:nvPr/>
        </p:nvSpPr>
        <p:spPr bwMode="auto">
          <a:xfrm>
            <a:off x="5164138" y="2824163"/>
            <a:ext cx="111125" cy="106362"/>
          </a:xfrm>
          <a:prstGeom prst="triangle">
            <a:avLst>
              <a:gd name="adj" fmla="val 50000"/>
            </a:avLst>
          </a:prstGeom>
          <a:solidFill>
            <a:srgbClr val="C0504D"/>
          </a:solidFill>
          <a:ln w="9525" algn="ctr">
            <a:solidFill>
              <a:srgbClr val="C0504D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1698" name="Isosceles Triangle 81"/>
          <p:cNvSpPr>
            <a:spLocks noChangeArrowheads="1"/>
          </p:cNvSpPr>
          <p:nvPr/>
        </p:nvSpPr>
        <p:spPr bwMode="auto">
          <a:xfrm rot="-5400000">
            <a:off x="4879181" y="2580482"/>
            <a:ext cx="112713" cy="107950"/>
          </a:xfrm>
          <a:prstGeom prst="triangle">
            <a:avLst>
              <a:gd name="adj" fmla="val 50000"/>
            </a:avLst>
          </a:prstGeom>
          <a:solidFill>
            <a:srgbClr val="C0504D"/>
          </a:solidFill>
          <a:ln w="9525" algn="ctr">
            <a:solidFill>
              <a:srgbClr val="C0504D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1699" name="Isosceles Triangle 82"/>
          <p:cNvSpPr>
            <a:spLocks noChangeArrowheads="1"/>
          </p:cNvSpPr>
          <p:nvPr/>
        </p:nvSpPr>
        <p:spPr bwMode="auto">
          <a:xfrm rot="-5400000">
            <a:off x="6051550" y="1831976"/>
            <a:ext cx="111125" cy="107950"/>
          </a:xfrm>
          <a:prstGeom prst="triangle">
            <a:avLst>
              <a:gd name="adj" fmla="val 50000"/>
            </a:avLst>
          </a:prstGeom>
          <a:solidFill>
            <a:srgbClr val="C0504D"/>
          </a:solidFill>
          <a:ln w="9525" algn="ctr">
            <a:solidFill>
              <a:srgbClr val="C0504D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1700" name="Isosceles Triangle 83"/>
          <p:cNvSpPr>
            <a:spLocks noChangeArrowheads="1"/>
          </p:cNvSpPr>
          <p:nvPr/>
        </p:nvSpPr>
        <p:spPr bwMode="auto">
          <a:xfrm rot="-5400000">
            <a:off x="6715125" y="2225676"/>
            <a:ext cx="111125" cy="107950"/>
          </a:xfrm>
          <a:prstGeom prst="triangle">
            <a:avLst>
              <a:gd name="adj" fmla="val 50000"/>
            </a:avLst>
          </a:prstGeom>
          <a:solidFill>
            <a:srgbClr val="C0504D"/>
          </a:solidFill>
          <a:ln w="9525" algn="ctr">
            <a:solidFill>
              <a:srgbClr val="C0504D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1701" name="Isosceles Triangle 84"/>
          <p:cNvSpPr>
            <a:spLocks noChangeArrowheads="1"/>
          </p:cNvSpPr>
          <p:nvPr/>
        </p:nvSpPr>
        <p:spPr bwMode="auto">
          <a:xfrm>
            <a:off x="6488113" y="2108200"/>
            <a:ext cx="111125" cy="107950"/>
          </a:xfrm>
          <a:prstGeom prst="triangle">
            <a:avLst>
              <a:gd name="adj" fmla="val 50000"/>
            </a:avLst>
          </a:prstGeom>
          <a:solidFill>
            <a:srgbClr val="C0504D"/>
          </a:solidFill>
          <a:ln w="9525" algn="ctr">
            <a:solidFill>
              <a:srgbClr val="C0504D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1702" name="Isosceles Triangle 85"/>
          <p:cNvSpPr>
            <a:spLocks noChangeArrowheads="1"/>
          </p:cNvSpPr>
          <p:nvPr/>
        </p:nvSpPr>
        <p:spPr bwMode="auto">
          <a:xfrm rot="5400000">
            <a:off x="6105525" y="2217738"/>
            <a:ext cx="111125" cy="107950"/>
          </a:xfrm>
          <a:prstGeom prst="triangle">
            <a:avLst>
              <a:gd name="adj" fmla="val 50000"/>
            </a:avLst>
          </a:prstGeom>
          <a:solidFill>
            <a:srgbClr val="C0504D"/>
          </a:solidFill>
          <a:ln w="9525" algn="ctr">
            <a:solidFill>
              <a:srgbClr val="C0504D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1703" name="Isosceles Triangle 86"/>
          <p:cNvSpPr>
            <a:spLocks noChangeArrowheads="1"/>
          </p:cNvSpPr>
          <p:nvPr/>
        </p:nvSpPr>
        <p:spPr bwMode="auto">
          <a:xfrm rot="5400000">
            <a:off x="6797675" y="1831976"/>
            <a:ext cx="111125" cy="107950"/>
          </a:xfrm>
          <a:prstGeom prst="triangle">
            <a:avLst>
              <a:gd name="adj" fmla="val 50000"/>
            </a:avLst>
          </a:prstGeom>
          <a:solidFill>
            <a:srgbClr val="C0504D"/>
          </a:solidFill>
          <a:ln w="9525" algn="ctr">
            <a:solidFill>
              <a:srgbClr val="C0504D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1704" name="Isosceles Triangle 87"/>
          <p:cNvSpPr>
            <a:spLocks noChangeArrowheads="1"/>
          </p:cNvSpPr>
          <p:nvPr/>
        </p:nvSpPr>
        <p:spPr bwMode="auto">
          <a:xfrm rot="5400000">
            <a:off x="5485606" y="2580482"/>
            <a:ext cx="112713" cy="107950"/>
          </a:xfrm>
          <a:prstGeom prst="triangle">
            <a:avLst>
              <a:gd name="adj" fmla="val 50000"/>
            </a:avLst>
          </a:prstGeom>
          <a:solidFill>
            <a:srgbClr val="C0504D"/>
          </a:solidFill>
          <a:ln w="9525" algn="ctr">
            <a:solidFill>
              <a:srgbClr val="C0504D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1705" name="Isosceles Triangle 88"/>
          <p:cNvSpPr>
            <a:spLocks noChangeArrowheads="1"/>
          </p:cNvSpPr>
          <p:nvPr/>
        </p:nvSpPr>
        <p:spPr bwMode="auto">
          <a:xfrm rot="5400000">
            <a:off x="4933950" y="3060701"/>
            <a:ext cx="111125" cy="107950"/>
          </a:xfrm>
          <a:prstGeom prst="triangle">
            <a:avLst>
              <a:gd name="adj" fmla="val 50000"/>
            </a:avLst>
          </a:prstGeom>
          <a:solidFill>
            <a:srgbClr val="C0504D"/>
          </a:solidFill>
          <a:ln w="9525" algn="ctr">
            <a:solidFill>
              <a:srgbClr val="C0504D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1706" name="Isosceles Triangle 89"/>
          <p:cNvSpPr>
            <a:spLocks noChangeArrowheads="1"/>
          </p:cNvSpPr>
          <p:nvPr/>
        </p:nvSpPr>
        <p:spPr bwMode="auto">
          <a:xfrm rot="10800000">
            <a:off x="6962775" y="2001838"/>
            <a:ext cx="111125" cy="106362"/>
          </a:xfrm>
          <a:prstGeom prst="triangle">
            <a:avLst>
              <a:gd name="adj" fmla="val 50000"/>
            </a:avLst>
          </a:prstGeom>
          <a:solidFill>
            <a:srgbClr val="C0504D"/>
          </a:solidFill>
          <a:ln w="9525" algn="ctr">
            <a:solidFill>
              <a:srgbClr val="C0504D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1707" name="Isosceles Triangle 90"/>
          <p:cNvSpPr>
            <a:spLocks noChangeArrowheads="1"/>
          </p:cNvSpPr>
          <p:nvPr/>
        </p:nvSpPr>
        <p:spPr bwMode="auto">
          <a:xfrm rot="10800000">
            <a:off x="5695950" y="2011363"/>
            <a:ext cx="111125" cy="106362"/>
          </a:xfrm>
          <a:prstGeom prst="triangle">
            <a:avLst>
              <a:gd name="adj" fmla="val 50000"/>
            </a:avLst>
          </a:prstGeom>
          <a:solidFill>
            <a:srgbClr val="C0504D"/>
          </a:solidFill>
          <a:ln w="9525" algn="ctr">
            <a:solidFill>
              <a:srgbClr val="C0504D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1708" name="TextBox 43"/>
          <p:cNvSpPr txBox="1">
            <a:spLocks noChangeArrowheads="1"/>
          </p:cNvSpPr>
          <p:nvPr/>
        </p:nvSpPr>
        <p:spPr bwMode="auto">
          <a:xfrm>
            <a:off x="4221163" y="6096000"/>
            <a:ext cx="11414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2400">
                <a:solidFill>
                  <a:srgbClr val="000000"/>
                </a:solidFill>
                <a:latin typeface="Calibri" pitchFamily="34" charset="0"/>
              </a:rPr>
              <a:t>Voltage</a:t>
            </a:r>
          </a:p>
        </p:txBody>
      </p:sp>
      <p:sp>
        <p:nvSpPr>
          <p:cNvPr id="71709" name="TextBox 44"/>
          <p:cNvSpPr txBox="1">
            <a:spLocks noChangeArrowheads="1"/>
          </p:cNvSpPr>
          <p:nvPr/>
        </p:nvSpPr>
        <p:spPr bwMode="auto">
          <a:xfrm rot="-5400000">
            <a:off x="347663" y="3409950"/>
            <a:ext cx="9858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2400">
                <a:solidFill>
                  <a:srgbClr val="000000"/>
                </a:solidFill>
                <a:latin typeface="Calibri" pitchFamily="34" charset="0"/>
              </a:rPr>
              <a:t>Power</a:t>
            </a:r>
          </a:p>
        </p:txBody>
      </p:sp>
      <p:sp>
        <p:nvSpPr>
          <p:cNvPr id="71710" name="TextBox 45"/>
          <p:cNvSpPr txBox="1">
            <a:spLocks noChangeArrowheads="1"/>
          </p:cNvSpPr>
          <p:nvPr/>
        </p:nvSpPr>
        <p:spPr bwMode="auto">
          <a:xfrm>
            <a:off x="6281738" y="1522413"/>
            <a:ext cx="523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MPP</a:t>
            </a:r>
          </a:p>
        </p:txBody>
      </p:sp>
      <p:sp>
        <p:nvSpPr>
          <p:cNvPr id="71711" name="TextBox 47"/>
          <p:cNvSpPr txBox="1">
            <a:spLocks noChangeArrowheads="1"/>
          </p:cNvSpPr>
          <p:nvPr/>
        </p:nvSpPr>
        <p:spPr bwMode="auto">
          <a:xfrm>
            <a:off x="612775" y="1704975"/>
            <a:ext cx="568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>
                <a:solidFill>
                  <a:srgbClr val="000000"/>
                </a:solidFill>
                <a:latin typeface="Calibri" pitchFamily="34" charset="0"/>
              </a:rPr>
              <a:t>P</a:t>
            </a:r>
            <a:r>
              <a:rPr lang="en-US" baseline="-25000">
                <a:solidFill>
                  <a:srgbClr val="000000"/>
                </a:solidFill>
                <a:latin typeface="Calibri" pitchFamily="34" charset="0"/>
              </a:rPr>
              <a:t>max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1712" name="TextBox 48"/>
          <p:cNvSpPr txBox="1">
            <a:spLocks noChangeArrowheads="1"/>
          </p:cNvSpPr>
          <p:nvPr/>
        </p:nvSpPr>
        <p:spPr bwMode="auto">
          <a:xfrm>
            <a:off x="7564438" y="6183313"/>
            <a:ext cx="500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>
                <a:solidFill>
                  <a:srgbClr val="000000"/>
                </a:solidFill>
                <a:latin typeface="Calibri" pitchFamily="34" charset="0"/>
              </a:rPr>
              <a:t>V</a:t>
            </a:r>
            <a:r>
              <a:rPr lang="en-US" baseline="-25000">
                <a:solidFill>
                  <a:srgbClr val="000000"/>
                </a:solidFill>
                <a:latin typeface="Calibri" pitchFamily="34" charset="0"/>
              </a:rPr>
              <a:t>OC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57400" y="420688"/>
            <a:ext cx="6607175" cy="6461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latin typeface="Arial Rounded MT Bold"/>
              </a:rPr>
              <a:t>Perturb and Observe Method </a:t>
            </a:r>
          </a:p>
        </p:txBody>
      </p:sp>
      <p:sp>
        <p:nvSpPr>
          <p:cNvPr id="71714" name="TextBox 47"/>
          <p:cNvSpPr txBox="1">
            <a:spLocks noChangeArrowheads="1"/>
          </p:cNvSpPr>
          <p:nvPr/>
        </p:nvSpPr>
        <p:spPr bwMode="auto">
          <a:xfrm>
            <a:off x="6261100" y="6142038"/>
            <a:ext cx="512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>
                <a:solidFill>
                  <a:srgbClr val="000000"/>
                </a:solidFill>
                <a:latin typeface="Calibri" pitchFamily="34" charset="0"/>
              </a:rPr>
              <a:t>V</a:t>
            </a:r>
            <a:r>
              <a:rPr lang="en-US" baseline="-25000">
                <a:solidFill>
                  <a:srgbClr val="000000"/>
                </a:solidFill>
                <a:latin typeface="Calibri" pitchFamily="34" charset="0"/>
              </a:rPr>
              <a:t>mp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14400" y="1600200"/>
            <a:ext cx="7620000" cy="4724400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057400" y="420688"/>
            <a:ext cx="6607175" cy="6461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latin typeface="Arial Rounded MT Bold"/>
              </a:rPr>
              <a:t>Perturb and Observe Method </a:t>
            </a:r>
          </a:p>
        </p:txBody>
      </p:sp>
      <p:grpSp>
        <p:nvGrpSpPr>
          <p:cNvPr id="72707" name="Group 2"/>
          <p:cNvGrpSpPr>
            <a:grpSpLocks/>
          </p:cNvGrpSpPr>
          <p:nvPr/>
        </p:nvGrpSpPr>
        <p:grpSpPr bwMode="auto">
          <a:xfrm>
            <a:off x="1301750" y="1941513"/>
            <a:ext cx="6851650" cy="3925887"/>
            <a:chOff x="1454088" y="1789068"/>
            <a:chExt cx="6235824" cy="3279865"/>
          </a:xfrm>
        </p:grpSpPr>
        <p:sp>
          <p:nvSpPr>
            <p:cNvPr id="57" name="Rectangle 56"/>
            <p:cNvSpPr/>
            <p:nvPr/>
          </p:nvSpPr>
          <p:spPr>
            <a:xfrm>
              <a:off x="2175051" y="2889872"/>
              <a:ext cx="1657203" cy="578254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ysClr val="window" lastClr="FFFFFF"/>
                  </a:solidFill>
                  <a:latin typeface="Calibri"/>
                </a:rPr>
                <a:t>Increase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ysClr val="window" lastClr="FFFFFF"/>
                  </a:solidFill>
                  <a:latin typeface="Calibri"/>
                </a:rPr>
                <a:t>Operating Voltage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342087" y="2889872"/>
              <a:ext cx="1657203" cy="578254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ysClr val="window" lastClr="FFFFFF"/>
                  </a:solidFill>
                  <a:latin typeface="Calibri"/>
                </a:rPr>
                <a:t>Decrease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ysClr val="window" lastClr="FFFFFF"/>
                  </a:solidFill>
                  <a:latin typeface="Calibri"/>
                </a:rPr>
                <a:t>Operating Voltage</a:t>
              </a:r>
            </a:p>
          </p:txBody>
        </p:sp>
        <p:sp>
          <p:nvSpPr>
            <p:cNvPr id="59" name="Hexagon 58"/>
            <p:cNvSpPr/>
            <p:nvPr/>
          </p:nvSpPr>
          <p:spPr>
            <a:xfrm>
              <a:off x="1959773" y="4194922"/>
              <a:ext cx="2034300" cy="874011"/>
            </a:xfrm>
            <a:prstGeom prst="hexagon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ysClr val="window" lastClr="FFFFFF"/>
                  </a:solidFill>
                  <a:latin typeface="Calibri"/>
                </a:rPr>
                <a:t>Is current power greater than previous power?</a:t>
              </a:r>
              <a:endParaRPr lang="en-US" sz="140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>
              <a:off x="5152816" y="4194922"/>
              <a:ext cx="2035746" cy="874011"/>
            </a:xfrm>
            <a:prstGeom prst="hexagon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ysClr val="window" lastClr="FFFFFF"/>
                  </a:solidFill>
                  <a:latin typeface="Calibri"/>
                </a:rPr>
                <a:t>Is current power greater than previous power?</a:t>
              </a:r>
              <a:endParaRPr lang="en-US" sz="140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454088" y="3624626"/>
              <a:ext cx="505685" cy="368703"/>
            </a:xfrm>
            <a:prstGeom prst="rect">
              <a:avLst/>
            </a:prstGeom>
            <a:solidFill>
              <a:srgbClr val="9BBB59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>
                  <a:solidFill>
                    <a:sysClr val="window" lastClr="FFFFFF"/>
                  </a:solidFill>
                  <a:latin typeface="Calibri"/>
                </a:rPr>
                <a:t>Yes</a:t>
              </a:r>
              <a:endParaRPr lang="en-US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184227" y="3624626"/>
              <a:ext cx="505685" cy="368703"/>
            </a:xfrm>
            <a:prstGeom prst="rect">
              <a:avLst/>
            </a:prstGeom>
            <a:solidFill>
              <a:srgbClr val="9BBB59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>
                  <a:solidFill>
                    <a:sysClr val="window" lastClr="FFFFFF"/>
                  </a:solidFill>
                  <a:latin typeface="Calibri"/>
                </a:rPr>
                <a:t>Yes</a:t>
              </a:r>
              <a:endParaRPr lang="en-US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994074" y="3624626"/>
              <a:ext cx="455117" cy="368703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>
                  <a:solidFill>
                    <a:sysClr val="window" lastClr="FFFFFF"/>
                  </a:solidFill>
                  <a:latin typeface="Calibri"/>
                </a:rPr>
                <a:t>No</a:t>
              </a:r>
              <a:endParaRPr lang="en-US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694810" y="3624626"/>
              <a:ext cx="455116" cy="368703"/>
            </a:xfrm>
            <a:prstGeom prst="rect">
              <a:avLst/>
            </a:prstGeom>
            <a:solidFill>
              <a:srgbClr val="C04F4C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>
                  <a:solidFill>
                    <a:sysClr val="window" lastClr="FFFFFF"/>
                  </a:solidFill>
                  <a:latin typeface="Calibri"/>
                </a:rPr>
                <a:t>No</a:t>
              </a:r>
              <a:endParaRPr lang="en-US" dirty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65" name="Elbow Connector 64"/>
            <p:cNvCxnSpPr>
              <a:stCxn id="59" idx="1"/>
              <a:endCxn id="61" idx="2"/>
            </p:cNvCxnSpPr>
            <p:nvPr/>
          </p:nvCxnSpPr>
          <p:spPr>
            <a:xfrm rot="10800000">
              <a:off x="1706931" y="3993329"/>
              <a:ext cx="252842" cy="639262"/>
            </a:xfrm>
            <a:prstGeom prst="bentConnector2">
              <a:avLst/>
            </a:prstGeom>
            <a:noFill/>
            <a:ln w="25400" cap="flat" cmpd="sng" algn="ctr">
              <a:solidFill>
                <a:srgbClr val="9BBB59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97" name="Elbow Connector 96"/>
            <p:cNvCxnSpPr>
              <a:stCxn id="61" idx="0"/>
              <a:endCxn id="57" idx="1"/>
            </p:cNvCxnSpPr>
            <p:nvPr/>
          </p:nvCxnSpPr>
          <p:spPr>
            <a:xfrm rot="5400000" flipH="1" flipV="1">
              <a:off x="1718178" y="3167752"/>
              <a:ext cx="445627" cy="468120"/>
            </a:xfrm>
            <a:prstGeom prst="bentConnector2">
              <a:avLst/>
            </a:prstGeom>
            <a:noFill/>
            <a:ln w="25400" cap="flat" cmpd="sng" algn="ctr">
              <a:solidFill>
                <a:srgbClr val="9BBB59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98" name="Elbow Connector 97"/>
            <p:cNvCxnSpPr>
              <a:stCxn id="60" idx="3"/>
              <a:endCxn id="62" idx="2"/>
            </p:cNvCxnSpPr>
            <p:nvPr/>
          </p:nvCxnSpPr>
          <p:spPr>
            <a:xfrm flipV="1">
              <a:off x="7188561" y="3993329"/>
              <a:ext cx="248508" cy="639262"/>
            </a:xfrm>
            <a:prstGeom prst="bentConnector2">
              <a:avLst/>
            </a:prstGeom>
            <a:noFill/>
            <a:ln w="25400" cap="flat" cmpd="sng" algn="ctr">
              <a:solidFill>
                <a:srgbClr val="9BBB59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99" name="Elbow Connector 98"/>
            <p:cNvCxnSpPr>
              <a:stCxn id="62" idx="0"/>
              <a:endCxn id="58" idx="3"/>
            </p:cNvCxnSpPr>
            <p:nvPr/>
          </p:nvCxnSpPr>
          <p:spPr>
            <a:xfrm rot="16200000" flipV="1">
              <a:off x="6995367" y="3182922"/>
              <a:ext cx="445627" cy="437780"/>
            </a:xfrm>
            <a:prstGeom prst="bentConnector2">
              <a:avLst/>
            </a:prstGeom>
            <a:noFill/>
            <a:ln w="25400" cap="flat" cmpd="sng" algn="ctr">
              <a:solidFill>
                <a:srgbClr val="9BBB59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0" name="Elbow Connector 99"/>
            <p:cNvCxnSpPr>
              <a:stCxn id="59" idx="3"/>
              <a:endCxn id="63" idx="2"/>
            </p:cNvCxnSpPr>
            <p:nvPr/>
          </p:nvCxnSpPr>
          <p:spPr>
            <a:xfrm flipV="1">
              <a:off x="3994074" y="3993329"/>
              <a:ext cx="228281" cy="639262"/>
            </a:xfrm>
            <a:prstGeom prst="bentConnector2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1" name="Elbow Connector 100"/>
            <p:cNvCxnSpPr>
              <a:stCxn id="60" idx="1"/>
              <a:endCxn id="64" idx="2"/>
            </p:cNvCxnSpPr>
            <p:nvPr/>
          </p:nvCxnSpPr>
          <p:spPr>
            <a:xfrm rot="10800000">
              <a:off x="4921645" y="3993329"/>
              <a:ext cx="231170" cy="639262"/>
            </a:xfrm>
            <a:prstGeom prst="bentConnector2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2" name="Straight Arrow Connector 101"/>
            <p:cNvCxnSpPr>
              <a:stCxn id="64" idx="0"/>
              <a:endCxn id="57" idx="3"/>
            </p:cNvCxnSpPr>
            <p:nvPr/>
          </p:nvCxnSpPr>
          <p:spPr>
            <a:xfrm flipH="1" flipV="1">
              <a:off x="3832254" y="3178999"/>
              <a:ext cx="1089391" cy="445627"/>
            </a:xfrm>
            <a:prstGeom prst="straightConnector1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3" name="Straight Arrow Connector 102"/>
            <p:cNvCxnSpPr>
              <a:stCxn id="63" idx="0"/>
              <a:endCxn id="58" idx="1"/>
            </p:cNvCxnSpPr>
            <p:nvPr/>
          </p:nvCxnSpPr>
          <p:spPr>
            <a:xfrm flipV="1">
              <a:off x="4222355" y="3178999"/>
              <a:ext cx="1119733" cy="445627"/>
            </a:xfrm>
            <a:prstGeom prst="straightConnector1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4" name="Straight Arrow Connector 103"/>
            <p:cNvCxnSpPr>
              <a:stCxn id="57" idx="2"/>
            </p:cNvCxnSpPr>
            <p:nvPr/>
          </p:nvCxnSpPr>
          <p:spPr>
            <a:xfrm>
              <a:off x="3004376" y="3468126"/>
              <a:ext cx="0" cy="726796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5" name="Straight Arrow Connector 104"/>
            <p:cNvCxnSpPr>
              <a:stCxn id="58" idx="2"/>
            </p:cNvCxnSpPr>
            <p:nvPr/>
          </p:nvCxnSpPr>
          <p:spPr>
            <a:xfrm>
              <a:off x="6169966" y="3468126"/>
              <a:ext cx="0" cy="726796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6" name="Elbow Connector 105"/>
            <p:cNvCxnSpPr>
              <a:stCxn id="57" idx="0"/>
              <a:endCxn id="58" idx="0"/>
            </p:cNvCxnSpPr>
            <p:nvPr/>
          </p:nvCxnSpPr>
          <p:spPr>
            <a:xfrm rot="5400000" flipH="1" flipV="1">
              <a:off x="4587041" y="1306354"/>
              <a:ext cx="13263" cy="3167036"/>
            </a:xfrm>
            <a:prstGeom prst="bentConnector3">
              <a:avLst>
                <a:gd name="adj1" fmla="val 2280000"/>
              </a:avLst>
            </a:prstGeom>
            <a:noFill/>
            <a:ln w="25400" cap="flat" cmpd="sng" algn="ctr">
              <a:solidFill>
                <a:srgbClr val="4F81BD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7" name="Straight Connector 106"/>
            <p:cNvCxnSpPr>
              <a:stCxn id="108" idx="2"/>
            </p:cNvCxnSpPr>
            <p:nvPr/>
          </p:nvCxnSpPr>
          <p:spPr>
            <a:xfrm>
              <a:off x="4524322" y="2368648"/>
              <a:ext cx="5779" cy="241381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08" name="Rectangle 107"/>
            <p:cNvSpPr/>
            <p:nvPr/>
          </p:nvSpPr>
          <p:spPr>
            <a:xfrm>
              <a:off x="3696442" y="1789068"/>
              <a:ext cx="1655759" cy="579580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sysClr val="window" lastClr="FFFFFF"/>
                  </a:solidFill>
                  <a:latin typeface="Calibri"/>
                </a:rPr>
                <a:t>Start/System On</a:t>
              </a:r>
              <a:endParaRPr lang="en-US" sz="1600" dirty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ounded Rectangle 120"/>
          <p:cNvSpPr/>
          <p:nvPr/>
        </p:nvSpPr>
        <p:spPr>
          <a:xfrm>
            <a:off x="152400" y="1524000"/>
            <a:ext cx="8839200" cy="3581400"/>
          </a:xfrm>
          <a:prstGeom prst="roundRect">
            <a:avLst>
              <a:gd name="adj" fmla="val 12802"/>
            </a:avLst>
          </a:prstGeom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 Diagonal Corner Rectangle 4"/>
          <p:cNvSpPr/>
          <p:nvPr/>
        </p:nvSpPr>
        <p:spPr>
          <a:xfrm>
            <a:off x="2895600" y="4267200"/>
            <a:ext cx="990600" cy="609600"/>
          </a:xfrm>
          <a:prstGeom prst="round2DiagRect">
            <a:avLst/>
          </a:prstGeom>
          <a:solidFill>
            <a:srgbClr val="C04F4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Calibri"/>
                <a:cs typeface="Calibri"/>
              </a:rPr>
              <a:t>Adjust PWM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1905000"/>
            <a:ext cx="990600" cy="533400"/>
          </a:xfrm>
          <a:prstGeom prst="rect">
            <a:avLst/>
          </a:prstGeom>
          <a:solidFill>
            <a:srgbClr val="9BBB5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Calibri"/>
                <a:cs typeface="Calibri"/>
              </a:rPr>
              <a:t>Start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362200" y="1752600"/>
            <a:ext cx="2057400" cy="8382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u="sng" dirty="0">
                <a:latin typeface="Calibri"/>
                <a:cs typeface="Calibri"/>
              </a:rPr>
              <a:t>Sensor Read</a:t>
            </a:r>
            <a:r>
              <a:rPr lang="en-US" dirty="0">
                <a:latin typeface="Calibri"/>
                <a:cs typeface="Calibri"/>
              </a:rPr>
              <a:t>:</a:t>
            </a:r>
            <a:br>
              <a:rPr lang="en-US" dirty="0">
                <a:latin typeface="Calibri"/>
                <a:cs typeface="Calibri"/>
              </a:rPr>
            </a:br>
            <a:r>
              <a:rPr lang="en-US" b="1" dirty="0">
                <a:latin typeface="Calibri"/>
                <a:cs typeface="Calibri"/>
              </a:rPr>
              <a:t>Battery Voltage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248400" y="1676400"/>
            <a:ext cx="2057400" cy="9906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u="sng" dirty="0">
                <a:latin typeface="Calibri"/>
                <a:cs typeface="Calibri"/>
              </a:rPr>
              <a:t>Sensor Read</a:t>
            </a:r>
            <a:r>
              <a:rPr lang="en-US" dirty="0">
                <a:latin typeface="Calibri"/>
                <a:cs typeface="Calibri"/>
              </a:rPr>
              <a:t>:</a:t>
            </a:r>
            <a:br>
              <a:rPr lang="en-US" dirty="0">
                <a:latin typeface="Calibri"/>
                <a:cs typeface="Calibri"/>
              </a:rPr>
            </a:br>
            <a:r>
              <a:rPr lang="en-US" b="1" dirty="0">
                <a:latin typeface="Calibri"/>
                <a:cs typeface="Calibri"/>
              </a:rPr>
              <a:t>Battery Current &amp; Voltage</a:t>
            </a:r>
          </a:p>
        </p:txBody>
      </p:sp>
      <p:sp>
        <p:nvSpPr>
          <p:cNvPr id="73734" name="TextBox 48"/>
          <p:cNvSpPr txBox="1">
            <a:spLocks noChangeArrowheads="1"/>
          </p:cNvSpPr>
          <p:nvPr/>
        </p:nvSpPr>
        <p:spPr bwMode="auto">
          <a:xfrm>
            <a:off x="2743200" y="3048000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  <a:ea typeface="Calibri" pitchFamily="34" charset="0"/>
                <a:cs typeface="Calibri" pitchFamily="34" charset="0"/>
              </a:rPr>
              <a:t>Float or</a:t>
            </a:r>
            <a:br>
              <a:rPr lang="en-US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>
                <a:latin typeface="Calibri" pitchFamily="34" charset="0"/>
                <a:ea typeface="Calibri" pitchFamily="34" charset="0"/>
                <a:cs typeface="Calibri" pitchFamily="34" charset="0"/>
              </a:rPr>
              <a:t>Absorption</a:t>
            </a:r>
          </a:p>
        </p:txBody>
      </p:sp>
      <p:sp>
        <p:nvSpPr>
          <p:cNvPr id="73735" name="TextBox 50"/>
          <p:cNvSpPr txBox="1">
            <a:spLocks noChangeArrowheads="1"/>
          </p:cNvSpPr>
          <p:nvPr/>
        </p:nvSpPr>
        <p:spPr bwMode="auto">
          <a:xfrm>
            <a:off x="5867400" y="3200400"/>
            <a:ext cx="129540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  <a:ea typeface="Calibri" pitchFamily="34" charset="0"/>
                <a:cs typeface="Calibri" pitchFamily="34" charset="0"/>
              </a:rPr>
              <a:t>I x V &gt; P</a:t>
            </a:r>
            <a:r>
              <a:rPr lang="en-US" baseline="-25000">
                <a:latin typeface="Calibri" pitchFamily="34" charset="0"/>
                <a:ea typeface="Calibri" pitchFamily="34" charset="0"/>
                <a:cs typeface="Calibri" pitchFamily="34" charset="0"/>
              </a:rPr>
              <a:t>0</a:t>
            </a:r>
            <a:endParaRPr lang="en-US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73736" name="TextBox 51"/>
          <p:cNvSpPr txBox="1">
            <a:spLocks noChangeArrowheads="1"/>
          </p:cNvSpPr>
          <p:nvPr/>
        </p:nvSpPr>
        <p:spPr bwMode="auto">
          <a:xfrm>
            <a:off x="7467600" y="3200400"/>
            <a:ext cx="129540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  <a:ea typeface="Calibri" pitchFamily="34" charset="0"/>
                <a:cs typeface="Calibri" pitchFamily="34" charset="0"/>
              </a:rPr>
              <a:t>I x V &lt; P</a:t>
            </a:r>
            <a:r>
              <a:rPr lang="en-US" baseline="-25000">
                <a:latin typeface="Calibri" pitchFamily="34" charset="0"/>
                <a:ea typeface="Calibri" pitchFamily="34" charset="0"/>
                <a:cs typeface="Calibri" pitchFamily="34" charset="0"/>
              </a:rPr>
              <a:t>0</a:t>
            </a:r>
            <a:endParaRPr lang="en-US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73737" name="TextBox 52"/>
          <p:cNvSpPr txBox="1">
            <a:spLocks noChangeArrowheads="1"/>
          </p:cNvSpPr>
          <p:nvPr/>
        </p:nvSpPr>
        <p:spPr bwMode="auto">
          <a:xfrm>
            <a:off x="5867400" y="3581400"/>
            <a:ext cx="12954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  <a:ea typeface="Calibri" pitchFamily="34" charset="0"/>
                <a:cs typeface="Calibri" pitchFamily="34" charset="0"/>
              </a:rPr>
              <a:t>Increase Voltage</a:t>
            </a:r>
          </a:p>
        </p:txBody>
      </p:sp>
      <p:sp>
        <p:nvSpPr>
          <p:cNvPr id="73738" name="TextBox 53"/>
          <p:cNvSpPr txBox="1">
            <a:spLocks noChangeArrowheads="1"/>
          </p:cNvSpPr>
          <p:nvPr/>
        </p:nvSpPr>
        <p:spPr bwMode="auto">
          <a:xfrm>
            <a:off x="7467600" y="3581400"/>
            <a:ext cx="12954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  <a:ea typeface="Calibri" pitchFamily="34" charset="0"/>
                <a:cs typeface="Calibri" pitchFamily="34" charset="0"/>
              </a:rPr>
              <a:t>Decrease Voltage</a:t>
            </a:r>
          </a:p>
        </p:txBody>
      </p:sp>
      <p:sp>
        <p:nvSpPr>
          <p:cNvPr id="73739" name="TextBox 54"/>
          <p:cNvSpPr txBox="1">
            <a:spLocks noChangeArrowheads="1"/>
          </p:cNvSpPr>
          <p:nvPr/>
        </p:nvSpPr>
        <p:spPr bwMode="auto">
          <a:xfrm>
            <a:off x="4953000" y="17526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  <a:ea typeface="Calibri" pitchFamily="34" charset="0"/>
                <a:cs typeface="Calibri" pitchFamily="34" charset="0"/>
              </a:rPr>
              <a:t>Bulk</a:t>
            </a:r>
          </a:p>
        </p:txBody>
      </p:sp>
      <p:cxnSp>
        <p:nvCxnSpPr>
          <p:cNvPr id="57" name="Straight Arrow Connector 56"/>
          <p:cNvCxnSpPr>
            <a:stCxn id="3" idx="2"/>
            <a:endCxn id="73734" idx="0"/>
          </p:cNvCxnSpPr>
          <p:nvPr/>
        </p:nvCxnSpPr>
        <p:spPr>
          <a:xfrm>
            <a:off x="3390900" y="2590800"/>
            <a:ext cx="0" cy="45720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73734" idx="2"/>
            <a:endCxn id="5" idx="3"/>
          </p:cNvCxnSpPr>
          <p:nvPr/>
        </p:nvCxnSpPr>
        <p:spPr>
          <a:xfrm>
            <a:off x="3390900" y="3694113"/>
            <a:ext cx="0" cy="5730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2" idx="3"/>
            <a:endCxn id="3" idx="1"/>
          </p:cNvCxnSpPr>
          <p:nvPr/>
        </p:nvCxnSpPr>
        <p:spPr>
          <a:xfrm>
            <a:off x="1371600" y="2171700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" idx="3"/>
            <a:endCxn id="7" idx="1"/>
          </p:cNvCxnSpPr>
          <p:nvPr/>
        </p:nvCxnSpPr>
        <p:spPr>
          <a:xfrm>
            <a:off x="4419600" y="2171700"/>
            <a:ext cx="1828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5" idx="2"/>
            <a:endCxn id="2" idx="2"/>
          </p:cNvCxnSpPr>
          <p:nvPr/>
        </p:nvCxnSpPr>
        <p:spPr>
          <a:xfrm rot="10800000">
            <a:off x="876300" y="2438400"/>
            <a:ext cx="2019300" cy="21336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>
            <a:stCxn id="7" idx="2"/>
            <a:endCxn id="73735" idx="0"/>
          </p:cNvCxnSpPr>
          <p:nvPr/>
        </p:nvCxnSpPr>
        <p:spPr>
          <a:xfrm rot="5400000">
            <a:off x="6629400" y="2552700"/>
            <a:ext cx="533400" cy="76200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/>
          <p:cNvCxnSpPr>
            <a:stCxn id="7" idx="2"/>
            <a:endCxn id="73736" idx="0"/>
          </p:cNvCxnSpPr>
          <p:nvPr/>
        </p:nvCxnSpPr>
        <p:spPr>
          <a:xfrm rot="16200000" flipH="1">
            <a:off x="7429500" y="2514600"/>
            <a:ext cx="533400" cy="83820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>
            <a:stCxn id="73737" idx="2"/>
            <a:endCxn id="5" idx="0"/>
          </p:cNvCxnSpPr>
          <p:nvPr/>
        </p:nvCxnSpPr>
        <p:spPr>
          <a:xfrm rot="5400000">
            <a:off x="5028406" y="3085307"/>
            <a:ext cx="344487" cy="26289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/>
          <p:cNvCxnSpPr>
            <a:stCxn id="73738" idx="2"/>
          </p:cNvCxnSpPr>
          <p:nvPr/>
        </p:nvCxnSpPr>
        <p:spPr>
          <a:xfrm rot="5400000">
            <a:off x="7123906" y="3580607"/>
            <a:ext cx="344487" cy="1638300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3352800" y="4876800"/>
            <a:ext cx="0" cy="1752600"/>
          </a:xfrm>
          <a:prstGeom prst="straightConnector1">
            <a:avLst/>
          </a:prstGeom>
          <a:ln>
            <a:solidFill>
              <a:srgbClr val="C04F4C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750" name="TextBox 118"/>
          <p:cNvSpPr txBox="1">
            <a:spLocks noChangeArrowheads="1"/>
          </p:cNvSpPr>
          <p:nvPr/>
        </p:nvSpPr>
        <p:spPr bwMode="auto">
          <a:xfrm>
            <a:off x="3276600" y="5257800"/>
            <a:ext cx="1371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  <a:ea typeface="Calibri" pitchFamily="34" charset="0"/>
                <a:cs typeface="Calibri" pitchFamily="34" charset="0"/>
              </a:rPr>
              <a:t>Regulated Power Delivered to Battery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4495800" y="228600"/>
            <a:ext cx="1905000" cy="838200"/>
          </a:xfrm>
          <a:prstGeom prst="rect">
            <a:avLst/>
          </a:prstGeom>
          <a:solidFill>
            <a:srgbClr val="9BBB59"/>
          </a:solidFill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latin typeface="Calibri"/>
                <a:cs typeface="Calibri"/>
              </a:rPr>
              <a:t>LCD:</a:t>
            </a:r>
            <a:r>
              <a:rPr lang="en-US" sz="1200" dirty="0">
                <a:latin typeface="Calibri"/>
                <a:cs typeface="Calibri"/>
              </a:rPr>
              <a:t>     </a:t>
            </a:r>
            <a:r>
              <a:rPr lang="en-US" dirty="0" err="1">
                <a:latin typeface="Calibri"/>
                <a:cs typeface="Calibri"/>
              </a:rPr>
              <a:t>LCD.print</a:t>
            </a:r>
            <a:r>
              <a:rPr lang="en-US" dirty="0">
                <a:latin typeface="Calibri"/>
                <a:cs typeface="Calibri"/>
              </a:rPr>
              <a:t/>
            </a:r>
            <a:br>
              <a:rPr lang="en-US" dirty="0">
                <a:latin typeface="Calibri"/>
                <a:cs typeface="Calibri"/>
              </a:rPr>
            </a:br>
            <a:r>
              <a:rPr lang="en-US" dirty="0" err="1">
                <a:latin typeface="Calibri"/>
                <a:cs typeface="Calibri"/>
              </a:rPr>
              <a:t>Xbee</a:t>
            </a:r>
            <a:r>
              <a:rPr lang="en-US" dirty="0">
                <a:latin typeface="Calibri"/>
                <a:cs typeface="Calibri"/>
              </a:rPr>
              <a:t>:</a:t>
            </a:r>
            <a:r>
              <a:rPr lang="en-US" sz="1200" dirty="0">
                <a:latin typeface="Calibri"/>
                <a:cs typeface="Calibri"/>
              </a:rPr>
              <a:t>  </a:t>
            </a:r>
            <a:r>
              <a:rPr lang="en-US" dirty="0" err="1">
                <a:latin typeface="Calibri"/>
                <a:cs typeface="Calibri"/>
              </a:rPr>
              <a:t>Serial.write</a:t>
            </a:r>
            <a:endParaRPr lang="en-US" dirty="0">
              <a:latin typeface="Calibri"/>
              <a:cs typeface="Calibri"/>
            </a:endParaRPr>
          </a:p>
        </p:txBody>
      </p:sp>
      <p:cxnSp>
        <p:nvCxnSpPr>
          <p:cNvPr id="124" name="Elbow Connector 123"/>
          <p:cNvCxnSpPr>
            <a:stCxn id="3" idx="0"/>
            <a:endCxn id="122" idx="1"/>
          </p:cNvCxnSpPr>
          <p:nvPr/>
        </p:nvCxnSpPr>
        <p:spPr>
          <a:xfrm rot="5400000" flipH="1" flipV="1">
            <a:off x="3390900" y="647700"/>
            <a:ext cx="1104900" cy="1104900"/>
          </a:xfrm>
          <a:prstGeom prst="bentConnector2">
            <a:avLst/>
          </a:prstGeom>
          <a:ln>
            <a:solidFill>
              <a:schemeClr val="accent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Elbow Connector 125"/>
          <p:cNvCxnSpPr>
            <a:stCxn id="7" idx="0"/>
            <a:endCxn id="122" idx="3"/>
          </p:cNvCxnSpPr>
          <p:nvPr/>
        </p:nvCxnSpPr>
        <p:spPr>
          <a:xfrm rot="16200000" flipV="1">
            <a:off x="6324600" y="723900"/>
            <a:ext cx="1028700" cy="876300"/>
          </a:xfrm>
          <a:prstGeom prst="bentConnector2">
            <a:avLst/>
          </a:prstGeom>
          <a:ln>
            <a:solidFill>
              <a:schemeClr val="accent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ounded Rectangle 120"/>
          <p:cNvSpPr/>
          <p:nvPr/>
        </p:nvSpPr>
        <p:spPr>
          <a:xfrm>
            <a:off x="1600200" y="1524000"/>
            <a:ext cx="7010400" cy="3581400"/>
          </a:xfrm>
          <a:prstGeom prst="roundRect">
            <a:avLst>
              <a:gd name="adj" fmla="val 12802"/>
            </a:avLst>
          </a:prstGeom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 Diagonal Corner Rectangle 4"/>
          <p:cNvSpPr/>
          <p:nvPr/>
        </p:nvSpPr>
        <p:spPr>
          <a:xfrm>
            <a:off x="3733800" y="4267200"/>
            <a:ext cx="990600" cy="609600"/>
          </a:xfrm>
          <a:prstGeom prst="round2DiagRect">
            <a:avLst/>
          </a:prstGeom>
          <a:solidFill>
            <a:srgbClr val="C04F4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Calibri"/>
                <a:cs typeface="Calibri"/>
              </a:rPr>
              <a:t>Adjust PWM</a:t>
            </a:r>
          </a:p>
        </p:txBody>
      </p:sp>
      <p:sp>
        <p:nvSpPr>
          <p:cNvPr id="2" name="Rectangle 1"/>
          <p:cNvSpPr/>
          <p:nvPr/>
        </p:nvSpPr>
        <p:spPr>
          <a:xfrm>
            <a:off x="1752600" y="1905000"/>
            <a:ext cx="990600" cy="533400"/>
          </a:xfrm>
          <a:prstGeom prst="rect">
            <a:avLst/>
          </a:prstGeom>
          <a:solidFill>
            <a:srgbClr val="9BBB5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Calibri"/>
                <a:cs typeface="Calibri"/>
              </a:rPr>
              <a:t>Start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200400" y="1752600"/>
            <a:ext cx="2057400" cy="8382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u="sng" dirty="0">
                <a:latin typeface="Calibri"/>
                <a:cs typeface="Calibri"/>
              </a:rPr>
              <a:t>Sensor Read</a:t>
            </a:r>
            <a:r>
              <a:rPr lang="en-US" dirty="0">
                <a:latin typeface="Calibri"/>
                <a:cs typeface="Calibri"/>
              </a:rPr>
              <a:t>:</a:t>
            </a:r>
            <a:br>
              <a:rPr lang="en-US" dirty="0">
                <a:latin typeface="Calibri"/>
                <a:cs typeface="Calibri"/>
              </a:rPr>
            </a:br>
            <a:r>
              <a:rPr lang="en-US" b="1" dirty="0">
                <a:latin typeface="Calibri"/>
                <a:cs typeface="Calibri"/>
              </a:rPr>
              <a:t>Battery Voltage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943600" y="1676400"/>
            <a:ext cx="2057400" cy="9906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u="sng" dirty="0">
                <a:latin typeface="Calibri"/>
                <a:cs typeface="Calibri"/>
              </a:rPr>
              <a:t>Sensor Read</a:t>
            </a:r>
            <a:r>
              <a:rPr lang="en-US" dirty="0">
                <a:latin typeface="Calibri"/>
                <a:cs typeface="Calibri"/>
              </a:rPr>
              <a:t>:</a:t>
            </a:r>
            <a:br>
              <a:rPr lang="en-US" dirty="0">
                <a:latin typeface="Calibri"/>
                <a:cs typeface="Calibri"/>
              </a:rPr>
            </a:br>
            <a:r>
              <a:rPr lang="en-US" b="1" dirty="0">
                <a:latin typeface="Calibri"/>
                <a:cs typeface="Calibri"/>
              </a:rPr>
              <a:t>Battery Current &amp; Voltage</a:t>
            </a:r>
          </a:p>
        </p:txBody>
      </p:sp>
      <p:sp>
        <p:nvSpPr>
          <p:cNvPr id="126983" name="TextBox 48"/>
          <p:cNvSpPr txBox="1">
            <a:spLocks noChangeArrowheads="1"/>
          </p:cNvSpPr>
          <p:nvPr/>
        </p:nvSpPr>
        <p:spPr bwMode="auto">
          <a:xfrm>
            <a:off x="3581400" y="304800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Float or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Absorption</a:t>
            </a:r>
          </a:p>
        </p:txBody>
      </p:sp>
      <p:sp>
        <p:nvSpPr>
          <p:cNvPr id="126984" name="TextBox 50"/>
          <p:cNvSpPr txBox="1">
            <a:spLocks noChangeArrowheads="1"/>
          </p:cNvSpPr>
          <p:nvPr/>
        </p:nvSpPr>
        <p:spPr bwMode="auto">
          <a:xfrm>
            <a:off x="5562600" y="3200400"/>
            <a:ext cx="1295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I x V &gt; P</a:t>
            </a:r>
            <a:r>
              <a:rPr lang="en-US" baseline="-25000">
                <a:latin typeface="Calibri" pitchFamily="34" charset="0"/>
              </a:rPr>
              <a:t>0</a:t>
            </a:r>
            <a:endParaRPr lang="en-US">
              <a:latin typeface="Calibri" pitchFamily="34" charset="0"/>
            </a:endParaRPr>
          </a:p>
        </p:txBody>
      </p:sp>
      <p:sp>
        <p:nvSpPr>
          <p:cNvPr id="126985" name="TextBox 51"/>
          <p:cNvSpPr txBox="1">
            <a:spLocks noChangeArrowheads="1"/>
          </p:cNvSpPr>
          <p:nvPr/>
        </p:nvSpPr>
        <p:spPr bwMode="auto">
          <a:xfrm>
            <a:off x="7162800" y="3200400"/>
            <a:ext cx="1295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I x V &lt; P</a:t>
            </a:r>
            <a:r>
              <a:rPr lang="en-US" baseline="-25000">
                <a:latin typeface="Calibri" pitchFamily="34" charset="0"/>
              </a:rPr>
              <a:t>0</a:t>
            </a:r>
            <a:endParaRPr lang="en-US">
              <a:latin typeface="Calibri" pitchFamily="34" charset="0"/>
            </a:endParaRPr>
          </a:p>
        </p:txBody>
      </p:sp>
      <p:sp>
        <p:nvSpPr>
          <p:cNvPr id="126986" name="TextBox 52"/>
          <p:cNvSpPr txBox="1">
            <a:spLocks noChangeArrowheads="1"/>
          </p:cNvSpPr>
          <p:nvPr/>
        </p:nvSpPr>
        <p:spPr bwMode="auto">
          <a:xfrm>
            <a:off x="5562600" y="3581400"/>
            <a:ext cx="12954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Increase Voltage</a:t>
            </a:r>
          </a:p>
        </p:txBody>
      </p:sp>
      <p:sp>
        <p:nvSpPr>
          <p:cNvPr id="126987" name="TextBox 53"/>
          <p:cNvSpPr txBox="1">
            <a:spLocks noChangeArrowheads="1"/>
          </p:cNvSpPr>
          <p:nvPr/>
        </p:nvSpPr>
        <p:spPr bwMode="auto">
          <a:xfrm>
            <a:off x="7162800" y="3581400"/>
            <a:ext cx="12954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Decrease Voltage</a:t>
            </a:r>
          </a:p>
        </p:txBody>
      </p:sp>
      <p:sp>
        <p:nvSpPr>
          <p:cNvPr id="126988" name="TextBox 54"/>
          <p:cNvSpPr txBox="1">
            <a:spLocks noChangeArrowheads="1"/>
          </p:cNvSpPr>
          <p:nvPr/>
        </p:nvSpPr>
        <p:spPr bwMode="auto">
          <a:xfrm>
            <a:off x="5181600" y="1766888"/>
            <a:ext cx="83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Bulk</a:t>
            </a:r>
          </a:p>
        </p:txBody>
      </p:sp>
      <p:cxnSp>
        <p:nvCxnSpPr>
          <p:cNvPr id="57" name="Straight Arrow Connector 56"/>
          <p:cNvCxnSpPr>
            <a:stCxn id="3" idx="2"/>
            <a:endCxn id="126983" idx="0"/>
          </p:cNvCxnSpPr>
          <p:nvPr/>
        </p:nvCxnSpPr>
        <p:spPr>
          <a:xfrm>
            <a:off x="4229100" y="2606675"/>
            <a:ext cx="0" cy="441325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26983" idx="2"/>
            <a:endCxn id="5" idx="3"/>
          </p:cNvCxnSpPr>
          <p:nvPr/>
        </p:nvCxnSpPr>
        <p:spPr>
          <a:xfrm>
            <a:off x="4229100" y="3689350"/>
            <a:ext cx="0" cy="561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2" idx="3"/>
            <a:endCxn id="3" idx="1"/>
          </p:cNvCxnSpPr>
          <p:nvPr/>
        </p:nvCxnSpPr>
        <p:spPr>
          <a:xfrm>
            <a:off x="2759075" y="2171700"/>
            <a:ext cx="4254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" idx="3"/>
            <a:endCxn id="7" idx="1"/>
          </p:cNvCxnSpPr>
          <p:nvPr/>
        </p:nvCxnSpPr>
        <p:spPr>
          <a:xfrm>
            <a:off x="5273675" y="2171700"/>
            <a:ext cx="6540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cxnSpLocks noChangeShapeType="1"/>
            <a:stCxn id="5" idx="2"/>
            <a:endCxn id="2" idx="2"/>
          </p:cNvCxnSpPr>
          <p:nvPr/>
        </p:nvCxnSpPr>
        <p:spPr bwMode="auto">
          <a:xfrm rot="10800000">
            <a:off x="2247900" y="2454275"/>
            <a:ext cx="1470025" cy="2117725"/>
          </a:xfrm>
          <a:prstGeom prst="bentConnector2">
            <a:avLst/>
          </a:prstGeom>
          <a:noFill/>
          <a:ln w="31750" algn="ctr">
            <a:solidFill>
              <a:schemeClr val="accent1"/>
            </a:solidFill>
            <a:miter lim="800000"/>
            <a:headEnd/>
            <a:tailEnd type="arrow" w="med" len="med"/>
          </a:ln>
        </p:spPr>
      </p:cxnSp>
      <p:cxnSp>
        <p:nvCxnSpPr>
          <p:cNvPr id="74" name="Elbow Connector 73"/>
          <p:cNvCxnSpPr>
            <a:cxnSpLocks noChangeShapeType="1"/>
            <a:stCxn id="7" idx="2"/>
            <a:endCxn id="126984" idx="0"/>
          </p:cNvCxnSpPr>
          <p:nvPr/>
        </p:nvCxnSpPr>
        <p:spPr bwMode="auto">
          <a:xfrm rot="5400000">
            <a:off x="6332537" y="2560638"/>
            <a:ext cx="517525" cy="762000"/>
          </a:xfrm>
          <a:prstGeom prst="bentConnector3">
            <a:avLst>
              <a:gd name="adj1" fmla="val 48468"/>
            </a:avLst>
          </a:prstGeom>
          <a:noFill/>
          <a:ln w="31750" algn="ctr">
            <a:solidFill>
              <a:schemeClr val="accent1"/>
            </a:solidFill>
            <a:miter lim="800000"/>
            <a:headEnd/>
            <a:tailEnd type="arrow" w="med" len="med"/>
          </a:ln>
        </p:spPr>
      </p:cxnSp>
      <p:cxnSp>
        <p:nvCxnSpPr>
          <p:cNvPr id="79" name="Elbow Connector 78"/>
          <p:cNvCxnSpPr>
            <a:cxnSpLocks noChangeShapeType="1"/>
            <a:stCxn id="7" idx="2"/>
            <a:endCxn id="126985" idx="0"/>
          </p:cNvCxnSpPr>
          <p:nvPr/>
        </p:nvCxnSpPr>
        <p:spPr bwMode="auto">
          <a:xfrm rot="16200000" flipH="1">
            <a:off x="7132637" y="2522538"/>
            <a:ext cx="517525" cy="838200"/>
          </a:xfrm>
          <a:prstGeom prst="bentConnector3">
            <a:avLst>
              <a:gd name="adj1" fmla="val 48468"/>
            </a:avLst>
          </a:prstGeom>
          <a:noFill/>
          <a:ln w="31750" algn="ctr">
            <a:solidFill>
              <a:schemeClr val="accent1"/>
            </a:solidFill>
            <a:miter lim="800000"/>
            <a:headEnd/>
            <a:tailEnd type="arrow" w="med" len="med"/>
          </a:ln>
        </p:spPr>
      </p:cxnSp>
      <p:cxnSp>
        <p:nvCxnSpPr>
          <p:cNvPr id="82" name="Elbow Connector 81"/>
          <p:cNvCxnSpPr>
            <a:cxnSpLocks noChangeShapeType="1"/>
            <a:stCxn id="126986" idx="2"/>
            <a:endCxn id="5" idx="0"/>
          </p:cNvCxnSpPr>
          <p:nvPr/>
        </p:nvCxnSpPr>
        <p:spPr bwMode="auto">
          <a:xfrm rot="5400000">
            <a:off x="5305425" y="3667125"/>
            <a:ext cx="339725" cy="1470025"/>
          </a:xfrm>
          <a:prstGeom prst="bentConnector2">
            <a:avLst/>
          </a:prstGeom>
          <a:noFill/>
          <a:ln w="31750" algn="ctr">
            <a:solidFill>
              <a:schemeClr val="accent1"/>
            </a:solidFill>
            <a:miter lim="800000"/>
            <a:headEnd/>
            <a:tailEnd type="arrow" w="med" len="med"/>
          </a:ln>
        </p:spPr>
      </p:cxnSp>
      <p:cxnSp>
        <p:nvCxnSpPr>
          <p:cNvPr id="88" name="Elbow Connector 87"/>
          <p:cNvCxnSpPr>
            <a:stCxn id="126987" idx="2"/>
          </p:cNvCxnSpPr>
          <p:nvPr/>
        </p:nvCxnSpPr>
        <p:spPr>
          <a:xfrm rot="5400000">
            <a:off x="6819106" y="3585369"/>
            <a:ext cx="344488" cy="1638300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4191000" y="4876800"/>
            <a:ext cx="0" cy="1066800"/>
          </a:xfrm>
          <a:prstGeom prst="straightConnector1">
            <a:avLst/>
          </a:prstGeom>
          <a:ln>
            <a:solidFill>
              <a:srgbClr val="C04F4C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999" name="TextBox 118"/>
          <p:cNvSpPr txBox="1">
            <a:spLocks noChangeArrowheads="1"/>
          </p:cNvSpPr>
          <p:nvPr/>
        </p:nvSpPr>
        <p:spPr bwMode="auto">
          <a:xfrm>
            <a:off x="4114800" y="5057775"/>
            <a:ext cx="281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Regulated Power Delivered to Battery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4495800" y="533400"/>
            <a:ext cx="1905000" cy="838200"/>
          </a:xfrm>
          <a:prstGeom prst="rect">
            <a:avLst/>
          </a:prstGeom>
          <a:solidFill>
            <a:srgbClr val="9BBB59"/>
          </a:solidFill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latin typeface="Calibri"/>
                <a:cs typeface="Calibri"/>
              </a:rPr>
              <a:t>LCD:</a:t>
            </a:r>
            <a:r>
              <a:rPr lang="en-US" sz="1200" dirty="0">
                <a:latin typeface="Calibri"/>
                <a:cs typeface="Calibri"/>
              </a:rPr>
              <a:t>     </a:t>
            </a:r>
            <a:r>
              <a:rPr lang="en-US" dirty="0" err="1">
                <a:latin typeface="Calibri"/>
                <a:cs typeface="Calibri"/>
              </a:rPr>
              <a:t>LCD.print</a:t>
            </a:r>
            <a:r>
              <a:rPr lang="en-US" dirty="0">
                <a:latin typeface="Calibri"/>
                <a:cs typeface="Calibri"/>
              </a:rPr>
              <a:t/>
            </a:r>
            <a:br>
              <a:rPr lang="en-US" dirty="0">
                <a:latin typeface="Calibri"/>
                <a:cs typeface="Calibri"/>
              </a:rPr>
            </a:br>
            <a:r>
              <a:rPr lang="en-US" dirty="0" err="1">
                <a:latin typeface="Calibri"/>
                <a:cs typeface="Calibri"/>
              </a:rPr>
              <a:t>Xbee</a:t>
            </a:r>
            <a:r>
              <a:rPr lang="en-US" dirty="0">
                <a:latin typeface="Calibri"/>
                <a:cs typeface="Calibri"/>
              </a:rPr>
              <a:t>:</a:t>
            </a:r>
            <a:r>
              <a:rPr lang="en-US" sz="1200" dirty="0">
                <a:latin typeface="Calibri"/>
                <a:cs typeface="Calibri"/>
              </a:rPr>
              <a:t>  </a:t>
            </a:r>
            <a:r>
              <a:rPr lang="en-US" dirty="0" err="1">
                <a:latin typeface="Calibri"/>
                <a:cs typeface="Calibri"/>
              </a:rPr>
              <a:t>Serial.write</a:t>
            </a:r>
            <a:endParaRPr lang="en-US" dirty="0">
              <a:latin typeface="Calibri"/>
              <a:cs typeface="Calibri"/>
            </a:endParaRPr>
          </a:p>
        </p:txBody>
      </p:sp>
      <p:cxnSp>
        <p:nvCxnSpPr>
          <p:cNvPr id="124" name="Elbow Connector 123"/>
          <p:cNvCxnSpPr>
            <a:cxnSpLocks noChangeShapeType="1"/>
            <a:stCxn id="3" idx="0"/>
            <a:endCxn id="122" idx="1"/>
          </p:cNvCxnSpPr>
          <p:nvPr/>
        </p:nvCxnSpPr>
        <p:spPr bwMode="auto">
          <a:xfrm rot="16200000">
            <a:off x="3970337" y="1211263"/>
            <a:ext cx="784225" cy="266700"/>
          </a:xfrm>
          <a:prstGeom prst="bentConnector2">
            <a:avLst/>
          </a:prstGeom>
          <a:noFill/>
          <a:ln w="31750" algn="ctr">
            <a:solidFill>
              <a:schemeClr val="accent1"/>
            </a:solidFill>
            <a:prstDash val="sysDash"/>
            <a:miter lim="800000"/>
            <a:headEnd/>
            <a:tailEnd type="arrow" w="med" len="med"/>
          </a:ln>
        </p:spPr>
      </p:cxnSp>
      <p:cxnSp>
        <p:nvCxnSpPr>
          <p:cNvPr id="126" name="Elbow Connector 125"/>
          <p:cNvCxnSpPr>
            <a:cxnSpLocks noChangeShapeType="1"/>
            <a:stCxn id="7" idx="0"/>
            <a:endCxn id="122" idx="3"/>
          </p:cNvCxnSpPr>
          <p:nvPr/>
        </p:nvCxnSpPr>
        <p:spPr bwMode="auto">
          <a:xfrm rot="5400000" flipH="1">
            <a:off x="6332537" y="1020763"/>
            <a:ext cx="708025" cy="571500"/>
          </a:xfrm>
          <a:prstGeom prst="bentConnector2">
            <a:avLst/>
          </a:prstGeom>
          <a:noFill/>
          <a:ln w="31750" algn="ctr">
            <a:solidFill>
              <a:schemeClr val="accent1"/>
            </a:solidFill>
            <a:prstDash val="sysDash"/>
            <a:miter lim="800000"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3276600" y="152400"/>
            <a:ext cx="5646738" cy="20240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/>
              <a:t>H-Bridge Topology </a:t>
            </a:r>
            <a:br>
              <a:rPr lang="en-US" sz="3600" b="1" smtClean="0"/>
            </a:br>
            <a:r>
              <a:rPr lang="en-US" sz="3600" b="1" smtClean="0"/>
              <a:t>Buck-Boost DC/DC  Regulator</a:t>
            </a:r>
            <a:endParaRPr lang="en-US" sz="360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2547938"/>
            <a:ext cx="3657600" cy="4157662"/>
          </a:xfrm>
        </p:spPr>
        <p:txBody>
          <a:bodyPr>
            <a:normAutofit fontScale="70000" lnSpcReduction="20000"/>
          </a:bodyPr>
          <a:lstStyle/>
          <a:p>
            <a:pPr eaLnBrk="1" fontAlgn="auto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t>Single </a:t>
            </a:r>
            <a:r>
              <a:rPr/>
              <a:t>Inductor </a:t>
            </a:r>
            <a:r>
              <a:t>Buck/Boost Architecture</a:t>
            </a:r>
          </a:p>
          <a:p>
            <a:pPr eaLnBrk="1" fontAlgn="auto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t>Separate Buck and Boost Operating Modes </a:t>
            </a:r>
          </a:p>
          <a:p>
            <a:pPr eaLnBrk="1" fontAlgn="auto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t>Synchronous </a:t>
            </a:r>
            <a:r>
              <a:rPr/>
              <a:t>4-Switch Operation for </a:t>
            </a:r>
            <a:r>
              <a:t>Higher Efficiency</a:t>
            </a:r>
          </a:p>
          <a:p>
            <a:pPr eaLnBrk="1" fontAlgn="auto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t>Wide </a:t>
            </a:r>
            <a:r>
              <a:rPr/>
              <a:t>Input </a:t>
            </a:r>
            <a:r>
              <a:t>Voltage Range</a:t>
            </a:r>
            <a:r>
              <a:rPr/>
              <a:t>: 4.5V to </a:t>
            </a:r>
            <a:r>
              <a:t>40V</a:t>
            </a:r>
          </a:p>
          <a:p>
            <a:pPr eaLnBrk="1" fontAlgn="auto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t>Wide </a:t>
            </a:r>
            <a:r>
              <a:rPr/>
              <a:t>Output Voltage Range: </a:t>
            </a:r>
            <a:r>
              <a:t>12V </a:t>
            </a:r>
            <a:r>
              <a:rPr/>
              <a:t>to </a:t>
            </a:r>
            <a:r>
              <a:t>15V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/>
          </a:blip>
          <a:srcRect l="420" r="420"/>
          <a:stretch>
            <a:fillRect/>
          </a:stretch>
        </p:blipFill>
        <p:spPr>
          <a:xfrm>
            <a:off x="4038600" y="3048000"/>
            <a:ext cx="4891087" cy="2824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962400"/>
            <a:ext cx="83058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Boost Operation</a:t>
            </a:r>
            <a:endParaRPr lang="en-US" dirty="0"/>
          </a:p>
        </p:txBody>
      </p:sp>
      <p:pic>
        <p:nvPicPr>
          <p:cNvPr id="7680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5425" y="1143000"/>
            <a:ext cx="61706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827588" y="304800"/>
            <a:ext cx="4164012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Motivation and</a:t>
            </a:r>
            <a:br>
              <a:rPr lang="en-US" sz="4000" dirty="0" smtClean="0"/>
            </a:br>
            <a:r>
              <a:rPr lang="en-US" sz="4000" dirty="0" smtClean="0"/>
              <a:t>Value of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1828800"/>
            <a:ext cx="7716838" cy="48006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defRPr/>
            </a:pP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Maximize the 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cost return on investment for solar panels 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by using Maximum Power Point Tracking (MPPT) algorithms</a:t>
            </a:r>
          </a:p>
          <a:p>
            <a:pPr eaLnBrk="1" fontAlgn="auto" hangingPunct="1"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LCD 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screen and wireless data transfer </a:t>
            </a:r>
          </a:p>
          <a:p>
            <a:pPr lvl="1" eaLnBrk="1" fontAlgn="auto" hangingPunct="1"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Useful for testing, research, and maintenance </a:t>
            </a:r>
            <a:endParaRPr lang="en-US" sz="26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eaLnBrk="1" fontAlgn="auto" hangingPunct="1"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Potential for industrial scaling</a:t>
            </a:r>
          </a:p>
          <a:p>
            <a:pPr lvl="1" eaLnBrk="1" fontAlgn="auto" hangingPunct="1"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Incorporate a charge controller system with one controller per </a:t>
            </a:r>
            <a:r>
              <a:rPr lang="en-US" sz="2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panel</a:t>
            </a:r>
            <a:endParaRPr lang="en-US" sz="2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/>
          <a:srcRect l="27367" t="10477" r="35350" b="84727"/>
          <a:stretch>
            <a:fillRect/>
          </a:stretch>
        </p:blipFill>
        <p:spPr bwMode="auto">
          <a:xfrm>
            <a:off x="2133600" y="6324600"/>
            <a:ext cx="5113338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28600"/>
            <a:ext cx="9144000" cy="7620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bg1"/>
                </a:solidFill>
                <a:latin typeface="Arial Rounded MT Bold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bg1"/>
                </a:solidFill>
                <a:latin typeface="Arial Rounded MT Bold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bg1"/>
                </a:solidFill>
                <a:latin typeface="Arial Rounded MT Bold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bg1"/>
                </a:solidFill>
                <a:latin typeface="Arial Rounded MT Bold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bg1"/>
                </a:solidFill>
                <a:latin typeface="Arial Rounded MT Bold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bg1"/>
                </a:solidFill>
                <a:latin typeface="Arial Rounded MT Bold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bg1"/>
                </a:solidFill>
                <a:latin typeface="Arial Rounded MT Bold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bg1"/>
                </a:solidFill>
                <a:latin typeface="Arial Rounded MT Bold"/>
              </a:defRPr>
            </a:lvl9pPr>
          </a:lstStyle>
          <a:p>
            <a:pPr algn="ctr">
              <a:defRPr/>
            </a:pPr>
            <a:r>
              <a:rPr lang="en-US" dirty="0" smtClean="0"/>
              <a:t>Buck Operation</a:t>
            </a:r>
            <a:endParaRPr lang="en-US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038600"/>
            <a:ext cx="82296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143000"/>
            <a:ext cx="6248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"/>
          <p:cNvSpPr txBox="1">
            <a:spLocks noChangeArrowheads="1"/>
          </p:cNvSpPr>
          <p:nvPr/>
        </p:nvSpPr>
        <p:spPr bwMode="auto">
          <a:xfrm>
            <a:off x="1981200" y="419100"/>
            <a:ext cx="7118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/>
              </a:rPr>
              <a:t>Distribution of Responsibilities 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345440" y="1219200"/>
          <a:ext cx="8417560" cy="5389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304800"/>
            <a:ext cx="4343400" cy="1447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Progress</a:t>
            </a:r>
            <a:endParaRPr lang="en-US" dirty="0"/>
          </a:p>
        </p:txBody>
      </p:sp>
      <p:graphicFrame>
        <p:nvGraphicFramePr>
          <p:cNvPr id="80898" name="Content Placeholder 3"/>
          <p:cNvGraphicFramePr>
            <a:graphicFrameLocks noGrp="1"/>
          </p:cNvGraphicFramePr>
          <p:nvPr>
            <p:ph sz="quarter" idx="13"/>
          </p:nvPr>
        </p:nvGraphicFramePr>
        <p:xfrm>
          <a:off x="152400" y="1905000"/>
          <a:ext cx="87630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1" r:id="rId3" imgW="8766808" imgH="4797968" progId="Excel.Chart.8">
                  <p:embed/>
                </p:oleObj>
              </mc:Choice>
              <mc:Fallback>
                <p:oleObj r:id="rId3" imgW="8766808" imgH="4797968" progId="Excel.Char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905000"/>
                        <a:ext cx="8763000" cy="480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228600" y="1066800"/>
            <a:ext cx="3173413" cy="1447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Budget</a:t>
            </a:r>
            <a:endParaRPr lang="en-US" dirty="0"/>
          </a:p>
        </p:txBody>
      </p:sp>
      <p:graphicFrame>
        <p:nvGraphicFramePr>
          <p:cNvPr id="2158" name="Object 110"/>
          <p:cNvGraphicFramePr>
            <a:graphicFrameLocks noChangeAspect="1"/>
          </p:cNvGraphicFramePr>
          <p:nvPr/>
        </p:nvGraphicFramePr>
        <p:xfrm>
          <a:off x="2667000" y="101600"/>
          <a:ext cx="5586413" cy="671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" name="Worksheet" r:id="rId4" imgW="5391090" imgH="6486525" progId="Excel.Sheet.8">
                  <p:embed/>
                </p:oleObj>
              </mc:Choice>
              <mc:Fallback>
                <p:oleObj name="Worksheet" r:id="rId4" imgW="5391090" imgH="6486525" progId="Excel.Sheet.8">
                  <p:embed/>
                  <p:pic>
                    <p:nvPicPr>
                      <p:cNvPr id="0" name="Picture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01600"/>
                        <a:ext cx="5586413" cy="67198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7588" y="304800"/>
            <a:ext cx="4164012" cy="1447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Remaining</a:t>
            </a:r>
            <a:br>
              <a:rPr lang="en-US" dirty="0" smtClean="0"/>
            </a:br>
            <a:r>
              <a:rPr lang="en-US" dirty="0" smtClean="0"/>
              <a:t>Milestones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33513" y="2057400"/>
            <a:ext cx="6172200" cy="4191000"/>
          </a:xfrm>
          <a:prstGeom prst="roundRect">
            <a:avLst>
              <a:gd name="adj" fmla="val 7476"/>
            </a:avLst>
          </a:prstGeom>
          <a:solidFill>
            <a:schemeClr val="tx2"/>
          </a:solidFill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Tx/>
              <a:buBlip>
                <a:blip r:embed="rId2"/>
              </a:buBlip>
              <a:defRPr sz="2000" kern="1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182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2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2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9697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92250" indent="-2952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748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055813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344738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6257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en-US" dirty="0"/>
              <a:t>Critical Design Review </a:t>
            </a:r>
            <a:r>
              <a:rPr lang="en-US" dirty="0" smtClean="0"/>
              <a:t>		Feb 14</a:t>
            </a:r>
          </a:p>
          <a:p>
            <a:pPr fontAlgn="auto">
              <a:defRPr/>
            </a:pPr>
            <a:r>
              <a:rPr lang="en-US" dirty="0" smtClean="0"/>
              <a:t>All Parts Ordered			Feb 20</a:t>
            </a:r>
          </a:p>
          <a:p>
            <a:pPr fontAlgn="auto">
              <a:defRPr/>
            </a:pPr>
            <a:r>
              <a:rPr lang="en-US" dirty="0" smtClean="0"/>
              <a:t>Order PCB				Feb 29</a:t>
            </a:r>
          </a:p>
          <a:p>
            <a:pPr fontAlgn="auto">
              <a:defRPr/>
            </a:pPr>
            <a:r>
              <a:rPr lang="en-US" dirty="0" smtClean="0"/>
              <a:t>Meet with Mentor			Mar 15</a:t>
            </a:r>
          </a:p>
          <a:p>
            <a:pPr fontAlgn="auto">
              <a:defRPr/>
            </a:pPr>
            <a:r>
              <a:rPr lang="en-US" dirty="0" smtClean="0"/>
              <a:t>Done Building/Begin Testing	Mar 30</a:t>
            </a:r>
          </a:p>
          <a:p>
            <a:pPr fontAlgn="auto">
              <a:defRPr/>
            </a:pPr>
            <a:r>
              <a:rPr lang="en-US" dirty="0" smtClean="0"/>
              <a:t>Testing Complete			Apr 9</a:t>
            </a:r>
          </a:p>
          <a:p>
            <a:pPr fontAlgn="auto">
              <a:defRPr/>
            </a:pPr>
            <a:r>
              <a:rPr lang="en-US" dirty="0" smtClean="0"/>
              <a:t>Progress Energy Symposium	Apr 13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600200" y="3733800"/>
            <a:ext cx="5791200" cy="0"/>
          </a:xfrm>
          <a:prstGeom prst="line">
            <a:avLst/>
          </a:prstGeom>
          <a:ln>
            <a:solidFill>
              <a:srgbClr val="8FD9FB"/>
            </a:solidFill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00200" y="4876800"/>
            <a:ext cx="579120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Remaining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Order solar panel, battery, and inverter</a:t>
            </a:r>
          </a:p>
          <a:p>
            <a:pPr eaLnBrk="1" hangingPunct="1">
              <a:defRPr/>
            </a:pPr>
            <a:r>
              <a:rPr lang="en-US" dirty="0" smtClean="0"/>
              <a:t>Design and order PCB</a:t>
            </a:r>
          </a:p>
          <a:p>
            <a:pPr eaLnBrk="1" hangingPunct="1">
              <a:defRPr/>
            </a:pPr>
            <a:r>
              <a:rPr lang="en-US" dirty="0" smtClean="0"/>
              <a:t>Complete software</a:t>
            </a:r>
          </a:p>
          <a:p>
            <a:pPr eaLnBrk="1" hangingPunct="1">
              <a:defRPr/>
            </a:pPr>
            <a:r>
              <a:rPr lang="en-US" dirty="0" smtClean="0"/>
              <a:t>System Integration</a:t>
            </a:r>
          </a:p>
          <a:p>
            <a:pPr eaLnBrk="1" hangingPunct="1">
              <a:defRPr/>
            </a:pPr>
            <a:r>
              <a:rPr lang="en-US" dirty="0" smtClean="0"/>
              <a:t>Testing</a:t>
            </a: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Anticipated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defRPr/>
            </a:pPr>
            <a:r>
              <a:rPr lang="en-US" dirty="0" smtClean="0"/>
              <a:t>Designing </a:t>
            </a:r>
            <a:r>
              <a:rPr lang="en-US" dirty="0"/>
              <a:t>circuit to handle high power</a:t>
            </a:r>
          </a:p>
          <a:p>
            <a:pPr eaLnBrk="1" fontAlgn="auto" hangingPunct="1">
              <a:spcBef>
                <a:spcPts val="0"/>
              </a:spcBef>
              <a:defRPr/>
            </a:pPr>
            <a:r>
              <a:rPr lang="en-US" dirty="0"/>
              <a:t>Heat dissipation</a:t>
            </a:r>
          </a:p>
          <a:p>
            <a:pPr eaLnBrk="1" fontAlgn="auto" hangingPunct="1">
              <a:spcBef>
                <a:spcPts val="0"/>
              </a:spcBef>
              <a:defRPr/>
            </a:pPr>
            <a:r>
              <a:rPr lang="en-US" dirty="0" smtClean="0"/>
              <a:t>Buck-Boost Circuitry</a:t>
            </a: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879475" y="2770188"/>
            <a:ext cx="8034338" cy="16129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extBox 1"/>
          <p:cNvSpPr txBox="1">
            <a:spLocks noChangeArrowheads="1"/>
          </p:cNvSpPr>
          <p:nvPr/>
        </p:nvSpPr>
        <p:spPr bwMode="auto">
          <a:xfrm>
            <a:off x="2008188" y="152400"/>
            <a:ext cx="7135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Arial Rounded MT Bold"/>
                <a:ea typeface="Arial Rounded MT Bold"/>
                <a:cs typeface="Arial Rounded MT Bold"/>
              </a:rPr>
              <a:t>Maximum Power Point Tracking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76400" y="1295400"/>
            <a:ext cx="5867400" cy="2209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110288" y="1828800"/>
            <a:ext cx="249237" cy="239713"/>
          </a:xfrm>
          <a:prstGeom prst="roundRect">
            <a:avLst/>
          </a:prstGeom>
          <a:gradFill rotWithShape="1">
            <a:gsLst>
              <a:gs pos="0">
                <a:sysClr val="windowText" lastClr="000000">
                  <a:tint val="100000"/>
                  <a:shade val="100000"/>
                  <a:satMod val="130000"/>
                </a:sysClr>
              </a:gs>
              <a:gs pos="100000">
                <a:sysClr val="windowText" lastClr="000000">
                  <a:tint val="50000"/>
                  <a:shade val="100000"/>
                  <a:satMod val="350000"/>
                </a:sysClr>
              </a:gs>
            </a:gsLst>
            <a:lin ang="16200000" scaled="0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726238" y="1824038"/>
            <a:ext cx="247650" cy="239712"/>
          </a:xfrm>
          <a:prstGeom prst="roundRect">
            <a:avLst/>
          </a:prstGeom>
          <a:gradFill rotWithShape="1">
            <a:gsLst>
              <a:gs pos="0">
                <a:sysClr val="windowText" lastClr="000000">
                  <a:tint val="100000"/>
                  <a:shade val="100000"/>
                  <a:satMod val="130000"/>
                </a:sysClr>
              </a:gs>
              <a:gs pos="100000">
                <a:sysClr val="windowText" lastClr="000000">
                  <a:tint val="50000"/>
                  <a:shade val="100000"/>
                  <a:satMod val="350000"/>
                </a:sysClr>
              </a:gs>
            </a:gsLst>
            <a:lin ang="16200000" scaled="0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7" name="Parallelogram 6"/>
          <p:cNvSpPr/>
          <p:nvPr/>
        </p:nvSpPr>
        <p:spPr>
          <a:xfrm>
            <a:off x="1981200" y="1828800"/>
            <a:ext cx="1544638" cy="1181100"/>
          </a:xfrm>
          <a:prstGeom prst="parallelogram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8" name="Sun 7"/>
          <p:cNvSpPr/>
          <p:nvPr/>
        </p:nvSpPr>
        <p:spPr>
          <a:xfrm>
            <a:off x="1981200" y="1497013"/>
            <a:ext cx="630238" cy="642937"/>
          </a:xfrm>
          <a:prstGeom prst="sun">
            <a:avLst/>
          </a:prstGeom>
          <a:gradFill rotWithShape="1">
            <a:gsLst>
              <a:gs pos="0">
                <a:srgbClr val="F79646">
                  <a:tint val="100000"/>
                  <a:shade val="100000"/>
                  <a:satMod val="130000"/>
                </a:srgbClr>
              </a:gs>
              <a:gs pos="100000">
                <a:srgbClr val="F7964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24313" y="2068513"/>
            <a:ext cx="1277937" cy="763587"/>
          </a:xfrm>
          <a:prstGeom prst="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70575" y="1944688"/>
            <a:ext cx="1385888" cy="10033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100000"/>
                  <a:shade val="100000"/>
                  <a:satMod val="130000"/>
                </a:sysClr>
              </a:gs>
              <a:gs pos="100000">
                <a:sysClr val="windowText" lastClr="000000">
                  <a:tint val="50000"/>
                  <a:shade val="100000"/>
                  <a:satMod val="350000"/>
                </a:sysClr>
              </a:gs>
            </a:gsLst>
            <a:lin ang="16200000" scaled="0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81388" y="1839913"/>
            <a:ext cx="43180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+mn-lt"/>
              </a:rPr>
              <a:t>V</a:t>
            </a:r>
            <a:r>
              <a:rPr lang="en-US" kern="0" baseline="-25000" dirty="0">
                <a:solidFill>
                  <a:sysClr val="windowText" lastClr="000000"/>
                </a:solidFill>
                <a:latin typeface="+mn-lt"/>
              </a:rPr>
              <a:t>in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16538" y="1812925"/>
            <a:ext cx="531812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+mn-lt"/>
              </a:rPr>
              <a:t>V</a:t>
            </a:r>
            <a:r>
              <a:rPr lang="en-US" kern="0" baseline="-25000" dirty="0">
                <a:solidFill>
                  <a:sysClr val="windowText" lastClr="000000"/>
                </a:solidFill>
                <a:latin typeface="+mn-lt"/>
              </a:rPr>
              <a:t>out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25838" y="2349500"/>
            <a:ext cx="360362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+mn-lt"/>
              </a:rPr>
              <a:t>I</a:t>
            </a:r>
            <a:r>
              <a:rPr lang="en-US" kern="0" baseline="-25000" dirty="0">
                <a:solidFill>
                  <a:sysClr val="windowText" lastClr="000000"/>
                </a:solidFill>
                <a:latin typeface="+mn-lt"/>
              </a:rPr>
              <a:t>in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54638" y="2327275"/>
            <a:ext cx="45561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+mn-lt"/>
              </a:rPr>
              <a:t>I</a:t>
            </a:r>
            <a:r>
              <a:rPr lang="en-US" kern="0" baseline="-25000" dirty="0">
                <a:solidFill>
                  <a:sysClr val="windowText" lastClr="000000"/>
                </a:solidFill>
                <a:latin typeface="+mn-lt"/>
              </a:rPr>
              <a:t>out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411538" y="2247900"/>
            <a:ext cx="612775" cy="0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" name="Straight Arrow Connector 15"/>
          <p:cNvCxnSpPr/>
          <p:nvPr/>
        </p:nvCxnSpPr>
        <p:spPr>
          <a:xfrm>
            <a:off x="3305175" y="2735263"/>
            <a:ext cx="719138" cy="0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7" name="Straight Arrow Connector 16"/>
          <p:cNvCxnSpPr/>
          <p:nvPr/>
        </p:nvCxnSpPr>
        <p:spPr>
          <a:xfrm>
            <a:off x="5316538" y="2247900"/>
            <a:ext cx="554037" cy="0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8" name="Straight Arrow Connector 17"/>
          <p:cNvCxnSpPr/>
          <p:nvPr/>
        </p:nvCxnSpPr>
        <p:spPr>
          <a:xfrm>
            <a:off x="5316538" y="2735263"/>
            <a:ext cx="554037" cy="0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9" name="TextBox 18"/>
          <p:cNvSpPr txBox="1"/>
          <p:nvPr/>
        </p:nvSpPr>
        <p:spPr>
          <a:xfrm>
            <a:off x="4281488" y="2247900"/>
            <a:ext cx="7366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+mn-lt"/>
              </a:rPr>
              <a:t>MPPT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17763" y="2085975"/>
            <a:ext cx="69850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+mn-lt"/>
              </a:rPr>
              <a:t>Solar</a:t>
            </a:r>
            <a:br>
              <a:rPr lang="en-US" kern="0" dirty="0">
                <a:solidFill>
                  <a:sysClr val="windowText" lastClr="000000"/>
                </a:solidFill>
                <a:latin typeface="+mn-lt"/>
              </a:rPr>
            </a:br>
            <a:r>
              <a:rPr lang="en-US" kern="0" dirty="0">
                <a:solidFill>
                  <a:sysClr val="windowText" lastClr="000000"/>
                </a:solidFill>
                <a:latin typeface="+mn-lt"/>
              </a:rPr>
              <a:t>Array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96000" y="2247900"/>
            <a:ext cx="8667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+mn-lt"/>
              </a:rPr>
              <a:t>Battery</a:t>
            </a:r>
          </a:p>
        </p:txBody>
      </p:sp>
      <p:pic>
        <p:nvPicPr>
          <p:cNvPr id="90132" name="Picture 5" descr="Maximum Power Point Tracking Header - Solar Panel Equivalent Circuit and Voltage Current Characteristic Graph"/>
          <p:cNvPicPr>
            <a:picLocks noChangeAspect="1" noChangeArrowheads="1"/>
          </p:cNvPicPr>
          <p:nvPr/>
        </p:nvPicPr>
        <p:blipFill>
          <a:blip r:embed="rId2"/>
          <a:srcRect l="58000" t="2000"/>
          <a:stretch>
            <a:fillRect/>
          </a:stretch>
        </p:blipFill>
        <p:spPr bwMode="auto">
          <a:xfrm>
            <a:off x="5181600" y="3751263"/>
            <a:ext cx="3676650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Content Placeholder 2"/>
          <p:cNvSpPr txBox="1">
            <a:spLocks/>
          </p:cNvSpPr>
          <p:nvPr/>
        </p:nvSpPr>
        <p:spPr>
          <a:xfrm>
            <a:off x="609600" y="3733800"/>
            <a:ext cx="4164013" cy="2895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Tx/>
              <a:buBlip>
                <a:blip r:embed="rId3"/>
              </a:buBlip>
              <a:defRPr sz="2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182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3"/>
              </a:buBlip>
              <a:defRPr sz="2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3"/>
              </a:buBlip>
              <a:defRPr sz="2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9697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3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92250" indent="-2952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3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748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055813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344738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6257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Sensing PV current and voltage</a:t>
            </a:r>
          </a:p>
          <a:p>
            <a:pPr>
              <a:defRPr/>
            </a:pPr>
            <a:r>
              <a:rPr lang="en-US" dirty="0" smtClean="0"/>
              <a:t>Sensing battery current and voltage </a:t>
            </a:r>
          </a:p>
          <a:p>
            <a:pPr>
              <a:defRPr/>
            </a:pPr>
            <a:r>
              <a:rPr lang="en-US" dirty="0" smtClean="0"/>
              <a:t>Adjusting based on MPPT Algorithm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2" descr="Screen shot 2011-11-13 at 8.14.42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8600"/>
            <a:ext cx="7215188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8" name="TextBox 3"/>
          <p:cNvSpPr txBox="1">
            <a:spLocks noChangeArrowheads="1"/>
          </p:cNvSpPr>
          <p:nvPr/>
        </p:nvSpPr>
        <p:spPr bwMode="auto">
          <a:xfrm>
            <a:off x="2133600" y="6172200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FFFF"/>
                </a:solidFill>
              </a:rPr>
              <a:t>Example Block Diagram from NXP Semiconductors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9600" y="914400"/>
            <a:ext cx="685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SzPct val="100000"/>
              <a:defRPr/>
            </a:pP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Charge controller has to be inherently </a:t>
            </a:r>
            <a:r>
              <a:rPr lang="en-US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low power</a:t>
            </a:r>
          </a:p>
          <a:p>
            <a:pPr eaLnBrk="1" hangingPunct="1">
              <a:defRPr/>
            </a:pP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Utilize Maximum Power Point Tracking to increase </a:t>
            </a:r>
            <a:r>
              <a:rPr lang="en-US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efficiency</a:t>
            </a:r>
          </a:p>
          <a:p>
            <a:pPr eaLnBrk="1" hangingPunct="1">
              <a:defRPr/>
            </a:pP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User/Researcher Friendly Design</a:t>
            </a:r>
          </a:p>
          <a:p>
            <a:pPr lvl="1" eaLnBrk="1" hangingPunct="1">
              <a:defRPr/>
            </a:pP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LCD Screen</a:t>
            </a:r>
          </a:p>
          <a:p>
            <a:pPr lvl="1" eaLnBrk="1" hangingPunct="1">
              <a:defRPr/>
            </a:pP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Wireless Data Transfer to Computer Station</a:t>
            </a:r>
          </a:p>
          <a:p>
            <a:pPr lvl="1" eaLnBrk="1" hangingPunct="1">
              <a:defRPr/>
            </a:pP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Inexpensive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Content Placeholder 4" descr="MPPT circuit.bmp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457200"/>
            <a:ext cx="7772400" cy="5903913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95400"/>
            <a:ext cx="7620000" cy="49752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94210" name="TextBox 2"/>
          <p:cNvSpPr txBox="1">
            <a:spLocks noChangeArrowheads="1"/>
          </p:cNvSpPr>
          <p:nvPr/>
        </p:nvSpPr>
        <p:spPr bwMode="auto">
          <a:xfrm>
            <a:off x="2362200" y="152400"/>
            <a:ext cx="6019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44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</a:rPr>
              <a:t>Reference Circuit</a:t>
            </a:r>
          </a:p>
          <a:p>
            <a:pPr algn="r"/>
            <a:endParaRPr lang="en-US" sz="4400">
              <a:solidFill>
                <a:srgbClr val="FFFFFF"/>
              </a:solidFill>
              <a:latin typeface="Arial Rounded MT Bold"/>
              <a:ea typeface="Arial Rounded MT Bold"/>
              <a:cs typeface="Arial Rounded MT Bold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Specifications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800"/>
              </a:spcAft>
              <a:defRPr/>
            </a:pP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Solar Panel delivers  &gt; 14 V</a:t>
            </a:r>
          </a:p>
          <a:p>
            <a:pPr eaLnBrk="1" fontAlgn="auto" hangingPunct="1">
              <a:spcBef>
                <a:spcPts val="0"/>
              </a:spcBef>
              <a:spcAft>
                <a:spcPts val="800"/>
              </a:spcAft>
              <a:defRPr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Total 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System Power Output  &gt; 200 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</a:t>
            </a:r>
          </a:p>
          <a:p>
            <a:pPr eaLnBrk="1" fontAlgn="auto" hangingPunct="1">
              <a:spcBef>
                <a:spcPts val="0"/>
              </a:spcBef>
              <a:spcAft>
                <a:spcPts val="800"/>
              </a:spcAft>
              <a:defRPr/>
            </a:pP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12 V Battery with  &gt;  30 Ah</a:t>
            </a:r>
          </a:p>
          <a:p>
            <a:pPr eaLnBrk="1" fontAlgn="auto" hangingPunct="1">
              <a:spcBef>
                <a:spcPts val="0"/>
              </a:spcBef>
              <a:spcAft>
                <a:spcPts val="800"/>
              </a:spcAft>
              <a:defRPr/>
            </a:pP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Wireless range  &gt;  20 m</a:t>
            </a:r>
          </a:p>
          <a:p>
            <a:pPr eaLnBrk="1" fontAlgn="auto" hangingPunct="1">
              <a:spcBef>
                <a:spcPts val="0"/>
              </a:spcBef>
              <a:spcAft>
                <a:spcPts val="800"/>
              </a:spcAft>
              <a:defRPr/>
            </a:pP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Approximately 90% Efficient </a:t>
            </a:r>
          </a:p>
          <a:p>
            <a:pPr eaLnBrk="1" fontAlgn="auto" hangingPunct="1">
              <a:spcBef>
                <a:spcPts val="0"/>
              </a:spcBef>
              <a:spcAft>
                <a:spcPts val="800"/>
              </a:spcAft>
              <a:defRPr/>
            </a:pP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Charge Controller ~ $200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43" name="Object 119"/>
          <p:cNvGraphicFramePr>
            <a:graphicFrameLocks noChangeAspect="1"/>
          </p:cNvGraphicFramePr>
          <p:nvPr/>
        </p:nvGraphicFramePr>
        <p:xfrm>
          <a:off x="4021138" y="0"/>
          <a:ext cx="5122862" cy="687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" name="Visio" r:id="rId4" imgW="5332500" imgH="7161272" progId="">
                  <p:embed/>
                </p:oleObj>
              </mc:Choice>
              <mc:Fallback>
                <p:oleObj name="Visio" r:id="rId4" imgW="5332500" imgH="7161272" progId="">
                  <p:embed/>
                  <p:pic>
                    <p:nvPicPr>
                      <p:cNvPr id="0" name="Picture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1138" y="0"/>
                        <a:ext cx="5122862" cy="68754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4800" y="1066800"/>
            <a:ext cx="3581400" cy="56388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defRPr/>
            </a:pP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microcontroller interprets the current and voltage from the solar panel 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to determine maximum power point</a:t>
            </a:r>
          </a:p>
          <a:p>
            <a:pPr eaLnBrk="1" fontAlgn="auto" hangingPunct="1">
              <a:spcBef>
                <a:spcPts val="0"/>
              </a:spcBef>
              <a:defRPr/>
            </a:pP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IV sensors on the battery determine the charging mode</a:t>
            </a:r>
          </a:p>
          <a:p>
            <a:pPr eaLnBrk="1" fontAlgn="auto" hangingPunct="1">
              <a:spcBef>
                <a:spcPts val="0"/>
              </a:spcBef>
              <a:defRPr/>
            </a:pP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This information is used to control the DC-DC converter and efficiently charge the battery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Straight Arrow Connector 88"/>
          <p:cNvCxnSpPr/>
          <p:nvPr/>
        </p:nvCxnSpPr>
        <p:spPr>
          <a:xfrm>
            <a:off x="5722938" y="6230938"/>
            <a:ext cx="1668462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219200" y="1447800"/>
            <a:ext cx="0" cy="3067050"/>
          </a:xfrm>
          <a:prstGeom prst="line">
            <a:avLst/>
          </a:prstGeom>
          <a:ln w="730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179638" y="1881188"/>
            <a:ext cx="4983162" cy="35988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6084" name="Group 5"/>
          <p:cNvGrpSpPr>
            <a:grpSpLocks/>
          </p:cNvGrpSpPr>
          <p:nvPr/>
        </p:nvGrpSpPr>
        <p:grpSpPr bwMode="auto">
          <a:xfrm>
            <a:off x="4510088" y="2016125"/>
            <a:ext cx="2514600" cy="685800"/>
            <a:chOff x="3276600" y="5715000"/>
            <a:chExt cx="2514600" cy="685800"/>
          </a:xfrm>
        </p:grpSpPr>
        <p:sp>
          <p:nvSpPr>
            <p:cNvPr id="7" name="Rectangle 6"/>
            <p:cNvSpPr/>
            <p:nvPr/>
          </p:nvSpPr>
          <p:spPr>
            <a:xfrm>
              <a:off x="3276600" y="5715000"/>
              <a:ext cx="2514600" cy="6858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7"/>
            <p:cNvSpPr>
              <a:spLocks noChangeAspect="1"/>
            </p:cNvSpPr>
            <p:nvPr/>
          </p:nvSpPr>
          <p:spPr>
            <a:xfrm>
              <a:off x="3352800" y="5768975"/>
              <a:ext cx="2362200" cy="555625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157" name="TextBox 8"/>
            <p:cNvSpPr txBox="1">
              <a:spLocks noChangeArrowheads="1"/>
            </p:cNvSpPr>
            <p:nvPr/>
          </p:nvSpPr>
          <p:spPr bwMode="auto">
            <a:xfrm>
              <a:off x="3657600" y="5867400"/>
              <a:ext cx="1676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6158" name="TextBox 9"/>
            <p:cNvSpPr txBox="1">
              <a:spLocks noChangeArrowheads="1"/>
            </p:cNvSpPr>
            <p:nvPr/>
          </p:nvSpPr>
          <p:spPr bwMode="auto">
            <a:xfrm>
              <a:off x="3276600" y="5867400"/>
              <a:ext cx="2514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astellar"/>
                </a:rPr>
                <a:t>LCD Screen</a:t>
              </a:r>
            </a:p>
          </p:txBody>
        </p:sp>
      </p:grpSp>
      <p:grpSp>
        <p:nvGrpSpPr>
          <p:cNvPr id="46085" name="Group 48"/>
          <p:cNvGrpSpPr>
            <a:grpSpLocks noChangeAspect="1"/>
          </p:cNvGrpSpPr>
          <p:nvPr/>
        </p:nvGrpSpPr>
        <p:grpSpPr bwMode="auto">
          <a:xfrm>
            <a:off x="2782888" y="4038600"/>
            <a:ext cx="1636712" cy="947738"/>
            <a:chOff x="4204228" y="974358"/>
            <a:chExt cx="2045732" cy="1183695"/>
          </a:xfrm>
        </p:grpSpPr>
        <p:sp>
          <p:nvSpPr>
            <p:cNvPr id="44" name="Rounded Rectangle 43"/>
            <p:cNvSpPr/>
            <p:nvPr/>
          </p:nvSpPr>
          <p:spPr>
            <a:xfrm rot="16200000">
              <a:off x="4635247" y="543340"/>
              <a:ext cx="1183695" cy="204573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 rot="16200000">
              <a:off x="4335505" y="1184251"/>
              <a:ext cx="854561" cy="744083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 rot="16200000">
              <a:off x="5264121" y="1184251"/>
              <a:ext cx="854561" cy="744083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153" name="TextBox 46"/>
            <p:cNvSpPr txBox="1">
              <a:spLocks noChangeArrowheads="1"/>
            </p:cNvSpPr>
            <p:nvPr/>
          </p:nvSpPr>
          <p:spPr bwMode="auto">
            <a:xfrm>
              <a:off x="4249710" y="1377439"/>
              <a:ext cx="986414" cy="423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cs typeface="Arial" charset="0"/>
                </a:rPr>
                <a:t>Boost</a:t>
              </a:r>
            </a:p>
          </p:txBody>
        </p:sp>
        <p:sp>
          <p:nvSpPr>
            <p:cNvPr id="46154" name="TextBox 47"/>
            <p:cNvSpPr txBox="1">
              <a:spLocks noChangeArrowheads="1"/>
            </p:cNvSpPr>
            <p:nvPr/>
          </p:nvSpPr>
          <p:spPr bwMode="auto">
            <a:xfrm>
              <a:off x="5224007" y="1404071"/>
              <a:ext cx="986414" cy="423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cs typeface="Arial" charset="0"/>
                </a:rPr>
                <a:t>Buck</a:t>
              </a:r>
            </a:p>
          </p:txBody>
        </p:sp>
      </p:grpSp>
      <p:grpSp>
        <p:nvGrpSpPr>
          <p:cNvPr id="46086" name="Group 74"/>
          <p:cNvGrpSpPr>
            <a:grpSpLocks/>
          </p:cNvGrpSpPr>
          <p:nvPr/>
        </p:nvGrpSpPr>
        <p:grpSpPr bwMode="auto">
          <a:xfrm>
            <a:off x="2743200" y="2438400"/>
            <a:ext cx="931863" cy="1295400"/>
            <a:chOff x="2819400" y="1524000"/>
            <a:chExt cx="932496" cy="1295400"/>
          </a:xfrm>
        </p:grpSpPr>
        <p:grpSp>
          <p:nvGrpSpPr>
            <p:cNvPr id="46144" name="Group 15"/>
            <p:cNvGrpSpPr>
              <a:grpSpLocks/>
            </p:cNvGrpSpPr>
            <p:nvPr/>
          </p:nvGrpSpPr>
          <p:grpSpPr bwMode="auto">
            <a:xfrm>
              <a:off x="2819400" y="1524000"/>
              <a:ext cx="908795" cy="586740"/>
              <a:chOff x="2819400" y="1524000"/>
              <a:chExt cx="908795" cy="586740"/>
            </a:xfrm>
          </p:grpSpPr>
          <p:sp>
            <p:nvSpPr>
              <p:cNvPr id="71" name="Flowchart: Process 70"/>
              <p:cNvSpPr/>
              <p:nvPr/>
            </p:nvSpPr>
            <p:spPr>
              <a:xfrm>
                <a:off x="2873412" y="1524000"/>
                <a:ext cx="838769" cy="587375"/>
              </a:xfrm>
              <a:prstGeom prst="flowChartProcess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149" name="TextBox 71"/>
              <p:cNvSpPr txBox="1">
                <a:spLocks noChangeArrowheads="1"/>
              </p:cNvSpPr>
              <p:nvPr/>
            </p:nvSpPr>
            <p:spPr bwMode="auto">
              <a:xfrm>
                <a:off x="2819400" y="1524000"/>
                <a:ext cx="908795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600">
                    <a:cs typeface="Arial" charset="0"/>
                  </a:rPr>
                  <a:t>Current Sensor</a:t>
                </a:r>
              </a:p>
            </p:txBody>
          </p:sp>
        </p:grpSp>
        <p:grpSp>
          <p:nvGrpSpPr>
            <p:cNvPr id="46145" name="Group 42"/>
            <p:cNvGrpSpPr>
              <a:grpSpLocks/>
            </p:cNvGrpSpPr>
            <p:nvPr/>
          </p:nvGrpSpPr>
          <p:grpSpPr bwMode="auto">
            <a:xfrm>
              <a:off x="2819400" y="2232660"/>
              <a:ext cx="932496" cy="586740"/>
              <a:chOff x="3771900" y="1524000"/>
              <a:chExt cx="932496" cy="586740"/>
            </a:xfrm>
          </p:grpSpPr>
          <p:sp>
            <p:nvSpPr>
              <p:cNvPr id="73" name="Flowchart: Process 72"/>
              <p:cNvSpPr/>
              <p:nvPr/>
            </p:nvSpPr>
            <p:spPr>
              <a:xfrm>
                <a:off x="3825912" y="1523365"/>
                <a:ext cx="838769" cy="587375"/>
              </a:xfrm>
              <a:prstGeom prst="flowChartProcess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147" name="TextBox 73"/>
              <p:cNvSpPr txBox="1">
                <a:spLocks noChangeArrowheads="1"/>
              </p:cNvSpPr>
              <p:nvPr/>
            </p:nvSpPr>
            <p:spPr bwMode="auto">
              <a:xfrm>
                <a:off x="3771900" y="1525965"/>
                <a:ext cx="932496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600">
                    <a:cs typeface="Arial" charset="0"/>
                  </a:rPr>
                  <a:t>Voltage Sensor</a:t>
                </a:r>
              </a:p>
            </p:txBody>
          </p:sp>
        </p:grpSp>
      </p:grpSp>
      <p:sp>
        <p:nvSpPr>
          <p:cNvPr id="46087" name="TextBox 97"/>
          <p:cNvSpPr txBox="1">
            <a:spLocks noChangeArrowheads="1"/>
          </p:cNvSpPr>
          <p:nvPr/>
        </p:nvSpPr>
        <p:spPr bwMode="auto">
          <a:xfrm>
            <a:off x="4446588" y="1527175"/>
            <a:ext cx="2647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Charge Controller</a:t>
            </a:r>
          </a:p>
        </p:txBody>
      </p:sp>
      <p:cxnSp>
        <p:nvCxnSpPr>
          <p:cNvPr id="118" name="Straight Connector 117"/>
          <p:cNvCxnSpPr/>
          <p:nvPr/>
        </p:nvCxnSpPr>
        <p:spPr>
          <a:xfrm flipH="1">
            <a:off x="3635375" y="2790825"/>
            <a:ext cx="1857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3810000" y="2781300"/>
            <a:ext cx="0" cy="7096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>
            <a:off x="2286000" y="2981325"/>
            <a:ext cx="51117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>
            <a:off x="2370138" y="3622675"/>
            <a:ext cx="412750" cy="158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>
            <a:off x="3635375" y="3638550"/>
            <a:ext cx="93662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1192213" y="4510088"/>
            <a:ext cx="1577975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 rot="5400000">
            <a:off x="775216" y="101298"/>
            <a:ext cx="990600" cy="1676400"/>
            <a:chOff x="825198" y="685800"/>
            <a:chExt cx="990600" cy="16764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825198" y="685800"/>
              <a:ext cx="990600" cy="1676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685615" y="1454408"/>
              <a:ext cx="1244084" cy="369332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PV Panel</a:t>
              </a:r>
            </a:p>
          </p:txBody>
        </p:sp>
      </p:grpSp>
      <p:cxnSp>
        <p:nvCxnSpPr>
          <p:cNvPr id="122" name="Straight Connector 121"/>
          <p:cNvCxnSpPr>
            <a:endCxn id="116" idx="3"/>
          </p:cNvCxnSpPr>
          <p:nvPr/>
        </p:nvCxnSpPr>
        <p:spPr>
          <a:xfrm flipH="1">
            <a:off x="2549525" y="615950"/>
            <a:ext cx="163036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4179888" y="628650"/>
            <a:ext cx="11112" cy="25352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>
            <a:off x="4197350" y="3162300"/>
            <a:ext cx="385763" cy="31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4000500" y="1465263"/>
            <a:ext cx="0" cy="18510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>
            <a:off x="4008438" y="3314700"/>
            <a:ext cx="57467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endCxn id="111" idx="3"/>
          </p:cNvCxnSpPr>
          <p:nvPr/>
        </p:nvCxnSpPr>
        <p:spPr>
          <a:xfrm flipH="1">
            <a:off x="2527300" y="1465263"/>
            <a:ext cx="14668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101" name="Group 112"/>
          <p:cNvGrpSpPr>
            <a:grpSpLocks/>
          </p:cNvGrpSpPr>
          <p:nvPr/>
        </p:nvGrpSpPr>
        <p:grpSpPr bwMode="auto">
          <a:xfrm>
            <a:off x="1676400" y="1171575"/>
            <a:ext cx="871538" cy="617538"/>
            <a:chOff x="6334125" y="4471368"/>
            <a:chExt cx="870826" cy="616535"/>
          </a:xfrm>
        </p:grpSpPr>
        <p:sp>
          <p:nvSpPr>
            <p:cNvPr id="111" name="Flowchart: Process 110"/>
            <p:cNvSpPr/>
            <p:nvPr/>
          </p:nvSpPr>
          <p:spPr>
            <a:xfrm>
              <a:off x="6346815" y="4471368"/>
              <a:ext cx="839102" cy="586421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143" name="TextBox 111"/>
            <p:cNvSpPr txBox="1">
              <a:spLocks noChangeArrowheads="1"/>
            </p:cNvSpPr>
            <p:nvPr/>
          </p:nvSpPr>
          <p:spPr bwMode="auto">
            <a:xfrm>
              <a:off x="6334125" y="4503128"/>
              <a:ext cx="87082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/>
                <a:t>Temp. Sensor</a:t>
              </a:r>
            </a:p>
          </p:txBody>
        </p:sp>
      </p:grpSp>
      <p:cxnSp>
        <p:nvCxnSpPr>
          <p:cNvPr id="134" name="Straight Arrow Connector 133"/>
          <p:cNvCxnSpPr/>
          <p:nvPr/>
        </p:nvCxnSpPr>
        <p:spPr>
          <a:xfrm>
            <a:off x="3810000" y="3486150"/>
            <a:ext cx="76676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>
            <a:off x="3200400" y="3822700"/>
            <a:ext cx="0" cy="53816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3200400" y="3822700"/>
            <a:ext cx="137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/>
          <p:nvPr/>
        </p:nvCxnSpPr>
        <p:spPr>
          <a:xfrm>
            <a:off x="3962400" y="3943350"/>
            <a:ext cx="0" cy="406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3962400" y="3943350"/>
            <a:ext cx="838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107" name="Group 2"/>
          <p:cNvGrpSpPr>
            <a:grpSpLocks/>
          </p:cNvGrpSpPr>
          <p:nvPr/>
        </p:nvGrpSpPr>
        <p:grpSpPr bwMode="auto">
          <a:xfrm>
            <a:off x="4583113" y="3048000"/>
            <a:ext cx="1222375" cy="985838"/>
            <a:chOff x="3648559" y="1170013"/>
            <a:chExt cx="2001749" cy="430187"/>
          </a:xfrm>
        </p:grpSpPr>
        <p:sp>
          <p:nvSpPr>
            <p:cNvPr id="68" name="Flowchart: Process 67"/>
            <p:cNvSpPr/>
            <p:nvPr/>
          </p:nvSpPr>
          <p:spPr>
            <a:xfrm>
              <a:off x="3648559" y="1170013"/>
              <a:ext cx="1978351" cy="430187"/>
            </a:xfrm>
            <a:prstGeom prst="flowChartProcess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141" name="TextBox 68"/>
            <p:cNvSpPr txBox="1">
              <a:spLocks noChangeArrowheads="1"/>
            </p:cNvSpPr>
            <p:nvPr/>
          </p:nvSpPr>
          <p:spPr bwMode="auto">
            <a:xfrm>
              <a:off x="3648559" y="1235384"/>
              <a:ext cx="2001749" cy="255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solidFill>
                    <a:schemeClr val="bg1"/>
                  </a:solidFill>
                </a:rPr>
                <a:t>Micro Controller</a:t>
              </a:r>
            </a:p>
          </p:txBody>
        </p:sp>
      </p:grpSp>
      <p:sp>
        <p:nvSpPr>
          <p:cNvPr id="171" name="Flowchart: Process 170"/>
          <p:cNvSpPr/>
          <p:nvPr/>
        </p:nvSpPr>
        <p:spPr>
          <a:xfrm>
            <a:off x="6224588" y="3146425"/>
            <a:ext cx="838200" cy="587375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109" name="TextBox 171"/>
          <p:cNvSpPr txBox="1">
            <a:spLocks noChangeArrowheads="1"/>
          </p:cNvSpPr>
          <p:nvPr/>
        </p:nvSpPr>
        <p:spPr bwMode="auto">
          <a:xfrm>
            <a:off x="6261100" y="3273425"/>
            <a:ext cx="711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cs typeface="Arial" charset="0"/>
              </a:rPr>
              <a:t>XBee</a:t>
            </a:r>
          </a:p>
        </p:txBody>
      </p:sp>
      <p:sp>
        <p:nvSpPr>
          <p:cNvPr id="166" name="Lightning Bolt 165"/>
          <p:cNvSpPr/>
          <p:nvPr/>
        </p:nvSpPr>
        <p:spPr>
          <a:xfrm rot="4427731">
            <a:off x="6896100" y="2936875"/>
            <a:ext cx="333375" cy="396875"/>
          </a:xfrm>
          <a:prstGeom prst="lightningBol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" name="Flowchart: Process 173"/>
          <p:cNvSpPr/>
          <p:nvPr/>
        </p:nvSpPr>
        <p:spPr>
          <a:xfrm>
            <a:off x="7759700" y="3114675"/>
            <a:ext cx="731838" cy="64135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XBee</a:t>
            </a:r>
          </a:p>
        </p:txBody>
      </p:sp>
      <p:sp>
        <p:nvSpPr>
          <p:cNvPr id="173" name="Lightning Bolt 172"/>
          <p:cNvSpPr/>
          <p:nvPr/>
        </p:nvSpPr>
        <p:spPr>
          <a:xfrm rot="267750">
            <a:off x="7553325" y="2954338"/>
            <a:ext cx="331788" cy="396875"/>
          </a:xfrm>
          <a:prstGeom prst="lightningBol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7" name="Flowchart: Process 126"/>
          <p:cNvSpPr/>
          <p:nvPr/>
        </p:nvSpPr>
        <p:spPr>
          <a:xfrm>
            <a:off x="7759700" y="4265613"/>
            <a:ext cx="731838" cy="639762"/>
          </a:xfrm>
          <a:prstGeom prst="flowChartProcess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MCU</a:t>
            </a:r>
          </a:p>
        </p:txBody>
      </p:sp>
      <p:grpSp>
        <p:nvGrpSpPr>
          <p:cNvPr id="138" name="Group 137"/>
          <p:cNvGrpSpPr/>
          <p:nvPr/>
        </p:nvGrpSpPr>
        <p:grpSpPr>
          <a:xfrm rot="5400000">
            <a:off x="4526782" y="5523053"/>
            <a:ext cx="990600" cy="1377368"/>
            <a:chOff x="5635499" y="644009"/>
            <a:chExt cx="990600" cy="16764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0" name="Rectangle 139"/>
            <p:cNvSpPr/>
            <p:nvPr/>
          </p:nvSpPr>
          <p:spPr>
            <a:xfrm>
              <a:off x="5635499" y="644009"/>
              <a:ext cx="990600" cy="1676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1" name="TextBox 140"/>
            <p:cNvSpPr txBox="1"/>
            <p:nvPr/>
          </p:nvSpPr>
          <p:spPr>
            <a:xfrm rot="16200000">
              <a:off x="5568859" y="1288018"/>
              <a:ext cx="1104900" cy="369332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/>
                <a:t>Battery</a:t>
              </a:r>
            </a:p>
          </p:txBody>
        </p:sp>
      </p:grpSp>
      <p:grpSp>
        <p:nvGrpSpPr>
          <p:cNvPr id="142" name="Group 141"/>
          <p:cNvGrpSpPr/>
          <p:nvPr/>
        </p:nvGrpSpPr>
        <p:grpSpPr>
          <a:xfrm rot="5400000">
            <a:off x="7584784" y="5513563"/>
            <a:ext cx="990600" cy="1377368"/>
            <a:chOff x="7049342" y="749700"/>
            <a:chExt cx="990600" cy="1676400"/>
          </a:xfrm>
          <a:solidFill>
            <a:schemeClr val="accent2"/>
          </a:solidFill>
        </p:grpSpPr>
        <p:sp>
          <p:nvSpPr>
            <p:cNvPr id="144" name="Rectangle 143"/>
            <p:cNvSpPr/>
            <p:nvPr/>
          </p:nvSpPr>
          <p:spPr>
            <a:xfrm>
              <a:off x="7049342" y="749700"/>
              <a:ext cx="990600" cy="1676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7" name="TextBox 146"/>
            <p:cNvSpPr txBox="1"/>
            <p:nvPr/>
          </p:nvSpPr>
          <p:spPr>
            <a:xfrm rot="16200000">
              <a:off x="6932021" y="1348186"/>
              <a:ext cx="1225241" cy="369332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/>
                <a:t>Inverter</a:t>
              </a:r>
            </a:p>
          </p:txBody>
        </p:sp>
      </p:grpSp>
      <p:grpSp>
        <p:nvGrpSpPr>
          <p:cNvPr id="46116" name="Group 113"/>
          <p:cNvGrpSpPr>
            <a:grpSpLocks/>
          </p:cNvGrpSpPr>
          <p:nvPr/>
        </p:nvGrpSpPr>
        <p:grpSpPr bwMode="auto">
          <a:xfrm>
            <a:off x="5294313" y="5541963"/>
            <a:ext cx="1104900" cy="641350"/>
            <a:chOff x="7200900" y="4594860"/>
            <a:chExt cx="1104900" cy="641256"/>
          </a:xfrm>
        </p:grpSpPr>
        <p:sp>
          <p:nvSpPr>
            <p:cNvPr id="109" name="Flowchart: Process 108"/>
            <p:cNvSpPr/>
            <p:nvPr/>
          </p:nvSpPr>
          <p:spPr>
            <a:xfrm>
              <a:off x="7331075" y="4594860"/>
              <a:ext cx="838200" cy="587289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139" name="TextBox 109"/>
            <p:cNvSpPr txBox="1">
              <a:spLocks noChangeArrowheads="1"/>
            </p:cNvSpPr>
            <p:nvPr/>
          </p:nvSpPr>
          <p:spPr bwMode="auto">
            <a:xfrm>
              <a:off x="7200900" y="4651341"/>
              <a:ext cx="11049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cs typeface="Arial" charset="0"/>
                </a:rPr>
                <a:t>Temp. Sensor</a:t>
              </a:r>
            </a:p>
          </p:txBody>
        </p:sp>
      </p:grpSp>
      <p:cxnSp>
        <p:nvCxnSpPr>
          <p:cNvPr id="158" name="Straight Arrow Connector 157"/>
          <p:cNvCxnSpPr/>
          <p:nvPr/>
        </p:nvCxnSpPr>
        <p:spPr>
          <a:xfrm flipV="1">
            <a:off x="4700588" y="4033838"/>
            <a:ext cx="0" cy="4460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Elbow Connector 98"/>
          <p:cNvCxnSpPr/>
          <p:nvPr/>
        </p:nvCxnSpPr>
        <p:spPr>
          <a:xfrm flipV="1">
            <a:off x="3592513" y="4976813"/>
            <a:ext cx="1108075" cy="280987"/>
          </a:xfrm>
          <a:prstGeom prst="bentConnector3">
            <a:avLst>
              <a:gd name="adj1" fmla="val 99851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Elbow Connector 102"/>
          <p:cNvCxnSpPr/>
          <p:nvPr/>
        </p:nvCxnSpPr>
        <p:spPr>
          <a:xfrm flipV="1">
            <a:off x="3608388" y="4986338"/>
            <a:ext cx="2114550" cy="392112"/>
          </a:xfrm>
          <a:prstGeom prst="bentConnector3">
            <a:avLst>
              <a:gd name="adj1" fmla="val 100017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 flipV="1">
            <a:off x="5722938" y="4033838"/>
            <a:ext cx="1587" cy="3952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121" name="Group 1"/>
          <p:cNvGrpSpPr>
            <a:grpSpLocks/>
          </p:cNvGrpSpPr>
          <p:nvPr/>
        </p:nvGrpSpPr>
        <p:grpSpPr bwMode="auto">
          <a:xfrm>
            <a:off x="4505325" y="4397375"/>
            <a:ext cx="1863725" cy="606425"/>
            <a:chOff x="6051025" y="1295400"/>
            <a:chExt cx="1864250" cy="607208"/>
          </a:xfrm>
        </p:grpSpPr>
        <p:sp>
          <p:nvSpPr>
            <p:cNvPr id="54" name="Flowchart: Process 53"/>
            <p:cNvSpPr/>
            <p:nvPr/>
          </p:nvSpPr>
          <p:spPr>
            <a:xfrm>
              <a:off x="6073256" y="1295400"/>
              <a:ext cx="838436" cy="586544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135" name="TextBox 57"/>
            <p:cNvSpPr txBox="1">
              <a:spLocks noChangeArrowheads="1"/>
            </p:cNvSpPr>
            <p:nvPr/>
          </p:nvSpPr>
          <p:spPr bwMode="auto">
            <a:xfrm>
              <a:off x="6051025" y="1317833"/>
              <a:ext cx="90535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cs typeface="Arial" charset="0"/>
                </a:rPr>
                <a:t>Current Sensor</a:t>
              </a:r>
            </a:p>
          </p:txBody>
        </p:sp>
        <p:sp>
          <p:nvSpPr>
            <p:cNvPr id="66" name="Flowchart: Process 65"/>
            <p:cNvSpPr/>
            <p:nvPr/>
          </p:nvSpPr>
          <p:spPr>
            <a:xfrm>
              <a:off x="7026025" y="1295400"/>
              <a:ext cx="838436" cy="586544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137" name="TextBox 66"/>
            <p:cNvSpPr txBox="1">
              <a:spLocks noChangeArrowheads="1"/>
            </p:cNvSpPr>
            <p:nvPr/>
          </p:nvSpPr>
          <p:spPr bwMode="auto">
            <a:xfrm>
              <a:off x="7008984" y="1305464"/>
              <a:ext cx="90629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cs typeface="Arial" charset="0"/>
                </a:rPr>
                <a:t>Voltage Sensor</a:t>
              </a:r>
            </a:p>
          </p:txBody>
        </p:sp>
      </p:grpSp>
      <p:cxnSp>
        <p:nvCxnSpPr>
          <p:cNvPr id="218" name="Straight Connector 217"/>
          <p:cNvCxnSpPr/>
          <p:nvPr/>
        </p:nvCxnSpPr>
        <p:spPr>
          <a:xfrm flipV="1">
            <a:off x="2286000" y="2967038"/>
            <a:ext cx="0" cy="15192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 flipH="1">
            <a:off x="2370138" y="3622675"/>
            <a:ext cx="0" cy="865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124" name="Group 114"/>
          <p:cNvGrpSpPr>
            <a:grpSpLocks/>
          </p:cNvGrpSpPr>
          <p:nvPr/>
        </p:nvGrpSpPr>
        <p:grpSpPr bwMode="auto">
          <a:xfrm>
            <a:off x="1706563" y="304800"/>
            <a:ext cx="858837" cy="622300"/>
            <a:chOff x="7014436" y="4594057"/>
            <a:chExt cx="854021" cy="586740"/>
          </a:xfrm>
        </p:grpSpPr>
        <p:sp>
          <p:nvSpPr>
            <p:cNvPr id="116" name="Flowchart: Process 115"/>
            <p:cNvSpPr/>
            <p:nvPr/>
          </p:nvSpPr>
          <p:spPr>
            <a:xfrm>
              <a:off x="7014436" y="4594057"/>
              <a:ext cx="838235" cy="586740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133" name="TextBox 116"/>
            <p:cNvSpPr txBox="1">
              <a:spLocks noChangeArrowheads="1"/>
            </p:cNvSpPr>
            <p:nvPr/>
          </p:nvSpPr>
          <p:spPr bwMode="auto">
            <a:xfrm>
              <a:off x="7016498" y="4611522"/>
              <a:ext cx="851959" cy="551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/>
                <a:t>Light</a:t>
              </a:r>
            </a:p>
            <a:p>
              <a:pPr algn="ctr"/>
              <a:r>
                <a:rPr lang="en-US" sz="1600"/>
                <a:t>Sensor</a:t>
              </a:r>
            </a:p>
          </p:txBody>
        </p:sp>
      </p:grpSp>
      <p:cxnSp>
        <p:nvCxnSpPr>
          <p:cNvPr id="241" name="Straight Arrow Connector 240"/>
          <p:cNvCxnSpPr/>
          <p:nvPr/>
        </p:nvCxnSpPr>
        <p:spPr>
          <a:xfrm>
            <a:off x="5791200" y="3427413"/>
            <a:ext cx="433388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>
            <a:stCxn id="174" idx="2"/>
            <a:endCxn id="127" idx="0"/>
          </p:cNvCxnSpPr>
          <p:nvPr/>
        </p:nvCxnSpPr>
        <p:spPr>
          <a:xfrm>
            <a:off x="8124825" y="3756025"/>
            <a:ext cx="0" cy="50958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Arrow Connector 251"/>
          <p:cNvCxnSpPr>
            <a:stCxn id="68" idx="0"/>
          </p:cNvCxnSpPr>
          <p:nvPr/>
        </p:nvCxnSpPr>
        <p:spPr>
          <a:xfrm flipH="1" flipV="1">
            <a:off x="5187950" y="2701925"/>
            <a:ext cx="0" cy="3460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Arrow Connector 254"/>
          <p:cNvCxnSpPr/>
          <p:nvPr/>
        </p:nvCxnSpPr>
        <p:spPr>
          <a:xfrm flipH="1">
            <a:off x="5805488" y="3943350"/>
            <a:ext cx="67151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6477000" y="3943350"/>
            <a:ext cx="0" cy="19256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6261100" y="5868988"/>
            <a:ext cx="2159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lbow Connector 94"/>
          <p:cNvCxnSpPr>
            <a:stCxn id="44" idx="1"/>
            <a:endCxn id="140" idx="2"/>
          </p:cNvCxnSpPr>
          <p:nvPr/>
        </p:nvCxnSpPr>
        <p:spPr>
          <a:xfrm rot="16200000" flipH="1">
            <a:off x="3355182" y="5233194"/>
            <a:ext cx="1225550" cy="731837"/>
          </a:xfrm>
          <a:prstGeom prst="bentConnector2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827588" y="304800"/>
            <a:ext cx="4164012" cy="1447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Solar Panel</a:t>
            </a:r>
          </a:p>
        </p:txBody>
      </p:sp>
      <p:graphicFrame>
        <p:nvGraphicFramePr>
          <p:cNvPr id="4" name="Content Placeholder 14"/>
          <p:cNvGraphicFramePr>
            <a:graphicFrameLocks/>
          </p:cNvGraphicFramePr>
          <p:nvPr/>
        </p:nvGraphicFramePr>
        <p:xfrm>
          <a:off x="1219200" y="2133600"/>
          <a:ext cx="6629400" cy="40004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14700"/>
                <a:gridCol w="3314700"/>
              </a:tblGrid>
              <a:tr h="53339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Parameter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SunWize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SW120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Rated Power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120 W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Monocrystalline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Peak Power 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16.7</a:t>
                      </a:r>
                      <a:r>
                        <a:rPr lang="en-US" sz="2400" baseline="0" dirty="0" smtClean="0">
                          <a:latin typeface="Calibri" pitchFamily="34" charset="0"/>
                          <a:cs typeface="Calibri" pitchFamily="34" charset="0"/>
                        </a:rPr>
                        <a:t> V</a:t>
                      </a:r>
                      <a:endParaRPr lang="en-US" sz="2400" baseline="-25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Peak</a:t>
                      </a:r>
                      <a:r>
                        <a:rPr lang="en-US" sz="24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Power Current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7.18 A</a:t>
                      </a:r>
                      <a:endParaRPr lang="en-US" sz="2400" baseline="-250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Open Circuit</a:t>
                      </a:r>
                      <a:r>
                        <a:rPr lang="en-US" sz="2400" baseline="0" dirty="0" smtClean="0">
                          <a:latin typeface="Calibri" pitchFamily="34" charset="0"/>
                          <a:cs typeface="Calibri" pitchFamily="34" charset="0"/>
                        </a:rPr>
                        <a:t> Voltage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21.0 V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Short Circuit</a:t>
                      </a:r>
                      <a:r>
                        <a:rPr lang="en-US" sz="2400" baseline="0" dirty="0" smtClean="0">
                          <a:latin typeface="Calibri" pitchFamily="34" charset="0"/>
                          <a:cs typeface="Calibri" pitchFamily="34" charset="0"/>
                        </a:rPr>
                        <a:t> Current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8.0</a:t>
                      </a:r>
                      <a:r>
                        <a:rPr lang="en-US" sz="2400" baseline="0" dirty="0" smtClean="0">
                          <a:latin typeface="Calibri" pitchFamily="34" charset="0"/>
                          <a:cs typeface="Calibri" pitchFamily="34" charset="0"/>
                        </a:rPr>
                        <a:t> A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Dimensions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~</a:t>
                      </a:r>
                      <a:r>
                        <a:rPr lang="en-US" sz="24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2 x 5 ft.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1038" y="304800"/>
            <a:ext cx="4805362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Microcontroller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00600" y="1143000"/>
            <a:ext cx="4343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/>
              </a:rPr>
              <a:t>ATmega328P</a:t>
            </a: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quarter" idx="13"/>
          </p:nvPr>
        </p:nvGraphicFramePr>
        <p:xfrm>
          <a:off x="233363" y="1970088"/>
          <a:ext cx="4316412" cy="32599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58206"/>
                <a:gridCol w="2158206"/>
              </a:tblGrid>
              <a:tr h="47945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Parameter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Arduino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UNO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7945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Chip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ATmega328P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7945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Digital I/O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14</a:t>
                      </a:r>
                      <a:r>
                        <a:rPr lang="en-US" sz="2400" baseline="0" dirty="0" smtClean="0">
                          <a:latin typeface="Calibri" pitchFamily="34" charset="0"/>
                          <a:cs typeface="Calibri" pitchFamily="34" charset="0"/>
                        </a:rPr>
                        <a:t> Pins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7945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Analog 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r>
                        <a:rPr lang="en-US" sz="2400" baseline="0" dirty="0" smtClean="0">
                          <a:latin typeface="Calibri" pitchFamily="34" charset="0"/>
                          <a:cs typeface="Calibri" pitchFamily="34" charset="0"/>
                        </a:rPr>
                        <a:t> Pins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7945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PWM Output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6 Pins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86272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Communication</a:t>
                      </a:r>
                      <a:r>
                        <a:rPr lang="en-US" sz="2400" baseline="0" dirty="0" smtClean="0">
                          <a:latin typeface="Calibri" pitchFamily="34" charset="0"/>
                          <a:cs typeface="Calibri" pitchFamily="34" charset="0"/>
                        </a:rPr>
                        <a:t> Protocols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I2C,</a:t>
                      </a:r>
                      <a:r>
                        <a:rPr lang="en-US" sz="2400" baseline="0" dirty="0" smtClean="0">
                          <a:latin typeface="Calibri" pitchFamily="34" charset="0"/>
                          <a:cs typeface="Calibri" pitchFamily="34" charset="0"/>
                        </a:rPr>
                        <a:t> Serial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" name="Picture Placeholder 4" descr="ArduinoUno.jpg"/>
          <p:cNvPicPr>
            <a:picLocks noChangeAspect="1"/>
          </p:cNvPicPr>
          <p:nvPr/>
        </p:nvPicPr>
        <p:blipFill>
          <a:blip r:embed="rId3" cstate="print"/>
          <a:srcRect l="13098" r="13098"/>
          <a:stretch>
            <a:fillRect/>
          </a:stretch>
        </p:blipFill>
        <p:spPr>
          <a:xfrm rot="180000">
            <a:off x="4746783" y="2274983"/>
            <a:ext cx="3703911" cy="3864287"/>
          </a:xfrm>
          <a:prstGeom prst="roundRect">
            <a:avLst>
              <a:gd name="adj" fmla="val 7476"/>
            </a:avLst>
          </a:prstGeom>
          <a:ln w="57150">
            <a:solidFill>
              <a:schemeClr val="accent2"/>
            </a:solidFill>
          </a:ln>
        </p:spPr>
      </p:pic>
      <p:cxnSp>
        <p:nvCxnSpPr>
          <p:cNvPr id="25" name="Straight Arrow Connector 24"/>
          <p:cNvCxnSpPr/>
          <p:nvPr/>
        </p:nvCxnSpPr>
        <p:spPr>
          <a:xfrm>
            <a:off x="4803775" y="5562600"/>
            <a:ext cx="3433763" cy="228600"/>
          </a:xfrm>
          <a:prstGeom prst="straightConnector1">
            <a:avLst/>
          </a:prstGeom>
          <a:ln w="28575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56" name="TextBox 27"/>
          <p:cNvSpPr txBox="1">
            <a:spLocks noChangeArrowheads="1"/>
          </p:cNvSpPr>
          <p:nvPr/>
        </p:nvSpPr>
        <p:spPr bwMode="auto">
          <a:xfrm rot="168521">
            <a:off x="5805488" y="5703888"/>
            <a:ext cx="2362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2.7 in</a:t>
            </a:r>
          </a:p>
        </p:txBody>
      </p:sp>
      <p:sp>
        <p:nvSpPr>
          <p:cNvPr id="8" name="Rectangle 7"/>
          <p:cNvSpPr/>
          <p:nvPr/>
        </p:nvSpPr>
        <p:spPr>
          <a:xfrm>
            <a:off x="206375" y="5472113"/>
            <a:ext cx="43434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/>
              </a:rPr>
              <a:t>Arduino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/>
              </a:rPr>
              <a:t>Bootloader</a:t>
            </a:r>
            <a:endParaRPr lang="en-US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Rounded MT Bold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/>
              </a:rPr>
              <a:t>Open Source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8548688" y="2971800"/>
            <a:ext cx="138112" cy="2673350"/>
          </a:xfrm>
          <a:prstGeom prst="straightConnector1">
            <a:avLst/>
          </a:prstGeom>
          <a:ln w="28575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59" name="TextBox 11"/>
          <p:cNvSpPr txBox="1">
            <a:spLocks noChangeArrowheads="1"/>
          </p:cNvSpPr>
          <p:nvPr/>
        </p:nvSpPr>
        <p:spPr bwMode="auto">
          <a:xfrm rot="-5125975">
            <a:off x="8386763" y="4292600"/>
            <a:ext cx="827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2.1 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t Business by Rieva Leson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Hot Business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Hot Business by Rieva Leson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Hot Business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6450</TotalTime>
  <Words>949</Words>
  <Application>Microsoft Office PowerPoint</Application>
  <PresentationFormat>On-screen Show (4:3)</PresentationFormat>
  <Paragraphs>383</Paragraphs>
  <Slides>41</Slides>
  <Notes>17</Notes>
  <HiddenSlides>8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Hot Business by Rieva Lesonsky</vt:lpstr>
      <vt:lpstr>3_Hot Business by Rieva Lesonsky</vt:lpstr>
      <vt:lpstr>Visio</vt:lpstr>
      <vt:lpstr>Microsoft Excel Chart</vt:lpstr>
      <vt:lpstr>Worksheet</vt:lpstr>
      <vt:lpstr>Photovoltaic MPPT  Charge Controller (PMC2) </vt:lpstr>
      <vt:lpstr>PowerPoint Presentation</vt:lpstr>
      <vt:lpstr>Motivation and Value of Project</vt:lpstr>
      <vt:lpstr>Goals</vt:lpstr>
      <vt:lpstr>Specifications</vt:lpstr>
      <vt:lpstr>PowerPoint Presentation</vt:lpstr>
      <vt:lpstr>PowerPoint Presentation</vt:lpstr>
      <vt:lpstr>Solar Panel</vt:lpstr>
      <vt:lpstr>Microcontroller</vt:lpstr>
      <vt:lpstr>PowerPoint Presentation</vt:lpstr>
      <vt:lpstr>Current  Sensor</vt:lpstr>
      <vt:lpstr>Voltage Sensor</vt:lpstr>
      <vt:lpstr>Voltage Sensor</vt:lpstr>
      <vt:lpstr>Irradiance Sensor</vt:lpstr>
      <vt:lpstr>Temp Sensor</vt:lpstr>
      <vt:lpstr>Wireless Module</vt:lpstr>
      <vt:lpstr>Wireless Subsystem</vt:lpstr>
      <vt:lpstr>Battery Comparisons</vt:lpstr>
      <vt:lpstr>Battery</vt:lpstr>
      <vt:lpstr>Battery Charging Stages</vt:lpstr>
      <vt:lpstr>Inverter</vt:lpstr>
      <vt:lpstr>LCD Screen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H-Bridge Topology  Buck-Boost DC/DC  Regulator</vt:lpstr>
      <vt:lpstr>Boost Operation</vt:lpstr>
      <vt:lpstr>PowerPoint Presentation</vt:lpstr>
      <vt:lpstr>PowerPoint Presentation</vt:lpstr>
      <vt:lpstr>Progress</vt:lpstr>
      <vt:lpstr>Budget</vt:lpstr>
      <vt:lpstr>Remaining Milestones</vt:lpstr>
      <vt:lpstr>Remaining Work</vt:lpstr>
      <vt:lpstr>Anticipated Problems</vt:lpstr>
      <vt:lpstr>Questions?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WCF Presentation</dc:title>
  <dc:creator>Student User</dc:creator>
  <cp:lastModifiedBy>Gyrosteve</cp:lastModifiedBy>
  <cp:revision>269</cp:revision>
  <dcterms:created xsi:type="dcterms:W3CDTF">2010-05-28T00:09:10Z</dcterms:created>
  <dcterms:modified xsi:type="dcterms:W3CDTF">2012-04-20T03:36:40Z</dcterms:modified>
</cp:coreProperties>
</file>