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vsd" ContentType="application/vnd.visio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70" r:id="rId4"/>
    <p:sldId id="258" r:id="rId5"/>
    <p:sldId id="259" r:id="rId6"/>
    <p:sldId id="262" r:id="rId7"/>
    <p:sldId id="271" r:id="rId8"/>
    <p:sldId id="260" r:id="rId9"/>
    <p:sldId id="261" r:id="rId10"/>
    <p:sldId id="273" r:id="rId11"/>
    <p:sldId id="276" r:id="rId12"/>
    <p:sldId id="275" r:id="rId13"/>
    <p:sldId id="278" r:id="rId14"/>
    <p:sldId id="279" r:id="rId15"/>
    <p:sldId id="280" r:id="rId16"/>
    <p:sldId id="274" r:id="rId17"/>
    <p:sldId id="272" r:id="rId18"/>
    <p:sldId id="286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267" r:id="rId31"/>
    <p:sldId id="26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5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Total</c:v>
                </c:pt>
                <c:pt idx="1">
                  <c:v>Testing</c:v>
                </c:pt>
                <c:pt idx="2">
                  <c:v>Prototype</c:v>
                </c:pt>
                <c:pt idx="3">
                  <c:v>Software Development</c:v>
                </c:pt>
                <c:pt idx="4">
                  <c:v>Hardware Design</c:v>
                </c:pt>
                <c:pt idx="5">
                  <c:v>Research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0.47000000000000008</c:v>
                </c:pt>
                <c:pt idx="1">
                  <c:v>0</c:v>
                </c:pt>
                <c:pt idx="2">
                  <c:v>0.2</c:v>
                </c:pt>
                <c:pt idx="3">
                  <c:v>0.5</c:v>
                </c:pt>
                <c:pt idx="4">
                  <c:v>0.7000000000000004</c:v>
                </c:pt>
                <c:pt idx="5">
                  <c:v>0.9500000000000004</c:v>
                </c:pt>
              </c:numCache>
            </c:numRef>
          </c:val>
        </c:ser>
        <c:dLbls/>
        <c:shape val="box"/>
        <c:axId val="75974912"/>
        <c:axId val="75980800"/>
        <c:axId val="0"/>
      </c:bar3DChart>
      <c:catAx>
        <c:axId val="75974912"/>
        <c:scaling>
          <c:orientation val="minMax"/>
        </c:scaling>
        <c:axPos val="l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75980800"/>
        <c:crosses val="autoZero"/>
        <c:auto val="1"/>
        <c:lblAlgn val="ctr"/>
        <c:lblOffset val="100"/>
      </c:catAx>
      <c:valAx>
        <c:axId val="75980800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75974912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6C031-F695-4583-AE9A-D7C088CBC587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264D8-98F6-4266-A5EC-26E39032DD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35678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0E0DF-381D-4592-8C6A-FDEB56FC568D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FA771-E146-4E30-88C1-0296E8187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47154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https://www.magmedix.com/store/mri-anesthesia/low-magnetic-field-laryngoscope-batteries-c-2-pk/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</a:t>
            </a:r>
            <a:r>
              <a:rPr lang="en-US" baseline="0" dirty="0" smtClean="0"/>
              <a:t> </a:t>
            </a:r>
            <a:r>
              <a:rPr lang="en-US" dirty="0" smtClean="0"/>
              <a:t>http://www.powerstream.com/non-magnetic-lipo.htm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7BC91E-3569-4BB1-A9F4-00497E31FBA3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BC91E-3569-4BB1-A9F4-00497E31FBA3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BC91E-3569-4BB1-A9F4-00497E31FBA3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BC91E-3569-4BB1-A9F4-00497E31FBA3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BC91E-3569-4BB1-A9F4-00497E31FBA3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BC91E-3569-4BB1-A9F4-00497E31FBA3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BC91E-3569-4BB1-A9F4-00497E31FBA3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BC91E-3569-4BB1-A9F4-00497E31FBA3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BC91E-3569-4BB1-A9F4-00497E31FBA3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37BC91E-3569-4BB1-A9F4-00497E31FBA3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7BC91E-3569-4BB1-A9F4-00497E31FBA3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479634" y="6560979"/>
            <a:ext cx="184731" cy="246221"/>
          </a:xfrm>
          <a:prstGeom prst="rect">
            <a:avLst/>
          </a:prstGeom>
        </p:spPr>
        <p:txBody>
          <a:bodyPr vert="horz" wrap="none" anchor="b" anchorCtr="1">
            <a:spAutoFit/>
          </a:bodyPr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37BC91E-3569-4BB1-A9F4-00497E31FBA3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111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79634" y="6560979"/>
            <a:ext cx="184731" cy="246221"/>
          </a:xfrm>
        </p:spPr>
        <p:txBody>
          <a:bodyPr wrap="none" anchor="b" anchorCtr="1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SQVID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Simplified Quad-Vitals Integration Device</a:t>
            </a:r>
            <a:br>
              <a:rPr lang="en-US" sz="2800" dirty="0" smtClean="0"/>
            </a:br>
            <a:r>
              <a:rPr lang="en-US" sz="2800" dirty="0" smtClean="0"/>
              <a:t>Sponsored by Philips     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514600"/>
            <a:ext cx="7772400" cy="222051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Group 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Connor Hogan, EE</a:t>
            </a:r>
            <a:br>
              <a:rPr lang="en-US" sz="2400" dirty="0" smtClean="0"/>
            </a:br>
            <a:r>
              <a:rPr lang="en-US" sz="2400" dirty="0" smtClean="0"/>
              <a:t>Jonathan </a:t>
            </a:r>
            <a:r>
              <a:rPr lang="en-US" sz="2400" dirty="0" err="1" smtClean="0"/>
              <a:t>Lamones</a:t>
            </a:r>
            <a:r>
              <a:rPr lang="en-US" sz="2400" dirty="0" smtClean="0"/>
              <a:t>, EE</a:t>
            </a:r>
          </a:p>
          <a:p>
            <a:pPr algn="ctr"/>
            <a:r>
              <a:rPr lang="en-US" sz="2400" dirty="0" smtClean="0"/>
              <a:t>Lauren Martinez, </a:t>
            </a:r>
            <a:r>
              <a:rPr lang="en-US" sz="2400" dirty="0" err="1" smtClean="0"/>
              <a:t>CpE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William Michelin, EE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Fall 2013 – Spring 2014</a:t>
            </a:r>
          </a:p>
        </p:txBody>
      </p:sp>
      <p:pic>
        <p:nvPicPr>
          <p:cNvPr id="5" name="Picture 4" descr="UC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5105400"/>
            <a:ext cx="2514600" cy="1605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Microcontroller Selection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43001"/>
          <a:ext cx="8307652" cy="4657081"/>
        </p:xfrm>
        <a:graphic>
          <a:graphicData uri="http://schemas.openxmlformats.org/drawingml/2006/table">
            <a:tbl>
              <a:tblPr/>
              <a:tblGrid>
                <a:gridCol w="1877602"/>
                <a:gridCol w="6430050"/>
              </a:tblGrid>
              <a:tr h="236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µController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39" marR="39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39" marR="39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7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TI MSP430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39" marR="39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Well suited to low power and bioinstrumentation solutions.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Familiarity with the architecture from embedded systems laboratory.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Low cost and easy prototyping.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39" marR="39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5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ST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ARM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39" marR="39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More powerful and ubiquitous platform.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Newer microcontrollers from this family have increased performance with decreased power consumption.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39" marR="39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Atmel AVR 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39" marR="39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High availability of resources and open source support.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Low-power and wireless capabilities in the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zigbee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wireless standard.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39" marR="39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3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Microchip PIC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39" marR="39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8-bit microprocessors available for very small low power applications.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Robust third-party support and development kits.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Larger and more powerful units available as well.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39" marR="39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MSP430F5529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00225"/>
            <a:ext cx="9144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Wireless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14400"/>
          <a:ext cx="8763000" cy="4937760"/>
        </p:xfrm>
        <a:graphic>
          <a:graphicData uri="http://schemas.openxmlformats.org/drawingml/2006/table">
            <a:tbl>
              <a:tblPr/>
              <a:tblGrid>
                <a:gridCol w="4239622"/>
                <a:gridCol w="4523378"/>
              </a:tblGrid>
              <a:tr h="197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Features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5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TiWi-uB2 Bluetooth Module</a:t>
                      </a: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Bluetooth 2.1+EDR and BLE 4.0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Integrated Band-Pass Filter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Miniature Footprint: 7 mm x 7 mm</a:t>
                      </a: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4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XBee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Pro 60mW Wire Antenna - Series 1 (802.15.4)</a:t>
                      </a: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250kbps Max data rate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6 10-bit ADC input pins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128-bit encryption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Built-in antenna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 mile (1500m) range</a:t>
                      </a: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5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XBee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Pro 900 XSC RPSMA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Up to 2000 ft Indoor range with high-gain antenna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Kbps data rate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Up to 24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dBm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(250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mW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Transmit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Power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3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 CC3000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58674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IEEE 802.11 b/g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58674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Embedded IPv4 TCP/IP stack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58674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Works with low MIPS and low-cost MCUs with compact memory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footprint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CC3000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934200" cy="469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CO2 Sensor</a:t>
            </a:r>
            <a:endParaRPr lang="en-US" dirty="0"/>
          </a:p>
        </p:txBody>
      </p:sp>
      <p:pic>
        <p:nvPicPr>
          <p:cNvPr id="35842" name="Picture 2" descr="C:\Users\William\Documents\My Dropbox\Senior Design II -EEL4915\capno2ma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2266950" cy="2920878"/>
          </a:xfrm>
          <a:prstGeom prst="rect">
            <a:avLst/>
          </a:prstGeom>
          <a:noFill/>
        </p:spPr>
      </p:pic>
      <p:pic>
        <p:nvPicPr>
          <p:cNvPr id="35843" name="Picture 3" descr="C:\Users\William\Documents\My Dropbox\Senior Design II -EEL4915\capnost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0"/>
            <a:ext cx="2000250" cy="257175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371600"/>
            <a:ext cx="37528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 descr="C:\Users\William\Documents\My Dropbox\Senior Design II -EEL4915\CO2 Sensor\ESEN091-MG-8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352800"/>
            <a:ext cx="2013618" cy="153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CO2 Sensor Initial Circuit</a:t>
            </a:r>
            <a:endParaRPr 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5796581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872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SDII\Senior Design II -EEL4915\CO2 Sensor\capno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1841"/>
            <a:ext cx="8382000" cy="5296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NiBP</a:t>
            </a:r>
            <a:r>
              <a:rPr lang="en-US" dirty="0" smtClean="0"/>
              <a:t> Sensor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303" y="2133600"/>
            <a:ext cx="7167593" cy="2716442"/>
          </a:xfrm>
        </p:spPr>
      </p:pic>
      <p:sp>
        <p:nvSpPr>
          <p:cNvPr id="2" name="TextBox 1"/>
          <p:cNvSpPr txBox="1"/>
          <p:nvPr/>
        </p:nvSpPr>
        <p:spPr>
          <a:xfrm>
            <a:off x="798095" y="1523999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Transducer </a:t>
            </a:r>
            <a:r>
              <a:rPr lang="en-US" sz="2400" dirty="0" smtClean="0">
                <a:sym typeface="Wingdings" pitchFamily="2" charset="2"/>
              </a:rPr>
              <a:t> Amplifier  Filter  Microcontroller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9247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Hospital patients facing an MRI scan are monitored for various vital signs during the scan and hospital stay.</a:t>
            </a:r>
            <a:br>
              <a:rPr lang="en-US" dirty="0" smtClean="0"/>
            </a:br>
            <a:r>
              <a:rPr lang="en-US" sz="800" dirty="0" smtClean="0"/>
              <a:t> </a:t>
            </a:r>
            <a:endParaRPr lang="en-US" dirty="0" smtClean="0"/>
          </a:p>
          <a:p>
            <a:r>
              <a:rPr lang="en-US" dirty="0" smtClean="0"/>
              <a:t>Cables are unnecessarily large and not only complicate transportation of the patient, but contribute to patient discomfort. </a:t>
            </a:r>
            <a:br>
              <a:rPr lang="en-US" dirty="0" smtClean="0"/>
            </a:br>
            <a:r>
              <a:rPr lang="en-US" sz="800" dirty="0" smtClean="0"/>
              <a:t> </a:t>
            </a:r>
            <a:endParaRPr lang="en-US" dirty="0" smtClean="0"/>
          </a:p>
          <a:p>
            <a:r>
              <a:rPr lang="en-US" dirty="0" smtClean="0"/>
              <a:t>Philips seeks a more streamlined cabling solution for their healthcare customers to increase the comfort of their patients.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Motivation and Overview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7848600" cy="220979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/>
              <a:t>Transducer: Motorola MPX2050DP (344C case)</a:t>
            </a:r>
          </a:p>
          <a:p>
            <a:r>
              <a:rPr lang="en-US" sz="2400" dirty="0" smtClean="0"/>
              <a:t>Port orientation allows for structural longevity</a:t>
            </a:r>
          </a:p>
          <a:p>
            <a:r>
              <a:rPr lang="en-US" sz="2400" dirty="0" smtClean="0"/>
              <a:t>Dual-transducer acts as filter (reference to ambient pressure/temp)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NiBP</a:t>
            </a:r>
            <a:r>
              <a:rPr lang="en-US" dirty="0"/>
              <a:t> Sensor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3095624"/>
            <a:ext cx="5294746" cy="31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5844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267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outputs should we expect to see from our transducer?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NiBP</a:t>
            </a:r>
            <a:r>
              <a:rPr lang="en-US" dirty="0"/>
              <a:t> Sensor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9195" y="1219200"/>
            <a:ext cx="3639470" cy="20574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1193855"/>
              </p:ext>
            </p:extLst>
          </p:nvPr>
        </p:nvGraphicFramePr>
        <p:xfrm>
          <a:off x="914400" y="3505200"/>
          <a:ext cx="5486400" cy="1143000"/>
        </p:xfrm>
        <a:graphic>
          <a:graphicData uri="http://schemas.openxmlformats.org/drawingml/2006/table">
            <a:tbl>
              <a:tblPr firstRow="1" firstCol="1" bandRow="1"/>
              <a:tblGrid>
                <a:gridCol w="2177143"/>
                <a:gridCol w="1480457"/>
                <a:gridCol w="1828800"/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Patient State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Systolic (mmHg)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Diastolic (mmHg)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Hypotension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Desired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90 - 119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60 - 79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Hypertensive Emergency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≥ 180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≥ 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6102633"/>
              </p:ext>
            </p:extLst>
          </p:nvPr>
        </p:nvGraphicFramePr>
        <p:xfrm>
          <a:off x="2819400" y="4876800"/>
          <a:ext cx="3581400" cy="1117440"/>
        </p:xfrm>
        <a:graphic>
          <a:graphicData uri="http://schemas.openxmlformats.org/drawingml/2006/table">
            <a:tbl>
              <a:tblPr firstRow="1" firstCol="1" bandRow="1"/>
              <a:tblGrid>
                <a:gridCol w="2387600"/>
                <a:gridCol w="1193800"/>
              </a:tblGrid>
              <a:tr h="279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Max. Output (mV)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Max. Target Output (mV)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21.36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Min. Target Output (mV)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Min. Output (mV)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91274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NiBP</a:t>
            </a:r>
            <a:r>
              <a:rPr lang="en-US" dirty="0" smtClean="0"/>
              <a:t> Sensor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38400"/>
            <a:ext cx="114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190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/>
              <a:t>Instrumental Amplifier: Analog Devices AD620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2286000"/>
            <a:ext cx="3966034" cy="3130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4144992"/>
            <a:ext cx="1143000" cy="10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2718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NiBP</a:t>
            </a:r>
            <a:r>
              <a:rPr lang="en-US" dirty="0" smtClean="0"/>
              <a:t> Sensor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3200400"/>
            <a:ext cx="205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3733800" y="2133600"/>
                <a:ext cx="4572000" cy="415254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/>
                          </m:ctrlPr>
                        </m:sSubPr>
                        <m:e>
                          <m:r>
                            <a:rPr lang="en-US" sz="1100" i="1"/>
                            <m:t>𝐶</m:t>
                          </m:r>
                        </m:e>
                        <m:sub>
                          <m:r>
                            <a:rPr lang="en-US" sz="1100" i="1"/>
                            <m:t>1</m:t>
                          </m:r>
                        </m:sub>
                      </m:sSub>
                      <m:r>
                        <a:rPr lang="en-US" sz="1100" i="1"/>
                        <m:t>=</m:t>
                      </m:r>
                      <m:sSub>
                        <m:sSubPr>
                          <m:ctrlPr>
                            <a:rPr lang="en-US" sz="1100" i="1"/>
                          </m:ctrlPr>
                        </m:sSubPr>
                        <m:e>
                          <m:r>
                            <a:rPr lang="en-US" sz="1100" i="1"/>
                            <m:t>𝐶</m:t>
                          </m:r>
                        </m:e>
                        <m:sub>
                          <m:r>
                            <a:rPr lang="en-US" sz="1100" i="1"/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/>
                          </m:ctrlPr>
                        </m:sSubPr>
                        <m:e>
                          <m:r>
                            <a:rPr lang="en-US" sz="1100" i="1"/>
                            <m:t>𝑅</m:t>
                          </m:r>
                        </m:e>
                        <m:sub>
                          <m:r>
                            <a:rPr lang="en-US" sz="1100" i="1"/>
                            <m:t>1</m:t>
                          </m:r>
                        </m:sub>
                      </m:sSub>
                      <m:r>
                        <a:rPr lang="en-US" sz="1100" i="1"/>
                        <m:t>=</m:t>
                      </m:r>
                      <m:sSub>
                        <m:sSubPr>
                          <m:ctrlPr>
                            <a:rPr lang="en-US" sz="1100" i="1"/>
                          </m:ctrlPr>
                        </m:sSubPr>
                        <m:e>
                          <m:r>
                            <a:rPr lang="en-US" sz="1100" i="1"/>
                            <m:t>𝑅</m:t>
                          </m:r>
                        </m:e>
                        <m:sub>
                          <m:r>
                            <a:rPr lang="en-US" sz="1100" i="1"/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/>
                          </m:ctrlPr>
                        </m:sSubPr>
                        <m:e>
                          <m:r>
                            <a:rPr lang="en-US" sz="1100" i="1"/>
                            <m:t>𝑓</m:t>
                          </m:r>
                        </m:e>
                        <m:sub>
                          <m:r>
                            <a:rPr lang="en-US" sz="1100" i="1"/>
                            <m:t>𝑙𝑜𝑤</m:t>
                          </m:r>
                        </m:sub>
                      </m:sSub>
                      <m:r>
                        <a:rPr lang="en-US" sz="1100" i="1"/>
                        <m:t>=</m:t>
                      </m:r>
                      <m:f>
                        <m:fPr>
                          <m:ctrlPr>
                            <a:rPr lang="en-US" sz="1100" i="1"/>
                          </m:ctrlPr>
                        </m:fPr>
                        <m:num>
                          <m:r>
                            <a:rPr lang="en-US" sz="1100" i="1"/>
                            <m:t>1</m:t>
                          </m:r>
                        </m:num>
                        <m:den>
                          <m:r>
                            <a:rPr lang="en-US" sz="1100" i="1"/>
                            <m:t>2</m:t>
                          </m:r>
                          <m:r>
                            <a:rPr lang="en-US" sz="1100" i="1"/>
                            <m:t>𝜋</m:t>
                          </m:r>
                          <m:sSub>
                            <m:sSubPr>
                              <m:ctrlPr>
                                <a:rPr lang="en-US" sz="1100" i="1"/>
                              </m:ctrlPr>
                            </m:sSubPr>
                            <m:e>
                              <m:r>
                                <a:rPr lang="en-US" sz="1100" i="1"/>
                                <m:t>𝐶</m:t>
                              </m:r>
                            </m:e>
                            <m:sub>
                              <m:r>
                                <a:rPr lang="en-US" sz="1100" i="1"/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/>
                              </m:ctrlPr>
                            </m:sSubPr>
                            <m:e>
                              <m:r>
                                <a:rPr lang="en-US" sz="1100" i="1"/>
                                <m:t>𝑅</m:t>
                              </m:r>
                            </m:e>
                            <m:sub>
                              <m:r>
                                <a:rPr lang="en-US" sz="1100" i="1"/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100" i="1"/>
                        <m:t>=</m:t>
                      </m:r>
                      <m:f>
                        <m:fPr>
                          <m:ctrlPr>
                            <a:rPr lang="en-US" sz="1100" i="1"/>
                          </m:ctrlPr>
                        </m:fPr>
                        <m:num>
                          <m:r>
                            <a:rPr lang="en-US" sz="1100" i="1"/>
                            <m:t>1</m:t>
                          </m:r>
                        </m:num>
                        <m:den>
                          <m:r>
                            <a:rPr lang="en-US" sz="1100" i="1"/>
                            <m:t>2</m:t>
                          </m:r>
                          <m:r>
                            <a:rPr lang="en-US" sz="1100" i="1"/>
                            <m:t>𝜋</m:t>
                          </m:r>
                          <m:d>
                            <m:dPr>
                              <m:ctrlPr>
                                <a:rPr lang="en-US" sz="1100" i="1"/>
                              </m:ctrlPr>
                            </m:dPr>
                            <m:e>
                              <m:r>
                                <a:rPr lang="en-US" sz="1100" i="1"/>
                                <m:t>47 </m:t>
                              </m:r>
                              <m:r>
                                <a:rPr lang="en-US" sz="1100" i="1"/>
                                <m:t>𝜇</m:t>
                              </m:r>
                              <m:r>
                                <a:rPr lang="en-US" sz="1100" i="1"/>
                                <m:t>𝐹</m:t>
                              </m:r>
                            </m:e>
                          </m:d>
                          <m:d>
                            <m:dPr>
                              <m:ctrlPr>
                                <a:rPr lang="en-US" sz="1100" i="1"/>
                              </m:ctrlPr>
                            </m:dPr>
                            <m:e>
                              <m:r>
                                <a:rPr lang="en-US" sz="1100" i="1"/>
                                <m:t>10 </m:t>
                              </m:r>
                              <m:r>
                                <a:rPr lang="en-US" sz="1100" i="1"/>
                                <m:t>𝑘</m:t>
                              </m:r>
                              <m:r>
                                <m:rPr>
                                  <m:sty m:val="p"/>
                                </m:rPr>
                                <a:rPr lang="en-US" sz="1100"/>
                                <m:t>Ω</m:t>
                              </m:r>
                            </m:e>
                          </m:d>
                        </m:den>
                      </m:f>
                      <m:r>
                        <a:rPr lang="en-US" sz="1100" i="1"/>
                        <m:t>=0.339 </m:t>
                      </m:r>
                      <m:r>
                        <a:rPr lang="en-US" sz="1100" i="1"/>
                        <m:t>𝐻𝑧</m:t>
                      </m:r>
                    </m:oMath>
                  </m:oMathPara>
                </a14:m>
                <a:endParaRPr lang="en-US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/>
                          </m:ctrlPr>
                        </m:sSubPr>
                        <m:e>
                          <m:r>
                            <a:rPr lang="en-US" sz="1100" i="1"/>
                            <m:t>𝑓</m:t>
                          </m:r>
                        </m:e>
                        <m:sub>
                          <m:r>
                            <a:rPr lang="en-US" sz="1100" i="1"/>
                            <m:t>h𝑖𝑔h</m:t>
                          </m:r>
                          <m:r>
                            <a:rPr lang="en-US" sz="1100" i="1"/>
                            <m:t>1</m:t>
                          </m:r>
                        </m:sub>
                      </m:sSub>
                      <m:r>
                        <a:rPr lang="en-US" sz="1100" i="1"/>
                        <m:t>=</m:t>
                      </m:r>
                      <m:f>
                        <m:fPr>
                          <m:ctrlPr>
                            <a:rPr lang="en-US" sz="1100" i="1"/>
                          </m:ctrlPr>
                        </m:fPr>
                        <m:num>
                          <m:r>
                            <a:rPr lang="en-US" sz="1100" i="1"/>
                            <m:t>1</m:t>
                          </m:r>
                        </m:num>
                        <m:den>
                          <m:r>
                            <a:rPr lang="en-US" sz="1100" i="1"/>
                            <m:t>2</m:t>
                          </m:r>
                          <m:r>
                            <a:rPr lang="en-US" sz="1100" i="1"/>
                            <m:t>𝜋</m:t>
                          </m:r>
                          <m:sSub>
                            <m:sSubPr>
                              <m:ctrlPr>
                                <a:rPr lang="en-US" sz="1100" i="1"/>
                              </m:ctrlPr>
                            </m:sSubPr>
                            <m:e>
                              <m:r>
                                <a:rPr lang="en-US" sz="1100" i="1"/>
                                <m:t>𝐶</m:t>
                              </m:r>
                            </m:e>
                            <m:sub>
                              <m:r>
                                <a:rPr lang="en-US" sz="1100" i="1"/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/>
                              </m:ctrlPr>
                            </m:sSubPr>
                            <m:e>
                              <m:r>
                                <a:rPr lang="en-US" sz="1100" i="1"/>
                                <m:t>𝑅</m:t>
                              </m:r>
                            </m:e>
                            <m:sub>
                              <m:r>
                                <a:rPr lang="en-US" sz="1100" i="1"/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100" i="1"/>
                        <m:t>=</m:t>
                      </m:r>
                      <m:f>
                        <m:fPr>
                          <m:ctrlPr>
                            <a:rPr lang="en-US" sz="1100" i="1"/>
                          </m:ctrlPr>
                        </m:fPr>
                        <m:num>
                          <m:r>
                            <a:rPr lang="en-US" sz="1100" i="1"/>
                            <m:t>1</m:t>
                          </m:r>
                        </m:num>
                        <m:den>
                          <m:r>
                            <a:rPr lang="en-US" sz="1100" i="1"/>
                            <m:t>2</m:t>
                          </m:r>
                          <m:r>
                            <a:rPr lang="en-US" sz="1100" i="1"/>
                            <m:t>𝜋</m:t>
                          </m:r>
                          <m:d>
                            <m:dPr>
                              <m:ctrlPr>
                                <a:rPr lang="en-US" sz="1100" i="1"/>
                              </m:ctrlPr>
                            </m:dPr>
                            <m:e>
                              <m:r>
                                <a:rPr lang="en-US" sz="1100" i="1"/>
                                <m:t>2.2 </m:t>
                              </m:r>
                              <m:r>
                                <a:rPr lang="en-US" sz="1100" i="1"/>
                                <m:t>𝜇</m:t>
                              </m:r>
                              <m:r>
                                <a:rPr lang="en-US" sz="1100" i="1"/>
                                <m:t>𝐹</m:t>
                              </m:r>
                            </m:e>
                          </m:d>
                          <m:d>
                            <m:dPr>
                              <m:ctrlPr>
                                <a:rPr lang="en-US" sz="1100" i="1"/>
                              </m:ctrlPr>
                            </m:dPr>
                            <m:e>
                              <m:r>
                                <a:rPr lang="en-US" sz="1100" i="1"/>
                                <m:t>30 </m:t>
                              </m:r>
                              <m:r>
                                <a:rPr lang="en-US" sz="1100" i="1"/>
                                <m:t>𝑘</m:t>
                              </m:r>
                              <m:r>
                                <m:rPr>
                                  <m:sty m:val="p"/>
                                </m:rPr>
                                <a:rPr lang="en-US" sz="1100"/>
                                <m:t>Ω</m:t>
                              </m:r>
                            </m:e>
                          </m:d>
                        </m:den>
                      </m:f>
                      <m:r>
                        <a:rPr lang="en-US" sz="1100" i="1"/>
                        <m:t>=2.41</m:t>
                      </m:r>
                      <m:r>
                        <a:rPr lang="en-US" sz="1100" i="1"/>
                        <m:t>𝐻𝑧</m:t>
                      </m:r>
                    </m:oMath>
                  </m:oMathPara>
                </a14:m>
                <a:endParaRPr lang="en-US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/>
                          </m:ctrlPr>
                        </m:sSubPr>
                        <m:e>
                          <m:r>
                            <a:rPr lang="en-US" sz="1100" i="1"/>
                            <m:t>𝑓</m:t>
                          </m:r>
                        </m:e>
                        <m:sub>
                          <m:r>
                            <a:rPr lang="en-US" sz="1100" i="1"/>
                            <m:t>h𝑖𝑔h</m:t>
                          </m:r>
                          <m:r>
                            <a:rPr lang="en-US" sz="1100" i="1"/>
                            <m:t>2</m:t>
                          </m:r>
                        </m:sub>
                      </m:sSub>
                      <m:r>
                        <a:rPr lang="en-US" sz="1100" i="1"/>
                        <m:t>=</m:t>
                      </m:r>
                      <m:f>
                        <m:fPr>
                          <m:ctrlPr>
                            <a:rPr lang="en-US" sz="1100" i="1"/>
                          </m:ctrlPr>
                        </m:fPr>
                        <m:num>
                          <m:r>
                            <a:rPr lang="en-US" sz="1100" i="1"/>
                            <m:t>1</m:t>
                          </m:r>
                        </m:num>
                        <m:den>
                          <m:r>
                            <a:rPr lang="en-US" sz="1100" i="1"/>
                            <m:t>2</m:t>
                          </m:r>
                          <m:r>
                            <a:rPr lang="en-US" sz="1100" i="1"/>
                            <m:t>𝜋</m:t>
                          </m:r>
                          <m:sSub>
                            <m:sSubPr>
                              <m:ctrlPr>
                                <a:rPr lang="en-US" sz="1100" i="1"/>
                              </m:ctrlPr>
                            </m:sSubPr>
                            <m:e>
                              <m:r>
                                <a:rPr lang="en-US" sz="1100" i="1"/>
                                <m:t>𝐶</m:t>
                              </m:r>
                            </m:e>
                            <m:sub>
                              <m:r>
                                <a:rPr lang="en-US" sz="1100" i="1"/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/>
                              </m:ctrlPr>
                            </m:sSubPr>
                            <m:e>
                              <m:r>
                                <a:rPr lang="en-US" sz="1100" i="1"/>
                                <m:t>𝑅</m:t>
                              </m:r>
                            </m:e>
                            <m:sub>
                              <m:r>
                                <a:rPr lang="en-US" sz="1100" i="1"/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1100" i="1"/>
                        <m:t>=</m:t>
                      </m:r>
                      <m:f>
                        <m:fPr>
                          <m:ctrlPr>
                            <a:rPr lang="en-US" sz="1100" i="1"/>
                          </m:ctrlPr>
                        </m:fPr>
                        <m:num>
                          <m:r>
                            <a:rPr lang="en-US" sz="1100" i="1"/>
                            <m:t>1</m:t>
                          </m:r>
                        </m:num>
                        <m:den>
                          <m:r>
                            <a:rPr lang="en-US" sz="1100" i="1"/>
                            <m:t>2</m:t>
                          </m:r>
                          <m:r>
                            <a:rPr lang="en-US" sz="1100" i="1"/>
                            <m:t>𝜋</m:t>
                          </m:r>
                          <m:d>
                            <m:dPr>
                              <m:ctrlPr>
                                <a:rPr lang="en-US" sz="1100" i="1"/>
                              </m:ctrlPr>
                            </m:dPr>
                            <m:e>
                              <m:r>
                                <a:rPr lang="en-US" sz="1100" i="1"/>
                                <m:t>2.2 </m:t>
                              </m:r>
                              <m:r>
                                <a:rPr lang="en-US" sz="1100" i="1"/>
                                <m:t>𝜇</m:t>
                              </m:r>
                              <m:r>
                                <a:rPr lang="en-US" sz="1100" i="1"/>
                                <m:t>𝐹</m:t>
                              </m:r>
                            </m:e>
                          </m:d>
                          <m:d>
                            <m:dPr>
                              <m:ctrlPr>
                                <a:rPr lang="en-US" sz="1100" i="1"/>
                              </m:ctrlPr>
                            </m:dPr>
                            <m:e>
                              <m:r>
                                <a:rPr lang="en-US" sz="1100" i="1"/>
                                <m:t>20 </m:t>
                              </m:r>
                              <m:r>
                                <a:rPr lang="en-US" sz="1100" i="1"/>
                                <m:t>𝑘</m:t>
                              </m:r>
                              <m:r>
                                <m:rPr>
                                  <m:sty m:val="p"/>
                                </m:rPr>
                                <a:rPr lang="en-US" sz="1100"/>
                                <m:t>Ω</m:t>
                              </m:r>
                            </m:e>
                          </m:d>
                        </m:den>
                      </m:f>
                      <m:r>
                        <a:rPr lang="en-US" sz="1100" i="1"/>
                        <m:t>=3.62</m:t>
                      </m:r>
                      <m:r>
                        <a:rPr lang="en-US" sz="1100" i="1"/>
                        <m:t>𝐻𝑧</m:t>
                      </m:r>
                    </m:oMath>
                  </m:oMathPara>
                </a14:m>
                <a:endParaRPr lang="en-US" sz="1100" dirty="0" smtClean="0"/>
              </a:p>
              <a:p>
                <a:endParaRPr lang="en-US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/>
                          </m:ctrlPr>
                        </m:sSubPr>
                        <m:e>
                          <m:r>
                            <a:rPr lang="en-US" sz="1100" i="1"/>
                            <m:t>𝐴</m:t>
                          </m:r>
                        </m:e>
                        <m:sub>
                          <m:r>
                            <a:rPr lang="en-US" sz="1100" i="1"/>
                            <m:t>𝑣</m:t>
                          </m:r>
                          <m:r>
                            <a:rPr lang="en-US" sz="1100" i="1"/>
                            <m:t>1</m:t>
                          </m:r>
                        </m:sub>
                      </m:sSub>
                      <m:r>
                        <a:rPr lang="en-US" sz="1100" i="1"/>
                        <m:t>=</m:t>
                      </m:r>
                      <m:f>
                        <m:fPr>
                          <m:ctrlPr>
                            <a:rPr lang="en-US" sz="1100" i="1"/>
                          </m:ctrlPr>
                        </m:fPr>
                        <m:num>
                          <m:r>
                            <a:rPr lang="en-US" sz="1100" i="1"/>
                            <m:t>−</m:t>
                          </m:r>
                          <m:sSub>
                            <m:sSubPr>
                              <m:ctrlPr>
                                <a:rPr lang="en-US" sz="1100" i="1"/>
                              </m:ctrlPr>
                            </m:sSubPr>
                            <m:e>
                              <m:r>
                                <a:rPr lang="en-US" sz="1100" i="1"/>
                                <m:t>𝑅</m:t>
                              </m:r>
                            </m:e>
                            <m:sub>
                              <m:r>
                                <a:rPr lang="en-US" sz="1100" i="1"/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100" i="1"/>
                              </m:ctrlPr>
                            </m:sSubPr>
                            <m:e>
                              <m:r>
                                <a:rPr lang="en-US" sz="1100" i="1"/>
                                <m:t>𝑅</m:t>
                              </m:r>
                            </m:e>
                            <m:sub>
                              <m:r>
                                <a:rPr lang="en-US" sz="1100" i="1"/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100" i="1"/>
                        <m:t>=</m:t>
                      </m:r>
                      <m:f>
                        <m:fPr>
                          <m:ctrlPr>
                            <a:rPr lang="en-US" sz="1100" i="1"/>
                          </m:ctrlPr>
                        </m:fPr>
                        <m:num>
                          <m:r>
                            <a:rPr lang="en-US" sz="1100" i="1"/>
                            <m:t>−30 </m:t>
                          </m:r>
                          <m:r>
                            <a:rPr lang="en-US" sz="1100" i="1"/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1100"/>
                            <m:t>Ω</m:t>
                          </m:r>
                        </m:num>
                        <m:den>
                          <m:r>
                            <a:rPr lang="en-US" sz="1100" i="1"/>
                            <m:t>10 </m:t>
                          </m:r>
                          <m:r>
                            <a:rPr lang="en-US" sz="1100" i="1"/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1100"/>
                            <m:t>Ω</m:t>
                          </m:r>
                        </m:den>
                      </m:f>
                      <m:r>
                        <a:rPr lang="en-US" sz="1100" i="1"/>
                        <m:t>=−3</m:t>
                      </m:r>
                    </m:oMath>
                  </m:oMathPara>
                </a14:m>
                <a:endParaRPr lang="en-US" sz="1100" dirty="0" smtClean="0"/>
              </a:p>
              <a:p>
                <a:endParaRPr lang="en-US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/>
                          </m:ctrlPr>
                        </m:sSubPr>
                        <m:e>
                          <m:r>
                            <a:rPr lang="en-US" sz="1100" i="1"/>
                            <m:t>𝐴</m:t>
                          </m:r>
                        </m:e>
                        <m:sub>
                          <m:r>
                            <a:rPr lang="en-US" sz="1100" i="1"/>
                            <m:t>𝑣</m:t>
                          </m:r>
                          <m:r>
                            <a:rPr lang="en-US" sz="1100" i="1"/>
                            <m:t>2</m:t>
                          </m:r>
                        </m:sub>
                      </m:sSub>
                      <m:r>
                        <a:rPr lang="en-US" sz="1100" i="1"/>
                        <m:t>=−</m:t>
                      </m:r>
                      <m:f>
                        <m:fPr>
                          <m:ctrlPr>
                            <a:rPr lang="en-US" sz="1100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sz="1100" i="1"/>
                              </m:ctrlPr>
                            </m:sSubPr>
                            <m:e>
                              <m:r>
                                <a:rPr lang="en-US" sz="1100" i="1"/>
                                <m:t>𝑅</m:t>
                              </m:r>
                            </m:e>
                            <m:sub>
                              <m:r>
                                <a:rPr lang="en-US" sz="1100" i="1"/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100" i="1"/>
                              </m:ctrlPr>
                            </m:sSubPr>
                            <m:e>
                              <m:r>
                                <a:rPr lang="en-US" sz="1100" i="1"/>
                                <m:t>𝑅</m:t>
                              </m:r>
                            </m:e>
                            <m:sub>
                              <m:r>
                                <a:rPr lang="en-US" sz="1100" i="1"/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1100" i="1"/>
                        <m:t>=</m:t>
                      </m:r>
                      <m:f>
                        <m:fPr>
                          <m:ctrlPr>
                            <a:rPr lang="en-US" sz="1100" i="1"/>
                          </m:ctrlPr>
                        </m:fPr>
                        <m:num>
                          <m:r>
                            <a:rPr lang="en-US" sz="1100" i="1"/>
                            <m:t>−20 </m:t>
                          </m:r>
                          <m:r>
                            <a:rPr lang="en-US" sz="1100" i="1"/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1100"/>
                            <m:t>Ω</m:t>
                          </m:r>
                        </m:num>
                        <m:den>
                          <m:r>
                            <a:rPr lang="en-US" sz="1100" i="1"/>
                            <m:t>10 </m:t>
                          </m:r>
                          <m:r>
                            <a:rPr lang="en-US" sz="1100" i="1"/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1100"/>
                            <m:t>Ω</m:t>
                          </m:r>
                        </m:den>
                      </m:f>
                      <m:r>
                        <a:rPr lang="en-US" sz="1100" i="1"/>
                        <m:t>=−2</m:t>
                      </m:r>
                    </m:oMath>
                  </m:oMathPara>
                </a14:m>
                <a:endParaRPr lang="en-US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/>
                          </m:ctrlPr>
                        </m:sSubPr>
                        <m:e>
                          <m:r>
                            <a:rPr lang="en-US" sz="1100" i="1"/>
                            <m:t>𝐴</m:t>
                          </m:r>
                        </m:e>
                        <m:sub>
                          <m:r>
                            <a:rPr lang="en-US" sz="1100" i="1"/>
                            <m:t>𝑣</m:t>
                          </m:r>
                          <m:r>
                            <a:rPr lang="en-US" sz="1100" i="1"/>
                            <m:t>1</m:t>
                          </m:r>
                        </m:sub>
                      </m:sSub>
                      <m:r>
                        <a:rPr lang="en-US" sz="1100" i="1"/>
                        <m:t>∗</m:t>
                      </m:r>
                      <m:sSub>
                        <m:sSubPr>
                          <m:ctrlPr>
                            <a:rPr lang="en-US" sz="1100" i="1"/>
                          </m:ctrlPr>
                        </m:sSubPr>
                        <m:e>
                          <m:r>
                            <a:rPr lang="en-US" sz="1100" i="1"/>
                            <m:t>𝐴</m:t>
                          </m:r>
                        </m:e>
                        <m:sub>
                          <m:r>
                            <a:rPr lang="en-US" sz="1100" i="1"/>
                            <m:t>𝑣</m:t>
                          </m:r>
                          <m:r>
                            <a:rPr lang="en-US" sz="1100" i="1"/>
                            <m:t>2</m:t>
                          </m:r>
                        </m:sub>
                      </m:sSub>
                      <m:r>
                        <a:rPr lang="en-US" sz="1100" i="1"/>
                        <m:t>=</m:t>
                      </m:r>
                      <m:d>
                        <m:dPr>
                          <m:ctrlPr>
                            <a:rPr lang="en-US" sz="1100" i="1"/>
                          </m:ctrlPr>
                        </m:dPr>
                        <m:e>
                          <m:r>
                            <a:rPr lang="en-US" sz="1100" i="1"/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1100" i="1"/>
                          </m:ctrlPr>
                        </m:dPr>
                        <m:e>
                          <m:r>
                            <a:rPr lang="en-US" sz="1100" i="1"/>
                            <m:t>−2</m:t>
                          </m:r>
                        </m:e>
                      </m:d>
                      <m:r>
                        <a:rPr lang="en-US" sz="1100" i="1"/>
                        <m:t>=6</m:t>
                      </m:r>
                    </m:oMath>
                  </m:oMathPara>
                </a14:m>
                <a:endParaRPr lang="en-US" sz="1100" dirty="0" smtClean="0"/>
              </a:p>
              <a:p>
                <a:endParaRPr lang="en-US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/>
                          </m:ctrlPr>
                        </m:sSubPr>
                        <m:e>
                          <m:r>
                            <a:rPr lang="en-US" sz="1100" i="1"/>
                            <m:t>𝐴</m:t>
                          </m:r>
                        </m:e>
                        <m:sub>
                          <m:r>
                            <a:rPr lang="en-US" sz="1100" i="1"/>
                            <m:t>𝑖𝑛𝑠𝑡</m:t>
                          </m:r>
                        </m:sub>
                      </m:sSub>
                      <m:r>
                        <a:rPr lang="en-US" sz="1100" i="1"/>
                        <m:t>(</m:t>
                      </m:r>
                      <m:r>
                        <a:rPr lang="en-US" sz="1100" i="1"/>
                        <m:t>𝑖𝑑𝑒𝑎𝑙</m:t>
                      </m:r>
                      <m:r>
                        <a:rPr lang="en-US" sz="1100" i="1"/>
                        <m:t>)=</m:t>
                      </m:r>
                      <m:f>
                        <m:fPr>
                          <m:ctrlPr>
                            <a:rPr lang="en-US" sz="1100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sz="1100" i="1"/>
                              </m:ctrlPr>
                            </m:sSubPr>
                            <m:e>
                              <m:r>
                                <a:rPr lang="en-US" sz="1100" i="1"/>
                                <m:t>𝐴</m:t>
                              </m:r>
                            </m:e>
                            <m:sub>
                              <m:r>
                                <a:rPr lang="en-US" sz="1100" i="1"/>
                                <m:t>𝑡𝑜𝑡𝑎𝑙</m:t>
                              </m:r>
                            </m:sub>
                          </m:sSub>
                          <m:r>
                            <a:rPr lang="en-US" sz="1100" i="1"/>
                            <m:t>(</m:t>
                          </m:r>
                          <m:r>
                            <a:rPr lang="en-US" sz="1100" i="1"/>
                            <m:t>𝑖𝑑𝑒𝑎𝑙</m:t>
                          </m:r>
                          <m:r>
                            <a:rPr lang="en-US" sz="1100" i="1"/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100" i="1"/>
                              </m:ctrlPr>
                            </m:sSubPr>
                            <m:e>
                              <m:r>
                                <a:rPr lang="en-US" sz="1100" i="1"/>
                                <m:t>𝐴</m:t>
                              </m:r>
                            </m:e>
                            <m:sub>
                              <m:r>
                                <a:rPr lang="en-US" sz="1100" i="1"/>
                                <m:t>𝑣</m:t>
                              </m:r>
                              <m:r>
                                <a:rPr lang="en-US" sz="1100" i="1"/>
                                <m:t>1</m:t>
                              </m:r>
                            </m:sub>
                          </m:sSub>
                          <m:r>
                            <a:rPr lang="en-US" sz="1100" i="1"/>
                            <m:t>∗</m:t>
                          </m:r>
                          <m:sSub>
                            <m:sSubPr>
                              <m:ctrlPr>
                                <a:rPr lang="en-US" sz="1100" i="1"/>
                              </m:ctrlPr>
                            </m:sSubPr>
                            <m:e>
                              <m:r>
                                <a:rPr lang="en-US" sz="1100" i="1"/>
                                <m:t>𝐴</m:t>
                              </m:r>
                            </m:e>
                            <m:sub>
                              <m:r>
                                <a:rPr lang="en-US" sz="1100" i="1"/>
                                <m:t>𝑣</m:t>
                              </m:r>
                              <m:r>
                                <a:rPr lang="en-US" sz="1100" i="1"/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100" i="1"/>
                        <m:t>=</m:t>
                      </m:r>
                      <m:f>
                        <m:fPr>
                          <m:ctrlPr>
                            <a:rPr lang="en-US" sz="1100" i="1"/>
                          </m:ctrlPr>
                        </m:fPr>
                        <m:num>
                          <m:r>
                            <a:rPr lang="en-US" sz="1100" i="1"/>
                            <m:t>200</m:t>
                          </m:r>
                        </m:num>
                        <m:den>
                          <m:r>
                            <a:rPr lang="en-US" sz="1100" i="1"/>
                            <m:t>6</m:t>
                          </m:r>
                        </m:den>
                      </m:f>
                      <m:r>
                        <a:rPr lang="en-US" sz="1100" i="1"/>
                        <m:t>=33.3</m:t>
                      </m:r>
                    </m:oMath>
                  </m:oMathPara>
                </a14:m>
                <a:endParaRPr lang="en-US" sz="1100" dirty="0" smtClean="0"/>
              </a:p>
              <a:p>
                <a:endParaRPr lang="en-US" sz="11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/>
                        </m:ctrlPr>
                      </m:sSubPr>
                      <m:e>
                        <m:r>
                          <a:rPr lang="en-US" sz="1100" i="1"/>
                          <m:t>𝐴</m:t>
                        </m:r>
                      </m:e>
                      <m:sub>
                        <m:r>
                          <a:rPr lang="en-US" sz="1100" i="1"/>
                          <m:t>𝑖𝑛𝑠𝑡</m:t>
                        </m:r>
                      </m:sub>
                    </m:sSub>
                    <m:r>
                      <a:rPr lang="en-US" sz="1100" i="1"/>
                      <m:t>=</m:t>
                    </m:r>
                    <m:f>
                      <m:fPr>
                        <m:ctrlPr>
                          <a:rPr lang="en-US" sz="1100" i="1"/>
                        </m:ctrlPr>
                      </m:fPr>
                      <m:num>
                        <m:r>
                          <a:rPr lang="en-US" sz="1100" i="1"/>
                          <m:t>49.4 </m:t>
                        </m:r>
                        <m:r>
                          <a:rPr lang="en-US" sz="1100" i="1"/>
                          <m:t>𝑘</m:t>
                        </m:r>
                        <m:r>
                          <m:rPr>
                            <m:sty m:val="p"/>
                          </m:rPr>
                          <a:rPr lang="en-US" sz="1100"/>
                          <m:t>Ω</m:t>
                        </m:r>
                      </m:num>
                      <m:den>
                        <m:sSub>
                          <m:sSubPr>
                            <m:ctrlPr>
                              <a:rPr lang="en-US" sz="1100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100"/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100"/>
                              <m:t>G</m:t>
                            </m:r>
                          </m:sub>
                        </m:sSub>
                      </m:den>
                    </m:f>
                    <m:r>
                      <a:rPr lang="en-US" sz="1100" i="1"/>
                      <m:t>+1</m:t>
                    </m:r>
                  </m:oMath>
                </a14:m>
                <a:r>
                  <a:rPr lang="en-US" sz="1100" dirty="0"/>
                  <a:t>	(from AD620 datasheet</a:t>
                </a:r>
                <a:r>
                  <a:rPr lang="en-US" sz="1100" dirty="0" smtClean="0"/>
                  <a:t>)</a:t>
                </a:r>
              </a:p>
              <a:p>
                <a:endParaRPr lang="en-US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/>
                          </m:ctrlPr>
                        </m:sSubPr>
                        <m:e>
                          <m:r>
                            <a:rPr lang="en-US" sz="1100" i="1"/>
                            <m:t>𝑅</m:t>
                          </m:r>
                        </m:e>
                        <m:sub>
                          <m:r>
                            <a:rPr lang="en-US" sz="1100" i="1"/>
                            <m:t>𝐺</m:t>
                          </m:r>
                        </m:sub>
                      </m:sSub>
                      <m:r>
                        <a:rPr lang="en-US" sz="1100" i="1"/>
                        <m:t>(</m:t>
                      </m:r>
                      <m:r>
                        <a:rPr lang="en-US" sz="1100" i="1"/>
                        <m:t>𝑖𝑑𝑒𝑎𝑙</m:t>
                      </m:r>
                      <m:r>
                        <a:rPr lang="en-US" sz="1100" i="1"/>
                        <m:t>)=</m:t>
                      </m:r>
                      <m:f>
                        <m:fPr>
                          <m:ctrlPr>
                            <a:rPr lang="en-US" sz="1100" i="1"/>
                          </m:ctrlPr>
                        </m:fPr>
                        <m:num>
                          <m:r>
                            <a:rPr lang="en-US" sz="1100" i="1"/>
                            <m:t>49.4 </m:t>
                          </m:r>
                          <m:r>
                            <a:rPr lang="en-US" sz="1100" i="1"/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1100"/>
                            <m:t>Ω</m:t>
                          </m:r>
                        </m:num>
                        <m:den>
                          <m:sSub>
                            <m:sSubPr>
                              <m:ctrlPr>
                                <a:rPr lang="en-US" sz="1100" i="1"/>
                              </m:ctrlPr>
                            </m:sSubPr>
                            <m:e>
                              <m:r>
                                <a:rPr lang="en-US" sz="1100" i="1"/>
                                <m:t>𝐴</m:t>
                              </m:r>
                            </m:e>
                            <m:sub>
                              <m:r>
                                <a:rPr lang="en-US" sz="1100" i="1"/>
                                <m:t>𝑖𝑛𝑠𝑡</m:t>
                              </m:r>
                            </m:sub>
                          </m:sSub>
                          <m:r>
                            <a:rPr lang="en-US" sz="1100" i="1"/>
                            <m:t>(</m:t>
                          </m:r>
                          <m:r>
                            <a:rPr lang="en-US" sz="1100" i="1"/>
                            <m:t>𝑖𝑑𝑒𝑎𝑙</m:t>
                          </m:r>
                          <m:r>
                            <a:rPr lang="en-US" sz="1100" i="1"/>
                            <m:t>)−1</m:t>
                          </m:r>
                        </m:den>
                      </m:f>
                      <m:r>
                        <a:rPr lang="en-US" sz="1100" i="1"/>
                        <m:t>=</m:t>
                      </m:r>
                      <m:f>
                        <m:fPr>
                          <m:ctrlPr>
                            <a:rPr lang="en-US" sz="1100" i="1"/>
                          </m:ctrlPr>
                        </m:fPr>
                        <m:num>
                          <m:r>
                            <a:rPr lang="en-US" sz="1100" i="1"/>
                            <m:t>49.4 </m:t>
                          </m:r>
                          <m:r>
                            <a:rPr lang="en-US" sz="1100" i="1"/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1100"/>
                            <m:t>Ω</m:t>
                          </m:r>
                        </m:num>
                        <m:den>
                          <m:r>
                            <a:rPr lang="en-US" sz="1100" i="1"/>
                            <m:t>33.3−1</m:t>
                          </m:r>
                        </m:den>
                      </m:f>
                      <m:r>
                        <a:rPr lang="en-US" sz="1100" i="1"/>
                        <m:t>=1.53</m:t>
                      </m:r>
                      <m:r>
                        <a:rPr lang="en-US" sz="1100" i="1"/>
                        <m:t>𝑘</m:t>
                      </m:r>
                      <m:r>
                        <m:rPr>
                          <m:sty m:val="p"/>
                        </m:rPr>
                        <a:rPr lang="en-US" sz="1100"/>
                        <m:t>Ω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133600"/>
                <a:ext cx="4572000" cy="415254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38200" y="1524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Bandpass</a:t>
            </a:r>
            <a:r>
              <a:rPr lang="en-US" sz="2400" dirty="0" smtClean="0"/>
              <a:t> Filter: TL084 Operational Amplifier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838200" y="2286000"/>
            <a:ext cx="3476625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Common low cutoff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91081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Initial Specifications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Rechargeable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r>
                        <a:rPr lang="en-US" sz="2400" baseline="0" dirty="0" smtClean="0"/>
                        <a:t> Volts – 6 Volts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Symbol"/>
                        </a:rPr>
                        <a:t> 2</a:t>
                      </a:r>
                      <a:r>
                        <a:rPr lang="en-US" sz="2400" dirty="0" smtClean="0"/>
                        <a:t> cubic inches (including battery compartment)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Non-ferromagnetic or tested for up to 3 </a:t>
                      </a:r>
                      <a:r>
                        <a:rPr lang="en-US" sz="2400" dirty="0" err="1" smtClean="0"/>
                        <a:t>Teslas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Symbol"/>
                        </a:rPr>
                        <a:t> 0.3 lbs or &lt; 140 grams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Requirements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Battery Selection	</a:t>
            </a:r>
            <a:endParaRPr lang="en-US" dirty="0"/>
          </a:p>
        </p:txBody>
      </p:sp>
      <p:pic>
        <p:nvPicPr>
          <p:cNvPr id="9" name="Content Placeholder 8" descr="non-magnet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679640"/>
            <a:ext cx="3468727" cy="2178360"/>
          </a:xfrm>
          <a:prstGeom prst="rect">
            <a:avLst/>
          </a:prstGeom>
          <a:ln>
            <a:noFill/>
            <a:prstDash val="sysDash"/>
            <a:miter lim="800000"/>
          </a:ln>
        </p:spPr>
      </p:pic>
      <p:pic>
        <p:nvPicPr>
          <p:cNvPr id="10" name="Picture 9" descr="03-31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4572000"/>
            <a:ext cx="2857500" cy="2286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1219200"/>
          <a:ext cx="6705600" cy="334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8238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Power Stream Battery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Vs.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err="1" smtClean="0">
                          <a:solidFill>
                            <a:schemeClr val="tx1"/>
                          </a:solidFill>
                        </a:rPr>
                        <a:t>Magmedix</a:t>
                      </a:r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 Battery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6717">
                <a:tc>
                  <a:txBody>
                    <a:bodyPr/>
                    <a:lstStyle/>
                    <a:p>
                      <a:r>
                        <a:rPr lang="en-US" dirty="0" smtClean="0"/>
                        <a:t>$20 per battery (max)</a:t>
                      </a:r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$335 for two C batteries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6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3.7 volts</a:t>
                      </a:r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3.9 </a:t>
                      </a:r>
                      <a:r>
                        <a:rPr lang="en-US" dirty="0" smtClean="0"/>
                        <a:t>volts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6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ferromagnetic materials</a:t>
                      </a:r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Tested for up to 3T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762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 specifications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Obscure specifications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u="sng" dirty="0" smtClean="0">
                <a:solidFill>
                  <a:schemeClr val="tx1"/>
                </a:solidFill>
              </a:rPr>
              <a:t>Power Stream</a:t>
            </a:r>
            <a:br>
              <a:rPr lang="en-US" sz="3100" u="sng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Non-magnetic Lithium Polymer Battery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9" name="Content Placeholder 8" descr="non-magnetic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4687928" cy="2944019"/>
          </a:xfrm>
        </p:spPr>
      </p:pic>
      <p:graphicFrame>
        <p:nvGraphicFramePr>
          <p:cNvPr id="8" name="Content Placeholder 6"/>
          <p:cNvGraphicFramePr>
            <a:graphicFrameLocks noGrp="1"/>
          </p:cNvGraphicFramePr>
          <p:nvPr>
            <p:ph idx="1"/>
          </p:nvPr>
        </p:nvGraphicFramePr>
        <p:xfrm>
          <a:off x="4343400" y="2286000"/>
          <a:ext cx="4572000" cy="3877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8152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Specifications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562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Voltage (V)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34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Milli</a:t>
                      </a:r>
                      <a:r>
                        <a:rPr lang="en-US" dirty="0" smtClean="0"/>
                        <a:t>-ampere-hours (</a:t>
                      </a:r>
                      <a:r>
                        <a:rPr lang="en-US" dirty="0" err="1" smtClean="0"/>
                        <a:t>mAH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76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hickness x Width x Height (size in mm)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5x30x40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9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Weight (grams)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2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Non-ferromagnetic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Charger and Requirements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2286000"/>
          <a:ext cx="6096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u="sng" dirty="0" smtClean="0">
                          <a:solidFill>
                            <a:schemeClr val="tx1"/>
                          </a:solidFill>
                        </a:rPr>
                        <a:t>Ideal Charger</a:t>
                      </a:r>
                      <a:endParaRPr lang="en-US" sz="28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7.2 Volt Charger</a:t>
                      </a:r>
                      <a:r>
                        <a:rPr lang="en-US" sz="2800" baseline="0" dirty="0" smtClean="0"/>
                        <a:t> output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1200 </a:t>
                      </a:r>
                      <a:r>
                        <a:rPr lang="en-US" sz="2800" dirty="0" err="1" smtClean="0"/>
                        <a:t>mAh</a:t>
                      </a:r>
                      <a:r>
                        <a:rPr lang="en-US" sz="2800" dirty="0" smtClean="0"/>
                        <a:t> output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Non-magnetic  or 3T</a:t>
                      </a:r>
                      <a:r>
                        <a:rPr lang="en-US" sz="2800" baseline="0" dirty="0" smtClean="0"/>
                        <a:t> resistant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120</a:t>
                      </a:r>
                      <a:r>
                        <a:rPr lang="en-US" sz="2800" baseline="0" dirty="0" smtClean="0"/>
                        <a:t> V at 50/60 Hz input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914400"/>
          <a:ext cx="8610600" cy="4774706"/>
        </p:xfrm>
        <a:graphic>
          <a:graphicData uri="http://schemas.openxmlformats.org/drawingml/2006/table">
            <a:tbl>
              <a:tblPr/>
              <a:tblGrid>
                <a:gridCol w="1622287"/>
                <a:gridCol w="4599960"/>
                <a:gridCol w="766066"/>
                <a:gridCol w="1622287"/>
              </a:tblGrid>
              <a:tr h="280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Part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Qty.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Unit Price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(USD)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ECG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Expression MRI Monitoring System - ECG component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(Provided)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SpO2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Expression MRI Monitoring System – SpO2 component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(Provided)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16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NiBP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Pressure cuff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(Provided)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MPX2050 Pressure Transducer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12.20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AD620 Instrumentation Amplifier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9.43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TL084 Operational Amplifier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0.68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5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CO2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CAPNO2 mask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(Provided)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CAPNOSTAT CO</a:t>
                      </a:r>
                      <a:r>
                        <a:rPr lang="en-US" sz="14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 Sensor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(Provided)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Microcontroller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MSP430F5529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12.99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Wireless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SimpleLink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Wi-Fi CC3000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9.99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9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Power Supply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7.2V Lithium-Polymer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Non-ferromagnetic Battery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20.00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98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7.2V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AC/DC adapter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12.00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30.00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 parts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77.97 – 95.97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Action Items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600200"/>
          <a:ext cx="75438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 smtClean="0">
                          <a:solidFill>
                            <a:schemeClr val="tx1"/>
                          </a:solidFill>
                        </a:rPr>
                        <a:t>Finalize a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parts and budget list</a:t>
                      </a:r>
                      <a:endParaRPr lang="en-US" sz="27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Get the cables and schematics for sensors</a:t>
                      </a:r>
                    </a:p>
                    <a:p>
                      <a:endParaRPr lang="en-US" sz="2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Strengthen</a:t>
                      </a:r>
                      <a:r>
                        <a:rPr lang="en-US" sz="2800" baseline="0" dirty="0" smtClean="0"/>
                        <a:t> relationship </a:t>
                      </a:r>
                      <a:r>
                        <a:rPr lang="en-US" sz="2800" dirty="0" smtClean="0"/>
                        <a:t>with Philips</a:t>
                      </a:r>
                    </a:p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Acquire parts and begin testing</a:t>
                      </a:r>
                    </a:p>
                    <a:p>
                      <a:endParaRPr lang="en-US" sz="2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vital signs are typically monitored in a patient: ECG, SpO2, CO2, and </a:t>
            </a:r>
            <a:r>
              <a:rPr lang="en-US" dirty="0" err="1" smtClean="0"/>
              <a:t>NiBP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r>
              <a:rPr lang="en-US" dirty="0" smtClean="0"/>
              <a:t>ECG and SpO2 already transmit wirelessly to Philips’ software for analysis, but each go to a battery powered handheld. </a:t>
            </a:r>
          </a:p>
          <a:p>
            <a:endParaRPr lang="en-US" sz="800" dirty="0" smtClean="0"/>
          </a:p>
          <a:p>
            <a:r>
              <a:rPr lang="en-US" b="1" dirty="0" smtClean="0"/>
              <a:t>The SQVID Project aims to transmit the remaining two vitals wirelessly and incorporate all four into a central box located at the foot of a patient’s bed.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SQVID and the Existing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Progress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381000" y="1371600"/>
          <a:ext cx="8458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0400" y="2590800"/>
            <a:ext cx="3276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098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Transmit the CO2 and </a:t>
            </a:r>
            <a:r>
              <a:rPr lang="en-US" dirty="0" err="1" smtClean="0"/>
              <a:t>NiBP</a:t>
            </a:r>
            <a:r>
              <a:rPr lang="en-US" dirty="0" smtClean="0"/>
              <a:t> signals wirelessly.</a:t>
            </a:r>
            <a:br>
              <a:rPr lang="en-US" dirty="0" smtClean="0"/>
            </a:br>
            <a:r>
              <a:rPr lang="en-US" sz="800" dirty="0" smtClean="0"/>
              <a:t> </a:t>
            </a:r>
            <a:endParaRPr lang="en-US" dirty="0" smtClean="0"/>
          </a:p>
          <a:p>
            <a:r>
              <a:rPr lang="en-US" dirty="0" smtClean="0"/>
              <a:t>Incorporate all four vital signals into a central connection box located at the bottom of the patients’ bed. </a:t>
            </a:r>
            <a:br>
              <a:rPr lang="en-US" dirty="0" smtClean="0"/>
            </a:br>
            <a:r>
              <a:rPr lang="en-US" sz="800" dirty="0" smtClean="0"/>
              <a:t> </a:t>
            </a:r>
            <a:endParaRPr lang="en-US" dirty="0" smtClean="0"/>
          </a:p>
          <a:p>
            <a:r>
              <a:rPr lang="en-US" dirty="0" smtClean="0"/>
              <a:t>Guarantee all materials used are MRI safe.</a:t>
            </a:r>
          </a:p>
          <a:p>
            <a:endParaRPr lang="en-US" sz="900" dirty="0" smtClean="0"/>
          </a:p>
          <a:p>
            <a:r>
              <a:rPr lang="en-US" dirty="0" smtClean="0"/>
              <a:t>Ensure the central connection box is light weight with a small footprint for mobility and patient comfort.</a:t>
            </a:r>
          </a:p>
          <a:p>
            <a:endParaRPr lang="en-US" sz="900" dirty="0" smtClean="0"/>
          </a:p>
          <a:p>
            <a:r>
              <a:rPr lang="en-US" dirty="0" smtClean="0"/>
              <a:t>All hardware development must adhere to Philips’ proprietary standards and approval as the sponsor and customer.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19200"/>
          <a:ext cx="8382002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67"/>
                <a:gridCol w="3104445"/>
                <a:gridCol w="310445"/>
                <a:gridCol w="1164167"/>
                <a:gridCol w="26387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Hardware Requirement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Software Requirement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HRS-001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Cabling</a:t>
                      </a:r>
                      <a:r>
                        <a:rPr lang="en-US" sz="1200" b="0" baseline="0" dirty="0" smtClean="0"/>
                        <a:t> materials will be MRI safe.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SRS-001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system will be standalone.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HRS-002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Connector materials will be MRI safe.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SRS-002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Vital signs connected</a:t>
                      </a:r>
                      <a:r>
                        <a:rPr lang="en-US" sz="1200" baseline="0" dirty="0" smtClean="0"/>
                        <a:t> will be recognized automatically.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HRS-003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Connection box manufacturing materials</a:t>
                      </a:r>
                      <a:r>
                        <a:rPr lang="en-US" sz="1200" b="0" baseline="0" dirty="0" smtClean="0"/>
                        <a:t> will be MRI safe.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SRS-003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</a:t>
                      </a:r>
                      <a:r>
                        <a:rPr lang="en-US" sz="1200" baseline="0" dirty="0" smtClean="0"/>
                        <a:t> software system will attain the wireless data sent from the central connection box.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HRS-004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All power sources will be an approved DC supply.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SRS-004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Embedded software </a:t>
                      </a:r>
                      <a:r>
                        <a:rPr lang="en-US" sz="1200" baseline="0" dirty="0" smtClean="0"/>
                        <a:t>will convert A/D and D/A.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HRS-005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The central connection box will not exceed 10 lbs.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SRS-005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Embedded </a:t>
                      </a:r>
                      <a:r>
                        <a:rPr lang="en-US" sz="1200" baseline="0" dirty="0" smtClean="0"/>
                        <a:t>software will convert and transmit wireless signals.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HRS-006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The central connection box will not exceed 1’x1’x1’</a:t>
                      </a:r>
                      <a:r>
                        <a:rPr lang="en-US" sz="1200" b="0" baseline="0" dirty="0" smtClean="0"/>
                        <a:t> in size.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HRS-007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Each connector will not exceed a 2”x3” footprint.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HRS-008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Total</a:t>
                      </a:r>
                      <a:r>
                        <a:rPr lang="en-US" sz="1200" b="0" baseline="0" dirty="0" smtClean="0"/>
                        <a:t> cable length will be 8 ft. long.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HRS-009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The central</a:t>
                      </a:r>
                      <a:r>
                        <a:rPr lang="en-US" sz="1200" b="0" baseline="0" dirty="0" smtClean="0"/>
                        <a:t> connection box will allow up to four connections, and operate with at little as one.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HRS-010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All cabling</a:t>
                      </a:r>
                      <a:r>
                        <a:rPr lang="en-US" sz="1200" b="0" baseline="0" dirty="0" smtClean="0"/>
                        <a:t> will resist bending or looping.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Specifications and Requirements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r>
              <a:rPr lang="en-US" dirty="0" smtClean="0"/>
              <a:t>Software: Overall Program Flow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7391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46909"/>
            <a:ext cx="7315200" cy="56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5509441" y="1676400"/>
            <a:ext cx="3482159" cy="1981200"/>
            <a:chOff x="5715000" y="1676400"/>
            <a:chExt cx="3253559" cy="17526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1676400"/>
              <a:ext cx="3253559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7239000" y="2359223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Data Display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1856601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ECG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00800" y="208520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SpO2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00800" y="231380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</a:rPr>
                <a:t>NiBP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00800" y="254240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CO2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34200" y="4876800"/>
            <a:ext cx="1676400" cy="1143000"/>
            <a:chOff x="6934200" y="4876800"/>
            <a:chExt cx="1676400" cy="1143000"/>
          </a:xfrm>
        </p:grpSpPr>
        <p:sp>
          <p:nvSpPr>
            <p:cNvPr id="16" name="Right Brace 15"/>
            <p:cNvSpPr/>
            <p:nvPr/>
          </p:nvSpPr>
          <p:spPr>
            <a:xfrm>
              <a:off x="6934200" y="4876800"/>
              <a:ext cx="457200" cy="1143000"/>
            </a:xfrm>
            <a:prstGeom prst="rightBrace">
              <a:avLst>
                <a:gd name="adj1" fmla="val 8333"/>
                <a:gd name="adj2" fmla="val 50920"/>
              </a:avLst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15200" y="51816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Philips’ Magic!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Tree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5575302"/>
              </p:ext>
            </p:extLst>
          </p:nvPr>
        </p:nvGraphicFramePr>
        <p:xfrm>
          <a:off x="3048000" y="1524000"/>
          <a:ext cx="5467350" cy="4781550"/>
        </p:xfrm>
        <a:graphic>
          <a:graphicData uri="http://schemas.openxmlformats.org/presentationml/2006/ole">
            <p:oleObj spid="_x0000_s1030" name="Visio" r:id="rId3" imgW="5462358" imgH="4782780" progId="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13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Project Block Diagram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75" y="1676400"/>
            <a:ext cx="80962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Microcontroller</a:t>
            </a:r>
          </a:p>
          <a:p>
            <a:r>
              <a:rPr lang="en-US" dirty="0" smtClean="0"/>
              <a:t>Wireless</a:t>
            </a:r>
          </a:p>
          <a:p>
            <a:r>
              <a:rPr lang="en-US" dirty="0" smtClean="0"/>
              <a:t>CO2 Sensor</a:t>
            </a:r>
          </a:p>
          <a:p>
            <a:r>
              <a:rPr lang="en-US" dirty="0" err="1" smtClean="0"/>
              <a:t>NiBP</a:t>
            </a:r>
            <a:r>
              <a:rPr lang="en-US" dirty="0" smtClean="0"/>
              <a:t> Sensor</a:t>
            </a:r>
          </a:p>
          <a:p>
            <a:r>
              <a:rPr lang="en-US" dirty="0" smtClean="0"/>
              <a:t>SPO2 &amp; ECG Sensors</a:t>
            </a:r>
          </a:p>
          <a:p>
            <a:r>
              <a:rPr lang="en-US" dirty="0" smtClean="0"/>
              <a:t>Power System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1092</TotalTime>
  <Words>918</Words>
  <Application>Microsoft Office PowerPoint</Application>
  <PresentationFormat>On-screen Show (4:3)</PresentationFormat>
  <Paragraphs>249</Paragraphs>
  <Slides>31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Concourse</vt:lpstr>
      <vt:lpstr>Visio</vt:lpstr>
      <vt:lpstr>SQVID  Simplified Quad-Vitals Integration Device Sponsored by Philips      </vt:lpstr>
      <vt:lpstr>Project Motivation and Overview </vt:lpstr>
      <vt:lpstr>SQVID and the Existing System</vt:lpstr>
      <vt:lpstr>Goals and Objectives</vt:lpstr>
      <vt:lpstr>Specifications and Requirements</vt:lpstr>
      <vt:lpstr>Software: Overall Program Flow</vt:lpstr>
      <vt:lpstr>Design Tree</vt:lpstr>
      <vt:lpstr>Overall Project Block Diagram</vt:lpstr>
      <vt:lpstr>Hardware</vt:lpstr>
      <vt:lpstr>Microcontroller Selection</vt:lpstr>
      <vt:lpstr>MSP430F5529</vt:lpstr>
      <vt:lpstr>Slide 12</vt:lpstr>
      <vt:lpstr>Wireless</vt:lpstr>
      <vt:lpstr>CC3000</vt:lpstr>
      <vt:lpstr>Slide 15</vt:lpstr>
      <vt:lpstr>CO2 Sensor</vt:lpstr>
      <vt:lpstr>CO2 Sensor Initial Circuit</vt:lpstr>
      <vt:lpstr>Slide 18</vt:lpstr>
      <vt:lpstr>NiBP Sensor</vt:lpstr>
      <vt:lpstr>NiBP Sensor</vt:lpstr>
      <vt:lpstr>NiBP Sensor</vt:lpstr>
      <vt:lpstr>NiBP Sensor</vt:lpstr>
      <vt:lpstr>NiBP Sensor</vt:lpstr>
      <vt:lpstr>Battery Requirements </vt:lpstr>
      <vt:lpstr>Battery Selection </vt:lpstr>
      <vt:lpstr>Power Stream Non-magnetic Lithium Polymer Battery </vt:lpstr>
      <vt:lpstr>Charger and Requirements</vt:lpstr>
      <vt:lpstr>Budget</vt:lpstr>
      <vt:lpstr>Action Items </vt:lpstr>
      <vt:lpstr>Current Progress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SQVID  Simplified Quad-Vitals Integration Device Sponsored by Philips</dc:title>
  <dc:creator>Lauren Alexandra</dc:creator>
  <cp:lastModifiedBy>Jonathan</cp:lastModifiedBy>
  <cp:revision>62</cp:revision>
  <dcterms:created xsi:type="dcterms:W3CDTF">2014-01-19T03:10:33Z</dcterms:created>
  <dcterms:modified xsi:type="dcterms:W3CDTF">2014-01-24T07:50:07Z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ACCT03\micheliw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bool>true</vt:bool>
  </property>
  <property fmtid="{D5CDD505-2E9C-101B-9397-08002B2CF9AE}" pid="8" name="Allow Footer Overwrite">
    <vt:bool>true</vt:bool>
  </property>
  <property fmtid="{D5CDD505-2E9C-101B-9397-08002B2CF9AE}" pid="9" name="Multiple Selected">
    <vt:lpwstr>-1</vt:lpwstr>
  </property>
  <property fmtid="{D5CDD505-2E9C-101B-9397-08002B2CF9AE}" pid="10" name="SIPLongWording">
    <vt:lpwstr/>
  </property>
  <property fmtid="{D5CDD505-2E9C-101B-9397-08002B2CF9AE}" pid="11" name="checkedProgramsCount">
    <vt:i4>0</vt:i4>
  </property>
</Properties>
</file>