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0" r:id="rId4"/>
    <p:sldId id="258" r:id="rId5"/>
    <p:sldId id="259" r:id="rId6"/>
    <p:sldId id="271" r:id="rId7"/>
    <p:sldId id="260" r:id="rId8"/>
    <p:sldId id="261" r:id="rId9"/>
    <p:sldId id="320" r:id="rId10"/>
    <p:sldId id="321" r:id="rId11"/>
    <p:sldId id="322" r:id="rId12"/>
    <p:sldId id="323" r:id="rId13"/>
    <p:sldId id="324" r:id="rId14"/>
    <p:sldId id="309" r:id="rId15"/>
    <p:sldId id="279" r:id="rId16"/>
    <p:sldId id="317" r:id="rId17"/>
    <p:sldId id="305" r:id="rId18"/>
    <p:sldId id="310" r:id="rId19"/>
    <p:sldId id="318" r:id="rId20"/>
    <p:sldId id="319" r:id="rId21"/>
    <p:sldId id="306" r:id="rId22"/>
    <p:sldId id="262" r:id="rId23"/>
    <p:sldId id="326" r:id="rId24"/>
    <p:sldId id="269" r:id="rId25"/>
    <p:sldId id="303" r:id="rId26"/>
    <p:sldId id="32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" initials="J" lastIdx="0" clrIdx="0"/>
  <p:cmAuthor id="1" name="Bill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6" autoAdjust="0"/>
    <p:restoredTop sz="90714" autoAdjust="0"/>
  </p:normalViewPr>
  <p:slideViewPr>
    <p:cSldViewPr>
      <p:cViewPr>
        <p:scale>
          <a:sx n="70" d="100"/>
          <a:sy n="70" d="100"/>
        </p:scale>
        <p:origin x="-114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41C7B-8D69-4B21-800B-77BEC8ABF933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34004D10-DF6F-4FE7-9B84-451039A1BE3C}">
      <dgm:prSet phldrT="[Text]" custT="1"/>
      <dgm:spPr/>
      <dgm:t>
        <a:bodyPr/>
        <a:lstStyle/>
        <a:p>
          <a:r>
            <a:rPr lang="en-US" sz="1600" dirty="0" smtClean="0"/>
            <a:t>Transducer </a:t>
          </a:r>
          <a:endParaRPr lang="en-US" sz="1400" dirty="0"/>
        </a:p>
      </dgm:t>
    </dgm:pt>
    <dgm:pt modelId="{B03F923B-F300-44C4-816F-B18F4C2258AE}" type="parTrans" cxnId="{CC6258DC-E571-49DD-BF9C-67B3832BAD22}">
      <dgm:prSet/>
      <dgm:spPr/>
      <dgm:t>
        <a:bodyPr/>
        <a:lstStyle/>
        <a:p>
          <a:endParaRPr lang="en-US"/>
        </a:p>
      </dgm:t>
    </dgm:pt>
    <dgm:pt modelId="{5096B3A8-313A-422B-BB3B-D24296B5A67A}" type="sibTrans" cxnId="{CC6258DC-E571-49DD-BF9C-67B3832BAD22}">
      <dgm:prSet/>
      <dgm:spPr/>
      <dgm:t>
        <a:bodyPr/>
        <a:lstStyle/>
        <a:p>
          <a:endParaRPr lang="en-US"/>
        </a:p>
      </dgm:t>
    </dgm:pt>
    <dgm:pt modelId="{6FB05F22-CFF8-4EFE-8802-F88A7FC014ED}">
      <dgm:prSet phldrT="[Text]" custT="1"/>
      <dgm:spPr/>
      <dgm:t>
        <a:bodyPr/>
        <a:lstStyle/>
        <a:p>
          <a:r>
            <a:rPr lang="en-US" sz="1800" dirty="0" smtClean="0">
              <a:sym typeface="Wingdings" pitchFamily="2" charset="2"/>
            </a:rPr>
            <a:t>Instr. Amp </a:t>
          </a:r>
          <a:endParaRPr lang="en-US" sz="1800" dirty="0"/>
        </a:p>
      </dgm:t>
    </dgm:pt>
    <dgm:pt modelId="{781F6B31-5EF6-4F74-9435-A3822B71DBF7}" type="parTrans" cxnId="{5B1ACBF8-3080-4336-817F-491067BC985C}">
      <dgm:prSet/>
      <dgm:spPr/>
      <dgm:t>
        <a:bodyPr/>
        <a:lstStyle/>
        <a:p>
          <a:endParaRPr lang="en-US"/>
        </a:p>
      </dgm:t>
    </dgm:pt>
    <dgm:pt modelId="{92DD805F-72AB-466D-8BAD-97125ACD9252}" type="sibTrans" cxnId="{5B1ACBF8-3080-4336-817F-491067BC985C}">
      <dgm:prSet/>
      <dgm:spPr/>
      <dgm:t>
        <a:bodyPr/>
        <a:lstStyle/>
        <a:p>
          <a:endParaRPr lang="en-US"/>
        </a:p>
      </dgm:t>
    </dgm:pt>
    <dgm:pt modelId="{931AD5D9-8FCC-41F8-97B9-5985742D0CD7}">
      <dgm:prSet custT="1"/>
      <dgm:spPr/>
      <dgm:t>
        <a:bodyPr/>
        <a:lstStyle/>
        <a:p>
          <a:r>
            <a:rPr lang="en-US" sz="2000" dirty="0" smtClean="0">
              <a:sym typeface="Wingdings" pitchFamily="2" charset="2"/>
            </a:rPr>
            <a:t>MCU</a:t>
          </a:r>
          <a:endParaRPr lang="en-US" sz="1400" dirty="0"/>
        </a:p>
      </dgm:t>
    </dgm:pt>
    <dgm:pt modelId="{7EF6C261-B859-4D29-9349-8E7680BF00FD}" type="parTrans" cxnId="{65C067C4-294A-4C23-BC27-1EC3F3C0CDFF}">
      <dgm:prSet/>
      <dgm:spPr/>
      <dgm:t>
        <a:bodyPr/>
        <a:lstStyle/>
        <a:p>
          <a:endParaRPr lang="en-US"/>
        </a:p>
      </dgm:t>
    </dgm:pt>
    <dgm:pt modelId="{31734654-1850-4454-9884-B7A9E1C84B0F}" type="sibTrans" cxnId="{65C067C4-294A-4C23-BC27-1EC3F3C0CDFF}">
      <dgm:prSet/>
      <dgm:spPr/>
      <dgm:t>
        <a:bodyPr/>
        <a:lstStyle/>
        <a:p>
          <a:endParaRPr lang="en-US"/>
        </a:p>
      </dgm:t>
    </dgm:pt>
    <dgm:pt modelId="{DD933043-A4D4-4DFE-A610-36DAD231EB9B}">
      <dgm:prSet phldrT="[Text]" custT="1"/>
      <dgm:spPr/>
      <dgm:t>
        <a:bodyPr/>
        <a:lstStyle/>
        <a:p>
          <a:r>
            <a:rPr lang="en-US" sz="2000" dirty="0" smtClean="0">
              <a:sym typeface="Wingdings" pitchFamily="2" charset="2"/>
            </a:rPr>
            <a:t>Filter </a:t>
          </a:r>
          <a:endParaRPr lang="en-US" sz="1400" dirty="0"/>
        </a:p>
      </dgm:t>
    </dgm:pt>
    <dgm:pt modelId="{AD62970C-D797-4DDF-8528-AD505762B1A6}" type="sibTrans" cxnId="{A4CE1237-0C2B-4E5D-8E86-9795A5FE3E99}">
      <dgm:prSet/>
      <dgm:spPr/>
      <dgm:t>
        <a:bodyPr/>
        <a:lstStyle/>
        <a:p>
          <a:endParaRPr lang="en-US"/>
        </a:p>
      </dgm:t>
    </dgm:pt>
    <dgm:pt modelId="{933F1C11-6F7B-4C00-8521-ECCE15733C9E}" type="parTrans" cxnId="{A4CE1237-0C2B-4E5D-8E86-9795A5FE3E99}">
      <dgm:prSet/>
      <dgm:spPr/>
      <dgm:t>
        <a:bodyPr/>
        <a:lstStyle/>
        <a:p>
          <a:endParaRPr lang="en-US"/>
        </a:p>
      </dgm:t>
    </dgm:pt>
    <dgm:pt modelId="{ED5BB2C8-05B0-480E-B662-A241DD4D7B4D}">
      <dgm:prSet custT="1"/>
      <dgm:spPr/>
      <dgm:t>
        <a:bodyPr/>
        <a:lstStyle/>
        <a:p>
          <a:r>
            <a:rPr lang="en-US" sz="1600" dirty="0" smtClean="0"/>
            <a:t>Non-Inv. Amp</a:t>
          </a:r>
          <a:endParaRPr lang="en-US" sz="1600" dirty="0"/>
        </a:p>
      </dgm:t>
    </dgm:pt>
    <dgm:pt modelId="{C181212C-CD13-480E-99EA-9E4DB37350E0}" type="parTrans" cxnId="{3E5F827A-4CC5-4A65-B693-B148C2209F82}">
      <dgm:prSet/>
      <dgm:spPr/>
      <dgm:t>
        <a:bodyPr/>
        <a:lstStyle/>
        <a:p>
          <a:endParaRPr lang="en-US"/>
        </a:p>
      </dgm:t>
    </dgm:pt>
    <dgm:pt modelId="{86359970-6437-45DD-9377-C85E67BBB967}" type="sibTrans" cxnId="{3E5F827A-4CC5-4A65-B693-B148C2209F82}">
      <dgm:prSet/>
      <dgm:spPr/>
      <dgm:t>
        <a:bodyPr/>
        <a:lstStyle/>
        <a:p>
          <a:endParaRPr lang="en-US"/>
        </a:p>
      </dgm:t>
    </dgm:pt>
    <dgm:pt modelId="{A8AF55D3-094C-423F-92AA-5618F481A1F9}">
      <dgm:prSet/>
      <dgm:spPr/>
      <dgm:t>
        <a:bodyPr/>
        <a:lstStyle/>
        <a:p>
          <a:r>
            <a:rPr lang="en-US" dirty="0" smtClean="0"/>
            <a:t>DC Offset</a:t>
          </a:r>
          <a:endParaRPr lang="en-US" dirty="0"/>
        </a:p>
      </dgm:t>
    </dgm:pt>
    <dgm:pt modelId="{9790EDD4-2AA1-4521-A723-4B3126BBD967}" type="parTrans" cxnId="{441400BB-FC49-4492-AB4A-C5EF12D3DEE9}">
      <dgm:prSet/>
      <dgm:spPr/>
      <dgm:t>
        <a:bodyPr/>
        <a:lstStyle/>
        <a:p>
          <a:endParaRPr lang="en-US"/>
        </a:p>
      </dgm:t>
    </dgm:pt>
    <dgm:pt modelId="{3B81D10D-A8E4-4E0A-B4D1-134031F02198}" type="sibTrans" cxnId="{441400BB-FC49-4492-AB4A-C5EF12D3DEE9}">
      <dgm:prSet/>
      <dgm:spPr/>
      <dgm:t>
        <a:bodyPr/>
        <a:lstStyle/>
        <a:p>
          <a:endParaRPr lang="en-US"/>
        </a:p>
      </dgm:t>
    </dgm:pt>
    <dgm:pt modelId="{7C0A389F-9C1C-42F0-B0E0-AB90A94AAE4B}" type="pres">
      <dgm:prSet presAssocID="{0B341C7B-8D69-4B21-800B-77BEC8ABF933}" presName="Name0" presStyleCnt="0">
        <dgm:presLayoutVars>
          <dgm:dir/>
          <dgm:resizeHandles val="exact"/>
        </dgm:presLayoutVars>
      </dgm:prSet>
      <dgm:spPr/>
    </dgm:pt>
    <dgm:pt modelId="{9FC78084-491B-4F4B-97C4-DF59B1E8FD33}" type="pres">
      <dgm:prSet presAssocID="{34004D10-DF6F-4FE7-9B84-451039A1BE3C}" presName="node" presStyleLbl="node1" presStyleIdx="0" presStyleCnt="6" custScaleX="126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AD845-3C93-4987-AFAB-ACAC7EF97EB8}" type="pres">
      <dgm:prSet presAssocID="{5096B3A8-313A-422B-BB3B-D24296B5A67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60E2F3A-895B-4243-8290-2689F3BCF09E}" type="pres">
      <dgm:prSet presAssocID="{5096B3A8-313A-422B-BB3B-D24296B5A67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181EEDF-0911-481A-B5E3-C6D5826D1D1C}" type="pres">
      <dgm:prSet presAssocID="{6FB05F22-CFF8-4EFE-8802-F88A7FC014E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F182D-0BC6-4929-932E-AAFC055CC34E}" type="pres">
      <dgm:prSet presAssocID="{92DD805F-72AB-466D-8BAD-97125ACD925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051D620-6CD2-4E50-ABF2-E2D502D6CEB3}" type="pres">
      <dgm:prSet presAssocID="{92DD805F-72AB-466D-8BAD-97125ACD925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9DF090-B7B5-4696-A4E2-6BBA22E82510}" type="pres">
      <dgm:prSet presAssocID="{DD933043-A4D4-4DFE-A610-36DAD231EB9B}" presName="node" presStyleLbl="node1" presStyleIdx="2" presStyleCnt="6" custScaleX="75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4F0A7-F54F-48AD-954E-6531D086249D}" type="pres">
      <dgm:prSet presAssocID="{AD62970C-D797-4DDF-8528-AD505762B1A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9D64B5F-C13F-4BEC-8F8B-2463119FD3FA}" type="pres">
      <dgm:prSet presAssocID="{AD62970C-D797-4DDF-8528-AD505762B1A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A63C3B9-E77F-4FEC-A1D6-FB2DBF0D092F}" type="pres">
      <dgm:prSet presAssocID="{ED5BB2C8-05B0-480E-B662-A241DD4D7B4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860A6-1AD4-48DA-98FA-35BFA51500A8}" type="pres">
      <dgm:prSet presAssocID="{86359970-6437-45DD-9377-C85E67BBB96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099E317-671A-40F1-8B2A-39F79BCC61E5}" type="pres">
      <dgm:prSet presAssocID="{86359970-6437-45DD-9377-C85E67BBB96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CE43C8A-BD70-4F27-8E87-CBD9F2C1D241}" type="pres">
      <dgm:prSet presAssocID="{A8AF55D3-094C-423F-92AA-5618F481A1F9}" presName="node" presStyleLbl="node1" presStyleIdx="4" presStyleCnt="6" custLinFactNeighborX="-1381" custLinFactNeighborY="-1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9F9B6-5DDA-4DBC-89F1-DDF8DAF4B300}" type="pres">
      <dgm:prSet presAssocID="{3B81D10D-A8E4-4E0A-B4D1-134031F0219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B718FD80-3763-47C7-836C-D615E3CF7E74}" type="pres">
      <dgm:prSet presAssocID="{3B81D10D-A8E4-4E0A-B4D1-134031F0219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C4408D8-D9DF-408A-9F7A-0C95AEF35296}" type="pres">
      <dgm:prSet presAssocID="{931AD5D9-8FCC-41F8-97B9-5985742D0CD7}" presName="node" presStyleLbl="node1" presStyleIdx="5" presStyleCnt="6" custScaleX="7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8DEC7B-1122-410F-BD37-A78182AAF067}" type="presOf" srcId="{92DD805F-72AB-466D-8BAD-97125ACD9252}" destId="{7051D620-6CD2-4E50-ABF2-E2D502D6CEB3}" srcOrd="1" destOrd="0" presId="urn:microsoft.com/office/officeart/2005/8/layout/process1"/>
    <dgm:cxn modelId="{628E4815-4A09-4C94-81DB-5427FC55E8D4}" type="presOf" srcId="{5096B3A8-313A-422B-BB3B-D24296B5A67A}" destId="{C60E2F3A-895B-4243-8290-2689F3BCF09E}" srcOrd="1" destOrd="0" presId="urn:microsoft.com/office/officeart/2005/8/layout/process1"/>
    <dgm:cxn modelId="{3FE801E8-B567-4601-881D-14E9F82EB54C}" type="presOf" srcId="{3B81D10D-A8E4-4E0A-B4D1-134031F02198}" destId="{1449F9B6-5DDA-4DBC-89F1-DDF8DAF4B300}" srcOrd="0" destOrd="0" presId="urn:microsoft.com/office/officeart/2005/8/layout/process1"/>
    <dgm:cxn modelId="{82E9F303-85DE-47F4-A33E-A21DF01CFE4D}" type="presOf" srcId="{AD62970C-D797-4DDF-8528-AD505762B1A6}" destId="{8F14F0A7-F54F-48AD-954E-6531D086249D}" srcOrd="0" destOrd="0" presId="urn:microsoft.com/office/officeart/2005/8/layout/process1"/>
    <dgm:cxn modelId="{392000A6-E193-4957-B2ED-3F7441598E0E}" type="presOf" srcId="{A8AF55D3-094C-423F-92AA-5618F481A1F9}" destId="{ACE43C8A-BD70-4F27-8E87-CBD9F2C1D241}" srcOrd="0" destOrd="0" presId="urn:microsoft.com/office/officeart/2005/8/layout/process1"/>
    <dgm:cxn modelId="{A4CE1237-0C2B-4E5D-8E86-9795A5FE3E99}" srcId="{0B341C7B-8D69-4B21-800B-77BEC8ABF933}" destId="{DD933043-A4D4-4DFE-A610-36DAD231EB9B}" srcOrd="2" destOrd="0" parTransId="{933F1C11-6F7B-4C00-8521-ECCE15733C9E}" sibTransId="{AD62970C-D797-4DDF-8528-AD505762B1A6}"/>
    <dgm:cxn modelId="{63E89818-2DA0-4413-8ADF-3A6FFC460B3C}" type="presOf" srcId="{6FB05F22-CFF8-4EFE-8802-F88A7FC014ED}" destId="{C181EEDF-0911-481A-B5E3-C6D5826D1D1C}" srcOrd="0" destOrd="0" presId="urn:microsoft.com/office/officeart/2005/8/layout/process1"/>
    <dgm:cxn modelId="{B2DCC47D-78AE-425D-A7F5-B2376B7D7A17}" type="presOf" srcId="{86359970-6437-45DD-9377-C85E67BBB967}" destId="{5099E317-671A-40F1-8B2A-39F79BCC61E5}" srcOrd="1" destOrd="0" presId="urn:microsoft.com/office/officeart/2005/8/layout/process1"/>
    <dgm:cxn modelId="{DF9FC4B7-EB5C-40CF-BA1E-6EFDE9880378}" type="presOf" srcId="{AD62970C-D797-4DDF-8528-AD505762B1A6}" destId="{19D64B5F-C13F-4BEC-8F8B-2463119FD3FA}" srcOrd="1" destOrd="0" presId="urn:microsoft.com/office/officeart/2005/8/layout/process1"/>
    <dgm:cxn modelId="{CC6258DC-E571-49DD-BF9C-67B3832BAD22}" srcId="{0B341C7B-8D69-4B21-800B-77BEC8ABF933}" destId="{34004D10-DF6F-4FE7-9B84-451039A1BE3C}" srcOrd="0" destOrd="0" parTransId="{B03F923B-F300-44C4-816F-B18F4C2258AE}" sibTransId="{5096B3A8-313A-422B-BB3B-D24296B5A67A}"/>
    <dgm:cxn modelId="{C8F335E6-D994-4645-A6A9-55F4707F6A5E}" type="presOf" srcId="{931AD5D9-8FCC-41F8-97B9-5985742D0CD7}" destId="{2C4408D8-D9DF-408A-9F7A-0C95AEF35296}" srcOrd="0" destOrd="0" presId="urn:microsoft.com/office/officeart/2005/8/layout/process1"/>
    <dgm:cxn modelId="{04467390-772A-442A-8D33-670AAA4F936B}" type="presOf" srcId="{DD933043-A4D4-4DFE-A610-36DAD231EB9B}" destId="{699DF090-B7B5-4696-A4E2-6BBA22E82510}" srcOrd="0" destOrd="0" presId="urn:microsoft.com/office/officeart/2005/8/layout/process1"/>
    <dgm:cxn modelId="{5B1ACBF8-3080-4336-817F-491067BC985C}" srcId="{0B341C7B-8D69-4B21-800B-77BEC8ABF933}" destId="{6FB05F22-CFF8-4EFE-8802-F88A7FC014ED}" srcOrd="1" destOrd="0" parTransId="{781F6B31-5EF6-4F74-9435-A3822B71DBF7}" sibTransId="{92DD805F-72AB-466D-8BAD-97125ACD9252}"/>
    <dgm:cxn modelId="{703104D3-560D-4FCC-8DD1-BDBF72B624ED}" type="presOf" srcId="{92DD805F-72AB-466D-8BAD-97125ACD9252}" destId="{3CDF182D-0BC6-4929-932E-AAFC055CC34E}" srcOrd="0" destOrd="0" presId="urn:microsoft.com/office/officeart/2005/8/layout/process1"/>
    <dgm:cxn modelId="{1D249C40-148D-4FA1-9449-14F64F8A0DE8}" type="presOf" srcId="{ED5BB2C8-05B0-480E-B662-A241DD4D7B4D}" destId="{5A63C3B9-E77F-4FEC-A1D6-FB2DBF0D092F}" srcOrd="0" destOrd="0" presId="urn:microsoft.com/office/officeart/2005/8/layout/process1"/>
    <dgm:cxn modelId="{441400BB-FC49-4492-AB4A-C5EF12D3DEE9}" srcId="{0B341C7B-8D69-4B21-800B-77BEC8ABF933}" destId="{A8AF55D3-094C-423F-92AA-5618F481A1F9}" srcOrd="4" destOrd="0" parTransId="{9790EDD4-2AA1-4521-A723-4B3126BBD967}" sibTransId="{3B81D10D-A8E4-4E0A-B4D1-134031F02198}"/>
    <dgm:cxn modelId="{65C067C4-294A-4C23-BC27-1EC3F3C0CDFF}" srcId="{0B341C7B-8D69-4B21-800B-77BEC8ABF933}" destId="{931AD5D9-8FCC-41F8-97B9-5985742D0CD7}" srcOrd="5" destOrd="0" parTransId="{7EF6C261-B859-4D29-9349-8E7680BF00FD}" sibTransId="{31734654-1850-4454-9884-B7A9E1C84B0F}"/>
    <dgm:cxn modelId="{33347329-9341-4240-ADF3-AEA619522060}" type="presOf" srcId="{34004D10-DF6F-4FE7-9B84-451039A1BE3C}" destId="{9FC78084-491B-4F4B-97C4-DF59B1E8FD33}" srcOrd="0" destOrd="0" presId="urn:microsoft.com/office/officeart/2005/8/layout/process1"/>
    <dgm:cxn modelId="{F5417BCC-DD2A-416D-BE66-C246A17371F3}" type="presOf" srcId="{3B81D10D-A8E4-4E0A-B4D1-134031F02198}" destId="{B718FD80-3763-47C7-836C-D615E3CF7E74}" srcOrd="1" destOrd="0" presId="urn:microsoft.com/office/officeart/2005/8/layout/process1"/>
    <dgm:cxn modelId="{C1A39EF8-C152-4E62-95CF-B0191B87B70B}" type="presOf" srcId="{0B341C7B-8D69-4B21-800B-77BEC8ABF933}" destId="{7C0A389F-9C1C-42F0-B0E0-AB90A94AAE4B}" srcOrd="0" destOrd="0" presId="urn:microsoft.com/office/officeart/2005/8/layout/process1"/>
    <dgm:cxn modelId="{007CAF5A-3225-4EAE-A3BC-BB733505F1BE}" type="presOf" srcId="{86359970-6437-45DD-9377-C85E67BBB967}" destId="{91D860A6-1AD4-48DA-98FA-35BFA51500A8}" srcOrd="0" destOrd="0" presId="urn:microsoft.com/office/officeart/2005/8/layout/process1"/>
    <dgm:cxn modelId="{CCC93D48-3DAF-4B82-BB93-C22BBD902514}" type="presOf" srcId="{5096B3A8-313A-422B-BB3B-D24296B5A67A}" destId="{3F1AD845-3C93-4987-AFAB-ACAC7EF97EB8}" srcOrd="0" destOrd="0" presId="urn:microsoft.com/office/officeart/2005/8/layout/process1"/>
    <dgm:cxn modelId="{3E5F827A-4CC5-4A65-B693-B148C2209F82}" srcId="{0B341C7B-8D69-4B21-800B-77BEC8ABF933}" destId="{ED5BB2C8-05B0-480E-B662-A241DD4D7B4D}" srcOrd="3" destOrd="0" parTransId="{C181212C-CD13-480E-99EA-9E4DB37350E0}" sibTransId="{86359970-6437-45DD-9377-C85E67BBB967}"/>
    <dgm:cxn modelId="{13BC18CB-AAF8-45FA-A93E-F65D64F96C98}" type="presParOf" srcId="{7C0A389F-9C1C-42F0-B0E0-AB90A94AAE4B}" destId="{9FC78084-491B-4F4B-97C4-DF59B1E8FD33}" srcOrd="0" destOrd="0" presId="urn:microsoft.com/office/officeart/2005/8/layout/process1"/>
    <dgm:cxn modelId="{24F0240A-A62F-4121-BF09-0E0AB51D5BFE}" type="presParOf" srcId="{7C0A389F-9C1C-42F0-B0E0-AB90A94AAE4B}" destId="{3F1AD845-3C93-4987-AFAB-ACAC7EF97EB8}" srcOrd="1" destOrd="0" presId="urn:microsoft.com/office/officeart/2005/8/layout/process1"/>
    <dgm:cxn modelId="{535DDE3C-632D-4390-8631-1879EFB6D22C}" type="presParOf" srcId="{3F1AD845-3C93-4987-AFAB-ACAC7EF97EB8}" destId="{C60E2F3A-895B-4243-8290-2689F3BCF09E}" srcOrd="0" destOrd="0" presId="urn:microsoft.com/office/officeart/2005/8/layout/process1"/>
    <dgm:cxn modelId="{7F4052D8-DCF8-40B9-898E-C33310152A66}" type="presParOf" srcId="{7C0A389F-9C1C-42F0-B0E0-AB90A94AAE4B}" destId="{C181EEDF-0911-481A-B5E3-C6D5826D1D1C}" srcOrd="2" destOrd="0" presId="urn:microsoft.com/office/officeart/2005/8/layout/process1"/>
    <dgm:cxn modelId="{C23B2399-7BA4-4F92-BDB7-80FA27392A2D}" type="presParOf" srcId="{7C0A389F-9C1C-42F0-B0E0-AB90A94AAE4B}" destId="{3CDF182D-0BC6-4929-932E-AAFC055CC34E}" srcOrd="3" destOrd="0" presId="urn:microsoft.com/office/officeart/2005/8/layout/process1"/>
    <dgm:cxn modelId="{AF890315-9CDC-4E5A-9C9B-E5714FAE1C96}" type="presParOf" srcId="{3CDF182D-0BC6-4929-932E-AAFC055CC34E}" destId="{7051D620-6CD2-4E50-ABF2-E2D502D6CEB3}" srcOrd="0" destOrd="0" presId="urn:microsoft.com/office/officeart/2005/8/layout/process1"/>
    <dgm:cxn modelId="{2B3004AB-7744-4468-9953-8B88736BB1A9}" type="presParOf" srcId="{7C0A389F-9C1C-42F0-B0E0-AB90A94AAE4B}" destId="{699DF090-B7B5-4696-A4E2-6BBA22E82510}" srcOrd="4" destOrd="0" presId="urn:microsoft.com/office/officeart/2005/8/layout/process1"/>
    <dgm:cxn modelId="{2862C2BF-5F58-45E4-8F60-3DE8437608DB}" type="presParOf" srcId="{7C0A389F-9C1C-42F0-B0E0-AB90A94AAE4B}" destId="{8F14F0A7-F54F-48AD-954E-6531D086249D}" srcOrd="5" destOrd="0" presId="urn:microsoft.com/office/officeart/2005/8/layout/process1"/>
    <dgm:cxn modelId="{6AE7128F-5338-4D62-8D61-58B54C6DE495}" type="presParOf" srcId="{8F14F0A7-F54F-48AD-954E-6531D086249D}" destId="{19D64B5F-C13F-4BEC-8F8B-2463119FD3FA}" srcOrd="0" destOrd="0" presId="urn:microsoft.com/office/officeart/2005/8/layout/process1"/>
    <dgm:cxn modelId="{25F3FCC3-013B-4A08-88D2-C05F58F83C09}" type="presParOf" srcId="{7C0A389F-9C1C-42F0-B0E0-AB90A94AAE4B}" destId="{5A63C3B9-E77F-4FEC-A1D6-FB2DBF0D092F}" srcOrd="6" destOrd="0" presId="urn:microsoft.com/office/officeart/2005/8/layout/process1"/>
    <dgm:cxn modelId="{1B125F8D-3A63-4057-8584-00915C1B240F}" type="presParOf" srcId="{7C0A389F-9C1C-42F0-B0E0-AB90A94AAE4B}" destId="{91D860A6-1AD4-48DA-98FA-35BFA51500A8}" srcOrd="7" destOrd="0" presId="urn:microsoft.com/office/officeart/2005/8/layout/process1"/>
    <dgm:cxn modelId="{635F72B0-C6D9-44B9-9D42-3198035C7040}" type="presParOf" srcId="{91D860A6-1AD4-48DA-98FA-35BFA51500A8}" destId="{5099E317-671A-40F1-8B2A-39F79BCC61E5}" srcOrd="0" destOrd="0" presId="urn:microsoft.com/office/officeart/2005/8/layout/process1"/>
    <dgm:cxn modelId="{AFAD37A6-CEF2-4162-ABDC-3EDB5191D0D9}" type="presParOf" srcId="{7C0A389F-9C1C-42F0-B0E0-AB90A94AAE4B}" destId="{ACE43C8A-BD70-4F27-8E87-CBD9F2C1D241}" srcOrd="8" destOrd="0" presId="urn:microsoft.com/office/officeart/2005/8/layout/process1"/>
    <dgm:cxn modelId="{5F8C0CB1-9094-4A88-8988-A92D7B0DCC28}" type="presParOf" srcId="{7C0A389F-9C1C-42F0-B0E0-AB90A94AAE4B}" destId="{1449F9B6-5DDA-4DBC-89F1-DDF8DAF4B300}" srcOrd="9" destOrd="0" presId="urn:microsoft.com/office/officeart/2005/8/layout/process1"/>
    <dgm:cxn modelId="{A9FE4FAE-A630-4715-A80E-2EF1DBCE9BBF}" type="presParOf" srcId="{1449F9B6-5DDA-4DBC-89F1-DDF8DAF4B300}" destId="{B718FD80-3763-47C7-836C-D615E3CF7E74}" srcOrd="0" destOrd="0" presId="urn:microsoft.com/office/officeart/2005/8/layout/process1"/>
    <dgm:cxn modelId="{F971A05F-C45A-4527-B2BF-686D94D0B5B5}" type="presParOf" srcId="{7C0A389F-9C1C-42F0-B0E0-AB90A94AAE4B}" destId="{2C4408D8-D9DF-408A-9F7A-0C95AEF35296}" srcOrd="10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C031-F695-4583-AE9A-D7C088CBC587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264D8-98F6-4266-A5EC-26E39032D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5678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0E0DF-381D-4592-8C6A-FDEB56FC568D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FA771-E146-4E30-88C1-0296E8187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7154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-Lauren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-Connor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37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-Connor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01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-Connor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1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-Connor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3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-Will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28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-Will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0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-Lauren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-Jonathan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Speaker: Jonathan </a:t>
            </a:r>
          </a:p>
          <a:p>
            <a:r>
              <a:rPr lang="en-US" b="1" dirty="0" smtClean="0"/>
              <a:t>Anything that is open is I’m waiting</a:t>
            </a:r>
            <a:r>
              <a:rPr lang="en-US" b="1" baseline="0" dirty="0" smtClean="0"/>
              <a:t> for final code revisions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9276-4F79-418A-9B33-6B024990F7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2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-Lauren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Speaker: Jonathan </a:t>
            </a:r>
          </a:p>
          <a:p>
            <a:r>
              <a:rPr lang="en-US" b="1" dirty="0" smtClean="0"/>
              <a:t>Anything that is open is I’m waiting</a:t>
            </a:r>
            <a:r>
              <a:rPr lang="en-US" b="1" baseline="0" dirty="0" smtClean="0"/>
              <a:t> for final code revisions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99276-4F79-418A-9B33-6B024990F7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5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-Lauren</a:t>
            </a:r>
          </a:p>
          <a:p>
            <a:r>
              <a:rPr lang="en-US" baseline="0" dirty="0" err="1" smtClean="0"/>
              <a:t>SmartConfig</a:t>
            </a:r>
            <a:r>
              <a:rPr lang="en-US" baseline="0" dirty="0" smtClean="0"/>
              <a:t>: This is part of the </a:t>
            </a:r>
            <a:r>
              <a:rPr lang="en-US" i="1" baseline="0" dirty="0" smtClean="0"/>
              <a:t>initial </a:t>
            </a:r>
            <a:r>
              <a:rPr lang="en-US" i="0" baseline="0" dirty="0" smtClean="0"/>
              <a:t> configuration process – once done does not have to be done again. Potential to be more automated for future development. TI has Apps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Andriod</a:t>
            </a:r>
            <a:r>
              <a:rPr lang="en-US" baseline="0" dirty="0" smtClean="0"/>
              <a:t>, Apple, and a Java one –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and Java both tested during this project. Command “01” into the </a:t>
            </a:r>
            <a:r>
              <a:rPr lang="en-US" baseline="0" dirty="0" err="1" smtClean="0"/>
              <a:t>hyperterminal</a:t>
            </a:r>
            <a:r>
              <a:rPr lang="en-US" baseline="0" dirty="0" smtClean="0"/>
              <a:t> tells the device to attempt connection to the designated AP. Once done, IP Address of device automatically assigned and displayed via </a:t>
            </a:r>
            <a:r>
              <a:rPr lang="en-US" baseline="0" dirty="0" err="1" smtClean="0"/>
              <a:t>hyperterminal</a:t>
            </a:r>
            <a:r>
              <a:rPr lang="en-US" baseline="0" dirty="0" smtClean="0"/>
              <a:t> window.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-Lauren (please don’t edit, lots of animations!!!)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-Connor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08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-Lauren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-Lauren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-Lauren for Software Requirements:</a:t>
            </a:r>
            <a:r>
              <a:rPr lang="en-US" baseline="0" dirty="0" smtClean="0"/>
              <a:t> </a:t>
            </a:r>
            <a:r>
              <a:rPr lang="en-US" dirty="0" smtClean="0"/>
              <a:t>Reliable and consistent meaning</a:t>
            </a:r>
            <a:r>
              <a:rPr lang="en-US" baseline="0" dirty="0" smtClean="0"/>
              <a:t> no drop outs, no false readings (or very few false readings), if a packet is lost the next is right behind it and there is no gap between data packets seen by the user.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-Will : Hardware requirements updated?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Will:</a:t>
            </a:r>
            <a:r>
              <a:rPr lang="en-US" baseline="0" dirty="0" smtClean="0"/>
              <a:t> Redesign the Design Tree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7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Will: Redesign the block</a:t>
            </a:r>
            <a:r>
              <a:rPr lang="en-US" baseline="0" dirty="0" smtClean="0"/>
              <a:t> diagram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2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Will: Edit hardware presentation</a:t>
            </a:r>
            <a:r>
              <a:rPr lang="en-US" baseline="0" dirty="0" smtClean="0"/>
              <a:t> flow, content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3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-Connor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FA771-E146-4E30-88C1-0296E8187F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5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479634" y="6560979"/>
            <a:ext cx="184731" cy="246221"/>
          </a:xfrm>
          <a:prstGeom prst="rect">
            <a:avLst/>
          </a:prstGeom>
        </p:spPr>
        <p:txBody>
          <a:bodyPr vert="horz" wrap="none" anchor="b" anchorCtr="1">
            <a:spAutoFit/>
          </a:bodyPr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7BC91E-3569-4BB1-A9F4-00497E31FBA3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42D76F-966E-4344-ACF1-19989E135D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9634" y="6560979"/>
            <a:ext cx="184731" cy="246221"/>
          </a:xfrm>
        </p:spPr>
        <p:txBody>
          <a:bodyPr wrap="none" anchor="b" anchorCtr="1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SQVID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Simplified Quad-Vitals Integration Device</a:t>
            </a:r>
            <a:br>
              <a:rPr lang="en-US" sz="2800" dirty="0" smtClean="0"/>
            </a:br>
            <a:r>
              <a:rPr lang="en-US" sz="2800" dirty="0" smtClean="0"/>
              <a:t>Sponsored by Philips     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514601"/>
            <a:ext cx="7772400" cy="198119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Group 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Connor Hogan, EE</a:t>
            </a:r>
            <a:br>
              <a:rPr lang="en-US" sz="2400" dirty="0" smtClean="0"/>
            </a:br>
            <a:r>
              <a:rPr lang="en-US" sz="2400" dirty="0" smtClean="0"/>
              <a:t>Jonathan </a:t>
            </a:r>
            <a:r>
              <a:rPr lang="en-US" sz="2400" dirty="0" err="1" smtClean="0"/>
              <a:t>Lamones</a:t>
            </a:r>
            <a:r>
              <a:rPr lang="en-US" sz="2400" dirty="0" smtClean="0"/>
              <a:t>, EE</a:t>
            </a:r>
          </a:p>
          <a:p>
            <a:pPr algn="ctr"/>
            <a:r>
              <a:rPr lang="en-US" sz="2400" dirty="0" smtClean="0"/>
              <a:t>Lauren Martinez, </a:t>
            </a:r>
            <a:r>
              <a:rPr lang="en-US" sz="2400" dirty="0" err="1" smtClean="0"/>
              <a:t>CpE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William Michelin, EE</a:t>
            </a:r>
          </a:p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Fall 2013 – Spring 2014</a:t>
            </a:r>
          </a:p>
        </p:txBody>
      </p:sp>
      <p:pic>
        <p:nvPicPr>
          <p:cNvPr id="5" name="Picture 4" descr="UC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105400"/>
            <a:ext cx="2514600" cy="1605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9" b="27808"/>
          <a:stretch/>
        </p:blipFill>
        <p:spPr>
          <a:xfrm>
            <a:off x="5791200" y="5908288"/>
            <a:ext cx="3211794" cy="808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7848600" cy="2209799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u="sng" dirty="0" smtClean="0"/>
              <a:t>Transducer:</a:t>
            </a:r>
            <a:r>
              <a:rPr lang="en-US" sz="2400" dirty="0" smtClean="0"/>
              <a:t> Motorola MPX2050DP (344C case)</a:t>
            </a:r>
          </a:p>
          <a:p>
            <a:r>
              <a:rPr lang="en-US" sz="2400" dirty="0" smtClean="0"/>
              <a:t>Port orientation allows for structural longevity</a:t>
            </a:r>
          </a:p>
          <a:p>
            <a:r>
              <a:rPr lang="en-US" sz="2400" dirty="0" smtClean="0"/>
              <a:t>Dual-transducer acts as filter (reference to ambient pressure/temp)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NiBP</a:t>
            </a:r>
            <a:r>
              <a:rPr lang="en-US" dirty="0"/>
              <a:t> Sensor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95624"/>
            <a:ext cx="5294746" cy="31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4876800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Input Pressure Range</a:t>
            </a:r>
          </a:p>
          <a:p>
            <a:pPr>
              <a:buNone/>
            </a:pPr>
            <a:r>
              <a:rPr lang="en-US" sz="2200" dirty="0" smtClean="0"/>
              <a:t>Minimum: 40mmHg = 5.33kPa</a:t>
            </a:r>
          </a:p>
          <a:p>
            <a:pPr>
              <a:buNone/>
            </a:pPr>
            <a:r>
              <a:rPr lang="en-US" sz="2200" dirty="0" smtClean="0"/>
              <a:t>Maximum: 200mmHg = 26.7kPa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NiBP</a:t>
            </a:r>
            <a:r>
              <a:rPr lang="en-US" dirty="0"/>
              <a:t> Sensor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95600"/>
            <a:ext cx="4852626" cy="274320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93855"/>
              </p:ext>
            </p:extLst>
          </p:nvPr>
        </p:nvGraphicFramePr>
        <p:xfrm>
          <a:off x="5257800" y="1524000"/>
          <a:ext cx="3581400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1447800"/>
                <a:gridCol w="1066800"/>
                <a:gridCol w="1066800"/>
              </a:tblGrid>
              <a:tr h="6299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Patient State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Systolic (mmHg)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Diastolic (mmHg)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Hypotension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 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Desired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90 - 119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60 - 79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Hypertensive Emergency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≥ 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≥ 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102633"/>
              </p:ext>
            </p:extLst>
          </p:nvPr>
        </p:nvGraphicFramePr>
        <p:xfrm>
          <a:off x="5257800" y="3886200"/>
          <a:ext cx="3581400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2819400"/>
                <a:gridCol w="762000"/>
              </a:tblGrid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Max. Output (mV)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Max. Target Output (mV)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Min. Target Output (mV)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Min. Output (mV)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2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NiBP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3276600" cy="4419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u="sng" dirty="0" err="1" smtClean="0"/>
              <a:t>Bandpass</a:t>
            </a:r>
            <a:r>
              <a:rPr lang="en-US" sz="2400" u="sng" dirty="0" smtClean="0"/>
              <a:t> Filter:</a:t>
            </a:r>
            <a:endParaRPr lang="en-US" sz="2400" dirty="0" smtClean="0"/>
          </a:p>
          <a:p>
            <a:r>
              <a:rPr lang="en-US" sz="2000" dirty="0" smtClean="0"/>
              <a:t>2nd-Order Butterworth</a:t>
            </a:r>
          </a:p>
          <a:p>
            <a:endParaRPr lang="en-US" sz="2000" dirty="0" smtClean="0"/>
          </a:p>
          <a:p>
            <a:r>
              <a:rPr lang="en-US" sz="2000" dirty="0" smtClean="0"/>
              <a:t>TL084CN Op. Amp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Sallen</a:t>
            </a:r>
            <a:r>
              <a:rPr lang="en-US" sz="2000" dirty="0" smtClean="0"/>
              <a:t>-Key used for simplicity</a:t>
            </a:r>
          </a:p>
          <a:p>
            <a:endParaRPr lang="en-US" sz="2000" dirty="0" smtClean="0"/>
          </a:p>
          <a:p>
            <a:r>
              <a:rPr lang="en-US" sz="2000" dirty="0" smtClean="0"/>
              <a:t>Human </a:t>
            </a:r>
            <a:r>
              <a:rPr lang="en-US" sz="2000" dirty="0" err="1" smtClean="0"/>
              <a:t>heartrate</a:t>
            </a:r>
            <a:r>
              <a:rPr lang="en-US" sz="2000" dirty="0" smtClean="0"/>
              <a:t> varies from ~1-6Hz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57600" y="2982900"/>
            <a:ext cx="5415238" cy="25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715000"/>
            <a:ext cx="439137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990600"/>
            <a:ext cx="4930603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NiBP</a:t>
            </a:r>
            <a:r>
              <a:rPr lang="en-US" dirty="0" smtClean="0"/>
              <a:t> Sensor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7391400" cy="18288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u="sng" dirty="0" smtClean="0"/>
              <a:t>Output:</a:t>
            </a:r>
          </a:p>
          <a:p>
            <a:r>
              <a:rPr lang="en-US" sz="2000" dirty="0" smtClean="0"/>
              <a:t>0-2.5V constraint for MCU</a:t>
            </a:r>
          </a:p>
          <a:p>
            <a:r>
              <a:rPr lang="en-US" sz="2000" dirty="0" smtClean="0"/>
              <a:t>Distinct peaks for systolic and diastolic indication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58415"/>
            <a:ext cx="5715000" cy="280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29718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2.5V-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8329" y="53340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4196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~1V-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 MSP430G2553</a:t>
            </a:r>
            <a:endParaRPr lang="en-US" dirty="0"/>
          </a:p>
        </p:txBody>
      </p:sp>
      <p:pic>
        <p:nvPicPr>
          <p:cNvPr id="4" name="Picture 2" descr="J:\SCHOOL\UCF\SPRING_2014\EEL_4915L\project_stuff\msp430\g2553\launchpadmsp430g2553-v1-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7340855" cy="4889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TI CC3000 Wireless Module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64332"/>
            <a:ext cx="6934200" cy="469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3716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tabLst>
                <a:tab pos="586740" algn="l"/>
              </a:tabLst>
            </a:pPr>
            <a:r>
              <a:rPr lang="en-US" sz="1900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IEEE 802.11 b/g</a:t>
            </a:r>
            <a:r>
              <a:rPr lang="en-US" sz="1900" dirty="0" smtClean="0">
                <a:latin typeface="Lucida Sans Unicode" pitchFamily="34" charset="0"/>
                <a:ea typeface="Times New Roman"/>
                <a:cs typeface="Lucida Sans Unicode" pitchFamily="34" charset="0"/>
              </a:rPr>
              <a:t>               </a:t>
            </a:r>
            <a:r>
              <a:rPr lang="en-US" sz="1900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Embedded IPv4 TCP/IP stack</a:t>
            </a:r>
            <a:endParaRPr lang="en-US" sz="1900" dirty="0" smtClean="0">
              <a:latin typeface="Lucida Sans Unicode" pitchFamily="34" charset="0"/>
              <a:ea typeface="Times New Roman"/>
              <a:cs typeface="Lucida Sans Unicode" pitchFamily="34" charset="0"/>
            </a:endParaRPr>
          </a:p>
          <a:p>
            <a:pPr algn="ctr">
              <a:spcAft>
                <a:spcPts val="1200"/>
              </a:spcAft>
              <a:tabLst>
                <a:tab pos="586740" algn="l"/>
              </a:tabLst>
            </a:pPr>
            <a:r>
              <a:rPr lang="en-US" sz="1900" dirty="0" smtClean="0">
                <a:solidFill>
                  <a:srgbClr val="000000"/>
                </a:solidFill>
                <a:latin typeface="Lucida Sans Unicode" pitchFamily="34" charset="0"/>
                <a:ea typeface="Times New Roman"/>
                <a:cs typeface="Lucida Sans Unicode" pitchFamily="34" charset="0"/>
              </a:rPr>
              <a:t>Works with low MIPS and low-cost MCUs with compact memory footprint.</a:t>
            </a:r>
            <a:endParaRPr lang="en-US" sz="1900" dirty="0" smtClean="0">
              <a:latin typeface="Lucida Sans Unicode" pitchFamily="34" charset="0"/>
              <a:ea typeface="Times New Roman"/>
              <a:cs typeface="Lucida Sans Unicode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719512" cy="4525963"/>
          </a:xfrm>
        </p:spPr>
        <p:txBody>
          <a:bodyPr/>
          <a:lstStyle/>
          <a:p>
            <a:r>
              <a:rPr lang="en-US" dirty="0" smtClean="0"/>
              <a:t>Four Layer board design</a:t>
            </a:r>
          </a:p>
          <a:p>
            <a:endParaRPr lang="en-US" dirty="0" smtClean="0"/>
          </a:p>
          <a:p>
            <a:r>
              <a:rPr lang="en-US" dirty="0" smtClean="0"/>
              <a:t>Special attention to RF trace; Impedance Matched 50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Design</a:t>
            </a:r>
            <a:endParaRPr lang="en-US" dirty="0"/>
          </a:p>
        </p:txBody>
      </p:sp>
      <p:pic>
        <p:nvPicPr>
          <p:cNvPr id="1026" name="Picture 2" descr="C:\Users\Bill\Dropbox\Senior Design II -EEL4915\Eagle Design Files\SQVID\Final3\board_lay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2" y="990600"/>
            <a:ext cx="4648200" cy="26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ll\Dropbox\Senior Design II -EEL4915\Eagle Design Files\SQVID\Final3\RF_Tra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4495800"/>
            <a:ext cx="492442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67072"/>
          </a:xfrm>
        </p:spPr>
        <p:txBody>
          <a:bodyPr>
            <a:normAutofit/>
          </a:bodyPr>
          <a:lstStyle/>
          <a:p>
            <a:r>
              <a:rPr lang="en-US" dirty="0" smtClean="0"/>
              <a:t>Software consists of both the embedded programming for the MCU and the GUI control.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The CC3000 and MSP430 were programmed using TI’s Code Composer Studio.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The GUI control was written in C# using Visual Studio 2012.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Data transmission between the wireless module and the control utilizes UDP Communication.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Software: Overview</a:t>
            </a:r>
            <a:endParaRPr lang="en-US" dirty="0"/>
          </a:p>
        </p:txBody>
      </p:sp>
      <p:pic>
        <p:nvPicPr>
          <p:cNvPr id="4" name="Picture 3" descr="2844.VS_tm_Purp526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7289" y="6168340"/>
            <a:ext cx="2734711" cy="765860"/>
          </a:xfrm>
          <a:prstGeom prst="rect">
            <a:avLst/>
          </a:prstGeom>
        </p:spPr>
      </p:pic>
      <p:pic>
        <p:nvPicPr>
          <p:cNvPr id="5" name="Picture 4" descr="ccstudio-devki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924550"/>
            <a:ext cx="11430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Configuration of the host controller follows the process below:</a:t>
            </a:r>
          </a:p>
          <a:p>
            <a:pPr lvl="1"/>
            <a:r>
              <a:rPr lang="en-US" dirty="0"/>
              <a:t>Host driver initializes GPIO pins and clock source/frequency.</a:t>
            </a:r>
          </a:p>
          <a:p>
            <a:pPr lvl="1"/>
            <a:r>
              <a:rPr lang="en-US" dirty="0"/>
              <a:t>SPI communication is established with CC3000 wireless processor.</a:t>
            </a:r>
          </a:p>
          <a:p>
            <a:pPr lvl="1"/>
            <a:r>
              <a:rPr lang="en-US" dirty="0"/>
              <a:t>UART communication is enabled to aid in debugging the processor.</a:t>
            </a:r>
          </a:p>
          <a:p>
            <a:r>
              <a:rPr lang="en-US" dirty="0"/>
              <a:t>The CC3000 Basic </a:t>
            </a:r>
            <a:r>
              <a:rPr lang="en-US" dirty="0" err="1"/>
              <a:t>WiFi</a:t>
            </a:r>
            <a:r>
              <a:rPr lang="en-US" dirty="0"/>
              <a:t> Example was used as a base for communication with the wireless module.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Software: MCU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5800" y="3810000"/>
            <a:ext cx="7996574" cy="2798763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SREF_1  was chosen for using </a:t>
            </a:r>
            <a:r>
              <a:rPr lang="en-US" dirty="0" err="1" smtClean="0">
                <a:solidFill>
                  <a:srgbClr val="002060"/>
                </a:solidFill>
              </a:rPr>
              <a:t>Vref</a:t>
            </a:r>
            <a:r>
              <a:rPr lang="en-US" dirty="0" smtClean="0">
                <a:solidFill>
                  <a:srgbClr val="002060"/>
                </a:solidFill>
              </a:rPr>
              <a:t>+, the built in reference voltage and </a:t>
            </a:r>
            <a:r>
              <a:rPr lang="en-US" dirty="0" err="1" smtClean="0">
                <a:solidFill>
                  <a:srgbClr val="002060"/>
                </a:solidFill>
              </a:rPr>
              <a:t>Vss</a:t>
            </a:r>
            <a:r>
              <a:rPr lang="en-US" dirty="0" smtClean="0">
                <a:solidFill>
                  <a:srgbClr val="002060"/>
                </a:solidFill>
              </a:rPr>
              <a:t>, ground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REFOUT was left to 0 because no external reference source was used.</a:t>
            </a:r>
          </a:p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REFBURST was set for optimization purposes, by only referencing the voltage when sampling and converting.</a:t>
            </a:r>
          </a:p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REF2_5V was set to 1 for 2.5V for a higher voltage resolution</a:t>
            </a:r>
          </a:p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ADC10ON is set to 1 in order for everything to work, it turns the ADC10 on.</a:t>
            </a:r>
          </a:p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ENC and ADC10SC will oscillate between set because they are the starting and stopping of the converting process.</a:t>
            </a:r>
          </a:p>
          <a:p>
            <a:pPr>
              <a:buClr>
                <a:srgbClr val="7030A0"/>
              </a:buClr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Clr>
                <a:srgbClr val="7030A0"/>
              </a:buClr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996574" cy="1870350"/>
          </a:xfr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ADC: ADC10CTL0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Hospital patients facing an MRI scan are monitored for various vital signs during their scan and hospital stay.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Cables are unnecessarily large and not only complicate transportation of the patient, but contribute to patient discomfort. 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Philips seeks a more streamlined cabling solution for their healthcare customers to increase patient comfort.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Project Motivation and Overview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ntellivue_x2_productphotowithcables_a_hir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4572000"/>
            <a:ext cx="8382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90226" y="3733800"/>
            <a:ext cx="7996574" cy="285590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INCH0 was set to 0 that’s where the signal is coming through. </a:t>
            </a:r>
          </a:p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ADC10DF was set to 0 because no negative values were taken in.</a:t>
            </a:r>
          </a:p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CONSEQ0 was set to 00 for single channel single conversion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ADC10BUSY is toggled for whenever the ADC10 is busy converting.</a:t>
            </a:r>
          </a:p>
          <a:p>
            <a:pPr>
              <a:buClr>
                <a:srgbClr val="7030A0"/>
              </a:buClr>
            </a:pPr>
            <a:r>
              <a:rPr lang="en-US" dirty="0" smtClean="0">
                <a:solidFill>
                  <a:srgbClr val="002060"/>
                </a:solidFill>
              </a:rPr>
              <a:t>All signal input is taken directly into ADC10MEM.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96574" cy="1688944"/>
          </a:xfr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ADC: ADC10CTL1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100071"/>
          </a:xfrm>
        </p:spPr>
        <p:txBody>
          <a:bodyPr/>
          <a:lstStyle/>
          <a:p>
            <a:r>
              <a:rPr lang="en-US" dirty="0" smtClean="0"/>
              <a:t>Configuration Process for the CC3000</a:t>
            </a:r>
          </a:p>
          <a:p>
            <a:pPr lvl="1"/>
            <a:r>
              <a:rPr lang="en-US" dirty="0" smtClean="0"/>
              <a:t>Smart </a:t>
            </a:r>
            <a:r>
              <a:rPr lang="en-US" dirty="0" err="1" smtClean="0"/>
              <a:t>Config</a:t>
            </a:r>
            <a:r>
              <a:rPr lang="en-US" dirty="0" smtClean="0"/>
              <a:t> to connect to designated AP</a:t>
            </a:r>
          </a:p>
          <a:p>
            <a:pPr lvl="1"/>
            <a:r>
              <a:rPr lang="en-US" dirty="0" smtClean="0"/>
              <a:t>IP automatically assigned; can be user-assigned if needed.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sz="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Software: UDP Communication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43001" y="2935935"/>
            <a:ext cx="7086600" cy="3769665"/>
            <a:chOff x="5715000" y="4114800"/>
            <a:chExt cx="7305675" cy="3886200"/>
          </a:xfrm>
        </p:grpSpPr>
        <p:pic>
          <p:nvPicPr>
            <p:cNvPr id="4" name="Picture 3" descr="smartConfigApplet.JPG"/>
            <p:cNvPicPr>
              <a:picLocks noChangeAspect="1"/>
            </p:cNvPicPr>
            <p:nvPr/>
          </p:nvPicPr>
          <p:blipFill>
            <a:blip r:embed="rId3" cstate="print"/>
            <a:srcRect b="8725"/>
            <a:stretch>
              <a:fillRect/>
            </a:stretch>
          </p:blipFill>
          <p:spPr>
            <a:xfrm>
              <a:off x="8763000" y="4114800"/>
              <a:ext cx="4257675" cy="3886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iOSSmartConfi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0" y="4191000"/>
              <a:ext cx="2514600" cy="3771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Content Placeholder 1"/>
          <p:cNvSpPr txBox="1">
            <a:spLocks/>
          </p:cNvSpPr>
          <p:nvPr/>
        </p:nvSpPr>
        <p:spPr>
          <a:xfrm>
            <a:off x="457200" y="1252729"/>
            <a:ext cx="8229600" cy="25572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Opening and Binding the UDP Socket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 </a:t>
            </a:r>
            <a:r>
              <a:rPr lang="en-US" sz="2300" dirty="0" smtClean="0"/>
              <a:t>Number must be assigned. 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 Address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host computer being sent data must be programmed. 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lang="en-US" sz="2300" baseline="0" dirty="0" smtClean="0"/>
              <a:t>Create and bind the socket; Ready for data transfer.</a:t>
            </a:r>
            <a:endParaRPr kumimoji="0" lang="en-US" sz="2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opening and binding socket.JPG"/>
          <p:cNvPicPr>
            <a:picLocks noChangeAspect="1"/>
          </p:cNvPicPr>
          <p:nvPr/>
        </p:nvPicPr>
        <p:blipFill>
          <a:blip r:embed="rId5" cstate="print"/>
          <a:srcRect r="53093" b="80952"/>
          <a:stretch>
            <a:fillRect/>
          </a:stretch>
        </p:blipFill>
        <p:spPr>
          <a:xfrm>
            <a:off x="0" y="3352800"/>
            <a:ext cx="2362200" cy="609600"/>
          </a:xfrm>
          <a:prstGeom prst="rect">
            <a:avLst/>
          </a:prstGeom>
        </p:spPr>
      </p:pic>
      <p:pic>
        <p:nvPicPr>
          <p:cNvPr id="11" name="Picture 10" descr="opening and binding socket.JPG"/>
          <p:cNvPicPr>
            <a:picLocks noChangeAspect="1"/>
          </p:cNvPicPr>
          <p:nvPr/>
        </p:nvPicPr>
        <p:blipFill>
          <a:blip r:embed="rId5" cstate="print"/>
          <a:srcRect t="19048" b="59524"/>
          <a:stretch>
            <a:fillRect/>
          </a:stretch>
        </p:blipFill>
        <p:spPr>
          <a:xfrm>
            <a:off x="228600" y="4038600"/>
            <a:ext cx="5035924" cy="685800"/>
          </a:xfrm>
          <a:prstGeom prst="rect">
            <a:avLst/>
          </a:prstGeom>
        </p:spPr>
      </p:pic>
      <p:pic>
        <p:nvPicPr>
          <p:cNvPr id="12" name="Picture 11" descr="opening and binding socket.JPG"/>
          <p:cNvPicPr>
            <a:picLocks noChangeAspect="1"/>
          </p:cNvPicPr>
          <p:nvPr/>
        </p:nvPicPr>
        <p:blipFill>
          <a:blip r:embed="rId5" cstate="print"/>
          <a:srcRect t="40476" b="26191"/>
          <a:stretch>
            <a:fillRect/>
          </a:stretch>
        </p:blipFill>
        <p:spPr>
          <a:xfrm>
            <a:off x="1143000" y="4876800"/>
            <a:ext cx="5035924" cy="1066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4191000"/>
            <a:ext cx="8153400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ulSocket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= socket(AF_INET, SOCK_DGRAM, IPPROTO_UDP);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bind(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ulSocket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tSocketAddr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b="1" dirty="0" err="1" smtClean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));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uiExpand="1" build="p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SQVID Intelligent Navigation Controller</a:t>
            </a:r>
            <a:endParaRPr lang="en-US" sz="3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971800"/>
            <a:ext cx="6249838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FinalSoftwareFlow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19200"/>
            <a:ext cx="7066667" cy="1561905"/>
          </a:xfrm>
          <a:prstGeom prst="rect">
            <a:avLst/>
          </a:prstGeom>
        </p:spPr>
      </p:pic>
      <p:pic>
        <p:nvPicPr>
          <p:cNvPr id="22" name="Picture 21" descr="FinalSoftwareFlow_stage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219200"/>
            <a:ext cx="7066667" cy="156190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81000" y="3810000"/>
            <a:ext cx="4419600" cy="2667000"/>
            <a:chOff x="381000" y="3810000"/>
            <a:chExt cx="4419600" cy="2667000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810000"/>
              <a:ext cx="4419600" cy="25864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4" name="Oval 23"/>
            <p:cNvSpPr/>
            <p:nvPr/>
          </p:nvSpPr>
          <p:spPr>
            <a:xfrm>
              <a:off x="914400" y="5943600"/>
              <a:ext cx="838200" cy="533400"/>
            </a:xfrm>
            <a:prstGeom prst="ellipse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litenerCode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3657600"/>
            <a:ext cx="4590477" cy="1533333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24" idx="7"/>
          </p:cNvCxnSpPr>
          <p:nvPr/>
        </p:nvCxnSpPr>
        <p:spPr>
          <a:xfrm flipV="1">
            <a:off x="1629848" y="4724400"/>
            <a:ext cx="2408752" cy="129731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FinalSoftwareFlow_stage2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1219200"/>
            <a:ext cx="7066667" cy="15619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2899388"/>
            <a:ext cx="6629400" cy="3882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204188"/>
            <a:ext cx="5715000" cy="3346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8" name="Group 37"/>
          <p:cNvGrpSpPr/>
          <p:nvPr/>
        </p:nvGrpSpPr>
        <p:grpSpPr>
          <a:xfrm>
            <a:off x="1981200" y="3886200"/>
            <a:ext cx="6000362" cy="2590800"/>
            <a:chOff x="1905000" y="3810000"/>
            <a:chExt cx="6000362" cy="2590800"/>
          </a:xfrm>
        </p:grpSpPr>
        <p:sp>
          <p:nvSpPr>
            <p:cNvPr id="33" name="Oval 32"/>
            <p:cNvSpPr/>
            <p:nvPr/>
          </p:nvSpPr>
          <p:spPr>
            <a:xfrm>
              <a:off x="1905000" y="6096000"/>
              <a:ext cx="609600" cy="304800"/>
            </a:xfrm>
            <a:prstGeom prst="ellipse">
              <a:avLst/>
            </a:prstGeom>
            <a:no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listenerClose.bmp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00600" y="3810000"/>
              <a:ext cx="3104762" cy="1533333"/>
            </a:xfrm>
            <a:prstGeom prst="rect">
              <a:avLst/>
            </a:prstGeom>
          </p:spPr>
        </p:pic>
      </p:grpSp>
      <p:pic>
        <p:nvPicPr>
          <p:cNvPr id="39" name="Picture 38" descr="FinalSoftwareFlow_stage3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3000" y="1219200"/>
            <a:ext cx="7066667" cy="156190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05400" y="5305217"/>
            <a:ext cx="4114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UDP Protocol:  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No handshaking necessary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Quick and Easy data transmission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Listening for </a:t>
            </a:r>
            <a:r>
              <a:rPr lang="en-US" sz="1700" b="1" i="1" dirty="0" smtClean="0">
                <a:solidFill>
                  <a:schemeClr val="accent1">
                    <a:lumMod val="50000"/>
                  </a:schemeClr>
                </a:solidFill>
              </a:rPr>
              <a:t>any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IP Address – </a:t>
            </a:r>
            <a:b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 configurable!</a:t>
            </a:r>
            <a:endParaRPr lang="en-US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2" name="Straight Arrow Connector 41"/>
          <p:cNvCxnSpPr>
            <a:stCxn id="33" idx="7"/>
          </p:cNvCxnSpPr>
          <p:nvPr/>
        </p:nvCxnSpPr>
        <p:spPr>
          <a:xfrm flipV="1">
            <a:off x="2501526" y="5029200"/>
            <a:ext cx="2527674" cy="118763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819400"/>
            <a:ext cx="5507065" cy="31242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14271"/>
          </a:xfrm>
        </p:spPr>
        <p:txBody>
          <a:bodyPr/>
          <a:lstStyle/>
          <a:p>
            <a:r>
              <a:rPr lang="en-US" dirty="0" smtClean="0"/>
              <a:t>3D Printed at Philips’ lab</a:t>
            </a:r>
          </a:p>
          <a:p>
            <a:r>
              <a:rPr lang="en-US" dirty="0" smtClean="0"/>
              <a:t>Designed using PTC </a:t>
            </a:r>
            <a:r>
              <a:rPr lang="en-US" dirty="0" err="1" smtClean="0"/>
              <a:t>Creo</a:t>
            </a:r>
            <a:r>
              <a:rPr lang="en-US" dirty="0" smtClean="0"/>
              <a:t> 2.0 </a:t>
            </a:r>
            <a:br>
              <a:rPr lang="en-US" dirty="0" smtClean="0"/>
            </a:br>
            <a:r>
              <a:rPr lang="en-US" dirty="0" smtClean="0"/>
              <a:t>(and a lot of paper.)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Box Design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995560"/>
            <a:ext cx="2743200" cy="22716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1769" y="4648200"/>
            <a:ext cx="2899831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0" y="1524000"/>
            <a:ext cx="4800600" cy="1143000"/>
          </a:xfrm>
        </p:spPr>
        <p:txBody>
          <a:bodyPr>
            <a:noAutofit/>
          </a:bodyPr>
          <a:lstStyle/>
          <a:p>
            <a:r>
              <a:rPr lang="en-US" sz="5600" dirty="0" smtClean="0"/>
              <a:t>Demo Time!</a:t>
            </a:r>
            <a:endParaRPr lang="en-US" sz="5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657600" y="4648200"/>
            <a:ext cx="4876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… 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ny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Questions?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BOM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14400"/>
          <a:ext cx="8610600" cy="4774706"/>
        </p:xfrm>
        <a:graphic>
          <a:graphicData uri="http://schemas.openxmlformats.org/drawingml/2006/table">
            <a:tbl>
              <a:tblPr/>
              <a:tblGrid>
                <a:gridCol w="1622287"/>
                <a:gridCol w="4599960"/>
                <a:gridCol w="766066"/>
                <a:gridCol w="1622287"/>
              </a:tblGrid>
              <a:tr h="280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Part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Qty.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Unit Price 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(USD)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7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ECG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Expression MRI Monitoring System - ECG component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SpO2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Expression MRI Monitoring System – SpO2 component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6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NiBP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Pressure cuff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MPX2050 Pressure Transducer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12.20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AD620 Instrumentation Amplifier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9.43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9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TL084 Operational Amplifier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0.68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5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CO2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CAPNO2 mask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CAPNOSTAT CO</a:t>
                      </a:r>
                      <a:r>
                        <a:rPr lang="en-US" sz="1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Sensor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(Provided)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Microcontroller</a:t>
                      </a:r>
                      <a:endParaRPr lang="en-US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MSP430G2553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Wireless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SimpleLink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Wi-Fi CC3000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9.99</a:t>
                      </a: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8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Power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8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2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8661" marR="1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Concepts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Four vital signs are typically monitored in a patient: ECG, SpO2, CO2, and </a:t>
            </a:r>
            <a:r>
              <a:rPr lang="en-US" dirty="0" err="1" smtClean="0"/>
              <a:t>NiBP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r>
              <a:rPr lang="en-US" dirty="0" smtClean="0"/>
              <a:t>ECG and SpO2 already transmit wirelessly to Philips’ software for analysis, but each go to a battery powered handheld. </a:t>
            </a:r>
          </a:p>
          <a:p>
            <a:endParaRPr lang="en-US" sz="800" dirty="0" smtClean="0"/>
          </a:p>
          <a:p>
            <a:r>
              <a:rPr lang="en-US" b="1" dirty="0" smtClean="0"/>
              <a:t>The SQVID Project aims to prove that wireless transmission of the remaining signals is possible and to design a central connection box to house all components.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SQVID and the Existing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09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Transmit the CO2 and </a:t>
            </a:r>
            <a:r>
              <a:rPr lang="en-US" dirty="0" err="1" smtClean="0"/>
              <a:t>NiBP</a:t>
            </a:r>
            <a:r>
              <a:rPr lang="en-US" dirty="0" smtClean="0"/>
              <a:t> signals wirelessly.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Design and construct a central connection box to house electronic components. 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r>
              <a:rPr lang="en-US" dirty="0" smtClean="0"/>
              <a:t>Ensure the connection box is light weight with a small footprint for mobility and patient comfort.</a:t>
            </a:r>
          </a:p>
          <a:p>
            <a:endParaRPr lang="en-US" sz="900" dirty="0" smtClean="0"/>
          </a:p>
          <a:p>
            <a:r>
              <a:rPr lang="en-US" dirty="0" smtClean="0"/>
              <a:t>Design SQVID with customization in mind for future development purposes.</a:t>
            </a:r>
          </a:p>
          <a:p>
            <a:pPr>
              <a:buNone/>
            </a:pPr>
            <a:r>
              <a:rPr lang="en-US" sz="800" dirty="0" smtClean="0"/>
              <a:t>  </a:t>
            </a:r>
            <a:endParaRPr lang="en-US" dirty="0" smtClean="0"/>
          </a:p>
          <a:p>
            <a:r>
              <a:rPr lang="en-US" dirty="0" smtClean="0"/>
              <a:t>All hardware development must adhere to Philips’ proprietary standards and approval as the sponsor and customer.</a:t>
            </a:r>
            <a:br>
              <a:rPr lang="en-US" dirty="0" smtClean="0"/>
            </a:br>
            <a:r>
              <a:rPr lang="en-US" sz="80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Specifications and Requirements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40119"/>
              </p:ext>
            </p:extLst>
          </p:nvPr>
        </p:nvGraphicFramePr>
        <p:xfrm>
          <a:off x="4724400" y="1600200"/>
          <a:ext cx="4191000" cy="337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/>
                <a:gridCol w="29718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Hardware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HRS-001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Connection box manufacturing materials</a:t>
                      </a:r>
                      <a:r>
                        <a:rPr lang="en-US" sz="1200" baseline="0" dirty="0" smtClean="0"/>
                        <a:t> will be MRI safe.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HRS-002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central connection box will not exceed 10 lbs.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HRS-003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central connection box will not exceed 1’x1’x1’</a:t>
                      </a:r>
                      <a:r>
                        <a:rPr lang="en-US" sz="1200" baseline="0" dirty="0" smtClean="0"/>
                        <a:t> in size.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HRS-004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Each connector will not exceed a 2”x3” footprint.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HRS-005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r>
                        <a:rPr lang="en-US" sz="1200" baseline="0" dirty="0" smtClean="0"/>
                        <a:t> cable length will be &lt;8 ft. long.</a:t>
                      </a:r>
                      <a:endParaRPr lang="en-US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HRS-006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central</a:t>
                      </a:r>
                      <a:r>
                        <a:rPr lang="en-US" sz="1200" baseline="0" dirty="0" smtClean="0"/>
                        <a:t> connection box will allow up to four connections, and operate with at little as one.</a:t>
                      </a:r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4191000" cy="3472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421"/>
                <a:gridCol w="3014579"/>
              </a:tblGrid>
              <a:tr h="5157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Software Requirement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</a:tr>
              <a:tr h="38992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SRS-001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software system (GUI) will be standalone.</a:t>
                      </a:r>
                      <a:endParaRPr lang="en-US" sz="1200" dirty="0"/>
                    </a:p>
                  </a:txBody>
                  <a:tcPr/>
                </a:tc>
              </a:tr>
              <a:tr h="6730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SRS-002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</a:t>
                      </a:r>
                      <a:r>
                        <a:rPr lang="en-US" sz="1200" baseline="0" dirty="0" smtClean="0"/>
                        <a:t> software system will attain the wireless data sent from the central connection box.</a:t>
                      </a:r>
                      <a:endParaRPr lang="en-US" sz="1200" dirty="0"/>
                    </a:p>
                  </a:txBody>
                  <a:tcPr/>
                </a:tc>
              </a:tr>
              <a:tr h="6730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SRS-003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Data</a:t>
                      </a:r>
                      <a:r>
                        <a:rPr lang="en-US" sz="1200" baseline="0" dirty="0" smtClean="0"/>
                        <a:t> exchange between the embedded controller and the software system will be reliable and consistent. </a:t>
                      </a:r>
                      <a:endParaRPr lang="en-US" sz="1200" dirty="0"/>
                    </a:p>
                  </a:txBody>
                  <a:tcPr/>
                </a:tc>
              </a:tr>
              <a:tr h="673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SRS-004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The receiving software system will display the data</a:t>
                      </a:r>
                      <a:r>
                        <a:rPr lang="en-US" sz="1200" baseline="0" dirty="0" smtClean="0"/>
                        <a:t> in an easy to read fashion. </a:t>
                      </a:r>
                      <a:endParaRPr lang="en-US" dirty="0"/>
                    </a:p>
                  </a:txBody>
                  <a:tcPr/>
                </a:tc>
              </a:tr>
              <a:tr h="4807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SRS-005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Embedded </a:t>
                      </a:r>
                      <a:r>
                        <a:rPr lang="en-US" sz="1200" baseline="0" dirty="0" smtClean="0"/>
                        <a:t>software will convert and transmit wireless signals.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Tree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3315267" y="1549591"/>
            <a:ext cx="1600200" cy="685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MRI Patient Monitoring System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949657" y="2905838"/>
            <a:ext cx="1600200" cy="685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Cable Consolidation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081586" y="4194982"/>
            <a:ext cx="1336343" cy="53624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Enclosure Design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95233" y="5178757"/>
            <a:ext cx="1323833" cy="53624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Sensor Integration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315267" y="2912188"/>
            <a:ext cx="1600200" cy="685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Sensor Instrumentation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384358" y="4171620"/>
            <a:ext cx="1462017" cy="57804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Signal Amplification and Filtering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447194" y="5178756"/>
            <a:ext cx="1336343" cy="53624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A/D Conversion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539285" y="2905838"/>
            <a:ext cx="1600200" cy="6858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Wireless Design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5615485" y="4171004"/>
            <a:ext cx="1447800" cy="57804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802.11 Wi-Fi Processor Implementation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7502857" y="4192518"/>
            <a:ext cx="1336343" cy="53624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Base Station GUI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>
            <a:stCxn id="7" idx="2"/>
            <a:endCxn id="12" idx="0"/>
          </p:cNvCxnSpPr>
          <p:nvPr/>
        </p:nvCxnSpPr>
        <p:spPr>
          <a:xfrm>
            <a:off x="4115367" y="2235391"/>
            <a:ext cx="0" cy="676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5" idx="0"/>
          </p:cNvCxnSpPr>
          <p:nvPr/>
        </p:nvCxnSpPr>
        <p:spPr>
          <a:xfrm>
            <a:off x="4115366" y="2564359"/>
            <a:ext cx="2224019" cy="34147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endCxn id="9" idx="0"/>
          </p:cNvCxnSpPr>
          <p:nvPr/>
        </p:nvCxnSpPr>
        <p:spPr>
          <a:xfrm rot="10800000" flipV="1">
            <a:off x="1749758" y="2564358"/>
            <a:ext cx="3033781" cy="3414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2"/>
            <a:endCxn id="13" idx="0"/>
          </p:cNvCxnSpPr>
          <p:nvPr/>
        </p:nvCxnSpPr>
        <p:spPr>
          <a:xfrm>
            <a:off x="4115367" y="3597988"/>
            <a:ext cx="0" cy="573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  <a:endCxn id="14" idx="0"/>
          </p:cNvCxnSpPr>
          <p:nvPr/>
        </p:nvCxnSpPr>
        <p:spPr>
          <a:xfrm flipH="1">
            <a:off x="4115366" y="4749660"/>
            <a:ext cx="1" cy="429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  <a:endCxn id="10" idx="0"/>
          </p:cNvCxnSpPr>
          <p:nvPr/>
        </p:nvCxnSpPr>
        <p:spPr>
          <a:xfrm>
            <a:off x="1749757" y="3591638"/>
            <a:ext cx="1" cy="603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2"/>
            <a:endCxn id="11" idx="0"/>
          </p:cNvCxnSpPr>
          <p:nvPr/>
        </p:nvCxnSpPr>
        <p:spPr>
          <a:xfrm>
            <a:off x="1749758" y="4731225"/>
            <a:ext cx="7392" cy="447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2"/>
            <a:endCxn id="16" idx="0"/>
          </p:cNvCxnSpPr>
          <p:nvPr/>
        </p:nvCxnSpPr>
        <p:spPr>
          <a:xfrm>
            <a:off x="6339385" y="3591638"/>
            <a:ext cx="0" cy="579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17" idx="0"/>
          </p:cNvCxnSpPr>
          <p:nvPr/>
        </p:nvCxnSpPr>
        <p:spPr>
          <a:xfrm>
            <a:off x="6339385" y="3884804"/>
            <a:ext cx="1831644" cy="3077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3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Project Block Diagram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2511295"/>
            <a:ext cx="1066800" cy="66146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2"/>
                </a:solidFill>
              </a:rPr>
              <a:t>Measurand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752600" y="2511295"/>
            <a:ext cx="1457538" cy="66146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Instrumentation / Amplification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181600" y="2511295"/>
            <a:ext cx="1143000" cy="66146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A/D Conversion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657600" y="2511294"/>
            <a:ext cx="1034956" cy="66146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Band Pass Filter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781800" y="2426559"/>
            <a:ext cx="1357313" cy="83093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Wireless Transmission (802.11 2.4GHz)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1295400" y="2842027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1"/>
          </p:cNvCxnSpPr>
          <p:nvPr/>
        </p:nvCxnSpPr>
        <p:spPr>
          <a:xfrm flipV="1">
            <a:off x="3210138" y="2842026"/>
            <a:ext cx="44746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7" idx="1"/>
          </p:cNvCxnSpPr>
          <p:nvPr/>
        </p:nvCxnSpPr>
        <p:spPr>
          <a:xfrm>
            <a:off x="4692556" y="2842026"/>
            <a:ext cx="4890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10" idx="1"/>
          </p:cNvCxnSpPr>
          <p:nvPr/>
        </p:nvCxnSpPr>
        <p:spPr>
          <a:xfrm flipV="1">
            <a:off x="6324600" y="2842026"/>
            <a:ext cx="4572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3"/>
          </p:cNvCxnSpPr>
          <p:nvPr/>
        </p:nvCxnSpPr>
        <p:spPr>
          <a:xfrm flipV="1">
            <a:off x="8139113" y="2057400"/>
            <a:ext cx="395287" cy="784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8336756" y="1871441"/>
            <a:ext cx="197644" cy="18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534400" y="17526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534400" y="1871440"/>
            <a:ext cx="228600" cy="185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" name="Group 2047"/>
          <p:cNvGrpSpPr/>
          <p:nvPr/>
        </p:nvGrpSpPr>
        <p:grpSpPr>
          <a:xfrm>
            <a:off x="3961956" y="4174220"/>
            <a:ext cx="426244" cy="304801"/>
            <a:chOff x="2933379" y="3962400"/>
            <a:chExt cx="426244" cy="304801"/>
          </a:xfrm>
        </p:grpSpPr>
        <p:cxnSp>
          <p:nvCxnSpPr>
            <p:cNvPr id="33" name="Straight Connector 32"/>
            <p:cNvCxnSpPr/>
            <p:nvPr/>
          </p:nvCxnSpPr>
          <p:spPr>
            <a:xfrm flipH="1" flipV="1">
              <a:off x="2933379" y="4081241"/>
              <a:ext cx="197644" cy="1859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131023" y="3962400"/>
              <a:ext cx="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131023" y="4081240"/>
              <a:ext cx="228600" cy="185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lowchart: Alternate Process 35"/>
          <p:cNvSpPr/>
          <p:nvPr/>
        </p:nvSpPr>
        <p:spPr>
          <a:xfrm>
            <a:off x="5123756" y="4571999"/>
            <a:ext cx="1258687" cy="66146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Router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6828678" y="4572000"/>
            <a:ext cx="1263556" cy="661463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7000">
                <a:schemeClr val="accent1">
                  <a:lumMod val="20000"/>
                  <a:lumOff val="80000"/>
                </a:schemeClr>
              </a:gs>
              <a:gs pos="53000">
                <a:schemeClr val="accent1">
                  <a:tint val="23500"/>
                  <a:satMod val="160000"/>
                  <a:lumMod val="67000"/>
                  <a:lumOff val="3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rnd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Software Platform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>
            <a:off x="4175078" y="4479020"/>
            <a:ext cx="948678" cy="423711"/>
          </a:xfrm>
          <a:prstGeom prst="bentConnector3">
            <a:avLst>
              <a:gd name="adj1" fmla="val -17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6" idx="3"/>
            <a:endCxn id="37" idx="1"/>
          </p:cNvCxnSpPr>
          <p:nvPr/>
        </p:nvCxnSpPr>
        <p:spPr>
          <a:xfrm>
            <a:off x="6382443" y="4902731"/>
            <a:ext cx="44623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NiBP</a:t>
            </a:r>
            <a:r>
              <a:rPr lang="en-US" dirty="0"/>
              <a:t> Sensor </a:t>
            </a:r>
            <a:r>
              <a:rPr lang="en-US" dirty="0" smtClean="0"/>
              <a:t>Electronics</a:t>
            </a:r>
          </a:p>
          <a:p>
            <a:r>
              <a:rPr lang="en-US" dirty="0" smtClean="0"/>
              <a:t>Microcontroller Selection</a:t>
            </a:r>
          </a:p>
          <a:p>
            <a:r>
              <a:rPr lang="en-US" dirty="0" smtClean="0"/>
              <a:t>Wireless Processor Configuration</a:t>
            </a:r>
          </a:p>
          <a:p>
            <a:r>
              <a:rPr lang="en-US" dirty="0" smtClean="0"/>
              <a:t>SPO2 &amp; ECG Sensor Integration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Future: CO2 Sensor Integration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NiBP</a:t>
            </a:r>
            <a:r>
              <a:rPr lang="en-US" dirty="0" smtClean="0"/>
              <a:t> Sensor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228600" y="1752600"/>
          <a:ext cx="8763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524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Signal Flow:</a:t>
            </a:r>
            <a:endParaRPr lang="en-US" sz="2000" u="sng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3200400"/>
            <a:ext cx="8915400" cy="253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510540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Rg=5.6k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2528</TotalTime>
  <Words>1224</Words>
  <Application>Microsoft Office PowerPoint</Application>
  <PresentationFormat>On-screen Show (4:3)</PresentationFormat>
  <Paragraphs>273</Paragraphs>
  <Slides>26</Slides>
  <Notes>24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SQVID  Simplified Quad-Vitals Integration Device Sponsored by Philips      </vt:lpstr>
      <vt:lpstr>Project Motivation and Overview </vt:lpstr>
      <vt:lpstr>SQVID and the Existing System</vt:lpstr>
      <vt:lpstr>Goals and Objectives</vt:lpstr>
      <vt:lpstr>Specifications and Requirements</vt:lpstr>
      <vt:lpstr>Design Tree</vt:lpstr>
      <vt:lpstr>Overall Project Block Diagram</vt:lpstr>
      <vt:lpstr>Hardware</vt:lpstr>
      <vt:lpstr>NiBP Sensor</vt:lpstr>
      <vt:lpstr>NiBP Sensor</vt:lpstr>
      <vt:lpstr>NiBP Sensor</vt:lpstr>
      <vt:lpstr>NiBP Sensor</vt:lpstr>
      <vt:lpstr>NiBP Sensor</vt:lpstr>
      <vt:lpstr>TI MSP430G2553</vt:lpstr>
      <vt:lpstr>TI CC3000 Wireless Module</vt:lpstr>
      <vt:lpstr>PCB Design</vt:lpstr>
      <vt:lpstr>Software: Overview</vt:lpstr>
      <vt:lpstr>Software: MCU Programming</vt:lpstr>
      <vt:lpstr>ADC: ADC10CTL0</vt:lpstr>
      <vt:lpstr>ADC: ADC10CTL1</vt:lpstr>
      <vt:lpstr>Software: UDP Communication</vt:lpstr>
      <vt:lpstr>SQVID Intelligent Navigation Controller</vt:lpstr>
      <vt:lpstr>Connection Box Design</vt:lpstr>
      <vt:lpstr>Demo Time!</vt:lpstr>
      <vt:lpstr>BOM</vt:lpstr>
      <vt:lpstr>Future Concepts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SQVID  Simplified Quad-Vitals Integration Device Sponsored by Philips</dc:title>
  <dc:creator>Lauren Alexandra</dc:creator>
  <cp:lastModifiedBy>Bill</cp:lastModifiedBy>
  <cp:revision>189</cp:revision>
  <dcterms:created xsi:type="dcterms:W3CDTF">2014-01-19T03:10:33Z</dcterms:created>
  <dcterms:modified xsi:type="dcterms:W3CDTF">2014-04-16T08:51:38Z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ACCT03\micheliw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</Properties>
</file>