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61"/>
  </p:notesMasterIdLst>
  <p:sldIdLst>
    <p:sldId id="373" r:id="rId2"/>
    <p:sldId id="366" r:id="rId3"/>
    <p:sldId id="374" r:id="rId4"/>
    <p:sldId id="375" r:id="rId5"/>
    <p:sldId id="376" r:id="rId6"/>
    <p:sldId id="378" r:id="rId7"/>
    <p:sldId id="377" r:id="rId8"/>
    <p:sldId id="360" r:id="rId9"/>
    <p:sldId id="379" r:id="rId10"/>
    <p:sldId id="380" r:id="rId11"/>
    <p:sldId id="381" r:id="rId12"/>
    <p:sldId id="383" r:id="rId13"/>
    <p:sldId id="385" r:id="rId14"/>
    <p:sldId id="386" r:id="rId15"/>
    <p:sldId id="382" r:id="rId16"/>
    <p:sldId id="384" r:id="rId17"/>
    <p:sldId id="387" r:id="rId18"/>
    <p:sldId id="389" r:id="rId19"/>
    <p:sldId id="390" r:id="rId20"/>
    <p:sldId id="427" r:id="rId21"/>
    <p:sldId id="361" r:id="rId22"/>
    <p:sldId id="413" r:id="rId23"/>
    <p:sldId id="414" r:id="rId24"/>
    <p:sldId id="415" r:id="rId25"/>
    <p:sldId id="416" r:id="rId26"/>
    <p:sldId id="401" r:id="rId27"/>
    <p:sldId id="420" r:id="rId28"/>
    <p:sldId id="421" r:id="rId29"/>
    <p:sldId id="400" r:id="rId30"/>
    <p:sldId id="402" r:id="rId31"/>
    <p:sldId id="419" r:id="rId32"/>
    <p:sldId id="403" r:id="rId33"/>
    <p:sldId id="405" r:id="rId34"/>
    <p:sldId id="425" r:id="rId35"/>
    <p:sldId id="426" r:id="rId36"/>
    <p:sldId id="396" r:id="rId37"/>
    <p:sldId id="391" r:id="rId38"/>
    <p:sldId id="392" r:id="rId39"/>
    <p:sldId id="393" r:id="rId40"/>
    <p:sldId id="394" r:id="rId41"/>
    <p:sldId id="438" r:id="rId42"/>
    <p:sldId id="397" r:id="rId43"/>
    <p:sldId id="418" r:id="rId44"/>
    <p:sldId id="276" r:id="rId45"/>
    <p:sldId id="422" r:id="rId46"/>
    <p:sldId id="410" r:id="rId47"/>
    <p:sldId id="411" r:id="rId48"/>
    <p:sldId id="409" r:id="rId49"/>
    <p:sldId id="368" r:id="rId50"/>
    <p:sldId id="423" r:id="rId51"/>
    <p:sldId id="435" r:id="rId52"/>
    <p:sldId id="436" r:id="rId53"/>
    <p:sldId id="357" r:id="rId54"/>
    <p:sldId id="434" r:id="rId55"/>
    <p:sldId id="428" r:id="rId56"/>
    <p:sldId id="429" r:id="rId57"/>
    <p:sldId id="430" r:id="rId58"/>
    <p:sldId id="431" r:id="rId59"/>
    <p:sldId id="432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8" autoAdjust="0"/>
    <p:restoredTop sz="87482" autoAdjust="0"/>
  </p:normalViewPr>
  <p:slideViewPr>
    <p:cSldViewPr>
      <p:cViewPr varScale="1">
        <p:scale>
          <a:sx n="80" d="100"/>
          <a:sy n="80" d="100"/>
        </p:scale>
        <p:origin x="-171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D2AA1-A035-4CD8-A534-34B2395BDF7B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53390-3475-4AE8-9792-392ABFECC3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61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00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66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Joe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06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Joe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79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Joe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97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70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Joe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92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Joe</a:t>
            </a:r>
          </a:p>
          <a:p>
            <a:r>
              <a:rPr lang="en-US" dirty="0" smtClean="0"/>
              <a:t>*BRANDON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2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Ryan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60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Ryan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23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Ryan</a:t>
            </a:r>
          </a:p>
          <a:p>
            <a:endParaRPr lang="en-US" dirty="0" smtClean="0"/>
          </a:p>
          <a:p>
            <a:r>
              <a:rPr lang="en-US" dirty="0" smtClean="0"/>
              <a:t>CHANGE</a:t>
            </a:r>
            <a:r>
              <a:rPr lang="en-US" baseline="0" dirty="0" smtClean="0"/>
              <a:t> THE DAMN GRID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52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8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Brandon</a:t>
            </a:r>
            <a:r>
              <a:rPr lang="en-US" baseline="0" dirty="0" smtClean="0"/>
              <a:t> or Ray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3DR TELEMTRY</a:t>
            </a:r>
            <a:r>
              <a:rPr lang="en-US" baseline="0" dirty="0" smtClean="0"/>
              <a:t> PIC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72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Ryan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45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Ryan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50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Ryan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822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Ryan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705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Ryan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866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Brandon</a:t>
            </a:r>
            <a:r>
              <a:rPr lang="en-US" baseline="0" dirty="0" smtClean="0"/>
              <a:t> or 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072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Brandon</a:t>
            </a:r>
            <a:r>
              <a:rPr lang="en-US" baseline="0" dirty="0" smtClean="0"/>
              <a:t> or Ray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3DR TELEMTRY</a:t>
            </a:r>
            <a:r>
              <a:rPr lang="en-US" baseline="0" dirty="0" smtClean="0"/>
              <a:t> PIC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728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Brandon</a:t>
            </a:r>
            <a:r>
              <a:rPr lang="en-US" baseline="0" dirty="0" smtClean="0"/>
              <a:t> or Ray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67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Brandon</a:t>
            </a:r>
            <a:r>
              <a:rPr lang="en-US" baseline="0" dirty="0" smtClean="0"/>
              <a:t> or Ray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56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205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Brandon</a:t>
            </a:r>
            <a:r>
              <a:rPr lang="en-US" baseline="0" dirty="0" smtClean="0"/>
              <a:t> or Ray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219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Brandon</a:t>
            </a:r>
            <a:r>
              <a:rPr lang="en-US" baseline="0" dirty="0" smtClean="0"/>
              <a:t> or Ray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 more GRID….snow…aka cocaine.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187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037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622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662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88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88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Brandon</a:t>
            </a:r>
            <a:r>
              <a:rPr lang="en-US" baseline="0" dirty="0" smtClean="0"/>
              <a:t> or Ray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376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Brandon</a:t>
            </a:r>
            <a:r>
              <a:rPr lang="en-US" baseline="0" dirty="0" smtClean="0"/>
              <a:t> or Ray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79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Brandon</a:t>
            </a:r>
            <a:r>
              <a:rPr lang="en-US" baseline="0" dirty="0" smtClean="0"/>
              <a:t> or 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39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880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 the </a:t>
            </a:r>
            <a:r>
              <a:rPr lang="en-US" dirty="0" err="1" smtClean="0"/>
              <a:t>visio</a:t>
            </a:r>
            <a:r>
              <a:rPr lang="en-US" dirty="0" smtClean="0"/>
              <a:t> “heading”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725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154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060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Brandon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253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064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WEEEEEEEEEEEEEEEEEEEE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98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95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68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23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42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Joe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1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4B620BC1-B4F6-46C0-B85D-23636CD7C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9CB04360-65E7-4455-ADBA-595E7747A223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CB04360-65E7-4455-ADBA-595E7747A223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B620BC1-B4F6-46C0-B85D-23636CD7C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481364" y="1676400"/>
            <a:ext cx="6595836" cy="1143456"/>
          </a:xfrm>
        </p:spPr>
        <p:txBody>
          <a:bodyPr numCol="2">
            <a:normAutofit/>
          </a:bodyPr>
          <a:lstStyle/>
          <a:p>
            <a:r>
              <a:rPr lang="en-US" dirty="0" smtClean="0"/>
              <a:t>Brandon Frazer</a:t>
            </a:r>
          </a:p>
          <a:p>
            <a:r>
              <a:rPr lang="en-US" dirty="0" smtClean="0"/>
              <a:t>Raymond </a:t>
            </a:r>
            <a:r>
              <a:rPr lang="en-US" dirty="0" err="1" smtClean="0"/>
              <a:t>Lueg</a:t>
            </a:r>
            <a:endParaRPr lang="en-US" dirty="0" smtClean="0"/>
          </a:p>
          <a:p>
            <a:r>
              <a:rPr lang="en-US" dirty="0" smtClean="0"/>
              <a:t>Joe Howard</a:t>
            </a:r>
          </a:p>
          <a:p>
            <a:r>
              <a:rPr lang="en-US" dirty="0" smtClean="0"/>
              <a:t>Ryan Borden</a:t>
            </a:r>
            <a:endParaRPr lang="en-US" dirty="0"/>
          </a:p>
        </p:txBody>
      </p:sp>
      <p:sp>
        <p:nvSpPr>
          <p:cNvPr id="14" name="WordArt 5" descr="Paper bag"/>
          <p:cNvSpPr>
            <a:spLocks noChangeArrowheads="1" noChangeShapeType="1" noTextEdit="1"/>
          </p:cNvSpPr>
          <p:nvPr/>
        </p:nvSpPr>
        <p:spPr bwMode="auto">
          <a:xfrm>
            <a:off x="2170905" y="685800"/>
            <a:ext cx="5207227" cy="7633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kern="10" spc="0" dirty="0" smtClean="0">
                <a:ln w="9525">
                  <a:solidFill>
                    <a:srgbClr val="00B0F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DRONENET: The Quad Chronicles</a:t>
            </a:r>
            <a:endParaRPr lang="en-US" sz="3600" kern="10" spc="0" dirty="0">
              <a:ln w="9525">
                <a:solidFill>
                  <a:srgbClr val="00B0F0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42640" tIns="914112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152173" y="21050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0" y="3876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743200" y="3019425"/>
            <a:ext cx="3733800" cy="2800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5734373"/>
            <a:ext cx="2957286" cy="1084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1962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756971"/>
            <a:ext cx="2921227" cy="110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67600" y="-76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Raymond </a:t>
            </a:r>
            <a:r>
              <a:rPr lang="en-US" dirty="0" err="1" smtClean="0"/>
              <a:t>Lueg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1101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4876800" cy="482123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400" b="1" u="sng" dirty="0" smtClean="0"/>
              <a:t>DJI 2212-920</a:t>
            </a:r>
          </a:p>
          <a:p>
            <a:r>
              <a:rPr lang="en-US" dirty="0" smtClean="0"/>
              <a:t>Stator Size: 22 x 12mm</a:t>
            </a:r>
          </a:p>
          <a:p>
            <a:r>
              <a:rPr lang="en-US" dirty="0"/>
              <a:t>KV: 920 </a:t>
            </a:r>
            <a:r>
              <a:rPr lang="en-US" dirty="0" smtClean="0"/>
              <a:t>rpm/V</a:t>
            </a:r>
            <a:endParaRPr lang="en-US" dirty="0"/>
          </a:p>
          <a:p>
            <a:r>
              <a:rPr lang="en-US" dirty="0" smtClean="0"/>
              <a:t>Max Current: 15A (Given)</a:t>
            </a:r>
          </a:p>
          <a:p>
            <a:r>
              <a:rPr lang="en-US" dirty="0" smtClean="0"/>
              <a:t>Coil Resistance: 0.171 </a:t>
            </a:r>
            <a:r>
              <a:rPr lang="el-GR" dirty="0" smtClean="0"/>
              <a:t>Ω</a:t>
            </a:r>
            <a:r>
              <a:rPr lang="en-US" dirty="0" smtClean="0"/>
              <a:t> (</a:t>
            </a:r>
            <a:r>
              <a:rPr lang="en-US" dirty="0" err="1" smtClean="0"/>
              <a:t>Calc</a:t>
            </a:r>
            <a:r>
              <a:rPr lang="en-US" dirty="0" smtClean="0"/>
              <a:t>)</a:t>
            </a:r>
          </a:p>
          <a:p>
            <a:r>
              <a:rPr lang="en-US" dirty="0" smtClean="0"/>
              <a:t>Idle Current: 0.5 Amps (Measured)</a:t>
            </a:r>
          </a:p>
          <a:p>
            <a:r>
              <a:rPr lang="en-US" dirty="0" smtClean="0"/>
              <a:t>Weight: 56g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Multistar</a:t>
            </a:r>
            <a:r>
              <a:rPr lang="en-US" sz="3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2213-935</a:t>
            </a:r>
            <a:endParaRPr lang="en-US" sz="3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/>
            <a:r>
              <a:rPr lang="en-US" sz="2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Stator Size: 22 x 13mm</a:t>
            </a:r>
          </a:p>
          <a:p>
            <a:pPr marL="457200" indent="-457200"/>
            <a:r>
              <a:rPr lang="en-US" sz="2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KV: 935 rpm/V</a:t>
            </a:r>
          </a:p>
          <a:p>
            <a:pPr marL="457200" indent="-457200"/>
            <a:r>
              <a:rPr lang="en-US" sz="2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Max Current: 15A</a:t>
            </a:r>
          </a:p>
          <a:p>
            <a:pPr marL="457200" indent="-457200"/>
            <a:r>
              <a:rPr lang="en-US" sz="2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Weight: 55g</a:t>
            </a:r>
          </a:p>
        </p:txBody>
      </p:sp>
      <p:pic>
        <p:nvPicPr>
          <p:cNvPr id="1027" name="Picture 3" descr="C:\Users\Cobra\Desktop\CDR Pics\Multistar 2213 935K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569" y="4251321"/>
            <a:ext cx="3453432" cy="253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9672" y="1600201"/>
            <a:ext cx="3433226" cy="257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228600"/>
            <a:ext cx="9144000" cy="118903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>
                <a:latin typeface="+mn-lt"/>
              </a:rPr>
              <a:t>THE QUAD CHRONICLES: </a:t>
            </a:r>
            <a:br>
              <a:rPr lang="en-US" sz="30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Quadcopter</a:t>
            </a:r>
            <a:br>
              <a:rPr lang="en-US" sz="2700" dirty="0" smtClean="0">
                <a:latin typeface="+mn-lt"/>
              </a:rPr>
            </a:br>
            <a:r>
              <a:rPr lang="en-US" sz="2500" dirty="0" smtClean="0">
                <a:latin typeface="+mn-lt"/>
              </a:rPr>
              <a:t>Motors</a:t>
            </a:r>
            <a:endParaRPr lang="en-US" sz="25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48600" y="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Joe Howard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6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obra\Desktop\CDR Pics\dji-30a-opto-esc-245-p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5000"/>
                    </a14:imgEffect>
                    <a14:imgEffect>
                      <a14:brightnessContrast bright="-25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09515"/>
            <a:ext cx="3797489" cy="284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818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ESC 30A OPTO</a:t>
            </a:r>
          </a:p>
          <a:p>
            <a:r>
              <a:rPr lang="en-US" sz="2400" dirty="0" smtClean="0"/>
              <a:t>Max Current: 30A</a:t>
            </a:r>
          </a:p>
          <a:p>
            <a:r>
              <a:rPr lang="en-US" sz="2400" dirty="0" smtClean="0"/>
              <a:t>OPTO-coupled for noise isolation</a:t>
            </a:r>
          </a:p>
          <a:p>
            <a:r>
              <a:rPr lang="en-US" sz="2400" dirty="0" smtClean="0"/>
              <a:t>No calibration required</a:t>
            </a:r>
          </a:p>
          <a:p>
            <a:r>
              <a:rPr lang="en-US" sz="2400" dirty="0"/>
              <a:t>Compatible Signal Frequency: 30Hz - 450Hz</a:t>
            </a:r>
          </a:p>
          <a:p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28600"/>
            <a:ext cx="9144000" cy="118903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>
                <a:latin typeface="+mn-lt"/>
              </a:rPr>
              <a:t>THE QUAD CHRONICLES: </a:t>
            </a:r>
            <a:br>
              <a:rPr lang="en-US" sz="30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Quadcopter</a:t>
            </a:r>
            <a:br>
              <a:rPr lang="en-US" sz="2700" dirty="0" smtClean="0">
                <a:latin typeface="+mn-lt"/>
              </a:rPr>
            </a:br>
            <a:r>
              <a:rPr lang="en-US" sz="2500" dirty="0" smtClean="0">
                <a:latin typeface="+mn-lt"/>
              </a:rPr>
              <a:t>Electronic Speed Controls</a:t>
            </a:r>
            <a:endParaRPr lang="en-US" sz="25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48600" y="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Joe Howard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79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90600" y="1447800"/>
            <a:ext cx="7315200" cy="533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98" y="1901634"/>
            <a:ext cx="6525004" cy="4727766"/>
          </a:xfrm>
        </p:spPr>
      </p:pic>
      <p:sp>
        <p:nvSpPr>
          <p:cNvPr id="5" name="TextBox 4"/>
          <p:cNvSpPr txBox="1"/>
          <p:nvPr/>
        </p:nvSpPr>
        <p:spPr>
          <a:xfrm>
            <a:off x="2901568" y="1491734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Power Distribution Flow Chart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28600"/>
            <a:ext cx="9144000" cy="118903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>
                <a:latin typeface="+mn-lt"/>
              </a:rPr>
              <a:t>THE QUAD CHRONICLES: </a:t>
            </a:r>
            <a:br>
              <a:rPr lang="en-US" sz="30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Quadcopter</a:t>
            </a:r>
            <a:br>
              <a:rPr lang="en-US" sz="27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 </a:t>
            </a:r>
            <a:r>
              <a:rPr lang="en-US" sz="2500" dirty="0" smtClean="0">
                <a:latin typeface="+mn-lt"/>
              </a:rPr>
              <a:t>Power Distribution</a:t>
            </a:r>
            <a:endParaRPr lang="en-US" sz="25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48600" y="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Joe Howard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1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4343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err="1"/>
              <a:t>Turnigy</a:t>
            </a:r>
            <a:r>
              <a:rPr lang="en-US" sz="2000" b="1" dirty="0"/>
              <a:t> </a:t>
            </a:r>
            <a:r>
              <a:rPr lang="en-US" sz="2000" b="1" dirty="0" smtClean="0"/>
              <a:t>5000 </a:t>
            </a:r>
            <a:r>
              <a:rPr lang="en-US" sz="2000" b="1" dirty="0" err="1" smtClean="0"/>
              <a:t>mAh</a:t>
            </a:r>
            <a:r>
              <a:rPr lang="en-US" sz="2000" b="1" dirty="0" smtClean="0"/>
              <a:t> 3S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3 Cells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Nom Voltage: 11.1V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Const. Discharge: 200A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Peak Discharge (10sec): 250A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Weight: 443g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Const. Charge Rate: 25A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Internal impedance:  .003 </a:t>
            </a:r>
            <a:r>
              <a:rPr lang="el-GR" sz="2000" dirty="0" smtClean="0"/>
              <a:t>Ω</a:t>
            </a:r>
            <a:endParaRPr lang="en-US" sz="2000" dirty="0" smtClean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418" y="4549317"/>
            <a:ext cx="3543165" cy="223248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228600"/>
            <a:ext cx="9144000" cy="118903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>
                <a:latin typeface="+mn-lt"/>
              </a:rPr>
              <a:t>THE QUAD CHRONICLES: </a:t>
            </a:r>
            <a:br>
              <a:rPr lang="en-US" sz="30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Quadcopter</a:t>
            </a:r>
            <a:br>
              <a:rPr lang="en-US" sz="27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 </a:t>
            </a:r>
            <a:r>
              <a:rPr lang="en-US" sz="2500" dirty="0" smtClean="0">
                <a:latin typeface="+mn-lt"/>
              </a:rPr>
              <a:t>Batteries</a:t>
            </a:r>
            <a:endParaRPr lang="en-US" sz="2500" dirty="0"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00600" y="1524001"/>
            <a:ext cx="43434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err="1"/>
              <a:t>Turnigy</a:t>
            </a:r>
            <a:r>
              <a:rPr lang="en-US" sz="2000" b="1" dirty="0"/>
              <a:t> </a:t>
            </a:r>
            <a:r>
              <a:rPr lang="en-US" sz="2000" b="1" dirty="0" err="1"/>
              <a:t>nano</a:t>
            </a:r>
            <a:r>
              <a:rPr lang="en-US" sz="2000" b="1" dirty="0"/>
              <a:t>-tech </a:t>
            </a:r>
            <a:r>
              <a:rPr lang="en-US" sz="2000" b="1" dirty="0" smtClean="0"/>
              <a:t>5000 </a:t>
            </a:r>
            <a:r>
              <a:rPr lang="en-US" sz="2000" b="1" dirty="0" err="1" smtClean="0"/>
              <a:t>mAh</a:t>
            </a:r>
            <a:r>
              <a:rPr lang="en-US" sz="2000" b="1" dirty="0" smtClean="0"/>
              <a:t> </a:t>
            </a:r>
            <a:r>
              <a:rPr lang="en-US" sz="2000" b="1" dirty="0"/>
              <a:t>3S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3 </a:t>
            </a:r>
            <a:r>
              <a:rPr lang="en-US" sz="2000" dirty="0"/>
              <a:t>Cells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Nom Voltage: 11.1V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Const. Discharge: 175A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Peak Discharge (10sec): 350A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Weight: 409g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Const. Charge Rate: 40A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Internal impedance:  .0012 Ω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848600" y="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Joe Howard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72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965665"/>
              </p:ext>
            </p:extLst>
          </p:nvPr>
        </p:nvGraphicFramePr>
        <p:xfrm>
          <a:off x="228600" y="2199619"/>
          <a:ext cx="8686800" cy="372874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71600"/>
                <a:gridCol w="914400"/>
                <a:gridCol w="1066800"/>
                <a:gridCol w="1219200"/>
                <a:gridCol w="1015961"/>
                <a:gridCol w="886163"/>
                <a:gridCol w="917276"/>
                <a:gridCol w="1295400"/>
              </a:tblGrid>
              <a:tr h="15070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Battery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Voltage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Capacity</a:t>
                      </a:r>
                    </a:p>
                    <a:p>
                      <a:pPr algn="ctr"/>
                      <a:r>
                        <a:rPr lang="en-US" sz="1600" dirty="0" smtClean="0"/>
                        <a:t>(</a:t>
                      </a:r>
                      <a:r>
                        <a:rPr lang="en-US" sz="1600" dirty="0" err="1" smtClean="0"/>
                        <a:t>mAh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Const.</a:t>
                      </a:r>
                    </a:p>
                    <a:p>
                      <a:pPr algn="ctr"/>
                      <a:r>
                        <a:rPr lang="en-US" sz="1600" dirty="0" smtClean="0"/>
                        <a:t>Discharge</a:t>
                      </a:r>
                    </a:p>
                    <a:p>
                      <a:pPr algn="ctr"/>
                      <a:r>
                        <a:rPr lang="en-US" sz="1600" dirty="0" smtClean="0"/>
                        <a:t>Rate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Avg</a:t>
                      </a:r>
                      <a:r>
                        <a:rPr lang="en-US" sz="1600" dirty="0" smtClean="0"/>
                        <a:t> Flight Time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Max Flight Time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Weight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Flight Time to Weight Ratio</a:t>
                      </a:r>
                    </a:p>
                    <a:p>
                      <a:pPr algn="ctr"/>
                      <a:r>
                        <a:rPr lang="en-US" sz="1600" dirty="0" smtClean="0"/>
                        <a:t>(sec/g)</a:t>
                      </a:r>
                      <a:endParaRPr lang="en-US" sz="1600" dirty="0"/>
                    </a:p>
                  </a:txBody>
                  <a:tcPr anchor="b"/>
                </a:tc>
              </a:tr>
              <a:tr h="98509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Turnigy</a:t>
                      </a:r>
                      <a:r>
                        <a:rPr lang="en-US" sz="1600" dirty="0" smtClean="0"/>
                        <a:t> </a:t>
                      </a:r>
                    </a:p>
                    <a:p>
                      <a:pPr algn="ctr"/>
                      <a:r>
                        <a:rPr lang="en-US" sz="1600" dirty="0" smtClean="0"/>
                        <a:t>Nano-Tech 5000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11.1</a:t>
                      </a:r>
                      <a:r>
                        <a:rPr lang="en-US" sz="1600" baseline="0" dirty="0" smtClean="0"/>
                        <a:t> V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5000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175 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15:56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16:03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400g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2.41</a:t>
                      </a:r>
                      <a:endParaRPr lang="en-US" sz="2000" b="1" dirty="0"/>
                    </a:p>
                  </a:txBody>
                  <a:tcPr anchor="ctr"/>
                </a:tc>
              </a:tr>
              <a:tr h="5707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Turnigy</a:t>
                      </a:r>
                      <a:r>
                        <a:rPr lang="en-US" sz="1600" dirty="0" smtClean="0"/>
                        <a:t> 5.0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11.1 V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5000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200</a:t>
                      </a:r>
                      <a:r>
                        <a:rPr lang="en-US" sz="1600" baseline="0" dirty="0" smtClean="0"/>
                        <a:t> 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12:53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14:26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451g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1.92</a:t>
                      </a:r>
                      <a:endParaRPr lang="en-US" sz="1600" dirty="0"/>
                    </a:p>
                  </a:txBody>
                  <a:tcPr anchor="ctr"/>
                </a:tc>
              </a:tr>
              <a:tr h="66589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Turnigy</a:t>
                      </a:r>
                      <a:r>
                        <a:rPr lang="en-US" sz="1600" dirty="0" smtClean="0"/>
                        <a:t> 2650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11.1 V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2650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53</a:t>
                      </a:r>
                      <a:r>
                        <a:rPr lang="en-US" sz="1600" baseline="0" dirty="0" smtClean="0"/>
                        <a:t> 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8:35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8:49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244g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2.17</a:t>
                      </a:r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743326" y="1676400"/>
            <a:ext cx="3657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Battery Testing Data</a:t>
            </a:r>
            <a:endParaRPr lang="en-US" sz="10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28600"/>
            <a:ext cx="9144000" cy="118903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>
                <a:latin typeface="+mn-lt"/>
              </a:rPr>
              <a:t>THE QUAD CHRONICLES: </a:t>
            </a:r>
            <a:br>
              <a:rPr lang="en-US" sz="30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Quadcopter</a:t>
            </a:r>
            <a:br>
              <a:rPr lang="en-US" sz="27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 </a:t>
            </a:r>
            <a:r>
              <a:rPr lang="en-US" sz="2500" dirty="0" smtClean="0">
                <a:latin typeface="+mn-lt"/>
              </a:rPr>
              <a:t>Battery Benchmarks</a:t>
            </a:r>
            <a:endParaRPr lang="en-US" sz="25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8600" y="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Joe Howard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84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obra\Desktop\CDR Pics\f450-frame-ki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490" y="16764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DJI Flame Wheel </a:t>
            </a:r>
            <a:r>
              <a:rPr lang="en-US" b="1" dirty="0" smtClean="0"/>
              <a:t>F450</a:t>
            </a:r>
          </a:p>
          <a:p>
            <a:r>
              <a:rPr lang="en-US" sz="2400" dirty="0" smtClean="0"/>
              <a:t>Fiberglass</a:t>
            </a:r>
          </a:p>
          <a:p>
            <a:r>
              <a:rPr lang="en-US" sz="2400" dirty="0" smtClean="0"/>
              <a:t>Weighs 282g</a:t>
            </a:r>
          </a:p>
          <a:p>
            <a:r>
              <a:rPr lang="en-US" sz="2400" dirty="0" smtClean="0"/>
              <a:t>Diagonal Wheelbase of 450mm</a:t>
            </a:r>
          </a:p>
          <a:p>
            <a:r>
              <a:rPr lang="en-US" sz="2400" i="1" u="sng" dirty="0" smtClean="0"/>
              <a:t>VERY STRONG</a:t>
            </a:r>
          </a:p>
          <a:p>
            <a:r>
              <a:rPr lang="en-US" sz="2400" dirty="0" smtClean="0"/>
              <a:t>Built-in PCB for power distribution</a:t>
            </a:r>
            <a:endParaRPr lang="en-US" sz="2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28600"/>
            <a:ext cx="9144000" cy="118903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>
                <a:latin typeface="+mn-lt"/>
              </a:rPr>
              <a:t>THE QUAD CHRONICLES: </a:t>
            </a:r>
            <a:br>
              <a:rPr lang="en-US" sz="30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Quadcopter</a:t>
            </a:r>
            <a:endParaRPr lang="en-US" sz="2700" dirty="0">
              <a:latin typeface="+mn-lt"/>
            </a:endParaRPr>
          </a:p>
          <a:p>
            <a:pPr algn="ctr"/>
            <a:r>
              <a:rPr lang="en-US" sz="2500" dirty="0" smtClean="0">
                <a:latin typeface="+mn-lt"/>
              </a:rPr>
              <a:t>Frame</a:t>
            </a:r>
            <a:endParaRPr lang="en-US" sz="25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8600" y="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Joe Howard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1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800599"/>
          </a:xfrm>
        </p:spPr>
        <p:txBody>
          <a:bodyPr>
            <a:normAutofit fontScale="92500" lnSpcReduction="10000"/>
          </a:bodyPr>
          <a:lstStyle/>
          <a:p>
            <a:pPr marL="36576" indent="0">
              <a:buNone/>
            </a:pPr>
            <a:r>
              <a:rPr lang="en-US" sz="2400" b="1" dirty="0" err="1" smtClean="0"/>
              <a:t>GoPro</a:t>
            </a:r>
            <a:r>
              <a:rPr lang="en-US" sz="2400" b="1" dirty="0" smtClean="0"/>
              <a:t> HERO3 Camera </a:t>
            </a:r>
          </a:p>
          <a:p>
            <a:r>
              <a:rPr lang="en-US" sz="2400" dirty="0" smtClean="0"/>
              <a:t>Medium Range FPV</a:t>
            </a:r>
          </a:p>
          <a:p>
            <a:r>
              <a:rPr lang="en-US" sz="2400" dirty="0" smtClean="0"/>
              <a:t>Weight &lt; .2 pounds</a:t>
            </a:r>
          </a:p>
          <a:p>
            <a:r>
              <a:rPr lang="en-US" sz="2400" dirty="0" smtClean="0"/>
              <a:t>1080P @ 60 FPS</a:t>
            </a:r>
          </a:p>
          <a:p>
            <a:endParaRPr lang="en-US" sz="2400" dirty="0" smtClean="0"/>
          </a:p>
          <a:p>
            <a:pPr marL="36576" indent="0">
              <a:buNone/>
            </a:pPr>
            <a:r>
              <a:rPr lang="en-US" sz="2400" b="1" dirty="0" smtClean="0"/>
              <a:t>1280 MHz Transmitter</a:t>
            </a:r>
          </a:p>
          <a:p>
            <a:r>
              <a:rPr lang="en-US" sz="2400" dirty="0" smtClean="0"/>
              <a:t>200 </a:t>
            </a:r>
            <a:r>
              <a:rPr lang="en-US" sz="2400" dirty="0" err="1" smtClean="0"/>
              <a:t>mW</a:t>
            </a:r>
            <a:r>
              <a:rPr lang="en-US" sz="2400" dirty="0" smtClean="0"/>
              <a:t> 1280 MHz transmitter/receiver with standard antenna </a:t>
            </a:r>
          </a:p>
          <a:p>
            <a:r>
              <a:rPr lang="en-US" sz="2400" dirty="0" smtClean="0"/>
              <a:t>Onscreen Display (OSD) for the camera to stream back to the ground station</a:t>
            </a:r>
          </a:p>
          <a:p>
            <a:r>
              <a:rPr lang="en-US" sz="2400" dirty="0"/>
              <a:t>Tested at 700ft range with clear </a:t>
            </a:r>
            <a:r>
              <a:rPr lang="en-US" sz="2400" dirty="0" smtClean="0"/>
              <a:t>picture</a:t>
            </a:r>
          </a:p>
          <a:p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Decided </a:t>
            </a:r>
            <a:r>
              <a:rPr lang="en-US" sz="2400" i="1" u="sng" dirty="0" smtClean="0"/>
              <a:t>against</a:t>
            </a:r>
            <a:r>
              <a:rPr lang="en-US" sz="2400" dirty="0" smtClean="0"/>
              <a:t> a servo controlled camera system</a:t>
            </a:r>
            <a:endParaRPr lang="en-US" dirty="0" smtClean="0"/>
          </a:p>
        </p:txBody>
      </p:sp>
      <p:sp>
        <p:nvSpPr>
          <p:cNvPr id="5" name="AutoShape 6" descr="data:image/jpeg;base64,/9j/4AAQSkZJRgABAQAAAQABAAD/2wCEAAkGBhQSERQUExQUFBQWFxgUFxgYFxQVFBcVFxQVFBQVFBcXHCYeFxkjGRQVHy8gJCcpLCwsFh4xNTAqNSYrLCkBCQoKDgwOGg8PGikcHBwsLCwsLCwsLCksLCwsLCwsLCwsLCksLCwsLCksLCwsLCwsLCwpLCkpKSksKSksLCwsLP/AABEIALIBGwMBIgACEQEDEQH/xAAbAAACAwEBAQAAAAAAAAAAAAACAwEEBQAGB//EAEkQAAIBAgMFBAUIBwUHBQAAAAECAwARBBIhBRMxQVEGImFxFDKBkaEjQlOTscHR0xVDgpLh4/AWM1Jicgdjc3Sy0vEkNIOUwv/EABkBAQEBAQEBAAAAAAAAAAAAAAECAAMEBf/EACgRAAICAgICAgAGAwAAAAAAAAABAhESITFRA0ETMiJhcYGh0UJSsf/aAAwDAQACEQMRAD8AegpyihRaaor6hysJRRgUOz4HmldQsiRR6PKsTS3cqHCIF0FlZSSx52A5hGzsbvCwNjlsQ6/3ciEsFdL6jVGBB4FTqeNc803iUXlFNQUKimoKTBqKYooQKNRUMpDFogKqS40LfTQEISXhjXOVDhbyut2ykGwvoRTosUpOW4D3YFSQGBQ2cEX5EHhU2hHg0amgglVxdWDDqCCPHhTWWsY5xQEUZqCKDCiKEimlagikwg0tlo8RMF5XNma11XuoAXYs5CqoBFySOIqpJtFQt20uMy2Mb5hmKXVo2ZT3wV46Ea2rZIBjLSmWojxu8jLxDMeQOmpAPt0IPHXTUcQpcSLnI5ljDIuZk3bjeZlU2uQ6mRHS/dII4EDMaySAJlpZWrJSgK1YFcrQkU5lpbLWMJIoGWixBsAb2FxmNgSqX7zKDoSBwBqhDj/VzMkhK3Yx3yBt4EsmezMvfi4i92a1wL0OW6Ziyy0sx0c11QOVAUosgvLhwxRgGUhDJnNwRYWub2tfSuSB2y5VBzsY0vJDGXcEKyosjqzEFgNAdTatlHsNlZ4aQ0dW0kuL+fvBsQfIgiuEZY2UXOVnOqKAi2zszOQqqLjUkcRVXWwM8rS2Wr0kBzItrtJbdhWjcPdzGMjIxU98FeOh40mfCsq52C5c2TMskMi5wpfKTE7ZTlBNjbgaynHsGmU2WlstOzA8x1oWSqJKzLSytWWWgy1RJ61EpqrUolMCVB0R57F7Ld8THIkhXd4hMqlkVJJjHC27YFruuWOO97DvEX6bWAQN3wsSAoqBIolhjQK0hICKSL5pGuRxpO0cFGSXkjR0yBHuCWRBIsokTL3iQ6KLcwx8jewa6uoYSIrFUcAgMAxFluTmUWAD/O+3zpVN2X6HKlNVaJUqMQvcfUr3W7wGYroe8BzI42510bBDBGehpixnpWMAq2b/ANPmkK2MJwxeEBlBLkOZppH1uO8AGJJPChhF5Yd4IMuu+LnDCUHe4kH12EykIMPlyDnpXH5Cy9jNlGQMtiys5fSQRsM0KwMpvFICpVAeRBvrUHZ0uaYhoxv33r5kEqhgZyECMLMM0wIYkEGMaG+mdLnMK5xEZ+7pN6MDl9EjOgxDBQpn3gYrrpbkKtrtHI8wzsEWQiBVjM2eItOQwVe+yBYkAKmwzrfQ3EXG9mNXBQMDI8hBaRlY21F1hihvew47rNwFs1uV6s2qrsvEZ95Zs6qyhGIUEq0MUhvl7tw7uunDLbiDV8R1aaowvLQ5acyVASmzCbVGWn5KjLWsxm47BZ+V7xyREZsl1lCgkNlbKwygi6kcdKVBs/hmGgV0sWEmbeTPO7MQiD1nIsFAA61qlaFkrUrsxQlwQKFAMq2t3dLa3/oc9b3vQPhyzl3Kk3DAIixoCE3YOVRdmy3F2JtewsAKvlKErVaAptHQNHVwpSilVYFNkpbJV0pS2jqrBlCSM3VgbMjrItxcZkOYZhzF+VxWfidmsXjbMDkQRDS3dE6z3bjnN1YctGHTXaaOlmOhxT2zWZ8IdYzHmmIMLQkHEyNB3kyF1w7IctuKqHyqQLWAtUxEKYboX3MrSoRKIwS0sc2WQGJ7gPEuoK6aeNW2SlNHR8cTWzOOHIFgfnMxtYXzFmsCQwHeYcQdBbS9xMfdzZhnDxSQuA27JWQJmZWytlIKC1wedXGjpTJV4pqiLKwktJh3VbejnMqs4csfSGxLF2CIBdmI0XQdaUwURCONWjAlWfM0iytnSNo4wLRIAozX1vewqyyUpo6n44myZGOxO8vZBGGlfEOA5fPO65S4uBkUAvZdfXNybC1Jkq0y0spVxioqkDdlRkoMlWmWg3dWiD16Q05YKekVOWOvO5nWjz+1IFVmJ3a3XMrOua8pZIciXIFyjE2OYXFwobvVo7GGeFDpa1ha9rC4Fr8eHHWkbYxJUkFxHYxyRfJ7zO6SxFe8ZkClXsxUgjIpa/EDQ2RhAFzAqc9iQgAjDa5soAHMm5sL2Ggrjltl1oZiAEUtZmAF7AXJ8hSIsSflNFfIiSgxHOHWRGdQhNsxstr8DccKu4yMbtszFFIsWBykeRqngoYmayzKW3e6AjVIjkUWW2UalR6vS5rObGhEONJzMuR1UqpypIAWa3cjkbSR1vcgAaKTpVHZ+23eSNMr3JUEsIN2bgF8hVjJob5bqtgupa+mosETtGu/RjH3UyrGrAXzMFZepGvXWiwvZ6ON85lJEZHEoMuUWVWbkACBbS4tyqMmVRpbgHiKNYas7uiEdORqK4ioxFTxHR5K2Q0VDHXCOreSo3dGRqKu7oTHVwx1G7pyNRhbfw2JaEjCPEkxIs0gJW3PgDY+w15nY3aPZv6MEuOmw748rKjZiZZBIkkgjKx67sHIh0Cjh1r6Fuqw5uwmBdizYSAsxJJyDUnUmpbsKPOf7O9lYpYI5ZsUZo5YkdIyuqFgG9cm5AGluHlXrTHVqDArGioihUUBVUCwCgWAHgBRGGrUqCiiY6W0VXzFQNDVZBRQMdKaOtBoaW0NVkFGe0dKaOtAw0t4qpSCjOaOltHWg0NKaGqyAz2jpTR1oNFSzBenIlmc0dKaOtGTDkGxGtJaKqUgaKLJSmjq80VKaOmySi0dBkq60dKMdNge8iiHMWqwcOo5GiAHjTkktbXhXyX5D2qJkbc2c7Rgx7xHBC5k9bdOyrOFuDc7vNawvcC2tH2YgcCVcSrg5hJvMuXPJKXeWy/4Q1rf6vYNdpL8akN/VqnMrEzdt4R8nyQJdZI3U2BK5ZFbPlLAPa18txmta4rJi2fNIflFL2L30niBjaCRCg3zWEjSFbMoBVcwzWNj6wHrRjEBfnAe0ffW+Q2J5NMFISo/9RIHKb3eCZFAVlKJELbpFXKCWAUtl5XsXSdnJQZHjjXMWtbNmGTMxvCpYAMc7ElipBdgoX1m9AdrwjjLH09dfxpf9psPwMot+1b7KPkY4B4bC5URcoSyqMoNwtgBlBIFwOF6sJh78KrntXhwP70ewMf/AM1Tl7bQDgHb9lR9prZSHE1/RutTuKyYe2UB4rIvjZT9hq0va3Dn55HmrfcKzlJGouDDnpU+jHpVX+1EHJwfcPtpg7Qwn9aPfRmzUOXCk8q5sLaoba0I/WJ+8D99SNpRW0cH2/dRmzYgbipTTkPdTFxycmrhikPMfZTmzYgmXwX3CobDgjgAfAgfCiOJjHMf15UIxUf+IVs2bEqNFSzHWiXU9DS2QUryhgUnwxAv94pDRVffKNSQPbQvY+Pjxql5AcCkuDJ4AnyFHBgBqXDWHK3H200rbmaFpDyLe/Ss/IzYoTJs0MLr3T0JFvZaq02ynAvofIi9XHnb/FVeSU8zamM5dg4xM2TDkcRXQ5Q1ytx0q2Zc3zgeuopTRDr99dfk7IxrgbJtRQBljX260qbaoYWZEI56AXPW4FJaOlGGiomcpEYrBI1yg16Ag/xqudjMbAEEnlexHvppitwI99C5bqffVqUlpMhpPlFfH7KEdhnVm5qAbj8az91WpJAxsb6+etIOEboa6Q8mts5zj0jya9qJj+tf940S9pZjxlb98j7Kw4dBw1NLc/5fjXizXB6zdbtFL9I37zfjQ/2gc8WJ/ab8awHjNiRfT7Ot6TvT41do1HpTttjz+LUH6VPM3rBTMf40wKaMkjG2NqHrTBtTxNYPDiftNCXPX4GtkhPQ/pMdT7qJdpjqa88JP83205eXevf/AMWqXJCbo2p4/Cu/SnjWTEgvrf7NaNbX9UW6l9PsqH5EhWzUXanU2pg2iOTD7PtqkkEZ4EHyNMGETp8T+Nc354jRd9NNvwymlnaB6287CkCBOg+NV8QrD1VDeGtwPfQvMmajSGPYcyPL/wA1J2q3J2+I++vNTYhr63HvpYxxHzjXbYHqBtiTjnP71d+nZOUh/erzLY9v8R+NR6e/U02wPT/2jm+kf30X9qZ+G8f315hcS7DRvjUGSTrf2imzUz0p7RSnjI/7xoH23LzeT95hXmTiWF/jRDHuef2U2yTfO2n+kfT/ADN+NNXtJKP10g/aavO+kP1pTSkWvzFx4jkaUzHrB2pn+nb4feKTiNtSSaPKSOl7D3DSvMek+VKbEUpgeg31uB+NW8DtuWHRH06HUe7lXlBPRxz+P3VWS9gepxHaGdv1jD/T3R8KZD2rnXiwb/UPvFq8sXbla3nXGVgOHxrZRYbPZR9sj86ME+Bt9oqU7X3PeTTqDc+62teHGLYda4bQNNRDZ7+XtJCDpmPiBoPfR/puE/PHxr5+NoVP6QpSiSKaZuQqAz8bBfZUYfaKnjoauCQEda+e5OOqO5ThkYmzZiPdS8VGy8Cbda0FYdfsqWswI40Ly0+BMoMbXzDy1/CpjlPX7asT7PF9OvDh7jy9tJbCAXOrLwvaxU9JF4ofHUHka7qSa0ahq4nqacJbj76qEIOH9eWtGs9DNRauPD3VAl5W08r6c9Li/lcUhMT/AFc1AxLaaA69Dc68NDfXhprUjSLbYkAd0k+GQLb3O1/hQHGHpVaTONShW+uoYDyGbU+80Ac00hSRpw48gaAD2C9c+OYm9x5G4+ys0lqkITzqMVdia+G2iQLMQPZ9hvVyOQgE5r9K88sfnWlhsVYAEcOdcfLD/UC7I9gbHx048fGllMyG9wT48OXKuWQHUWPKiDVwyaAVFE66Zrr8eHjS4pGU+sTbkRofIg1aDUJNPyv2AYkXmV424c7XoJSAQVVSOoKj7aF4wRqKWkNr2PsIvwFhbpQpIwMsrZgQlwemU386CTDksFI7t9SFtapMki8geH8TRLjBwOmuUe6966qTXBiricDkOpIU8CO8R+zcX99Ikw2X/GR1yBdfIO1/O9PlmLiy5reAJPPh7R8KFpHFhwsODBwT/mOYnXysPCvTGU8TUVt3e9jewJ1BGg40CRtxUX+NXI8Uwvdbnla3t41LbQAFsjAey1Oc+gxoqti3HEW9lqS2LJFObHg8I7/bVeTFDlGPbc1UW+iaDTGEc/h+FN9LvxKn2EGs8t5UNXSZjZXFA1DlfCsbPRDEEc6nDoKNXKK7L4n31mjGmu9OPStUgoXJFZsvGmxkgG19CL+VFH3nJ5DT+vjTsEgJZuprN/h2dTQ2PslJo2Z5ZEsxUhcPLMqqFVg5dDZdS1w1rLGxuTZSGy8CzIzgAZI1lcu6Iqo4BQlpGAN8wsBqb8K3uz221hjs0joUlkmCrHG+cPhdwBGzI27fNa5YhcnDvccLDJHupIpYy6vHGvccxsjxDuyKSrA3711It3tLWFQ3BpW6sjZYMDKiP3SkhYKyvHICy2zg5GOUjMDY243pMyBhbUaWuNDY8R5eFTFDEkSRxIy5WZ2ZpN4zswVRoEUIAB43vxrq882lL8LLVmdiMOQ19AOoHd9qjh7PdQ5f8Wl+B4qfJuvhWnlpMmE45SQTx6HzHOrj5r+wlHUf1/V6ONrka21Gpvp4mwJ9wJ86GZWB17vxU/hQs62IYFTYgG4te3XlXb1Y0Wjfm1/a1j4jMAfeAfCjWOrm2dpYdpA0GHKR5EB74GZwoDyABWCAnkD46XtVETRn9W31v8us/wBTJ/kGWUcdfhXb4X0sPYTQ71Poz9b/AC6kSp9Gfrf5dTS7G/yO33ifsoC9GsqfRt9b/LrjMn0Z+t/l1qXYELIRwqzHtE89arb5Po2+t/l1O/T6Nvrf5dS4RfI76NaDEI3A08qKwRiY7+o31v8ALrRw0xYHKpNv94OH1deefgS4f/TV+RdyChsKqLtBb2Nx+2P+ynX8D++P+yufxVy1/P8AQ/sMy1XxWXQEasbCjMhHBT++Py6pTYgHihOuUfKDja5I+T5dfGr8fjt/Zfz/AEb9hDgD1b8+Zvbl959tAxOnevpf5+n+U5lGvlceNWlKXBKaAgkb3VlB1UWTQkaX5V2154ZJ5XgURRFhkjPFAI0BU2v84Mb31vfnXttUPvgp7w1BkNdIlulLNBqC3hoWObS1/LjQ3rZ7KbTWGWUtKYS+GmhjlAcmOV8mR/kwXHqkXUE61a5JekYjQrfUEe+/uoWgXqR516HtHtYOcJlnOIkgjdXmIk7zNO8iC8wDtlRgNR5VhzyFmLE6m3K3ABRa3QAD2UvRBYxnZpo8NDiN9CyzM6hAzGQFCubMLW0zLex0uPG2auG6/Ct/aGPgbA4aFN9vonmZs2TdfLGMtlI7x/uxbQWub30viE0t9AkB6OPGo9H8aZeootjQ/Z62DcwPiT/Cjwfq+00cUWSI34kX/Cl4Y90eVcPI9FMsCiBpQNEDXnZI0NUhqVeoBooR2epzUomoL6imhGHXQikLhyhuhHEGxIAuDocx9Xz5dadm0PWmSYVwVuNPcfZVQck9CdNhM5ujoHOpQyRyXPM3RiSfOszEJkOVhlbjbiP4VcxBUGxOtzbrpyJHA1Yx2LTKFnXNcAgqe+viTY38q7qVspK0ZSm+tGr+VTi9nFBmjbPH1HEX4BxypcBV9OB68j50uuQoaD412aobDkC+hHG4N+HhQA34UFVQzNXUIA50O9HWgwy1dekmYVy4u3LSmmAZFNjxTLwNVGxOvCo9IPhWxvkDZjx5K9CTYc7k86qM+psdF7o8T84+01GEkORpDxHdT/UdK4RWUW16/fUqKiUQi3NtB5sqj3sQKKYnQFg1hYWdZAAOABViB5Uu9S9tOPDW9uPO1uXnXT0YW6XoQtudGaE02Y6oqCa4VgOVrcKJ5yf6FRk8ajTz+FYlg0QQ+FvGhMnsqL0kjEdRxv7P41BkHh7v40o1F61ILNoi6sTrZCbcb2W9vCshccALBT7/AOFacsmVX/4bD3lVrz96hRT5Oki9+kPA+8fhRjaQ6N7x+FZ96gmnCPRJpDaSdG+FEm0U00Pjc8PhrWXeotW+OIo0xtNdbqSPO49ugohtZdLoLgHr7La1lGiy04RNbNVNsix0sb8gPV0sNeJ41obN2ijrIZJCuRcyqFY7wgjQtqqDzBvoOdebFERRiitlnGYzO3BALkiyRodepRRf20h5iaAJRBbVRlEu7M2hkcZrlToRcga/AjnY1e2nsYWEkGoPrL0PVeo+zx41igVpbK2mY9DwPw/hUvtFpFePNlK6rx9vUedIII61uYzAq93jOp1IvoPEW/r7sci97izDrQmZqhRoaIjWhqiWTeozVxFdasSFUxoSQBxJoFFa2zYBGplf9kdTQ3SFKzsWQmVBwQXPi5oYp71Sxc12+J8zSkmI4VLhaM+TXHXunzVWHuYEfClzrc3so8lRB7kAB86opiz505caDxqUpx4Cx0uHy+sdfC5+PCkGrCvcWvS2i6UqXY2hd6EmidCKC9VZjr1FTUUgQag0VCaSWQaipqKQLmNkIRrG2iof27sR7gKyKu7RkNh/nZm8LL3F+w1RojwWz12w8J6ThwsThZYAxfDkx5cWrOSrIH7okUsEJNzYpl17pyNvxm8bNEMPdSm5y5GjyMeJ9aUHMLSPdjqCTkvWx2UgcYWV4o8DO8jtC8eIMYlEIjSTOmeZO6WNu6M1146aeQXToPAC1vDrp411b0c0vxDsPEGZVZgikgFiGYKP8RCgkgdAL1vY3sfu4YJlxCSRzzLAmWKdHN/WkRJVUyKpsLrzIFeczVo4vbskkkEjZc2HSGJNDbLBYpcX1Jtra1/CpVey3fo2JOzQzTKMNiEEayEPvIpHVolJYzRKNASpBAN1vzsb+ZFeln/2gYhs91iGZZl/W2UYjeb3KDJ1kcgG4BPCvMgVpV6CF+wrUQFArUV6g6hWrrUOauvQNoOoJ6VF669YbRbwO0GjYdOY86v46JZEzoPdyPMeVYoNXdnbRyGx1U/1cUV7C0Ur1GevUfo2CQFzewF+7YH4cdaxcRPCNEjJ8XYn4LaspegaKIarKbPkIuRlXqxyj41LbRbLlXKgtbugC/meNVpWLcSSepNz8aog9xiIEMMXdwpznCIoigQTyFgMwibOS7plIcFUzF9S2lZWA2Q2KjE8s0UMRkEClxIQZSofIqxqxChWBLGw186q7Q7XTTRbpggW0AJAe5GGQpFbMxCGxNyoF+dBgu1WJgw4hgleJd6ZyY2eNyxRY8rMrC6WQG1uNdHi3s5LJIiTs5IDjAxVWwlt6tyblplhshGh7zX8qHEbD3TwCWVEWaBMTnyyMERw5UMqKWJ7ltAeIp0faqUT4mV44ZPStZkdWMZ+UEosFcMLMAR3vfVTbW2JMS4Z0RFSJYEWNSqLGgIVVBJPzjqSTrRobZe212Z9HnWATxyyFlQhFlUIXCGO7OoBuJF4XtzqztXsiIknYTxSnDSLDMqrMpVnd4xYyIA4zow0PjWXituvNiDO4AkJRu6LKDGqIlgb8o1PvrR2p2reZJl3UEe/kWWZo0cPI6MzgsWdgO87HugcaG1sNmLG1qes16QReuBtXFpMssE1DAHiPdSGltUrLppU0/QXQZi6G/20pzYX9tR6QedSxJuDw5VafY5HoNo9kDD6QPSIXlwyCSaILMCqkxqbOyBGIMqcDzrFmwuVFfOpzfNB7w48R7NfEjjy2cf2skmE2aPDrJOgSaVY3EkigobG7lRcxpeyjhyrz4ro3H0EbfJ16i1deuvQYDaekhXkgCDlwGvxJqpRyyFmLHiST7zQXqkijZ7O7XbDMXs4ik+SkZVTNluHyxvIjKrAhSdCSPO9N7a7RinxsskLO6Gy52ygyZFyCQKqJlBULoRe9zzra/2ez7+KbBlBMb+kRRmGNxmssczmRlYoRGFsAup5157tPsYYbEFEEwiZRJEZ1VJWjNwGZRw7yuNQDpqBwq3wQqyMxOIve1xfkbX1A8bVc2nLhyF9HjnTjm3ssctxpbLkjS3Pjfjyqip1FzYX48bC+ptzt0ra7W7Giw00awSPLHJh4Zw7gKx3qlvVHqjQaG5HU1NaKfJ6bE9pF/R88MuN9IkeIKvymOlzNvUa27niWOKygjOrXFtONW+zHbVEw2HilxUSQpGyOijaEeKAvIQEMR3LsSVIY242I0ryO2NiQxYLCYiKV5GnaZZAVyqjRbruoOJtvCC17G2gFXezGx8FPE7z+kxLCoM0wlgEYZy26SOIwl2ZipAXNyJuKu3ZFKjzeGiDXDOqWQt3g9mYC4RcinvHgL2HUivQ9jtqrCuLHpHosksSJFN8r3WWdHcZolZ1ugI0GvOvMit/snsWLEGczM6rFGJNHjhUkyLHZ5pVZIx3tLjvHQVC50W+Nmxjdvq20MJIuLUNHh44pcW0csgMoWUSSBWTeO1nADFQcwHAC9T2y29HLLhQmIGJggcEMxxEmIYZ0aRp2njUd4LoiXAset6Q/ZGD9IwYZXm3MsSzFrxuwvG7kJKqiN4+5/ehco71wcpvV7SbDggjw8sTOyyNIrDfQYhQI8l8k0KKmYhj3SCRoeBtVOyVjaNztP2jSWHHqcb6UJ543w0dsSdyizSO397Gqx/JlVspPC3CrOG7XRjCGOWVP/ZPAsUb4+xfcFI74doRBnzEFmzcQSDWUdl4VcG2IhMmjRCxmw+JKiXMPldzGjQEW+de5OXjWjh+ymbCyzFszLCMQuV4DGFzIMkl2L58jFrAKBYC7E2GuVmqNclLsBt4YYIZcXkjEgbdb3HpkAcl23cMTRS5uOVmsbWNrmkdle0IhOKG+jjWVwwYvi8NKbNIRkbCRvlUhtUNhe1r2rpOz8MuGxTl2SWFFkRFAysGljjLOx4C72yix0ve1Uez2x8GyTHGTPEUKBMpKIwYOWLOIJbEWFhYX1oi26GSSss9pe0UcuPmkibNG4jF+9qywxo7d8BjdlbUgE8TxrHxuBDd5PMj8KjtNsoYbFSRJmyqEZSziQlXjSRWzKiAghgfVBFwDrSMHjcpsTp9lc5LdnSPFFW9SiE3sL2BY+CjiT4CtLE4VZBcaHryNLwWFKb7N9BNp7BrWjsJaEjab39WK3E/IYfh9XQHaz9IvqMN+XTFhiFyJpNdD8gvD6+lmCD6aX6hfz66b7OeghtZukX1GG/Lpi7SfpF9Rh/y6BcHCHQNK+Usuc7pUsh4sGEj3PhalQRRZQWlkVrAkCFWAPMA74X87CtT7N+w79KtfURePyGH/LoztJrcIvqMP+XXR4eE67xz/wDAv59C+EjH62X6hPz6nfYaLbbbTJph4RKRlL2BSw5pARkSQ821GmgBJNUztZukX1GH/Lr2hwOz2YACOOSPZucqbGOaRsFnEinguISXip46EagivDbuD6aT6hfz6vF9gmhw2o1vVi+ow35dcu0mPARfUYb8ulJBDyml/wDrr+fTY4YQR8q9syg3iC2UsAxuJW4Lc+qeFS0+zaJGPf8A3X1GG/LqU2g/MRfUYf8ALqFMJJG9fiQLRBhlDEKcxlW9xY8Bxo2hi+lk+oX8+peXYAvtB+kX1OH/AC6r2tbMLXAYeKngR4GrAjiOm9k+oX8+lbUGsP8Ay8P/AEmti2tswB0qfI/Ckq2mtQHNRsqxBohwqK6urOiLWzsU8ZlKOyEwyqSpKkqU1BI5HpVntFj5JnjaWR5G3KDM7M7W1NrsSbXJ95rq6rX1If2M6FrMpGlmB9uYV6LtltOWXdb2WSTKXtndntcLe2Y6VNdQvqxf2Qzau1ZmwKRtLK0YWKyF2KC1rWUmwtasPDzsIJlDEKzRFlucrFS+UsOBtc26Xrq6l8hHg7ZczKZMrFbwyKbEi6lbMptxB6Vd7LbQkinvFI8ZZGBKMyEjQ2OU6i9dXVMfRUvY7FbXmOOEpmlMiuih875wuVRYNe4FmOniaZ2n2rNJLDvJZHy2K5nZspzi5W50Og4dBXV1PZPtfoWe1m2p5IlR55nQuCVaR2UkKxFwTbQ1k7DkK7wKSAyWaxtmG8VrNbiLgH2Curq0uRh9T1GD2rNGHEcsiBjdgrsoJygagHXQAeys7ZG0pYZmEUkkQaJcwR2QHK3duFIva5t511dUx/xNL/IwNq4p5JpXkdnYubsxLMbaC5Op0AHsqqKmuqXyX6NHZvA+dXD6kn/Bm/6RU11ZcjL6nn5Pv/GlmorqSUHDXRmurqRRANMxDG51rq6t7IIK9341V5V1dREGWo+AoMQa6uoXIARcRWk3Corq0+UYpnjVrap/uv8Al4f+k11dVrgPZThNMJrq6ofJ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eg;base64,/9j/4AAQSkZJRgABAQAAAQABAAD/2wCEAAkGBhQSERQUExQUFBQWFxgUFxgYFxQVFBcVFxQVFBQVFBcXHCYeFxkjGRQVHy8gJCcpLCwsFh4xNTAqNSYrLCkBCQoKDgwOGg8PGikcHBwsLCwsLCwsLCksLCwsLCwsLCwsLCksLCwsLCksLCwsLCwsLCwpLCkpKSksKSksLCwsLP/AABEIALIBGwMBIgACEQEDEQH/xAAbAAACAwEBAQAAAAAAAAAAAAACAwEEBQAGB//EAEkQAAIBAgMFBAUIBwUHBQAAAAECAwARBBIhBRMxQVEGImFxFDKBkaEjQlOTscHR0xVDgpLh4/AWM1Jicgdjc3Sy0vEkNIOUwv/EABkBAQEBAQEBAAAAAAAAAAAAAAECAAMEBf/EACgRAAICAgICAgAGAwAAAAAAAAABAhESITFRA0ETMiJhcYGh0UJSsf/aAAwDAQACEQMRAD8AegpyihRaaor6hysJRRgUOz4HmldQsiRR6PKsTS3cqHCIF0FlZSSx52A5hGzsbvCwNjlsQ6/3ciEsFdL6jVGBB4FTqeNc803iUXlFNQUKimoKTBqKYooQKNRUMpDFogKqS40LfTQEISXhjXOVDhbyut2ykGwvoRTosUpOW4D3YFSQGBQ2cEX5EHhU2hHg0amgglVxdWDDqCCPHhTWWsY5xQEUZqCKDCiKEimlagikwg0tlo8RMF5XNma11XuoAXYs5CqoBFySOIqpJtFQt20uMy2Mb5hmKXVo2ZT3wV46Ea2rZIBjLSmWojxu8jLxDMeQOmpAPt0IPHXTUcQpcSLnI5ljDIuZk3bjeZlU2uQ6mRHS/dII4EDMaySAJlpZWrJSgK1YFcrQkU5lpbLWMJIoGWixBsAb2FxmNgSqX7zKDoSBwBqhDj/VzMkhK3Yx3yBt4EsmezMvfi4i92a1wL0OW6Ziyy0sx0c11QOVAUosgvLhwxRgGUhDJnNwRYWub2tfSuSB2y5VBzsY0vJDGXcEKyosjqzEFgNAdTatlHsNlZ4aQ0dW0kuL+fvBsQfIgiuEZY2UXOVnOqKAi2zszOQqqLjUkcRVXWwM8rS2Wr0kBzItrtJbdhWjcPdzGMjIxU98FeOh40mfCsq52C5c2TMskMi5wpfKTE7ZTlBNjbgaynHsGmU2WlstOzA8x1oWSqJKzLSytWWWgy1RJ61EpqrUolMCVB0R57F7Ld8THIkhXd4hMqlkVJJjHC27YFruuWOO97DvEX6bWAQN3wsSAoqBIolhjQK0hICKSL5pGuRxpO0cFGSXkjR0yBHuCWRBIsokTL3iQ6KLcwx8jewa6uoYSIrFUcAgMAxFluTmUWAD/O+3zpVN2X6HKlNVaJUqMQvcfUr3W7wGYroe8BzI42510bBDBGehpixnpWMAq2b/ANPmkK2MJwxeEBlBLkOZppH1uO8AGJJPChhF5Yd4IMuu+LnDCUHe4kH12EykIMPlyDnpXH5Cy9jNlGQMtiys5fSQRsM0KwMpvFICpVAeRBvrUHZ0uaYhoxv33r5kEqhgZyECMLMM0wIYkEGMaG+mdLnMK5xEZ+7pN6MDl9EjOgxDBQpn3gYrrpbkKtrtHI8wzsEWQiBVjM2eItOQwVe+yBYkAKmwzrfQ3EXG9mNXBQMDI8hBaRlY21F1hihvew47rNwFs1uV6s2qrsvEZ95Zs6qyhGIUEq0MUhvl7tw7uunDLbiDV8R1aaowvLQ5acyVASmzCbVGWn5KjLWsxm47BZ+V7xyREZsl1lCgkNlbKwygi6kcdKVBs/hmGgV0sWEmbeTPO7MQiD1nIsFAA61qlaFkrUrsxQlwQKFAMq2t3dLa3/oc9b3vQPhyzl3Kk3DAIixoCE3YOVRdmy3F2JtewsAKvlKErVaAptHQNHVwpSilVYFNkpbJV0pS2jqrBlCSM3VgbMjrItxcZkOYZhzF+VxWfidmsXjbMDkQRDS3dE6z3bjnN1YctGHTXaaOlmOhxT2zWZ8IdYzHmmIMLQkHEyNB3kyF1w7IctuKqHyqQLWAtUxEKYboX3MrSoRKIwS0sc2WQGJ7gPEuoK6aeNW2SlNHR8cTWzOOHIFgfnMxtYXzFmsCQwHeYcQdBbS9xMfdzZhnDxSQuA27JWQJmZWytlIKC1wedXGjpTJV4pqiLKwktJh3VbejnMqs4csfSGxLF2CIBdmI0XQdaUwURCONWjAlWfM0iytnSNo4wLRIAozX1vewqyyUpo6n44myZGOxO8vZBGGlfEOA5fPO65S4uBkUAvZdfXNybC1Jkq0y0spVxioqkDdlRkoMlWmWg3dWiD16Q05YKekVOWOvO5nWjz+1IFVmJ3a3XMrOua8pZIciXIFyjE2OYXFwobvVo7GGeFDpa1ha9rC4Fr8eHHWkbYxJUkFxHYxyRfJ7zO6SxFe8ZkClXsxUgjIpa/EDQ2RhAFzAqc9iQgAjDa5soAHMm5sL2Ggrjltl1oZiAEUtZmAF7AXJ8hSIsSflNFfIiSgxHOHWRGdQhNsxstr8DccKu4yMbtszFFIsWBykeRqngoYmayzKW3e6AjVIjkUWW2UalR6vS5rObGhEONJzMuR1UqpypIAWa3cjkbSR1vcgAaKTpVHZ+23eSNMr3JUEsIN2bgF8hVjJob5bqtgupa+mosETtGu/RjH3UyrGrAXzMFZepGvXWiwvZ6ON85lJEZHEoMuUWVWbkACBbS4tyqMmVRpbgHiKNYas7uiEdORqK4ioxFTxHR5K2Q0VDHXCOreSo3dGRqKu7oTHVwx1G7pyNRhbfw2JaEjCPEkxIs0gJW3PgDY+w15nY3aPZv6MEuOmw748rKjZiZZBIkkgjKx67sHIh0Cjh1r6Fuqw5uwmBdizYSAsxJJyDUnUmpbsKPOf7O9lYpYI5ZsUZo5YkdIyuqFgG9cm5AGluHlXrTHVqDArGioihUUBVUCwCgWAHgBRGGrUqCiiY6W0VXzFQNDVZBRQMdKaOtBoaW0NVkFGe0dKaOtAw0t4qpSCjOaOltHWg0NKaGqyAz2jpTR1oNFSzBenIlmc0dKaOtGTDkGxGtJaKqUgaKLJSmjq80VKaOmySi0dBkq60dKMdNge8iiHMWqwcOo5GiAHjTkktbXhXyX5D2qJkbc2c7Rgx7xHBC5k9bdOyrOFuDc7vNawvcC2tH2YgcCVcSrg5hJvMuXPJKXeWy/4Q1rf6vYNdpL8akN/VqnMrEzdt4R8nyQJdZI3U2BK5ZFbPlLAPa18txmta4rJi2fNIflFL2L30niBjaCRCg3zWEjSFbMoBVcwzWNj6wHrRjEBfnAe0ffW+Q2J5NMFISo/9RIHKb3eCZFAVlKJELbpFXKCWAUtl5XsXSdnJQZHjjXMWtbNmGTMxvCpYAMc7ElipBdgoX1m9AdrwjjLH09dfxpf9psPwMot+1b7KPkY4B4bC5URcoSyqMoNwtgBlBIFwOF6sJh78KrntXhwP70ewMf/AM1Tl7bQDgHb9lR9prZSHE1/RutTuKyYe2UB4rIvjZT9hq0va3Dn55HmrfcKzlJGouDDnpU+jHpVX+1EHJwfcPtpg7Qwn9aPfRmzUOXCk8q5sLaoba0I/WJ+8D99SNpRW0cH2/dRmzYgbipTTkPdTFxycmrhikPMfZTmzYgmXwX3CobDgjgAfAgfCiOJjHMf15UIxUf+IVs2bEqNFSzHWiXU9DS2QUryhgUnwxAv94pDRVffKNSQPbQvY+Pjxql5AcCkuDJ4AnyFHBgBqXDWHK3H200rbmaFpDyLe/Ss/IzYoTJs0MLr3T0JFvZaq02ynAvofIi9XHnb/FVeSU8zamM5dg4xM2TDkcRXQ5Q1ytx0q2Zc3zgeuopTRDr99dfk7IxrgbJtRQBljX260qbaoYWZEI56AXPW4FJaOlGGiomcpEYrBI1yg16Ag/xqudjMbAEEnlexHvppitwI99C5bqffVqUlpMhpPlFfH7KEdhnVm5qAbj8az91WpJAxsb6+etIOEboa6Q8mts5zj0jya9qJj+tf940S9pZjxlb98j7Kw4dBw1NLc/5fjXizXB6zdbtFL9I37zfjQ/2gc8WJ/ab8awHjNiRfT7Ot6TvT41do1HpTttjz+LUH6VPM3rBTMf40wKaMkjG2NqHrTBtTxNYPDiftNCXPX4GtkhPQ/pMdT7qJdpjqa88JP83205eXevf/AMWqXJCbo2p4/Cu/SnjWTEgvrf7NaNbX9UW6l9PsqH5EhWzUXanU2pg2iOTD7PtqkkEZ4EHyNMGETp8T+Nc354jRd9NNvwymlnaB6287CkCBOg+NV8QrD1VDeGtwPfQvMmajSGPYcyPL/wA1J2q3J2+I++vNTYhr63HvpYxxHzjXbYHqBtiTjnP71d+nZOUh/erzLY9v8R+NR6e/U02wPT/2jm+kf30X9qZ+G8f315hcS7DRvjUGSTrf2imzUz0p7RSnjI/7xoH23LzeT95hXmTiWF/jRDHuef2U2yTfO2n+kfT/ADN+NNXtJKP10g/aavO+kP1pTSkWvzFx4jkaUzHrB2pn+nb4feKTiNtSSaPKSOl7D3DSvMek+VKbEUpgeg31uB+NW8DtuWHRH06HUe7lXlBPRxz+P3VWS9gepxHaGdv1jD/T3R8KZD2rnXiwb/UPvFq8sXbla3nXGVgOHxrZRYbPZR9sj86ME+Bt9oqU7X3PeTTqDc+62teHGLYda4bQNNRDZ7+XtJCDpmPiBoPfR/puE/PHxr5+NoVP6QpSiSKaZuQqAz8bBfZUYfaKnjoauCQEda+e5OOqO5ThkYmzZiPdS8VGy8Cbda0FYdfsqWswI40Ly0+BMoMbXzDy1/CpjlPX7asT7PF9OvDh7jy9tJbCAXOrLwvaxU9JF4ofHUHka7qSa0ahq4nqacJbj76qEIOH9eWtGs9DNRauPD3VAl5W08r6c9Li/lcUhMT/AFc1AxLaaA69Dc68NDfXhprUjSLbYkAd0k+GQLb3O1/hQHGHpVaTONShW+uoYDyGbU+80Ac00hSRpw48gaAD2C9c+OYm9x5G4+ys0lqkITzqMVdia+G2iQLMQPZ9hvVyOQgE5r9K88sfnWlhsVYAEcOdcfLD/UC7I9gbHx048fGllMyG9wT48OXKuWQHUWPKiDVwyaAVFE66Zrr8eHjS4pGU+sTbkRofIg1aDUJNPyv2AYkXmV424c7XoJSAQVVSOoKj7aF4wRqKWkNr2PsIvwFhbpQpIwMsrZgQlwemU386CTDksFI7t9SFtapMki8geH8TRLjBwOmuUe6966qTXBiricDkOpIU8CO8R+zcX99Ikw2X/GR1yBdfIO1/O9PlmLiy5reAJPPh7R8KFpHFhwsODBwT/mOYnXysPCvTGU8TUVt3e9jewJ1BGg40CRtxUX+NXI8Uwvdbnla3t41LbQAFsjAey1Oc+gxoqti3HEW9lqS2LJFObHg8I7/bVeTFDlGPbc1UW+iaDTGEc/h+FN9LvxKn2EGs8t5UNXSZjZXFA1DlfCsbPRDEEc6nDoKNXKK7L4n31mjGmu9OPStUgoXJFZsvGmxkgG19CL+VFH3nJ5DT+vjTsEgJZuprN/h2dTQ2PslJo2Z5ZEsxUhcPLMqqFVg5dDZdS1w1rLGxuTZSGy8CzIzgAZI1lcu6Iqo4BQlpGAN8wsBqb8K3uz221hjs0joUlkmCrHG+cPhdwBGzI27fNa5YhcnDvccLDJHupIpYy6vHGvccxsjxDuyKSrA3711It3tLWFQ3BpW6sjZYMDKiP3SkhYKyvHICy2zg5GOUjMDY243pMyBhbUaWuNDY8R5eFTFDEkSRxIy5WZ2ZpN4zswVRoEUIAB43vxrq882lL8LLVmdiMOQ19AOoHd9qjh7PdQ5f8Wl+B4qfJuvhWnlpMmE45SQTx6HzHOrj5r+wlHUf1/V6ONrka21Gpvp4mwJ9wJ86GZWB17vxU/hQs62IYFTYgG4te3XlXb1Y0Wjfm1/a1j4jMAfeAfCjWOrm2dpYdpA0GHKR5EB74GZwoDyABWCAnkD46XtVETRn9W31v8us/wBTJ/kGWUcdfhXb4X0sPYTQ71Poz9b/AC6kSp9Gfrf5dTS7G/yO33ifsoC9GsqfRt9b/LrjMn0Z+t/l1qXYELIRwqzHtE89arb5Po2+t/l1O/T6Nvrf5dS4RfI76NaDEI3A08qKwRiY7+o31v8ALrRw0xYHKpNv94OH1deefgS4f/TV+RdyChsKqLtBb2Nx+2P+ynX8D++P+yufxVy1/P8AQ/sMy1XxWXQEasbCjMhHBT++Py6pTYgHihOuUfKDja5I+T5dfGr8fjt/Zfz/AEb9hDgD1b8+Zvbl959tAxOnevpf5+n+U5lGvlceNWlKXBKaAgkb3VlB1UWTQkaX5V2154ZJ5XgURRFhkjPFAI0BU2v84Mb31vfnXttUPvgp7w1BkNdIlulLNBqC3hoWObS1/LjQ3rZ7KbTWGWUtKYS+GmhjlAcmOV8mR/kwXHqkXUE61a5JekYjQrfUEe+/uoWgXqR516HtHtYOcJlnOIkgjdXmIk7zNO8iC8wDtlRgNR5VhzyFmLE6m3K3ABRa3QAD2UvRBYxnZpo8NDiN9CyzM6hAzGQFCubMLW0zLex0uPG2auG6/Ct/aGPgbA4aFN9vonmZs2TdfLGMtlI7x/uxbQWub30viE0t9AkB6OPGo9H8aZeootjQ/Z62DcwPiT/Cjwfq+00cUWSI34kX/Cl4Y90eVcPI9FMsCiBpQNEDXnZI0NUhqVeoBooR2epzUomoL6imhGHXQikLhyhuhHEGxIAuDocx9Xz5dadm0PWmSYVwVuNPcfZVQck9CdNhM5ujoHOpQyRyXPM3RiSfOszEJkOVhlbjbiP4VcxBUGxOtzbrpyJHA1Yx2LTKFnXNcAgqe+viTY38q7qVspK0ZSm+tGr+VTi9nFBmjbPH1HEX4BxypcBV9OB68j50uuQoaD412aobDkC+hHG4N+HhQA34UFVQzNXUIA50O9HWgwy1dekmYVy4u3LSmmAZFNjxTLwNVGxOvCo9IPhWxvkDZjx5K9CTYc7k86qM+psdF7o8T84+01GEkORpDxHdT/UdK4RWUW16/fUqKiUQi3NtB5sqj3sQKKYnQFg1hYWdZAAOABViB5Uu9S9tOPDW9uPO1uXnXT0YW6XoQtudGaE02Y6oqCa4VgOVrcKJ5yf6FRk8ajTz+FYlg0QQ+FvGhMnsqL0kjEdRxv7P41BkHh7v40o1F61ILNoi6sTrZCbcb2W9vCshccALBT7/AOFacsmVX/4bD3lVrz96hRT5Oki9+kPA+8fhRjaQ6N7x+FZ96gmnCPRJpDaSdG+FEm0U00Pjc8PhrWXeotW+OIo0xtNdbqSPO49ugohtZdLoLgHr7La1lGiy04RNbNVNsix0sb8gPV0sNeJ41obN2ijrIZJCuRcyqFY7wgjQtqqDzBvoOdebFERRiitlnGYzO3BALkiyRodepRRf20h5iaAJRBbVRlEu7M2hkcZrlToRcga/AjnY1e2nsYWEkGoPrL0PVeo+zx41igVpbK2mY9DwPw/hUvtFpFePNlK6rx9vUedIII61uYzAq93jOp1IvoPEW/r7sci97izDrQmZqhRoaIjWhqiWTeozVxFdasSFUxoSQBxJoFFa2zYBGplf9kdTQ3SFKzsWQmVBwQXPi5oYp71Sxc12+J8zSkmI4VLhaM+TXHXunzVWHuYEfClzrc3so8lRB7kAB86opiz505caDxqUpx4Cx0uHy+sdfC5+PCkGrCvcWvS2i6UqXY2hd6EmidCKC9VZjr1FTUUgQag0VCaSWQaipqKQLmNkIRrG2iof27sR7gKyKu7RkNh/nZm8LL3F+w1RojwWz12w8J6ThwsThZYAxfDkx5cWrOSrIH7okUsEJNzYpl17pyNvxm8bNEMPdSm5y5GjyMeJ9aUHMLSPdjqCTkvWx2UgcYWV4o8DO8jtC8eIMYlEIjSTOmeZO6WNu6M1146aeQXToPAC1vDrp411b0c0vxDsPEGZVZgikgFiGYKP8RCgkgdAL1vY3sfu4YJlxCSRzzLAmWKdHN/WkRJVUyKpsLrzIFeczVo4vbskkkEjZc2HSGJNDbLBYpcX1Jtra1/CpVey3fo2JOzQzTKMNiEEayEPvIpHVolJYzRKNASpBAN1vzsb+ZFeln/2gYhs91iGZZl/W2UYjeb3KDJ1kcgG4BPCvMgVpV6CF+wrUQFArUV6g6hWrrUOauvQNoOoJ6VF669YbRbwO0GjYdOY86v46JZEzoPdyPMeVYoNXdnbRyGx1U/1cUV7C0Ur1GevUfo2CQFzewF+7YH4cdaxcRPCNEjJ8XYn4LaspegaKIarKbPkIuRlXqxyj41LbRbLlXKgtbugC/meNVpWLcSSepNz8aog9xiIEMMXdwpznCIoigQTyFgMwibOS7plIcFUzF9S2lZWA2Q2KjE8s0UMRkEClxIQZSofIqxqxChWBLGw186q7Q7XTTRbpggW0AJAe5GGQpFbMxCGxNyoF+dBgu1WJgw4hgleJd6ZyY2eNyxRY8rMrC6WQG1uNdHi3s5LJIiTs5IDjAxVWwlt6tyblplhshGh7zX8qHEbD3TwCWVEWaBMTnyyMERw5UMqKWJ7ltAeIp0faqUT4mV44ZPStZkdWMZ+UEosFcMLMAR3vfVTbW2JMS4Z0RFSJYEWNSqLGgIVVBJPzjqSTrRobZe212Z9HnWATxyyFlQhFlUIXCGO7OoBuJF4XtzqztXsiIknYTxSnDSLDMqrMpVnd4xYyIA4zow0PjWXituvNiDO4AkJRu6LKDGqIlgb8o1PvrR2p2reZJl3UEe/kWWZo0cPI6MzgsWdgO87HugcaG1sNmLG1qes16QReuBtXFpMssE1DAHiPdSGltUrLppU0/QXQZi6G/20pzYX9tR6QedSxJuDw5VafY5HoNo9kDD6QPSIXlwyCSaILMCqkxqbOyBGIMqcDzrFmwuVFfOpzfNB7w48R7NfEjjy2cf2skmE2aPDrJOgSaVY3EkigobG7lRcxpeyjhyrz4ro3H0EbfJ16i1deuvQYDaekhXkgCDlwGvxJqpRyyFmLHiST7zQXqkijZ7O7XbDMXs4ik+SkZVTNluHyxvIjKrAhSdCSPO9N7a7RinxsskLO6Gy52ygyZFyCQKqJlBULoRe9zzra/2ez7+KbBlBMb+kRRmGNxmssczmRlYoRGFsAup5157tPsYYbEFEEwiZRJEZ1VJWjNwGZRw7yuNQDpqBwq3wQqyMxOIve1xfkbX1A8bVc2nLhyF9HjnTjm3ssctxpbLkjS3Pjfjyqip1FzYX48bC+ptzt0ra7W7Giw00awSPLHJh4Zw7gKx3qlvVHqjQaG5HU1NaKfJ6bE9pF/R88MuN9IkeIKvymOlzNvUa27niWOKygjOrXFtONW+zHbVEw2HilxUSQpGyOijaEeKAvIQEMR3LsSVIY242I0ryO2NiQxYLCYiKV5GnaZZAVyqjRbruoOJtvCC17G2gFXezGx8FPE7z+kxLCoM0wlgEYZy26SOIwl2ZipAXNyJuKu3ZFKjzeGiDXDOqWQt3g9mYC4RcinvHgL2HUivQ9jtqrCuLHpHosksSJFN8r3WWdHcZolZ1ugI0GvOvMit/snsWLEGczM6rFGJNHjhUkyLHZ5pVZIx3tLjvHQVC50W+Nmxjdvq20MJIuLUNHh44pcW0csgMoWUSSBWTeO1nADFQcwHAC9T2y29HLLhQmIGJggcEMxxEmIYZ0aRp2njUd4LoiXAset6Q/ZGD9IwYZXm3MsSzFrxuwvG7kJKqiN4+5/ehco71wcpvV7SbDggjw8sTOyyNIrDfQYhQI8l8k0KKmYhj3SCRoeBtVOyVjaNztP2jSWHHqcb6UJ543w0dsSdyizSO397Gqx/JlVspPC3CrOG7XRjCGOWVP/ZPAsUb4+xfcFI74doRBnzEFmzcQSDWUdl4VcG2IhMmjRCxmw+JKiXMPldzGjQEW+de5OXjWjh+ymbCyzFszLCMQuV4DGFzIMkl2L58jFrAKBYC7E2GuVmqNclLsBt4YYIZcXkjEgbdb3HpkAcl23cMTRS5uOVmsbWNrmkdle0IhOKG+jjWVwwYvi8NKbNIRkbCRvlUhtUNhe1r2rpOz8MuGxTl2SWFFkRFAysGljjLOx4C72yix0ve1Uez2x8GyTHGTPEUKBMpKIwYOWLOIJbEWFhYX1oi26GSSss9pe0UcuPmkibNG4jF+9qywxo7d8BjdlbUgE8TxrHxuBDd5PMj8KjtNsoYbFSRJmyqEZSziQlXjSRWzKiAghgfVBFwDrSMHjcpsTp9lc5LdnSPFFW9SiE3sL2BY+CjiT4CtLE4VZBcaHryNLwWFKb7N9BNp7BrWjsJaEjab39WK3E/IYfh9XQHaz9IvqMN+XTFhiFyJpNdD8gvD6+lmCD6aX6hfz66b7OeghtZukX1GG/Lpi7SfpF9Rh/y6BcHCHQNK+Usuc7pUsh4sGEj3PhalQRRZQWlkVrAkCFWAPMA74X87CtT7N+w79KtfURePyGH/LoztJrcIvqMP+XXR4eE67xz/wDAv59C+EjH62X6hPz6nfYaLbbbTJph4RKRlL2BSw5pARkSQ821GmgBJNUztZukX1GH/Lr2hwOz2YACOOSPZucqbGOaRsFnEinguISXip46EagivDbuD6aT6hfz6vF9gmhw2o1vVi+ow35dcu0mPARfUYb8ulJBDyml/wDrr+fTY4YQR8q9syg3iC2UsAxuJW4Lc+qeFS0+zaJGPf8A3X1GG/LqU2g/MRfUYf8ALqFMJJG9fiQLRBhlDEKcxlW9xY8Bxo2hi+lk+oX8+peXYAvtB+kX1OH/AC6r2tbMLXAYeKngR4GrAjiOm9k+oX8+lbUGsP8Ay8P/AEmti2tswB0qfI/Ckq2mtQHNRsqxBohwqK6urOiLWzsU8ZlKOyEwyqSpKkqU1BI5HpVntFj5JnjaWR5G3KDM7M7W1NrsSbXJ95rq6rX1If2M6FrMpGlmB9uYV6LtltOWXdb2WSTKXtndntcLe2Y6VNdQvqxf2Qzau1ZmwKRtLK0YWKyF2KC1rWUmwtasPDzsIJlDEKzRFlucrFS+UsOBtc26Xrq6l8hHg7ZczKZMrFbwyKbEi6lbMptxB6Vd7LbQkinvFI8ZZGBKMyEjQ2OU6i9dXVMfRUvY7FbXmOOEpmlMiuih875wuVRYNe4FmOniaZ2n2rNJLDvJZHy2K5nZspzi5W50Og4dBXV1PZPtfoWe1m2p5IlR55nQuCVaR2UkKxFwTbQ1k7DkK7wKSAyWaxtmG8VrNbiLgH2Curq0uRh9T1GD2rNGHEcsiBjdgrsoJygagHXQAeys7ZG0pYZmEUkkQaJcwR2QHK3duFIva5t511dUx/xNL/IwNq4p5JpXkdnYubsxLMbaC5Op0AHsqqKmuqXyX6NHZvA+dXD6kn/Bm/6RU11ZcjL6nn5Pv/GlmorqSUHDXRmurqRRANMxDG51rq6t7IIK9341V5V1dREGWo+AoMQa6uoXIARcRWk3Corq0+UYpnjVrap/uv8Al4f+k11dVrgPZThNMJrq6ofJj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28600"/>
            <a:ext cx="9144000" cy="118903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>
                <a:latin typeface="+mn-lt"/>
              </a:rPr>
              <a:t>THE QUAD CHRONICLES: </a:t>
            </a:r>
            <a:br>
              <a:rPr lang="en-US" sz="30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Quadcopter</a:t>
            </a:r>
            <a:br>
              <a:rPr lang="en-US" sz="2700" dirty="0" smtClean="0">
                <a:latin typeface="+mn-lt"/>
              </a:rPr>
            </a:br>
            <a:r>
              <a:rPr lang="en-US" sz="2500" dirty="0" smtClean="0">
                <a:latin typeface="+mn-lt"/>
              </a:rPr>
              <a:t>Camera System</a:t>
            </a:r>
            <a:endParaRPr lang="en-US" sz="250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506" y="1657187"/>
            <a:ext cx="3087894" cy="20004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48600" y="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Joe Howard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5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a working flight controller we need several components</a:t>
            </a:r>
          </a:p>
          <a:p>
            <a:pPr lvl="1"/>
            <a:r>
              <a:rPr lang="en-US" dirty="0" smtClean="0"/>
              <a:t>Processor, accelerometer, gyroscope, on board programming, GPS, compass, and data logging</a:t>
            </a:r>
          </a:p>
          <a:p>
            <a:r>
              <a:rPr lang="en-US" dirty="0" smtClean="0"/>
              <a:t>Controls motor speed</a:t>
            </a:r>
          </a:p>
          <a:p>
            <a:r>
              <a:rPr lang="en-US" dirty="0" smtClean="0"/>
              <a:t>Allows for autonomous features</a:t>
            </a:r>
          </a:p>
        </p:txBody>
      </p:sp>
      <p:pic>
        <p:nvPicPr>
          <p:cNvPr id="2050" name="Picture 2" descr="http://baskindustries.com/aerospace_NEW/wp-content/uploads/2013/07/apm2.5-t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24400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api.ning.com/files/It3-odgnrfRJMrSqR*yRVfWUv6TTedhJpJL-*Cqy5S3Gdu2-Kl67pNsyotsCGxYaOnZ9oRA2cTW39aoGezL-VwzzxbN9rxsk/apm25_sidepinsxt60ed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790" y="3927996"/>
            <a:ext cx="23241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228600"/>
            <a:ext cx="9144000" cy="118903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>
                <a:latin typeface="+mn-lt"/>
              </a:rPr>
              <a:t>THE QUAD CHRONICLES: </a:t>
            </a:r>
            <a:br>
              <a:rPr lang="en-US" sz="30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Quadcopter</a:t>
            </a:r>
            <a:br>
              <a:rPr lang="en-US" sz="2700" dirty="0" smtClean="0">
                <a:latin typeface="+mn-lt"/>
              </a:rPr>
            </a:br>
            <a:r>
              <a:rPr lang="en-US" sz="2500" dirty="0" smtClean="0">
                <a:latin typeface="+mn-lt"/>
              </a:rPr>
              <a:t>Flight Controller Requirements</a:t>
            </a:r>
            <a:endParaRPr lang="en-US" sz="25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6200" y="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Ryan Borden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63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79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APM 2.6</a:t>
            </a:r>
          </a:p>
          <a:p>
            <a:pPr lvl="1"/>
            <a:r>
              <a:rPr lang="en-US" sz="2400" dirty="0" smtClean="0"/>
              <a:t>Specs work for our application</a:t>
            </a:r>
          </a:p>
          <a:p>
            <a:pPr lvl="1"/>
            <a:r>
              <a:rPr lang="en-US" sz="2400" dirty="0" smtClean="0"/>
              <a:t>Mission Planner software</a:t>
            </a:r>
          </a:p>
          <a:p>
            <a:pPr lvl="1"/>
            <a:r>
              <a:rPr lang="en-US" sz="2400" dirty="0" smtClean="0"/>
              <a:t>Previous experience</a:t>
            </a:r>
          </a:p>
          <a:p>
            <a:pPr lvl="1"/>
            <a:r>
              <a:rPr lang="en-US" sz="2400" dirty="0" smtClean="0"/>
              <a:t>Stability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123924"/>
              </p:ext>
            </p:extLst>
          </p:nvPr>
        </p:nvGraphicFramePr>
        <p:xfrm>
          <a:off x="304800" y="3581400"/>
          <a:ext cx="8686800" cy="1798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43000"/>
                <a:gridCol w="1143000"/>
                <a:gridCol w="914400"/>
                <a:gridCol w="1028700"/>
                <a:gridCol w="1057275"/>
                <a:gridCol w="1057275"/>
                <a:gridCol w="1057275"/>
                <a:gridCol w="128587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Controller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Processor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Clock</a:t>
                      </a:r>
                      <a:r>
                        <a:rPr lang="en-US" sz="1400" baseline="0" dirty="0" smtClean="0"/>
                        <a:t> Speed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GPIO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UART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PWM Channels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Retail</a:t>
                      </a:r>
                    </a:p>
                    <a:p>
                      <a:r>
                        <a:rPr lang="en-US" sz="1400" dirty="0" smtClean="0"/>
                        <a:t>Price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APM 2.6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Atmega 2560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8KB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$240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Pixhawk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Cortex</a:t>
                      </a:r>
                      <a:r>
                        <a:rPr lang="en-US" baseline="0" dirty="0" smtClean="0"/>
                        <a:t> M4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168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256 KB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$280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0" y="228600"/>
            <a:ext cx="9144000" cy="118903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>
                <a:latin typeface="+mn-lt"/>
              </a:rPr>
              <a:t>THE QUAD CHRONICLES: </a:t>
            </a:r>
            <a:br>
              <a:rPr lang="en-US" sz="30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Quadcopter</a:t>
            </a:r>
            <a:br>
              <a:rPr lang="en-US" sz="27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 </a:t>
            </a:r>
            <a:r>
              <a:rPr lang="en-US" sz="2500" dirty="0" smtClean="0">
                <a:latin typeface="+mn-lt"/>
              </a:rPr>
              <a:t>Flight Controller Selection</a:t>
            </a:r>
            <a:endParaRPr lang="en-US" sz="25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6200" y="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Ryan Borden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0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13716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14478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sz="2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228600"/>
            <a:ext cx="9144000" cy="118903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>
                <a:latin typeface="+mn-lt"/>
              </a:rPr>
              <a:t>THE QUAD CHRONICLES: </a:t>
            </a:r>
            <a:br>
              <a:rPr lang="en-US" sz="30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Quadcopter</a:t>
            </a:r>
            <a:br>
              <a:rPr lang="en-US" sz="27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 </a:t>
            </a:r>
            <a:r>
              <a:rPr lang="en-US" sz="2500" dirty="0" smtClean="0">
                <a:latin typeface="+mn-lt"/>
              </a:rPr>
              <a:t>Flight Controller Details</a:t>
            </a:r>
            <a:endParaRPr lang="en-US" sz="2500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20624" lvl="1" indent="-384048">
              <a:buSzPct val="80000"/>
              <a:buFont typeface="Wingdings 2"/>
              <a:buChar char=""/>
            </a:pPr>
            <a:r>
              <a:rPr lang="en-US" dirty="0" smtClean="0"/>
              <a:t>Accelerometer and </a:t>
            </a:r>
            <a:r>
              <a:rPr lang="en-US" dirty="0" err="1" smtClean="0"/>
              <a:t>Gryoscope</a:t>
            </a:r>
            <a:endParaRPr lang="en-US" dirty="0"/>
          </a:p>
          <a:p>
            <a:pPr marL="704088" lvl="2" indent="-384048">
              <a:buSzPct val="80000"/>
              <a:buFont typeface="Wingdings 2"/>
              <a:buChar char=""/>
            </a:pPr>
            <a:r>
              <a:rPr lang="en-US" dirty="0" smtClean="0"/>
              <a:t>MPU-6000</a:t>
            </a:r>
          </a:p>
          <a:p>
            <a:pPr marL="978408" lvl="3" indent="-384048">
              <a:buSzPct val="80000"/>
              <a:buFont typeface="Wingdings 2"/>
              <a:buChar char=""/>
            </a:pPr>
            <a:r>
              <a:rPr lang="en-US" dirty="0" smtClean="0"/>
              <a:t>2.4 Volts</a:t>
            </a:r>
          </a:p>
          <a:p>
            <a:pPr marL="978408" lvl="3" indent="-384048">
              <a:buSzPct val="80000"/>
              <a:buFont typeface="Wingdings 2"/>
              <a:buChar char=""/>
            </a:pPr>
            <a:r>
              <a:rPr lang="en-US" dirty="0" smtClean="0"/>
              <a:t>3.9mA’s</a:t>
            </a:r>
          </a:p>
          <a:p>
            <a:pPr marL="420624" lvl="1" indent="-384048">
              <a:buSzPct val="80000"/>
              <a:buFont typeface="Wingdings 2"/>
              <a:buChar char=""/>
            </a:pPr>
            <a:r>
              <a:rPr lang="en-US" dirty="0" smtClean="0"/>
              <a:t>On-board programming</a:t>
            </a:r>
            <a:endParaRPr lang="en-US" dirty="0"/>
          </a:p>
          <a:p>
            <a:pPr marL="704088" lvl="2" indent="-384048">
              <a:buSzPct val="80000"/>
              <a:buFont typeface="Wingdings 2"/>
              <a:buChar char=""/>
            </a:pPr>
            <a:r>
              <a:rPr lang="en-US" dirty="0" err="1" smtClean="0"/>
              <a:t>ATmega</a:t>
            </a:r>
            <a:r>
              <a:rPr lang="en-US" dirty="0" smtClean="0"/>
              <a:t> 32U</a:t>
            </a:r>
          </a:p>
          <a:p>
            <a:pPr marL="420624" lvl="1" indent="-384048">
              <a:buSzPct val="80000"/>
              <a:buFont typeface="Wingdings 2"/>
              <a:buChar char=""/>
            </a:pPr>
            <a:r>
              <a:rPr lang="en-US" dirty="0" smtClean="0"/>
              <a:t>Altimeter</a:t>
            </a:r>
          </a:p>
          <a:p>
            <a:pPr marL="704088" lvl="2" indent="-384048">
              <a:buSzPct val="80000"/>
              <a:buFont typeface="Wingdings 2"/>
              <a:buChar char=""/>
            </a:pPr>
            <a:r>
              <a:rPr lang="en-US" dirty="0" smtClean="0"/>
              <a:t>MS5661</a:t>
            </a:r>
          </a:p>
          <a:p>
            <a:pPr marL="978408" lvl="3" indent="-384048">
              <a:buSzPct val="80000"/>
              <a:buFont typeface="Wingdings 2"/>
              <a:buChar char=""/>
            </a:pPr>
            <a:r>
              <a:rPr lang="en-US" dirty="0" smtClean="0"/>
              <a:t>3.6V</a:t>
            </a:r>
          </a:p>
          <a:p>
            <a:pPr marL="978408" lvl="3" indent="-384048">
              <a:buSzPct val="80000"/>
              <a:buFont typeface="Wingdings 2"/>
              <a:buChar char=""/>
            </a:pPr>
            <a:r>
              <a:rPr lang="en-US" dirty="0" smtClean="0"/>
              <a:t>1</a:t>
            </a:r>
            <a:r>
              <a:rPr lang="el-GR" dirty="0" smtClean="0"/>
              <a:t>μ</a:t>
            </a:r>
            <a:r>
              <a:rPr lang="en-US" dirty="0" smtClean="0"/>
              <a:t>A</a:t>
            </a:r>
          </a:p>
          <a:p>
            <a:pPr marL="420624" lvl="1" indent="-384048">
              <a:buSzPct val="80000"/>
              <a:buFont typeface="Wingdings 2"/>
              <a:buChar char=""/>
            </a:pPr>
            <a:r>
              <a:rPr lang="en-US" dirty="0" smtClean="0"/>
              <a:t>Compass</a:t>
            </a:r>
          </a:p>
          <a:p>
            <a:pPr marL="704088" lvl="2" indent="-384048">
              <a:buSzPct val="80000"/>
              <a:buFont typeface="Wingdings 2"/>
              <a:buChar char=""/>
            </a:pPr>
            <a:r>
              <a:rPr lang="en-US" dirty="0" smtClean="0"/>
              <a:t>HMC5883L</a:t>
            </a:r>
          </a:p>
          <a:p>
            <a:pPr marL="978408" lvl="3" indent="-384048">
              <a:buSzPct val="80000"/>
              <a:buFont typeface="Wingdings 2"/>
              <a:buChar char=""/>
            </a:pPr>
            <a:r>
              <a:rPr lang="en-US" dirty="0" smtClean="0"/>
              <a:t>3V</a:t>
            </a:r>
          </a:p>
          <a:p>
            <a:pPr marL="978408" lvl="3" indent="-384048">
              <a:buSzPct val="80000"/>
              <a:buFont typeface="Wingdings 2"/>
              <a:buChar char=""/>
            </a:pPr>
            <a:r>
              <a:rPr lang="en-US" dirty="0" smtClean="0"/>
              <a:t>100</a:t>
            </a:r>
            <a:r>
              <a:rPr lang="el-GR" dirty="0" smtClean="0"/>
              <a:t>μ</a:t>
            </a:r>
            <a:r>
              <a:rPr lang="en-US" dirty="0" smtClean="0"/>
              <a:t>A</a:t>
            </a:r>
          </a:p>
          <a:p>
            <a:pPr marL="978408" lvl="3" indent="-384048">
              <a:buSzPct val="80000"/>
              <a:buFont typeface="Wingdings 2"/>
              <a:buChar char=""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696200" y="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Ryan Borden</a:t>
            </a:r>
            <a:endParaRPr lang="en-US" dirty="0"/>
          </a:p>
        </p:txBody>
      </p:sp>
      <p:pic>
        <p:nvPicPr>
          <p:cNvPr id="1026" name="Picture 0" descr="yaw_pitch_ro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664186"/>
            <a:ext cx="3220387" cy="270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36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1143000"/>
          </a:xfrm>
        </p:spPr>
        <p:txBody>
          <a:bodyPr>
            <a:normAutofit/>
          </a:bodyPr>
          <a:lstStyle/>
          <a:p>
            <a:pPr algn="ctr"/>
            <a:r>
              <a:rPr lang="en-US" sz="3000" dirty="0" smtClean="0">
                <a:latin typeface="+mn-lt"/>
              </a:rPr>
              <a:t>DRONENET:THE QUAD CHRONICLES</a:t>
            </a:r>
            <a:br>
              <a:rPr lang="en-US" sz="3000" dirty="0" smtClean="0">
                <a:latin typeface="+mn-lt"/>
              </a:rPr>
            </a:br>
            <a:r>
              <a:rPr lang="en-US" sz="3000" dirty="0" smtClean="0">
                <a:latin typeface="+mn-lt"/>
              </a:rPr>
              <a:t> </a:t>
            </a:r>
            <a:r>
              <a:rPr lang="en-US" sz="2700" dirty="0" smtClean="0">
                <a:latin typeface="+mn-lt"/>
              </a:rPr>
              <a:t>Design &amp; System Integration</a:t>
            </a:r>
            <a:endParaRPr lang="en-US" sz="27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 system did we design &amp; integrate?</a:t>
            </a:r>
          </a:p>
          <a:p>
            <a:pPr lvl="1"/>
            <a:r>
              <a:rPr lang="en-US" sz="2400" dirty="0" smtClean="0"/>
              <a:t>Four major subsystems that are integrated with one another</a:t>
            </a:r>
          </a:p>
          <a:p>
            <a:pPr marL="1202436" lvl="1" indent="-571500">
              <a:buClr>
                <a:schemeClr val="tx1"/>
              </a:buClr>
              <a:buSzPct val="115000"/>
              <a:buFont typeface="+mj-lt"/>
              <a:buAutoNum type="romanUcPeriod"/>
            </a:pPr>
            <a:r>
              <a:rPr lang="en-US" sz="3000" dirty="0" smtClean="0"/>
              <a:t>Quadcopter</a:t>
            </a:r>
          </a:p>
          <a:p>
            <a:pPr marL="1202436" lvl="1" indent="-571500">
              <a:buClr>
                <a:schemeClr val="tx1"/>
              </a:buClr>
              <a:buSzPct val="115000"/>
              <a:buFont typeface="+mj-lt"/>
              <a:buAutoNum type="romanUcPeriod"/>
            </a:pPr>
            <a:r>
              <a:rPr lang="en-US" sz="3000" dirty="0" smtClean="0"/>
              <a:t>Quadcopter Control Terminal (QCT)</a:t>
            </a:r>
          </a:p>
          <a:p>
            <a:pPr marL="1202436" lvl="1" indent="-571500">
              <a:buClr>
                <a:schemeClr val="tx1"/>
              </a:buClr>
              <a:buSzPct val="115000"/>
              <a:buFont typeface="+mj-lt"/>
              <a:buAutoNum type="romanUcPeriod"/>
            </a:pPr>
            <a:r>
              <a:rPr lang="en-US" sz="3000" dirty="0" smtClean="0"/>
              <a:t>Mobile Landing Platform (MLP)</a:t>
            </a:r>
          </a:p>
          <a:p>
            <a:pPr marL="1202436" lvl="1" indent="-571500">
              <a:buClr>
                <a:schemeClr val="tx1"/>
              </a:buClr>
              <a:buSzPct val="115000"/>
              <a:buFont typeface="+mj-lt"/>
              <a:buAutoNum type="romanUcPeriod"/>
            </a:pPr>
            <a:r>
              <a:rPr lang="en-US" sz="3000" dirty="0" smtClean="0"/>
              <a:t>MLP Control Terminal (MLPCT)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67600" y="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Raymond </a:t>
            </a:r>
            <a:r>
              <a:rPr lang="en-US" dirty="0" err="1" smtClean="0"/>
              <a:t>Lueg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457200" y="1828800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000" dirty="0" err="1" smtClean="0"/>
              <a:t>Xbee</a:t>
            </a:r>
            <a:r>
              <a:rPr lang="en-US" sz="2000" dirty="0" smtClean="0"/>
              <a:t> Pro Telemetry</a:t>
            </a:r>
          </a:p>
          <a:p>
            <a:r>
              <a:rPr lang="en-US" sz="2000" dirty="0" smtClean="0"/>
              <a:t>S3B</a:t>
            </a:r>
          </a:p>
          <a:p>
            <a:r>
              <a:rPr lang="en-US" sz="2000" dirty="0" smtClean="0"/>
              <a:t>900 MHz</a:t>
            </a:r>
          </a:p>
          <a:p>
            <a:r>
              <a:rPr lang="en-US" sz="2000" dirty="0" smtClean="0"/>
              <a:t>Up to 215mW transmit power</a:t>
            </a:r>
          </a:p>
          <a:p>
            <a:r>
              <a:rPr lang="en-US" sz="2000" dirty="0" smtClean="0"/>
              <a:t>Up to 9 miles line of sight</a:t>
            </a:r>
          </a:p>
          <a:p>
            <a:r>
              <a:rPr lang="en-US" sz="2000" dirty="0" smtClean="0"/>
              <a:t>Gives us :</a:t>
            </a:r>
          </a:p>
          <a:p>
            <a:pPr lvl="1"/>
            <a:r>
              <a:rPr lang="en-US" sz="1600" dirty="0" smtClean="0"/>
              <a:t>GPS</a:t>
            </a:r>
          </a:p>
          <a:p>
            <a:pPr lvl="1"/>
            <a:r>
              <a:rPr lang="en-US" sz="1600" dirty="0" smtClean="0"/>
              <a:t>Battery monitoring</a:t>
            </a:r>
          </a:p>
          <a:p>
            <a:pPr lvl="1"/>
            <a:r>
              <a:rPr lang="en-US" sz="1600" dirty="0" smtClean="0"/>
              <a:t>Wireless programming</a:t>
            </a:r>
          </a:p>
          <a:p>
            <a:endParaRPr lang="en-US" sz="20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45720" rIns="45720"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Quadcopter</a:t>
            </a:r>
            <a:endParaRPr lang="en-US" sz="3000" dirty="0">
              <a:latin typeface="+mn-lt"/>
            </a:endParaRPr>
          </a:p>
          <a:p>
            <a:pPr algn="ctr"/>
            <a:r>
              <a:rPr lang="en-US" sz="2800" dirty="0" smtClean="0">
                <a:latin typeface="+mn-lt"/>
              </a:rPr>
              <a:t>Wireless Telemetry</a:t>
            </a:r>
            <a:endParaRPr lang="en-US" sz="2800" dirty="0">
              <a:latin typeface="+mn-lt"/>
            </a:endParaRPr>
          </a:p>
        </p:txBody>
      </p:sp>
      <p:sp>
        <p:nvSpPr>
          <p:cNvPr id="7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5334000" y="1752600"/>
            <a:ext cx="3508375" cy="3951288"/>
          </a:xfrm>
          <a:prstGeom prst="rect">
            <a:avLst/>
          </a:prstGeom>
        </p:spPr>
        <p:txBody>
          <a:bodyPr/>
          <a:lstStyle/>
          <a:p>
            <a:pPr marL="36576" indent="0">
              <a:buNone/>
            </a:pPr>
            <a:r>
              <a:rPr lang="en-US" sz="2000" dirty="0" smtClean="0"/>
              <a:t>FPV</a:t>
            </a:r>
          </a:p>
          <a:p>
            <a:r>
              <a:rPr lang="en-US" sz="2000" dirty="0" smtClean="0"/>
              <a:t>1280 MHz</a:t>
            </a:r>
          </a:p>
          <a:p>
            <a:r>
              <a:rPr lang="en-US" sz="2000" dirty="0" smtClean="0"/>
              <a:t>200 </a:t>
            </a:r>
            <a:r>
              <a:rPr lang="en-US" sz="2000" dirty="0" err="1" smtClean="0"/>
              <a:t>mW</a:t>
            </a:r>
            <a:r>
              <a:rPr lang="en-US" sz="2000" dirty="0" smtClean="0"/>
              <a:t> transmit power</a:t>
            </a:r>
          </a:p>
          <a:p>
            <a:r>
              <a:rPr lang="en-US" sz="2000" dirty="0" smtClean="0"/>
              <a:t>1 mile range</a:t>
            </a:r>
          </a:p>
          <a:p>
            <a:r>
              <a:rPr lang="en-US" sz="2000" dirty="0" smtClean="0"/>
              <a:t>Gives us:</a:t>
            </a:r>
          </a:p>
          <a:p>
            <a:pPr lvl="1"/>
            <a:r>
              <a:rPr lang="en-US" sz="1600" dirty="0" smtClean="0"/>
              <a:t>Live video stream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96200" y="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Ryan Borden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14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Quadcopter Control Termina</a:t>
            </a:r>
            <a:r>
              <a:rPr lang="en-US" sz="3000" dirty="0">
                <a:latin typeface="+mn-lt"/>
              </a:rPr>
              <a:t>l</a:t>
            </a:r>
            <a:r>
              <a:rPr lang="en-US" sz="3000" dirty="0" smtClean="0">
                <a:latin typeface="+mn-lt"/>
              </a:rPr>
              <a:t/>
            </a:r>
            <a:br>
              <a:rPr lang="en-US" sz="30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Design </a:t>
            </a:r>
            <a:r>
              <a:rPr lang="en-US" sz="2800" dirty="0">
                <a:latin typeface="+mn-lt"/>
              </a:rPr>
              <a:t>&amp; System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SzPct val="115000"/>
              <a:buFont typeface="+mj-lt"/>
              <a:buAutoNum type="romanUcPeriod" startAt="2"/>
            </a:pPr>
            <a:r>
              <a:rPr lang="en-US" sz="2400" b="1" dirty="0" smtClean="0"/>
              <a:t>Quadcopter Control Terminal</a:t>
            </a:r>
          </a:p>
          <a:p>
            <a:pPr lvl="1"/>
            <a:r>
              <a:rPr lang="en-US" sz="2000" dirty="0"/>
              <a:t>P</a:t>
            </a:r>
            <a:r>
              <a:rPr lang="en-US" sz="2000" dirty="0" smtClean="0"/>
              <a:t>lan out waypoints for autonomous missions</a:t>
            </a:r>
          </a:p>
          <a:p>
            <a:pPr lvl="1"/>
            <a:r>
              <a:rPr lang="en-US" sz="2000" dirty="0" smtClean="0"/>
              <a:t>Display and record real-time telemetry data</a:t>
            </a:r>
          </a:p>
          <a:p>
            <a:pPr lvl="2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/>
              <a:t>Battery life</a:t>
            </a:r>
          </a:p>
          <a:p>
            <a:pPr lvl="2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/>
              <a:t>GPS</a:t>
            </a:r>
          </a:p>
          <a:p>
            <a:pPr lvl="2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/>
              <a:t>Altitude</a:t>
            </a:r>
          </a:p>
          <a:p>
            <a:pPr lvl="1"/>
            <a:r>
              <a:rPr lang="en-US" sz="2000" dirty="0"/>
              <a:t>C</a:t>
            </a:r>
            <a:r>
              <a:rPr lang="en-US" sz="2000" dirty="0" smtClean="0"/>
              <a:t>alibrate the flight controller</a:t>
            </a:r>
          </a:p>
          <a:p>
            <a:pPr lvl="1"/>
            <a:r>
              <a:rPr lang="en-US" sz="2000" dirty="0"/>
              <a:t>C</a:t>
            </a:r>
            <a:r>
              <a:rPr lang="en-US" sz="2000" dirty="0" smtClean="0"/>
              <a:t>ustomize all parameters for the flight controller</a:t>
            </a:r>
          </a:p>
          <a:p>
            <a:pPr lvl="2"/>
            <a:r>
              <a:rPr lang="en-US" sz="1600" dirty="0" smtClean="0"/>
              <a:t>Limits on speed, fail-safes, and almost anything you could imagine controlling with the Quadcopter</a:t>
            </a:r>
          </a:p>
          <a:p>
            <a:pPr lvl="1"/>
            <a:r>
              <a:rPr lang="en-US" sz="2000" dirty="0" smtClean="0"/>
              <a:t>Verbal warnings are given if there are major issues</a:t>
            </a:r>
          </a:p>
          <a:p>
            <a:pPr lvl="1"/>
            <a:endParaRPr lang="en-US" sz="1800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96200" y="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Ryan Borden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Quadcopter Control Termina</a:t>
            </a:r>
            <a:r>
              <a:rPr lang="en-US" sz="3000" dirty="0">
                <a:latin typeface="+mn-lt"/>
              </a:rPr>
              <a:t>l</a:t>
            </a:r>
            <a:r>
              <a:rPr lang="en-US" sz="3000" dirty="0" smtClean="0">
                <a:latin typeface="+mn-lt"/>
              </a:rPr>
              <a:t/>
            </a:r>
            <a:br>
              <a:rPr lang="en-US" sz="30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Mission Planner</a:t>
            </a:r>
            <a:endParaRPr lang="en-US" sz="28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6886"/>
            <a:ext cx="9144000" cy="4345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6200" y="-76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Ryan Borden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9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Quadcopter Control Termina</a:t>
            </a:r>
            <a:r>
              <a:rPr lang="en-US" sz="3000" dirty="0">
                <a:latin typeface="+mn-lt"/>
              </a:rPr>
              <a:t>l</a:t>
            </a:r>
            <a:r>
              <a:rPr lang="en-US" sz="3000" dirty="0" smtClean="0">
                <a:latin typeface="+mn-lt"/>
              </a:rPr>
              <a:t/>
            </a:r>
            <a:br>
              <a:rPr lang="en-US" sz="30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Mission Planner: Post Flight Data Analysis</a:t>
            </a:r>
            <a:endParaRPr lang="en-US" sz="28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1" y="3828797"/>
            <a:ext cx="7061259" cy="2953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20" y="1722402"/>
            <a:ext cx="7086600" cy="2011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6200" y="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Ryan Borden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96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Quadcopter Control Termina</a:t>
            </a:r>
            <a:r>
              <a:rPr lang="en-US" sz="3000" dirty="0">
                <a:latin typeface="+mn-lt"/>
              </a:rPr>
              <a:t>l</a:t>
            </a:r>
            <a:r>
              <a:rPr lang="en-US" sz="3000" dirty="0" smtClean="0">
                <a:latin typeface="+mn-lt"/>
              </a:rPr>
              <a:t/>
            </a:r>
            <a:br>
              <a:rPr lang="en-US" sz="30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Mission Planner: Exported GPS Data</a:t>
            </a:r>
            <a:endParaRPr lang="en-US" sz="28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7" y="1728451"/>
            <a:ext cx="9144000" cy="50920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6200" y="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Ryan Borden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96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Quadcopter Control Termina</a:t>
            </a:r>
            <a:r>
              <a:rPr lang="en-US" sz="3000" dirty="0">
                <a:latin typeface="+mn-lt"/>
              </a:rPr>
              <a:t>l</a:t>
            </a:r>
            <a:r>
              <a:rPr lang="en-US" sz="3000" dirty="0" smtClean="0">
                <a:latin typeface="+mn-lt"/>
              </a:rPr>
              <a:t/>
            </a:r>
            <a:br>
              <a:rPr lang="en-US" sz="30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Mission Planner: Parameter Customization</a:t>
            </a:r>
            <a:endParaRPr lang="en-US" sz="28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2515"/>
            <a:ext cx="9144000" cy="43407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96200" y="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Ryan Borden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96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93826" indent="-857250">
              <a:buFont typeface="+mj-lt"/>
              <a:buAutoNum type="romanUcPeriod" startAt="3"/>
            </a:pPr>
            <a:r>
              <a:rPr lang="en-US" sz="3200" dirty="0" smtClean="0"/>
              <a:t>Mobile Landing Platform</a:t>
            </a:r>
          </a:p>
          <a:p>
            <a:r>
              <a:rPr lang="en-US" sz="2800" dirty="0"/>
              <a:t>Features</a:t>
            </a:r>
          </a:p>
          <a:p>
            <a:pPr lvl="1"/>
            <a:r>
              <a:rPr lang="en-US" sz="2400" dirty="0" smtClean="0"/>
              <a:t>Mecanum Wheel based drive-train </a:t>
            </a:r>
          </a:p>
          <a:p>
            <a:pPr lvl="1"/>
            <a:r>
              <a:rPr lang="en-US" sz="2400" dirty="0" smtClean="0"/>
              <a:t>Renewable power system</a:t>
            </a:r>
          </a:p>
          <a:p>
            <a:pPr lvl="1"/>
            <a:r>
              <a:rPr lang="en-US" sz="2400" dirty="0" smtClean="0"/>
              <a:t>Quadcopter locking system</a:t>
            </a:r>
          </a:p>
          <a:p>
            <a:pPr lvl="1"/>
            <a:r>
              <a:rPr lang="en-US" sz="2400" dirty="0" smtClean="0"/>
              <a:t>Wireless communications</a:t>
            </a:r>
          </a:p>
          <a:p>
            <a:pPr lvl="1"/>
            <a:r>
              <a:rPr lang="en-US" sz="2400" dirty="0" smtClean="0"/>
              <a:t>Active </a:t>
            </a:r>
            <a:r>
              <a:rPr lang="en-US" sz="2400" dirty="0" err="1" smtClean="0"/>
              <a:t>NeoPixel</a:t>
            </a:r>
            <a:r>
              <a:rPr lang="en-US" sz="2400" dirty="0" smtClean="0"/>
              <a:t> Lighting 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5400" y="3657600"/>
            <a:ext cx="386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 descr="data:image/jpeg;base64,/9j/4AAQSkZJRgABAQAAAQABAAD/2wCEAAkGBxQSEhUUEhQVFhQXFBQXFxcVFxkZGRoXFBcYFxgVGRYbHCggGBomGxcVIjEhJykrLi4uFx8zODMsNygtLisBCgoKDg0OFxAQGi8cHRwsLCwsLCwvNywsLCwrLCwsNywrNDcsMCw3LTcsLCwsNCwwLy0tLisrMDQtMTcrLCssLP/AABEIAMoA+QMBIgACEQEDEQH/xAAcAAEAAQUBAQAAAAAAAAAAAAAABwEDBAUGAgj/xABHEAABAwIDBAcFBQUFBwUAAAABAAIRAwQSITEFQVFhBgcTInGBkRQyQqGxUpLB0fAjYnKCokNTwtLhJDNzg5Oy0xUXVMPx/8QAGgEBAQADAQEAAAAAAAAAAAAAAAECBAUDBv/EAC4RAQACAgAEBQEHBQAAAAAAAAABAgMRBBIhMQVBUWFxwRMygZGx0fAGFCKh4f/aAAwDAQACEQMRAD8AnAqGes/rNuaF261s3NpiiWio8tDnOeQHYQHCA0AgHeTOY373pl1sU7K79mp0TWwECu7HhwzBwMEHE4AzmQJy4xgdYOzrDadhU2lQqAVaNMuxtGbsI/3FZmuLQAnMSNRkYsOo6vOnLNpUyHMNOuwDG2DgM/Ex+n8pzHMZrsVH3V/WoNs6Qty0swiSNS/4sW/FOsrt7a5nIrl8L4rjzZLY5/xmJ11euTDNerKRUlVXVeIiIgIiICIiAiIgIiICIiAiIgIiICIiAiIgIiICIiAiIgiLrC6vqHtlK77QMZXuGtrUnGMb3Nc4dk7i7BBb4kEaLt9n2VuKZpto0hTczs3MwNwuZpgIjMZnXisvpd0Zo7RtzQrzE4mOb7zKgBAePU5HIglchsCjd2jexvXB72uLWVRpUpj3S4n4o/Iyczw/GIzY+TPjt0r5fVs4IrbdZYtl0Fq2F26rZVCbJ4cX0XGSx+UDmIJh2oiDIzXQ3G0n06ZNNge8RDXOwznmJ4xKzv8A1F2BxpBpqBphrjAJ3BxG5aEbZpXjXso/srtoM0KuRxjOBxB0y3GQuPnpbjZrxOL71dRaPX39fmO/o3cGO0RMTG4j+dfb3dBsDpPTuKZc3FLTD2Ed9hG4t3+Wq3lpdsqtxU3Bw4g7xuPA8lDlncmq/t7Y9ld05DmOyDwDnTeN4yid3kulO0j2gr0WGlUhvaZh1OqPiaQ094j7WS7vB8ZaZ+zmJnX5x8+3pLDieEpS2pnl+f5290iouNuunEe7S83O/ABaO76bXBPdcG8mMH1dK67mJORcN0d6fCo8U7lopk5NqA90ng4fD46eC7iUFUREBEVEFUREBERAREQEREBERAREQEREBERAREQFj3tm2q0teJHzHMLIRY2rFomJ6xKxMx1hEnSXadTZt61lbO3qsmm8DMFuTgeMd0nhiCvdINmW9zT9q7UUXsZIrA5RqJj3hPnmu06b9F2bRtzSccL2nFSfE4XjiN7SMiPxAUI7V2Xe2LPZ7uk7sHGQ4OlmJpyLXtnDmJwmJyyXJzeGctovgnl9feP3/V1sHEVmnNE6vX/bYNqtc99ftA9xjG4S3vFgxmDmcTp9Vqztmqy4NOm0hjQXVDi7o3+s5aytVbXRa6YxA+80751g7jwP1GR37gKjA5ji5snXWYya8bnAAwNCMxvjrUpFY052fPfNbmvPt+Dc0KjajQ4GZCuGlll+a5/Z98aLj3cTCZc3QzpiY74XR5HQghdHSqBzQ9hxMOQOmY1Y5vwvHDzBIzWTwYj6bXZb4mOW8jiPpvhdF0U6YOtiKNyS6jo1+rqfI/aZ8x4ZLnbu1nvN4yRpnpiBGbXcwsT2xriGPPeJgGM5AmHAch7wy5DfNrHVPlGqHtDmkOaQCCDIIOhB3r2oa6NdJ6tg7CZqW5ObJzbOrmE6HloeRzUt7M2hTuKbalFwcx2hHzBGoI4FUZSIiAiIgIiICIiAiIgIiICIiAiIgIkrxTqtcJaQRxBn6IPaIiAiIgKNuvLaYp2dOgPerVgT/BS75P3uzHmpJXz31x7UNbabqeeG3pspgH7Tx2j3DxDmD+QIQ5Sm7X9clk2d66k7EyCCIc05tc37LhvHoQQCCCFj25jTUjTiOCvvtxhxNM/abvbz5jnu3qjfNw1mdpS3RiaT3mE5d472k6PyBmCAdca2un0XEs35Pa73XAZw4azwIzGoIWotLl1Nwex2FwmDlvyIIORBGRByO9b6jWZcCQAyoB3mchq5hObmcR7zebcwRvbO7ZVbiYTlGJriMTCdzuIJ0cMjpkclR9o2cUCf1+ZXNODmOxNJa8aEcCNDucCN2hW62btQVe66GvG7iBq5vEcRqOYkgMipSkJsfa1axqY6JlpjHTPuvA+juDvqMlfIVqrTlQS30e2/SvKeOkcx77D7zDwI/HQraqBbetVtqgq0HFrx6Eb2uHxN5KVeiPS6netwmGV2jvUydeLmH4m/Mb+JK6VERAREQERYG0NsUKBAq1WMcRIaT3iOIYMz5BBnouR2n1iWdESC+oZAhjePNxAWivetKWYqNBwlzmjtCB7oBJymdQptdJLVmvdMZ7zmt8SAoPvOm99cuwMfhLtAwfOTkBzyWkvKrnE9rVqVXbzPdB4Au19FOYTvT6WWbqgpC5pF7jAGLU8J0nlK3MqA7PoaX0m1a9WnbUnAOBqkFxacwQwEZEcSF1+y9sW7sNFlevcYGwC9z8Hd5CA7+bEtbNxuPFWbT116NnDwmTLEzEdI9klvqAZkgeK5rph0tbaW1WrTAe9je6D7uI5Cd8CZPgsF9Z79+Ss3Ow/aabqZaXNcC0+fPcuDP9QWyZIpip038zp6/wBnFazNpQxtnpxe3jgK9d2AkTTp9yn5tb7w/iJXUdT+0H0b9tFs9nVa8OaPdBa0uD44jDHmthZdT9MVS24vW4Rn2dMAVSOZcSB5NPkrG2elFtsa4dQ2fa03VWMAfXrOc90uAdhHKMMwQJ3ZL6WMlZnW+vfXm0tSnFVUE7J61b3tqb65puoktD6bWBsNJzc05ukTvJ0U4e0N4/JejFeREQFGvW10DdeAXVsJuKbML2b6tMSQAf7xsmOIMbgpKRB8k0H8ZkGHNIIIIyIjUaZjUZrMZXzkGDuKmLrL6uRdzdWgDboDvN0bWA0z3VIyDt+h3EQqWkOLXNLajSQ5hEGRqI3O5KjKewOktEHe0fMt5ctytsMEEOIIgggwQRoQRv5rzTfpOXAj9aL3UbO7PloeYQbe3vxUgVMn8QBB5gbjy0Oog5Glza/mCDw0IK1YiBOn0WdaXhb3KmbTofxnj+ig2GzNsODhTrZz7rgPqF0LQDHA7+XkuSqMbMNlx5jjuAWfaX5oAszqP1wg5N5TvKI3b2s/ed4DCPV2f9K19wxzXB7P2bmkFpa4gg8cR3qx2t1U0Apt8PxK8v2FOdWoXepUVKvQPpebsGjXwi4YJy0qNHxAbnDePMcB2KhXq/sqYuvaKr8FK2bic5xyxvlrBO/IuMcgur2z1oUGEstqb67+MYWepz+Sm1075ajbPSa1tR+3rNafsgy77ozUU7S6UbQu5DqvYsPwUcj4F2q0xtaNLOo4Yv3jiefLP8E2advtTrQe/u2duY/vK2Q8mj/VcreC4un9pdVnOyghvdAb9nLdmeGq1lXbrRlSp5/af/lH4laraG1HuLW1HO70wBk3LQQOKitltesyQ0EQ0ZQcp5+C2l9aD9mycNNrQ3ERu1c4DfLiT5hcmGre3VQvtWvB7zRhP8uX0wlNbRd2bVbhrOHda8loO8Umd8iToSMA5klap+0SD+yDZboZO8afrgvNdzvZ2wO7DxPhUafy+S99G9lNqOLrh5p04aQGsL3vzmGtGTRlmXRqMjuwvMV6y2MGO97RyRufjbY0uwcGvrOqPqEAkVCTB4ZDTgt3su4quys7V7x9rJlL/qHL8VkW76DXTb2bqr59+4cCPHCJA9AuvoVajmjFkYEgaA745L5bxHNix/e3bflM/SHfz2mIjvPzP0j/AI1VHZdw4Tc3Ipjey1He8DVfMeTfNRjtPp1el1RlK4qsp4i0NDySGtJaBjPeBgZkESVMF5WpUWh1eo1jTkC8xJ4Aak8go92t0VpXVbtLRlZjHul7qjQynmZL2BxD85mIjgs/COLrWbWyVilZ7T2hzs+PJliOX9oclZ3Tm4arXO7QEHFJLsQ4umSfFd10q6trm7qi4oBpdUDO0a84QCGgYgd4yHPJZW2RZ7HtjVtrcVbiWtbUuDjh5+MMmBEE5RuzXA3XTG9vHH2i4eWxkxsMZ91sT5yu7T7PPeubHbpXcdPPs51uakTSY7pF2D1OvaWG6uGlrSCWUmHODOHtHEZbvdUt9mOAUedTO2qtejWpVXF/YuZgcTJwvDu6SczBafVSKt54qoiICIiAuE6xer5l+01qOGndtGTtG1QNGPjfwdu5hd0td0h2zTs7d9xWxdmzDOASe+4MEDxcEHzQ+i+m91KswsqMJDmvEGRx58DodeZ9NHmPp4LYdYHS72267ZtMtpNY1jQQMRAklziN8nIbgOZWvovDm4mnED+s+BQeqjIz1C8zlyWQ10jjx/XFW+ykwN5Eeaq6XNn1XULUvqEGoXuaw78I1z848lv9h7LDQKjpLzBE7tD+K0tel2tzRoj3GCT4NJz8yCfAhdiUQmVh7Rr4Wn9ZrJc6FZ2XYe13lKh8OLFU/gZ3jPiBH8wUVZ2wRQt6NrID3f7TWkx3ntiiw78mQSOLlqqd3TpNAALj6Cd546rZda+y+x2k5/wVqbKg4YmjA5o+60/zLl3OkbvTyWOhsXbSc8a4RvDchyz3rXFoB4+H5lUZm4Zq5XGeSI84uGX19SrVSPEzOfEb/FeiP0M1UUSd3mf9UHkHOf1mtpss4qdWnxGIfQ/4fRapzY3zxhZGz62Go0nSYPg7IqwMizqTSczg6fJwAPo4Are9FLmnRJbXcXNeRGRdgcAZ7u5p5bwOa0Tgab5iWnJw+RC2PYw0OaZxAweIEb/tCYI101nLzz4a5aTS3aXrjvNJ3Hd1Vx0toMyo03P3Au7jcvHvfJau56QXteW0yGT9gQAOJcZdPABcjT2ZVc4jtjTaZ0Ma84yPgVuqd3VwsYxzGZRimS6Mpjdx1Oq5OTw+uKI+ypFp9Z66d/hc+LJXVa6mI6zaen4N90c2G9jsdWo55mcMkjFEYjJMujKcl1baZUd7Oqv7ei11WtULqtNpwuLcnOAOEDlxU7W9kxnutHjqfUrSy+C5+IvFsl4/L9GtxfF0rbpbnn27OG2t0SN7RdScCA6IdHukZh2evhvWl2H1Ksa7FdXBcAcmUW4J/ie4k+QA8VLcKq7XA8FXhMfJW0z8uTlyzkncw1mwdg0LKmadtTwNJxHMuLjES5ziSchxWzRFvPIREQEREFm8uG02OqPMNY1znE7mtEk+gUPdLOktxdWdYVMLKTgzu4c/faW8SM43+QXWdY+3Wgexdo1hqskuJAMT7onLhIOoKj7pHZ1PZqpqOOYZhgNNPKo05PGYn96NdSiuMqNGmURodBP4rU+0GhVOA4hPead43HkY3rLLnjIqxWcXMG6DmY5K6Ru7as2oMTD4g6jkRxWZYuBxVAQWtaSCMxi90eh+i5O2e5hxNIBAznRwG4wt1ZXdL2VzKZDZcS/GYIO4Z7o+qaHQdEreTUrke86GcmsgD/CPJdASud2f0mtqdBrAe8IbhzxTvgAGc853yFkHbzXwWNeQJnKSctMsh5kaaKKzby54ZzkI4nIAc5Uh9XHRd9sH164itVAAbvZTyMH94mJG6BvlaK22tb2dRgZbirUFOm+o9xktc4NIDDBw+9mQNwUoUXy0GIkAxwkaISjvrs2ZjtadcDOjVh3/AA63dP8AX2fzUQ0qZdEawRu01PhmvpXpBs0XNtWoH+0puaORI7p8jB8l85bPmcBEEkh3EEaj6qIUKGUwfX6r05g1OfIaeq9EAuOsbvJemGMjvRYeM/hACtVKLjmTPirzCdIVOyJ4+SirTGiY4jThvViq0A/RZnZtGpH1K8YmTm0mOJj5f6qozy7tGNPEfMZH5heqRNOR7zTuOn/7zXq3uhEAAt1jSOMQMl6Fu6s/DSD3k/CxjnOE8QMh4krJFHVmH7Y5SHD+oZKtFrWyQIJ3klzjyJO7kF2myerd5g1SRxkgeUCSfkuw2b0Lt6Xw4j6fPM/NSRxfVnsN1S5Nw9hDKQ7hcCJqOyy4wMXmQpYC8UqYaAGgADQBe0BERAREQEREBearw0EkwACSTuAzJXpcj1q37qGzK7mGHE0WAj9+qxp/pJQQx0+2j7RfPqE5FoIGYgHRpB34Q1am0vagBYHuwEZsmWka5tOWqVLnt3l1Ud8wC5uWgAGXgAqewBpljxpo6fwH5qwq7l9lv3QqlgPwtjwVoscN7T5n8lSlRcSccEZQA4j8lUXOyZHut+6FbdYU3fA3xhZLLUQYgOygl54ifkrjbV/2qf3v9Fegv7I2fSDSeyZiD/eLQTmBvPgfVZ9ciFi2VIgFuNklzY72W8Z8NQr1ewIEufP8I3eag3ewmds+nJ951JkTnhYMLvo3VTZZuljfD6ZKDuh11gubdg9w1oM5kl7cIM/dU0bOumkmnPea3ERHwuc4DPTUFY+as5QB1hbL9nvawAhr6natjcKrQf8AvFT0X0AuO6fdC/b8FRjw2tTa4AO9x4OYa4jNsGYOfvHJSUQvSZzXmrc02/GJ4DP6LJ6RdFNoUZBtqxZl/u2GoBzmnJjx4rW7J6G39x7lvVDd7qjeyYOeKrhnyBRXo7QHwj1/JeRdOdvJ8FTbXR19s5rDWoVH4Zd2LnVAwyQGl0AF2WcDJYFzY1Q2ccgaxllxEbldI2dV8xoMs/zgK2XjmfkFr9m1TScHOacJPeIE5HXT9ZLfPrNnC2XHg0SfQKxEDBLn7svDX1U3dWnSdlzS7E02UqtNolrAGteNC9rRoZiRzCiZlpWd8IYP3zn90fiVmbMZVtndpTquFSCJbkM90b/OVJgh9BqqsWly17QWua7ISWkH6K+gIiICIiAiIgKiKqCij/rurYdntb9u5pN+619T/ApBUX9fVT/ZrZvGu533abm/40EPWYgytjCwLcd2f3mhbCnoFRTswnZBewgVBtNe8CoCvUoK0G99v8Q+q2t+73RxxD5T+C1TDmPEfVbDaTs6f/EA9WuCCmzKuCtTd9mrSd6OEqcdlgGvUI3MY3zlzv8AEFArjr4H5Z/gp46LuxsdV/vCD6NAUlW6VCqrU9I9uMtKRqOGIw4taDBOESTyA/EKI4Xpt1j9lXdQtXf7uQ94LYL97BIOm+BrluUf7V6RVa3eq1XP5ElwHITkPLNaPGXEl0EkkmeJMk+qOtmu0OE+oU0bZFm5pwjcCBrnE7ua2LajSOzYwucYyyGTmDEMzxk67ytELV9Mh24OGhyMblk2tSK2M+7AloOZyjLcrAxHUHUQ3ERJB0M6Rr6rubWs0UacZTTaTHMLjr5naEYRETqDnMemi3FC7w02NgkhoBnSR+CspDZ1bonRYtxcOAzMeOqxmVqlQw2fBoGXmrlLZDiZcQPEyfkptXR2pqtip2zmANHuwIy1Jieeq6XZHS65AZ2gD8QaSHCHCQCRI4Z6hcv25gCAYjXTLfG/zV7ZN041wHnIhw3QDEz8vmsdKmZjpEjQr0uZ2D0qt3tZT7UYh3JM4XFuWTtOC6ZVBERUEREFEhVRBRQr1ybTbXuBbgkOoRrkJqNa8nQzlgG7RTWo66VdWPtl1UuW3XZmphlpo4wMLGsyIqN+yghd1lUDYa5hMzMkacsKzaDSGgOiYzghSR/7QVN140/8gj/7V5PVFV/+Wz/pH/OqI8w/qQqgfrJd+7qjr7rqmf8AluH4rweqW43XFH0f+So4SP1I/NAD+iF3Duqe7/vqHq//ACLyeqi83Vbf71T/AMaDi8J/RCu7UqPeRgbIDw6cTefNdWequ++3bfff/wCND1XX32rc/wDMf/40HG3BfJ0GTozB5Rrkc19A9DaGCytxM/smEniSBmoqqdVt+d9D/qO/yKYNg2bqNtRpPILqdJjHFuhLWgEid2SxlWaoL6X9IXV7m6p1Jwh1SixzT7rWuw5tmHZg88ypyr1QxrnOyDQXHwAkr5odX7R76h1e9zz4vcXH6qSMGpaPbp3m8R+PDzVulVE81tsUaLxVotdqM9ZGRTaPNA91x8vkVetKLXNBc1pOecLH7EhpDYcT5RlrzKyLXG1glpEQDlvP1ViBkC1p/wB230WXY21Mh/7NktDSDEx3oORy+Iei1/tB4H0KzLCvGKQc6eQAJk42mMhyV6DPafT5Lw6sNBJPAD9QvLaVV2jQ3+Ixv1jX5K5ZWDqZeTUPfIJwgatEZTO76JtNKVK+EAuGGdJ5Kx2xfIY1zstQMs8tVsRbNkEjERvd3vSdFfLlF0ubEptbhGnZxHMucI+Z+imKi+Wg8QD6iVCePDijXueoqMP4KXOjl12lvTPAYfTIfKFIhWzREVQREQEREBERAREQEREBERAREQFQlVXL9ZdJ7tm1xTDi79kYZJdAqsJ0z0BQW+sDblKnY3DW1WGo5nZhocC6apwaDMZEnyUH0mL37SX08BjNzXYgACS2R3j8QzOq8gKK9ISgVSoiwagnVbSrkWjkT9FrHUATPMLPrP8A2kcGfUqwMm3ZOLk0n0IWXsk985/CfqFjWJzd/A5Xdmu7/wDK5UbYleS5Wy9UxIu1zEqSvGJMSI83ByPgfln+CkTq9uppvYfhMj6H6NUeVRkfA/RW9mbWrMBdSe+kQ0x3dXGIJE5tEaFBOqLhOg/S+tc1uwrNYT2bnY25HukCC3Q66iNNF3aAiIgIiICIiAiIgIiICIiAiIgKiqqIOJ6V9XVG6c6rSeaNZxkmMTHHi5kiDzaRxIKjDb3Rm7spNekTTH9rT79PxLoln8wHmvoVCFNLt8xtqA6K6FMvSHq3tLmXUx7PUJJxUgA0k73UvdPMiDzUZ7f6FXtnJcztaQ/taILh/NT99noQPtINQBp5L1imq/wb+KxqFYOEg+BGYK9NouDnODpmMjloTv03pBLa7OPeP8D/APtV3Z5748D9Cse1tqrSCG6szLu7BcNIOZ8tVk2dqWHE54J4AeWqyRnOVMSsmp5q5aW9WsYo031N3caSAeZGQ84QHPXgv5ro7DoFdVM6hZSH7xxO+6zL+oLpbDq+t2Qarn1TwnA30b3v6lBGpq5jju4+S3Fh0Xu68RScxp+Kp3B6HvegKlWw2XRoD9lSYziWtAJ8XanzWYg5Pop0LFpU7Z1QvqYS2AMLQHRO8k6DgutREBERAREQEREBERAREQEREBERAREQFRVRBRFVEHL9Iuglpdkuczsqp/taMNcTxcILX/zAqO9r9Xd7QJ7INuKecOZ3XgcHU3H/ALS6eAU2FUTQhyx6OXlbDFF7RDRNQYIgAaOg+gK6DZ/Vy4516wH7tISfvuAH9KkNEGhsOh9pSj9kHnjV7/nhPdB8AFvWNAEAAAaAZD0VUQFVUVUBERAREQERE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45720" rIns="45720"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Mobile Landing Platform</a:t>
            </a:r>
            <a:endParaRPr lang="en-US" sz="3000" dirty="0">
              <a:latin typeface="+mn-lt"/>
            </a:endParaRPr>
          </a:p>
          <a:p>
            <a:pPr algn="ctr"/>
            <a:r>
              <a:rPr lang="en-US" sz="2800" dirty="0" smtClean="0">
                <a:latin typeface="+mn-lt"/>
              </a:rPr>
              <a:t>Platform</a:t>
            </a:r>
            <a:endParaRPr lang="en-US" sz="28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0" y="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Frazer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16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Six total 8-bit microcontrollers </a:t>
            </a:r>
          </a:p>
          <a:p>
            <a:r>
              <a:rPr lang="en-US" dirty="0" smtClean="0"/>
              <a:t>Real-Time Wireless Navigation System with GPS</a:t>
            </a:r>
          </a:p>
          <a:p>
            <a:r>
              <a:rPr lang="en-US" dirty="0" smtClean="0"/>
              <a:t>Ability to communicate with each other and the Platform controller </a:t>
            </a:r>
          </a:p>
          <a:p>
            <a:r>
              <a:rPr lang="en-US" dirty="0" smtClean="0"/>
              <a:t>Wireless Controls for Servos, Mecanum Motors, and </a:t>
            </a:r>
            <a:r>
              <a:rPr lang="en-US" dirty="0" err="1" smtClean="0"/>
              <a:t>Bedini</a:t>
            </a:r>
            <a:r>
              <a:rPr lang="en-US" dirty="0" smtClean="0"/>
              <a:t> Motor Switching.</a:t>
            </a:r>
          </a:p>
          <a:p>
            <a:r>
              <a:rPr lang="en-US" dirty="0" smtClean="0"/>
              <a:t>Ability to monitor Mecanum Motor Current and Faults, Sonar, and Motion Sensing.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45720" rIns="45720"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Mobile Landing Platform</a:t>
            </a:r>
            <a:endParaRPr lang="en-US" sz="3000" dirty="0">
              <a:latin typeface="+mn-lt"/>
            </a:endParaRPr>
          </a:p>
          <a:p>
            <a:pPr algn="ctr"/>
            <a:r>
              <a:rPr lang="en-US" sz="2800" dirty="0" smtClean="0">
                <a:latin typeface="+mn-lt"/>
              </a:rPr>
              <a:t>Electronic Device Architecture</a:t>
            </a:r>
            <a:endParaRPr lang="en-US" sz="28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1400" y="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Frazer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1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76552"/>
            <a:ext cx="7126574" cy="5229048"/>
          </a:xfr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Mobile Landing Platform</a:t>
            </a:r>
            <a:endParaRPr lang="en-US" sz="3000" dirty="0">
              <a:latin typeface="+mn-lt"/>
            </a:endParaRPr>
          </a:p>
          <a:p>
            <a:pPr algn="ctr"/>
            <a:r>
              <a:rPr lang="en-US" sz="2800" dirty="0" smtClean="0">
                <a:latin typeface="+mn-lt"/>
              </a:rPr>
              <a:t>Electronic Device Architecture Flowchart</a:t>
            </a:r>
            <a:endParaRPr lang="en-US" sz="28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91400" y="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Frazer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44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457200" y="1828800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000" dirty="0" err="1" smtClean="0"/>
              <a:t>Xbee</a:t>
            </a:r>
            <a:r>
              <a:rPr lang="en-US" sz="2000" dirty="0" smtClean="0"/>
              <a:t> Pro Controls</a:t>
            </a:r>
          </a:p>
          <a:p>
            <a:r>
              <a:rPr lang="en-US" sz="2000" dirty="0" smtClean="0"/>
              <a:t>900 MHz</a:t>
            </a:r>
          </a:p>
          <a:p>
            <a:r>
              <a:rPr lang="en-US" sz="2000" dirty="0" smtClean="0"/>
              <a:t>63 </a:t>
            </a:r>
            <a:r>
              <a:rPr lang="en-US" sz="2000" dirty="0" err="1" smtClean="0"/>
              <a:t>mW</a:t>
            </a:r>
            <a:r>
              <a:rPr lang="en-US" sz="2000" dirty="0" smtClean="0"/>
              <a:t> transmit power</a:t>
            </a:r>
          </a:p>
          <a:p>
            <a:r>
              <a:rPr lang="en-US" sz="2000" dirty="0" smtClean="0"/>
              <a:t>1 mile range </a:t>
            </a:r>
          </a:p>
          <a:p>
            <a:r>
              <a:rPr lang="en-US" sz="2000" dirty="0" smtClean="0"/>
              <a:t>$65</a:t>
            </a:r>
            <a:endParaRPr lang="en-US" sz="20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530225" y="4267200"/>
            <a:ext cx="3508375" cy="3951288"/>
          </a:xfrm>
          <a:prstGeom prst="rect">
            <a:avLst/>
          </a:prstGeom>
        </p:spPr>
        <p:txBody>
          <a:bodyPr/>
          <a:lstStyle/>
          <a:p>
            <a:pPr marL="36576" indent="0">
              <a:buNone/>
            </a:pPr>
            <a:r>
              <a:rPr lang="en-US" sz="2000" dirty="0" err="1" smtClean="0"/>
              <a:t>Xbee</a:t>
            </a:r>
            <a:r>
              <a:rPr lang="en-US" sz="2000" dirty="0" smtClean="0"/>
              <a:t> S1 Navigation</a:t>
            </a:r>
          </a:p>
          <a:p>
            <a:r>
              <a:rPr lang="en-US" sz="2000" dirty="0" smtClean="0"/>
              <a:t>2.4GHz</a:t>
            </a:r>
          </a:p>
          <a:p>
            <a:r>
              <a:rPr lang="en-US" sz="2000" dirty="0" smtClean="0"/>
              <a:t>100 </a:t>
            </a:r>
            <a:r>
              <a:rPr lang="en-US" sz="2000" dirty="0" err="1" smtClean="0"/>
              <a:t>mW</a:t>
            </a:r>
            <a:r>
              <a:rPr lang="en-US" sz="2000" dirty="0" smtClean="0"/>
              <a:t> transmit power</a:t>
            </a:r>
          </a:p>
          <a:p>
            <a:r>
              <a:rPr lang="en-US" sz="2000" dirty="0" smtClean="0"/>
              <a:t>1 mile range</a:t>
            </a:r>
          </a:p>
          <a:p>
            <a:r>
              <a:rPr lang="en-US" sz="2000" dirty="0" smtClean="0"/>
              <a:t>$100</a:t>
            </a:r>
          </a:p>
          <a:p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45720" rIns="45720"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Mobile Landing Platform</a:t>
            </a:r>
            <a:endParaRPr lang="en-US" sz="3000" dirty="0">
              <a:latin typeface="+mn-lt"/>
            </a:endParaRPr>
          </a:p>
          <a:p>
            <a:pPr algn="ctr"/>
            <a:r>
              <a:rPr lang="en-US" sz="2800" dirty="0" smtClean="0">
                <a:latin typeface="+mn-lt"/>
              </a:rPr>
              <a:t>Wireless </a:t>
            </a:r>
            <a:r>
              <a:rPr lang="en-US" sz="2800" dirty="0">
                <a:latin typeface="+mn-lt"/>
              </a:rPr>
              <a:t>Communication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4648200" y="1763712"/>
            <a:ext cx="3508375" cy="3951288"/>
          </a:xfrm>
          <a:prstGeom prst="rect">
            <a:avLst/>
          </a:prstGeom>
        </p:spPr>
        <p:txBody>
          <a:bodyPr/>
          <a:lstStyle/>
          <a:p>
            <a:pPr marL="36576" indent="0">
              <a:buNone/>
            </a:pPr>
            <a:r>
              <a:rPr lang="en-US" sz="2000" dirty="0" smtClean="0"/>
              <a:t>FPV</a:t>
            </a:r>
          </a:p>
          <a:p>
            <a:r>
              <a:rPr lang="en-US" sz="2000" dirty="0" smtClean="0"/>
              <a:t>1263 MHz</a:t>
            </a:r>
          </a:p>
          <a:p>
            <a:r>
              <a:rPr lang="en-US" sz="2000" dirty="0" smtClean="0"/>
              <a:t>100 </a:t>
            </a:r>
            <a:r>
              <a:rPr lang="en-US" sz="2000" dirty="0" err="1" smtClean="0"/>
              <a:t>mW</a:t>
            </a:r>
            <a:r>
              <a:rPr lang="en-US" sz="2000" dirty="0" smtClean="0"/>
              <a:t> transmit power</a:t>
            </a:r>
          </a:p>
          <a:p>
            <a:r>
              <a:rPr lang="en-US" sz="2000" dirty="0" smtClean="0"/>
              <a:t>1 mile range</a:t>
            </a:r>
          </a:p>
          <a:p>
            <a:r>
              <a:rPr lang="en-US" sz="2000" dirty="0" smtClean="0"/>
              <a:t>$100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91400" y="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Frazer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03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3581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Design </a:t>
            </a:r>
            <a:r>
              <a:rPr lang="en-US" sz="2800" dirty="0"/>
              <a:t>something </a:t>
            </a:r>
            <a:r>
              <a:rPr lang="en-US" sz="2800" dirty="0" smtClean="0"/>
              <a:t>fun</a:t>
            </a:r>
            <a:r>
              <a:rPr lang="en-US" sz="2800" dirty="0"/>
              <a:t>, </a:t>
            </a:r>
            <a:r>
              <a:rPr lang="en-US" sz="2800" dirty="0" smtClean="0"/>
              <a:t>potential </a:t>
            </a:r>
            <a:r>
              <a:rPr lang="en-US" sz="2800" dirty="0"/>
              <a:t>real-world applications, </a:t>
            </a:r>
            <a:r>
              <a:rPr lang="en-US" sz="2800" dirty="0" smtClean="0"/>
              <a:t>and challenging</a:t>
            </a:r>
          </a:p>
          <a:p>
            <a:r>
              <a:rPr lang="en-US" sz="2800" dirty="0" smtClean="0"/>
              <a:t>Wireless </a:t>
            </a:r>
            <a:r>
              <a:rPr lang="en-US" sz="2800" dirty="0"/>
              <a:t>communication, real-time navigation</a:t>
            </a:r>
            <a:r>
              <a:rPr lang="en-US" sz="2800" dirty="0" smtClean="0"/>
              <a:t>, (</a:t>
            </a:r>
            <a:r>
              <a:rPr lang="en-US" sz="2800" dirty="0"/>
              <a:t>GUI), and power </a:t>
            </a:r>
            <a:r>
              <a:rPr lang="en-US" sz="2800" dirty="0" smtClean="0"/>
              <a:t>sustainability</a:t>
            </a:r>
          </a:p>
          <a:p>
            <a:r>
              <a:rPr lang="en-US" sz="2800" dirty="0"/>
              <a:t>Build a flying-air-vehicle</a:t>
            </a:r>
          </a:p>
          <a:p>
            <a:r>
              <a:rPr lang="en-US" sz="2800" dirty="0"/>
              <a:t>Build a ground </a:t>
            </a:r>
            <a:r>
              <a:rPr lang="en-US" sz="2800" dirty="0" smtClean="0"/>
              <a:t>vehicle </a:t>
            </a:r>
            <a:endParaRPr lang="en-US" sz="2800" dirty="0"/>
          </a:p>
          <a:p>
            <a:r>
              <a:rPr lang="en-US" sz="2800" dirty="0" smtClean="0"/>
              <a:t>Utilize 3D printers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405081"/>
            <a:ext cx="3886200" cy="334015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 smtClean="0">
                <a:latin typeface="+mn-lt"/>
              </a:rPr>
              <a:t>DRONENET:THE QUAD CHRONICLES</a:t>
            </a:r>
            <a:br>
              <a:rPr lang="en-US" sz="3300" dirty="0" smtClean="0">
                <a:latin typeface="+mn-lt"/>
              </a:rPr>
            </a:br>
            <a:r>
              <a:rPr lang="en-US" sz="3000" dirty="0" smtClean="0">
                <a:latin typeface="+mn-lt"/>
              </a:rPr>
              <a:t> Design &amp; System Integration</a:t>
            </a:r>
            <a:br>
              <a:rPr lang="en-US" sz="30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Motivation</a:t>
            </a:r>
            <a:endParaRPr lang="en-US" sz="28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3800" y="-76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Raymond </a:t>
            </a:r>
            <a:r>
              <a:rPr lang="en-US" dirty="0" err="1" smtClean="0"/>
              <a:t>Lueg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40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45720" rIns="45720"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Mobile Landing Platform</a:t>
            </a:r>
            <a:endParaRPr lang="en-US" sz="3000" dirty="0">
              <a:latin typeface="+mn-lt"/>
            </a:endParaRPr>
          </a:p>
          <a:p>
            <a:pPr algn="ctr"/>
            <a:r>
              <a:rPr lang="en-US" sz="2800" dirty="0" smtClean="0">
                <a:latin typeface="+mn-lt"/>
              </a:rPr>
              <a:t>Platform Master and Slave Controllers</a:t>
            </a:r>
            <a:endParaRPr lang="en-US" sz="3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98900"/>
            <a:ext cx="8531887" cy="401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t="4005" r="2459" b="15410"/>
          <a:stretch/>
        </p:blipFill>
        <p:spPr>
          <a:xfrm>
            <a:off x="1075357" y="1564760"/>
            <a:ext cx="6993285" cy="4531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1400" y="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Frazer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42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45720" rIns="45720"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Mobile Landing Platform</a:t>
            </a:r>
            <a:endParaRPr lang="en-US" sz="3000" dirty="0">
              <a:latin typeface="+mn-lt"/>
            </a:endParaRPr>
          </a:p>
          <a:p>
            <a:pPr algn="ctr"/>
            <a:r>
              <a:rPr lang="en-US" sz="2800" dirty="0" smtClean="0">
                <a:latin typeface="+mn-lt"/>
              </a:rPr>
              <a:t>Mecanum Motor Driver Controller</a:t>
            </a:r>
            <a:endParaRPr lang="en-US" sz="28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2" y="1750102"/>
            <a:ext cx="8800635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3" t="22296" r="16721" b="22404"/>
          <a:stretch/>
        </p:blipFill>
        <p:spPr>
          <a:xfrm rot="5400000">
            <a:off x="1851818" y="2451039"/>
            <a:ext cx="5440363" cy="33735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1400" y="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Frazer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3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45720" rIns="45720"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Mobile Landing Platform</a:t>
            </a:r>
            <a:endParaRPr lang="en-US" sz="3000" dirty="0">
              <a:latin typeface="+mn-lt"/>
            </a:endParaRPr>
          </a:p>
          <a:p>
            <a:pPr algn="ctr"/>
            <a:r>
              <a:rPr lang="en-US" sz="2800" dirty="0" smtClean="0">
                <a:latin typeface="+mn-lt"/>
              </a:rPr>
              <a:t>Motor Drivers</a:t>
            </a:r>
            <a:endParaRPr lang="en-US" sz="28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76400"/>
            <a:ext cx="6715233" cy="4648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2" t="12338" r="27049" b="6012"/>
          <a:stretch/>
        </p:blipFill>
        <p:spPr>
          <a:xfrm rot="5400000">
            <a:off x="2268914" y="1200685"/>
            <a:ext cx="4871803" cy="5599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1400" y="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Frazer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8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45720" rIns="45720"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Mobile Landing Platform</a:t>
            </a:r>
            <a:endParaRPr lang="en-US" sz="3000" dirty="0">
              <a:latin typeface="+mn-lt"/>
            </a:endParaRPr>
          </a:p>
          <a:p>
            <a:pPr algn="ctr"/>
            <a:r>
              <a:rPr lang="en-US" sz="2800" dirty="0" smtClean="0">
                <a:latin typeface="+mn-lt"/>
              </a:rPr>
              <a:t>Platform Peripherals </a:t>
            </a:r>
            <a:endParaRPr lang="en-US" sz="30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91400" y="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Ryan Borden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 Active </a:t>
            </a:r>
            <a:r>
              <a:rPr lang="en-US" dirty="0" err="1" smtClean="0"/>
              <a:t>NeoPixel</a:t>
            </a:r>
            <a:r>
              <a:rPr lang="en-US" dirty="0" smtClean="0"/>
              <a:t> lighting</a:t>
            </a:r>
          </a:p>
          <a:p>
            <a:pPr lvl="1"/>
            <a:r>
              <a:rPr lang="en-US" dirty="0" smtClean="0"/>
              <a:t>Based on WS2812 LED drivers</a:t>
            </a:r>
          </a:p>
          <a:p>
            <a:pPr lvl="1"/>
            <a:r>
              <a:rPr lang="en-US" dirty="0" smtClean="0"/>
              <a:t>RGB LEDs</a:t>
            </a:r>
          </a:p>
          <a:p>
            <a:pPr lvl="1"/>
            <a:r>
              <a:rPr lang="en-US" dirty="0" smtClean="0"/>
              <a:t>Controlled using a single data line</a:t>
            </a:r>
          </a:p>
          <a:p>
            <a:pPr lvl="2"/>
            <a:r>
              <a:rPr lang="en-US" dirty="0"/>
              <a:t>I</a:t>
            </a:r>
            <a:r>
              <a:rPr lang="en-US" dirty="0" smtClean="0"/>
              <a:t>ndividually addressed pixels</a:t>
            </a:r>
          </a:p>
          <a:p>
            <a:pPr lvl="2"/>
            <a:r>
              <a:rPr lang="en-US" dirty="0" err="1" smtClean="0"/>
              <a:t>Arduino</a:t>
            </a:r>
            <a:r>
              <a:rPr lang="en-US" dirty="0" smtClean="0"/>
              <a:t> Mini</a:t>
            </a:r>
          </a:p>
          <a:p>
            <a:pPr lvl="1"/>
            <a:r>
              <a:rPr lang="en-US" dirty="0" smtClean="0"/>
              <a:t>5 V, 2-3A</a:t>
            </a:r>
          </a:p>
          <a:p>
            <a:pPr lvl="2"/>
            <a:r>
              <a:rPr lang="en-US" dirty="0" smtClean="0"/>
              <a:t>Low brightness</a:t>
            </a:r>
          </a:p>
          <a:p>
            <a:r>
              <a:rPr lang="en-US" dirty="0" smtClean="0"/>
              <a:t>Programmed two mode</a:t>
            </a:r>
          </a:p>
          <a:p>
            <a:pPr lvl="1"/>
            <a:r>
              <a:rPr lang="en-US" dirty="0" smtClean="0"/>
              <a:t>Runway and </a:t>
            </a:r>
            <a:r>
              <a:rPr lang="en-US" dirty="0" err="1" smtClean="0"/>
              <a:t>Cylon</a:t>
            </a:r>
            <a:endParaRPr lang="en-US" dirty="0" smtClean="0"/>
          </a:p>
          <a:p>
            <a:pPr lvl="1"/>
            <a:r>
              <a:rPr lang="en-US" dirty="0" smtClean="0"/>
              <a:t>Maintenance </a:t>
            </a:r>
          </a:p>
        </p:txBody>
      </p:sp>
    </p:spTree>
    <p:extLst>
      <p:ext uri="{BB962C8B-B14F-4D97-AF65-F5344CB8AC3E}">
        <p14:creationId xmlns:p14="http://schemas.microsoft.com/office/powerpoint/2010/main" val="78468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33877"/>
            <a:ext cx="7467600" cy="3913442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45720" rIns="45720"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Mobile Landing Platform</a:t>
            </a:r>
            <a:endParaRPr lang="en-US" sz="3000" dirty="0">
              <a:latin typeface="+mn-lt"/>
            </a:endParaRPr>
          </a:p>
          <a:p>
            <a:pPr algn="ctr"/>
            <a:r>
              <a:rPr lang="en-US" sz="2800" dirty="0" smtClean="0">
                <a:latin typeface="+mn-lt"/>
              </a:rPr>
              <a:t>Mecanum Wheel Drive-Train</a:t>
            </a:r>
            <a:endParaRPr lang="en-US" sz="28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91400" y="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Frazer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25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2-Stage Planetary Gearbox</a:t>
            </a:r>
          </a:p>
          <a:p>
            <a:r>
              <a:rPr lang="en-US" dirty="0" smtClean="0"/>
              <a:t>198 RPM</a:t>
            </a:r>
          </a:p>
          <a:p>
            <a:r>
              <a:rPr lang="en-US" dirty="0" smtClean="0"/>
              <a:t>Stall Current of 22 Amps</a:t>
            </a:r>
          </a:p>
          <a:p>
            <a:r>
              <a:rPr lang="en-US" dirty="0" smtClean="0"/>
              <a:t>Tested Nominal Current ~5 Amps</a:t>
            </a:r>
          </a:p>
          <a:p>
            <a:r>
              <a:rPr lang="en-US" dirty="0" smtClean="0"/>
              <a:t>1210 </a:t>
            </a:r>
            <a:r>
              <a:rPr lang="en-US" dirty="0" err="1" smtClean="0"/>
              <a:t>oz</a:t>
            </a:r>
            <a:r>
              <a:rPr lang="en-US" dirty="0" smtClean="0"/>
              <a:t>-in (6.3 ft-lb) Torque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45720" rIns="45720"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Mobile Landing Platform</a:t>
            </a:r>
            <a:endParaRPr lang="en-US" sz="3000" dirty="0">
              <a:latin typeface="+mn-lt"/>
            </a:endParaRPr>
          </a:p>
          <a:p>
            <a:pPr algn="ctr"/>
            <a:r>
              <a:rPr lang="en-US" sz="2800" dirty="0" smtClean="0">
                <a:latin typeface="+mn-lt"/>
              </a:rPr>
              <a:t>Mecanum Wheel Drive-Train</a:t>
            </a:r>
            <a:endParaRPr lang="en-US" sz="28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828800"/>
            <a:ext cx="6007100" cy="4505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1400" y="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Frazer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73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45720" rIns="45720"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Mobile Landing Platform</a:t>
            </a:r>
            <a:endParaRPr lang="en-US" sz="3000" dirty="0">
              <a:latin typeface="+mn-lt"/>
            </a:endParaRPr>
          </a:p>
          <a:p>
            <a:pPr algn="ctr"/>
            <a:r>
              <a:rPr lang="en-US" sz="2800" dirty="0" smtClean="0">
                <a:latin typeface="+mn-lt"/>
              </a:rPr>
              <a:t>Mobile </a:t>
            </a:r>
            <a:r>
              <a:rPr lang="en-US" sz="2800" dirty="0">
                <a:latin typeface="+mn-lt"/>
              </a:rPr>
              <a:t>Platform Power Distribution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Total </a:t>
            </a:r>
            <a:r>
              <a:rPr lang="en-US" dirty="0" smtClean="0"/>
              <a:t>Current Draw ~30 Amps Nominal</a:t>
            </a:r>
          </a:p>
          <a:p>
            <a:r>
              <a:rPr lang="en-US" dirty="0" smtClean="0"/>
              <a:t>Designed to handle up to 120 Amps Peak (Stall</a:t>
            </a:r>
            <a:r>
              <a:rPr lang="en-US" dirty="0" smtClean="0"/>
              <a:t>)</a:t>
            </a:r>
          </a:p>
          <a:p>
            <a:r>
              <a:rPr lang="en-US" dirty="0" smtClean="0"/>
              <a:t>Current monitoring of the left and ride side </a:t>
            </a:r>
          </a:p>
          <a:p>
            <a:r>
              <a:rPr lang="en-US" dirty="0" smtClean="0"/>
              <a:t>Current monitoring of the Bedini charging circuit</a:t>
            </a:r>
            <a:endParaRPr lang="en-US" dirty="0"/>
          </a:p>
          <a:p>
            <a:r>
              <a:rPr lang="en-US" dirty="0" smtClean="0"/>
              <a:t>System voltage and current monitoring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391400" y="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Raymond </a:t>
            </a:r>
            <a:r>
              <a:rPr lang="en-US" dirty="0" err="1" smtClean="0"/>
              <a:t>Lueg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84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00400"/>
          </a:xfrm>
        </p:spPr>
        <p:txBody>
          <a:bodyPr>
            <a:normAutofit/>
          </a:bodyPr>
          <a:lstStyle/>
          <a:p>
            <a:r>
              <a:rPr lang="en-US" sz="3200" dirty="0"/>
              <a:t>Solar Panel for supplemental power</a:t>
            </a:r>
          </a:p>
          <a:p>
            <a:r>
              <a:rPr lang="en-US" sz="3200" dirty="0" smtClean="0"/>
              <a:t>Bedini Motor with sensing circuit</a:t>
            </a:r>
          </a:p>
          <a:p>
            <a:pPr lvl="1"/>
            <a:r>
              <a:rPr lang="en-US" sz="2400" dirty="0" smtClean="0"/>
              <a:t>Extends life of battery system</a:t>
            </a:r>
          </a:p>
          <a:p>
            <a:r>
              <a:rPr lang="en-US" sz="3200" dirty="0"/>
              <a:t>12V battery supply</a:t>
            </a:r>
          </a:p>
          <a:p>
            <a:pPr lvl="1"/>
            <a:endParaRPr lang="en-US" sz="2800" dirty="0" smtClean="0"/>
          </a:p>
        </p:txBody>
      </p:sp>
      <p:pic>
        <p:nvPicPr>
          <p:cNvPr id="4" name="Picture 5" descr="http://www.freeplayenergy.com/aid-and-development/components/com_virtuemart/shop_image/product/Solar_Panel_50c8d6bf1769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0"/>
            <a:ext cx="2844053" cy="284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encrypted-tbn0.gstatic.com/shopping?q=tbn:ANd9GcTereND0GIPF2nUC8ydFuaXMA2L7zpAcpbFa4NoHe53uqnFCtmh&amp;usqp=C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364831"/>
            <a:ext cx="2816225" cy="21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Mobile Landing Platform</a:t>
            </a:r>
            <a:r>
              <a:rPr lang="en-US" sz="3000" dirty="0">
                <a:latin typeface="+mn-lt"/>
              </a:rPr>
              <a:t/>
            </a:r>
            <a:br>
              <a:rPr lang="en-US" sz="3000" dirty="0">
                <a:latin typeface="+mn-lt"/>
              </a:rPr>
            </a:br>
            <a:r>
              <a:rPr lang="en-US" sz="2500" dirty="0" smtClean="0">
                <a:latin typeface="+mn-lt"/>
              </a:rPr>
              <a:t>Power</a:t>
            </a:r>
            <a:endParaRPr lang="en-US" sz="3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3800" y="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Raymond </a:t>
            </a:r>
            <a:r>
              <a:rPr lang="en-US" dirty="0" err="1" smtClean="0"/>
              <a:t>Lueg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16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Regenerative power supply </a:t>
            </a:r>
          </a:p>
          <a:p>
            <a:r>
              <a:rPr lang="en-US" sz="3200" dirty="0" smtClean="0"/>
              <a:t>Referenced design</a:t>
            </a:r>
          </a:p>
          <a:p>
            <a:pPr lvl="1"/>
            <a:r>
              <a:rPr lang="en-US" sz="2000" dirty="0" smtClean="0"/>
              <a:t>Added sensing and switching circuitry</a:t>
            </a:r>
          </a:p>
          <a:p>
            <a:r>
              <a:rPr lang="en-US" sz="3200" dirty="0" smtClean="0"/>
              <a:t>Mounted on mobile platform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2" b="19792"/>
          <a:stretch/>
        </p:blipFill>
        <p:spPr bwMode="auto">
          <a:xfrm>
            <a:off x="2438400" y="3962400"/>
            <a:ext cx="36576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45720" rIns="45720"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Mobile Landing Platform</a:t>
            </a:r>
            <a:endParaRPr lang="en-US" sz="3000" dirty="0">
              <a:latin typeface="+mn-lt"/>
            </a:endParaRPr>
          </a:p>
          <a:p>
            <a:pPr algn="ctr"/>
            <a:r>
              <a:rPr lang="en-US" sz="2800" dirty="0" smtClean="0">
                <a:latin typeface="+mn-lt"/>
              </a:rPr>
              <a:t>Bedini </a:t>
            </a:r>
            <a:r>
              <a:rPr lang="en-US" sz="2800" dirty="0">
                <a:latin typeface="+mn-lt"/>
              </a:rPr>
              <a:t>Motor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43800" y="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Raymond </a:t>
            </a:r>
            <a:r>
              <a:rPr lang="en-US" dirty="0" err="1" smtClean="0"/>
              <a:t>Lueg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04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582" y="2034782"/>
            <a:ext cx="4922838" cy="304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18" y="2057400"/>
            <a:ext cx="3995499" cy="309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45720" rIns="45720"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Mobile Landing Platform</a:t>
            </a:r>
            <a:endParaRPr lang="en-US" sz="3000" dirty="0">
              <a:latin typeface="+mn-lt"/>
            </a:endParaRPr>
          </a:p>
          <a:p>
            <a:pPr algn="ctr"/>
            <a:r>
              <a:rPr lang="en-US" sz="2800" dirty="0" smtClean="0">
                <a:latin typeface="+mn-lt"/>
              </a:rPr>
              <a:t>Bedini </a:t>
            </a:r>
            <a:r>
              <a:rPr lang="en-US" sz="2800" dirty="0">
                <a:latin typeface="+mn-lt"/>
              </a:rPr>
              <a:t>Motor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43800" y="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Raymond </a:t>
            </a:r>
            <a:r>
              <a:rPr lang="en-US" dirty="0" err="1" smtClean="0"/>
              <a:t>Lueg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76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Quadcopter or Quad</a:t>
            </a:r>
          </a:p>
          <a:p>
            <a:pPr lvl="1"/>
            <a:r>
              <a:rPr lang="en-US" dirty="0" smtClean="0"/>
              <a:t>Autonomous Flight Modes (Landing/Take-off)</a:t>
            </a:r>
          </a:p>
          <a:p>
            <a:pPr lvl="1"/>
            <a:r>
              <a:rPr lang="en-US" dirty="0" smtClean="0"/>
              <a:t>Record telemetry</a:t>
            </a:r>
          </a:p>
          <a:p>
            <a:pPr lvl="1"/>
            <a:r>
              <a:rPr lang="en-US" dirty="0" smtClean="0"/>
              <a:t>Stream live video back to ground</a:t>
            </a:r>
          </a:p>
          <a:p>
            <a:pPr lvl="1"/>
            <a:r>
              <a:rPr lang="en-US" dirty="0"/>
              <a:t>Stream real-time flight data on-screen over video</a:t>
            </a:r>
            <a:endParaRPr lang="en-US" dirty="0" smtClean="0"/>
          </a:p>
          <a:p>
            <a:pPr lvl="1"/>
            <a:r>
              <a:rPr lang="en-US" dirty="0" smtClean="0"/>
              <a:t>Flight-time of at least 12 minutes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Quad Control Terminal (QCT)</a:t>
            </a:r>
          </a:p>
          <a:p>
            <a:pPr lvl="1"/>
            <a:r>
              <a:rPr lang="en-US" dirty="0" smtClean="0"/>
              <a:t>Plan missions and waypoints and upload OTA</a:t>
            </a:r>
          </a:p>
          <a:p>
            <a:pPr lvl="1"/>
            <a:r>
              <a:rPr lang="en-US" dirty="0" smtClean="0"/>
              <a:t>Control Quadcopter in real-time</a:t>
            </a:r>
          </a:p>
          <a:p>
            <a:pPr lvl="1"/>
            <a:r>
              <a:rPr lang="en-US" dirty="0" smtClean="0"/>
              <a:t>View telemetry from Quad in real-time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 smtClean="0">
                <a:latin typeface="+mn-lt"/>
              </a:rPr>
              <a:t>DRONENET:THE QUAD CHRONICLES</a:t>
            </a:r>
            <a:br>
              <a:rPr lang="en-US" sz="3300" dirty="0" smtClean="0">
                <a:latin typeface="+mn-lt"/>
              </a:rPr>
            </a:br>
            <a:r>
              <a:rPr lang="en-US" sz="3000" dirty="0" smtClean="0">
                <a:latin typeface="+mn-lt"/>
              </a:rPr>
              <a:t> Design &amp; System Integration</a:t>
            </a:r>
            <a:br>
              <a:rPr lang="en-US" sz="30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Goals &amp; Objectives</a:t>
            </a:r>
            <a:endParaRPr lang="en-US" sz="28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67600" y="-64532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Frazer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57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" y="2289033"/>
            <a:ext cx="9107215" cy="403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45720" rIns="45720"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Mobile Landing Platform</a:t>
            </a:r>
            <a:endParaRPr lang="en-US" sz="3000" dirty="0">
              <a:latin typeface="+mn-lt"/>
            </a:endParaRPr>
          </a:p>
          <a:p>
            <a:pPr algn="ctr"/>
            <a:r>
              <a:rPr lang="en-US" sz="2800" dirty="0" smtClean="0">
                <a:latin typeface="+mn-lt"/>
              </a:rPr>
              <a:t>Bedini </a:t>
            </a:r>
            <a:r>
              <a:rPr lang="en-US" sz="2800" dirty="0">
                <a:latin typeface="+mn-lt"/>
              </a:rPr>
              <a:t>Motor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21360" y="1824335"/>
            <a:ext cx="3501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Bedini Circuit Diagram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43800" y="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Raymond </a:t>
            </a:r>
            <a:r>
              <a:rPr lang="en-US" dirty="0" err="1" smtClean="0"/>
              <a:t>Lueg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53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45720" rIns="45720"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Mobile Landing Platform</a:t>
            </a:r>
            <a:endParaRPr lang="en-US" sz="3000" dirty="0">
              <a:latin typeface="+mn-lt"/>
            </a:endParaRPr>
          </a:p>
          <a:p>
            <a:pPr algn="ctr"/>
            <a:r>
              <a:rPr lang="en-US" sz="2800" dirty="0" smtClean="0">
                <a:latin typeface="+mn-lt"/>
              </a:rPr>
              <a:t>Bedini </a:t>
            </a:r>
            <a:r>
              <a:rPr lang="en-US" sz="2800" dirty="0">
                <a:latin typeface="+mn-lt"/>
              </a:rPr>
              <a:t>Motor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94129" y="1600200"/>
            <a:ext cx="2749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Bedini </a:t>
            </a:r>
            <a:r>
              <a:rPr lang="en-US" sz="2400" b="1" dirty="0" smtClean="0"/>
              <a:t>Schematic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43800" y="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Raymond </a:t>
            </a:r>
            <a:r>
              <a:rPr lang="en-US" dirty="0" err="1" smtClean="0"/>
              <a:t>Lueg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600"/>
            <a:ext cx="9144000" cy="410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7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000" dirty="0" smtClean="0"/>
              <a:t>Purpose</a:t>
            </a:r>
          </a:p>
          <a:p>
            <a:pPr lvl="1"/>
            <a:r>
              <a:rPr lang="en-US" sz="2400" dirty="0" smtClean="0"/>
              <a:t>To transport the quad copters safely while on the mobile platform.</a:t>
            </a:r>
            <a:endParaRPr lang="en-US" sz="2400" dirty="0"/>
          </a:p>
          <a:p>
            <a:r>
              <a:rPr lang="en-US" sz="3000" dirty="0" smtClean="0"/>
              <a:t>Parameters</a:t>
            </a:r>
          </a:p>
          <a:p>
            <a:pPr lvl="1"/>
            <a:r>
              <a:rPr lang="en-US" sz="2400" dirty="0" smtClean="0"/>
              <a:t>Easily controlled by the MLPCT</a:t>
            </a:r>
          </a:p>
          <a:p>
            <a:pPr lvl="1"/>
            <a:r>
              <a:rPr lang="en-US" sz="2400" dirty="0" smtClean="0"/>
              <a:t>Minimal power consumption (Ability to turn off when locked/not in use) </a:t>
            </a:r>
          </a:p>
          <a:p>
            <a:pPr lvl="1"/>
            <a:r>
              <a:rPr lang="en-US" sz="2400" dirty="0"/>
              <a:t>S</a:t>
            </a:r>
            <a:r>
              <a:rPr lang="en-US" sz="2400" dirty="0" smtClean="0"/>
              <a:t>tability</a:t>
            </a:r>
            <a:endParaRPr lang="en-US" sz="2400" dirty="0"/>
          </a:p>
          <a:p>
            <a:r>
              <a:rPr lang="en-US" dirty="0" smtClean="0"/>
              <a:t>Components</a:t>
            </a:r>
          </a:p>
          <a:p>
            <a:pPr lvl="1"/>
            <a:r>
              <a:rPr lang="en-US" dirty="0" smtClean="0"/>
              <a:t>Neodymium magnets</a:t>
            </a:r>
          </a:p>
          <a:p>
            <a:pPr lvl="1"/>
            <a:r>
              <a:rPr lang="en-US" dirty="0" smtClean="0"/>
              <a:t>¼ Scale </a:t>
            </a:r>
            <a:r>
              <a:rPr lang="en-US" dirty="0" err="1" smtClean="0"/>
              <a:t>Hitech</a:t>
            </a:r>
            <a:r>
              <a:rPr lang="en-US" dirty="0" smtClean="0"/>
              <a:t> Servos (183 </a:t>
            </a:r>
            <a:r>
              <a:rPr lang="en-US" dirty="0" err="1" smtClean="0"/>
              <a:t>oz</a:t>
            </a:r>
            <a:r>
              <a:rPr lang="en-US" dirty="0" smtClean="0"/>
              <a:t>-in Torque)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45720" rIns="45720"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Mobile Landing Platform</a:t>
            </a:r>
            <a:endParaRPr lang="en-US" sz="3000" dirty="0">
              <a:latin typeface="+mn-lt"/>
            </a:endParaRPr>
          </a:p>
          <a:p>
            <a:pPr algn="ctr"/>
            <a:r>
              <a:rPr lang="en-US" sz="2800" dirty="0" smtClean="0">
                <a:latin typeface="+mn-lt"/>
              </a:rPr>
              <a:t>Quad </a:t>
            </a:r>
            <a:r>
              <a:rPr lang="en-US" sz="2800" dirty="0">
                <a:latin typeface="+mn-lt"/>
              </a:rPr>
              <a:t>Locking 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1400" y="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Frazer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4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45720" rIns="45720"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Mobile Landing Platform</a:t>
            </a:r>
            <a:endParaRPr lang="en-US" sz="3000" dirty="0">
              <a:latin typeface="+mn-lt"/>
            </a:endParaRPr>
          </a:p>
          <a:p>
            <a:pPr algn="ctr"/>
            <a:r>
              <a:rPr lang="en-US" sz="2800" dirty="0" smtClean="0">
                <a:latin typeface="+mn-lt"/>
              </a:rPr>
              <a:t>Quad </a:t>
            </a:r>
            <a:r>
              <a:rPr lang="en-US" sz="2800" dirty="0">
                <a:latin typeface="+mn-lt"/>
              </a:rPr>
              <a:t>Locking System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1" y="4572000"/>
            <a:ext cx="8991597" cy="214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7856" y="1580421"/>
            <a:ext cx="5348287" cy="298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91400" y="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Frazer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37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8994"/>
            <a:ext cx="8229600" cy="4525963"/>
          </a:xfrm>
        </p:spPr>
        <p:txBody>
          <a:bodyPr/>
          <a:lstStyle/>
          <a:p>
            <a:pPr marL="514350" indent="-514350">
              <a:buSzPct val="115000"/>
              <a:buFont typeface="+mj-lt"/>
              <a:buAutoNum type="romanUcPeriod" startAt="4"/>
            </a:pPr>
            <a:r>
              <a:rPr lang="en-US" sz="2400" b="1" dirty="0" smtClean="0"/>
              <a:t> Mobile Landing Platform </a:t>
            </a:r>
            <a:r>
              <a:rPr lang="en-US" sz="2400" b="1" dirty="0"/>
              <a:t>Control </a:t>
            </a:r>
            <a:r>
              <a:rPr lang="en-US" sz="2400" b="1" dirty="0" smtClean="0"/>
              <a:t>Terminal</a:t>
            </a:r>
          </a:p>
          <a:p>
            <a:r>
              <a:rPr lang="en-US" sz="2400" dirty="0" smtClean="0"/>
              <a:t>Mobile Platform Brains</a:t>
            </a:r>
          </a:p>
          <a:p>
            <a:r>
              <a:rPr lang="en-US" sz="2400" dirty="0" smtClean="0"/>
              <a:t>Real time monitoring and controls</a:t>
            </a:r>
          </a:p>
          <a:p>
            <a:r>
              <a:rPr lang="en-US" sz="2400" dirty="0" smtClean="0"/>
              <a:t>Touchscreen graphical LCD</a:t>
            </a:r>
          </a:p>
          <a:p>
            <a:r>
              <a:rPr lang="en-US" sz="2400" dirty="0"/>
              <a:t>Slide potentiometers and push </a:t>
            </a:r>
            <a:r>
              <a:rPr lang="en-US" sz="2400" dirty="0" smtClean="0"/>
              <a:t>buttons</a:t>
            </a:r>
          </a:p>
          <a:p>
            <a:r>
              <a:rPr lang="en-US" sz="2400" dirty="0" smtClean="0"/>
              <a:t>8-Way Joystick for motor controls</a:t>
            </a:r>
          </a:p>
          <a:p>
            <a:r>
              <a:rPr lang="en-US" sz="2400" dirty="0" smtClean="0"/>
              <a:t>Fingerprint Scanner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17526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>
                <a:latin typeface="+mn-lt"/>
              </a:rPr>
              <a:t>THE QUAD CHRONICLES:</a:t>
            </a:r>
            <a:br>
              <a:rPr lang="en-US" sz="30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Platform Carrier Control Terminal</a:t>
            </a:r>
            <a:br>
              <a:rPr lang="en-US" sz="27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 Design &amp; System Integration</a:t>
            </a:r>
            <a:endParaRPr lang="en-US" sz="27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114800"/>
            <a:ext cx="3657600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1400" y="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Frazer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32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45720" rIns="45720"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>
                <a:latin typeface="+mn-lt"/>
              </a:rPr>
              <a:t>THE QUAD CHRONICLES:</a:t>
            </a:r>
            <a:br>
              <a:rPr lang="en-US" sz="30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Platform Carrier Control Terminal</a:t>
            </a:r>
            <a:br>
              <a:rPr lang="en-US" sz="27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 Electronic Device Architecture</a:t>
            </a:r>
            <a:endParaRPr lang="en-US" sz="27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47477"/>
            <a:ext cx="7553325" cy="49104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1400" y="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Frazer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55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7526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>
                <a:latin typeface="+mn-lt"/>
              </a:rPr>
              <a:t>THE QUAD CHRONICLES:</a:t>
            </a:r>
            <a:br>
              <a:rPr lang="en-US" sz="30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Platform Carrier Control Terminal</a:t>
            </a:r>
            <a:br>
              <a:rPr lang="en-US" sz="27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 ML</a:t>
            </a:r>
            <a:r>
              <a:rPr lang="en-US" sz="2500" dirty="0" smtClean="0">
                <a:solidFill>
                  <a:prstClr val="white"/>
                </a:solidFill>
                <a:latin typeface="Arial"/>
              </a:rPr>
              <a:t>PCT Schematic</a:t>
            </a:r>
            <a:endParaRPr lang="en-US" sz="25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6" r="13333"/>
          <a:stretch/>
        </p:blipFill>
        <p:spPr>
          <a:xfrm>
            <a:off x="542165" y="1600200"/>
            <a:ext cx="8059669" cy="49232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1400" y="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Frazer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74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7526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>
                <a:latin typeface="+mn-lt"/>
              </a:rPr>
              <a:t>THE QUAD CHRONICLES:</a:t>
            </a:r>
            <a:br>
              <a:rPr lang="en-US" sz="30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Platform Carrier Control Terminal</a:t>
            </a:r>
            <a:br>
              <a:rPr lang="en-US" sz="27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ML</a:t>
            </a:r>
            <a:r>
              <a:rPr lang="en-US" sz="2500" dirty="0" smtClean="0">
                <a:solidFill>
                  <a:prstClr val="white"/>
                </a:solidFill>
                <a:latin typeface="Arial"/>
              </a:rPr>
              <a:t>PCT PCB</a:t>
            </a:r>
            <a:endParaRPr lang="en-US" sz="25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524000"/>
            <a:ext cx="6629400" cy="49720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91400" y="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Frazer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42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t="1690" r="1000" b="3701"/>
          <a:stretch/>
        </p:blipFill>
        <p:spPr>
          <a:xfrm>
            <a:off x="-2" y="1600201"/>
            <a:ext cx="4572001" cy="270623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1" y="4306434"/>
            <a:ext cx="4571999" cy="259238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71999" y="1600201"/>
            <a:ext cx="4572001" cy="269321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71999" y="4306434"/>
            <a:ext cx="4580255" cy="257937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17526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>
                <a:latin typeface="+mn-lt"/>
              </a:rPr>
              <a:t>THE QUAD CHRONICLES:</a:t>
            </a:r>
            <a:br>
              <a:rPr lang="en-US" sz="30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Platform Carrier Control Terminal</a:t>
            </a:r>
            <a:br>
              <a:rPr lang="en-US" sz="27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ML</a:t>
            </a:r>
            <a:r>
              <a:rPr lang="en-US" sz="2500" dirty="0" smtClean="0">
                <a:solidFill>
                  <a:prstClr val="white"/>
                </a:solidFill>
                <a:latin typeface="Arial"/>
              </a:rPr>
              <a:t>PCT </a:t>
            </a:r>
            <a:r>
              <a:rPr lang="en-US" sz="2500" dirty="0">
                <a:solidFill>
                  <a:prstClr val="white"/>
                </a:solidFill>
                <a:latin typeface="Arial"/>
              </a:rPr>
              <a:t>Menu System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1400" y="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Frazer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29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 smtClean="0">
                <a:latin typeface="+mn-lt"/>
              </a:rPr>
              <a:t>THE QUAD CHRONICLES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000" dirty="0" smtClean="0">
                <a:latin typeface="+mn-lt"/>
              </a:rPr>
              <a:t>UAV Carrier Control Terminal</a:t>
            </a:r>
            <a:br>
              <a:rPr lang="en-US" sz="3000" dirty="0" smtClean="0">
                <a:latin typeface="+mn-lt"/>
              </a:rPr>
            </a:br>
            <a:r>
              <a:rPr lang="en-US" sz="3000" dirty="0" smtClean="0">
                <a:latin typeface="+mn-lt"/>
              </a:rPr>
              <a:t> MLPCT </a:t>
            </a:r>
            <a:r>
              <a:rPr lang="en-US" sz="2800" dirty="0" smtClean="0">
                <a:latin typeface="+mn-lt"/>
              </a:rPr>
              <a:t>Security System</a:t>
            </a:r>
            <a:endParaRPr 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8056" lvl="1" indent="0">
              <a:buSzPct val="115000"/>
              <a:buNone/>
            </a:pPr>
            <a:r>
              <a:rPr lang="en-US" sz="2400" b="1" dirty="0" smtClean="0"/>
              <a:t>Security System</a:t>
            </a:r>
          </a:p>
          <a:p>
            <a:pPr lvl="1">
              <a:buSzPct val="115000"/>
            </a:pPr>
            <a:r>
              <a:rPr lang="en-US" sz="2000" dirty="0" smtClean="0"/>
              <a:t>Secured across Sub-Systems I-IV</a:t>
            </a:r>
          </a:p>
          <a:p>
            <a:pPr lvl="1">
              <a:buSzPct val="115000"/>
            </a:pPr>
            <a:r>
              <a:rPr lang="en-US" sz="2000" dirty="0" smtClean="0"/>
              <a:t>Fingerprint scanner for user authentication </a:t>
            </a:r>
          </a:p>
          <a:p>
            <a:pPr lvl="1">
              <a:buSzPct val="115000"/>
            </a:pPr>
            <a:r>
              <a:rPr lang="en-US" sz="2000" dirty="0" smtClean="0"/>
              <a:t>Certain actions (such as arming the turret or unlocking/landing a Quadcopter) require authentication codes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AutoShape 2" descr="data:image/jpeg;base64,/9j/4AAQSkZJRgABAQAAAQABAAD/2wCEAAkGBxQSEhUUEBQVFRQUFBQXFBcUFxQVFRcXFRUXFxUVGBUYHCggGBolHBcUIjEhJSkrLi4uFx8zODMsNygtLisBCgoKDg0OGhAQGiwkHyUsLCwsLCwsLCwsLCwsLCwsLCwsLCwsLCwsLCwsLCwsKywsLCwsLCwsLCwsLCwsLC4sLP/AABEIAPsAyQMBIgACEQEDEQH/xAAcAAABBAMBAAAAAAAAAAAAAAABAAIGBwMEBQj/xABHEAABAwIEAwUFBQUECAcAAAABAAIRAwQFEiExBkFRImFxgZEHEzKhsRSTwdHwI0JUYnIWUtLxCBUXQ3OisuEkJTM0gpKU/8QAGQEAAgMBAAAAAAAAAAAAAAAAAAECAwQF/8QAJxEAAgMAAgIBBAEFAAAAAAAAAAECAxEhMQQSEyIyQVGhFBUjM0L/2gAMAwEAAhEDEQA/ALwQlIoIHgZSlCUEgwdKWZNSQGDpSlNSQGDwUpTQigAylKaStKvitJhh7wPFGgk30b8pSuS/HaOuV7SBuQRoei1qHFls8hrarMxnTMBt39UeyJekv0d+UpWkMQYRo5pPTMFssfKNE1hklCUEkaLAyjKakjQwdKRKYkjQwdKWZNSRoYPBRTQigQEESmlAxFBFBAxIoIoASSSSACg50alJcLjHF22tu6o52UDn5gAfNLQS14RD2icaPpzToEMa0hrnn4i4gnK0bnQfqVUOLcT1H7HSTO8k9SZ1WLE8Tfd1X1HHTMSI6E76+G5XKv6cEZNAB8/BV9vk1cxj9J0qOKPc3R7mOnQ65T/KenLVa9am5xMSHzsdN9YPf0PNaFnUl0EbwDA1jrB0W5TqOBOXtN0AMbiZAI3B+kpNYTjL2XJKeDOKqtN3unuynSHOG2vwu5xynkri4e4rDyKdYZKo3GsQdt+vdIVD2TJqNL47c5XHXMQO1TdG7o8zoF3rum8OpPDichABblzZYkQ4cxp3EEHmVW5Y+CxwUo4z0Wx07IqE8F8Rmq2mHODg8RMQWvG7SOU8vkpsr4SUlphnBweMSSSSkQEkkkgBJJIoAISSCSkiLEmpxQSGgJJIoGBJJFIAJFJIpgBUl7fcfDn0LOme00+9q906U2+PxH0V2OXmH2nXHvsWqhvJwYI/lLvxlJjiuTjYfRkOG0jTvjkPMhdHDbAvMGm0jMJOswTJkrHZtgwBOXQTygqXYZZvDgdAAJ5bc1inY94O3T46UU2cergFKm4j4m6FtQDTUzDhu3kF2rPAmkQ1oII+LQRzgjqFIcOsjUcAW6EfuwZHfyKlzMFa1gygbTtsoxjKQ5zhXiwqrHcBDR71ohzXNDgCdHgjK/zGi4GLV6lJ2UAxllzDIGVxLmwRtlJMdFbuIYJ2Tl6iR1GaVC+KrbJWqtABaabXNJ3mHGPVrvVTjqfJXLJLUO9nGJta5rqh+J0OzcnbiXcwRrPd3q86b5APcvLGC03GmXSWtzxpo1zmwfAHKemsFel+Gq2e1oumZpt18o/BaILGzn38xUjpykkkrDMJJJJACRSCSACEkQgpIixFBFBIYEkkUDEkkkgQk1yKBQACV5m42ws0MXeHSQ57qjZ3ylz4HlC9MOVKe2XDv/GCqJj7NDukue4CD4A9VGfRbUtkiH2VJsiXCXamDMeinOHvByN0GYNAPUOzEx6KvLHAXVRmbUa3LJgkiBBiSARK73s0t6la67biadEHcyJ5R5BYpRXaZ2Y2NLJIsfAnNpxmMHszqNJEn8FKHXIy9kh2ndKhfEeDkEFrgXPLYk6anWWyJELTw+3vKTHE0gWMcdWFwdl/vNaXHMI5CD4qUJNcYUWQjNKWk2LxHioXxpSY2oxzt3tLY5mCSCB3SfVSC2ruLATrsZ5ERuolxpX/AGtN8aMzQTO+UmESY644yvi9zabqWkNe4j+oAkOEdzSFffswrF2HUC7cB4jeIe7T6KlabPiNUaseyY0AYWuJAHXtfNXrwLbtZY0fd/C4OeP/AJuLvxV9b0yeTFpckgRQRVpiEkkiEDEkkkgBwSSCKaIjUEikgYEUAigBIJJIASaSiSmkoARVe+2O2BtmVNZD8p7wRPyg+qsAqBe2WoW2LTy9+wO8HNcPqQozWxLaXk0ynK9zlbkbzVk+zDDxTti4iHOcSZ312+QVRsu8rwXCcp1Vy8KY8x9MBtNxc5oLRGWRGsF0D5rGo+rOxOz3jwTN1tTqN7UEjrBCNq1obDeyRyO48FqWtVzmZsrm7SHRMeRITbqQZadFbx3hicX1pmuGMGggdw0+ShGI0876jcoe2CSCdGxAB8RJ+SkL7zUnx9VpYO5jGVq1UtaxpJcXbDmd+eo06wq3yXR+gg3GFk6hkpgh1W4yODWjtQAGAEd5DNfFXZw1ZGha0KTt6dJjTz1A1VWcLWb8RxIXbs2Sm6YIlrGU/wD06cxq5xhxjaT3K5Ar6oYjH5Vjk+R0p4KYnAq4yhRQCSQBSSCSBjgigEUyIwoInkggYkkkEAKUJSSQApTCiUCgAFRX2m2fvcMuRzYz3g8aRD/wUrWtf2wq030zs9jmHwcCPxSY08Z5Rt6jM4z7Tr39ZVhYDWDoqNcTla1ojuGo89PRV2wG1rup1RrTqOYZ3lri2fkrE4f4ypshpayNILmide9ZbVyjqeM1KL/ZNbTGcoAcQAZ0J5SR9I9U44jm57beXJc+5xehWbD2MkjTQDccnKLUL97XPLtgWwT0kxPlCj7Pot+Nd4SK8viT2ehPdOxB8AVHOMszbalTa4nNUzEAmHEAASOeuw6wu7hFA13HXsiC93LSNB4wpjgmF0ajsz2BxpFppzrl0gGOqlGLZVZNRWm7wfhX2a1psIh8Zn9cztTPfsPJd1MAT1qSw5cnr0ITgmhEJiHBEJoTkAFEIIoAIRQCKYjGTslKB2HgkkMSBRQKAAUkUEABJYb28p0WGpWe2nTaJc55DWjxJVd477aLGjItxUuXDYtGSnP9btSO8ApiLJK1MQxGjRBdWq06YAkl72tgeZXnrHPbJiFYObSNO3adP2TZeB/xHbHvACry5uXVHF1RznuOpc8lzj3lx1KMAm3tKxi0ub739iXODh+1zMytL26ZmzuCI5cgjgmIsBBdAAE6Ac/8goPTdrK3sMqD3gzfDIkKqyKw1+POSfBYzrym9uYEgB3Z0305N89IWpUNa4qQAadMkTmHaIG3nr5LJhlSnTktA02kArNh90alYucT3/ksvsvwjqOuX/TJ5gNBrKYawQANO/xW7VxJ1vSrVWua3IwmXyWaDmAQYlc6yrCJ0gDUnYfkqu9ovGYuHfZ7YxQYe0R/vHA7/wBI5KyvZdGO9qCekn4c9sVy6uPtbabqLtCKTS1zJ/faSSXeBV22tw2oxr6bg5jwHNI2IOxC8hWMbzqdlZHBvtBq2OWjUb72hMlpJz0wT+4dj1ylbXE5ml9hGVoYTilK5pirbvD2O5jcdzhu0+K3gVAY4JwTAnhADgimhOCACEUEUxGLkPBJI8vBBIaCkkkgALgcZ8U0sOtnVq2p+GkwHWo87NHQcyeQXfXmP2v8Ufbb57WOmhbk0qY5EgxUfHe6R4NCaE2cLizi65xCoXXNQls9im3SkzoGt5n+YyVHyOhROqDY57fNSEF1MgAnnMeSa1q2r6JEOa4ZGxkzQBHwnMB2t55ard4bw81akkdlv15KM5KK1llcHOSijnNoOiY0XUwbC3vaajBIYdfISp+MMpuYAWRPOOX+a1cHcLKncNc3MKnwaSBmkAH0lZfm9uDpx8VVveyInGHHsNGrjH4FS2wcKLWuPTtGeigtCsG1C8jqY6LJcXlWo1zgD7tmXPyGpgA6zvoh07iQR8r1Tcuf0STinjLNTNC3cYPxOBO3MAqCQsrnCSWgjWQN46aphqd35rTCCisRzbbXY9Zt2um8knbuHM+kro2pl++pAj9dy0ra8GUjIAYjNmOgO5yxrot3s5Wu1ADi3vM6yfMdVdvBSkd2yrPokPpVXMc0zmY7LHjG4VucEcftrltG6c0VdmvEBtQ9Dya75FUZRugHGTMgj5INvASCdTy0/UpOJLT1oE4FUdwNx/Wt3tZcudUtjpLhNSn3tMy5v8pVzYdiFKuzPQqNqNPNpnyPQ9xVTQzdRCaCnBADgigEUxGE7DwSSPLwSSGhJIIpgcDj7EXW+HXVWmYe2i/Kehd2QfnK8jlenPbTee7wqs0b1Sxg8Mwc75N+a8xEpoTRmpwA4RJOg7tdVgei6ppCZCbYkZrW3L3BrdSTCsfBbNlGmGjpJPUnYhcrhXBctMVXiC+cvc0fnv5Bd+4adAN4Guix3Wa8R2PCo9V7Ptm0a+XuiB46nw7iojxTjOY5Gctyd1vYjWhsA7Akx581EHjPJlQqS7Zd5M3FYjWqVEPeRpyy+pidU2qVidutsTiz7MlB2XUbn9FbeIlpa2N4A+S16wAyAcmifE6n6hOuvhbGw081Z+Cv8jKGpA6xPkslWoYLeUjwkFYqZgT3JmafWUdCNhr/AKKQcO4TWuH5bdkxEvdo1o/mPLwGq0eFsGdd1gxug3ceg/NehMAwRtGi1lJsNA5c+rieZ71TbbnCNFNO/VLoh9j7OqRb+2qVH1CN2EMaD3CCT5lcThK+rYTizaFV5NGo5rHToHMqGKdTxDvo5W41kaqrfbLQipa1m6HttJ/pcxzfSXKiFkvbGaLa168F9hPWvZVczGO/vMaZ6y0FbCvMQ8JJJKQjCdh4IInYeAQSGIIoLHcVmsY5zzDWgknoBumBVPt9xFoo0qROpJMeOn0B9VQLlMPaPxIby8qVJ7DOywd36j0UN3Qhy/AFnoUiXADcrHMLPaujVTS1kG8JFh+I1KBcTULw1rcwLgW6uI7E7keWxWpdcTVS79mcrQIAIBJA6z+C2Rhzaga+ge3Haa8yD3g7jl6rVseGKtQ6lre0R1PI+kFEqo7uFsb7EsTN2riHvKRcWgSIMcnc/LWVxqTNNtFv4vTZQJpsdMt7U9R0+abZ0xl8GmfHks04ejeGyFjtS041bfzCwndZq47Z81hYFdHoxWfczevKJa5hIMPpsc3wIj8CslagAC3STqI+S3hX+02jae9W1zZBzdRdqQOpaRPguWHxDp1PorIsrkYAOye6Pqm02SYG50Hmtiu4dqD8Ufmupwxh8vFR47Mw3vI39NFCyagtLaa3ZJRRZHAWFC3pCR236k7cvwVv4KB7oR05/rZVlgdaQ2FY+CVoZr6LBVP2lrOj5VfrFJfg1rv4iq/9p+GG4FnTaO1Uu20/J7TJ+SsCuZcT1KwW2HircUXOAIoPdUE/3sjmN/658lJP60Vy4rZJ6FINaGjZoAHg0QFmCaAnBajnjgigEVIRg5DwH0SR5DwQKQwKrfbPxd7mn9kpHtvE1IOw5N8easy8uW0qbqjzDWNc5x7miSvKXEOLm7uKtapu95I8OQ9ISk8RbXHXpwrh0yStYLPcFYAnHojZ9wiVs2MEwee3isFOkXGGgk9AJPosjGlp1EGdjodNVOLxlbXBKMFblBHeY/L6+gXSo3jWS4zJaR4Ef5rkYTd5nRrEhzsusAEFx9J0Wxib6YeRRqZyZjJLzPUtA/Uq5tEVpHr6v7yqSea61iMzezvOvWeQHcAuTVsqrHBz6b2AnQuaWjffUbLvWbQRA/mAPjpKxXzR0PDrbkcVrKf2iK5cGdrNl3+E5fLNlnulPxejQbWItXuqUwymczhHbLR7wDqA6YKGOW2Sp4z8lzGviVbU00mZr4uM2jatiW1AaZh4c3LG5zaR+uqz3lsQ90tLXCc7DrrzI7u7ksOG1B72kTplqUzJ2gOB1TsRuHe8qZiTL3ka6glxMg9NVYUmGhSzuDRzhWTheEEtbAgNEAfio7wHhrX1C94nKJ89grTw60/QXN8iftL1R2fDrVUPZ9sOCWeXdTLDttAuTb0gIUhw24aBEKFceQvm2ujUc3UrYwN4zuBIzESBOsA6mOkkeqx13guJC5+FP/8AMWCNPstc+H7Wj9fwVsF/kM9vNbJkEUEQtRgHBFAIqSEYBsPBJIfCPBMrVA1pcdmgk+AElIaIB7a8cFCxNJp/aXDg2OeQdp5+QHmvOPmpdxvjjr24qVXbTDB+61g0aAPmohUpa6KKel7i4pGCo7VPtbd1RwYwFznGABuSUm25KlnBNl7usx7okuAA3SnNRjoq6ZWSw6VhgVbD2+9qACRJIE+WbbqtjBsbo1HxXotfT55mZmz1JI3Vj1aj4lzczSILTBZHLs8/FdCxDcuobG2XZvhGyyvZPTqLIRSzgrbHeEaJY65s3ilT095T2JBP+7JOnLs+i28AbToti3DdhmdADjyjNuVue0zCGNoMq0W5IqZXMAhrg+SDHUOG/eopgdw1shzssdZ181G2yeJaWUU18tIm9VlO6pllRuYkRHj0UHvOG6ls45BmZyn4gO8KVWt0HRAGnOQNSulSc398gg+c+qrU9WFnr6y0qfitktY7vI9VGgwq3+JOE2XDZb2TuMpG56g7qv8AEOGK9F2jc4/l6+C2UWRUcbOZ5tU5T9oo4Qp6SU65rl5kxsBoI269Stu9sqjWyab2jmSPy2XNWlv9GDGuyyeAIyVIIkZPTVWBQuQ0clT/AAfiZpOcOTxHmNQp9htdzu1yHWdVy7YuMzvU5OtMmVK4k6/oLrWrDGhhcvh6hmMHWfyCk1a3DIjaIU64atM9s0n6ms8QPqs/D9u3O+pHagMn+X4o9Y9FgeFvcPjR/iPorK/vKL/9Z2AkkEQtSMAQigEVIRgbsPBcXjK691Y3DzypO+cCPmu0zZvgFEfao+MNrd5pj1e1KXCJwWyR5pu6pJ0WAOhb1S31TalkDzWf3SNvxSfJpNr69QpTgl3kyVOj2z3clGjaHouxgBgllQQx2k9DyKU8a4J0e0Jcl8UKZqUgZ3HIdRvqsNvUDSABmI5u1MrT4dxM1WCmSAWgA+A5gdO9dMl2ci2YI5uMj5lRLXxwR72q0qjrD3hMZKtNxbsYMtn1IVTWeNaw+JGxVse0fF2W9jVp1HB9auPdtHITu4Do3r1VBVn6qaqU+yp+TKrosWwxFvNx7oUgt7zMIZy6xqqqsMQiA7yKkWHXZHNZrKnBm+nyI3Is6lddnK6NhzJ38Fq1oM5iPBwIn5rh4bjQHMgu3693+S7zHNqCWHtDv0k93P8A7KGjcfVnGvbJpBDgPL5RAme5ca54XoVBMdowBGnr+alrqLp7Q7geZ5adyeMPLm9nQg859VNNrorkotcohT+ETSGegS6CJY4CTzhrhzhS/hdgrANHZdMOBkObG4IOx2K6lGmRo+ByAjpv4d6xUme6uGvaAJAzRzAkz5DTzTlz2Rj9KyJM7C0bRaI3mJ8FtXFxMLTtL0HskeayXY2VyazgxuL9vqA8rqYEzsE9XH5LkuGikNhSysaOg1TqWvSHkPI4jYCSSS0GIcEUAipCNen8Lf6R9AuPxjhX2qzrUR8T2dn+purfmF2KPwN/pb9AnEJPoknj08pXVs5hLXAyDBGxBG4K1ocToF6dxjhi1uQffUWEndwAa/xzDWVCrv2S05/Y13NHR7Q6PMESszpa6OhDyoNc8FPUbc/veiZdXDaYMnwA5+KmvtE4Lbhtn7413PqPqsptaGhrNZc47knQKpKlQuMkyiFD7Y7PMilkCQ2HFdZh7LnBo21IMdMymI9rrmUcjKU1IjM4gNHkN1VgKRCu+NaZfnk44b+M41VuqhqV3ZnHwAAHIAaALmkp0JqsRRJtvkcCunYXkEA+RXKWxSUZxTXJZTY4S1EptbnWSVJsJuzIynQGfQhQC0uIMOOnI9PFdq0vSwjXfpssE62mduq5TRYltfF7u0NASBy7p9IXZoZDo0xGpjQFQfDMRkEE7qQWryRAJE7n8FXrRKcEyRsuWukVGggA6jfQbd5WvY1WF+V8SDzGw1j0TLGG7jTYTqTJ3SvrHPFSn8Wsj+8P8lNSKfVbhJadoG5S0yOoWaqea5uF3UtgiOgPzW89ysTX4KHFpmpjOKU7drH1D2TUpM/+zwPx+SmQXnj2r8Qe8rtt6Z7NAgvg7vOoHkPqvQNpUzMYerWn1AK01xxGC+Wyw2AimgohWFI4IoBFMRr247Df6W/QJ6ZbfAz+lv0CeUDAhCKCAKY/0jrrsWdLq6tUj+kNaD/zFUYVa/8ApD3E39Fk/BbAkdM1Rx+gVUFMQUSUiNN/JOY2TooslHnhC3CxkLrtsyGyBM7f91ynjWO9RjJPottqcUtMacCs32cnYIe4PRS1Ffxy/Qm1CFuWl7l0dqPotT7OeiBpFRaiy2HyQ5RL8NIcJa7bZd23vH02zMgbeqre3uX0zLTBXbt8fzNy1NJ5jad1lnQ1yjpU+ZCS9ZcMs/CsTzZZ1Kl+D3bXGI0VSYLft0OYGd4KnuB3IdEGPDZUptMvnFOOom7LdjTPNcjiLFGWlGpWdsxpIHU8h6/VblGpoTOkbnbvKpL2qcU/aagpUXTRpnUjZ7hpPeByWmEfZ9HPsl6LlkQqXRq1HPf8T3FzvEmSvVXApd/q60zGXfZ6cmZnTqvJFN0FeteArc08OtGO3bb058xP0IWprg5+tskARTQnKIDmoygxJNAzDb/Az+hv0Tym2Y/Zs/pb/wBIWaExGIoLLCBCBnk72rYj7/Fbp0yG1Pdt7hSAZ9QVEivZD+GbNxJdaWxJMkmjSJJOpJOXUymHhGwO9la/cUv8KYjx0nDQ94XsD+xeHHextP8A89H/AAoHgnDv4C0+4pf4UgTPMGGX7XNyO0MaRGp8VrVsIeHS5rmyf3gRPgvU/wDYfDv4G0+4pf4U88H2GXJ9jtss/D7qnHkI0VXx49ia/wCp9klNbh5qoWeknQ/rVZKeH5t/0SvSLeELAaCztgP+FT/JPPCll/CW/wB1T/JU/A/2af6+vr1f8Hnb/U4iIWrWwM9F6W/s3aDa2ofds/JD+zlpH/tqP3bPyUfhkumS/uNXXq/4PJuJYeWLlFewavB9g/47O2d40mH8Fj/sJhv8Da/c0/yWqtNLk511kZy2Kw8i03lurSRHMKRYJxjWoQD2wDtsfVemP7B4b/A233TPyQ/sDhv8DbfdN/JSlGMu0KFs4dM878R+0K5uqfumhtKmRD8hJc4dC47DuCjNjTzS07fivVp4Awz+Btvu2pf7P8M/gbf7sJxxdEJScnrPJ1S2LTqF6j9lN/77CrUkyWsNM+NJxZ9AFvf7P8M/gbf7sLr4XhVG2pilb020qYJIawQ0F2pMJvGRSNhOT4ShRwloGowikmI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http://static3.wikia.nocookie.net/__cb20080312162143/uncyclopedia/images/d/dc/Chuck-norris-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14800"/>
            <a:ext cx="190500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tatic.comicvine.com/uploads/original/14/149743/2902828-ramb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267200"/>
            <a:ext cx="1503588" cy="210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images2.makefive.com/images/entertainment/television/crime-solving-101-your-top-5-tv-detectives/24-jack-bauer-keifer-sutherland-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794" y="4233183"/>
            <a:ext cx="1447800" cy="217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91400" y="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Frazer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73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79248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Mobile Landing Platform (MLP) or Platform</a:t>
            </a:r>
          </a:p>
          <a:p>
            <a:pPr lvl="1"/>
            <a:r>
              <a:rPr lang="en-US" dirty="0" smtClean="0"/>
              <a:t>Extend mission time of Quadcopter</a:t>
            </a:r>
          </a:p>
          <a:p>
            <a:pPr lvl="1"/>
            <a:r>
              <a:rPr lang="en-US" dirty="0" smtClean="0"/>
              <a:t>Successful implementation of a Bedini Motor</a:t>
            </a:r>
          </a:p>
          <a:p>
            <a:pPr lvl="1"/>
            <a:r>
              <a:rPr lang="en-US" dirty="0" smtClean="0"/>
              <a:t>Ability to traverse challenging terrain</a:t>
            </a:r>
          </a:p>
          <a:p>
            <a:pPr lvl="1"/>
            <a:r>
              <a:rPr lang="en-US" dirty="0" smtClean="0"/>
              <a:t>Highly maneuverable and easy to drive</a:t>
            </a:r>
          </a:p>
          <a:p>
            <a:pPr lvl="1"/>
            <a:r>
              <a:rPr lang="en-US" dirty="0" smtClean="0"/>
              <a:t>Locking system for Quadcopter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MLP Control Terminal (MLPCT)</a:t>
            </a:r>
          </a:p>
          <a:p>
            <a:pPr lvl="1"/>
            <a:r>
              <a:rPr lang="en-US" dirty="0" smtClean="0"/>
              <a:t>Multiple control modes</a:t>
            </a:r>
          </a:p>
          <a:p>
            <a:pPr lvl="1"/>
            <a:r>
              <a:rPr lang="en-US" dirty="0" smtClean="0"/>
              <a:t>Touch screen interface</a:t>
            </a:r>
          </a:p>
          <a:p>
            <a:pPr lvl="1"/>
            <a:r>
              <a:rPr lang="en-US" dirty="0" smtClean="0"/>
              <a:t>Joystick-based control</a:t>
            </a:r>
          </a:p>
          <a:p>
            <a:pPr lvl="1"/>
            <a:r>
              <a:rPr lang="en-US" dirty="0" smtClean="0"/>
              <a:t>Secure control of MLP</a:t>
            </a:r>
          </a:p>
          <a:p>
            <a:pPr marL="448056" lvl="1" indent="0">
              <a:buNone/>
            </a:pP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 smtClean="0">
                <a:latin typeface="+mn-lt"/>
              </a:rPr>
              <a:t>DRONENET:THE QUAD CHRONICLES</a:t>
            </a:r>
            <a:br>
              <a:rPr lang="en-US" sz="3300" dirty="0" smtClean="0">
                <a:latin typeface="+mn-lt"/>
              </a:rPr>
            </a:br>
            <a:r>
              <a:rPr lang="en-US" sz="3000" dirty="0" smtClean="0">
                <a:latin typeface="+mn-lt"/>
              </a:rPr>
              <a:t> Design &amp; System Integration</a:t>
            </a:r>
            <a:br>
              <a:rPr lang="en-US" sz="30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Goals &amp; Objectives</a:t>
            </a:r>
            <a:endParaRPr lang="en-US" sz="28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7600" y="-76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Frazer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8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200 </a:t>
            </a:r>
            <a:r>
              <a:rPr lang="en-US" dirty="0" err="1"/>
              <a:t>mW</a:t>
            </a:r>
            <a:r>
              <a:rPr lang="en-US" dirty="0"/>
              <a:t> </a:t>
            </a:r>
            <a:r>
              <a:rPr lang="en-US" dirty="0" smtClean="0"/>
              <a:t> RF Transmitter(TX)-Receiver(RX) </a:t>
            </a:r>
          </a:p>
          <a:p>
            <a:r>
              <a:rPr lang="en-US" dirty="0" smtClean="0"/>
              <a:t>1268MHz operating frequency </a:t>
            </a:r>
          </a:p>
          <a:p>
            <a:r>
              <a:rPr lang="en-US" dirty="0" err="1" smtClean="0"/>
              <a:t>GoPro</a:t>
            </a:r>
            <a:r>
              <a:rPr lang="en-US" dirty="0" smtClean="0"/>
              <a:t> HERO3 mounted on a user-controlled Pan and Tilt Servo System</a:t>
            </a:r>
          </a:p>
          <a:p>
            <a:r>
              <a:rPr lang="en-US" dirty="0" smtClean="0"/>
              <a:t>Mounted with an Ultrasonic Sonar for range</a:t>
            </a:r>
          </a:p>
          <a:p>
            <a:r>
              <a:rPr lang="en-US" dirty="0" smtClean="0"/>
              <a:t>Ability to be viewed through any LCD with RCA inputs</a:t>
            </a:r>
          </a:p>
          <a:p>
            <a:r>
              <a:rPr lang="en-US" dirty="0" smtClean="0"/>
              <a:t>Tested TX range ~700 feet (line of site) 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45720" rIns="45720"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Mobile Landing Platform</a:t>
            </a:r>
            <a:endParaRPr lang="en-US" sz="3000" dirty="0">
              <a:latin typeface="+mn-lt"/>
            </a:endParaRPr>
          </a:p>
          <a:p>
            <a:pPr algn="ctr"/>
            <a:r>
              <a:rPr lang="en-US" sz="2800" dirty="0" smtClean="0">
                <a:latin typeface="+mn-lt"/>
              </a:rPr>
              <a:t>Camera System</a:t>
            </a:r>
            <a:endParaRPr lang="en-US" sz="30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1400" y="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Frazer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55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Quadcopter</a:t>
            </a:r>
          </a:p>
          <a:p>
            <a:pPr lvl="1"/>
            <a:r>
              <a:rPr lang="en-US" dirty="0" smtClean="0"/>
              <a:t>$760</a:t>
            </a:r>
            <a:endParaRPr lang="en-US" dirty="0" smtClean="0"/>
          </a:p>
          <a:p>
            <a:r>
              <a:rPr lang="en-US" dirty="0" smtClean="0"/>
              <a:t>Quadcopter </a:t>
            </a:r>
            <a:r>
              <a:rPr lang="en-US" dirty="0" smtClean="0"/>
              <a:t>Control </a:t>
            </a:r>
            <a:r>
              <a:rPr lang="en-US" dirty="0" smtClean="0"/>
              <a:t>Terminal</a:t>
            </a:r>
          </a:p>
          <a:p>
            <a:pPr lvl="1"/>
            <a:r>
              <a:rPr lang="en-US" dirty="0" smtClean="0"/>
              <a:t>$95</a:t>
            </a:r>
          </a:p>
          <a:p>
            <a:r>
              <a:rPr lang="en-US" dirty="0" smtClean="0"/>
              <a:t>Platform</a:t>
            </a:r>
          </a:p>
          <a:p>
            <a:pPr lvl="1"/>
            <a:r>
              <a:rPr lang="en-US" dirty="0" smtClean="0"/>
              <a:t>$2100</a:t>
            </a:r>
          </a:p>
          <a:p>
            <a:r>
              <a:rPr lang="en-US" dirty="0" smtClean="0"/>
              <a:t>Platform </a:t>
            </a:r>
            <a:r>
              <a:rPr lang="en-US" dirty="0"/>
              <a:t>Control Terminal</a:t>
            </a:r>
          </a:p>
          <a:p>
            <a:pPr lvl="1"/>
            <a:r>
              <a:rPr lang="en-US" dirty="0" smtClean="0"/>
              <a:t>$280</a:t>
            </a:r>
          </a:p>
          <a:p>
            <a:r>
              <a:rPr lang="en-US" dirty="0" smtClean="0"/>
              <a:t>Misc. Materials</a:t>
            </a:r>
          </a:p>
          <a:p>
            <a:pPr lvl="1"/>
            <a:r>
              <a:rPr lang="en-US" dirty="0" smtClean="0"/>
              <a:t>$350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67600" y="-76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Frazer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45720" rIns="45720"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Mobile Landing Platform</a:t>
            </a:r>
            <a:endParaRPr lang="en-US" sz="3000" dirty="0">
              <a:latin typeface="+mn-lt"/>
            </a:endParaRPr>
          </a:p>
          <a:p>
            <a:pPr algn="ctr"/>
            <a:r>
              <a:rPr lang="en-US" sz="2800" dirty="0" smtClean="0">
                <a:latin typeface="+mn-lt"/>
              </a:rPr>
              <a:t>Budget</a:t>
            </a:r>
            <a:endParaRPr lang="en-US" sz="3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702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1608827"/>
              </p:ext>
            </p:extLst>
          </p:nvPr>
        </p:nvGraphicFramePr>
        <p:xfrm>
          <a:off x="-3" y="2057400"/>
          <a:ext cx="9144002" cy="3144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3"/>
                <a:gridCol w="990600"/>
                <a:gridCol w="1676400"/>
                <a:gridCol w="1157174"/>
                <a:gridCol w="1417675"/>
                <a:gridCol w="1417675"/>
                <a:gridCol w="1417675"/>
              </a:tblGrid>
              <a:tr h="990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Platform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Regenerative</a:t>
                      </a:r>
                      <a:r>
                        <a:rPr lang="en-US" sz="1400" baseline="0" dirty="0" smtClean="0"/>
                        <a:t> Power System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Platform</a:t>
                      </a:r>
                      <a:r>
                        <a:rPr lang="en-US" sz="1400" baseline="0" dirty="0" smtClean="0"/>
                        <a:t> Control Terminal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Quadcopter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Quadcopter Control</a:t>
                      </a:r>
                      <a:r>
                        <a:rPr lang="en-US" sz="1400" baseline="0" dirty="0" smtClean="0"/>
                        <a:t> Terminal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Administrative</a:t>
                      </a:r>
                      <a:endParaRPr lang="en-US" sz="1400" dirty="0"/>
                    </a:p>
                  </a:txBody>
                  <a:tcPr/>
                </a:tc>
              </a:tr>
              <a:tr h="638187">
                <a:tc>
                  <a:txBody>
                    <a:bodyPr/>
                    <a:lstStyle/>
                    <a:p>
                      <a:r>
                        <a:rPr lang="en-US" dirty="0" smtClean="0"/>
                        <a:t>Brandon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  <a:tr h="505263">
                <a:tc>
                  <a:txBody>
                    <a:bodyPr/>
                    <a:lstStyle/>
                    <a:p>
                      <a:r>
                        <a:rPr lang="en-US" dirty="0" smtClean="0"/>
                        <a:t>Ray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  <a:tr h="505263">
                <a:tc>
                  <a:txBody>
                    <a:bodyPr/>
                    <a:lstStyle/>
                    <a:p>
                      <a:r>
                        <a:rPr lang="en-US" dirty="0" smtClean="0"/>
                        <a:t>Ryan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  <a:tr h="505263">
                <a:tc>
                  <a:txBody>
                    <a:bodyPr/>
                    <a:lstStyle/>
                    <a:p>
                      <a:r>
                        <a:rPr lang="en-US" dirty="0" smtClean="0"/>
                        <a:t>Joe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67600" y="-76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Raymond </a:t>
            </a:r>
            <a:r>
              <a:rPr lang="en-US" dirty="0" err="1" smtClean="0"/>
              <a:t>Lueg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45720" rIns="45720"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Mobile Landing Platform</a:t>
            </a:r>
            <a:endParaRPr lang="en-US" sz="3000" dirty="0">
              <a:latin typeface="+mn-lt"/>
            </a:endParaRPr>
          </a:p>
          <a:p>
            <a:pPr algn="ctr"/>
            <a:r>
              <a:rPr lang="en-US" sz="2800" dirty="0">
                <a:latin typeface="+mn-lt"/>
              </a:rPr>
              <a:t>Division of Labor</a:t>
            </a:r>
            <a:endParaRPr lang="en-US" sz="3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41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7467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Dr. Richie – Encouragement and Advice</a:t>
            </a:r>
          </a:p>
          <a:p>
            <a:r>
              <a:rPr lang="en-US" sz="2400" dirty="0" smtClean="0"/>
              <a:t>Duke Energy – Funding</a:t>
            </a:r>
          </a:p>
          <a:p>
            <a:r>
              <a:rPr lang="en-US" sz="2400" dirty="0" smtClean="0"/>
              <a:t>Theta Tau Rho Gamma</a:t>
            </a:r>
          </a:p>
          <a:p>
            <a:pPr lvl="1"/>
            <a:r>
              <a:rPr lang="en-US" sz="2000" dirty="0" smtClean="0"/>
              <a:t>Monica Bertram, M.E.</a:t>
            </a:r>
          </a:p>
          <a:p>
            <a:pPr lvl="1"/>
            <a:r>
              <a:rPr lang="en-US" sz="2000" dirty="0" smtClean="0"/>
              <a:t>Sean </a:t>
            </a:r>
            <a:r>
              <a:rPr lang="en-US" sz="2000" dirty="0" err="1" smtClean="0"/>
              <a:t>Delvecchio</a:t>
            </a:r>
            <a:r>
              <a:rPr lang="en-US" sz="2000" dirty="0" smtClean="0"/>
              <a:t>, M.E.</a:t>
            </a:r>
          </a:p>
          <a:p>
            <a:pPr lvl="1"/>
            <a:r>
              <a:rPr lang="en-US" sz="2000" dirty="0" smtClean="0"/>
              <a:t>Matthew Harrison, M.E.</a:t>
            </a:r>
          </a:p>
          <a:p>
            <a:pPr lvl="1"/>
            <a:r>
              <a:rPr lang="en-US" sz="2000" dirty="0" smtClean="0"/>
              <a:t>Steven Darrow, A.E.</a:t>
            </a:r>
          </a:p>
          <a:p>
            <a:r>
              <a:rPr lang="en-US" sz="2400" dirty="0" smtClean="0"/>
              <a:t>UCF Alumni</a:t>
            </a:r>
          </a:p>
          <a:p>
            <a:pPr lvl="1"/>
            <a:r>
              <a:rPr lang="en-US" sz="2000" dirty="0" smtClean="0"/>
              <a:t>Stephen Sheldon, E.E.</a:t>
            </a:r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5734373"/>
            <a:ext cx="2957286" cy="108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1962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756971"/>
            <a:ext cx="2921227" cy="110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91400" y="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Frazer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45720" rIns="45720"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Mobile Landing Platform</a:t>
            </a:r>
            <a:endParaRPr lang="en-US" sz="3000" dirty="0">
              <a:latin typeface="+mn-lt"/>
            </a:endParaRPr>
          </a:p>
          <a:p>
            <a:pPr algn="ctr"/>
            <a:r>
              <a:rPr lang="en-US" sz="2800" dirty="0"/>
              <a:t>Acknowledgments</a:t>
            </a:r>
            <a:endParaRPr lang="en-US" sz="3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37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w8PDw8ODhAODQ8ODQ0ODQwODw8MDg0PFBQWGBQVFBQYHCggGBomHBUUIzEhJS0rLi4uFx8zODQtOSgtLysBCgoKDg0OGxAQGiwkICYvLCwvLCwsLCwsNywsLiwsLCwvLCwsLCwvLC8sLCwsLC0sLCwsLCwsLCwvLCwsLCwsLP/AABEIAMMBAgMBEQACEQEDEQH/xAAcAAACAgMBAQAAAAAAAAAAAAAAAQIDBAUGBwj/xABEEAACAgEBBAYGBgYIBwAAAAAAAQIDEQQFEiExBhNBUWGBByIycZGhFEJScrHBI2KSorLRJDM0ZILh8PEVFlNjpMLj/8QAGwEBAAIDAQEAAAAAAAAAAAAAAAMEAQIFBgf/xAA3EQEAAgECAwQIBAUFAQAAAAAAAQIDBBESITEFMkFREyJhcZGhsdEGgeHwIzNCwfEUFmJjohX/2gAMAwEAAhEDEQA/APcQAAAAAAAAAAAAAAAAAAAAAAAAAAAAAAAAAAAAAAAAAAAAAAAAAAAAAAAAAAAAAAAAAAAAAAAAAAAAAAAAAAAAAAAAAAAAAAAAAAAAAAAAAAAAAAAAAAAAAAAjvoA30BIAAAAAAAAAAAAAAAAAAAAAAAEAAAAAAAAAAADAxNfqdzEU8N8X37oGp1vSGmlevJL3sCzZ2rlauseVGXsQfDh347MgbBWAPrAEr8cvgBl1zUllf7ASAAAAAAAAAAEAAAAAAAGu1+3tHp+F+q09T+zO2EZ/s5yazesdZT49Lmydykz+UtDq/SVsmvKV8rWuyqm1/BtJP4kU6nHHivU7F1lv6dvfMNTd6XtCvYo1c/vKqCf77NJ1dPKVqv4e1Hjavz+zDs9Mdf1NFOX3r4w/CDNf9ZHklj8OX8ckfD9VK9Mv9w/8v/5GP9Z/x+bf/bn/AG/+f1X1emOp+3orI/dujP8AGKMxrI8mlvw7fwyR8Gw03pb2fJpTq1dX6zhXOK+Es/I2jV09qC/4f1MdJrP5z9m+2d052XqOENXVF8t27e07z3LfST8iWubHbpKjl7M1WLvUn8uf0dBGSaTTTT4pp5TXvJVCY26pAAA2Bxm2ttQzOUZJ9i9y4IDlNjU/S9Q77OMK3iCfFN94HfU2JLAF6uAHcBCVwGRsvUeu4faWV71/l+AG1AAAAAAEAAAAAAVajUQri7LJwrhFZlZOShCK723wRiZiOratbWnhrG8+xx22fSds3T5jXKesmuGKI/o0/GcsJrxWSC+ppXpzdbT9iarLztHDHt6/D77OJ2r6WtdZlaeqnSxa4SaeotXnLEf3SvbV2npydjD+H8Ff5kzb5R9/m5LafSTXarP0jVX2KSw699xrf+COI/IgtkvbrLq4dFp8PcpEflz+PVqm0aLEzEIuxGdpaTlrCPXIzwy19PUdchwseng1ahwy2jNVJTTNdm8XiTDYAbTYnSLWaKSlpb7K1nLqzvVS98Hwfv5m9MlqdJVdRo8OojbJWJ9vj8Xs/QPp1XtJOm2Kp1cI7zgm+ruiucq88Vjti/nxx0MOeMnKeryPaXZdtLPFXnWfjHv+7sck7ktbt/VblMkudnqr3fW/l5gefbJ2bHWa6FNjfVJTstim05xj9XPZlteWQNjooqudqSUf093qpYUfXfBLsQGzhqALFqAH9IAhLUAX7HtzqK19/P7LA6gAAAABgIBZAMgRnNJNtpJJtybwklzbYIjflDzfpX6VKqnKnZ8Y6iabT1M89RF9u4uDn7+C95UyaqI5Veh0XYV7+tnnaPLx/T6+55Ztfbeq1kt/VX2XvOUpPEI/dgvVj5IpWva3WXpsGlw4I2x1iP359WAap0ZTSMxG7S14qoncbxVWvnlU7DbhV5yyi5m2yObo7w2Y4xvDZjjNSGzaLpxmYmElcjKqllENo2X8VuKEzCUAZWy9oT0t9Wpr9uiyNi443sPjF+DWU/Bm1LcNomEGpxVy4rUt4w+m6b1OMZx4xlFSi+9NZR2HzmY2naXOdJ782bn2YL4vi/yDDSdFb66tfvWzjWnp7Ixc3upycoYWfJgW7erdGqtXKNr66D71PjL97eAohqgLFqQH9KAhLVAb7ofS5SsvfspdXDxbw5Py4LzYHUgAAAAAEcgGQI5A8S9JPTaWrslpNNNrSVvdnKD/ALVNc232wT5Lk+fdjnajNxTwx0ey7I7MjDWMuSPXn5R9/P4ebgys7gATBLDtnxJqw5uW/NS5G+ytNkWzOzSbFkMbjJljcZBuMmGd0kw2izYVRwkitad5dnFXhrEJmEgAjY+BmOqPJO1X0T0Q1O9s/QtvL+haVNvm2q4r8jr07sPnmqjbNf3z9WL0q081jUQTlFR3bkuLilylju48e7CNkDkNRKFiysZfaBju2/djXvOUINuEZetuZ5qL7E+5cOACjrWuEsxfiBctcu8BvXLvA3GxNi36tqTUqaObuksOS/7afP38vwA9E0unhVCNda3YQWIr/XNgWgADAAACtsCLkBzfpB2pLTbM1VkHicoKmDTw07JKDafek5PyIs1uGkyvdnYoy6mlZ6b7/Dm+ezlPoBgJsMTMQi7EZ4Wk5Yhh6nvXmTU8nO1O2/FDHbJFOZLIa7rKNPZY8VwnY+6EZTfyMxEz0aWyVr3p2bSrovrpcVp5L70oQ+TZv6O3krzrcMf1L/8Ak3Xf9OPu6yH8zPorNf8A6GHz+THv6Na6Cblp5tL7DjY/hFtmJx28kldbhn+pr6aZKzdknFx9qMk0170yHJyh0NJEZLxt06tgVncAAGFd3I2r1RZu6936HXY0GiX900/8COtTuw+far+df3z9XR1WmyBrtodG9Le3JRdNj49ZTiOX4x9l/DPiBoNXsWemajNxsjLPV2RTjnHNOPY+PiBjPZsZc0n71kDHnsGD5LHucl+YCq2G001ww8p8crzA7PY+0r4JRubtjy3n/WLz7fMDo4TTSa4p8UwJAMAAAAChyArlMDhfS9N/8Mljs1FDfuy/zwQ6juOn2TO2pj3S8R6053C9l6baEXaZ4Wls0oOZtsinJKDkZ2RzdGTyZhpad42bHYXRy/WetFdXVnDunyffur634eJPXHNnJz6umLl1nyd3snoRpasOcXfL7VvGPlDl8ck8Y6w5WTW5b9J29zp9Ps+MUoxiopcoxSil5IkVZnfnLJjpF3Bg3pUBTZpkB5/6QpKNtEOGVXOb78N4X8LKer8Iek7Ajbjt7o/fxcwUXqdyAAE1kyxMRMbS9J6H9MNOqqdNc/o8qq66ozk/0U1GKSbl9V8O3h4l/FqKzERPJ5HtDsfNW9smP1omZnbx+Hj+Xweh6a1NJppprKaeU14MtODMbcpZtcgMDpD/AFcJPkrEn4ZT/wAgNVHAD4AVXatQ5gZGi1qkB0OyL85h4b0fz/IDZgMAAAGBhykBRZMDj/SVW7NmapLnFV2L3Qsi38skeWN6Su9n34dRWf30eDuRQesmxZMtNyyGNyyZY3LIa7vZuj8VLTaeSSW9p6ZYXBLMFwRfr3YeSzxtktHtn6t7TUbImXCoC1VARlWBjWxA8o9JMv6bHw01a/emUtR3npexp2wz7/7Q5qEyrMPQUyLEzVNE7mYZJsyxM7K5WpG0VQ2zRDa9HOleo0NsJQnKVO8ut07eYThn1sJ8pdzXaT4rTSXK1uDHqazvHPwnxfQGntUoxlF5jJKUX3prKZ0Hj5jbkxNsT3t2vmval+C/MDV/R8ey2vmBGdVnY0BotuKaj6z4ZWcZ5doGzurWm1V1C4RhZmvt/RySlHj24TS8gOi2Rb+kg+94+KA6TIAAwGAAYE2BiXSA0226euoupfK2qyv9qLX5mJjeNm+O/BeLeU7vnaSa4Pg1wafBpnOeymd0cmWu4DG5GWNyyGu73Dojp5PR6XeTj/R6lhrD4JF6ndh5bUc8tvfLpaqMGyFfGsCTiBVNAYl6A8h9Jf8Abo+Omr/imU9R3nouyJ/gz7/s5ZMr7OxFlkZmJhNW6UreBrFW9s20KJ2kkVVb5plVKZvEK9siO8Z2R8T2XR9PNLpNBpIetqdRHR6eMqoPChJVpYnN8uXJZZPOetax4y5deyc+bLaZ9Wu885/tH+HQafWSthCyxKM5whKcY53YtxXBZ7ieJ3jm5OSsVvMV6RMresRlocp4XFNeO68Ac30i1EXHCecgdPLRLUzjqLU44qrrisuLaiucvHLflgDN0Fad0IVrhD15vnhLl8XgDosgPIDyAwADAmBiWoDXaqAHhfTbZUtNrLU09y2crqpdjUnlryeV8O8pZa8Nnp9FnjLhjzjlLRVwcmoxTlJ8FGKcm/ckabLM2iI3lvtndDdffh9V1MX9a59X+77XyJIxWlSydoYaeO/udVsz0a1rD1Fs7H9itKqPubeW/kSxgjxUMnal57kbfN1+yei+l0+HVRXBr6+N6f7TyyWKxHSFDJnyZO9aZdDVRg2RL41gS3QE4gUzQGHfEDyT0pVY1VM/tafd/ZnJ/wDsirqI5w73ZFvUtHtcamV3YiUkzDeJRslwM1hpktyUykbxCrax1VOXgu8xa2zbFinJz6Qy664x5c+98WRTaZdHHipj6fF3nRToDLU1LU6uU6aprNNccKyxdknn2Y93a/DhmfFp+KN7ORru2PRW4MUbz4z4Orla6pdW+z2WuTReeYmd53TqtsskoVe37Sb5Rx2sMOj0VVyWb3XJ/qZx8wFfsrTTnG2dUXOLypcuPe1yYFWo10ZXQ0sbKoWWZ3IznGLaXPdjnMn4IxvHRvFLTWbRE7R1lvtDpI0x3Y8W+M5v2pvvf8jLRlJgSTAeQHkBgYkogVTqAonpcgarbHRnS6uChqK+sipb0eMouL8GmmYtWLdUmLNfFO9J2V6Po5p9OsUVV1Lt3IqLfvfaIiI6MXyXvO9pmWZHQpdhloujpQLY0AWqsB7gCcQISiBTOIGLdADjOn3R6WroTqWbqW5Vrlvp+1HzwseKI8tOKF3Q6mMOTn0nq8flFptNNNNpprDTXNNFJ6eJiY3gGGyFr5Gaos08oUMkVZndmR4LHcQzzdGvqxtDuvRr0UWsm9VqY501MsQrlyvtXY++K4Z7+XeTYcXFzlzO0tfOKPR0n1p+Ufd6ntLVKKLrzTh9t6zLzniuKYGV0X1MnBal+xZLdg/tKLa3l4N5+AZmJidpdfHXxxltBhrdr9IaqarLG8qEXJpfJefIxado3lvixzkvFK9ZeI7S2pbqLpaicnvylvRabW5h+qo92DnWtNp3l7LDhpixxjrHL6voboZtSWr2fpNRN7051Ysk+DlZBuE5ebi35l/HbirEvJavFGLNakdN/wBW8TN1dJMCSYEkwACDiAnECLgBFwAi6wF1YBuAPcAN0BboEWgISiBTOIGPZADEuqA4npb0Mr1WbqsU6jHGX1Lfv47f1l8yLJii3OOq/pNfbD6tudf30eX7R2ddppuu+Eq5LlnlJd8Xya9xUtWaztL0GLNTLXipO7BufLzM1YzT0RoqlJ+rGUlH1pNJtRS7X3I2norVtHHG/mvInR3e29ENbGvQaWEEklRBvH2pcZP9psv4+7DyOrmZz3385a7pFtxVKU7G1FduG+fLkbTO3NDSk3nhr1ee6ratmvur01WYRuthXl8ZS3mlxS5LjyILZJtPDDq4dJXDWcl+cxze1y2ZCNEKYrEIQjCMe6MVhfgWHJmZmd5aeejjDnlpfabl+IYeb9LtvfSJ9TS/0Fb5rlbJdvuXZ8e4p5snFyjo9J2do/RR6S/en5R93N5IHT3fQPoxg4bJ0afNxun5Susa+TRfxR6kPKdoTvqbbez6Q6yMiRTTTAmmBJMB5AeAFgBYAMALACwAsAGAFgBNARaAg0BXKIFM4AY9lYGLbSBq9p7Ir1EHXdXGyD7JLk+9Pmn4oxMRMbS3x5LY7cVJ2lxl3oyq63f62fU8+pwt/Pdv93lnxIowxEr1+0slq7bRv5/ou2/savTaDURqhGuKr5RXPiuLfNvxZteNqTsi0t7W1FZtPi8vyUnqN3onQbW7+l3M8aZyh/hfrL8WvIuYZ3q832nj4c2/n/g+l6zprvuN/Dib37squnnbLX3uO6F2KG0NLKXJW/PDS+eCtTvQ7mrj+BZ7utbGUS2864L0j7ZdVUaK8qWo3t6XdWsZS8Xn4ZIc19o2h0+zNPGTJx26R9XmRTejAY3fSvR7S9RpNNQ+dWnprl2esorefxydGsbREPHZr8eS1vOZbWMjKNZFgTTAmmA8gWgIAwAsALABgBYAWAFgBNARaAi0BBoCEogVSgBVKsCqdYGNZADT7c0cb6bKJZUbIOLlHGV4oxMbxs3x3nHeLR4PIdvdFdRpMyx11K49bBPMV+vHs9/FFS+KavQafX48vKeU+X2dN0G2BqaaZ6i2LrjfudXW01Nxjn1muxceBNhrMRvLndpZ6ZLRWvhu2W39E7KbIds65xXvaJZjeHPpbhtFvJ5XTKVU4yXqzrmms9kov+aKXSXqYiL028Jh6/s3XqyELIv1ZxjJeGVyLsTvG7y16TS01nwaH0mafNOmu+zZZW/8aTX8DINRHKJdXsi+17V9m/w/y8+Krut50P2RPVauhbjdMLq5Xza9SMItNpvveMY8STHSbSp6zUVxY5585jk+gq5l55dkQkBdFgWJgTTAeQMgBAACAAEAAIBALAEWgE0BFoCDQEWgKpRApnEDFuQGE6d+SjnGeb7gLLdlqPrR9bxfFgY/WNcH8GBrtrShu8kgPIOllUYaqTjw34Rm/fxT/AqZo9Z3+zckzi2nwnZ1/Qmmz6HByTUd+zq/GGefx3ibDvwud2jw+nnb2b+91Gr2PHW6aemsbjvYcZpZcJJ5TX+uTZvavFGytgzWxXi9XG6T0eShfKOpsUqotOHV5jK5eP2V2dr/ABIYwc+bqZe1d6epHP2+H3d7s3RQpjGFUI1wjyjFYSJ4iI5Q5F72vPFad5bvTSZlqzq5AZEGBbECaAkBkgACAAABAACAQCAWAE0BFoCLQEWgK5ICqcQMa2sDVXWbliT4ZzgDNq1WAMHaOojxYHI7R1crJOMPN9iA5HbnRi22Ttqm5zlhOubx7lB9nufxIcmOZ5w6Ok1lcccNo5ecf3eobI0ipprpik1XCMF5LBLEbRsoWtNrTafFtqN1diRlqwtoxzYvuoCdMAM6qIGXWgMiAFsQLEBIDKAQAAAIAAQAAgEAgEAmBFoCLQEGgIOIFUoAa7aWzlbHD4Psa5pgaG2jV1cEo2x7G/VkBhXafUW8JJQXalxfxAlXs3dXIAo06VsM8t7IHWUKvC4AXbtfcBrtoQjvxx3NATpgBmVwAvhEC6KAtigJoCQGUAAIAAAEAAIAAQCAQCATQEWgItARaAg0BCUAKLKcgY89Mu4CizSgavW6KS9aC4xeUu8CFO1Yr1Zt1y7Yz9X/AHAyXtGCWd6PxQC003bLeXGK4J94G2prAyoQAtjECaQFiQEkgJAZIAAgAAAAEAAIAAQCAQCYCwBFoBNARaAi4gRcQIOAEHUBXKgCi7Ztc/ajGXvQGPDYFCeVXH4AbCrSRisJJAWqoCagBNRAkkBJICSQDwBkAAAAgAAAAEAAIAAQCAQCwAsALACwAsALAC3QFugLdANwBqID3QDdAe6A8APADwBJIBgXAAAAAIAAAEAAACAAEAgABYAWAFgAwAsAGAFgAwAYAMAGAHgAwA8APABgB4AYFoAAAAAAgAAAQAAAIAAQAAgEAAIAAQAAAAAAAMAAAGAwAB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w8PDw8ODhAODQ8ODQ0ODQwODw8MDg0PFBQWGBQVFBQYHCggGBomHBUUIzEhJS0rLi4uFx8zODQtOSgtLysBCgoKDg0OGxAQGiwkICYvLCwvLCwsLCwsNywsLiwsLCwvLCwsLCwvLC8sLCwsLC0sLCwsLCwsLCwvLCwsLCwsLP/AABEIAMMBAgMBEQACEQEDEQH/xAAcAAACAgMBAQAAAAAAAAAAAAAAAQIDBAUGBwj/xABEEAACAgEBBAYGBgYIBwAAAAAAAQIDEQQFEiExBhNBUWGBByIycZGhFEJScrHBI2KSorLRJDM0ZILh8PEVFlNjpMLj/8QAGwEBAAIDAQEAAAAAAAAAAAAAAAMEAQIFBgf/xAA3EQEAAgECAwQIBAUFAQAAAAAAAQIDBBESITEFMkFREyJhcZGhsdEGgeHwIzNCwfEUFmJjohX/2gAMAwEAAhEDEQA/APcQAAAAAAAAAAAAAAAAAAAAAAAAAAAAAAAAAAAAAAAAAAAAAAAAAAAAAAAAAAAAAAAAAAAAAAAAAAAAAAAAAAAAAAAAAAAAAAAAAAAAAAAAAAAAAAAAAAAAAAAjvoA30BIAAAAAAAAAAAAAAAAAAAAAAAEAAAAAAAAAAADAxNfqdzEU8N8X37oGp1vSGmlevJL3sCzZ2rlauseVGXsQfDh347MgbBWAPrAEr8cvgBl1zUllf7ASAAAAAAAAAAEAAAAAAAGu1+3tHp+F+q09T+zO2EZ/s5yazesdZT49Lmydykz+UtDq/SVsmvKV8rWuyqm1/BtJP4kU6nHHivU7F1lv6dvfMNTd6XtCvYo1c/vKqCf77NJ1dPKVqv4e1Hjavz+zDs9Mdf1NFOX3r4w/CDNf9ZHklj8OX8ckfD9VK9Mv9w/8v/5GP9Z/x+bf/bn/AG/+f1X1emOp+3orI/dujP8AGKMxrI8mlvw7fwyR8Gw03pb2fJpTq1dX6zhXOK+Es/I2jV09qC/4f1MdJrP5z9m+2d052XqOENXVF8t27e07z3LfST8iWubHbpKjl7M1WLvUn8uf0dBGSaTTTT4pp5TXvJVCY26pAAA2Bxm2ttQzOUZJ9i9y4IDlNjU/S9Q77OMK3iCfFN94HfU2JLAF6uAHcBCVwGRsvUeu4faWV71/l+AG1AAAAAAEAAAAAAVajUQri7LJwrhFZlZOShCK723wRiZiOratbWnhrG8+xx22fSds3T5jXKesmuGKI/o0/GcsJrxWSC+ppXpzdbT9iarLztHDHt6/D77OJ2r6WtdZlaeqnSxa4SaeotXnLEf3SvbV2npydjD+H8Ff5kzb5R9/m5LafSTXarP0jVX2KSw699xrf+COI/IgtkvbrLq4dFp8PcpEflz+PVqm0aLEzEIuxGdpaTlrCPXIzwy19PUdchwseng1ahwy2jNVJTTNdm8XiTDYAbTYnSLWaKSlpb7K1nLqzvVS98Hwfv5m9MlqdJVdRo8OojbJWJ9vj8Xs/QPp1XtJOm2Kp1cI7zgm+ruiucq88Vjti/nxx0MOeMnKeryPaXZdtLPFXnWfjHv+7sck7ktbt/VblMkudnqr3fW/l5gefbJ2bHWa6FNjfVJTstim05xj9XPZlteWQNjooqudqSUf093qpYUfXfBLsQGzhqALFqAH9IAhLUAX7HtzqK19/P7LA6gAAAABgIBZAMgRnNJNtpJJtybwklzbYIjflDzfpX6VKqnKnZ8Y6iabT1M89RF9u4uDn7+C95UyaqI5Veh0XYV7+tnnaPLx/T6+55Ztfbeq1kt/VX2XvOUpPEI/dgvVj5IpWva3WXpsGlw4I2x1iP359WAap0ZTSMxG7S14qoncbxVWvnlU7DbhV5yyi5m2yObo7w2Y4xvDZjjNSGzaLpxmYmElcjKqllENo2X8VuKEzCUAZWy9oT0t9Wpr9uiyNi443sPjF+DWU/Bm1LcNomEGpxVy4rUt4w+m6b1OMZx4xlFSi+9NZR2HzmY2naXOdJ782bn2YL4vi/yDDSdFb66tfvWzjWnp7Ixc3upycoYWfJgW7erdGqtXKNr66D71PjL97eAohqgLFqQH9KAhLVAb7ofS5SsvfspdXDxbw5Py4LzYHUgAAAAAEcgGQI5A8S9JPTaWrslpNNNrSVvdnKD/ALVNc232wT5Lk+fdjnajNxTwx0ey7I7MjDWMuSPXn5R9/P4ebgys7gATBLDtnxJqw5uW/NS5G+ytNkWzOzSbFkMbjJljcZBuMmGd0kw2izYVRwkitad5dnFXhrEJmEgAjY+BmOqPJO1X0T0Q1O9s/QtvL+haVNvm2q4r8jr07sPnmqjbNf3z9WL0q081jUQTlFR3bkuLilylju48e7CNkDkNRKFiysZfaBju2/djXvOUINuEZetuZ5qL7E+5cOACjrWuEsxfiBctcu8BvXLvA3GxNi36tqTUqaObuksOS/7afP38vwA9E0unhVCNda3YQWIr/XNgWgADAAACtsCLkBzfpB2pLTbM1VkHicoKmDTw07JKDafek5PyIs1uGkyvdnYoy6mlZ6b7/Dm+ezlPoBgJsMTMQi7EZ4Wk5Yhh6nvXmTU8nO1O2/FDHbJFOZLIa7rKNPZY8VwnY+6EZTfyMxEz0aWyVr3p2bSrovrpcVp5L70oQ+TZv6O3krzrcMf1L/8Ak3Xf9OPu6yH8zPorNf8A6GHz+THv6Na6Cblp5tL7DjY/hFtmJx28kldbhn+pr6aZKzdknFx9qMk0170yHJyh0NJEZLxt06tgVncAAGFd3I2r1RZu6936HXY0GiX900/8COtTuw+far+df3z9XR1WmyBrtodG9Le3JRdNj49ZTiOX4x9l/DPiBoNXsWemajNxsjLPV2RTjnHNOPY+PiBjPZsZc0n71kDHnsGD5LHucl+YCq2G001ww8p8crzA7PY+0r4JRubtjy3n/WLz7fMDo4TTSa4p8UwJAMAAAAChyArlMDhfS9N/8Mljs1FDfuy/zwQ6juOn2TO2pj3S8R6053C9l6baEXaZ4Wls0oOZtsinJKDkZ2RzdGTyZhpad42bHYXRy/WetFdXVnDunyffur634eJPXHNnJz6umLl1nyd3snoRpasOcXfL7VvGPlDl8ck8Y6w5WTW5b9J29zp9Ps+MUoxiopcoxSil5IkVZnfnLJjpF3Bg3pUBTZpkB5/6QpKNtEOGVXOb78N4X8LKer8Iek7Ajbjt7o/fxcwUXqdyAAE1kyxMRMbS9J6H9MNOqqdNc/o8qq66ozk/0U1GKSbl9V8O3h4l/FqKzERPJ5HtDsfNW9smP1omZnbx+Hj+Xweh6a1NJppprKaeU14MtODMbcpZtcgMDpD/AFcJPkrEn4ZT/wAgNVHAD4AVXatQ5gZGi1qkB0OyL85h4b0fz/IDZgMAAAGBhykBRZMDj/SVW7NmapLnFV2L3Qsi38skeWN6Su9n34dRWf30eDuRQesmxZMtNyyGNyyZY3LIa7vZuj8VLTaeSSW9p6ZYXBLMFwRfr3YeSzxtktHtn6t7TUbImXCoC1VARlWBjWxA8o9JMv6bHw01a/emUtR3npexp2wz7/7Q5qEyrMPQUyLEzVNE7mYZJsyxM7K5WpG0VQ2zRDa9HOleo0NsJQnKVO8ut07eYThn1sJ8pdzXaT4rTSXK1uDHqazvHPwnxfQGntUoxlF5jJKUX3prKZ0Hj5jbkxNsT3t2vmval+C/MDV/R8ey2vmBGdVnY0BotuKaj6z4ZWcZ5doGzurWm1V1C4RhZmvt/RySlHj24TS8gOi2Rb+kg+94+KA6TIAAwGAAYE2BiXSA0226euoupfK2qyv9qLX5mJjeNm+O/BeLeU7vnaSa4Pg1wafBpnOeymd0cmWu4DG5GWNyyGu73Dojp5PR6XeTj/R6lhrD4JF6ndh5bUc8tvfLpaqMGyFfGsCTiBVNAYl6A8h9Jf8Abo+Omr/imU9R3nouyJ/gz7/s5ZMr7OxFlkZmJhNW6UreBrFW9s20KJ2kkVVb5plVKZvEK9siO8Z2R8T2XR9PNLpNBpIetqdRHR6eMqoPChJVpYnN8uXJZZPOetax4y5deyc+bLaZ9Wu885/tH+HQafWSthCyxKM5whKcY53YtxXBZ7ieJ3jm5OSsVvMV6RMresRlocp4XFNeO68Ac30i1EXHCecgdPLRLUzjqLU44qrrisuLaiucvHLflgDN0Fad0IVrhD15vnhLl8XgDosgPIDyAwADAmBiWoDXaqAHhfTbZUtNrLU09y2crqpdjUnlryeV8O8pZa8Nnp9FnjLhjzjlLRVwcmoxTlJ8FGKcm/ckabLM2iI3lvtndDdffh9V1MX9a59X+77XyJIxWlSydoYaeO/udVsz0a1rD1Fs7H9itKqPubeW/kSxgjxUMnal57kbfN1+yei+l0+HVRXBr6+N6f7TyyWKxHSFDJnyZO9aZdDVRg2RL41gS3QE4gUzQGHfEDyT0pVY1VM/tafd/ZnJ/wDsirqI5w73ZFvUtHtcamV3YiUkzDeJRslwM1hpktyUykbxCrax1VOXgu8xa2zbFinJz6Qy664x5c+98WRTaZdHHipj6fF3nRToDLU1LU6uU6aprNNccKyxdknn2Y93a/DhmfFp+KN7ORru2PRW4MUbz4z4Orla6pdW+z2WuTReeYmd53TqtsskoVe37Sb5Rx2sMOj0VVyWb3XJ/qZx8wFfsrTTnG2dUXOLypcuPe1yYFWo10ZXQ0sbKoWWZ3IznGLaXPdjnMn4IxvHRvFLTWbRE7R1lvtDpI0x3Y8W+M5v2pvvf8jLRlJgSTAeQHkBgYkogVTqAonpcgarbHRnS6uChqK+sipb0eMouL8GmmYtWLdUmLNfFO9J2V6Po5p9OsUVV1Lt3IqLfvfaIiI6MXyXvO9pmWZHQpdhloujpQLY0AWqsB7gCcQISiBTOIGLdADjOn3R6WroTqWbqW5Vrlvp+1HzwseKI8tOKF3Q6mMOTn0nq8flFptNNNNpprDTXNNFJ6eJiY3gGGyFr5Gaos08oUMkVZndmR4LHcQzzdGvqxtDuvRr0UWsm9VqY501MsQrlyvtXY++K4Z7+XeTYcXFzlzO0tfOKPR0n1p+Ufd6ntLVKKLrzTh9t6zLzniuKYGV0X1MnBal+xZLdg/tKLa3l4N5+AZmJidpdfHXxxltBhrdr9IaqarLG8qEXJpfJefIxado3lvixzkvFK9ZeI7S2pbqLpaicnvylvRabW5h+qo92DnWtNp3l7LDhpixxjrHL6voboZtSWr2fpNRN7051Ysk+DlZBuE5ebi35l/HbirEvJavFGLNakdN/wBW8TN1dJMCSYEkwACDiAnECLgBFwAi6wF1YBuAPcAN0BboEWgISiBTOIGPZADEuqA4npb0Mr1WbqsU6jHGX1Lfv47f1l8yLJii3OOq/pNfbD6tudf30eX7R2ddppuu+Eq5LlnlJd8Xya9xUtWaztL0GLNTLXipO7BufLzM1YzT0RoqlJ+rGUlH1pNJtRS7X3I2norVtHHG/mvInR3e29ENbGvQaWEEklRBvH2pcZP9psv4+7DyOrmZz3385a7pFtxVKU7G1FduG+fLkbTO3NDSk3nhr1ee6ratmvur01WYRuthXl8ZS3mlxS5LjyILZJtPDDq4dJXDWcl+cxze1y2ZCNEKYrEIQjCMe6MVhfgWHJmZmd5aeejjDnlpfabl+IYeb9LtvfSJ9TS/0Fb5rlbJdvuXZ8e4p5snFyjo9J2do/RR6S/en5R93N5IHT3fQPoxg4bJ0afNxun5Susa+TRfxR6kPKdoTvqbbez6Q6yMiRTTTAmmBJMB5AeAFgBYAMALACwAsAGAFgBNARaAg0BXKIFM4AY9lYGLbSBq9p7Ir1EHXdXGyD7JLk+9Pmn4oxMRMbS3x5LY7cVJ2lxl3oyq63f62fU8+pwt/Pdv93lnxIowxEr1+0slq7bRv5/ou2/savTaDURqhGuKr5RXPiuLfNvxZteNqTsi0t7W1FZtPi8vyUnqN3onQbW7+l3M8aZyh/hfrL8WvIuYZ3q832nj4c2/n/g+l6zprvuN/Dib37squnnbLX3uO6F2KG0NLKXJW/PDS+eCtTvQ7mrj+BZ7utbGUS2864L0j7ZdVUaK8qWo3t6XdWsZS8Xn4ZIc19o2h0+zNPGTJx26R9XmRTejAY3fSvR7S9RpNNQ+dWnprl2esorefxydGsbREPHZr8eS1vOZbWMjKNZFgTTAmmA8gWgIAwAsALABgBYAWAFgBNARaAi0BBoCEogVSgBVKsCqdYGNZADT7c0cb6bKJZUbIOLlHGV4oxMbxs3x3nHeLR4PIdvdFdRpMyx11K49bBPMV+vHs9/FFS+KavQafX48vKeU+X2dN0G2BqaaZ6i2LrjfudXW01Nxjn1muxceBNhrMRvLndpZ6ZLRWvhu2W39E7KbIds65xXvaJZjeHPpbhtFvJ5XTKVU4yXqzrmms9kov+aKXSXqYiL028Jh6/s3XqyELIv1ZxjJeGVyLsTvG7y16TS01nwaH0mafNOmu+zZZW/8aTX8DINRHKJdXsi+17V9m/w/y8+Krut50P2RPVauhbjdMLq5Xza9SMItNpvveMY8STHSbSp6zUVxY5585jk+gq5l55dkQkBdFgWJgTTAeQMgBAACAAEAAIBALAEWgE0BFoCDQEWgKpRApnEDFuQGE6d+SjnGeb7gLLdlqPrR9bxfFgY/WNcH8GBrtrShu8kgPIOllUYaqTjw34Rm/fxT/AqZo9Z3+zckzi2nwnZ1/Qmmz6HByTUd+zq/GGefx3ibDvwud2jw+nnb2b+91Gr2PHW6aemsbjvYcZpZcJJ5TX+uTZvavFGytgzWxXi9XG6T0eShfKOpsUqotOHV5jK5eP2V2dr/ABIYwc+bqZe1d6epHP2+H3d7s3RQpjGFUI1wjyjFYSJ4iI5Q5F72vPFad5bvTSZlqzq5AZEGBbECaAkBkgACAAABAACAQCAWAE0BFoCLQEWgK5ICqcQMa2sDVXWbliT4ZzgDNq1WAMHaOojxYHI7R1crJOMPN9iA5HbnRi22Ttqm5zlhOubx7lB9nufxIcmOZ5w6Ok1lcccNo5ecf3eobI0ipprpik1XCMF5LBLEbRsoWtNrTafFtqN1diRlqwtoxzYvuoCdMAM6qIGXWgMiAFsQLEBIDKAQAAAIAAQAAgEAgEAmBFoCLQEGgIOIFUoAa7aWzlbHD4Psa5pgaG2jV1cEo2x7G/VkBhXafUW8JJQXalxfxAlXs3dXIAo06VsM8t7IHWUKvC4AXbtfcBrtoQjvxx3NATpgBmVwAvhEC6KAtigJoCQGUAAIAAAEAAIAAQCAQCATQEWgItARaAg0BCUAKLKcgY89Mu4CizSgavW6KS9aC4xeUu8CFO1Yr1Zt1y7Yz9X/AHAyXtGCWd6PxQC003bLeXGK4J94G2prAyoQAtjECaQFiQEkgJAZIAAgAAAAEAAIAAQCAQCYCwBFoBNARaAi4gRcQIOAEHUBXKgCi7Ztc/ajGXvQGPDYFCeVXH4AbCrSRisJJAWqoCagBNRAkkBJICSQDwBkAAAAgAAAAEAAIAAQCAQCwAsALACwAsALAC3QFugLdANwBqID3QDdAe6A8APADwBJIBgXAAAAAIAAAEAAACAAEAgABYAWAFgAwAsAGAFgAwAYAMAGAHgAwA8APABgB4AYFoAAAAAAgAAAQAAAIAAQAAgEAAIAAQAAAAAAAMAAAGAwABg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4" name="Picture 6" descr="http://en.hdyo.org/assets/ask-question-1-ca45a12e5206bae44014e11cd3ced9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6400"/>
            <a:ext cx="5343525" cy="403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45720" rIns="45720"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Mobile Landing Platform</a:t>
            </a:r>
            <a:endParaRPr lang="en-US" sz="3000" dirty="0">
              <a:latin typeface="+mn-lt"/>
            </a:endParaRPr>
          </a:p>
          <a:p>
            <a:pPr algn="ctr"/>
            <a:r>
              <a:rPr lang="en-US" sz="2400" dirty="0"/>
              <a:t>Questions</a:t>
            </a:r>
            <a:endParaRPr lang="en-US" sz="3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664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164" y="1295400"/>
            <a:ext cx="7467600" cy="4525963"/>
          </a:xfrm>
        </p:spPr>
        <p:txBody>
          <a:bodyPr/>
          <a:lstStyle/>
          <a:p>
            <a:r>
              <a:rPr lang="en-US" dirty="0" smtClean="0"/>
              <a:t>Mobile Platform Control Terminal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6" r="13333"/>
          <a:stretch/>
        </p:blipFill>
        <p:spPr>
          <a:xfrm>
            <a:off x="542164" y="1936041"/>
            <a:ext cx="8059669" cy="492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5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Platform Master and Slave Controllers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389500"/>
            <a:ext cx="8531887" cy="40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1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Mecanum Motor Driver Controller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67000"/>
            <a:ext cx="880063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4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467600" cy="4525963"/>
          </a:xfrm>
        </p:spPr>
        <p:txBody>
          <a:bodyPr/>
          <a:lstStyle/>
          <a:p>
            <a:r>
              <a:rPr lang="en-US" dirty="0" smtClean="0"/>
              <a:t>Motor Drivers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33600"/>
            <a:ext cx="671523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1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Bedini</a:t>
            </a:r>
            <a:r>
              <a:rPr lang="en-US" dirty="0" smtClean="0"/>
              <a:t> Motor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3547"/>
            <a:ext cx="9144000" cy="410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9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Quadcopter</a:t>
            </a:r>
          </a:p>
          <a:p>
            <a:pPr lvl="1"/>
            <a:r>
              <a:rPr lang="en-US" dirty="0" smtClean="0"/>
              <a:t>Flight time up to 15 minutes</a:t>
            </a:r>
            <a:endParaRPr lang="en-US" dirty="0" smtClean="0"/>
          </a:p>
          <a:p>
            <a:pPr lvl="1"/>
            <a:r>
              <a:rPr lang="en-US" dirty="0" smtClean="0"/>
              <a:t>Payload of up to 5 lbs.</a:t>
            </a:r>
          </a:p>
          <a:p>
            <a:pPr lvl="1"/>
            <a:r>
              <a:rPr lang="en-US" dirty="0" smtClean="0"/>
              <a:t>Travel up to 100 meters above sea level</a:t>
            </a:r>
          </a:p>
          <a:p>
            <a:pPr lvl="1"/>
            <a:r>
              <a:rPr lang="en-US" dirty="0" smtClean="0"/>
              <a:t>Travel up to 300 meters radially from the control terminal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Quadcopter Control Terminal</a:t>
            </a:r>
          </a:p>
          <a:p>
            <a:pPr lvl="1"/>
            <a:r>
              <a:rPr lang="en-US" dirty="0" smtClean="0"/>
              <a:t>Map out at least 5 waypoints for a single </a:t>
            </a:r>
            <a:r>
              <a:rPr lang="en-US" dirty="0" smtClean="0"/>
              <a:t>mission</a:t>
            </a:r>
          </a:p>
          <a:p>
            <a:pPr lvl="1"/>
            <a:r>
              <a:rPr lang="en-US" dirty="0" smtClean="0"/>
              <a:t>Be able to program at least 3 flight modes</a:t>
            </a:r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 smtClean="0">
                <a:latin typeface="+mn-lt"/>
              </a:rPr>
              <a:t>DRONENET:THE QUAD CHRONICLES</a:t>
            </a:r>
            <a:br>
              <a:rPr lang="en-US" sz="3300" dirty="0" smtClean="0">
                <a:latin typeface="+mn-lt"/>
              </a:rPr>
            </a:br>
            <a:r>
              <a:rPr lang="en-US" sz="3000" dirty="0" smtClean="0">
                <a:latin typeface="+mn-lt"/>
              </a:rPr>
              <a:t> Design &amp; System Integration</a:t>
            </a:r>
            <a:br>
              <a:rPr lang="en-US" sz="30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Specifications</a:t>
            </a:r>
            <a:endParaRPr lang="en-US" sz="28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7600" y="-76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Frazer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89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Mobile Landing Platform</a:t>
            </a:r>
          </a:p>
          <a:p>
            <a:pPr lvl="1"/>
            <a:r>
              <a:rPr lang="en-US" dirty="0" smtClean="0"/>
              <a:t>Travel up to 100 meters from the control terminal</a:t>
            </a:r>
          </a:p>
          <a:p>
            <a:pPr lvl="1"/>
            <a:r>
              <a:rPr lang="en-US" dirty="0" smtClean="0"/>
              <a:t>Charge up to 4 batteries using the regenerative</a:t>
            </a:r>
          </a:p>
          <a:p>
            <a:pPr lvl="1"/>
            <a:r>
              <a:rPr lang="en-US" dirty="0"/>
              <a:t>Ability to navigate through rough terrain </a:t>
            </a:r>
          </a:p>
          <a:p>
            <a:pPr lvl="1"/>
            <a:r>
              <a:rPr lang="en-US" dirty="0"/>
              <a:t>Ability to lock down the </a:t>
            </a:r>
            <a:r>
              <a:rPr lang="en-US" dirty="0" err="1"/>
              <a:t>quadcopter</a:t>
            </a:r>
            <a:r>
              <a:rPr lang="en-US" dirty="0"/>
              <a:t> </a:t>
            </a:r>
            <a:r>
              <a:rPr lang="en-US" dirty="0"/>
              <a:t>while not in flight</a:t>
            </a:r>
          </a:p>
          <a:p>
            <a:pPr lvl="1"/>
            <a:r>
              <a:rPr lang="en-US" dirty="0"/>
              <a:t>Ability to charge the </a:t>
            </a:r>
            <a:r>
              <a:rPr lang="en-US" dirty="0" err="1"/>
              <a:t>quadcopter</a:t>
            </a:r>
            <a:r>
              <a:rPr lang="en-US" dirty="0"/>
              <a:t>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MLP Control Terminal</a:t>
            </a:r>
          </a:p>
          <a:p>
            <a:pPr lvl="1"/>
            <a:r>
              <a:rPr lang="en-US" dirty="0"/>
              <a:t>Wirelessly Control the mobile platform</a:t>
            </a:r>
          </a:p>
          <a:p>
            <a:pPr lvl="1"/>
            <a:r>
              <a:rPr lang="en-US" dirty="0"/>
              <a:t>View all of the real time data streaming from the mobile platform</a:t>
            </a:r>
          </a:p>
          <a:p>
            <a:pPr lvl="1"/>
            <a:r>
              <a:rPr lang="en-US" dirty="0"/>
              <a:t>Communicate with the Quadcopter control terminal</a:t>
            </a:r>
          </a:p>
          <a:p>
            <a:pPr lvl="1"/>
            <a:r>
              <a:rPr lang="en-US" dirty="0"/>
              <a:t>Utilize both hardware and software based control systems</a:t>
            </a:r>
          </a:p>
          <a:p>
            <a:pPr lvl="1"/>
            <a:r>
              <a:rPr lang="en-US" dirty="0"/>
              <a:t>Have a touchscreen LCD display for control and monitoring</a:t>
            </a:r>
          </a:p>
          <a:p>
            <a:pPr lvl="1"/>
            <a:r>
              <a:rPr lang="en-US" dirty="0"/>
              <a:t>Secure User authentication </a:t>
            </a:r>
          </a:p>
          <a:p>
            <a:pPr lvl="1"/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 smtClean="0">
                <a:latin typeface="+mn-lt"/>
              </a:rPr>
              <a:t>DRONENET:THE QUAD CHRONICLES</a:t>
            </a:r>
            <a:br>
              <a:rPr lang="en-US" sz="3300" dirty="0" smtClean="0">
                <a:latin typeface="+mn-lt"/>
              </a:rPr>
            </a:br>
            <a:r>
              <a:rPr lang="en-US" sz="3000" dirty="0" smtClean="0">
                <a:latin typeface="+mn-lt"/>
              </a:rPr>
              <a:t> Design &amp; System Integration</a:t>
            </a:r>
            <a:br>
              <a:rPr lang="en-US" sz="30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Specifications</a:t>
            </a:r>
            <a:endParaRPr lang="en-US" sz="28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0" y="-76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Frazer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03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89038"/>
          </a:xfrm>
        </p:spPr>
        <p:txBody>
          <a:bodyPr>
            <a:noAutofit/>
          </a:bodyPr>
          <a:lstStyle/>
          <a:p>
            <a:pPr algn="ctr"/>
            <a:r>
              <a:rPr lang="en-US" sz="3000" dirty="0" smtClean="0">
                <a:latin typeface="+mn-lt"/>
              </a:rPr>
              <a:t>THE QUAD CHRONICLES: </a:t>
            </a:r>
            <a:br>
              <a:rPr lang="en-US" sz="30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Quadcopter</a:t>
            </a:r>
            <a:br>
              <a:rPr lang="en-US" sz="27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Design &amp; System Integration</a:t>
            </a:r>
            <a:endParaRPr lang="en-US" sz="27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SzPct val="115000"/>
              <a:buFont typeface="+mj-lt"/>
              <a:buAutoNum type="romanUcPeriod"/>
            </a:pPr>
            <a:r>
              <a:rPr lang="en-US" sz="2400" b="1" dirty="0" smtClean="0"/>
              <a:t>Quadcopter</a:t>
            </a:r>
          </a:p>
        </p:txBody>
      </p:sp>
      <p:pic>
        <p:nvPicPr>
          <p:cNvPr id="2050" name="Picture 2" descr="C:\Users\Cobra\Google Drive\Senior Design Fall 2013\Pictures\Quad wide sh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2" y="2360613"/>
            <a:ext cx="8872256" cy="376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48600" y="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Joe Howard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458200" cy="28194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APC 1047 Slow Fly Props</a:t>
            </a:r>
          </a:p>
          <a:p>
            <a:r>
              <a:rPr lang="en-US" dirty="0" smtClean="0"/>
              <a:t>10” diameter</a:t>
            </a:r>
          </a:p>
          <a:p>
            <a:r>
              <a:rPr lang="en-US" dirty="0" smtClean="0"/>
              <a:t>4.7” pitch</a:t>
            </a:r>
          </a:p>
          <a:p>
            <a:r>
              <a:rPr lang="en-US" dirty="0" smtClean="0"/>
              <a:t>6500 RPM limit</a:t>
            </a:r>
          </a:p>
          <a:p>
            <a:r>
              <a:rPr lang="en-US" dirty="0" smtClean="0"/>
              <a:t>Estimated Max Thrust: approx. 1.5 – 1.8 lbs. each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381551"/>
            <a:ext cx="5314950" cy="232404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228600"/>
            <a:ext cx="9144000" cy="118903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>
                <a:latin typeface="+mn-lt"/>
              </a:rPr>
              <a:t>THE QUAD CHRONICLES: </a:t>
            </a:r>
            <a:br>
              <a:rPr lang="en-US" sz="30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Quadcopter</a:t>
            </a:r>
            <a:br>
              <a:rPr lang="en-US" sz="2700" dirty="0" smtClean="0">
                <a:latin typeface="+mn-lt"/>
              </a:rPr>
            </a:br>
            <a:r>
              <a:rPr lang="en-US" sz="2500" dirty="0" smtClean="0">
                <a:latin typeface="+mn-lt"/>
              </a:rPr>
              <a:t>Propellers</a:t>
            </a:r>
            <a:endParaRPr lang="en-US" sz="25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48600" y="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Joe Howard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4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8176</TotalTime>
  <Words>1732</Words>
  <Application>Microsoft Office PowerPoint</Application>
  <PresentationFormat>On-screen Show (4:3)</PresentationFormat>
  <Paragraphs>603</Paragraphs>
  <Slides>59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Technic</vt:lpstr>
      <vt:lpstr>PowerPoint Presentation</vt:lpstr>
      <vt:lpstr>DRONENET:THE QUAD CHRONICLES  Design &amp; System Integration</vt:lpstr>
      <vt:lpstr>DRONENET:THE QUAD CHRONICLES  Design &amp; System Integration Motivation</vt:lpstr>
      <vt:lpstr>DRONENET:THE QUAD CHRONICLES  Design &amp; System Integration Goals &amp; Objectives</vt:lpstr>
      <vt:lpstr>DRONENET:THE QUAD CHRONICLES  Design &amp; System Integration Goals &amp; Objectives</vt:lpstr>
      <vt:lpstr>DRONENET:THE QUAD CHRONICLES  Design &amp; System Integration Specifications</vt:lpstr>
      <vt:lpstr>DRONENET:THE QUAD CHRONICLES  Design &amp; System Integration Specifications</vt:lpstr>
      <vt:lpstr>THE QUAD CHRONICLES:  Quadcopter Design &amp; System Integration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QUAD CHRONICLES: Quadcopter Control Terminal Design &amp; System Integration</vt:lpstr>
      <vt:lpstr>THE QUAD CHRONICLES: Quadcopter Control Terminal Mission Planner</vt:lpstr>
      <vt:lpstr>THE QUAD CHRONICLES: Quadcopter Control Terminal Mission Planner: Post Flight Data Analysis</vt:lpstr>
      <vt:lpstr>THE QUAD CHRONICLES: Quadcopter Control Terminal Mission Planner: Exported GPS Data</vt:lpstr>
      <vt:lpstr>THE QUAD CHRONICLES: Quadcopter Control Terminal Mission Planner: Parameter Customization</vt:lpstr>
      <vt:lpstr>PowerPoint Presentation</vt:lpstr>
      <vt:lpstr>THE QUAD CHRONICLES: Mobile Landing Platform Electronic Device Architecture</vt:lpstr>
      <vt:lpstr>THE QUAD CHRONICLES: Mobile Landing Platform Electronic Device Architecture Flowchart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QUAD CHRONICLES: Mobile Landing Platform Power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QUAD CHRONICLES: Platform Carrier Control Terminal  Electronic Device Architecture</vt:lpstr>
      <vt:lpstr>PowerPoint Presentation</vt:lpstr>
      <vt:lpstr>PowerPoint Presentation</vt:lpstr>
      <vt:lpstr>PowerPoint Presentation</vt:lpstr>
      <vt:lpstr>THE QUAD CHRONICLES UAV Carrier Control Terminal  MLPCT Security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Appendices</vt:lpstr>
      <vt:lpstr>Appendices</vt:lpstr>
      <vt:lpstr>Appendices</vt:lpstr>
      <vt:lpstr>Appendices</vt:lpstr>
      <vt:lpstr>Appendices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(Joe)</dc:title>
  <dc:creator>Brandon</dc:creator>
  <cp:lastModifiedBy>Cobra</cp:lastModifiedBy>
  <cp:revision>399</cp:revision>
  <dcterms:created xsi:type="dcterms:W3CDTF">2014-01-20T20:24:38Z</dcterms:created>
  <dcterms:modified xsi:type="dcterms:W3CDTF">2014-04-14T20:57:27Z</dcterms:modified>
</cp:coreProperties>
</file>