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8" r:id="rId10"/>
    <p:sldId id="270" r:id="rId11"/>
    <p:sldId id="305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7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F71B72-CF04-4BB6-BF8A-F3931772E25F}">
  <a:tblStyle styleId="{FAF71B72-CF04-4BB6-BF8A-F3931772E25F}" styleName="Table_0"/>
  <a:tblStyle styleId="{A7876C51-D605-4DF0-8D5D-989BF08A13CB}" styleName="Table_1"/>
  <a:tblStyle styleId="{C1986964-C638-4A0D-84E2-FD29E21904B1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55076D6-D98B-4CC2-91C0-3162DA8ECC2D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63D34B4-B5EE-4156-BBB4-145ACE51A2DB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B09BE8D-75F6-4F4D-8CF3-ACE56C255898}" styleName="Table_5"/>
  <a:tblStyle styleId="{BE947F4C-E147-460B-836A-6FECD507F096}" styleName="Table_6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1168C87-2302-419F-BB79-6F65C0DF9E8E}" styleName="Table_7"/>
  <a:tblStyle styleId="{26B55DDE-620F-487A-802A-BAB23FAED07B}" styleName="Table_8"/>
  <a:tblStyle styleId="{2322FCE8-9836-4AC8-B836-56969139EAE5}" styleName="Table_9"/>
  <a:tblStyle styleId="{E7A29323-81FC-4BF1-ACC4-1077340821E5}" styleName="Table_1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3544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90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45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694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15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20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90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540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118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85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07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050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094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58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254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977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713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860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187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885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043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46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446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151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83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586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72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555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342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420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2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570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07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0900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12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07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75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8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16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64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44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3980100"/>
            <a:ext cx="9144000" cy="2877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3190900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3977686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550700"/>
            <a:ext cx="9144000" cy="5307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761799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548585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550700"/>
            <a:ext cx="9144000" cy="5307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548585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761799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550700"/>
            <a:ext cx="9144000" cy="5307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761799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548585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5883599"/>
            <a:ext cx="9144000" cy="9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5094445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5881232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5895635"/>
            <a:ext cx="8229600" cy="67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101675"/>
            <a:ext cx="9134130" cy="673972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93990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6000"/>
              <a:t>Game Qube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4124450"/>
            <a:ext cx="7772400" cy="244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/>
              <a:t>UCF Senior Design Group 33</a:t>
            </a:r>
          </a:p>
          <a:p>
            <a:endParaRPr lang="en" sz="3000"/>
          </a:p>
          <a:p>
            <a:pPr lvl="0" rtl="0">
              <a:buNone/>
            </a:pPr>
            <a:r>
              <a:rPr lang="en" sz="1800"/>
              <a:t>Stephen Monn (CpE)</a:t>
            </a:r>
          </a:p>
          <a:p>
            <a:pPr lvl="0" rtl="0">
              <a:buNone/>
            </a:pPr>
            <a:r>
              <a:rPr lang="en" sz="1800"/>
              <a:t>Omar Alami (CpE)</a:t>
            </a:r>
          </a:p>
          <a:p>
            <a:pPr>
              <a:buNone/>
            </a:pPr>
            <a:r>
              <a:rPr lang="en" sz="1800"/>
              <a:t>Matthew Dworkin (CpE)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LEDs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300"/>
            <a:ext cx="5328300" cy="23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Specifications</a:t>
            </a:r>
          </a:p>
          <a:p>
            <a:pPr marL="457200" lvl="0" indent="-34925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/>
              <a:t>Diffused for better color mixing</a:t>
            </a:r>
          </a:p>
          <a:p>
            <a:pPr marL="457200" lvl="0" indent="-34925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/>
              <a:t>Common anode for LED driver compatibility</a:t>
            </a:r>
          </a:p>
          <a:p>
            <a:pPr marL="457200" lvl="0" indent="-34925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/>
              <a:t>8mm for low visual obstruction</a:t>
            </a:r>
          </a:p>
          <a:p>
            <a:endParaRPr lang="en" sz="1900"/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85500" y="2452696"/>
            <a:ext cx="2957774" cy="3050450"/>
          </a:xfrm>
          <a:prstGeom prst="rect">
            <a:avLst/>
          </a:prstGeom>
        </p:spPr>
      </p:pic>
      <p:sp>
        <p:nvSpPr>
          <p:cNvPr id="158" name="Shape 158"/>
          <p:cNvSpPr txBox="1"/>
          <p:nvPr/>
        </p:nvSpPr>
        <p:spPr>
          <a:xfrm>
            <a:off x="457200" y="4639675"/>
            <a:ext cx="4766699" cy="137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Layout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Anodes of layers are tied together (10)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Cathodes are common across all layers (300)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10x300 addressable matrix</a:t>
            </a:r>
          </a:p>
          <a:p>
            <a:endParaRPr lang="en"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LED Control Overview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0625" y="2199375"/>
            <a:ext cx="8858148" cy="3846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5238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Schematic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7000" y="1673977"/>
            <a:ext cx="8684050" cy="50443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Software/Interface</a:t>
            </a:r>
          </a:p>
        </p:txBody>
      </p:sp>
      <p:sp>
        <p:nvSpPr>
          <p:cNvPr id="179" name="Shape 179"/>
          <p:cNvSpPr/>
          <p:nvPr/>
        </p:nvSpPr>
        <p:spPr>
          <a:xfrm>
            <a:off x="1515875" y="2277142"/>
            <a:ext cx="1949999" cy="757800"/>
          </a:xfrm>
          <a:prstGeom prst="rect">
            <a:avLst/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1505900" y="1843000"/>
            <a:ext cx="1949999" cy="4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10 Pin Connector</a:t>
            </a:r>
          </a:p>
        </p:txBody>
      </p:sp>
      <p:sp>
        <p:nvSpPr>
          <p:cNvPr id="181" name="Shape 181"/>
          <p:cNvSpPr/>
          <p:nvPr/>
        </p:nvSpPr>
        <p:spPr>
          <a:xfrm>
            <a:off x="1611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992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373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2754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3135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611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992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373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2754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3135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964725" y="2213984"/>
            <a:ext cx="2109300" cy="8840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3507375" y="2427113"/>
            <a:ext cx="566699" cy="4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93" name="Shape 193"/>
          <p:cNvSpPr/>
          <p:nvPr/>
        </p:nvSpPr>
        <p:spPr>
          <a:xfrm>
            <a:off x="907300" y="2213984"/>
            <a:ext cx="998400" cy="410100"/>
          </a:xfrm>
          <a:prstGeom prst="rect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907394" y="2652847"/>
            <a:ext cx="998400" cy="445199"/>
          </a:xfrm>
          <a:prstGeom prst="rect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864025" y="2201594"/>
            <a:ext cx="750600" cy="4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FF00"/>
                </a:solidFill>
              </a:rPr>
              <a:t>Clock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940225" y="2610312"/>
            <a:ext cx="750600" cy="4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4A86E8"/>
                </a:solidFill>
              </a:rPr>
              <a:t>Sync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584725" y="2206600"/>
            <a:ext cx="4466100" cy="391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LED control software is interrupt based running on a timer</a:t>
            </a:r>
          </a:p>
          <a:p>
            <a:endParaRPr lang="en" sz="1800"/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LED cube refreshes at around 300Hz, but is an overkill frequency for rendering frames</a:t>
            </a:r>
          </a:p>
          <a:p>
            <a:endParaRPr lang="en" sz="1800"/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Software then only checks for new data after 5 cube refreshes (60Hz)</a:t>
            </a:r>
          </a:p>
          <a:p>
            <a:endParaRPr lang="en" sz="1800"/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Cube still refreshes at 300Hz, however, and is then capable of checking after refresh 6, 7, 8, etc.</a:t>
            </a:r>
          </a:p>
          <a:p>
            <a:endParaRPr lang="en" sz="1800"/>
          </a:p>
          <a:p>
            <a:pPr marL="457200" lvl="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Gives a supported frame rates of 60Hz, 50.8Hz, 43.6Hz, 38Hz, 33.9Hz </a:t>
            </a:r>
          </a:p>
        </p:txBody>
      </p:sp>
      <p:graphicFrame>
        <p:nvGraphicFramePr>
          <p:cNvPr id="198" name="Shape 198"/>
          <p:cNvGraphicFramePr/>
          <p:nvPr/>
        </p:nvGraphicFramePr>
        <p:xfrm>
          <a:off x="429212" y="3475750"/>
          <a:ext cx="4130325" cy="3066225"/>
        </p:xfrm>
        <a:graphic>
          <a:graphicData uri="http://schemas.openxmlformats.org/drawingml/2006/table">
            <a:tbl>
              <a:tblPr>
                <a:noFill/>
                <a:tableStyleId>{763D34B4-B5EE-4156-BBB4-145ACE51A2DB}</a:tableStyleId>
              </a:tblPr>
              <a:tblGrid>
                <a:gridCol w="851500"/>
                <a:gridCol w="3278825"/>
              </a:tblGrid>
              <a:tr h="545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 b="1"/>
                        <a:t>Pins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 b="1"/>
                        <a:t>Function</a:t>
                      </a:r>
                    </a:p>
                  </a:txBody>
                  <a:tcPr marL="91425" marR="91425" marT="121900" marB="121900"/>
                </a:tc>
              </a:tr>
              <a:tr h="545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Data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Pins to write a byte of data</a:t>
                      </a:r>
                    </a:p>
                  </a:txBody>
                  <a:tcPr marL="91425" marR="91425" marT="121900" marB="121900"/>
                </a:tc>
              </a:tr>
              <a:tr h="5457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sz="1900"/>
                        <a:t>Clock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Clock in the byte of data</a:t>
                      </a:r>
                    </a:p>
                  </a:txBody>
                  <a:tcPr marL="91425" marR="91425" marT="121900" marB="121900"/>
                </a:tc>
              </a:tr>
              <a:tr h="14291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Sync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Goes low when all data has been processed. Can be used to keep a constant 60Hz frame rate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Timing Diagram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x="22127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5" name="Shape 205"/>
          <p:cNvCxnSpPr/>
          <p:nvPr/>
        </p:nvCxnSpPr>
        <p:spPr>
          <a:xfrm>
            <a:off x="26699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6" name="Shape 206"/>
          <p:cNvCxnSpPr/>
          <p:nvPr/>
        </p:nvCxnSpPr>
        <p:spPr>
          <a:xfrm>
            <a:off x="31271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7" name="Shape 207"/>
          <p:cNvCxnSpPr/>
          <p:nvPr/>
        </p:nvCxnSpPr>
        <p:spPr>
          <a:xfrm>
            <a:off x="35355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/>
          <p:nvPr/>
        </p:nvCxnSpPr>
        <p:spPr>
          <a:xfrm>
            <a:off x="40257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/>
          <p:nvPr/>
        </p:nvCxnSpPr>
        <p:spPr>
          <a:xfrm>
            <a:off x="44829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/>
          <p:nvPr/>
        </p:nvCxnSpPr>
        <p:spPr>
          <a:xfrm>
            <a:off x="49401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1" name="Shape 211"/>
          <p:cNvCxnSpPr/>
          <p:nvPr/>
        </p:nvCxnSpPr>
        <p:spPr>
          <a:xfrm>
            <a:off x="53973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2" name="Shape 212"/>
          <p:cNvCxnSpPr/>
          <p:nvPr/>
        </p:nvCxnSpPr>
        <p:spPr>
          <a:xfrm>
            <a:off x="58545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3" name="Shape 213"/>
          <p:cNvCxnSpPr/>
          <p:nvPr/>
        </p:nvCxnSpPr>
        <p:spPr>
          <a:xfrm>
            <a:off x="63117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4" name="Shape 214"/>
          <p:cNvCxnSpPr/>
          <p:nvPr/>
        </p:nvCxnSpPr>
        <p:spPr>
          <a:xfrm>
            <a:off x="67689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5" name="Shape 215"/>
          <p:cNvCxnSpPr/>
          <p:nvPr/>
        </p:nvCxnSpPr>
        <p:spPr>
          <a:xfrm>
            <a:off x="72261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6" name="Shape 216"/>
          <p:cNvSpPr txBox="1"/>
          <p:nvPr/>
        </p:nvSpPr>
        <p:spPr>
          <a:xfrm>
            <a:off x="200" y="2634166"/>
            <a:ext cx="8057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>
              <a:buNone/>
            </a:pPr>
            <a:r>
              <a:rPr lang="en"/>
              <a:t>Clock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-30325" y="4251033"/>
            <a:ext cx="8057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"/>
              <a:t>Sync</a:t>
            </a:r>
          </a:p>
        </p:txBody>
      </p:sp>
      <p:cxnSp>
        <p:nvCxnSpPr>
          <p:cNvPr id="218" name="Shape 218"/>
          <p:cNvCxnSpPr/>
          <p:nvPr/>
        </p:nvCxnSpPr>
        <p:spPr>
          <a:xfrm>
            <a:off x="841100" y="4721500"/>
            <a:ext cx="7742400" cy="0"/>
          </a:xfrm>
          <a:prstGeom prst="straightConnector1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845475" y="4293400"/>
            <a:ext cx="1831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0" name="Shape 220"/>
          <p:cNvCxnSpPr/>
          <p:nvPr/>
        </p:nvCxnSpPr>
        <p:spPr>
          <a:xfrm>
            <a:off x="2670650" y="4286933"/>
            <a:ext cx="0" cy="445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1" name="Shape 221"/>
          <p:cNvCxnSpPr/>
          <p:nvPr/>
        </p:nvCxnSpPr>
        <p:spPr>
          <a:xfrm>
            <a:off x="2670650" y="4732500"/>
            <a:ext cx="3668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2" name="Shape 222"/>
          <p:cNvCxnSpPr/>
          <p:nvPr/>
        </p:nvCxnSpPr>
        <p:spPr>
          <a:xfrm>
            <a:off x="845475" y="2739000"/>
            <a:ext cx="1942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3" name="Shape 223"/>
          <p:cNvCxnSpPr/>
          <p:nvPr/>
        </p:nvCxnSpPr>
        <p:spPr>
          <a:xfrm>
            <a:off x="845475" y="3197500"/>
            <a:ext cx="7757700" cy="0"/>
          </a:xfrm>
          <a:prstGeom prst="straightConnector1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4" name="Shape 224"/>
          <p:cNvCxnSpPr/>
          <p:nvPr/>
        </p:nvCxnSpPr>
        <p:spPr>
          <a:xfrm>
            <a:off x="2782025" y="2732533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2782025" y="3204266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3037575" y="2732666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3037575" y="2750000"/>
            <a:ext cx="242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8" name="Shape 228"/>
          <p:cNvCxnSpPr/>
          <p:nvPr/>
        </p:nvCxnSpPr>
        <p:spPr>
          <a:xfrm>
            <a:off x="3279975" y="2732466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9" name="Shape 229"/>
          <p:cNvCxnSpPr/>
          <p:nvPr/>
        </p:nvCxnSpPr>
        <p:spPr>
          <a:xfrm>
            <a:off x="3279975" y="3204200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0" name="Shape 230"/>
          <p:cNvCxnSpPr/>
          <p:nvPr/>
        </p:nvCxnSpPr>
        <p:spPr>
          <a:xfrm>
            <a:off x="3535525" y="2732600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1" name="Shape 231"/>
          <p:cNvCxnSpPr/>
          <p:nvPr/>
        </p:nvCxnSpPr>
        <p:spPr>
          <a:xfrm>
            <a:off x="3535525" y="2749933"/>
            <a:ext cx="242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2" name="Shape 232"/>
          <p:cNvCxnSpPr/>
          <p:nvPr/>
        </p:nvCxnSpPr>
        <p:spPr>
          <a:xfrm>
            <a:off x="3764275" y="2725766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3" name="Shape 233"/>
          <p:cNvCxnSpPr/>
          <p:nvPr/>
        </p:nvCxnSpPr>
        <p:spPr>
          <a:xfrm>
            <a:off x="3764275" y="3197500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4" name="Shape 234"/>
          <p:cNvCxnSpPr/>
          <p:nvPr/>
        </p:nvCxnSpPr>
        <p:spPr>
          <a:xfrm>
            <a:off x="4019825" y="2725900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/>
          <p:nvPr/>
        </p:nvCxnSpPr>
        <p:spPr>
          <a:xfrm>
            <a:off x="4019825" y="2743233"/>
            <a:ext cx="1383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/>
          <p:nvPr/>
        </p:nvCxnSpPr>
        <p:spPr>
          <a:xfrm>
            <a:off x="3037575" y="2445034"/>
            <a:ext cx="0" cy="2693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/>
          <p:nvPr/>
        </p:nvCxnSpPr>
        <p:spPr>
          <a:xfrm>
            <a:off x="3037575" y="4256666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8" name="Shape 238"/>
          <p:cNvCxnSpPr/>
          <p:nvPr/>
        </p:nvCxnSpPr>
        <p:spPr>
          <a:xfrm>
            <a:off x="3044350" y="4293400"/>
            <a:ext cx="1899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9" name="Shape 239"/>
          <p:cNvCxnSpPr/>
          <p:nvPr/>
        </p:nvCxnSpPr>
        <p:spPr>
          <a:xfrm>
            <a:off x="8476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0" name="Shape 240"/>
          <p:cNvCxnSpPr/>
          <p:nvPr/>
        </p:nvCxnSpPr>
        <p:spPr>
          <a:xfrm>
            <a:off x="31336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1" name="Shape 241"/>
          <p:cNvCxnSpPr/>
          <p:nvPr/>
        </p:nvCxnSpPr>
        <p:spPr>
          <a:xfrm>
            <a:off x="860775" y="5579900"/>
            <a:ext cx="2273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2" name="Shape 242"/>
          <p:cNvSpPr txBox="1"/>
          <p:nvPr/>
        </p:nvSpPr>
        <p:spPr>
          <a:xfrm>
            <a:off x="1024575" y="5496100"/>
            <a:ext cx="1480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16.7ms (60Hz)</a:t>
            </a:r>
          </a:p>
        </p:txBody>
      </p:sp>
      <p:cxnSp>
        <p:nvCxnSpPr>
          <p:cNvPr id="243" name="Shape 243"/>
          <p:cNvCxnSpPr/>
          <p:nvPr/>
        </p:nvCxnSpPr>
        <p:spPr>
          <a:xfrm>
            <a:off x="4153875" y="2910500"/>
            <a:ext cx="294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4" name="Shape 244"/>
          <p:cNvCxnSpPr/>
          <p:nvPr/>
        </p:nvCxnSpPr>
        <p:spPr>
          <a:xfrm>
            <a:off x="4477025" y="2743233"/>
            <a:ext cx="12636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5" name="Shape 245"/>
          <p:cNvCxnSpPr/>
          <p:nvPr/>
        </p:nvCxnSpPr>
        <p:spPr>
          <a:xfrm>
            <a:off x="4944250" y="4286933"/>
            <a:ext cx="0" cy="445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6" name="Shape 246"/>
          <p:cNvCxnSpPr/>
          <p:nvPr/>
        </p:nvCxnSpPr>
        <p:spPr>
          <a:xfrm>
            <a:off x="4948400" y="4721500"/>
            <a:ext cx="10437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7" name="Shape 247"/>
          <p:cNvCxnSpPr/>
          <p:nvPr/>
        </p:nvCxnSpPr>
        <p:spPr>
          <a:xfrm>
            <a:off x="5736625" y="2732466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8" name="Shape 248"/>
          <p:cNvCxnSpPr/>
          <p:nvPr/>
        </p:nvCxnSpPr>
        <p:spPr>
          <a:xfrm>
            <a:off x="5736625" y="3204200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9" name="Shape 249"/>
          <p:cNvCxnSpPr/>
          <p:nvPr/>
        </p:nvCxnSpPr>
        <p:spPr>
          <a:xfrm>
            <a:off x="5992175" y="2732600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0" name="Shape 250"/>
          <p:cNvCxnSpPr/>
          <p:nvPr/>
        </p:nvCxnSpPr>
        <p:spPr>
          <a:xfrm>
            <a:off x="5992175" y="2749933"/>
            <a:ext cx="242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1" name="Shape 251"/>
          <p:cNvCxnSpPr/>
          <p:nvPr/>
        </p:nvCxnSpPr>
        <p:spPr>
          <a:xfrm>
            <a:off x="6227225" y="2732600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6227225" y="3204333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3" name="Shape 253"/>
          <p:cNvCxnSpPr/>
          <p:nvPr/>
        </p:nvCxnSpPr>
        <p:spPr>
          <a:xfrm>
            <a:off x="6482775" y="2732733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4" name="Shape 254"/>
          <p:cNvCxnSpPr/>
          <p:nvPr/>
        </p:nvCxnSpPr>
        <p:spPr>
          <a:xfrm>
            <a:off x="6482775" y="2750066"/>
            <a:ext cx="242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5" name="Shape 255"/>
          <p:cNvCxnSpPr/>
          <p:nvPr/>
        </p:nvCxnSpPr>
        <p:spPr>
          <a:xfrm>
            <a:off x="6001650" y="2401334"/>
            <a:ext cx="0" cy="2693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56" name="Shape 256"/>
          <p:cNvCxnSpPr/>
          <p:nvPr/>
        </p:nvCxnSpPr>
        <p:spPr>
          <a:xfrm>
            <a:off x="5996662" y="4246916"/>
            <a:ext cx="0" cy="445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7" name="Shape 257"/>
          <p:cNvCxnSpPr/>
          <p:nvPr/>
        </p:nvCxnSpPr>
        <p:spPr>
          <a:xfrm>
            <a:off x="12983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8" name="Shape 258"/>
          <p:cNvCxnSpPr/>
          <p:nvPr/>
        </p:nvCxnSpPr>
        <p:spPr>
          <a:xfrm>
            <a:off x="17555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9" name="Shape 259"/>
          <p:cNvCxnSpPr/>
          <p:nvPr/>
        </p:nvCxnSpPr>
        <p:spPr>
          <a:xfrm>
            <a:off x="8411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0" name="Shape 260"/>
          <p:cNvCxnSpPr/>
          <p:nvPr/>
        </p:nvCxnSpPr>
        <p:spPr>
          <a:xfrm>
            <a:off x="31336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1" name="Shape 261"/>
          <p:cNvCxnSpPr/>
          <p:nvPr/>
        </p:nvCxnSpPr>
        <p:spPr>
          <a:xfrm>
            <a:off x="54196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2" name="Shape 262"/>
          <p:cNvCxnSpPr/>
          <p:nvPr/>
        </p:nvCxnSpPr>
        <p:spPr>
          <a:xfrm>
            <a:off x="3146775" y="5579900"/>
            <a:ext cx="2273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3" name="Shape 263"/>
          <p:cNvSpPr txBox="1"/>
          <p:nvPr/>
        </p:nvSpPr>
        <p:spPr>
          <a:xfrm>
            <a:off x="3310575" y="5496100"/>
            <a:ext cx="1480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16.7ms (60Hz)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63340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5" name="Shape 265"/>
          <p:cNvCxnSpPr/>
          <p:nvPr/>
        </p:nvCxnSpPr>
        <p:spPr>
          <a:xfrm>
            <a:off x="86200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6" name="Shape 266"/>
          <p:cNvCxnSpPr/>
          <p:nvPr/>
        </p:nvCxnSpPr>
        <p:spPr>
          <a:xfrm>
            <a:off x="6347175" y="5579900"/>
            <a:ext cx="2273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7" name="Shape 267"/>
          <p:cNvSpPr txBox="1"/>
          <p:nvPr/>
        </p:nvSpPr>
        <p:spPr>
          <a:xfrm>
            <a:off x="6510975" y="5496100"/>
            <a:ext cx="1480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16.7ms (60Hz)</a:t>
            </a:r>
          </a:p>
        </p:txBody>
      </p:sp>
      <p:cxnSp>
        <p:nvCxnSpPr>
          <p:cNvPr id="268" name="Shape 268"/>
          <p:cNvCxnSpPr/>
          <p:nvPr/>
        </p:nvCxnSpPr>
        <p:spPr>
          <a:xfrm>
            <a:off x="5964075" y="4263425"/>
            <a:ext cx="2163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9" name="Shape 269"/>
          <p:cNvCxnSpPr/>
          <p:nvPr/>
        </p:nvCxnSpPr>
        <p:spPr>
          <a:xfrm>
            <a:off x="6672350" y="2910500"/>
            <a:ext cx="294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70" name="Shape 270"/>
          <p:cNvCxnSpPr/>
          <p:nvPr/>
        </p:nvCxnSpPr>
        <p:spPr>
          <a:xfrm>
            <a:off x="76833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1" name="Shape 271"/>
          <p:cNvCxnSpPr/>
          <p:nvPr/>
        </p:nvCxnSpPr>
        <p:spPr>
          <a:xfrm>
            <a:off x="81405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2" name="Shape 272"/>
          <p:cNvCxnSpPr/>
          <p:nvPr/>
        </p:nvCxnSpPr>
        <p:spPr>
          <a:xfrm>
            <a:off x="85977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3" name="Shape 273"/>
          <p:cNvCxnSpPr/>
          <p:nvPr/>
        </p:nvCxnSpPr>
        <p:spPr>
          <a:xfrm>
            <a:off x="8144650" y="4286933"/>
            <a:ext cx="0" cy="445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4" name="Shape 274"/>
          <p:cNvCxnSpPr/>
          <p:nvPr/>
        </p:nvCxnSpPr>
        <p:spPr>
          <a:xfrm>
            <a:off x="847675" y="19595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5" name="Shape 275"/>
          <p:cNvCxnSpPr/>
          <p:nvPr/>
        </p:nvCxnSpPr>
        <p:spPr>
          <a:xfrm>
            <a:off x="1298171" y="19595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6" name="Shape 276"/>
          <p:cNvCxnSpPr/>
          <p:nvPr/>
        </p:nvCxnSpPr>
        <p:spPr>
          <a:xfrm>
            <a:off x="860775" y="2125500"/>
            <a:ext cx="437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7" name="Shape 277"/>
          <p:cNvSpPr txBox="1"/>
          <p:nvPr/>
        </p:nvSpPr>
        <p:spPr>
          <a:xfrm>
            <a:off x="1257225" y="1724600"/>
            <a:ext cx="1480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3.34ms (300Hz)</a:t>
            </a:r>
          </a:p>
        </p:txBody>
      </p:sp>
      <p:cxnSp>
        <p:nvCxnSpPr>
          <p:cNvPr id="278" name="Shape 278"/>
          <p:cNvCxnSpPr/>
          <p:nvPr/>
        </p:nvCxnSpPr>
        <p:spPr>
          <a:xfrm>
            <a:off x="3133675" y="60235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9" name="Shape 279"/>
          <p:cNvCxnSpPr/>
          <p:nvPr/>
        </p:nvCxnSpPr>
        <p:spPr>
          <a:xfrm>
            <a:off x="6334075" y="60235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0" name="Shape 280"/>
          <p:cNvCxnSpPr/>
          <p:nvPr/>
        </p:nvCxnSpPr>
        <p:spPr>
          <a:xfrm>
            <a:off x="3146775" y="6189500"/>
            <a:ext cx="3189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1" name="Shape 281"/>
          <p:cNvSpPr txBox="1"/>
          <p:nvPr/>
        </p:nvSpPr>
        <p:spPr>
          <a:xfrm>
            <a:off x="3310575" y="6105700"/>
            <a:ext cx="18317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23.38ms (42.8Hz)</a:t>
            </a:r>
          </a:p>
        </p:txBody>
      </p:sp>
      <p:cxnSp>
        <p:nvCxnSpPr>
          <p:cNvPr id="282" name="Shape 282"/>
          <p:cNvCxnSpPr/>
          <p:nvPr/>
        </p:nvCxnSpPr>
        <p:spPr>
          <a:xfrm>
            <a:off x="8140525" y="4732533"/>
            <a:ext cx="4691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3" name="Shape 283"/>
          <p:cNvCxnSpPr/>
          <p:nvPr/>
        </p:nvCxnSpPr>
        <p:spPr>
          <a:xfrm>
            <a:off x="7014925" y="2749850"/>
            <a:ext cx="15611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Testing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44250" y="1783900"/>
            <a:ext cx="2667424" cy="2398350"/>
          </a:xfrm>
          <a:prstGeom prst="rect">
            <a:avLst/>
          </a:prstGeom>
        </p:spPr>
      </p:pic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6364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LED Stress Testing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All LEDs were individually tested to ensure all colors were appropriately lighting</a:t>
            </a:r>
          </a:p>
          <a:p>
            <a:endParaRPr lang="en" sz="180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LEDs were left on for 3hrs. at a constant current of 5mA to ensure reliability over time</a:t>
            </a:r>
          </a:p>
          <a:p>
            <a:endParaRPr lang="en" sz="1800"/>
          </a:p>
        </p:txBody>
      </p:sp>
      <p:sp>
        <p:nvSpPr>
          <p:cNvPr id="291" name="Shape 291"/>
          <p:cNvSpPr txBox="1"/>
          <p:nvPr/>
        </p:nvSpPr>
        <p:spPr>
          <a:xfrm>
            <a:off x="522525" y="42126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Only one bad LED was found out of 1000</a:t>
            </a:r>
          </a:p>
          <a:p>
            <a:endParaRPr lang="en" sz="16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All LEDs maintained consistent brightness over long period of time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Testing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00728" y="1830100"/>
            <a:ext cx="2433109" cy="2398350"/>
          </a:xfrm>
          <a:prstGeom prst="rect">
            <a:avLst/>
          </a:prstGeom>
        </p:spPr>
      </p:pic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363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Cube Refresh Rates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Display was tested to ensure a refresh rate of 300 Hz was being achieved</a:t>
            </a:r>
          </a:p>
          <a:p>
            <a:endParaRPr lang="en" sz="2400"/>
          </a:p>
        </p:txBody>
      </p:sp>
      <p:sp>
        <p:nvSpPr>
          <p:cNvPr id="299" name="Shape 299"/>
          <p:cNvSpPr txBox="1"/>
          <p:nvPr/>
        </p:nvSpPr>
        <p:spPr>
          <a:xfrm>
            <a:off x="522525" y="42126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Lights blinked at a noticeable 1 Hz  when programmed to blink once every 300 refreshes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Testing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10150" y="1876300"/>
            <a:ext cx="2961575" cy="2329050"/>
          </a:xfrm>
          <a:prstGeom prst="rect">
            <a:avLst/>
          </a:prstGeom>
        </p:spPr>
      </p:pic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6364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Interface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Interface was tested to ensure a reliable and consistent data transfer </a:t>
            </a:r>
          </a:p>
          <a:p>
            <a:endParaRPr lang="en" sz="2400"/>
          </a:p>
        </p:txBody>
      </p:sp>
      <p:sp>
        <p:nvSpPr>
          <p:cNvPr id="307" name="Shape 307"/>
          <p:cNvSpPr txBox="1"/>
          <p:nvPr/>
        </p:nvSpPr>
        <p:spPr>
          <a:xfrm>
            <a:off x="522525" y="4212675"/>
            <a:ext cx="52803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Successful transfer of byte encoded LED data with little to no display artifacts</a:t>
            </a:r>
          </a:p>
          <a:p>
            <a:endParaRPr lang="en"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Have not yet  stressed the interface to determine highest possible refresh rates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Central Processing</a:t>
            </a:r>
          </a:p>
        </p:txBody>
      </p:sp>
      <p:sp>
        <p:nvSpPr>
          <p:cNvPr id="313" name="Shape 313"/>
          <p:cNvSpPr/>
          <p:nvPr/>
        </p:nvSpPr>
        <p:spPr>
          <a:xfrm>
            <a:off x="5852075" y="2451400"/>
            <a:ext cx="2304599" cy="2466000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LED Volumetric Display Control</a:t>
            </a:r>
          </a:p>
        </p:txBody>
      </p:sp>
      <p:sp>
        <p:nvSpPr>
          <p:cNvPr id="314" name="Shape 314"/>
          <p:cNvSpPr/>
          <p:nvPr/>
        </p:nvSpPr>
        <p:spPr>
          <a:xfrm>
            <a:off x="1974975" y="4144500"/>
            <a:ext cx="2524499" cy="2346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Central Processing</a:t>
            </a:r>
          </a:p>
        </p:txBody>
      </p:sp>
      <p:sp>
        <p:nvSpPr>
          <p:cNvPr id="315" name="Shape 315"/>
          <p:cNvSpPr/>
          <p:nvPr/>
        </p:nvSpPr>
        <p:spPr>
          <a:xfrm>
            <a:off x="4656750" y="5044733"/>
            <a:ext cx="1680000" cy="852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540850" y="2269416"/>
            <a:ext cx="2084699" cy="1514699"/>
          </a:xfrm>
          <a:prstGeom prst="wedgeRoundRectCallout">
            <a:avLst>
              <a:gd name="adj1" fmla="val 30903"/>
              <a:gd name="adj2" fmla="val 80756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Volume Based Rendering Software</a:t>
            </a:r>
          </a:p>
          <a:p>
            <a:endParaRPr lang="en">
              <a:solidFill>
                <a:schemeClr val="dk1"/>
              </a:solidFill>
            </a:endParaRPr>
          </a:p>
        </p:txBody>
      </p:sp>
      <p:pic>
        <p:nvPicPr>
          <p:cNvPr id="317" name="Shape 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75826" y="1821033"/>
            <a:ext cx="1001473" cy="1032849"/>
          </a:xfrm>
          <a:prstGeom prst="rect">
            <a:avLst/>
          </a:prstGeom>
        </p:spPr>
      </p:pic>
      <p:pic>
        <p:nvPicPr>
          <p:cNvPr id="318" name="Shape 3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6975" y="3634889"/>
            <a:ext cx="1404599" cy="852558"/>
          </a:xfrm>
          <a:prstGeom prst="rect">
            <a:avLst/>
          </a:prstGeom>
        </p:spPr>
      </p:pic>
      <p:sp>
        <p:nvSpPr>
          <p:cNvPr id="319" name="Shape 319"/>
          <p:cNvSpPr/>
          <p:nvPr/>
        </p:nvSpPr>
        <p:spPr>
          <a:xfrm>
            <a:off x="1651150" y="3346000"/>
            <a:ext cx="3479400" cy="3389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Central Processing Goals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Supply data to LED cube</a:t>
            </a:r>
          </a:p>
          <a:p>
            <a:pPr marL="457200" lvl="0" indent="-419100" rtl="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Communicate with Gamecube Controller</a:t>
            </a:r>
          </a:p>
          <a:p>
            <a:pPr marL="457200" lvl="0" indent="-419100" rtl="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Control the power</a:t>
            </a:r>
          </a:p>
          <a:p>
            <a:pPr marL="457200" lvl="0" indent="-41910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Control any additional features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Project Description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88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Game Qube is a video game unit, inspired by the Nintendo Gamecube, that includes games and applications highlighting it’s unique LED cube display.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225" y="3924566"/>
            <a:ext cx="2696524" cy="1636724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3102350" y="4717633"/>
            <a:ext cx="530699" cy="707699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37800" y="3609566"/>
            <a:ext cx="2045150" cy="2109224"/>
          </a:xfrm>
          <a:prstGeom prst="rect">
            <a:avLst/>
          </a:prstGeom>
        </p:spPr>
      </p:pic>
      <p:sp>
        <p:nvSpPr>
          <p:cNvPr id="50" name="Shape 50"/>
          <p:cNvSpPr txBox="1"/>
          <p:nvPr/>
        </p:nvSpPr>
        <p:spPr>
          <a:xfrm>
            <a:off x="6661425" y="4710940"/>
            <a:ext cx="2298299" cy="87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/>
              <a:t>Game Qube</a:t>
            </a:r>
          </a:p>
        </p:txBody>
      </p:sp>
      <p:sp>
        <p:nvSpPr>
          <p:cNvPr id="51" name="Shape 51"/>
          <p:cNvSpPr/>
          <p:nvPr/>
        </p:nvSpPr>
        <p:spPr>
          <a:xfrm>
            <a:off x="5942875" y="4717633"/>
            <a:ext cx="530699" cy="70769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400"/>
              <a:t>Microcontroller Requirements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Enough memory for games and animations: 256kB+</a:t>
            </a:r>
          </a:p>
          <a:p>
            <a:endParaRPr lang="en"/>
          </a:p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Enough IO pins for 1+ controllers, LED data, and future features: 20+</a:t>
            </a:r>
          </a:p>
          <a:p>
            <a:endParaRPr lang="en"/>
          </a:p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Easy to program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Microcontroller Choices</a:t>
            </a:r>
          </a:p>
        </p:txBody>
      </p:sp>
      <p:graphicFrame>
        <p:nvGraphicFramePr>
          <p:cNvPr id="337" name="Shape 337"/>
          <p:cNvGraphicFramePr/>
          <p:nvPr>
            <p:extLst>
              <p:ext uri="{D42A27DB-BD31-4B8C-83A1-F6EECF244321}">
                <p14:modId xmlns:p14="http://schemas.microsoft.com/office/powerpoint/2010/main" val="142279472"/>
              </p:ext>
            </p:extLst>
          </p:nvPr>
        </p:nvGraphicFramePr>
        <p:xfrm>
          <a:off x="531500" y="1938550"/>
          <a:ext cx="7946575" cy="3738175"/>
        </p:xfrm>
        <a:graphic>
          <a:graphicData uri="http://schemas.openxmlformats.org/drawingml/2006/table">
            <a:tbl>
              <a:tblPr>
                <a:noFill/>
                <a:tableStyleId>{EB09BE8D-75F6-4F4D-8CF3-ACE56C255898}</a:tableStyleId>
              </a:tblPr>
              <a:tblGrid>
                <a:gridCol w="1862475"/>
                <a:gridCol w="1214075"/>
                <a:gridCol w="1696925"/>
                <a:gridCol w="1103700"/>
                <a:gridCol w="993300"/>
                <a:gridCol w="1076100"/>
              </a:tblGrid>
              <a:tr h="91352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 dirty="0"/>
                        <a:t>Model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Family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Architecture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Flash (kB)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 dirty="0" smtClean="0"/>
                        <a:t>Clock</a:t>
                      </a:r>
                    </a:p>
                    <a:p>
                      <a:pPr lvl="0" rtl="0">
                        <a:buNone/>
                      </a:pPr>
                      <a:r>
                        <a:rPr lang="en" sz="1800" b="1" dirty="0" smtClean="0"/>
                        <a:t>(MHz)</a:t>
                      </a:r>
                      <a:endParaRPr lang="en" sz="1800" b="1" dirty="0"/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I/O Pins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5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Atmel UC3: AT32UC3B0512 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AVR UC3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32-bit AVR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512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64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60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5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TI Tiva:</a:t>
                      </a:r>
                    </a:p>
                    <a:p>
                      <a:pPr lvl="0" rtl="0">
                        <a:buNone/>
                      </a:pPr>
                      <a:r>
                        <a:rPr lang="en" sz="1600"/>
                        <a:t>TM4C123GH6PM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Cortex-M4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ARMv7-M (Thumb2)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256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80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43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5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Atmel SAM3S:</a:t>
                      </a:r>
                    </a:p>
                    <a:p>
                      <a:pPr lvl="0" rtl="0">
                        <a:buNone/>
                      </a:pPr>
                      <a:r>
                        <a:rPr lang="en" sz="1600"/>
                        <a:t>ATSAM3S8B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Cortex-M3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ARMv7-M (Thumb2)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512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64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64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Microcontroller Choice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TI Tiva: TM4C123GH6PM</a:t>
            </a:r>
          </a:p>
          <a:p>
            <a:endParaRPr lang="en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Meets minimum requirements</a:t>
            </a:r>
          </a:p>
          <a:p>
            <a:endParaRPr lang="en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Easier programming</a:t>
            </a:r>
          </a:p>
          <a:p>
            <a:endParaRPr lang="en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Launchpad allows for quick testing and as a reference design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54475" y="1805500"/>
            <a:ext cx="2575000" cy="23157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Gamecube Controller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Fits theme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Plenty of buttons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Wired and wireless options</a:t>
            </a:r>
          </a:p>
          <a:p>
            <a:endParaRPr lang="en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Four pins per controller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30301" y="5295331"/>
            <a:ext cx="1664027" cy="1454833"/>
          </a:xfrm>
          <a:prstGeom prst="rect">
            <a:avLst/>
          </a:prstGeom>
        </p:spPr>
      </p:pic>
      <p:pic>
        <p:nvPicPr>
          <p:cNvPr id="352" name="Shape 3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14428" y="1600196"/>
            <a:ext cx="3341823" cy="48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Testing</a:t>
            </a:r>
          </a:p>
        </p:txBody>
      </p:sp>
      <p:pic>
        <p:nvPicPr>
          <p:cNvPr id="358" name="Shape 3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28158" y="2171550"/>
            <a:ext cx="3239341" cy="2514899"/>
          </a:xfrm>
          <a:prstGeom prst="rect">
            <a:avLst/>
          </a:prstGeom>
        </p:spPr>
      </p:pic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708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Gamecube controller timings</a:t>
            </a:r>
          </a:p>
          <a:p>
            <a:pPr marL="457200" lvl="0" indent="-3492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/>
              <a:t>Oscilloscope was used to verify that the main microcontroller was able to produce a signal precisely timed so that the Gamecube controller would understand and respond with button data</a:t>
            </a:r>
          </a:p>
          <a:p>
            <a:endParaRPr lang="en" sz="1900"/>
          </a:p>
        </p:txBody>
      </p:sp>
      <p:sp>
        <p:nvSpPr>
          <p:cNvPr id="360" name="Shape 360"/>
          <p:cNvSpPr txBox="1"/>
          <p:nvPr/>
        </p:nvSpPr>
        <p:spPr>
          <a:xfrm>
            <a:off x="522525" y="42126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Successfully sent timed signal and were able to retrieve button data from the controller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Power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Requirements: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LED Display: 3.3V, 1A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TI Tiva: 3.3V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Gamecube controller: 5V, 3.3V</a:t>
            </a:r>
          </a:p>
          <a:p>
            <a:endParaRPr lang="en" sz="1000" dirty="0"/>
          </a:p>
          <a:p>
            <a:pPr marL="457200" lvl="0" indent="-419100" rtl="0"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dirty="0"/>
              <a:t>Options: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 dirty="0"/>
              <a:t>12V Gamecube AC Adapter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 dirty="0"/>
              <a:t>9V AC Adapter</a:t>
            </a:r>
          </a:p>
          <a:p>
            <a:endParaRPr lang="en" sz="1000" dirty="0"/>
          </a:p>
          <a:p>
            <a:pPr marL="457200" lvl="0" indent="-419100" rtl="0"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dirty="0"/>
              <a:t>Design: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 dirty="0"/>
              <a:t>12V Gamecube AC Adapter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 dirty="0"/>
              <a:t>DC/DC Converter: 3.3V, 5V</a:t>
            </a:r>
          </a:p>
          <a:p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Board Design</a:t>
            </a:r>
          </a:p>
        </p:txBody>
      </p:sp>
      <p:pic>
        <p:nvPicPr>
          <p:cNvPr id="1026" name="Picture 2" descr="C:\Users\Omar Alami\Documents\eagle\TIVABoard\TivaRe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2" y="1573835"/>
            <a:ext cx="7728217" cy="52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Software</a:t>
            </a:r>
          </a:p>
        </p:txBody>
      </p:sp>
      <p:sp>
        <p:nvSpPr>
          <p:cNvPr id="378" name="Shape 378"/>
          <p:cNvSpPr/>
          <p:nvPr/>
        </p:nvSpPr>
        <p:spPr>
          <a:xfrm>
            <a:off x="5852075" y="2451400"/>
            <a:ext cx="2304599" cy="2466000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LED Volumetric Display Control</a:t>
            </a:r>
          </a:p>
        </p:txBody>
      </p:sp>
      <p:sp>
        <p:nvSpPr>
          <p:cNvPr id="379" name="Shape 379"/>
          <p:cNvSpPr/>
          <p:nvPr/>
        </p:nvSpPr>
        <p:spPr>
          <a:xfrm>
            <a:off x="1974975" y="4144500"/>
            <a:ext cx="2524499" cy="2346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Central Processing</a:t>
            </a:r>
          </a:p>
        </p:txBody>
      </p:sp>
      <p:sp>
        <p:nvSpPr>
          <p:cNvPr id="380" name="Shape 380"/>
          <p:cNvSpPr/>
          <p:nvPr/>
        </p:nvSpPr>
        <p:spPr>
          <a:xfrm>
            <a:off x="4656750" y="5044733"/>
            <a:ext cx="1680000" cy="852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540850" y="2269416"/>
            <a:ext cx="2084699" cy="1514699"/>
          </a:xfrm>
          <a:prstGeom prst="wedgeRoundRectCallout">
            <a:avLst>
              <a:gd name="adj1" fmla="val 30903"/>
              <a:gd name="adj2" fmla="val 80756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Volume Based Rendering Software</a:t>
            </a:r>
          </a:p>
          <a:p>
            <a:endParaRPr lang="en">
              <a:solidFill>
                <a:schemeClr val="dk1"/>
              </a:solidFill>
            </a:endParaRPr>
          </a:p>
        </p:txBody>
      </p:sp>
      <p:pic>
        <p:nvPicPr>
          <p:cNvPr id="382" name="Shape 3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75826" y="1821033"/>
            <a:ext cx="1001473" cy="1032849"/>
          </a:xfrm>
          <a:prstGeom prst="rect">
            <a:avLst/>
          </a:prstGeom>
        </p:spPr>
      </p:pic>
      <p:pic>
        <p:nvPicPr>
          <p:cNvPr id="383" name="Shape 3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6975" y="3634889"/>
            <a:ext cx="1404599" cy="852558"/>
          </a:xfrm>
          <a:prstGeom prst="rect">
            <a:avLst/>
          </a:prstGeom>
        </p:spPr>
      </p:pic>
      <p:sp>
        <p:nvSpPr>
          <p:cNvPr id="384" name="Shape 384"/>
          <p:cNvSpPr/>
          <p:nvPr/>
        </p:nvSpPr>
        <p:spPr>
          <a:xfrm>
            <a:off x="353800" y="1989600"/>
            <a:ext cx="2524499" cy="2273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Software Goals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Animations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Games</a:t>
            </a:r>
          </a:p>
          <a:p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Simple user interface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hape 3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0887" y="1683883"/>
            <a:ext cx="8519275" cy="475324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Software Block Diagram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3360450" y="5996153"/>
            <a:ext cx="2147399" cy="70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/>
              <a:t>Core rendering and program flow</a:t>
            </a:r>
          </a:p>
        </p:txBody>
      </p:sp>
      <p:cxnSp>
        <p:nvCxnSpPr>
          <p:cNvPr id="398" name="Shape 398"/>
          <p:cNvCxnSpPr/>
          <p:nvPr/>
        </p:nvCxnSpPr>
        <p:spPr>
          <a:xfrm rot="10800000" flipH="1">
            <a:off x="4425600" y="5337649"/>
            <a:ext cx="17100" cy="658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9" name="Shape 399"/>
          <p:cNvSpPr txBox="1"/>
          <p:nvPr/>
        </p:nvSpPr>
        <p:spPr>
          <a:xfrm>
            <a:off x="120900" y="2241158"/>
            <a:ext cx="2451299" cy="102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Virtual environment testing interface</a:t>
            </a:r>
          </a:p>
        </p:txBody>
      </p:sp>
      <p:cxnSp>
        <p:nvCxnSpPr>
          <p:cNvPr id="400" name="Shape 400"/>
          <p:cNvCxnSpPr>
            <a:stCxn id="399" idx="2"/>
          </p:cNvCxnSpPr>
          <p:nvPr/>
        </p:nvCxnSpPr>
        <p:spPr>
          <a:xfrm>
            <a:off x="1346549" y="3270758"/>
            <a:ext cx="356099" cy="90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1" name="Shape 401"/>
          <p:cNvCxnSpPr/>
          <p:nvPr/>
        </p:nvCxnSpPr>
        <p:spPr>
          <a:xfrm>
            <a:off x="7652250" y="2534100"/>
            <a:ext cx="75000" cy="1167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02" name="Shape 402"/>
          <p:cNvSpPr txBox="1"/>
          <p:nvPr/>
        </p:nvSpPr>
        <p:spPr>
          <a:xfrm>
            <a:off x="6235500" y="1793125"/>
            <a:ext cx="2908500" cy="90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Low level microcontroller interface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Project Specifications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Pixel Resolution: 10 x 10 x 10 = 1000 LEDs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LED Volume Dimension: 10’’x10’’x10’’ 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Base Dimension: 12’’x12’’x4’’ 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Visible Sides of Cube: Top, All Sides (not Bottom)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LED Color: Multiple colors supported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Color Depth: </a:t>
            </a:r>
            <a:r>
              <a:rPr lang="en" sz="1800" dirty="0" smtClean="0">
                <a:latin typeface="Arial"/>
                <a:ea typeface="Arial"/>
                <a:cs typeface="Arial"/>
                <a:sym typeface="Arial"/>
              </a:rPr>
              <a:t>8bit = 256 colors per LED</a:t>
            </a:r>
            <a:endParaRPr lang="en"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LED Refresh Rate: at least 60Hz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Input Voltage: 120V AC at 60Hz (Standard Wall Outlet)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Input: Gamecube Controllers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Low Cost</a:t>
            </a:r>
          </a:p>
          <a:p>
            <a:endParaRPr lang="en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Virtual Environment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59125" y="1642100"/>
            <a:ext cx="4728299" cy="450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Virtual representation of our LED Cube</a:t>
            </a:r>
          </a:p>
          <a:p>
            <a:endParaRPr lang="en" sz="1800" dirty="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Easy input mapping to keyboard or any convenient PC peripherals</a:t>
            </a:r>
          </a:p>
          <a:p>
            <a:endParaRPr lang="en" sz="1800" dirty="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Allows for immediate testing of animations and games </a:t>
            </a:r>
          </a:p>
          <a:p>
            <a:endParaRPr lang="en" sz="1800" dirty="0"/>
          </a:p>
          <a:p>
            <a:pPr marL="4572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Acts as a quick prototyping environment for testing new ideas before embedded design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81700" y="1963333"/>
            <a:ext cx="4089299" cy="3878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Rendering Engine</a:t>
            </a:r>
          </a:p>
        </p:txBody>
      </p:sp>
      <p:sp>
        <p:nvSpPr>
          <p:cNvPr id="415" name="Shape 415"/>
          <p:cNvSpPr/>
          <p:nvPr/>
        </p:nvSpPr>
        <p:spPr>
          <a:xfrm>
            <a:off x="5007400" y="4706150"/>
            <a:ext cx="1833300" cy="1598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Video Driver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Handles rendering primitives to a buffer array</a:t>
            </a:r>
          </a:p>
          <a:p>
            <a:endParaRPr lang="en"/>
          </a:p>
        </p:txBody>
      </p:sp>
      <p:sp>
        <p:nvSpPr>
          <p:cNvPr id="416" name="Shape 416"/>
          <p:cNvSpPr/>
          <p:nvPr/>
        </p:nvSpPr>
        <p:spPr>
          <a:xfrm>
            <a:off x="5007387" y="2262701"/>
            <a:ext cx="1833300" cy="1598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Scene Manager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Keeps track of all items to be rendered in a scene</a:t>
            </a:r>
          </a:p>
          <a:p>
            <a:endParaRPr lang="en"/>
          </a:p>
        </p:txBody>
      </p:sp>
      <p:sp>
        <p:nvSpPr>
          <p:cNvPr id="417" name="Shape 417"/>
          <p:cNvSpPr/>
          <p:nvPr/>
        </p:nvSpPr>
        <p:spPr>
          <a:xfrm>
            <a:off x="7616850" y="2510425"/>
            <a:ext cx="1430399" cy="121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Scene Nodes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Individual items </a:t>
            </a:r>
            <a:r>
              <a:rPr lang="en">
                <a:solidFill>
                  <a:schemeClr val="dk1"/>
                </a:solidFill>
              </a:rPr>
              <a:t>drawn</a:t>
            </a:r>
            <a:r>
              <a:rPr lang="en"/>
              <a:t> in a scene</a:t>
            </a:r>
          </a:p>
        </p:txBody>
      </p:sp>
      <p:sp>
        <p:nvSpPr>
          <p:cNvPr id="418" name="Shape 418"/>
          <p:cNvSpPr/>
          <p:nvPr/>
        </p:nvSpPr>
        <p:spPr>
          <a:xfrm>
            <a:off x="2618150" y="5056450"/>
            <a:ext cx="1558500" cy="1143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Controller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Handles all things related to input</a:t>
            </a:r>
          </a:p>
        </p:txBody>
      </p:sp>
      <p:sp>
        <p:nvSpPr>
          <p:cNvPr id="419" name="Shape 419"/>
          <p:cNvSpPr/>
          <p:nvPr/>
        </p:nvSpPr>
        <p:spPr>
          <a:xfrm>
            <a:off x="2646200" y="2262700"/>
            <a:ext cx="1502400" cy="1598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Runnable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Handles logic loop for anything that can be run from the main menu</a:t>
            </a:r>
          </a:p>
        </p:txBody>
      </p:sp>
      <p:sp>
        <p:nvSpPr>
          <p:cNvPr id="420" name="Shape 420"/>
          <p:cNvSpPr/>
          <p:nvPr/>
        </p:nvSpPr>
        <p:spPr>
          <a:xfrm>
            <a:off x="4148650" y="2866450"/>
            <a:ext cx="391200" cy="391200"/>
          </a:xfrm>
          <a:prstGeom prst="diamon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21" name="Shape 421"/>
          <p:cNvCxnSpPr>
            <a:stCxn id="420" idx="3"/>
            <a:endCxn id="416" idx="1"/>
          </p:cNvCxnSpPr>
          <p:nvPr/>
        </p:nvCxnSpPr>
        <p:spPr>
          <a:xfrm>
            <a:off x="4539850" y="3062050"/>
            <a:ext cx="467537" cy="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2" name="Shape 422"/>
          <p:cNvSpPr/>
          <p:nvPr/>
        </p:nvSpPr>
        <p:spPr>
          <a:xfrm>
            <a:off x="3201800" y="3861400"/>
            <a:ext cx="391200" cy="391200"/>
          </a:xfrm>
          <a:prstGeom prst="diamon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23" name="Shape 423"/>
          <p:cNvCxnSpPr>
            <a:stCxn id="422" idx="2"/>
            <a:endCxn id="418" idx="0"/>
          </p:cNvCxnSpPr>
          <p:nvPr/>
        </p:nvCxnSpPr>
        <p:spPr>
          <a:xfrm>
            <a:off x="3397400" y="4252600"/>
            <a:ext cx="0" cy="80384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4" name="Shape 424"/>
          <p:cNvSpPr/>
          <p:nvPr/>
        </p:nvSpPr>
        <p:spPr>
          <a:xfrm>
            <a:off x="5728450" y="3861400"/>
            <a:ext cx="391200" cy="391200"/>
          </a:xfrm>
          <a:prstGeom prst="diamon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6840700" y="2922325"/>
            <a:ext cx="391200" cy="391200"/>
          </a:xfrm>
          <a:prstGeom prst="diamond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26" name="Shape 426"/>
          <p:cNvCxnSpPr>
            <a:stCxn id="425" idx="3"/>
            <a:endCxn id="417" idx="1"/>
          </p:cNvCxnSpPr>
          <p:nvPr/>
        </p:nvCxnSpPr>
        <p:spPr>
          <a:xfrm rot="10800000" flipH="1">
            <a:off x="7231900" y="3117925"/>
            <a:ext cx="38494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27" name="Shape 427"/>
          <p:cNvCxnSpPr>
            <a:stCxn id="424" idx="2"/>
            <a:endCxn id="415" idx="0"/>
          </p:cNvCxnSpPr>
          <p:nvPr/>
        </p:nvCxnSpPr>
        <p:spPr>
          <a:xfrm>
            <a:off x="5924050" y="4252600"/>
            <a:ext cx="0" cy="45354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28" name="Shape 428"/>
          <p:cNvSpPr txBox="1"/>
          <p:nvPr/>
        </p:nvSpPr>
        <p:spPr>
          <a:xfrm>
            <a:off x="3331100" y="4706150"/>
            <a:ext cx="467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4767275" y="2736925"/>
            <a:ext cx="467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5910275" y="4337125"/>
            <a:ext cx="467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7358075" y="2813125"/>
            <a:ext cx="467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*</a:t>
            </a:r>
          </a:p>
        </p:txBody>
      </p:sp>
      <p:graphicFrame>
        <p:nvGraphicFramePr>
          <p:cNvPr id="432" name="Shape 432"/>
          <p:cNvGraphicFramePr/>
          <p:nvPr/>
        </p:nvGraphicFramePr>
        <p:xfrm>
          <a:off x="122025" y="2555300"/>
          <a:ext cx="2280575" cy="3150450"/>
        </p:xfrm>
        <a:graphic>
          <a:graphicData uri="http://schemas.openxmlformats.org/drawingml/2006/table">
            <a:tbl>
              <a:tblPr>
                <a:noFill/>
                <a:tableStyleId>{BE947F4C-E147-460B-836A-6FECD507F096}</a:tableStyleId>
              </a:tblPr>
              <a:tblGrid>
                <a:gridCol w="2280575"/>
              </a:tblGrid>
              <a:tr h="400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Main</a:t>
                      </a:r>
                    </a:p>
                  </a:txBody>
                  <a:tcPr marL="91425" marR="91425" marT="91425" marB="91425"/>
                </a:tc>
              </a:tr>
              <a:tr h="275002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- Creates a Video Driver, Scene Manager and Controller</a:t>
                      </a:r>
                    </a:p>
                    <a:p>
                      <a:endParaRPr lang="en"/>
                    </a:p>
                    <a:p>
                      <a:pPr lvl="0" rtl="0">
                        <a:buNone/>
                      </a:pPr>
                      <a:r>
                        <a:rPr lang="en"/>
                        <a:t>- Creates all runnables</a:t>
                      </a:r>
                    </a:p>
                    <a:p>
                      <a:endParaRPr lang="en"/>
                    </a:p>
                    <a:p>
                      <a:pPr lvl="0">
                        <a:buNone/>
                      </a:pPr>
                      <a:r>
                        <a:rPr lang="en"/>
                        <a:t>- Handles transitioning     between different runnables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User Interface</a:t>
            </a:r>
          </a:p>
        </p:txBody>
      </p:sp>
      <p:sp>
        <p:nvSpPr>
          <p:cNvPr id="438" name="Shape 438"/>
          <p:cNvSpPr/>
          <p:nvPr/>
        </p:nvSpPr>
        <p:spPr>
          <a:xfrm>
            <a:off x="3645812" y="2059562"/>
            <a:ext cx="1711799" cy="1143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Main Menu</a:t>
            </a:r>
          </a:p>
          <a:p>
            <a:pPr algn="ctr">
              <a:buNone/>
            </a:pPr>
            <a:r>
              <a:rPr lang="en" b="1"/>
              <a:t>(Home)</a:t>
            </a:r>
          </a:p>
        </p:txBody>
      </p:sp>
      <p:sp>
        <p:nvSpPr>
          <p:cNvPr id="439" name="Shape 439"/>
          <p:cNvSpPr/>
          <p:nvPr/>
        </p:nvSpPr>
        <p:spPr>
          <a:xfrm>
            <a:off x="659137" y="4553175"/>
            <a:ext cx="1482300" cy="728399"/>
          </a:xfrm>
          <a:prstGeom prst="rect">
            <a:avLst/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Snake</a:t>
            </a:r>
          </a:p>
        </p:txBody>
      </p:sp>
      <p:sp>
        <p:nvSpPr>
          <p:cNvPr id="440" name="Shape 440"/>
          <p:cNvSpPr/>
          <p:nvPr/>
        </p:nvSpPr>
        <p:spPr>
          <a:xfrm>
            <a:off x="2773612" y="5044525"/>
            <a:ext cx="1482300" cy="7283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b="1" dirty="0"/>
              <a:t>Rotator</a:t>
            </a:r>
          </a:p>
        </p:txBody>
      </p:sp>
      <p:sp>
        <p:nvSpPr>
          <p:cNvPr id="441" name="Shape 441"/>
          <p:cNvSpPr/>
          <p:nvPr/>
        </p:nvSpPr>
        <p:spPr>
          <a:xfrm>
            <a:off x="4888087" y="5044525"/>
            <a:ext cx="1482300" cy="728399"/>
          </a:xfrm>
          <a:prstGeom prst="rect">
            <a:avLst/>
          </a:prstGeom>
          <a:solidFill>
            <a:srgbClr val="FFE5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 dirty="0" smtClean="0"/>
              <a:t>Other Games</a:t>
            </a:r>
            <a:endParaRPr lang="en" b="1" dirty="0"/>
          </a:p>
        </p:txBody>
      </p:sp>
      <p:sp>
        <p:nvSpPr>
          <p:cNvPr id="442" name="Shape 442"/>
          <p:cNvSpPr/>
          <p:nvPr/>
        </p:nvSpPr>
        <p:spPr>
          <a:xfrm>
            <a:off x="7002562" y="4553175"/>
            <a:ext cx="1482300" cy="728399"/>
          </a:xfrm>
          <a:prstGeom prst="rect">
            <a:avLst/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Animations</a:t>
            </a:r>
          </a:p>
        </p:txBody>
      </p:sp>
      <p:cxnSp>
        <p:nvCxnSpPr>
          <p:cNvPr id="443" name="Shape 443"/>
          <p:cNvCxnSpPr>
            <a:endCxn id="439" idx="0"/>
          </p:cNvCxnSpPr>
          <p:nvPr/>
        </p:nvCxnSpPr>
        <p:spPr>
          <a:xfrm flipH="1">
            <a:off x="1400287" y="2994075"/>
            <a:ext cx="2226300" cy="1559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4" name="Shape 444"/>
          <p:cNvCxnSpPr/>
          <p:nvPr/>
        </p:nvCxnSpPr>
        <p:spPr>
          <a:xfrm flipH="1">
            <a:off x="3785024" y="3186100"/>
            <a:ext cx="451800" cy="1852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5" name="Shape 445"/>
          <p:cNvCxnSpPr/>
          <p:nvPr/>
        </p:nvCxnSpPr>
        <p:spPr>
          <a:xfrm>
            <a:off x="4767937" y="3231325"/>
            <a:ext cx="598799" cy="1818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6" name="Shape 446"/>
          <p:cNvCxnSpPr>
            <a:endCxn id="442" idx="0"/>
          </p:cNvCxnSpPr>
          <p:nvPr/>
        </p:nvCxnSpPr>
        <p:spPr>
          <a:xfrm>
            <a:off x="5377912" y="2858475"/>
            <a:ext cx="2365800" cy="1694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7" name="Shape 447"/>
          <p:cNvCxnSpPr>
            <a:endCxn id="438" idx="1"/>
          </p:cNvCxnSpPr>
          <p:nvPr/>
        </p:nvCxnSpPr>
        <p:spPr>
          <a:xfrm rot="10800000" flipH="1">
            <a:off x="1050812" y="2631212"/>
            <a:ext cx="2595000" cy="1899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8" name="Shape 448"/>
          <p:cNvCxnSpPr>
            <a:stCxn id="440" idx="0"/>
          </p:cNvCxnSpPr>
          <p:nvPr/>
        </p:nvCxnSpPr>
        <p:spPr>
          <a:xfrm rot="10800000" flipH="1">
            <a:off x="3514762" y="3208825"/>
            <a:ext cx="462300" cy="1835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9" name="Shape 449"/>
          <p:cNvCxnSpPr>
            <a:endCxn id="438" idx="3"/>
          </p:cNvCxnSpPr>
          <p:nvPr/>
        </p:nvCxnSpPr>
        <p:spPr>
          <a:xfrm rot="10800000">
            <a:off x="5357612" y="2631212"/>
            <a:ext cx="2686800" cy="1933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50" name="Shape 450"/>
          <p:cNvCxnSpPr>
            <a:stCxn id="441" idx="0"/>
          </p:cNvCxnSpPr>
          <p:nvPr/>
        </p:nvCxnSpPr>
        <p:spPr>
          <a:xfrm rot="10800000">
            <a:off x="5039137" y="3242424"/>
            <a:ext cx="590100" cy="1802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Snake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2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Control a snake’s movement in order to collect dots and make the snake grow longer</a:t>
            </a:r>
          </a:p>
          <a:p>
            <a:endParaRPr lang="en" sz="2400" dirty="0" smtClean="0"/>
          </a:p>
          <a:p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Snake can move in x, y, and z directions</a:t>
            </a:r>
          </a:p>
          <a:p>
            <a:endParaRPr lang="en" sz="2400" dirty="0"/>
          </a:p>
        </p:txBody>
      </p:sp>
      <p:pic>
        <p:nvPicPr>
          <p:cNvPr id="457" name="Shape 4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01725" y="2114950"/>
            <a:ext cx="3885075" cy="374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Rotator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234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Rotate a block so that it can fit through a hole on one side of the cube</a:t>
            </a:r>
          </a:p>
          <a:p>
            <a:endParaRPr lang="en" sz="2400" dirty="0" smtClean="0"/>
          </a:p>
          <a:p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The block can rotate left, right, forwards and </a:t>
            </a:r>
            <a:r>
              <a:rPr lang="en" sz="2400" dirty="0" smtClean="0"/>
              <a:t>backwards</a:t>
            </a:r>
            <a:endParaRPr lang="en" sz="2400" dirty="0"/>
          </a:p>
        </p:txBody>
      </p:sp>
      <p:pic>
        <p:nvPicPr>
          <p:cNvPr id="464" name="Shape 4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60050" y="1915301"/>
            <a:ext cx="3648249" cy="32526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 smtClean="0"/>
              <a:t>Animation Testing</a:t>
            </a:r>
            <a:endParaRPr lang="en" dirty="0"/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363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3D Rendered Wireframes</a:t>
            </a:r>
          </a:p>
          <a:p>
            <a:pPr marL="457200" lvl="0" indent="-3619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100"/>
              <a:t>Display a wireframe mesh of a cube on LED display for possible game applications </a:t>
            </a:r>
          </a:p>
          <a:p>
            <a:endParaRPr lang="en" sz="2100"/>
          </a:p>
        </p:txBody>
      </p:sp>
      <p:sp>
        <p:nvSpPr>
          <p:cNvPr id="483" name="Shape 483"/>
          <p:cNvSpPr txBox="1"/>
          <p:nvPr/>
        </p:nvSpPr>
        <p:spPr>
          <a:xfrm>
            <a:off x="522525" y="42126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Wireframe objects look too distorted on such a low resolution display, especially when not moving</a:t>
            </a:r>
          </a:p>
        </p:txBody>
      </p:sp>
      <p:pic>
        <p:nvPicPr>
          <p:cNvPr id="484" name="Shape 4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77450" y="1925850"/>
            <a:ext cx="3418575" cy="32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Administrative Info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Budget</a:t>
            </a:r>
          </a:p>
        </p:txBody>
      </p:sp>
      <p:graphicFrame>
        <p:nvGraphicFramePr>
          <p:cNvPr id="495" name="Shape 495"/>
          <p:cNvGraphicFramePr/>
          <p:nvPr>
            <p:extLst>
              <p:ext uri="{D42A27DB-BD31-4B8C-83A1-F6EECF244321}">
                <p14:modId xmlns:p14="http://schemas.microsoft.com/office/powerpoint/2010/main" val="3778363617"/>
              </p:ext>
            </p:extLst>
          </p:nvPr>
        </p:nvGraphicFramePr>
        <p:xfrm>
          <a:off x="481987" y="1835990"/>
          <a:ext cx="4487300" cy="42287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7850"/>
                <a:gridCol w="897300"/>
                <a:gridCol w="897300"/>
                <a:gridCol w="964850"/>
              </a:tblGrid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Item</a:t>
                      </a:r>
                      <a:endParaRPr lang="en" sz="1000" b="1" dirty="0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Price</a:t>
                      </a:r>
                      <a:endParaRPr lang="en" sz="1000" b="1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Qty</a:t>
                      </a:r>
                      <a:endParaRPr lang="en" sz="1000" b="1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Total</a:t>
                      </a:r>
                      <a:endParaRPr lang="en" sz="1000" b="1"/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10pin Ribbon Cable x1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$0.99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16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$15.84</a:t>
                      </a:r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Ribbon Cable Sockets x20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$9.98</a:t>
                      </a:r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Ribbon Cable Sockets x4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$1.01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$1.01</a:t>
                      </a:r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28pin DIP IC Sockets x5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$0.99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$4.95</a:t>
                      </a:r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TLC5940NT x20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$17.50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$17.50</a:t>
                      </a:r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5mm RGB LEDs x1000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$60.60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$60.60</a:t>
                      </a:r>
                    </a:p>
                  </a:txBody>
                  <a:tcPr marL="28575" marR="28575" marT="91425" marB="91425" anchor="b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MSP430F5529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Resistors/Capacitors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Wire (price/ft)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$0.03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500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$15.00</a:t>
                      </a:r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2kx9 FIFO CY7C429-25PC x5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$4.99</a:t>
                      </a:r>
                    </a:p>
                  </a:txBody>
                  <a:tcPr marL="28575" marR="28575" marT="91425" marB="91425" anchor="b"/>
                </a:tc>
              </a:tr>
            </a:tbl>
          </a:graphicData>
        </a:graphic>
      </p:graphicFrame>
      <p:graphicFrame>
        <p:nvGraphicFramePr>
          <p:cNvPr id="496" name="Shape 496"/>
          <p:cNvGraphicFramePr/>
          <p:nvPr>
            <p:extLst>
              <p:ext uri="{D42A27DB-BD31-4B8C-83A1-F6EECF244321}">
                <p14:modId xmlns:p14="http://schemas.microsoft.com/office/powerpoint/2010/main" val="2984095667"/>
              </p:ext>
            </p:extLst>
          </p:nvPr>
        </p:nvGraphicFramePr>
        <p:xfrm>
          <a:off x="4826337" y="1835990"/>
          <a:ext cx="4352175" cy="2796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92725"/>
                <a:gridCol w="897300"/>
                <a:gridCol w="897300"/>
                <a:gridCol w="964850"/>
              </a:tblGrid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Item</a:t>
                      </a:r>
                      <a:endParaRPr lang="en" sz="1000" b="1" dirty="0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Price</a:t>
                      </a:r>
                      <a:endParaRPr lang="en" sz="1000" b="1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Qty</a:t>
                      </a:r>
                      <a:endParaRPr lang="en" sz="1000" b="1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Total</a:t>
                      </a:r>
                      <a:endParaRPr lang="en" sz="1000" b="1"/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P-Channel MOSFET x20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$3.19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$3.19</a:t>
                      </a:r>
                    </a:p>
                  </a:txBody>
                  <a:tcPr marL="28575" marR="28575" marT="91425" marB="91425" anchor="b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LED Matrix Wood Base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$4.99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$4.99</a:t>
                      </a:r>
                    </a:p>
                  </a:txBody>
                  <a:tcPr marL="28575" marR="28575" marT="91425" marB="91425" anchor="b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LED Matrix Black Paper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$0.33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$0.33</a:t>
                      </a:r>
                    </a:p>
                  </a:txBody>
                  <a:tcPr marL="28575" marR="28575" marT="91425" marB="91425" anchor="b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LED Matrix Nails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$1.30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$1.30</a:t>
                      </a:r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0.1uF Ceramic Capacitors x100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$0.99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$0.99</a:t>
                      </a:r>
                    </a:p>
                  </a:txBody>
                  <a:tcPr marL="28575" marR="28575" marT="91425" marB="91425" anchor="b"/>
                </a:tc>
              </a:tr>
              <a:tr h="229900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Broken Gamecube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$0.99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$0.99</a:t>
                      </a:r>
                    </a:p>
                  </a:txBody>
                  <a:tcPr marL="28575" marR="28575" marT="91425" marB="91425" anchor="b"/>
                </a:tc>
              </a:tr>
            </a:tbl>
          </a:graphicData>
        </a:graphic>
      </p:graphicFrame>
      <p:sp>
        <p:nvSpPr>
          <p:cNvPr id="497" name="Shape 497"/>
          <p:cNvSpPr/>
          <p:nvPr/>
        </p:nvSpPr>
        <p:spPr>
          <a:xfrm>
            <a:off x="462450" y="1858075"/>
            <a:ext cx="4042799" cy="41103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4736400" y="1858074"/>
            <a:ext cx="3946500" cy="27581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499" name="Shape 499"/>
          <p:cNvGraphicFramePr/>
          <p:nvPr>
            <p:extLst>
              <p:ext uri="{D42A27DB-BD31-4B8C-83A1-F6EECF244321}">
                <p14:modId xmlns:p14="http://schemas.microsoft.com/office/powerpoint/2010/main" val="3559681627"/>
              </p:ext>
            </p:extLst>
          </p:nvPr>
        </p:nvGraphicFramePr>
        <p:xfrm>
          <a:off x="5923187" y="4753089"/>
          <a:ext cx="1862150" cy="1188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7300"/>
                <a:gridCol w="964850"/>
              </a:tblGrid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Sub Total:</a:t>
                      </a:r>
                      <a:endParaRPr lang="en" sz="1000" b="1" dirty="0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$140.67</a:t>
                      </a:r>
                    </a:p>
                  </a:txBody>
                  <a:tcPr marL="28575" marR="28575" marT="91425" marB="91425" anchor="b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Shipping:</a:t>
                      </a:r>
                      <a:endParaRPr lang="en" sz="1000" b="1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$31.81</a:t>
                      </a:r>
                    </a:p>
                  </a:txBody>
                  <a:tcPr marL="28575" marR="28575" marT="91425" marB="91425" anchor="b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Grand Total:</a:t>
                      </a:r>
                      <a:endParaRPr lang="en" sz="1000" b="1"/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$172.48</a:t>
                      </a:r>
                    </a:p>
                  </a:txBody>
                  <a:tcPr marL="28575" marR="28575" marT="91425" marB="91425" anchor="b"/>
                </a:tc>
              </a:tr>
            </a:tbl>
          </a:graphicData>
        </a:graphic>
      </p:graphicFrame>
      <p:sp>
        <p:nvSpPr>
          <p:cNvPr id="500" name="Shape 500"/>
          <p:cNvSpPr/>
          <p:nvPr/>
        </p:nvSpPr>
        <p:spPr>
          <a:xfrm>
            <a:off x="5705575" y="4779825"/>
            <a:ext cx="2180400" cy="11886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Work Distribution</a:t>
            </a:r>
          </a:p>
        </p:txBody>
      </p:sp>
      <p:graphicFrame>
        <p:nvGraphicFramePr>
          <p:cNvPr id="506" name="Shape 506"/>
          <p:cNvGraphicFramePr/>
          <p:nvPr/>
        </p:nvGraphicFramePr>
        <p:xfrm>
          <a:off x="828625" y="2382650"/>
          <a:ext cx="7239000" cy="2865000"/>
        </p:xfrm>
        <a:graphic>
          <a:graphicData uri="http://schemas.openxmlformats.org/drawingml/2006/table">
            <a:tbl>
              <a:tblPr>
                <a:noFill/>
                <a:tableStyleId>{E7A29323-81FC-4BF1-ACC4-1077340821E5}</a:tableStyleId>
              </a:tblPr>
              <a:tblGrid>
                <a:gridCol w="1922350"/>
                <a:gridCol w="16971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Omar Alami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Matthew Dworkin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Stephen Monn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Main Controller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(Processor/ Power/ Controls)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Main Software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(Rendering Engine/ Games)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LED Cube Control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(LED Driving/ Display Interface)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07" name="Shape 507"/>
          <p:cNvSpPr/>
          <p:nvPr/>
        </p:nvSpPr>
        <p:spPr>
          <a:xfrm>
            <a:off x="3243175" y="2860300"/>
            <a:ext cx="664499" cy="664499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5039700" y="3677100"/>
            <a:ext cx="664499" cy="664499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6847475" y="4471375"/>
            <a:ext cx="664499" cy="664499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7005575" y="3835200"/>
            <a:ext cx="348299" cy="348299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7050425" y="3063250"/>
            <a:ext cx="258599" cy="258599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Progress</a:t>
            </a:r>
          </a:p>
        </p:txBody>
      </p:sp>
      <p:sp>
        <p:nvSpPr>
          <p:cNvPr id="517" name="Shape 517"/>
          <p:cNvSpPr/>
          <p:nvPr/>
        </p:nvSpPr>
        <p:spPr>
          <a:xfrm>
            <a:off x="285550" y="4449700"/>
            <a:ext cx="5115899" cy="490499"/>
          </a:xfrm>
          <a:prstGeom prst="rect">
            <a:avLst/>
          </a:prstGeom>
          <a:solidFill>
            <a:srgbClr val="45818E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Main Software (Rendering Engine/ Games)</a:t>
            </a:r>
          </a:p>
        </p:txBody>
      </p:sp>
      <p:cxnSp>
        <p:nvCxnSpPr>
          <p:cNvPr id="518" name="Shape 518"/>
          <p:cNvCxnSpPr/>
          <p:nvPr/>
        </p:nvCxnSpPr>
        <p:spPr>
          <a:xfrm>
            <a:off x="285550" y="2243058"/>
            <a:ext cx="0" cy="3895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/>
          <p:nvPr/>
        </p:nvCxnSpPr>
        <p:spPr>
          <a:xfrm>
            <a:off x="285550" y="6112158"/>
            <a:ext cx="7326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/>
          <p:nvPr/>
        </p:nvCxnSpPr>
        <p:spPr>
          <a:xfrm>
            <a:off x="950717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1" name="Shape 521"/>
          <p:cNvCxnSpPr/>
          <p:nvPr/>
        </p:nvCxnSpPr>
        <p:spPr>
          <a:xfrm>
            <a:off x="169251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2" name="Shape 522"/>
          <p:cNvCxnSpPr/>
          <p:nvPr/>
        </p:nvCxnSpPr>
        <p:spPr>
          <a:xfrm>
            <a:off x="2434307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3" name="Shape 523"/>
          <p:cNvCxnSpPr/>
          <p:nvPr/>
        </p:nvCxnSpPr>
        <p:spPr>
          <a:xfrm>
            <a:off x="317610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4" name="Shape 524"/>
          <p:cNvCxnSpPr/>
          <p:nvPr/>
        </p:nvCxnSpPr>
        <p:spPr>
          <a:xfrm>
            <a:off x="3917897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5" name="Shape 525"/>
          <p:cNvCxnSpPr/>
          <p:nvPr/>
        </p:nvCxnSpPr>
        <p:spPr>
          <a:xfrm>
            <a:off x="465969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6" name="Shape 526"/>
          <p:cNvCxnSpPr/>
          <p:nvPr/>
        </p:nvCxnSpPr>
        <p:spPr>
          <a:xfrm>
            <a:off x="5401487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7" name="Shape 527"/>
          <p:cNvCxnSpPr/>
          <p:nvPr/>
        </p:nvCxnSpPr>
        <p:spPr>
          <a:xfrm>
            <a:off x="614328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8" name="Shape 528"/>
          <p:cNvCxnSpPr/>
          <p:nvPr/>
        </p:nvCxnSpPr>
        <p:spPr>
          <a:xfrm>
            <a:off x="6885078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9" name="Shape 529"/>
          <p:cNvCxnSpPr/>
          <p:nvPr/>
        </p:nvCxnSpPr>
        <p:spPr>
          <a:xfrm>
            <a:off x="762687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667121" y="6206125"/>
            <a:ext cx="7640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10%         20%         30%       40%        50%        60%       70%        80%        90%       100%</a:t>
            </a:r>
          </a:p>
        </p:txBody>
      </p:sp>
      <p:sp>
        <p:nvSpPr>
          <p:cNvPr id="531" name="Shape 531"/>
          <p:cNvSpPr/>
          <p:nvPr/>
        </p:nvSpPr>
        <p:spPr>
          <a:xfrm>
            <a:off x="285550" y="5262491"/>
            <a:ext cx="5857499" cy="490499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LED Cube Control (LED Driving/ Display Interface)</a:t>
            </a:r>
          </a:p>
        </p:txBody>
      </p:sp>
      <p:sp>
        <p:nvSpPr>
          <p:cNvPr id="532" name="Shape 532"/>
          <p:cNvSpPr/>
          <p:nvPr/>
        </p:nvSpPr>
        <p:spPr>
          <a:xfrm>
            <a:off x="285550" y="3636900"/>
            <a:ext cx="4374299" cy="490499"/>
          </a:xfrm>
          <a:prstGeom prst="rect">
            <a:avLst/>
          </a:prstGeom>
          <a:solidFill>
            <a:srgbClr val="6AA84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Main Controller (Processor/ Power/ Controls)</a:t>
            </a:r>
          </a:p>
        </p:txBody>
      </p:sp>
      <p:sp>
        <p:nvSpPr>
          <p:cNvPr id="533" name="Shape 533"/>
          <p:cNvSpPr/>
          <p:nvPr/>
        </p:nvSpPr>
        <p:spPr>
          <a:xfrm>
            <a:off x="285550" y="2824091"/>
            <a:ext cx="2148599" cy="490499"/>
          </a:xfrm>
          <a:prstGeom prst="rect">
            <a:avLst/>
          </a:prstGeom>
          <a:solidFill>
            <a:srgbClr val="E6913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Stretch Goals</a:t>
            </a:r>
          </a:p>
        </p:txBody>
      </p:sp>
      <p:cxnSp>
        <p:nvCxnSpPr>
          <p:cNvPr id="534" name="Shape 534"/>
          <p:cNvCxnSpPr/>
          <p:nvPr/>
        </p:nvCxnSpPr>
        <p:spPr>
          <a:xfrm>
            <a:off x="2434307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5" name="Shape 535"/>
          <p:cNvCxnSpPr/>
          <p:nvPr/>
        </p:nvCxnSpPr>
        <p:spPr>
          <a:xfrm>
            <a:off x="3917897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6" name="Shape 536"/>
          <p:cNvCxnSpPr/>
          <p:nvPr/>
        </p:nvCxnSpPr>
        <p:spPr>
          <a:xfrm>
            <a:off x="5401487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7" name="Shape 537"/>
          <p:cNvCxnSpPr/>
          <p:nvPr/>
        </p:nvCxnSpPr>
        <p:spPr>
          <a:xfrm>
            <a:off x="6885078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8" name="Shape 538"/>
          <p:cNvCxnSpPr/>
          <p:nvPr/>
        </p:nvCxnSpPr>
        <p:spPr>
          <a:xfrm>
            <a:off x="7626872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9" name="Shape 539"/>
          <p:cNvSpPr txBox="1"/>
          <p:nvPr/>
        </p:nvSpPr>
        <p:spPr>
          <a:xfrm>
            <a:off x="1721161" y="1770825"/>
            <a:ext cx="1391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Research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3392146" y="1770825"/>
            <a:ext cx="1391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Design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4663795" y="1770825"/>
            <a:ext cx="1391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Prototype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6253355" y="1770825"/>
            <a:ext cx="1391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Testing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7419028" y="1770825"/>
            <a:ext cx="1505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Final Package 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6391625" y="3604608"/>
            <a:ext cx="18624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Overall: 70%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Modular Design Overview</a:t>
            </a:r>
          </a:p>
        </p:txBody>
      </p:sp>
      <p:sp>
        <p:nvSpPr>
          <p:cNvPr id="63" name="Shape 63"/>
          <p:cNvSpPr/>
          <p:nvPr/>
        </p:nvSpPr>
        <p:spPr>
          <a:xfrm>
            <a:off x="5852075" y="2451400"/>
            <a:ext cx="2304599" cy="2466000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/>
              <a:t>LED Volumetric Display Control</a:t>
            </a:r>
          </a:p>
        </p:txBody>
      </p:sp>
      <p:sp>
        <p:nvSpPr>
          <p:cNvPr id="64" name="Shape 64"/>
          <p:cNvSpPr/>
          <p:nvPr/>
        </p:nvSpPr>
        <p:spPr>
          <a:xfrm>
            <a:off x="1974975" y="4144500"/>
            <a:ext cx="2524499" cy="2346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/>
              <a:t>Central Processing</a:t>
            </a:r>
          </a:p>
        </p:txBody>
      </p:sp>
      <p:sp>
        <p:nvSpPr>
          <p:cNvPr id="65" name="Shape 65"/>
          <p:cNvSpPr/>
          <p:nvPr/>
        </p:nvSpPr>
        <p:spPr>
          <a:xfrm>
            <a:off x="4656750" y="5044733"/>
            <a:ext cx="1680000" cy="852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40850" y="2269416"/>
            <a:ext cx="2084699" cy="1514699"/>
          </a:xfrm>
          <a:prstGeom prst="wedgeRoundRectCallout">
            <a:avLst>
              <a:gd name="adj1" fmla="val 30903"/>
              <a:gd name="adj2" fmla="val 80756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Volume Based Rendering Software</a:t>
            </a:r>
          </a:p>
          <a:p>
            <a:endParaRPr lang="en">
              <a:solidFill>
                <a:schemeClr val="dk1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54375" y="4626933"/>
            <a:ext cx="1622399" cy="100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/>
              <a:t>Handles all graphics and input processing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536600" y="2014300"/>
            <a:ext cx="1404599" cy="77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Handles LED display driving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376425" y="5412500"/>
            <a:ext cx="1739999" cy="10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  Data transferred through custom display interface</a:t>
            </a:r>
          </a:p>
        </p:txBody>
      </p:sp>
      <p:cxnSp>
        <p:nvCxnSpPr>
          <p:cNvPr id="70" name="Shape 70"/>
          <p:cNvCxnSpPr>
            <a:stCxn id="69" idx="1"/>
          </p:cNvCxnSpPr>
          <p:nvPr/>
        </p:nvCxnSpPr>
        <p:spPr>
          <a:xfrm rot="10800000">
            <a:off x="6108525" y="5777449"/>
            <a:ext cx="267899" cy="151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" name="Shape 71"/>
          <p:cNvCxnSpPr>
            <a:stCxn id="68" idx="2"/>
          </p:cNvCxnSpPr>
          <p:nvPr/>
        </p:nvCxnSpPr>
        <p:spPr>
          <a:xfrm>
            <a:off x="5238899" y="2788299"/>
            <a:ext cx="469199" cy="36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72"/>
          <p:cNvCxnSpPr>
            <a:stCxn id="67" idx="2"/>
          </p:cNvCxnSpPr>
          <p:nvPr/>
        </p:nvCxnSpPr>
        <p:spPr>
          <a:xfrm>
            <a:off x="1265574" y="5633733"/>
            <a:ext cx="555600" cy="186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75826" y="1821033"/>
            <a:ext cx="1001473" cy="1032849"/>
          </a:xfrm>
          <a:prstGeom prst="rect">
            <a:avLst/>
          </a:prstGeom>
        </p:spPr>
      </p:pic>
      <p:pic>
        <p:nvPicPr>
          <p:cNvPr id="74" name="Shape 7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6975" y="3634889"/>
            <a:ext cx="1404599" cy="8525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Overall Difficulties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Housing Design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endParaRPr lang="en" sz="2400" dirty="0" smtClean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 smtClean="0"/>
              <a:t>Very </a:t>
            </a:r>
            <a:r>
              <a:rPr lang="en" sz="2400" dirty="0"/>
              <a:t>tricky timings</a:t>
            </a:r>
            <a:r>
              <a:rPr lang="en" sz="2400" dirty="0" smtClean="0"/>
              <a:t>!</a:t>
            </a:r>
            <a:endParaRPr lang="en" sz="2400" dirty="0"/>
          </a:p>
          <a:p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IC Coupling</a:t>
            </a:r>
          </a:p>
          <a:p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Race conditions</a:t>
            </a:r>
          </a:p>
          <a:p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Heap size allocation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Modular Design Overview</a:t>
            </a:r>
          </a:p>
        </p:txBody>
      </p:sp>
      <p:sp>
        <p:nvSpPr>
          <p:cNvPr id="80" name="Shape 80"/>
          <p:cNvSpPr/>
          <p:nvPr/>
        </p:nvSpPr>
        <p:spPr>
          <a:xfrm>
            <a:off x="5852075" y="2451400"/>
            <a:ext cx="2304599" cy="2466000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LED Volumetric Display Control</a:t>
            </a:r>
          </a:p>
        </p:txBody>
      </p:sp>
      <p:sp>
        <p:nvSpPr>
          <p:cNvPr id="81" name="Shape 81"/>
          <p:cNvSpPr/>
          <p:nvPr/>
        </p:nvSpPr>
        <p:spPr>
          <a:xfrm>
            <a:off x="1974975" y="4144500"/>
            <a:ext cx="2524499" cy="2346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Central Processing</a:t>
            </a:r>
          </a:p>
        </p:txBody>
      </p:sp>
      <p:sp>
        <p:nvSpPr>
          <p:cNvPr id="82" name="Shape 82"/>
          <p:cNvSpPr/>
          <p:nvPr/>
        </p:nvSpPr>
        <p:spPr>
          <a:xfrm>
            <a:off x="4656750" y="5044733"/>
            <a:ext cx="1680000" cy="852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40850" y="2269416"/>
            <a:ext cx="2084699" cy="1514699"/>
          </a:xfrm>
          <a:prstGeom prst="wedgeRoundRectCallout">
            <a:avLst>
              <a:gd name="adj1" fmla="val 30903"/>
              <a:gd name="adj2" fmla="val 80756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Volume Based Rendering Software</a:t>
            </a:r>
          </a:p>
          <a:p>
            <a:endParaRPr lang="en">
              <a:solidFill>
                <a:schemeClr val="dk1"/>
              </a:solidFill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75826" y="1821033"/>
            <a:ext cx="1001473" cy="1032849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6975" y="3634889"/>
            <a:ext cx="1404599" cy="852558"/>
          </a:xfrm>
          <a:prstGeom prst="rect">
            <a:avLst/>
          </a:prstGeom>
        </p:spPr>
      </p:pic>
      <p:sp>
        <p:nvSpPr>
          <p:cNvPr id="86" name="Shape 86"/>
          <p:cNvSpPr/>
          <p:nvPr/>
        </p:nvSpPr>
        <p:spPr>
          <a:xfrm>
            <a:off x="5451450" y="1790933"/>
            <a:ext cx="3479400" cy="3389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LED Display Goals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Multiplex the LEDs so that they are not all on at once (drive LEDs in smaller chunks)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Low power consumption</a:t>
            </a:r>
          </a:p>
          <a:p>
            <a:endParaRPr lang="en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Highly responsive interface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Micro Controller</a:t>
            </a:r>
          </a:p>
        </p:txBody>
      </p:sp>
      <p:graphicFrame>
        <p:nvGraphicFramePr>
          <p:cNvPr id="111" name="Shape 111"/>
          <p:cNvGraphicFramePr/>
          <p:nvPr/>
        </p:nvGraphicFramePr>
        <p:xfrm>
          <a:off x="457200" y="2642500"/>
          <a:ext cx="5153550" cy="3250550"/>
        </p:xfrm>
        <a:graphic>
          <a:graphicData uri="http://schemas.openxmlformats.org/drawingml/2006/table">
            <a:tbl>
              <a:tblPr>
                <a:noFill/>
                <a:tableStyleId>{A7876C51-D605-4DF0-8D5D-989BF08A13CB}</a:tableStyleId>
              </a:tblPr>
              <a:tblGrid>
                <a:gridCol w="1158400"/>
                <a:gridCol w="1094550"/>
                <a:gridCol w="830050"/>
                <a:gridCol w="722900"/>
                <a:gridCol w="617950"/>
                <a:gridCol w="729700"/>
              </a:tblGrid>
              <a:tr h="7336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/>
                        <a:t>Model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RAM (kB)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Flash (kB)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Clock (MHz)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Max SPI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I/O Pins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g2553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0.5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16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16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g2203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0.25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16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g2303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0.25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16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f5529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8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128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25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63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" name="Shape 112"/>
          <p:cNvSpPr txBox="1"/>
          <p:nvPr/>
        </p:nvSpPr>
        <p:spPr>
          <a:xfrm>
            <a:off x="2276775" y="2075066"/>
            <a:ext cx="16557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MSP430s</a:t>
            </a:r>
          </a:p>
        </p:txBody>
      </p:sp>
      <p:sp>
        <p:nvSpPr>
          <p:cNvPr id="113" name="Shape 113"/>
          <p:cNvSpPr/>
          <p:nvPr/>
        </p:nvSpPr>
        <p:spPr>
          <a:xfrm>
            <a:off x="293025" y="5156858"/>
            <a:ext cx="5481899" cy="8630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79600" y="2830566"/>
            <a:ext cx="2499475" cy="2057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Memory IC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285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FIFO Memory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Generally less expensive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Fewer I/O pins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Easy buffer like interface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/>
              <a:t>Asynchronous and simultaneous read and write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99375" y="2037600"/>
            <a:ext cx="2485174" cy="2684875"/>
          </a:xfrm>
          <a:prstGeom prst="rect">
            <a:avLst/>
          </a:prstGeom>
        </p:spPr>
      </p:pic>
      <p:sp>
        <p:nvSpPr>
          <p:cNvPr id="130" name="Shape 130"/>
          <p:cNvSpPr txBox="1"/>
          <p:nvPr/>
        </p:nvSpPr>
        <p:spPr>
          <a:xfrm>
            <a:off x="522525" y="49238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CYPRESS CY7C429-25PC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2kx9 memory size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28.5MHz R/W rate</a:t>
            </a:r>
          </a:p>
          <a:p>
            <a:pPr marL="457200" lvl="0" indent="-34290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Can be swapped for higher memory capacities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LED Drivers</a:t>
            </a:r>
          </a:p>
        </p:txBody>
      </p:sp>
      <p:graphicFrame>
        <p:nvGraphicFramePr>
          <p:cNvPr id="142" name="Shape 142"/>
          <p:cNvGraphicFramePr/>
          <p:nvPr/>
        </p:nvGraphicFramePr>
        <p:xfrm>
          <a:off x="621375" y="2089966"/>
          <a:ext cx="8069950" cy="2033120"/>
        </p:xfrm>
        <a:graphic>
          <a:graphicData uri="http://schemas.openxmlformats.org/drawingml/2006/table">
            <a:tbl>
              <a:tblPr>
                <a:noFill/>
                <a:tableStyleId>{B55076D6-D98B-4CC2-91C0-3162DA8ECC2D}</a:tableStyleId>
              </a:tblPr>
              <a:tblGrid>
                <a:gridCol w="1984425"/>
                <a:gridCol w="1467200"/>
                <a:gridCol w="1269300"/>
                <a:gridCol w="1784100"/>
                <a:gridCol w="1564925"/>
              </a:tblGrid>
              <a:tr h="74377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Driver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Channels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Transfer Speed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PWM (Brightness)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Dot Correction</a:t>
                      </a:r>
                    </a:p>
                  </a:txBody>
                  <a:tcPr marL="91425" marR="91425" marT="121900" marB="121900"/>
                </a:tc>
              </a:tr>
              <a:tr h="6002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STP16CP05 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16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30MHz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No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No</a:t>
                      </a:r>
                    </a:p>
                  </a:txBody>
                  <a:tcPr marL="91425" marR="91425" marT="121900" marB="121900"/>
                </a:tc>
              </a:tr>
              <a:tr h="610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TLC5940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16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30MHz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Yes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Yes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sp>
        <p:nvSpPr>
          <p:cNvPr id="143" name="Shape 143"/>
          <p:cNvSpPr/>
          <p:nvPr/>
        </p:nvSpPr>
        <p:spPr>
          <a:xfrm rot="10800000" flipH="1">
            <a:off x="529850" y="3347725"/>
            <a:ext cx="8311499" cy="8435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9774" y="4482774"/>
            <a:ext cx="2840975" cy="17648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1389</Words>
  <Application>Microsoft Office PowerPoint</Application>
  <PresentationFormat>On-screen Show (4:3)</PresentationFormat>
  <Paragraphs>415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paper-plane</vt:lpstr>
      <vt:lpstr>Game Qube</vt:lpstr>
      <vt:lpstr>Project Description</vt:lpstr>
      <vt:lpstr>Project Specifications</vt:lpstr>
      <vt:lpstr>Modular Design Overview</vt:lpstr>
      <vt:lpstr>Modular Design Overview</vt:lpstr>
      <vt:lpstr>LED Display Goals</vt:lpstr>
      <vt:lpstr>Micro Controller</vt:lpstr>
      <vt:lpstr>Memory IC</vt:lpstr>
      <vt:lpstr>LED Drivers</vt:lpstr>
      <vt:lpstr>LEDs</vt:lpstr>
      <vt:lpstr>LED Control Overview</vt:lpstr>
      <vt:lpstr>Schematic</vt:lpstr>
      <vt:lpstr>Software/Interface</vt:lpstr>
      <vt:lpstr>Timing Diagram</vt:lpstr>
      <vt:lpstr>Testing</vt:lpstr>
      <vt:lpstr>Testing</vt:lpstr>
      <vt:lpstr>Testing</vt:lpstr>
      <vt:lpstr>Central Processing</vt:lpstr>
      <vt:lpstr>Central Processing Goals</vt:lpstr>
      <vt:lpstr>Microcontroller Requirements</vt:lpstr>
      <vt:lpstr>Microcontroller Choices</vt:lpstr>
      <vt:lpstr>Microcontroller Choice</vt:lpstr>
      <vt:lpstr>Gamecube Controller</vt:lpstr>
      <vt:lpstr>Testing</vt:lpstr>
      <vt:lpstr>Power</vt:lpstr>
      <vt:lpstr>Board Design</vt:lpstr>
      <vt:lpstr>Software</vt:lpstr>
      <vt:lpstr>Software Goals</vt:lpstr>
      <vt:lpstr>Software Block Diagram</vt:lpstr>
      <vt:lpstr>Virtual Environment</vt:lpstr>
      <vt:lpstr>Rendering Engine</vt:lpstr>
      <vt:lpstr>User Interface</vt:lpstr>
      <vt:lpstr>Snake</vt:lpstr>
      <vt:lpstr>Rotator</vt:lpstr>
      <vt:lpstr>Animation Testing</vt:lpstr>
      <vt:lpstr>Administrative Info</vt:lpstr>
      <vt:lpstr>Budget</vt:lpstr>
      <vt:lpstr>Work Distribution</vt:lpstr>
      <vt:lpstr>Progress</vt:lpstr>
      <vt:lpstr>Overall Difficulties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Qube</dc:title>
  <cp:lastModifiedBy>Omar Alami</cp:lastModifiedBy>
  <cp:revision>6</cp:revision>
  <dcterms:modified xsi:type="dcterms:W3CDTF">2014-02-14T05:53:20Z</dcterms:modified>
</cp:coreProperties>
</file>