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0" r:id="rId38"/>
    <p:sldId id="294" r:id="rId39"/>
    <p:sldId id="296" r:id="rId40"/>
    <p:sldId id="297" r:id="rId41"/>
    <p:sldId id="298" r:id="rId42"/>
    <p:sldId id="295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ABD43E-1C3C-4325-8F72-7EA88EB8A870}">
  <a:tblStyle styleId="{D3ABD43E-1C3C-4325-8F72-7EA88EB8A870}" styleName="Table_0"/>
  <a:tblStyle styleId="{C18077C9-50F9-4C1C-B516-111CF3F8F5DA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CB89DD91-50AC-497A-8F6C-FDBBDA2D6137}" styleName="Table_2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6BF87F57-23C5-4495-A25E-3F9B770A2C50}" styleName="Table_3"/>
  <a:tblStyle styleId="{38C52D05-FD18-4EFD-8FB2-2E82C9E5DF8B}" styleName="Table_4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FFA40D56-1C28-43BC-A5FD-B457301EACA4}" styleName="Table_5"/>
  <a:tblStyle styleId="{EFD18429-479D-4443-9BC6-7D2A3C13F26C}" styleName="Table_6"/>
  <a:tblStyle styleId="{7865AAFA-9792-4B0B-84CD-4E2E09553ABB}" styleName="Table_7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780129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3409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2636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5061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8952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410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3789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3263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8346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2887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3023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0006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7886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9366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0796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7858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80483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12230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07979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90456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3156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51690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8518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8470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1707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03439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0629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20147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04085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71455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34787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86884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25533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6502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42530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45502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21821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47121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53317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4959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19639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06460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38429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74627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2544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5228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0969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6708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331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905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6907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3980100"/>
            <a:ext cx="9144000" cy="28778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" name="Shape 9"/>
          <p:cNvSpPr/>
          <p:nvPr/>
        </p:nvSpPr>
        <p:spPr>
          <a:xfrm>
            <a:off x="0" y="3190900"/>
            <a:ext cx="4617372" cy="787336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0" name="Shape 10"/>
          <p:cNvSpPr/>
          <p:nvPr/>
        </p:nvSpPr>
        <p:spPr>
          <a:xfrm rot="10800000" flipH="1">
            <a:off x="0" y="3977686"/>
            <a:ext cx="4617372" cy="76238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329190"/>
            <a:ext cx="7772400" cy="1650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888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  <a:lvl2pPr marL="0" indent="152400"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marL="0" indent="152400"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4pPr>
            <a:lvl5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5pPr>
            <a:lvl6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6pPr>
            <a:lvl7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7pPr>
            <a:lvl8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8pPr>
            <a:lvl9pPr marL="0" indent="1524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10800000" flipH="1">
            <a:off x="0" y="1550700"/>
            <a:ext cx="9144000" cy="5307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5" name="Shape 15"/>
          <p:cNvSpPr/>
          <p:nvPr/>
        </p:nvSpPr>
        <p:spPr>
          <a:xfrm flipH="1">
            <a:off x="4526627" y="761799"/>
            <a:ext cx="4617372" cy="787336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6" name="Shape 16"/>
          <p:cNvSpPr/>
          <p:nvPr/>
        </p:nvSpPr>
        <p:spPr>
          <a:xfrm rot="10800000">
            <a:off x="4526627" y="1548585"/>
            <a:ext cx="4617372" cy="76238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rot="10800000" flipH="1">
            <a:off x="0" y="1550700"/>
            <a:ext cx="9144000" cy="5307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1" name="Shape 21"/>
          <p:cNvSpPr/>
          <p:nvPr/>
        </p:nvSpPr>
        <p:spPr>
          <a:xfrm rot="10800000">
            <a:off x="4526627" y="1548585"/>
            <a:ext cx="4617372" cy="76238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4" name="Shape 24"/>
          <p:cNvSpPr/>
          <p:nvPr/>
        </p:nvSpPr>
        <p:spPr>
          <a:xfrm flipH="1">
            <a:off x="4526627" y="761799"/>
            <a:ext cx="4617372" cy="787336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 rot="10800000" flipH="1">
            <a:off x="0" y="1550700"/>
            <a:ext cx="9144000" cy="5307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8" name="Shape 28"/>
          <p:cNvSpPr/>
          <p:nvPr/>
        </p:nvSpPr>
        <p:spPr>
          <a:xfrm flipH="1">
            <a:off x="4526627" y="761799"/>
            <a:ext cx="4617372" cy="787336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 rot="10800000">
            <a:off x="4526627" y="1548585"/>
            <a:ext cx="4617372" cy="76238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5883599"/>
            <a:ext cx="9144000" cy="9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x="4526627" y="5094445"/>
            <a:ext cx="4617372" cy="787336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4" name="Shape 34"/>
          <p:cNvSpPr/>
          <p:nvPr/>
        </p:nvSpPr>
        <p:spPr>
          <a:xfrm rot="10800000">
            <a:off x="4526627" y="5881232"/>
            <a:ext cx="4617372" cy="76238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5895635"/>
            <a:ext cx="8229600" cy="673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indent="152400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6676" y="101675"/>
            <a:ext cx="9134130" cy="6739722"/>
          </a:xfrm>
          <a:custGeom>
            <a:avLst/>
            <a:gdLst/>
            <a:ahLst/>
            <a:cxnLst/>
            <a:rect l="0" t="0" r="0" b="0"/>
            <a:pathLst>
              <a:path w="9157023" h="6739723" extrusionOk="0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indent="304800"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685800" y="93990"/>
            <a:ext cx="7772400" cy="1650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6000" dirty="0" smtClean="0"/>
              <a:t>GameQube</a:t>
            </a:r>
            <a:endParaRPr lang="en" sz="6000" dirty="0"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685800" y="4124450"/>
            <a:ext cx="7772400" cy="2440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000" i="0" dirty="0"/>
              <a:t>UCF Senior Design Group 33</a:t>
            </a:r>
          </a:p>
          <a:p>
            <a:endParaRPr lang="en" sz="3000" dirty="0"/>
          </a:p>
          <a:p>
            <a:pPr lvl="0" rtl="0">
              <a:buNone/>
            </a:pPr>
            <a:r>
              <a:rPr lang="en" sz="1800" i="0" dirty="0"/>
              <a:t>Stephen Monn (CpE)</a:t>
            </a:r>
          </a:p>
          <a:p>
            <a:pPr lvl="0" rtl="0">
              <a:buNone/>
            </a:pPr>
            <a:r>
              <a:rPr lang="en" sz="1800" i="0" dirty="0"/>
              <a:t>Omar Alami (CpE)</a:t>
            </a:r>
          </a:p>
          <a:p>
            <a:pPr>
              <a:buNone/>
            </a:pPr>
            <a:r>
              <a:rPr lang="en" sz="1800" i="0" dirty="0"/>
              <a:t>Matthew Dworkin (CpE)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LED Drivers</a:t>
            </a:r>
          </a:p>
        </p:txBody>
      </p:sp>
      <p:graphicFrame>
        <p:nvGraphicFramePr>
          <p:cNvPr id="122" name="Shape 122"/>
          <p:cNvGraphicFramePr/>
          <p:nvPr/>
        </p:nvGraphicFramePr>
        <p:xfrm>
          <a:off x="621375" y="2089966"/>
          <a:ext cx="8069950" cy="2033120"/>
        </p:xfrm>
        <a:graphic>
          <a:graphicData uri="http://schemas.openxmlformats.org/drawingml/2006/table">
            <a:tbl>
              <a:tblPr>
                <a:noFill/>
                <a:tableStyleId>{C18077C9-50F9-4C1C-B516-111CF3F8F5DA}</a:tableStyleId>
              </a:tblPr>
              <a:tblGrid>
                <a:gridCol w="1984425"/>
                <a:gridCol w="1467200"/>
                <a:gridCol w="1269300"/>
                <a:gridCol w="1784100"/>
                <a:gridCol w="1564925"/>
              </a:tblGrid>
              <a:tr h="743775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900" b="1"/>
                        <a:t>Driver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900" b="1"/>
                        <a:t>Channels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900" b="1"/>
                        <a:t>Transfer Speed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900" b="1"/>
                        <a:t>PWM (Brightness)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900" b="1"/>
                        <a:t>Dot Correction</a:t>
                      </a:r>
                    </a:p>
                  </a:txBody>
                  <a:tcPr marL="91425" marR="91425" marT="121900" marB="121900"/>
                </a:tc>
              </a:tr>
              <a:tr h="6002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900">
                          <a:solidFill>
                            <a:schemeClr val="dk1"/>
                          </a:solidFill>
                        </a:rPr>
                        <a:t>STP16CP05 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900"/>
                        <a:t>16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900"/>
                        <a:t>30MHz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900"/>
                        <a:t>No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900"/>
                        <a:t>No</a:t>
                      </a:r>
                    </a:p>
                  </a:txBody>
                  <a:tcPr marL="91425" marR="91425" marT="121900" marB="121900"/>
                </a:tc>
              </a:tr>
              <a:tr h="610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900">
                          <a:solidFill>
                            <a:schemeClr val="dk1"/>
                          </a:solidFill>
                        </a:rPr>
                        <a:t>TLC5940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900"/>
                        <a:t>16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900"/>
                        <a:t>30MHz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900"/>
                        <a:t>Yes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900"/>
                        <a:t>Yes</a:t>
                      </a:r>
                    </a:p>
                  </a:txBody>
                  <a:tcPr marL="91425" marR="91425" marT="121900" marB="121900"/>
                </a:tc>
              </a:tr>
            </a:tbl>
          </a:graphicData>
        </a:graphic>
      </p:graphicFrame>
      <p:sp>
        <p:nvSpPr>
          <p:cNvPr id="123" name="Shape 123"/>
          <p:cNvSpPr/>
          <p:nvPr/>
        </p:nvSpPr>
        <p:spPr>
          <a:xfrm rot="10800000" flipH="1">
            <a:off x="529850" y="3347725"/>
            <a:ext cx="8311499" cy="843599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939774" y="4482774"/>
            <a:ext cx="2840975" cy="17648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LEDs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173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Specifications</a:t>
            </a:r>
          </a:p>
          <a:p>
            <a:pPr marL="457200" lvl="0" indent="-381000" rtl="0">
              <a:lnSpc>
                <a:spcPct val="200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Diffused for better color mixing</a:t>
            </a:r>
          </a:p>
          <a:p>
            <a:pPr marL="457200" lvl="0" indent="-381000" rtl="0">
              <a:lnSpc>
                <a:spcPct val="200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Common anode for LED driver compatibility</a:t>
            </a:r>
          </a:p>
          <a:p>
            <a:pPr marL="457200" lvl="0" indent="-342900" rtl="0">
              <a:lnSpc>
                <a:spcPct val="200000"/>
              </a:lnSpc>
              <a:buClr>
                <a:schemeClr val="dk1"/>
              </a:buClr>
              <a:buSzPct val="124999"/>
              <a:buFont typeface="Arial"/>
              <a:buChar char="•"/>
            </a:pPr>
            <a:r>
              <a:rPr lang="en" sz="2400" dirty="0"/>
              <a:t>8mm for low visual obstruction</a:t>
            </a:r>
          </a:p>
          <a:p>
            <a:endParaRPr lang="en" sz="1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LEDs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600300"/>
            <a:ext cx="5328300" cy="238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Specifications</a:t>
            </a:r>
          </a:p>
          <a:p>
            <a:pPr marL="457200" lvl="0" indent="-349250" rtl="0">
              <a:lnSpc>
                <a:spcPct val="150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900"/>
              <a:t>Diffused for better color mixing</a:t>
            </a:r>
          </a:p>
          <a:p>
            <a:pPr marL="457200" lvl="0" indent="-349250" rtl="0">
              <a:lnSpc>
                <a:spcPct val="150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900"/>
              <a:t>Common anode for LED driver compatibility</a:t>
            </a:r>
          </a:p>
          <a:p>
            <a:pPr marL="457200" lvl="0" indent="-349250" rtl="0">
              <a:lnSpc>
                <a:spcPct val="150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900"/>
              <a:t>8mm for low visual obstruction</a:t>
            </a:r>
          </a:p>
          <a:p>
            <a:endParaRPr lang="en" sz="1900"/>
          </a:p>
        </p:txBody>
      </p:sp>
      <p:pic>
        <p:nvPicPr>
          <p:cNvPr id="137" name="Shape 13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785500" y="2452696"/>
            <a:ext cx="2957774" cy="3050450"/>
          </a:xfrm>
          <a:prstGeom prst="rect">
            <a:avLst/>
          </a:prstGeom>
        </p:spPr>
      </p:pic>
      <p:sp>
        <p:nvSpPr>
          <p:cNvPr id="138" name="Shape 138"/>
          <p:cNvSpPr txBox="1"/>
          <p:nvPr/>
        </p:nvSpPr>
        <p:spPr>
          <a:xfrm>
            <a:off x="457200" y="4639675"/>
            <a:ext cx="4766699" cy="137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>
                <a:latin typeface="Georgia"/>
                <a:ea typeface="Georgia"/>
                <a:cs typeface="Georgia"/>
                <a:sym typeface="Georgia"/>
              </a:rPr>
              <a:t>Layout</a:t>
            </a:r>
          </a:p>
          <a:p>
            <a:pPr marL="457200" lvl="0" indent="-342900" rtl="0">
              <a:lnSpc>
                <a:spcPct val="115000"/>
              </a:lnSpc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Anodes of layers are tied together (10)</a:t>
            </a:r>
          </a:p>
          <a:p>
            <a:pPr marL="457200" lvl="0" indent="-342900" rtl="0">
              <a:lnSpc>
                <a:spcPct val="115000"/>
              </a:lnSpc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Cathodes are common across all layers (300)</a:t>
            </a:r>
          </a:p>
          <a:p>
            <a:pPr marL="457200" lvl="0" indent="-342900" rtl="0">
              <a:lnSpc>
                <a:spcPct val="115000"/>
              </a:lnSpc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10x300 addressable matrix</a:t>
            </a:r>
          </a:p>
          <a:p>
            <a:endParaRPr lang="en" sz="18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Schematic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97000" y="1673977"/>
            <a:ext cx="8684050" cy="50443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PCB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5400000">
            <a:off x="2580737" y="1262062"/>
            <a:ext cx="4322424" cy="58802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Software/Interface</a:t>
            </a:r>
          </a:p>
        </p:txBody>
      </p:sp>
      <p:sp>
        <p:nvSpPr>
          <p:cNvPr id="156" name="Shape 156"/>
          <p:cNvSpPr/>
          <p:nvPr/>
        </p:nvSpPr>
        <p:spPr>
          <a:xfrm>
            <a:off x="1515875" y="2277142"/>
            <a:ext cx="1949999" cy="757800"/>
          </a:xfrm>
          <a:prstGeom prst="rect">
            <a:avLst/>
          </a:prstGeom>
          <a:solidFill>
            <a:srgbClr val="F3F3F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1505900" y="1843000"/>
            <a:ext cx="1949999" cy="490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10 Pin Connector</a:t>
            </a:r>
          </a:p>
        </p:txBody>
      </p:sp>
      <p:sp>
        <p:nvSpPr>
          <p:cNvPr id="158" name="Shape 158"/>
          <p:cNvSpPr/>
          <p:nvPr/>
        </p:nvSpPr>
        <p:spPr>
          <a:xfrm>
            <a:off x="1611025" y="2345369"/>
            <a:ext cx="242699" cy="2604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1992025" y="2345369"/>
            <a:ext cx="242699" cy="2604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2373025" y="2345369"/>
            <a:ext cx="242699" cy="2604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2754025" y="2345369"/>
            <a:ext cx="242699" cy="2604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3135025" y="2345369"/>
            <a:ext cx="242699" cy="2604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1611025" y="2672344"/>
            <a:ext cx="242699" cy="2604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1992025" y="2672344"/>
            <a:ext cx="242699" cy="2604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373025" y="2672344"/>
            <a:ext cx="242699" cy="2604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2754025" y="2672344"/>
            <a:ext cx="242699" cy="2604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3135025" y="2672344"/>
            <a:ext cx="242699" cy="2604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1964725" y="2213984"/>
            <a:ext cx="2109300" cy="884099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3507375" y="2427113"/>
            <a:ext cx="566699" cy="490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FF0000"/>
                </a:solidFill>
              </a:rPr>
              <a:t>Data</a:t>
            </a:r>
          </a:p>
        </p:txBody>
      </p:sp>
      <p:sp>
        <p:nvSpPr>
          <p:cNvPr id="170" name="Shape 170"/>
          <p:cNvSpPr/>
          <p:nvPr/>
        </p:nvSpPr>
        <p:spPr>
          <a:xfrm>
            <a:off x="907300" y="2213984"/>
            <a:ext cx="998400" cy="410100"/>
          </a:xfrm>
          <a:prstGeom prst="rect">
            <a:avLst/>
          </a:prstGeom>
          <a:noFill/>
          <a:ln w="1905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907394" y="2652847"/>
            <a:ext cx="998400" cy="445199"/>
          </a:xfrm>
          <a:prstGeom prst="rect">
            <a:avLst/>
          </a:prstGeom>
          <a:noFill/>
          <a:ln w="1905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864025" y="2201594"/>
            <a:ext cx="750600" cy="490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00FF00"/>
                </a:solidFill>
              </a:rPr>
              <a:t>Clock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940225" y="2610312"/>
            <a:ext cx="750600" cy="490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rgbClr val="4A86E8"/>
                </a:solidFill>
              </a:rPr>
              <a:t>Sync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4584725" y="2206600"/>
            <a:ext cx="4466100" cy="3910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LED control software is interrupt based running on a timer</a:t>
            </a:r>
          </a:p>
          <a:p>
            <a:endParaRPr lang="en" sz="1800"/>
          </a:p>
          <a:p>
            <a:pPr marL="457200" lvl="0" indent="-3429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LED cube refreshes at around 300Hz, but is an overkill frequency for rendering frames</a:t>
            </a:r>
          </a:p>
          <a:p>
            <a:endParaRPr lang="en" sz="1800"/>
          </a:p>
          <a:p>
            <a:pPr marL="457200" lvl="0" indent="-3429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Software then only checks for new data after 5 cube refreshes (60Hz)</a:t>
            </a:r>
          </a:p>
          <a:p>
            <a:endParaRPr lang="en" sz="1800"/>
          </a:p>
          <a:p>
            <a:pPr marL="457200" lvl="0" indent="-3429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Cube still refreshes at 300Hz, however, and is then capable of checking after refresh 6, 7, 8, etc.</a:t>
            </a:r>
          </a:p>
          <a:p>
            <a:endParaRPr lang="en" sz="1800"/>
          </a:p>
          <a:p>
            <a:pPr marL="457200" lvl="0" indent="-3429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/>
              <a:t>Gives a supported frame rates of 60Hz, 50.8Hz, 43.6Hz, 38Hz, 33.9Hz </a:t>
            </a:r>
          </a:p>
        </p:txBody>
      </p:sp>
      <p:graphicFrame>
        <p:nvGraphicFramePr>
          <p:cNvPr id="175" name="Shape 175"/>
          <p:cNvGraphicFramePr/>
          <p:nvPr/>
        </p:nvGraphicFramePr>
        <p:xfrm>
          <a:off x="429212" y="3475750"/>
          <a:ext cx="4130325" cy="3066225"/>
        </p:xfrm>
        <a:graphic>
          <a:graphicData uri="http://schemas.openxmlformats.org/drawingml/2006/table">
            <a:tbl>
              <a:tblPr>
                <a:noFill/>
                <a:tableStyleId>{CB89DD91-50AC-497A-8F6C-FDBBDA2D6137}</a:tableStyleId>
              </a:tblPr>
              <a:tblGrid>
                <a:gridCol w="851500"/>
                <a:gridCol w="3278825"/>
              </a:tblGrid>
              <a:tr h="545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900" b="1"/>
                        <a:t>Pins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900" b="1"/>
                        <a:t>Function</a:t>
                      </a:r>
                    </a:p>
                  </a:txBody>
                  <a:tcPr marL="91425" marR="91425" marT="121900" marB="121900"/>
                </a:tc>
              </a:tr>
              <a:tr h="545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900"/>
                        <a:t>Data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900"/>
                        <a:t>Pins to write a byte of data</a:t>
                      </a:r>
                    </a:p>
                  </a:txBody>
                  <a:tcPr marL="91425" marR="91425" marT="121900" marB="121900"/>
                </a:tc>
              </a:tr>
              <a:tr h="54570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" sz="1900"/>
                        <a:t>Clock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900"/>
                        <a:t>Clock in the byte of data</a:t>
                      </a:r>
                    </a:p>
                  </a:txBody>
                  <a:tcPr marL="91425" marR="91425" marT="121900" marB="121900"/>
                </a:tc>
              </a:tr>
              <a:tr h="14291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900"/>
                        <a:t>Sync</a:t>
                      </a:r>
                    </a:p>
                  </a:txBody>
                  <a:tcPr marL="91425" marR="91425" marT="121900" marB="1219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900"/>
                        <a:t>Goes low when all data has been processed. Can be used to keep a constant 60Hz frame rate</a:t>
                      </a:r>
                    </a:p>
                  </a:txBody>
                  <a:tcPr marL="91425" marR="91425" marT="121900" marB="12190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Timing Diagram</a:t>
            </a:r>
          </a:p>
        </p:txBody>
      </p:sp>
      <p:cxnSp>
        <p:nvCxnSpPr>
          <p:cNvPr id="181" name="Shape 181"/>
          <p:cNvCxnSpPr/>
          <p:nvPr/>
        </p:nvCxnSpPr>
        <p:spPr>
          <a:xfrm>
            <a:off x="2212725" y="2437763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2" name="Shape 182"/>
          <p:cNvCxnSpPr/>
          <p:nvPr/>
        </p:nvCxnSpPr>
        <p:spPr>
          <a:xfrm>
            <a:off x="2669925" y="2437763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3" name="Shape 183"/>
          <p:cNvCxnSpPr/>
          <p:nvPr/>
        </p:nvCxnSpPr>
        <p:spPr>
          <a:xfrm>
            <a:off x="3127125" y="2437763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4" name="Shape 184"/>
          <p:cNvCxnSpPr/>
          <p:nvPr/>
        </p:nvCxnSpPr>
        <p:spPr>
          <a:xfrm>
            <a:off x="3535525" y="2447041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5" name="Shape 185"/>
          <p:cNvCxnSpPr/>
          <p:nvPr/>
        </p:nvCxnSpPr>
        <p:spPr>
          <a:xfrm>
            <a:off x="4025725" y="2447041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6" name="Shape 186"/>
          <p:cNvCxnSpPr/>
          <p:nvPr/>
        </p:nvCxnSpPr>
        <p:spPr>
          <a:xfrm>
            <a:off x="4482925" y="2447041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7" name="Shape 187"/>
          <p:cNvCxnSpPr/>
          <p:nvPr/>
        </p:nvCxnSpPr>
        <p:spPr>
          <a:xfrm>
            <a:off x="4940125" y="2447041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8" name="Shape 188"/>
          <p:cNvCxnSpPr/>
          <p:nvPr/>
        </p:nvCxnSpPr>
        <p:spPr>
          <a:xfrm>
            <a:off x="5397325" y="2447041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9" name="Shape 189"/>
          <p:cNvCxnSpPr/>
          <p:nvPr/>
        </p:nvCxnSpPr>
        <p:spPr>
          <a:xfrm>
            <a:off x="5854525" y="2447041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0" name="Shape 190"/>
          <p:cNvCxnSpPr/>
          <p:nvPr/>
        </p:nvCxnSpPr>
        <p:spPr>
          <a:xfrm>
            <a:off x="6311725" y="2447041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1" name="Shape 191"/>
          <p:cNvCxnSpPr/>
          <p:nvPr/>
        </p:nvCxnSpPr>
        <p:spPr>
          <a:xfrm>
            <a:off x="6768925" y="2447041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2" name="Shape 192"/>
          <p:cNvCxnSpPr/>
          <p:nvPr/>
        </p:nvCxnSpPr>
        <p:spPr>
          <a:xfrm>
            <a:off x="7226125" y="2447041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93" name="Shape 193"/>
          <p:cNvSpPr txBox="1"/>
          <p:nvPr/>
        </p:nvSpPr>
        <p:spPr>
          <a:xfrm>
            <a:off x="200" y="2634166"/>
            <a:ext cx="805799" cy="6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r">
              <a:buNone/>
            </a:pPr>
            <a:r>
              <a:rPr lang="en"/>
              <a:t>Clock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-30325" y="4251033"/>
            <a:ext cx="805799" cy="6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buNone/>
            </a:pPr>
            <a:r>
              <a:rPr lang="en"/>
              <a:t>Sync</a:t>
            </a:r>
          </a:p>
        </p:txBody>
      </p:sp>
      <p:cxnSp>
        <p:nvCxnSpPr>
          <p:cNvPr id="195" name="Shape 195"/>
          <p:cNvCxnSpPr/>
          <p:nvPr/>
        </p:nvCxnSpPr>
        <p:spPr>
          <a:xfrm>
            <a:off x="841100" y="4721500"/>
            <a:ext cx="7742400" cy="0"/>
          </a:xfrm>
          <a:prstGeom prst="straightConnector1">
            <a:avLst/>
          </a:prstGeom>
          <a:noFill/>
          <a:ln w="19050" cap="flat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6" name="Shape 196"/>
          <p:cNvCxnSpPr/>
          <p:nvPr/>
        </p:nvCxnSpPr>
        <p:spPr>
          <a:xfrm>
            <a:off x="845475" y="4293400"/>
            <a:ext cx="18317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7" name="Shape 197"/>
          <p:cNvCxnSpPr/>
          <p:nvPr/>
        </p:nvCxnSpPr>
        <p:spPr>
          <a:xfrm>
            <a:off x="2670650" y="4286933"/>
            <a:ext cx="0" cy="445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8" name="Shape 198"/>
          <p:cNvCxnSpPr/>
          <p:nvPr/>
        </p:nvCxnSpPr>
        <p:spPr>
          <a:xfrm>
            <a:off x="2670650" y="4732500"/>
            <a:ext cx="3668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9" name="Shape 199"/>
          <p:cNvCxnSpPr/>
          <p:nvPr/>
        </p:nvCxnSpPr>
        <p:spPr>
          <a:xfrm>
            <a:off x="845475" y="2739000"/>
            <a:ext cx="19427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0" name="Shape 200"/>
          <p:cNvCxnSpPr/>
          <p:nvPr/>
        </p:nvCxnSpPr>
        <p:spPr>
          <a:xfrm>
            <a:off x="845475" y="3197500"/>
            <a:ext cx="7757700" cy="0"/>
          </a:xfrm>
          <a:prstGeom prst="straightConnector1">
            <a:avLst/>
          </a:prstGeom>
          <a:noFill/>
          <a:ln w="19050" cap="flat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1" name="Shape 201"/>
          <p:cNvCxnSpPr/>
          <p:nvPr/>
        </p:nvCxnSpPr>
        <p:spPr>
          <a:xfrm>
            <a:off x="2782025" y="2732533"/>
            <a:ext cx="0" cy="4715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2" name="Shape 202"/>
          <p:cNvCxnSpPr/>
          <p:nvPr/>
        </p:nvCxnSpPr>
        <p:spPr>
          <a:xfrm>
            <a:off x="2782025" y="3204266"/>
            <a:ext cx="248999" cy="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3" name="Shape 203"/>
          <p:cNvCxnSpPr/>
          <p:nvPr/>
        </p:nvCxnSpPr>
        <p:spPr>
          <a:xfrm>
            <a:off x="3037575" y="2732666"/>
            <a:ext cx="0" cy="471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4" name="Shape 204"/>
          <p:cNvCxnSpPr/>
          <p:nvPr/>
        </p:nvCxnSpPr>
        <p:spPr>
          <a:xfrm>
            <a:off x="3037575" y="2750000"/>
            <a:ext cx="2423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5" name="Shape 205"/>
          <p:cNvCxnSpPr/>
          <p:nvPr/>
        </p:nvCxnSpPr>
        <p:spPr>
          <a:xfrm>
            <a:off x="3279975" y="2732466"/>
            <a:ext cx="0" cy="4715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6" name="Shape 206"/>
          <p:cNvCxnSpPr/>
          <p:nvPr/>
        </p:nvCxnSpPr>
        <p:spPr>
          <a:xfrm>
            <a:off x="3279975" y="3204200"/>
            <a:ext cx="248999" cy="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7" name="Shape 207"/>
          <p:cNvCxnSpPr/>
          <p:nvPr/>
        </p:nvCxnSpPr>
        <p:spPr>
          <a:xfrm>
            <a:off x="3535525" y="2732600"/>
            <a:ext cx="0" cy="471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8" name="Shape 208"/>
          <p:cNvCxnSpPr/>
          <p:nvPr/>
        </p:nvCxnSpPr>
        <p:spPr>
          <a:xfrm>
            <a:off x="3535525" y="2749933"/>
            <a:ext cx="2423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9" name="Shape 209"/>
          <p:cNvCxnSpPr/>
          <p:nvPr/>
        </p:nvCxnSpPr>
        <p:spPr>
          <a:xfrm>
            <a:off x="3764275" y="2725766"/>
            <a:ext cx="0" cy="4715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0" name="Shape 210"/>
          <p:cNvCxnSpPr/>
          <p:nvPr/>
        </p:nvCxnSpPr>
        <p:spPr>
          <a:xfrm>
            <a:off x="3764275" y="3197500"/>
            <a:ext cx="248999" cy="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1" name="Shape 211"/>
          <p:cNvCxnSpPr/>
          <p:nvPr/>
        </p:nvCxnSpPr>
        <p:spPr>
          <a:xfrm>
            <a:off x="4019825" y="2725900"/>
            <a:ext cx="0" cy="471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2" name="Shape 212"/>
          <p:cNvCxnSpPr/>
          <p:nvPr/>
        </p:nvCxnSpPr>
        <p:spPr>
          <a:xfrm>
            <a:off x="4019825" y="2743233"/>
            <a:ext cx="1383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3" name="Shape 213"/>
          <p:cNvCxnSpPr/>
          <p:nvPr/>
        </p:nvCxnSpPr>
        <p:spPr>
          <a:xfrm>
            <a:off x="3037575" y="2445034"/>
            <a:ext cx="0" cy="2693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214" name="Shape 214"/>
          <p:cNvCxnSpPr/>
          <p:nvPr/>
        </p:nvCxnSpPr>
        <p:spPr>
          <a:xfrm>
            <a:off x="3037575" y="4256666"/>
            <a:ext cx="0" cy="471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5" name="Shape 215"/>
          <p:cNvCxnSpPr/>
          <p:nvPr/>
        </p:nvCxnSpPr>
        <p:spPr>
          <a:xfrm>
            <a:off x="3044350" y="4293400"/>
            <a:ext cx="18999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6" name="Shape 216"/>
          <p:cNvCxnSpPr/>
          <p:nvPr/>
        </p:nvCxnSpPr>
        <p:spPr>
          <a:xfrm>
            <a:off x="847675" y="5413933"/>
            <a:ext cx="0" cy="323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7" name="Shape 217"/>
          <p:cNvCxnSpPr/>
          <p:nvPr/>
        </p:nvCxnSpPr>
        <p:spPr>
          <a:xfrm>
            <a:off x="3133675" y="5413933"/>
            <a:ext cx="0" cy="323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8" name="Shape 218"/>
          <p:cNvCxnSpPr/>
          <p:nvPr/>
        </p:nvCxnSpPr>
        <p:spPr>
          <a:xfrm>
            <a:off x="860775" y="5579900"/>
            <a:ext cx="22736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9" name="Shape 219"/>
          <p:cNvSpPr txBox="1"/>
          <p:nvPr/>
        </p:nvSpPr>
        <p:spPr>
          <a:xfrm>
            <a:off x="1024575" y="5496100"/>
            <a:ext cx="1480800" cy="6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16.7ms (60Hz)</a:t>
            </a:r>
          </a:p>
        </p:txBody>
      </p:sp>
      <p:cxnSp>
        <p:nvCxnSpPr>
          <p:cNvPr id="220" name="Shape 220"/>
          <p:cNvCxnSpPr/>
          <p:nvPr/>
        </p:nvCxnSpPr>
        <p:spPr>
          <a:xfrm>
            <a:off x="4153875" y="2910500"/>
            <a:ext cx="2949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21" name="Shape 221"/>
          <p:cNvCxnSpPr/>
          <p:nvPr/>
        </p:nvCxnSpPr>
        <p:spPr>
          <a:xfrm>
            <a:off x="4477025" y="2743233"/>
            <a:ext cx="12636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2" name="Shape 222"/>
          <p:cNvCxnSpPr/>
          <p:nvPr/>
        </p:nvCxnSpPr>
        <p:spPr>
          <a:xfrm>
            <a:off x="4944250" y="4286933"/>
            <a:ext cx="0" cy="445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3" name="Shape 223"/>
          <p:cNvCxnSpPr/>
          <p:nvPr/>
        </p:nvCxnSpPr>
        <p:spPr>
          <a:xfrm>
            <a:off x="4948400" y="4721500"/>
            <a:ext cx="10437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4" name="Shape 224"/>
          <p:cNvCxnSpPr/>
          <p:nvPr/>
        </p:nvCxnSpPr>
        <p:spPr>
          <a:xfrm>
            <a:off x="5736625" y="2732466"/>
            <a:ext cx="0" cy="4715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5" name="Shape 225"/>
          <p:cNvCxnSpPr/>
          <p:nvPr/>
        </p:nvCxnSpPr>
        <p:spPr>
          <a:xfrm>
            <a:off x="5736625" y="3204200"/>
            <a:ext cx="248999" cy="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6" name="Shape 226"/>
          <p:cNvCxnSpPr/>
          <p:nvPr/>
        </p:nvCxnSpPr>
        <p:spPr>
          <a:xfrm>
            <a:off x="5992175" y="2732600"/>
            <a:ext cx="0" cy="471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7" name="Shape 227"/>
          <p:cNvCxnSpPr/>
          <p:nvPr/>
        </p:nvCxnSpPr>
        <p:spPr>
          <a:xfrm>
            <a:off x="5992175" y="2749933"/>
            <a:ext cx="2423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8" name="Shape 228"/>
          <p:cNvCxnSpPr/>
          <p:nvPr/>
        </p:nvCxnSpPr>
        <p:spPr>
          <a:xfrm>
            <a:off x="6227225" y="2732600"/>
            <a:ext cx="0" cy="4715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29" name="Shape 229"/>
          <p:cNvCxnSpPr/>
          <p:nvPr/>
        </p:nvCxnSpPr>
        <p:spPr>
          <a:xfrm>
            <a:off x="6227225" y="3204333"/>
            <a:ext cx="248999" cy="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0" name="Shape 230"/>
          <p:cNvCxnSpPr/>
          <p:nvPr/>
        </p:nvCxnSpPr>
        <p:spPr>
          <a:xfrm>
            <a:off x="6482775" y="2732733"/>
            <a:ext cx="0" cy="471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1" name="Shape 231"/>
          <p:cNvCxnSpPr/>
          <p:nvPr/>
        </p:nvCxnSpPr>
        <p:spPr>
          <a:xfrm>
            <a:off x="6482775" y="2750066"/>
            <a:ext cx="2423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2" name="Shape 232"/>
          <p:cNvCxnSpPr/>
          <p:nvPr/>
        </p:nvCxnSpPr>
        <p:spPr>
          <a:xfrm>
            <a:off x="6001650" y="2401334"/>
            <a:ext cx="0" cy="2693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233" name="Shape 233"/>
          <p:cNvCxnSpPr/>
          <p:nvPr/>
        </p:nvCxnSpPr>
        <p:spPr>
          <a:xfrm>
            <a:off x="5996662" y="4246916"/>
            <a:ext cx="0" cy="445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4" name="Shape 234"/>
          <p:cNvCxnSpPr/>
          <p:nvPr/>
        </p:nvCxnSpPr>
        <p:spPr>
          <a:xfrm>
            <a:off x="1298325" y="2437763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5" name="Shape 235"/>
          <p:cNvCxnSpPr/>
          <p:nvPr/>
        </p:nvCxnSpPr>
        <p:spPr>
          <a:xfrm>
            <a:off x="1755525" y="2437763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6" name="Shape 236"/>
          <p:cNvCxnSpPr/>
          <p:nvPr/>
        </p:nvCxnSpPr>
        <p:spPr>
          <a:xfrm>
            <a:off x="841125" y="2437763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7" name="Shape 237"/>
          <p:cNvCxnSpPr/>
          <p:nvPr/>
        </p:nvCxnSpPr>
        <p:spPr>
          <a:xfrm>
            <a:off x="3133675" y="5413933"/>
            <a:ext cx="0" cy="323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8" name="Shape 238"/>
          <p:cNvCxnSpPr/>
          <p:nvPr/>
        </p:nvCxnSpPr>
        <p:spPr>
          <a:xfrm>
            <a:off x="5419675" y="5413933"/>
            <a:ext cx="0" cy="323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9" name="Shape 239"/>
          <p:cNvCxnSpPr/>
          <p:nvPr/>
        </p:nvCxnSpPr>
        <p:spPr>
          <a:xfrm>
            <a:off x="3146775" y="5579900"/>
            <a:ext cx="22736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0" name="Shape 240"/>
          <p:cNvSpPr txBox="1"/>
          <p:nvPr/>
        </p:nvSpPr>
        <p:spPr>
          <a:xfrm>
            <a:off x="3310575" y="5496100"/>
            <a:ext cx="1480800" cy="6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16.7ms (60Hz)</a:t>
            </a:r>
          </a:p>
        </p:txBody>
      </p:sp>
      <p:cxnSp>
        <p:nvCxnSpPr>
          <p:cNvPr id="241" name="Shape 241"/>
          <p:cNvCxnSpPr/>
          <p:nvPr/>
        </p:nvCxnSpPr>
        <p:spPr>
          <a:xfrm>
            <a:off x="6334075" y="5413933"/>
            <a:ext cx="0" cy="323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2" name="Shape 242"/>
          <p:cNvCxnSpPr/>
          <p:nvPr/>
        </p:nvCxnSpPr>
        <p:spPr>
          <a:xfrm>
            <a:off x="8620075" y="5413933"/>
            <a:ext cx="0" cy="323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3" name="Shape 243"/>
          <p:cNvCxnSpPr/>
          <p:nvPr/>
        </p:nvCxnSpPr>
        <p:spPr>
          <a:xfrm>
            <a:off x="6347175" y="5579900"/>
            <a:ext cx="22736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4" name="Shape 244"/>
          <p:cNvSpPr txBox="1"/>
          <p:nvPr/>
        </p:nvSpPr>
        <p:spPr>
          <a:xfrm>
            <a:off x="6510975" y="5496100"/>
            <a:ext cx="1480800" cy="6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16.7ms (60Hz)</a:t>
            </a:r>
          </a:p>
        </p:txBody>
      </p:sp>
      <p:cxnSp>
        <p:nvCxnSpPr>
          <p:cNvPr id="245" name="Shape 245"/>
          <p:cNvCxnSpPr/>
          <p:nvPr/>
        </p:nvCxnSpPr>
        <p:spPr>
          <a:xfrm>
            <a:off x="5964075" y="4263425"/>
            <a:ext cx="21632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6" name="Shape 246"/>
          <p:cNvCxnSpPr/>
          <p:nvPr/>
        </p:nvCxnSpPr>
        <p:spPr>
          <a:xfrm>
            <a:off x="6672350" y="2910500"/>
            <a:ext cx="2949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47" name="Shape 247"/>
          <p:cNvCxnSpPr/>
          <p:nvPr/>
        </p:nvCxnSpPr>
        <p:spPr>
          <a:xfrm>
            <a:off x="7683325" y="2447041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8" name="Shape 248"/>
          <p:cNvCxnSpPr/>
          <p:nvPr/>
        </p:nvCxnSpPr>
        <p:spPr>
          <a:xfrm>
            <a:off x="8140525" y="2447041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9" name="Shape 249"/>
          <p:cNvCxnSpPr/>
          <p:nvPr/>
        </p:nvCxnSpPr>
        <p:spPr>
          <a:xfrm>
            <a:off x="8597725" y="2447041"/>
            <a:ext cx="0" cy="2835899"/>
          </a:xfrm>
          <a:prstGeom prst="straightConnector1">
            <a:avLst/>
          </a:prstGeom>
          <a:noFill/>
          <a:ln w="19050" cap="flat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0" name="Shape 250"/>
          <p:cNvCxnSpPr/>
          <p:nvPr/>
        </p:nvCxnSpPr>
        <p:spPr>
          <a:xfrm>
            <a:off x="8144650" y="4286933"/>
            <a:ext cx="0" cy="445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1" name="Shape 251"/>
          <p:cNvCxnSpPr/>
          <p:nvPr/>
        </p:nvCxnSpPr>
        <p:spPr>
          <a:xfrm>
            <a:off x="847675" y="1959533"/>
            <a:ext cx="0" cy="323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2" name="Shape 252"/>
          <p:cNvCxnSpPr/>
          <p:nvPr/>
        </p:nvCxnSpPr>
        <p:spPr>
          <a:xfrm>
            <a:off x="1298171" y="1959533"/>
            <a:ext cx="0" cy="323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3" name="Shape 253"/>
          <p:cNvCxnSpPr/>
          <p:nvPr/>
        </p:nvCxnSpPr>
        <p:spPr>
          <a:xfrm>
            <a:off x="860775" y="2125500"/>
            <a:ext cx="4376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4" name="Shape 254"/>
          <p:cNvSpPr txBox="1"/>
          <p:nvPr/>
        </p:nvSpPr>
        <p:spPr>
          <a:xfrm>
            <a:off x="1257225" y="1724600"/>
            <a:ext cx="1480800" cy="6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3.34ms (300Hz)</a:t>
            </a:r>
          </a:p>
        </p:txBody>
      </p:sp>
      <p:cxnSp>
        <p:nvCxnSpPr>
          <p:cNvPr id="255" name="Shape 255"/>
          <p:cNvCxnSpPr/>
          <p:nvPr/>
        </p:nvCxnSpPr>
        <p:spPr>
          <a:xfrm>
            <a:off x="3133675" y="6023533"/>
            <a:ext cx="0" cy="323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6" name="Shape 256"/>
          <p:cNvCxnSpPr/>
          <p:nvPr/>
        </p:nvCxnSpPr>
        <p:spPr>
          <a:xfrm>
            <a:off x="6334075" y="6023533"/>
            <a:ext cx="0" cy="323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7" name="Shape 257"/>
          <p:cNvCxnSpPr/>
          <p:nvPr/>
        </p:nvCxnSpPr>
        <p:spPr>
          <a:xfrm>
            <a:off x="3146775" y="6189500"/>
            <a:ext cx="31892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8" name="Shape 258"/>
          <p:cNvSpPr txBox="1"/>
          <p:nvPr/>
        </p:nvSpPr>
        <p:spPr>
          <a:xfrm>
            <a:off x="3310575" y="6105700"/>
            <a:ext cx="1831799" cy="6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23.38ms (42.8Hz)</a:t>
            </a:r>
          </a:p>
        </p:txBody>
      </p:sp>
      <p:cxnSp>
        <p:nvCxnSpPr>
          <p:cNvPr id="259" name="Shape 259"/>
          <p:cNvCxnSpPr/>
          <p:nvPr/>
        </p:nvCxnSpPr>
        <p:spPr>
          <a:xfrm>
            <a:off x="8140525" y="4732533"/>
            <a:ext cx="4691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60" name="Shape 260"/>
          <p:cNvCxnSpPr/>
          <p:nvPr/>
        </p:nvCxnSpPr>
        <p:spPr>
          <a:xfrm>
            <a:off x="7014925" y="2749850"/>
            <a:ext cx="15611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Testing</a:t>
            </a:r>
          </a:p>
        </p:txBody>
      </p:sp>
      <p:pic>
        <p:nvPicPr>
          <p:cNvPr id="266" name="Shape 26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244250" y="1783900"/>
            <a:ext cx="2667424" cy="2398350"/>
          </a:xfrm>
          <a:prstGeom prst="rect">
            <a:avLst/>
          </a:prstGeom>
        </p:spPr>
      </p:pic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636400" cy="251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LED Stress Testing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All LEDs were individually tested to ensure all colors were appropriately lighting</a:t>
            </a:r>
          </a:p>
          <a:p>
            <a:endParaRPr lang="en" sz="1800"/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LEDs were left on for 3hrs. at a constant current of 5mA to ensure reliability over time</a:t>
            </a:r>
          </a:p>
          <a:p>
            <a:endParaRPr lang="en" sz="1800"/>
          </a:p>
        </p:txBody>
      </p:sp>
      <p:sp>
        <p:nvSpPr>
          <p:cNvPr id="268" name="Shape 268"/>
          <p:cNvSpPr txBox="1"/>
          <p:nvPr/>
        </p:nvSpPr>
        <p:spPr>
          <a:xfrm>
            <a:off x="522525" y="4212666"/>
            <a:ext cx="4076400" cy="168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>
                <a:latin typeface="Georgia"/>
                <a:ea typeface="Georgia"/>
                <a:cs typeface="Georgia"/>
                <a:sym typeface="Georgia"/>
              </a:rPr>
              <a:t>Results</a:t>
            </a:r>
          </a:p>
          <a:p>
            <a:pPr marL="457200" lvl="0" indent="-330200" rtl="0"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Only one bad LED was found out of 1000</a:t>
            </a:r>
          </a:p>
          <a:p>
            <a:endParaRPr lang="en" sz="16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0200" rtl="0"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All LEDs maintained consistent brightness over long period of time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Testing</a:t>
            </a:r>
          </a:p>
        </p:txBody>
      </p:sp>
      <p:pic>
        <p:nvPicPr>
          <p:cNvPr id="274" name="Shape 27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00728" y="1830100"/>
            <a:ext cx="2433109" cy="2398350"/>
          </a:xfrm>
          <a:prstGeom prst="rect">
            <a:avLst/>
          </a:prstGeom>
        </p:spPr>
      </p:pic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836300" cy="251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Cube Refresh Rates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Display was tested to ensure a refresh rate of 300 Hz was being achieved</a:t>
            </a:r>
          </a:p>
          <a:p>
            <a:endParaRPr lang="en" sz="2400"/>
          </a:p>
        </p:txBody>
      </p:sp>
      <p:sp>
        <p:nvSpPr>
          <p:cNvPr id="276" name="Shape 276"/>
          <p:cNvSpPr txBox="1"/>
          <p:nvPr/>
        </p:nvSpPr>
        <p:spPr>
          <a:xfrm>
            <a:off x="522525" y="4212666"/>
            <a:ext cx="4076400" cy="168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>
                <a:latin typeface="Georgia"/>
                <a:ea typeface="Georgia"/>
                <a:cs typeface="Georgia"/>
                <a:sym typeface="Georgia"/>
              </a:rPr>
              <a:t>Results</a:t>
            </a:r>
          </a:p>
          <a:p>
            <a:pPr marL="457200" lvl="0" indent="-342900" rtl="0"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Lights blinked at a noticeable 1 Hz  when programmed to blink once every 300 refreshes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Testing</a:t>
            </a:r>
          </a:p>
        </p:txBody>
      </p:sp>
      <p:pic>
        <p:nvPicPr>
          <p:cNvPr id="282" name="Shape 28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910150" y="1876300"/>
            <a:ext cx="2961575" cy="2329050"/>
          </a:xfrm>
          <a:prstGeom prst="rect">
            <a:avLst/>
          </a:prstGeom>
        </p:spPr>
      </p:pic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636400" cy="251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Interface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Interface was tested to ensure a reliable and consistent data transfer </a:t>
            </a:r>
          </a:p>
          <a:p>
            <a:endParaRPr lang="en" sz="2400"/>
          </a:p>
        </p:txBody>
      </p:sp>
      <p:sp>
        <p:nvSpPr>
          <p:cNvPr id="284" name="Shape 284"/>
          <p:cNvSpPr txBox="1"/>
          <p:nvPr/>
        </p:nvSpPr>
        <p:spPr>
          <a:xfrm>
            <a:off x="522525" y="4212675"/>
            <a:ext cx="5280300" cy="168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>
                <a:latin typeface="Georgia"/>
                <a:ea typeface="Georgia"/>
                <a:cs typeface="Georgia"/>
                <a:sym typeface="Georgia"/>
              </a:rPr>
              <a:t>Results</a:t>
            </a:r>
          </a:p>
          <a:p>
            <a:pPr marL="457200" lvl="0" indent="-342900" rtl="0"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Successful transfer of byte encoded LED data with little to no display artifacts</a:t>
            </a:r>
          </a:p>
          <a:p>
            <a:endParaRPr lang="en" sz="18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rtl="0"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Have not yet  stressed the interface to determine highest possible refresh rates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Project Description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88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Game Qube is a video game unit, inspired by the Nintendo Gamecube, that includes games and applications highlighting it’s unique LED cube display.</a:t>
            </a:r>
          </a:p>
        </p:txBody>
      </p:sp>
      <p:pic>
        <p:nvPicPr>
          <p:cNvPr id="47" name="Shape 4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4225" y="3924566"/>
            <a:ext cx="2696524" cy="1636724"/>
          </a:xfrm>
          <a:prstGeom prst="rect">
            <a:avLst/>
          </a:prstGeom>
        </p:spPr>
      </p:pic>
      <p:sp>
        <p:nvSpPr>
          <p:cNvPr id="48" name="Shape 48"/>
          <p:cNvSpPr/>
          <p:nvPr/>
        </p:nvSpPr>
        <p:spPr>
          <a:xfrm>
            <a:off x="3102350" y="4717633"/>
            <a:ext cx="530699" cy="536755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49" name="Shape 4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737800" y="3609566"/>
            <a:ext cx="2045150" cy="2109224"/>
          </a:xfrm>
          <a:prstGeom prst="rect">
            <a:avLst/>
          </a:prstGeom>
        </p:spPr>
      </p:pic>
      <p:sp>
        <p:nvSpPr>
          <p:cNvPr id="50" name="Shape 50"/>
          <p:cNvSpPr txBox="1"/>
          <p:nvPr/>
        </p:nvSpPr>
        <p:spPr>
          <a:xfrm>
            <a:off x="6661425" y="4710940"/>
            <a:ext cx="2298299" cy="871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3000"/>
              <a:t>Game Qube</a:t>
            </a:r>
          </a:p>
        </p:txBody>
      </p:sp>
      <p:sp>
        <p:nvSpPr>
          <p:cNvPr id="51" name="Shape 51"/>
          <p:cNvSpPr/>
          <p:nvPr/>
        </p:nvSpPr>
        <p:spPr>
          <a:xfrm>
            <a:off x="5942875" y="4717633"/>
            <a:ext cx="530699" cy="707699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Central Processing</a:t>
            </a:r>
          </a:p>
        </p:txBody>
      </p:sp>
      <p:sp>
        <p:nvSpPr>
          <p:cNvPr id="290" name="Shape 290"/>
          <p:cNvSpPr/>
          <p:nvPr/>
        </p:nvSpPr>
        <p:spPr>
          <a:xfrm>
            <a:off x="5852075" y="2451400"/>
            <a:ext cx="2304599" cy="2466000"/>
          </a:xfrm>
          <a:prstGeom prst="rect">
            <a:avLst/>
          </a:prstGeom>
          <a:solidFill>
            <a:srgbClr val="E0666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/>
              <a:t>LED Volumetric Display Control</a:t>
            </a:r>
          </a:p>
        </p:txBody>
      </p:sp>
      <p:sp>
        <p:nvSpPr>
          <p:cNvPr id="291" name="Shape 291"/>
          <p:cNvSpPr/>
          <p:nvPr/>
        </p:nvSpPr>
        <p:spPr>
          <a:xfrm>
            <a:off x="1974975" y="4144500"/>
            <a:ext cx="2524499" cy="23463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/>
              <a:t>Central Processing</a:t>
            </a:r>
          </a:p>
        </p:txBody>
      </p:sp>
      <p:sp>
        <p:nvSpPr>
          <p:cNvPr id="292" name="Shape 292"/>
          <p:cNvSpPr/>
          <p:nvPr/>
        </p:nvSpPr>
        <p:spPr>
          <a:xfrm>
            <a:off x="4656750" y="5044733"/>
            <a:ext cx="1680000" cy="8520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B7B7B7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540850" y="2269416"/>
            <a:ext cx="2084699" cy="1514699"/>
          </a:xfrm>
          <a:prstGeom prst="wedgeRoundRectCallout">
            <a:avLst>
              <a:gd name="adj1" fmla="val 30903"/>
              <a:gd name="adj2" fmla="val 80756"/>
              <a:gd name="adj3" fmla="val 0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Volume Based Rendering Software</a:t>
            </a:r>
          </a:p>
          <a:p>
            <a:endParaRPr lang="en">
              <a:solidFill>
                <a:schemeClr val="dk1"/>
              </a:solidFill>
            </a:endParaRPr>
          </a:p>
        </p:txBody>
      </p:sp>
      <p:pic>
        <p:nvPicPr>
          <p:cNvPr id="294" name="Shape 29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775826" y="1821033"/>
            <a:ext cx="1001473" cy="1032849"/>
          </a:xfrm>
          <a:prstGeom prst="rect">
            <a:avLst/>
          </a:prstGeom>
        </p:spPr>
      </p:pic>
      <p:pic>
        <p:nvPicPr>
          <p:cNvPr id="295" name="Shape 29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356975" y="3634889"/>
            <a:ext cx="1404599" cy="852558"/>
          </a:xfrm>
          <a:prstGeom prst="rect">
            <a:avLst/>
          </a:prstGeom>
        </p:spPr>
      </p:pic>
      <p:sp>
        <p:nvSpPr>
          <p:cNvPr id="296" name="Shape 296"/>
          <p:cNvSpPr/>
          <p:nvPr/>
        </p:nvSpPr>
        <p:spPr>
          <a:xfrm>
            <a:off x="1651150" y="3346000"/>
            <a:ext cx="3479400" cy="3389699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Central Processing Goals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200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Supply data to LED cube</a:t>
            </a:r>
          </a:p>
          <a:p>
            <a:pPr marL="457200" lvl="0" indent="-419100" rtl="0">
              <a:lnSpc>
                <a:spcPct val="200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Communicate with Gamecube Controller</a:t>
            </a:r>
          </a:p>
          <a:p>
            <a:pPr marL="457200" lvl="0" indent="-419100" rtl="0">
              <a:lnSpc>
                <a:spcPct val="200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Control the power</a:t>
            </a:r>
          </a:p>
          <a:p>
            <a:pPr marL="457200" lvl="0" indent="-419100">
              <a:lnSpc>
                <a:spcPct val="200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Control any additional features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sz="4400"/>
              <a:t>Microcontroller Requirements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Enough memory for games and animations: 256kB+</a:t>
            </a:r>
          </a:p>
          <a:p>
            <a:endParaRPr lang="en"/>
          </a:p>
          <a:p>
            <a:pPr marL="457200" lvl="0" indent="-419100" rtl="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Enough IO pins for 1+ controllers, LED data, and future features: 20+</a:t>
            </a:r>
          </a:p>
          <a:p>
            <a:endParaRPr lang="en"/>
          </a:p>
          <a:p>
            <a:pPr marL="457200" lvl="0" indent="-419100" rtl="0">
              <a:lnSpc>
                <a:spcPct val="115000"/>
              </a:lnSpc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Easy to program</a:t>
            </a:r>
          </a:p>
          <a:p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Microcontroller Choices</a:t>
            </a:r>
          </a:p>
        </p:txBody>
      </p:sp>
      <p:graphicFrame>
        <p:nvGraphicFramePr>
          <p:cNvPr id="314" name="Shape 314"/>
          <p:cNvGraphicFramePr/>
          <p:nvPr/>
        </p:nvGraphicFramePr>
        <p:xfrm>
          <a:off x="531500" y="1938550"/>
          <a:ext cx="7946575" cy="3738175"/>
        </p:xfrm>
        <a:graphic>
          <a:graphicData uri="http://schemas.openxmlformats.org/drawingml/2006/table">
            <a:tbl>
              <a:tblPr>
                <a:noFill/>
                <a:tableStyleId>{6BF87F57-23C5-4495-A25E-3F9B770A2C50}</a:tableStyleId>
              </a:tblPr>
              <a:tblGrid>
                <a:gridCol w="1862475"/>
                <a:gridCol w="1214075"/>
                <a:gridCol w="1696925"/>
                <a:gridCol w="1103700"/>
                <a:gridCol w="993300"/>
                <a:gridCol w="1076100"/>
              </a:tblGrid>
              <a:tr h="913525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800" b="1"/>
                        <a:t>Model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800" b="1"/>
                        <a:t>Family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800" b="1"/>
                        <a:t>Architecture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800" b="1"/>
                        <a:t>Flash (kB)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800" b="1"/>
                        <a:t>Clock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800" b="1"/>
                        <a:t>I/O Pins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55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Atmel UC3: AT32UC3B0512 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AVR UC3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32-bit AVR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512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64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60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55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TI Tiva:</a:t>
                      </a:r>
                    </a:p>
                    <a:p>
                      <a:pPr lvl="0" rtl="0">
                        <a:buNone/>
                      </a:pPr>
                      <a:r>
                        <a:rPr lang="en" sz="1600"/>
                        <a:t>TM4C123GH6PM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Cortex-M4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ARMv7-M (Thumb2)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256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80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43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55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Atmel SAM3S:</a:t>
                      </a:r>
                    </a:p>
                    <a:p>
                      <a:pPr lvl="0" rtl="0">
                        <a:buNone/>
                      </a:pPr>
                      <a:r>
                        <a:rPr lang="en" sz="1600"/>
                        <a:t>ATSAM3S8B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Cortex-M3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ARMv7-M (Thumb2)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512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64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64</a:t>
                      </a:r>
                    </a:p>
                  </a:txBody>
                  <a:tcPr marL="63500" marR="63500" marT="63500" marB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Microcontroller Choice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TI Tiva: TM4C123GH6PM</a:t>
            </a:r>
          </a:p>
          <a:p>
            <a:endParaRPr lang="en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Meets minimum requirements</a:t>
            </a:r>
          </a:p>
          <a:p>
            <a:endParaRPr lang="en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Easier programming</a:t>
            </a:r>
          </a:p>
          <a:p>
            <a:endParaRPr lang="en"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Launchpad allows for quick testing and as a reference design</a:t>
            </a:r>
          </a:p>
        </p:txBody>
      </p:sp>
      <p:pic>
        <p:nvPicPr>
          <p:cNvPr id="321" name="Shape 3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254475" y="1805500"/>
            <a:ext cx="2575000" cy="23157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Gamecube Controller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Fits theme</a:t>
            </a:r>
          </a:p>
          <a:p>
            <a:endParaRPr lang="en" sz="2400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Plenty of buttons</a:t>
            </a:r>
          </a:p>
          <a:p>
            <a:endParaRPr lang="en" sz="2400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Wired and wireless options</a:t>
            </a:r>
          </a:p>
          <a:p>
            <a:endParaRPr lang="en" sz="2400" dirty="0"/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Four pins per controller</a:t>
            </a:r>
          </a:p>
        </p:txBody>
      </p:sp>
      <p:pic>
        <p:nvPicPr>
          <p:cNvPr id="328" name="Shape 3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979925" y="5154350"/>
            <a:ext cx="1771400" cy="1476175"/>
          </a:xfrm>
          <a:prstGeom prst="rect">
            <a:avLst/>
          </a:prstGeom>
        </p:spPr>
      </p:pic>
      <p:pic>
        <p:nvPicPr>
          <p:cNvPr id="329" name="Shape 32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714428" y="1600196"/>
            <a:ext cx="3341823" cy="480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Testing</a:t>
            </a:r>
          </a:p>
        </p:txBody>
      </p:sp>
      <p:pic>
        <p:nvPicPr>
          <p:cNvPr id="335" name="Shape 3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628158" y="2171550"/>
            <a:ext cx="3239341" cy="2514899"/>
          </a:xfrm>
          <a:prstGeom prst="rect">
            <a:avLst/>
          </a:prstGeom>
        </p:spPr>
      </p:pic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170800" cy="251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Gamecube controller timings</a:t>
            </a:r>
          </a:p>
          <a:p>
            <a:pPr marL="457200" lvl="0" indent="-34925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900"/>
              <a:t>Oscilloscope was used to verify that the main microcontroller was able to produce a signal precisely timed so that the Gamecube controller would understand and respond with button data</a:t>
            </a:r>
          </a:p>
          <a:p>
            <a:endParaRPr lang="en" sz="1900"/>
          </a:p>
        </p:txBody>
      </p:sp>
      <p:sp>
        <p:nvSpPr>
          <p:cNvPr id="337" name="Shape 337"/>
          <p:cNvSpPr txBox="1"/>
          <p:nvPr/>
        </p:nvSpPr>
        <p:spPr>
          <a:xfrm>
            <a:off x="522525" y="4212666"/>
            <a:ext cx="4076400" cy="168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>
                <a:latin typeface="Georgia"/>
                <a:ea typeface="Georgia"/>
                <a:cs typeface="Georgia"/>
                <a:sym typeface="Georgia"/>
              </a:rPr>
              <a:t>Results</a:t>
            </a:r>
          </a:p>
          <a:p>
            <a:pPr marL="457200" lvl="0" indent="-342900" rtl="0"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Successfully sent timed signal and were able to retrieve button data from the controller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Power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Requirements: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LED Display: 3.3V, </a:t>
            </a:r>
            <a:r>
              <a:rPr lang="en" dirty="0" smtClean="0"/>
              <a:t>1-2A</a:t>
            </a:r>
            <a:endParaRPr lang="en" dirty="0"/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TI Tiva: 3.3V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Gamecube controller: 5V, 3.3V</a:t>
            </a:r>
          </a:p>
          <a:p>
            <a:endParaRPr lang="en" sz="1050" dirty="0"/>
          </a:p>
          <a:p>
            <a:pPr marL="457200" lvl="0" indent="-419100" rtl="0"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 dirty="0"/>
              <a:t>Options: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 dirty="0"/>
              <a:t>12V Gamecube AC Adapter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 dirty="0"/>
              <a:t>9V AC Adapter</a:t>
            </a:r>
          </a:p>
          <a:p>
            <a:endParaRPr lang="en" sz="1000" dirty="0"/>
          </a:p>
          <a:p>
            <a:pPr marL="457200" lvl="0" indent="-419100" rtl="0"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 dirty="0"/>
              <a:t>Design: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 dirty="0"/>
              <a:t>12V Gamecube AC Adapter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 dirty="0"/>
              <a:t>DC/DC Converter: 3.3V, 5V</a:t>
            </a:r>
          </a:p>
          <a:p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Sound Design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Requirements: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Stereo Input/Output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Play both music and sound effects simultaneously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Allow for user to input their own music</a:t>
            </a:r>
          </a:p>
          <a:p>
            <a:endParaRPr lang="en"/>
          </a:p>
          <a:p>
            <a:pPr marL="457200" lvl="0" indent="-419100" rtl="0">
              <a:buClr>
                <a:schemeClr val="dk1"/>
              </a:buClr>
              <a:buSzPct val="100000"/>
              <a:buFont typeface="Georgia"/>
              <a:buChar char="●"/>
            </a:pPr>
            <a:r>
              <a:rPr lang="en"/>
              <a:t>Design: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MSP430g2553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SD Card for extra ROM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Georgia"/>
              <a:buChar char="○"/>
            </a:pPr>
            <a:r>
              <a:rPr lang="en"/>
              <a:t>Op Amp to amplify signal for ADC</a:t>
            </a:r>
          </a:p>
          <a:p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Board Design</a:t>
            </a:r>
          </a:p>
        </p:txBody>
      </p:sp>
      <p:pic>
        <p:nvPicPr>
          <p:cNvPr id="355" name="Shape 35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1819275"/>
            <a:ext cx="9144001" cy="475374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Project Specifications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Pixel Resolution: 10 x 10 x 10 = 1000 LEDs</a:t>
            </a: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LED Volume Dimension: 10’’x10’’x10’’ </a:t>
            </a: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Base Dimension: </a:t>
            </a:r>
            <a:r>
              <a:rPr lang="en" sz="2000" dirty="0" smtClean="0">
                <a:latin typeface="Arial"/>
                <a:ea typeface="Arial"/>
                <a:cs typeface="Arial"/>
                <a:sym typeface="Arial"/>
              </a:rPr>
              <a:t>14’’x14’’x5’’ </a:t>
            </a:r>
            <a:endParaRPr lang="en"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 dirty="0" smtClean="0">
                <a:latin typeface="Arial"/>
                <a:ea typeface="Arial"/>
                <a:cs typeface="Arial"/>
                <a:sym typeface="Arial"/>
              </a:rPr>
              <a:t>LED </a:t>
            </a: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Color: Multiple colors supported</a:t>
            </a: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Color Depth: 8bit</a:t>
            </a: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 dirty="0" smtClean="0">
                <a:latin typeface="Arial"/>
                <a:ea typeface="Arial"/>
                <a:cs typeface="Arial"/>
                <a:sym typeface="Arial"/>
              </a:rPr>
              <a:t>Frame </a:t>
            </a: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Rate: </a:t>
            </a:r>
            <a:r>
              <a:rPr lang="en" sz="2000" dirty="0" smtClean="0">
                <a:latin typeface="Arial"/>
                <a:ea typeface="Arial"/>
                <a:cs typeface="Arial"/>
                <a:sym typeface="Arial"/>
              </a:rPr>
              <a:t>60Hz</a:t>
            </a:r>
            <a:endParaRPr lang="en"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Input Voltage: 120V AC at 60Hz (Standard Wall Outlet)</a:t>
            </a: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Input: Gamecube Controllers</a:t>
            </a: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Low Cost</a:t>
            </a:r>
          </a:p>
          <a:p>
            <a:endParaRPr lang="en" sz="18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PCB</a:t>
            </a:r>
          </a:p>
        </p:txBody>
      </p:sp>
      <p:pic>
        <p:nvPicPr>
          <p:cNvPr id="361" name="Shape 36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667750" y="2374475"/>
            <a:ext cx="4134374" cy="38236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Software</a:t>
            </a:r>
          </a:p>
        </p:txBody>
      </p:sp>
      <p:sp>
        <p:nvSpPr>
          <p:cNvPr id="367" name="Shape 367"/>
          <p:cNvSpPr/>
          <p:nvPr/>
        </p:nvSpPr>
        <p:spPr>
          <a:xfrm>
            <a:off x="5852075" y="2451400"/>
            <a:ext cx="2304599" cy="2466000"/>
          </a:xfrm>
          <a:prstGeom prst="rect">
            <a:avLst/>
          </a:prstGeom>
          <a:solidFill>
            <a:srgbClr val="E0666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/>
              <a:t>LED Volumetric Display Control</a:t>
            </a:r>
          </a:p>
        </p:txBody>
      </p:sp>
      <p:sp>
        <p:nvSpPr>
          <p:cNvPr id="368" name="Shape 368"/>
          <p:cNvSpPr/>
          <p:nvPr/>
        </p:nvSpPr>
        <p:spPr>
          <a:xfrm>
            <a:off x="1974975" y="4144500"/>
            <a:ext cx="2524499" cy="23463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/>
              <a:t>Central Processing</a:t>
            </a:r>
          </a:p>
        </p:txBody>
      </p:sp>
      <p:sp>
        <p:nvSpPr>
          <p:cNvPr id="369" name="Shape 369"/>
          <p:cNvSpPr/>
          <p:nvPr/>
        </p:nvSpPr>
        <p:spPr>
          <a:xfrm>
            <a:off x="4656750" y="5044733"/>
            <a:ext cx="1680000" cy="8520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B7B7B7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540850" y="2269416"/>
            <a:ext cx="2084699" cy="1514699"/>
          </a:xfrm>
          <a:prstGeom prst="wedgeRoundRectCallout">
            <a:avLst>
              <a:gd name="adj1" fmla="val 30903"/>
              <a:gd name="adj2" fmla="val 80756"/>
              <a:gd name="adj3" fmla="val 0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Volume Based Rendering Software</a:t>
            </a:r>
          </a:p>
          <a:p>
            <a:endParaRPr lang="en">
              <a:solidFill>
                <a:schemeClr val="dk1"/>
              </a:solidFill>
            </a:endParaRPr>
          </a:p>
        </p:txBody>
      </p:sp>
      <p:pic>
        <p:nvPicPr>
          <p:cNvPr id="371" name="Shape 37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775826" y="1821033"/>
            <a:ext cx="1001473" cy="1032849"/>
          </a:xfrm>
          <a:prstGeom prst="rect">
            <a:avLst/>
          </a:prstGeom>
        </p:spPr>
      </p:pic>
      <p:pic>
        <p:nvPicPr>
          <p:cNvPr id="372" name="Shape 37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356975" y="3634889"/>
            <a:ext cx="1404599" cy="852558"/>
          </a:xfrm>
          <a:prstGeom prst="rect">
            <a:avLst/>
          </a:prstGeom>
        </p:spPr>
      </p:pic>
      <p:sp>
        <p:nvSpPr>
          <p:cNvPr id="373" name="Shape 373"/>
          <p:cNvSpPr/>
          <p:nvPr/>
        </p:nvSpPr>
        <p:spPr>
          <a:xfrm>
            <a:off x="353800" y="1989600"/>
            <a:ext cx="2524499" cy="2273699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Software Goals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Simple user interface</a:t>
            </a:r>
          </a:p>
          <a:p>
            <a:endParaRPr lang="en" sz="1200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Games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Snake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Pong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Brick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Block</a:t>
            </a:r>
          </a:p>
          <a:p>
            <a:endParaRPr lang="en" sz="1200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Animations</a:t>
            </a:r>
          </a:p>
          <a:p>
            <a:endParaRPr lang="en" sz="1200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Music Visualizer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Shape 38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20887" y="1683883"/>
            <a:ext cx="8519275" cy="4753241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Software Block Diagram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x="3360450" y="5996153"/>
            <a:ext cx="2147399" cy="709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800"/>
              <a:t>Core rendering and program flow</a:t>
            </a:r>
          </a:p>
        </p:txBody>
      </p:sp>
      <p:cxnSp>
        <p:nvCxnSpPr>
          <p:cNvPr id="387" name="Shape 387"/>
          <p:cNvCxnSpPr/>
          <p:nvPr/>
        </p:nvCxnSpPr>
        <p:spPr>
          <a:xfrm rot="10800000" flipH="1">
            <a:off x="4425600" y="5337649"/>
            <a:ext cx="17100" cy="658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88" name="Shape 388"/>
          <p:cNvSpPr txBox="1"/>
          <p:nvPr/>
        </p:nvSpPr>
        <p:spPr>
          <a:xfrm>
            <a:off x="120900" y="2241158"/>
            <a:ext cx="2451299" cy="102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/>
              <a:t>Virtual environment testing interface</a:t>
            </a:r>
          </a:p>
        </p:txBody>
      </p:sp>
      <p:cxnSp>
        <p:nvCxnSpPr>
          <p:cNvPr id="389" name="Shape 389"/>
          <p:cNvCxnSpPr>
            <a:stCxn id="388" idx="2"/>
          </p:cNvCxnSpPr>
          <p:nvPr/>
        </p:nvCxnSpPr>
        <p:spPr>
          <a:xfrm>
            <a:off x="1346549" y="3270758"/>
            <a:ext cx="356099" cy="903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90" name="Shape 390"/>
          <p:cNvCxnSpPr/>
          <p:nvPr/>
        </p:nvCxnSpPr>
        <p:spPr>
          <a:xfrm>
            <a:off x="7652250" y="2534100"/>
            <a:ext cx="75000" cy="11676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91" name="Shape 391"/>
          <p:cNvSpPr txBox="1"/>
          <p:nvPr/>
        </p:nvSpPr>
        <p:spPr>
          <a:xfrm>
            <a:off x="6235500" y="1793125"/>
            <a:ext cx="2908500" cy="903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/>
              <a:t>Low level microcontroller interface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Virtual Environment</a:t>
            </a:r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59125" y="1642100"/>
            <a:ext cx="4728299" cy="4503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Virtual representation of our LED Cube</a:t>
            </a:r>
          </a:p>
          <a:p>
            <a:endParaRPr lang="en" sz="1800"/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Programmed using Microsoft Visual C++ 2010 and the Irrlicht Engine</a:t>
            </a:r>
          </a:p>
          <a:p>
            <a:endParaRPr lang="en" sz="1800"/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Easy input mapping to keyboard or any convenient PC peripherals</a:t>
            </a:r>
          </a:p>
          <a:p>
            <a:endParaRPr lang="en" sz="1800"/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Allows for immediate testing of animations and games </a:t>
            </a:r>
          </a:p>
          <a:p>
            <a:endParaRPr lang="en" sz="1800"/>
          </a:p>
          <a:p>
            <a:pPr marL="457200" lvl="0" indent="-3429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Acts as a quick prototyping environment for testing new ideas before embedded design</a:t>
            </a:r>
          </a:p>
        </p:txBody>
      </p:sp>
      <p:pic>
        <p:nvPicPr>
          <p:cNvPr id="398" name="Shape 39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739025" y="2024375"/>
            <a:ext cx="4266249" cy="34200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User Interface</a:t>
            </a:r>
          </a:p>
        </p:txBody>
      </p:sp>
      <p:pic>
        <p:nvPicPr>
          <p:cNvPr id="427" name="Shape 42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84600" y="2211650"/>
            <a:ext cx="6561224" cy="41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User Interface</a:t>
            </a:r>
          </a:p>
        </p:txBody>
      </p:sp>
      <p:sp>
        <p:nvSpPr>
          <p:cNvPr id="433" name="Shape 433"/>
          <p:cNvSpPr txBox="1"/>
          <p:nvPr/>
        </p:nvSpPr>
        <p:spPr>
          <a:xfrm>
            <a:off x="717725" y="1961975"/>
            <a:ext cx="3406799" cy="49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2400" dirty="0"/>
              <a:t>Menu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4910800" y="1961975"/>
            <a:ext cx="3406799" cy="49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/>
              <a:t>Pause</a:t>
            </a:r>
          </a:p>
        </p:txBody>
      </p:sp>
      <p:pic>
        <p:nvPicPr>
          <p:cNvPr id="1027" name="Picture 3" descr="C:\Users\Omar Alami\Dropbox\UCF\2014Spring\EEL4914SeniorDesign\menuGi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6" y="2809140"/>
            <a:ext cx="4028287" cy="358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mar Alami\Dropbox\UCF\2014Spring\EEL4914SeniorDesign\pauseGif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00" y="2803808"/>
            <a:ext cx="4095635" cy="359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Rendering Engine</a:t>
            </a:r>
          </a:p>
        </p:txBody>
      </p:sp>
      <p:sp>
        <p:nvSpPr>
          <p:cNvPr id="404" name="Shape 404"/>
          <p:cNvSpPr/>
          <p:nvPr/>
        </p:nvSpPr>
        <p:spPr>
          <a:xfrm>
            <a:off x="5007400" y="4706150"/>
            <a:ext cx="1833300" cy="15986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/>
              <a:t>Video Driver</a:t>
            </a:r>
          </a:p>
          <a:p>
            <a:endParaRPr lang="en" b="1"/>
          </a:p>
          <a:p>
            <a:pPr lvl="0" algn="ctr" rtl="0">
              <a:buNone/>
            </a:pPr>
            <a:r>
              <a:rPr lang="en"/>
              <a:t>Handles rendering primitives to a buffer array</a:t>
            </a:r>
          </a:p>
          <a:p>
            <a:endParaRPr lang="en"/>
          </a:p>
        </p:txBody>
      </p:sp>
      <p:sp>
        <p:nvSpPr>
          <p:cNvPr id="405" name="Shape 405"/>
          <p:cNvSpPr/>
          <p:nvPr/>
        </p:nvSpPr>
        <p:spPr>
          <a:xfrm>
            <a:off x="5007387" y="2262701"/>
            <a:ext cx="1833300" cy="15986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/>
              <a:t>Scene Manager</a:t>
            </a:r>
          </a:p>
          <a:p>
            <a:endParaRPr lang="en" b="1"/>
          </a:p>
          <a:p>
            <a:pPr lvl="0" algn="ctr" rtl="0">
              <a:buNone/>
            </a:pPr>
            <a:r>
              <a:rPr lang="en"/>
              <a:t>Keeps track of all items to be rendered in a scene</a:t>
            </a:r>
          </a:p>
          <a:p>
            <a:endParaRPr lang="en"/>
          </a:p>
        </p:txBody>
      </p:sp>
      <p:sp>
        <p:nvSpPr>
          <p:cNvPr id="406" name="Shape 406"/>
          <p:cNvSpPr/>
          <p:nvPr/>
        </p:nvSpPr>
        <p:spPr>
          <a:xfrm>
            <a:off x="7616850" y="2510425"/>
            <a:ext cx="1430399" cy="12150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/>
              <a:t>Scene Nodes</a:t>
            </a:r>
          </a:p>
          <a:p>
            <a:endParaRPr lang="en" b="1"/>
          </a:p>
          <a:p>
            <a:pPr lvl="0" algn="ctr" rtl="0">
              <a:buNone/>
            </a:pPr>
            <a:r>
              <a:rPr lang="en"/>
              <a:t>Individual items </a:t>
            </a:r>
            <a:r>
              <a:rPr lang="en">
                <a:solidFill>
                  <a:schemeClr val="dk1"/>
                </a:solidFill>
              </a:rPr>
              <a:t>drawn</a:t>
            </a:r>
            <a:r>
              <a:rPr lang="en"/>
              <a:t> in a scene</a:t>
            </a:r>
          </a:p>
        </p:txBody>
      </p:sp>
      <p:sp>
        <p:nvSpPr>
          <p:cNvPr id="407" name="Shape 407"/>
          <p:cNvSpPr/>
          <p:nvPr/>
        </p:nvSpPr>
        <p:spPr>
          <a:xfrm>
            <a:off x="2618150" y="5056450"/>
            <a:ext cx="1558500" cy="11432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/>
              <a:t>Controller</a:t>
            </a:r>
          </a:p>
          <a:p>
            <a:endParaRPr lang="en" b="1"/>
          </a:p>
          <a:p>
            <a:pPr lvl="0" algn="ctr" rtl="0">
              <a:buNone/>
            </a:pPr>
            <a:r>
              <a:rPr lang="en"/>
              <a:t>Handles all things related to input</a:t>
            </a:r>
          </a:p>
        </p:txBody>
      </p:sp>
      <p:sp>
        <p:nvSpPr>
          <p:cNvPr id="408" name="Shape 408"/>
          <p:cNvSpPr/>
          <p:nvPr/>
        </p:nvSpPr>
        <p:spPr>
          <a:xfrm>
            <a:off x="2646200" y="2262700"/>
            <a:ext cx="1502400" cy="15986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b="1"/>
              <a:t>Runnable</a:t>
            </a:r>
          </a:p>
          <a:p>
            <a:endParaRPr lang="en" b="1"/>
          </a:p>
          <a:p>
            <a:pPr lvl="0" algn="ctr" rtl="0">
              <a:buNone/>
            </a:pPr>
            <a:r>
              <a:rPr lang="en"/>
              <a:t>Handles logic loop for anything that can be run from the main menu</a:t>
            </a:r>
          </a:p>
        </p:txBody>
      </p:sp>
      <p:sp>
        <p:nvSpPr>
          <p:cNvPr id="409" name="Shape 409"/>
          <p:cNvSpPr/>
          <p:nvPr/>
        </p:nvSpPr>
        <p:spPr>
          <a:xfrm>
            <a:off x="4148650" y="2866450"/>
            <a:ext cx="391200" cy="391200"/>
          </a:xfrm>
          <a:prstGeom prst="diamond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410" name="Shape 410"/>
          <p:cNvCxnSpPr>
            <a:stCxn id="409" idx="3"/>
            <a:endCxn id="405" idx="1"/>
          </p:cNvCxnSpPr>
          <p:nvPr/>
        </p:nvCxnSpPr>
        <p:spPr>
          <a:xfrm>
            <a:off x="4539850" y="3062050"/>
            <a:ext cx="467537" cy="1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11" name="Shape 411"/>
          <p:cNvSpPr/>
          <p:nvPr/>
        </p:nvSpPr>
        <p:spPr>
          <a:xfrm>
            <a:off x="3201800" y="3861400"/>
            <a:ext cx="391200" cy="391200"/>
          </a:xfrm>
          <a:prstGeom prst="diamond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412" name="Shape 412"/>
          <p:cNvCxnSpPr>
            <a:stCxn id="411" idx="2"/>
            <a:endCxn id="407" idx="0"/>
          </p:cNvCxnSpPr>
          <p:nvPr/>
        </p:nvCxnSpPr>
        <p:spPr>
          <a:xfrm>
            <a:off x="3397400" y="4252600"/>
            <a:ext cx="0" cy="80384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13" name="Shape 413"/>
          <p:cNvSpPr/>
          <p:nvPr/>
        </p:nvSpPr>
        <p:spPr>
          <a:xfrm>
            <a:off x="5728450" y="3861400"/>
            <a:ext cx="391200" cy="391200"/>
          </a:xfrm>
          <a:prstGeom prst="diamond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4" name="Shape 414"/>
          <p:cNvSpPr/>
          <p:nvPr/>
        </p:nvSpPr>
        <p:spPr>
          <a:xfrm>
            <a:off x="6840700" y="2922325"/>
            <a:ext cx="391200" cy="391200"/>
          </a:xfrm>
          <a:prstGeom prst="diamond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415" name="Shape 415"/>
          <p:cNvCxnSpPr>
            <a:stCxn id="414" idx="3"/>
            <a:endCxn id="406" idx="1"/>
          </p:cNvCxnSpPr>
          <p:nvPr/>
        </p:nvCxnSpPr>
        <p:spPr>
          <a:xfrm rot="10800000" flipH="1">
            <a:off x="7231900" y="3117925"/>
            <a:ext cx="38494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16" name="Shape 416"/>
          <p:cNvCxnSpPr>
            <a:stCxn id="413" idx="2"/>
            <a:endCxn id="404" idx="0"/>
          </p:cNvCxnSpPr>
          <p:nvPr/>
        </p:nvCxnSpPr>
        <p:spPr>
          <a:xfrm>
            <a:off x="5924050" y="4252600"/>
            <a:ext cx="0" cy="45354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17" name="Shape 417"/>
          <p:cNvSpPr txBox="1"/>
          <p:nvPr/>
        </p:nvSpPr>
        <p:spPr>
          <a:xfrm>
            <a:off x="3331100" y="4706150"/>
            <a:ext cx="4673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1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4767275" y="2736925"/>
            <a:ext cx="4673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1</a:t>
            </a:r>
          </a:p>
        </p:txBody>
      </p:sp>
      <p:sp>
        <p:nvSpPr>
          <p:cNvPr id="419" name="Shape 419"/>
          <p:cNvSpPr txBox="1"/>
          <p:nvPr/>
        </p:nvSpPr>
        <p:spPr>
          <a:xfrm>
            <a:off x="5910275" y="4337125"/>
            <a:ext cx="4673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1</a:t>
            </a:r>
          </a:p>
        </p:txBody>
      </p:sp>
      <p:sp>
        <p:nvSpPr>
          <p:cNvPr id="420" name="Shape 420"/>
          <p:cNvSpPr txBox="1"/>
          <p:nvPr/>
        </p:nvSpPr>
        <p:spPr>
          <a:xfrm>
            <a:off x="7358075" y="2813125"/>
            <a:ext cx="4673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/>
              <a:t>*</a:t>
            </a:r>
          </a:p>
        </p:txBody>
      </p:sp>
      <p:graphicFrame>
        <p:nvGraphicFramePr>
          <p:cNvPr id="421" name="Shape 421"/>
          <p:cNvGraphicFramePr/>
          <p:nvPr/>
        </p:nvGraphicFramePr>
        <p:xfrm>
          <a:off x="122025" y="2555300"/>
          <a:ext cx="2280575" cy="3150450"/>
        </p:xfrm>
        <a:graphic>
          <a:graphicData uri="http://schemas.openxmlformats.org/drawingml/2006/table">
            <a:tbl>
              <a:tblPr>
                <a:noFill/>
                <a:tableStyleId>{38C52D05-FD18-4EFD-8FB2-2E82C9E5DF8B}</a:tableStyleId>
              </a:tblPr>
              <a:tblGrid>
                <a:gridCol w="2280575"/>
              </a:tblGrid>
              <a:tr h="4004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b="1"/>
                        <a:t>Main</a:t>
                      </a:r>
                    </a:p>
                  </a:txBody>
                  <a:tcPr marL="91425" marR="91425" marT="91425" marB="91425"/>
                </a:tc>
              </a:tr>
              <a:tr h="2750025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/>
                        <a:t>- Creates a Video Driver, Scene Manager and Controller</a:t>
                      </a:r>
                    </a:p>
                    <a:p>
                      <a:endParaRPr lang="en"/>
                    </a:p>
                    <a:p>
                      <a:pPr lvl="0" rtl="0">
                        <a:buNone/>
                      </a:pPr>
                      <a:r>
                        <a:rPr lang="en"/>
                        <a:t>- Creates all runnables</a:t>
                      </a:r>
                    </a:p>
                    <a:p>
                      <a:endParaRPr lang="en"/>
                    </a:p>
                    <a:p>
                      <a:pPr lvl="0">
                        <a:buNone/>
                      </a:pPr>
                      <a:r>
                        <a:rPr lang="en"/>
                        <a:t>- Handles transitioning     between different runnables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Snake</a:t>
            </a:r>
          </a:p>
        </p:txBody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2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Control a snake’s movement in order to collect dots and make the snake grow longer</a:t>
            </a:r>
          </a:p>
          <a:p>
            <a:endParaRPr lang="en" sz="240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Snake can move in x, y, and z directions</a:t>
            </a:r>
          </a:p>
          <a:p>
            <a:endParaRPr lang="en" sz="240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Game ends if: 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Snake hits any of the six sides of the cube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Snake runs into itself</a:t>
            </a:r>
          </a:p>
          <a:p>
            <a:endParaRPr lang="en" sz="1800"/>
          </a:p>
        </p:txBody>
      </p:sp>
      <p:pic>
        <p:nvPicPr>
          <p:cNvPr id="452" name="Shape 45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19575" y="2309800"/>
            <a:ext cx="4415025" cy="3977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Pong</a:t>
            </a:r>
          </a:p>
        </p:txBody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109375" y="1609125"/>
            <a:ext cx="4759799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Two players move paddles on opposite sides of the cube, bouncing a ball in between</a:t>
            </a:r>
          </a:p>
          <a:p>
            <a:endParaRPr lang="en" sz="240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The ball speed will get faster and faster over time</a:t>
            </a:r>
          </a:p>
          <a:p>
            <a:endParaRPr lang="en" sz="240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Game ends if: 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A player reaches winning score</a:t>
            </a:r>
          </a:p>
          <a:p>
            <a:endParaRPr lang="en" sz="1800"/>
          </a:p>
        </p:txBody>
      </p:sp>
      <p:pic>
        <p:nvPicPr>
          <p:cNvPr id="466" name="Shape 46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82000" y="2292750"/>
            <a:ext cx="4370999" cy="4010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Modular Design Overview</a:t>
            </a:r>
          </a:p>
        </p:txBody>
      </p:sp>
      <p:sp>
        <p:nvSpPr>
          <p:cNvPr id="63" name="Shape 63"/>
          <p:cNvSpPr/>
          <p:nvPr/>
        </p:nvSpPr>
        <p:spPr>
          <a:xfrm>
            <a:off x="5852075" y="2451400"/>
            <a:ext cx="2304599" cy="2466000"/>
          </a:xfrm>
          <a:prstGeom prst="rect">
            <a:avLst/>
          </a:prstGeom>
          <a:solidFill>
            <a:srgbClr val="E0666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"/>
              <a:t>LED Volumetric Display Control</a:t>
            </a:r>
          </a:p>
        </p:txBody>
      </p:sp>
      <p:sp>
        <p:nvSpPr>
          <p:cNvPr id="64" name="Shape 64"/>
          <p:cNvSpPr/>
          <p:nvPr/>
        </p:nvSpPr>
        <p:spPr>
          <a:xfrm>
            <a:off x="1974975" y="4144500"/>
            <a:ext cx="2524499" cy="23463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"/>
              <a:t>Central Processing</a:t>
            </a:r>
          </a:p>
        </p:txBody>
      </p:sp>
      <p:sp>
        <p:nvSpPr>
          <p:cNvPr id="65" name="Shape 65"/>
          <p:cNvSpPr/>
          <p:nvPr/>
        </p:nvSpPr>
        <p:spPr>
          <a:xfrm>
            <a:off x="4656750" y="5044733"/>
            <a:ext cx="1680000" cy="8520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B7B7B7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" name="Shape 66"/>
          <p:cNvSpPr/>
          <p:nvPr/>
        </p:nvSpPr>
        <p:spPr>
          <a:xfrm>
            <a:off x="540850" y="2269416"/>
            <a:ext cx="2084699" cy="1514699"/>
          </a:xfrm>
          <a:prstGeom prst="wedgeRoundRectCallout">
            <a:avLst>
              <a:gd name="adj1" fmla="val 30903"/>
              <a:gd name="adj2" fmla="val 80756"/>
              <a:gd name="adj3" fmla="val 0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Volume Based Rendering Software</a:t>
            </a:r>
          </a:p>
          <a:p>
            <a:endParaRPr lang="en">
              <a:solidFill>
                <a:schemeClr val="dk1"/>
              </a:solidFill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454375" y="4626933"/>
            <a:ext cx="1622399" cy="100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"/>
              <a:t>Handles all graphics and input processing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4536600" y="2014300"/>
            <a:ext cx="1404599" cy="77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Handles LED display driving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6376425" y="5412500"/>
            <a:ext cx="1739999" cy="10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  Data transferred through custom display interface</a:t>
            </a:r>
          </a:p>
        </p:txBody>
      </p:sp>
      <p:cxnSp>
        <p:nvCxnSpPr>
          <p:cNvPr id="70" name="Shape 70"/>
          <p:cNvCxnSpPr>
            <a:stCxn id="69" idx="1"/>
          </p:cNvCxnSpPr>
          <p:nvPr/>
        </p:nvCxnSpPr>
        <p:spPr>
          <a:xfrm rot="10800000">
            <a:off x="6108525" y="5777449"/>
            <a:ext cx="267899" cy="151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1" name="Shape 71"/>
          <p:cNvCxnSpPr>
            <a:stCxn id="68" idx="2"/>
          </p:cNvCxnSpPr>
          <p:nvPr/>
        </p:nvCxnSpPr>
        <p:spPr>
          <a:xfrm>
            <a:off x="5238899" y="2788299"/>
            <a:ext cx="469199" cy="363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2" name="Shape 72"/>
          <p:cNvCxnSpPr>
            <a:stCxn id="67" idx="2"/>
          </p:cNvCxnSpPr>
          <p:nvPr/>
        </p:nvCxnSpPr>
        <p:spPr>
          <a:xfrm>
            <a:off x="1265574" y="5633733"/>
            <a:ext cx="555600" cy="186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73" name="Shape 7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775826" y="1821033"/>
            <a:ext cx="1001473" cy="1032849"/>
          </a:xfrm>
          <a:prstGeom prst="rect">
            <a:avLst/>
          </a:prstGeom>
        </p:spPr>
      </p:pic>
      <p:pic>
        <p:nvPicPr>
          <p:cNvPr id="74" name="Shape 7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356975" y="3634889"/>
            <a:ext cx="1404599" cy="85255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Brick</a:t>
            </a:r>
          </a:p>
        </p:txBody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180199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Based on Atari “Breakout”</a:t>
            </a:r>
          </a:p>
          <a:p>
            <a:endParaRPr lang="en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One player pong</a:t>
            </a:r>
          </a:p>
          <a:p>
            <a:endParaRPr lang="en"/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Player has to destroy all bricks before losing all lives</a:t>
            </a:r>
          </a:p>
        </p:txBody>
      </p:sp>
      <p:pic>
        <p:nvPicPr>
          <p:cNvPr id="473" name="Shape 47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37400" y="2301650"/>
            <a:ext cx="4379349" cy="381088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Animations</a:t>
            </a:r>
          </a:p>
        </p:txBody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457200" y="2309825"/>
            <a:ext cx="4126799" cy="4258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Animations runnable loops through several animations</a:t>
            </a:r>
          </a:p>
          <a:p>
            <a:endParaRPr lang="en" sz="240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User can skip any animation using A</a:t>
            </a:r>
          </a:p>
          <a:p>
            <a:endParaRPr lang="en" sz="2400"/>
          </a:p>
          <a:p>
            <a:endParaRPr lang="en" sz="2400"/>
          </a:p>
        </p:txBody>
      </p:sp>
      <p:pic>
        <p:nvPicPr>
          <p:cNvPr id="2050" name="Picture 2" descr="C:\Users\Omar Alami\Dropbox\UCF\2014Spring\EEL4914SeniorDesign\animationsGif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714" y="2271446"/>
            <a:ext cx="4460834" cy="399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Block</a:t>
            </a:r>
          </a:p>
        </p:txBody>
      </p:sp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423499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Rotate a block so that it can fit through a hole on one side of the cube</a:t>
            </a:r>
          </a:p>
          <a:p>
            <a:endParaRPr lang="en" sz="240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The block can rotate left, right, forwards and backwards</a:t>
            </a:r>
          </a:p>
          <a:p>
            <a:endParaRPr lang="en" sz="240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Game ends if: 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Time runs out and block does not fit through hole</a:t>
            </a:r>
          </a:p>
          <a:p>
            <a:endParaRPr lang="en" sz="1800"/>
          </a:p>
        </p:txBody>
      </p:sp>
      <p:pic>
        <p:nvPicPr>
          <p:cNvPr id="459" name="Shape 45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55225" y="2293350"/>
            <a:ext cx="4376475" cy="39086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Music Visualizer</a:t>
            </a:r>
          </a:p>
        </p:txBody>
      </p:sp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457200" y="1928825"/>
            <a:ext cx="6708000" cy="4258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Animations controlled by music</a:t>
            </a:r>
          </a:p>
          <a:p>
            <a:endParaRPr lang="en" sz="2400" dirty="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View raw waveform of the sound signal</a:t>
            </a:r>
          </a:p>
          <a:p>
            <a:endParaRPr lang="en" sz="2400" dirty="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View the presence of frequencies in the sound signal</a:t>
            </a:r>
          </a:p>
          <a:p>
            <a:endParaRPr lang="en" sz="2400" dirty="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Input your own </a:t>
            </a:r>
            <a:r>
              <a:rPr lang="en" sz="2400" dirty="0" smtClean="0"/>
              <a:t>music through auxillary</a:t>
            </a:r>
            <a:endParaRPr lang="en" sz="2400" dirty="0"/>
          </a:p>
          <a:p>
            <a:endParaRPr lang="en"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ctrTitle"/>
          </p:nvPr>
        </p:nvSpPr>
        <p:spPr>
          <a:xfrm>
            <a:off x="685800" y="2329190"/>
            <a:ext cx="7772400" cy="1650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Administrative Info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Budget</a:t>
            </a:r>
          </a:p>
        </p:txBody>
      </p:sp>
      <p:graphicFrame>
        <p:nvGraphicFramePr>
          <p:cNvPr id="497" name="Shape 497"/>
          <p:cNvGraphicFramePr/>
          <p:nvPr/>
        </p:nvGraphicFramePr>
        <p:xfrm>
          <a:off x="472400" y="1724275"/>
          <a:ext cx="3779425" cy="5013540"/>
        </p:xfrm>
        <a:graphic>
          <a:graphicData uri="http://schemas.openxmlformats.org/drawingml/2006/table">
            <a:tbl>
              <a:tblPr>
                <a:noFill/>
                <a:tableStyleId>{FFA40D56-1C28-43BC-A5FD-B457301EACA4}</a:tableStyleId>
              </a:tblPr>
              <a:tblGrid>
                <a:gridCol w="1819300"/>
                <a:gridCol w="584325"/>
                <a:gridCol w="416700"/>
                <a:gridCol w="500475"/>
                <a:gridCol w="458625"/>
              </a:tblGrid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10pin Ribbon Cable x1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$0.99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16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$15.84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$1.00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Ribbon Cable Sockets x20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$4.99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2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$9.98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$0.00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Ribbon Cable Sockets x4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$1.01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$1.01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$0.00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28pin DIP IC Sockets x5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$0.99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5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$4.95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$2.51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TLC5940NT x20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$17.50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$17.50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$2.00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5mm RGB LEDs x1000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$60.60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$60.60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$22.00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MSP430F5529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$0.00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$0.00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-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Resistors/Capacitors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$0.00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$0.00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-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Wire (price/ft)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$0.03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500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$15.00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-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2kx9 FIFO CY7C429-25PC x5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$4.99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$4.99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$2.00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P-Channel MOSFET x20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$3.19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$3.19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$0.00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LED Matrix Wood Base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$4.99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$4.99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-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LED Matrix Black Paper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$0.33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$0.33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-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LED Matrix Nails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$1.30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$1.30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-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98" name="Shape 498"/>
          <p:cNvGraphicFramePr/>
          <p:nvPr/>
        </p:nvGraphicFramePr>
        <p:xfrm>
          <a:off x="4829000" y="1724275"/>
          <a:ext cx="3835275" cy="5013540"/>
        </p:xfrm>
        <a:graphic>
          <a:graphicData uri="http://schemas.openxmlformats.org/drawingml/2006/table">
            <a:tbl>
              <a:tblPr>
                <a:noFill/>
                <a:tableStyleId>{EFD18429-479D-4443-9BC6-7D2A3C13F26C}</a:tableStyleId>
              </a:tblPr>
              <a:tblGrid>
                <a:gridCol w="1777400"/>
                <a:gridCol w="570350"/>
                <a:gridCol w="382850"/>
                <a:gridCol w="590200"/>
                <a:gridCol w="514475"/>
              </a:tblGrid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LED Display PCB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$25.00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$25.00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$0.00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Main Processor PCB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$15.00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$15.00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$0.00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PAM8403 Audio Amplifier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$2.49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$2.49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$0.00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SD Card Pinout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$0.89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$0.89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$0.00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Acrylic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$26.40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$26.40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-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Wood Filler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$6.48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$6.48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-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Wood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$21.24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$21.24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-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Super Glue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$1.97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$1.97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-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LED Display Components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$7.85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$7.85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$2.86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Main Processor Components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7.14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$7.14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$3.4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MSP430G2553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$0.00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$0.00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-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TL 792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$0.00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$0.00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-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TM4C123GH6PM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$0.00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1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$0.00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-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Paint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$0.69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2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$1.38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000"/>
                        <a:t>-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Budget</a:t>
            </a:r>
          </a:p>
        </p:txBody>
      </p:sp>
      <p:graphicFrame>
        <p:nvGraphicFramePr>
          <p:cNvPr id="504" name="Shape 504"/>
          <p:cNvGraphicFramePr/>
          <p:nvPr/>
        </p:nvGraphicFramePr>
        <p:xfrm>
          <a:off x="2401300" y="2983325"/>
          <a:ext cx="4012525" cy="1863418"/>
        </p:xfrm>
        <a:graphic>
          <a:graphicData uri="http://schemas.openxmlformats.org/drawingml/2006/table">
            <a:tbl>
              <a:tblPr>
                <a:noFill/>
                <a:tableStyleId>{7865AAFA-9792-4B0B-84CD-4E2E09553ABB}</a:tableStyleId>
              </a:tblPr>
              <a:tblGrid>
                <a:gridCol w="2662725"/>
                <a:gridCol w="1349800"/>
              </a:tblGrid>
              <a:tr h="5778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800" b="1"/>
                        <a:t>Sub Total: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800"/>
                        <a:t>$255.52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0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800" b="1"/>
                        <a:t>Shipping: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800"/>
                        <a:t>$35.77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3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800" b="1"/>
                        <a:t>Grand Total: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800" b="1"/>
                        <a:t>$291.29</a:t>
                      </a:r>
                    </a:p>
                  </a:txBody>
                  <a:tcPr marL="28575" marR="28575" marT="91425" marB="91425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Work Distribution</a:t>
            </a:r>
          </a:p>
        </p:txBody>
      </p:sp>
      <p:sp>
        <p:nvSpPr>
          <p:cNvPr id="510" name="Shape 510"/>
          <p:cNvSpPr txBox="1"/>
          <p:nvPr/>
        </p:nvSpPr>
        <p:spPr>
          <a:xfrm>
            <a:off x="726300" y="2067175"/>
            <a:ext cx="7081500" cy="92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800" b="1"/>
              <a:t>Stephen Monn -</a:t>
            </a:r>
            <a:r>
              <a:rPr lang="en"/>
              <a:t> LED Display Design, </a:t>
            </a:r>
            <a:r>
              <a:rPr lang="en">
                <a:solidFill>
                  <a:schemeClr val="dk1"/>
                </a:solidFill>
              </a:rPr>
              <a:t>Central Processor Design</a:t>
            </a:r>
            <a:r>
              <a:rPr lang="en"/>
              <a:t>, PCB Design, Sound Processing Design, Rendering Engine Design, Software Design</a:t>
            </a:r>
          </a:p>
        </p:txBody>
      </p:sp>
      <p:sp>
        <p:nvSpPr>
          <p:cNvPr id="511" name="Shape 511"/>
          <p:cNvSpPr txBox="1"/>
          <p:nvPr/>
        </p:nvSpPr>
        <p:spPr>
          <a:xfrm>
            <a:off x="726300" y="3170650"/>
            <a:ext cx="7081500" cy="92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b="1"/>
              <a:t>Omar Alami -</a:t>
            </a:r>
            <a:r>
              <a:rPr lang="en"/>
              <a:t> Central Processor Design, PCB Design, Power Design, Software Design</a:t>
            </a:r>
          </a:p>
        </p:txBody>
      </p:sp>
      <p:sp>
        <p:nvSpPr>
          <p:cNvPr id="512" name="Shape 512"/>
          <p:cNvSpPr txBox="1"/>
          <p:nvPr/>
        </p:nvSpPr>
        <p:spPr>
          <a:xfrm>
            <a:off x="726300" y="4248725"/>
            <a:ext cx="7081500" cy="92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b="1"/>
              <a:t>Matthew Dworkin -</a:t>
            </a:r>
            <a:r>
              <a:rPr lang="en"/>
              <a:t> Software Design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Progress</a:t>
            </a:r>
          </a:p>
        </p:txBody>
      </p:sp>
      <p:sp>
        <p:nvSpPr>
          <p:cNvPr id="518" name="Shape 518"/>
          <p:cNvSpPr/>
          <p:nvPr/>
        </p:nvSpPr>
        <p:spPr>
          <a:xfrm>
            <a:off x="285550" y="4449700"/>
            <a:ext cx="7326900" cy="490499"/>
          </a:xfrm>
          <a:prstGeom prst="rect">
            <a:avLst/>
          </a:prstGeom>
          <a:solidFill>
            <a:srgbClr val="45818E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Main Software (Rendering Engine/ Games)</a:t>
            </a:r>
          </a:p>
        </p:txBody>
      </p:sp>
      <p:cxnSp>
        <p:nvCxnSpPr>
          <p:cNvPr id="519" name="Shape 519"/>
          <p:cNvCxnSpPr/>
          <p:nvPr/>
        </p:nvCxnSpPr>
        <p:spPr>
          <a:xfrm>
            <a:off x="285550" y="2243058"/>
            <a:ext cx="0" cy="3895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0" name="Shape 520"/>
          <p:cNvCxnSpPr/>
          <p:nvPr/>
        </p:nvCxnSpPr>
        <p:spPr>
          <a:xfrm>
            <a:off x="285550" y="6112158"/>
            <a:ext cx="73269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1" name="Shape 521"/>
          <p:cNvCxnSpPr/>
          <p:nvPr/>
        </p:nvCxnSpPr>
        <p:spPr>
          <a:xfrm>
            <a:off x="950717" y="6017525"/>
            <a:ext cx="0" cy="29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2" name="Shape 522"/>
          <p:cNvCxnSpPr/>
          <p:nvPr/>
        </p:nvCxnSpPr>
        <p:spPr>
          <a:xfrm>
            <a:off x="1692512" y="6017525"/>
            <a:ext cx="0" cy="29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3" name="Shape 523"/>
          <p:cNvCxnSpPr/>
          <p:nvPr/>
        </p:nvCxnSpPr>
        <p:spPr>
          <a:xfrm>
            <a:off x="2434307" y="6017525"/>
            <a:ext cx="0" cy="29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4" name="Shape 524"/>
          <p:cNvCxnSpPr/>
          <p:nvPr/>
        </p:nvCxnSpPr>
        <p:spPr>
          <a:xfrm>
            <a:off x="3176102" y="6017525"/>
            <a:ext cx="0" cy="29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5" name="Shape 525"/>
          <p:cNvCxnSpPr/>
          <p:nvPr/>
        </p:nvCxnSpPr>
        <p:spPr>
          <a:xfrm>
            <a:off x="3917897" y="6017525"/>
            <a:ext cx="0" cy="29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6" name="Shape 526"/>
          <p:cNvCxnSpPr/>
          <p:nvPr/>
        </p:nvCxnSpPr>
        <p:spPr>
          <a:xfrm>
            <a:off x="4659692" y="6017525"/>
            <a:ext cx="0" cy="29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7" name="Shape 527"/>
          <p:cNvCxnSpPr/>
          <p:nvPr/>
        </p:nvCxnSpPr>
        <p:spPr>
          <a:xfrm>
            <a:off x="5401487" y="6017525"/>
            <a:ext cx="0" cy="29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8" name="Shape 528"/>
          <p:cNvCxnSpPr/>
          <p:nvPr/>
        </p:nvCxnSpPr>
        <p:spPr>
          <a:xfrm>
            <a:off x="6143282" y="6017525"/>
            <a:ext cx="0" cy="29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29" name="Shape 529"/>
          <p:cNvCxnSpPr/>
          <p:nvPr/>
        </p:nvCxnSpPr>
        <p:spPr>
          <a:xfrm>
            <a:off x="6885078" y="6017525"/>
            <a:ext cx="0" cy="29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30" name="Shape 530"/>
          <p:cNvCxnSpPr/>
          <p:nvPr/>
        </p:nvCxnSpPr>
        <p:spPr>
          <a:xfrm>
            <a:off x="7626872" y="6017525"/>
            <a:ext cx="0" cy="29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31" name="Shape 531"/>
          <p:cNvSpPr txBox="1"/>
          <p:nvPr/>
        </p:nvSpPr>
        <p:spPr>
          <a:xfrm>
            <a:off x="667121" y="6206125"/>
            <a:ext cx="7640999" cy="6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10%         20%         30%       40%        50%        60%       70%        80%        90%       100%</a:t>
            </a:r>
          </a:p>
        </p:txBody>
      </p:sp>
      <p:sp>
        <p:nvSpPr>
          <p:cNvPr id="532" name="Shape 532"/>
          <p:cNvSpPr/>
          <p:nvPr/>
        </p:nvSpPr>
        <p:spPr>
          <a:xfrm>
            <a:off x="285550" y="5262500"/>
            <a:ext cx="7359899" cy="490499"/>
          </a:xfrm>
          <a:prstGeom prst="rect">
            <a:avLst/>
          </a:prstGeom>
          <a:solidFill>
            <a:srgbClr val="E0666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LED Cube Control (LED Driving/ Display Interface)</a:t>
            </a:r>
          </a:p>
        </p:txBody>
      </p:sp>
      <p:sp>
        <p:nvSpPr>
          <p:cNvPr id="533" name="Shape 533"/>
          <p:cNvSpPr/>
          <p:nvPr/>
        </p:nvSpPr>
        <p:spPr>
          <a:xfrm>
            <a:off x="285550" y="3636900"/>
            <a:ext cx="7326900" cy="490499"/>
          </a:xfrm>
          <a:prstGeom prst="rect">
            <a:avLst/>
          </a:prstGeom>
          <a:solidFill>
            <a:srgbClr val="6AA84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Main Controller (Processor/ Power/ Controls)</a:t>
            </a:r>
          </a:p>
        </p:txBody>
      </p:sp>
      <p:sp>
        <p:nvSpPr>
          <p:cNvPr id="534" name="Shape 534"/>
          <p:cNvSpPr/>
          <p:nvPr/>
        </p:nvSpPr>
        <p:spPr>
          <a:xfrm>
            <a:off x="285550" y="2824100"/>
            <a:ext cx="7359899" cy="490499"/>
          </a:xfrm>
          <a:prstGeom prst="rect">
            <a:avLst/>
          </a:prstGeom>
          <a:solidFill>
            <a:srgbClr val="E6913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Stretch Goals (Sound)</a:t>
            </a:r>
          </a:p>
        </p:txBody>
      </p:sp>
      <p:cxnSp>
        <p:nvCxnSpPr>
          <p:cNvPr id="535" name="Shape 535"/>
          <p:cNvCxnSpPr/>
          <p:nvPr/>
        </p:nvCxnSpPr>
        <p:spPr>
          <a:xfrm>
            <a:off x="2434307" y="2258325"/>
            <a:ext cx="0" cy="29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36" name="Shape 536"/>
          <p:cNvCxnSpPr/>
          <p:nvPr/>
        </p:nvCxnSpPr>
        <p:spPr>
          <a:xfrm>
            <a:off x="3917897" y="2258325"/>
            <a:ext cx="0" cy="29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37" name="Shape 537"/>
          <p:cNvCxnSpPr/>
          <p:nvPr/>
        </p:nvCxnSpPr>
        <p:spPr>
          <a:xfrm>
            <a:off x="5401487" y="2258325"/>
            <a:ext cx="0" cy="29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38" name="Shape 538"/>
          <p:cNvCxnSpPr/>
          <p:nvPr/>
        </p:nvCxnSpPr>
        <p:spPr>
          <a:xfrm>
            <a:off x="6885078" y="2258325"/>
            <a:ext cx="0" cy="29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39" name="Shape 539"/>
          <p:cNvCxnSpPr/>
          <p:nvPr/>
        </p:nvCxnSpPr>
        <p:spPr>
          <a:xfrm>
            <a:off x="7626872" y="2258325"/>
            <a:ext cx="0" cy="297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40" name="Shape 540"/>
          <p:cNvSpPr txBox="1"/>
          <p:nvPr/>
        </p:nvSpPr>
        <p:spPr>
          <a:xfrm>
            <a:off x="1721161" y="1770825"/>
            <a:ext cx="1391999" cy="6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Research</a:t>
            </a:r>
          </a:p>
        </p:txBody>
      </p:sp>
      <p:sp>
        <p:nvSpPr>
          <p:cNvPr id="541" name="Shape 541"/>
          <p:cNvSpPr txBox="1"/>
          <p:nvPr/>
        </p:nvSpPr>
        <p:spPr>
          <a:xfrm>
            <a:off x="3392146" y="1770825"/>
            <a:ext cx="1391999" cy="6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Design</a:t>
            </a:r>
          </a:p>
        </p:txBody>
      </p:sp>
      <p:sp>
        <p:nvSpPr>
          <p:cNvPr id="542" name="Shape 542"/>
          <p:cNvSpPr txBox="1"/>
          <p:nvPr/>
        </p:nvSpPr>
        <p:spPr>
          <a:xfrm>
            <a:off x="4663795" y="1770825"/>
            <a:ext cx="1391999" cy="6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Prototype</a:t>
            </a:r>
          </a:p>
        </p:txBody>
      </p:sp>
      <p:sp>
        <p:nvSpPr>
          <p:cNvPr id="543" name="Shape 543"/>
          <p:cNvSpPr txBox="1"/>
          <p:nvPr/>
        </p:nvSpPr>
        <p:spPr>
          <a:xfrm>
            <a:off x="6253355" y="1770825"/>
            <a:ext cx="1391999" cy="6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Testing</a:t>
            </a:r>
          </a:p>
        </p:txBody>
      </p:sp>
      <p:sp>
        <p:nvSpPr>
          <p:cNvPr id="544" name="Shape 544"/>
          <p:cNvSpPr txBox="1"/>
          <p:nvPr/>
        </p:nvSpPr>
        <p:spPr>
          <a:xfrm>
            <a:off x="7419028" y="1770825"/>
            <a:ext cx="1505999" cy="6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Final Package 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7802325" y="3885858"/>
            <a:ext cx="1862400" cy="6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Overall: 100%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Overall Difficulties</a:t>
            </a:r>
          </a:p>
        </p:txBody>
      </p:sp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Very tricky timings!!</a:t>
            </a:r>
          </a:p>
          <a:p>
            <a:endParaRPr lang="en" sz="240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IC Coupling</a:t>
            </a:r>
          </a:p>
          <a:p>
            <a:endParaRPr lang="en" sz="240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Race conditions</a:t>
            </a:r>
          </a:p>
          <a:p>
            <a:endParaRPr lang="en" sz="240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Limited RAM</a:t>
            </a:r>
          </a:p>
          <a:p>
            <a:endParaRPr lang="en" sz="240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Heap size allocation</a:t>
            </a:r>
          </a:p>
          <a:p>
            <a:endParaRPr lang="en" sz="2400"/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Noise/Cable Shielding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Modular Design Overview</a:t>
            </a:r>
          </a:p>
        </p:txBody>
      </p:sp>
      <p:sp>
        <p:nvSpPr>
          <p:cNvPr id="80" name="Shape 80"/>
          <p:cNvSpPr/>
          <p:nvPr/>
        </p:nvSpPr>
        <p:spPr>
          <a:xfrm>
            <a:off x="5852075" y="2451400"/>
            <a:ext cx="2304599" cy="2466000"/>
          </a:xfrm>
          <a:prstGeom prst="rect">
            <a:avLst/>
          </a:prstGeom>
          <a:solidFill>
            <a:srgbClr val="E0666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/>
              <a:t>LED Volumetric Display Control</a:t>
            </a:r>
          </a:p>
        </p:txBody>
      </p:sp>
      <p:sp>
        <p:nvSpPr>
          <p:cNvPr id="81" name="Shape 81"/>
          <p:cNvSpPr/>
          <p:nvPr/>
        </p:nvSpPr>
        <p:spPr>
          <a:xfrm>
            <a:off x="1974975" y="4144500"/>
            <a:ext cx="2524499" cy="2346300"/>
          </a:xfrm>
          <a:prstGeom prst="roundRect">
            <a:avLst>
              <a:gd name="adj" fmla="val 16667"/>
            </a:avLst>
          </a:prstGeom>
          <a:solidFill>
            <a:srgbClr val="6FA8D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/>
              <a:t>Central Processing</a:t>
            </a:r>
          </a:p>
        </p:txBody>
      </p:sp>
      <p:sp>
        <p:nvSpPr>
          <p:cNvPr id="82" name="Shape 82"/>
          <p:cNvSpPr/>
          <p:nvPr/>
        </p:nvSpPr>
        <p:spPr>
          <a:xfrm>
            <a:off x="4656750" y="5044733"/>
            <a:ext cx="1680000" cy="8520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B7B7B7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3" name="Shape 83"/>
          <p:cNvSpPr/>
          <p:nvPr/>
        </p:nvSpPr>
        <p:spPr>
          <a:xfrm>
            <a:off x="540850" y="2269416"/>
            <a:ext cx="2084699" cy="1514699"/>
          </a:xfrm>
          <a:prstGeom prst="wedgeRoundRectCallout">
            <a:avLst>
              <a:gd name="adj1" fmla="val 30903"/>
              <a:gd name="adj2" fmla="val 80756"/>
              <a:gd name="adj3" fmla="val 0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Volume Based Rendering Software</a:t>
            </a:r>
          </a:p>
          <a:p>
            <a:endParaRPr lang="en">
              <a:solidFill>
                <a:schemeClr val="dk1"/>
              </a:solidFill>
            </a:endParaRPr>
          </a:p>
        </p:txBody>
      </p:sp>
      <p:pic>
        <p:nvPicPr>
          <p:cNvPr id="84" name="Shape 8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775826" y="1821033"/>
            <a:ext cx="1001473" cy="1032849"/>
          </a:xfrm>
          <a:prstGeom prst="rect">
            <a:avLst/>
          </a:prstGeom>
        </p:spPr>
      </p:pic>
      <p:pic>
        <p:nvPicPr>
          <p:cNvPr id="85" name="Shape 8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356975" y="3634889"/>
            <a:ext cx="1404599" cy="852558"/>
          </a:xfrm>
          <a:prstGeom prst="rect">
            <a:avLst/>
          </a:prstGeom>
        </p:spPr>
      </p:pic>
      <p:sp>
        <p:nvSpPr>
          <p:cNvPr id="86" name="Shape 86"/>
          <p:cNvSpPr/>
          <p:nvPr/>
        </p:nvSpPr>
        <p:spPr>
          <a:xfrm>
            <a:off x="5451450" y="1790933"/>
            <a:ext cx="3479400" cy="3389699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ctrTitle"/>
          </p:nvPr>
        </p:nvSpPr>
        <p:spPr>
          <a:xfrm>
            <a:off x="685800" y="2329190"/>
            <a:ext cx="7772400" cy="1650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LED Display Goals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Multiplex the LEDs so that they are not all on at once (drive LEDs in smaller chunks)</a:t>
            </a:r>
          </a:p>
          <a:p>
            <a:endParaRPr lang="en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Low power consumption</a:t>
            </a:r>
          </a:p>
          <a:p>
            <a:endParaRPr lang="en"/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Highly responsive interface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LED Control Overview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50625" y="2199375"/>
            <a:ext cx="8858148" cy="384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Micro Controller</a:t>
            </a:r>
          </a:p>
        </p:txBody>
      </p:sp>
      <p:graphicFrame>
        <p:nvGraphicFramePr>
          <p:cNvPr id="104" name="Shape 104"/>
          <p:cNvGraphicFramePr/>
          <p:nvPr/>
        </p:nvGraphicFramePr>
        <p:xfrm>
          <a:off x="457200" y="2642500"/>
          <a:ext cx="5153550" cy="3250550"/>
        </p:xfrm>
        <a:graphic>
          <a:graphicData uri="http://schemas.openxmlformats.org/drawingml/2006/table">
            <a:tbl>
              <a:tblPr>
                <a:noFill/>
                <a:tableStyleId>{D3ABD43E-1C3C-4325-8F72-7EA88EB8A870}</a:tableStyleId>
              </a:tblPr>
              <a:tblGrid>
                <a:gridCol w="1158400"/>
                <a:gridCol w="1094550"/>
                <a:gridCol w="830050"/>
                <a:gridCol w="722900"/>
                <a:gridCol w="617950"/>
                <a:gridCol w="729700"/>
              </a:tblGrid>
              <a:tr h="73365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 b="1"/>
                        <a:t>Model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buNone/>
                      </a:pPr>
                      <a:r>
                        <a:rPr lang="en" sz="1600" b="1"/>
                        <a:t>RAM (kB)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buNone/>
                      </a:pPr>
                      <a:r>
                        <a:rPr lang="en" sz="1600" b="1"/>
                        <a:t>Flash (kB)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buNone/>
                      </a:pPr>
                      <a:r>
                        <a:rPr lang="en" sz="1600" b="1"/>
                        <a:t>Clock (MHz)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buNone/>
                      </a:pPr>
                      <a:r>
                        <a:rPr lang="en" sz="1600" b="1"/>
                        <a:t>Max SPI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 rtl="0">
                        <a:buNone/>
                      </a:pPr>
                      <a:r>
                        <a:rPr lang="en" sz="1600" b="1"/>
                        <a:t>I/O Pins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225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g2553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0.5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16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16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2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24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225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g2203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0.25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2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16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2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24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225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g2303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0.25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4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16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2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24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225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f5529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8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128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25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4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sz="1600"/>
                        <a:t>63</a:t>
                      </a:r>
                    </a:p>
                  </a:txBody>
                  <a:tcPr marL="63500" marR="63500" marT="84675" marB="8467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5" name="Shape 105"/>
          <p:cNvSpPr txBox="1"/>
          <p:nvPr/>
        </p:nvSpPr>
        <p:spPr>
          <a:xfrm>
            <a:off x="2276775" y="2075066"/>
            <a:ext cx="1655700" cy="6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/>
              <a:t>MSP430s</a:t>
            </a:r>
          </a:p>
        </p:txBody>
      </p:sp>
      <p:sp>
        <p:nvSpPr>
          <p:cNvPr id="106" name="Shape 106"/>
          <p:cNvSpPr/>
          <p:nvPr/>
        </p:nvSpPr>
        <p:spPr>
          <a:xfrm>
            <a:off x="293025" y="5156858"/>
            <a:ext cx="5481899" cy="863099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07" name="Shape 10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979600" y="2830566"/>
            <a:ext cx="2499475" cy="20573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Memory IC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285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FIFO Memory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Generally less expensive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Fewer I/O pins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Easy buffer like interface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Asynchronous and simultaneous read and write</a:t>
            </a:r>
          </a:p>
        </p:txBody>
      </p:sp>
      <p:sp>
        <p:nvSpPr>
          <p:cNvPr id="114" name="Shape 114"/>
          <p:cNvSpPr/>
          <p:nvPr/>
        </p:nvSpPr>
        <p:spPr>
          <a:xfrm>
            <a:off x="522525" y="1738573"/>
            <a:ext cx="4076400" cy="2283900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99375" y="2037600"/>
            <a:ext cx="2485174" cy="2684875"/>
          </a:xfrm>
          <a:prstGeom prst="rect">
            <a:avLst/>
          </a:prstGeom>
        </p:spPr>
      </p:pic>
      <p:sp>
        <p:nvSpPr>
          <p:cNvPr id="116" name="Shape 116"/>
          <p:cNvSpPr txBox="1"/>
          <p:nvPr/>
        </p:nvSpPr>
        <p:spPr>
          <a:xfrm>
            <a:off x="522525" y="4923866"/>
            <a:ext cx="4076400" cy="168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b="1">
                <a:latin typeface="Georgia"/>
                <a:ea typeface="Georgia"/>
                <a:cs typeface="Georgia"/>
                <a:sym typeface="Georgia"/>
              </a:rPr>
              <a:t>CYPRESS CY7C429-25PC</a:t>
            </a:r>
          </a:p>
          <a:p>
            <a:pPr marL="457200" lvl="0" indent="-342900" rtl="0"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2kx9 memory size</a:t>
            </a:r>
          </a:p>
          <a:p>
            <a:pPr marL="457200" lvl="0" indent="-342900" rtl="0"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28.5MHz R/W rate</a:t>
            </a:r>
          </a:p>
          <a:p>
            <a:pPr marL="457200" lvl="0" indent="-342900">
              <a:buClr>
                <a:srgbClr val="000000"/>
              </a:buClr>
              <a:buSzPct val="100000"/>
              <a:buFont typeface="Georgia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Can be swapped for higher memory capacities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1658</Words>
  <Application>Microsoft Office PowerPoint</Application>
  <PresentationFormat>On-screen Show (4:3)</PresentationFormat>
  <Paragraphs>528</Paragraphs>
  <Slides>50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paper-plane</vt:lpstr>
      <vt:lpstr>GameQube</vt:lpstr>
      <vt:lpstr>Project Description</vt:lpstr>
      <vt:lpstr>Project Specifications</vt:lpstr>
      <vt:lpstr>Modular Design Overview</vt:lpstr>
      <vt:lpstr>Modular Design Overview</vt:lpstr>
      <vt:lpstr>LED Display Goals</vt:lpstr>
      <vt:lpstr>LED Control Overview</vt:lpstr>
      <vt:lpstr>Micro Controller</vt:lpstr>
      <vt:lpstr>Memory IC</vt:lpstr>
      <vt:lpstr>LED Drivers</vt:lpstr>
      <vt:lpstr>LEDs</vt:lpstr>
      <vt:lpstr>LEDs</vt:lpstr>
      <vt:lpstr>Schematic</vt:lpstr>
      <vt:lpstr>PCB</vt:lpstr>
      <vt:lpstr>Software/Interface</vt:lpstr>
      <vt:lpstr>Timing Diagram</vt:lpstr>
      <vt:lpstr>Testing</vt:lpstr>
      <vt:lpstr>Testing</vt:lpstr>
      <vt:lpstr>Testing</vt:lpstr>
      <vt:lpstr>Central Processing</vt:lpstr>
      <vt:lpstr>Central Processing Goals</vt:lpstr>
      <vt:lpstr>Microcontroller Requirements</vt:lpstr>
      <vt:lpstr>Microcontroller Choices</vt:lpstr>
      <vt:lpstr>Microcontroller Choice</vt:lpstr>
      <vt:lpstr>Gamecube Controller</vt:lpstr>
      <vt:lpstr>Testing</vt:lpstr>
      <vt:lpstr>Power</vt:lpstr>
      <vt:lpstr>Sound Design</vt:lpstr>
      <vt:lpstr>Board Design</vt:lpstr>
      <vt:lpstr>PCB</vt:lpstr>
      <vt:lpstr>Software</vt:lpstr>
      <vt:lpstr>Software Goals</vt:lpstr>
      <vt:lpstr>Software Block Diagram</vt:lpstr>
      <vt:lpstr>Virtual Environment</vt:lpstr>
      <vt:lpstr>User Interface</vt:lpstr>
      <vt:lpstr>User Interface</vt:lpstr>
      <vt:lpstr>Rendering Engine</vt:lpstr>
      <vt:lpstr>Snake</vt:lpstr>
      <vt:lpstr>Pong</vt:lpstr>
      <vt:lpstr>Brick</vt:lpstr>
      <vt:lpstr>Animations</vt:lpstr>
      <vt:lpstr>Block</vt:lpstr>
      <vt:lpstr>Music Visualizer</vt:lpstr>
      <vt:lpstr>Administrative Info</vt:lpstr>
      <vt:lpstr>Budget</vt:lpstr>
      <vt:lpstr>Budget</vt:lpstr>
      <vt:lpstr>Work Distribution</vt:lpstr>
      <vt:lpstr>Progress</vt:lpstr>
      <vt:lpstr>Overall Difficulties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Qube</dc:title>
  <cp:lastModifiedBy>Omar Alami</cp:lastModifiedBy>
  <cp:revision>9</cp:revision>
  <dcterms:modified xsi:type="dcterms:W3CDTF">2014-04-25T17:49:12Z</dcterms:modified>
</cp:coreProperties>
</file>