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0" r:id="rId5"/>
    <p:sldId id="281" r:id="rId6"/>
    <p:sldId id="272" r:id="rId7"/>
    <p:sldId id="271" r:id="rId8"/>
    <p:sldId id="276" r:id="rId9"/>
    <p:sldId id="259" r:id="rId10"/>
    <p:sldId id="262" r:id="rId11"/>
    <p:sldId id="282" r:id="rId12"/>
    <p:sldId id="283" r:id="rId13"/>
    <p:sldId id="274" r:id="rId14"/>
    <p:sldId id="275" r:id="rId15"/>
    <p:sldId id="260" r:id="rId16"/>
    <p:sldId id="265" r:id="rId17"/>
    <p:sldId id="267" r:id="rId18"/>
    <p:sldId id="263" r:id="rId19"/>
    <p:sldId id="273" r:id="rId20"/>
    <p:sldId id="278" r:id="rId21"/>
    <p:sldId id="279" r:id="rId22"/>
    <p:sldId id="270" r:id="rId23"/>
    <p:sldId id="277" r:id="rId24"/>
    <p:sldId id="268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Testing</c:v>
                </c:pt>
                <c:pt idx="2">
                  <c:v>Software</c:v>
                </c:pt>
                <c:pt idx="3">
                  <c:v>Acquisition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15</c:v>
                </c:pt>
                <c:pt idx="2">
                  <c:v>35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Incomplete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Testing</c:v>
                </c:pt>
                <c:pt idx="2">
                  <c:v>Software</c:v>
                </c:pt>
                <c:pt idx="3">
                  <c:v>Acquisition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45</c:v>
                </c:pt>
                <c:pt idx="1">
                  <c:v>85</c:v>
                </c:pt>
                <c:pt idx="2">
                  <c:v>65</c:v>
                </c:pt>
                <c:pt idx="3">
                  <c:v>40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387136"/>
        <c:axId val="45393024"/>
        <c:axId val="0"/>
      </c:bar3DChart>
      <c:catAx>
        <c:axId val="45387136"/>
        <c:scaling>
          <c:orientation val="minMax"/>
        </c:scaling>
        <c:delete val="0"/>
        <c:axPos val="l"/>
        <c:majorTickMark val="out"/>
        <c:minorTickMark val="none"/>
        <c:tickLblPos val="nextTo"/>
        <c:crossAx val="45393024"/>
        <c:crosses val="autoZero"/>
        <c:auto val="1"/>
        <c:lblAlgn val="ctr"/>
        <c:lblOffset val="100"/>
        <c:noMultiLvlLbl val="0"/>
      </c:catAx>
      <c:valAx>
        <c:axId val="453930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5387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68B881-5643-4005-91BE-8EF0C11EF4A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5B1F1B4-EF04-4EF8-8721-5FEC1C8D1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38410" y="2054827"/>
            <a:ext cx="4659615" cy="120430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Project Alfred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33048" y="3061404"/>
            <a:ext cx="4711051" cy="3292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building Master</a:t>
            </a:r>
            <a:endParaRPr lang="en-US" dirty="0"/>
          </a:p>
        </p:txBody>
      </p:sp>
      <p:pic>
        <p:nvPicPr>
          <p:cNvPr id="1028" name="Picture 4" descr="C:\Users\Alec\AppData\Local\Microsoft\Windows\Temporary Internet Files\Content.IE5\XKLQRF1D\servant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179704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5680" y="685799"/>
            <a:ext cx="205832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Group 6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Alec </a:t>
            </a:r>
            <a:r>
              <a:rPr lang="en-US" dirty="0" err="1" smtClean="0">
                <a:solidFill>
                  <a:schemeClr val="accent2"/>
                </a:solidFill>
              </a:rPr>
              <a:t>Seketa</a:t>
            </a:r>
            <a:r>
              <a:rPr lang="en-US" dirty="0" smtClean="0">
                <a:solidFill>
                  <a:schemeClr val="accent2"/>
                </a:solidFill>
              </a:rPr>
              <a:t> EE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Ben </a:t>
            </a:r>
            <a:r>
              <a:rPr lang="en-US" dirty="0" smtClean="0">
                <a:solidFill>
                  <a:schemeClr val="accent2"/>
                </a:solidFill>
              </a:rPr>
              <a:t>Bush EE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Brandon </a:t>
            </a:r>
            <a:r>
              <a:rPr lang="en-US" dirty="0" smtClean="0">
                <a:solidFill>
                  <a:schemeClr val="accent2"/>
                </a:solidFill>
              </a:rPr>
              <a:t>Becker EE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534924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Camera Subsystem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825240" cy="1032971"/>
          </a:xfrm>
        </p:spPr>
        <p:txBody>
          <a:bodyPr>
            <a:normAutofit/>
          </a:bodyPr>
          <a:lstStyle/>
          <a:p>
            <a:r>
              <a:rPr lang="en-US" dirty="0" smtClean="0"/>
              <a:t>Camera Tracking system: Open CV: </a:t>
            </a:r>
            <a:r>
              <a:rPr lang="en-US" dirty="0" smtClean="0">
                <a:solidFill>
                  <a:srgbClr val="00B050"/>
                </a:solidFill>
              </a:rPr>
              <a:t>Free!</a:t>
            </a:r>
          </a:p>
          <a:p>
            <a:r>
              <a:rPr lang="en-US" dirty="0" smtClean="0"/>
              <a:t>The major ways of item tracking.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image22.jpg" descr="http://s.hswstatic.com/gif/upc-ch.jpg"/>
          <p:cNvPicPr/>
          <p:nvPr/>
        </p:nvPicPr>
        <p:blipFill>
          <a:blip r:embed="rId2"/>
          <a:srcRect t="5031" b="6289"/>
          <a:stretch>
            <a:fillRect/>
          </a:stretch>
        </p:blipFill>
        <p:spPr>
          <a:xfrm>
            <a:off x="1141442" y="2486871"/>
            <a:ext cx="2438400" cy="1800225"/>
          </a:xfrm>
          <a:prstGeom prst="rect">
            <a:avLst/>
          </a:prstGeom>
          <a:ln/>
        </p:spPr>
      </p:pic>
      <p:pic>
        <p:nvPicPr>
          <p:cNvPr id="5" name="Picture 2" descr="C:\Users\Alec\AppData\Local\Microsoft\Windows\Temporary Internet Files\Content.IE5\99SD8EKN\qr_code-1024x10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59548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137" y="4495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ZXing</a:t>
            </a:r>
            <a:r>
              <a:rPr lang="en-US" dirty="0"/>
              <a:t> (Zebra Crossing)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410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QR Pal</a:t>
            </a:r>
          </a:p>
          <a:p>
            <a:pPr lvl="0" algn="ctr"/>
            <a:r>
              <a:rPr lang="en-US" dirty="0" err="1"/>
              <a:t>ZXing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437651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 Subsystem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699" y="1524000"/>
            <a:ext cx="609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Hardware:  CC3200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-Texas </a:t>
            </a:r>
            <a:r>
              <a:rPr lang="en-US" dirty="0"/>
              <a:t>Instrument’s WIFI internet on a </a:t>
            </a:r>
            <a:r>
              <a:rPr lang="en-US" dirty="0" smtClean="0"/>
              <a:t>chip</a:t>
            </a:r>
          </a:p>
          <a:p>
            <a:pPr marL="285750" lvl="0" indent="-285750">
              <a:buFontTx/>
              <a:buChar char="-"/>
            </a:pPr>
            <a:endParaRPr lang="en-US" dirty="0"/>
          </a:p>
          <a:p>
            <a:pPr lvl="0"/>
            <a:r>
              <a:rPr lang="en-US" dirty="0" smtClean="0"/>
              <a:t>-Dedicated </a:t>
            </a:r>
            <a:r>
              <a:rPr lang="en-US" dirty="0"/>
              <a:t>ARM </a:t>
            </a:r>
            <a:r>
              <a:rPr lang="en-US" dirty="0" smtClean="0"/>
              <a:t>MCU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-WIFI </a:t>
            </a:r>
            <a:r>
              <a:rPr lang="en-US" dirty="0"/>
              <a:t>and internet Protocols in </a:t>
            </a:r>
            <a:r>
              <a:rPr lang="en-US" dirty="0" err="1" smtClean="0"/>
              <a:t>ROMi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-802.11 </a:t>
            </a:r>
            <a:r>
              <a:rPr lang="en-US" dirty="0"/>
              <a:t>b/g/n radio, baseband, medium access control, WIFI driver, and supplicant</a:t>
            </a:r>
          </a:p>
          <a:p>
            <a:endParaRPr lang="en-US" dirty="0" smtClean="0"/>
          </a:p>
        </p:txBody>
      </p:sp>
      <p:pic>
        <p:nvPicPr>
          <p:cNvPr id="1026" name="Picture 2" descr="CC3200 SimpleLink™ Wi-Fi® and Internet-of-Things solution, a Single-Chip Wireless MCU - CC3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0193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1" y="2962855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Permission: to use pictures by 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40761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437651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 Subsystem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103" y="1219200"/>
            <a:ext cx="194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the CC3200?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8519" y="2059577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WIFI capable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Already familiar with TI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code using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Affordable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s://encrypted-tbn0.gstatic.com/shopping?q=tbn:ANd9GcSl8EOde6y_n3j2tGulkX8Rkjq8IYFXcqChrZu1TLS5_zJ1dnOdziDpiSRiR9xgh9dxNLQ59d6s&amp;usqp=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89575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4114800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Permission: to use pictures by 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22480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6035040" cy="548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Screen I/O Subsystem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LCD –TFT Display </a:t>
            </a:r>
            <a:endParaRPr lang="en-US" sz="2800" dirty="0"/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Capacitive touch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SSD1963 Controller Built-in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8-bit Parallel </a:t>
            </a:r>
            <a:r>
              <a:rPr lang="en-US" dirty="0"/>
              <a:t>I</a:t>
            </a:r>
            <a:r>
              <a:rPr lang="en-US" dirty="0" smtClean="0"/>
              <a:t>nterface</a:t>
            </a:r>
            <a:endParaRPr lang="en-US" dirty="0"/>
          </a:p>
        </p:txBody>
      </p:sp>
      <p:pic>
        <p:nvPicPr>
          <p:cNvPr id="8" name="image5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429000"/>
            <a:ext cx="3429000" cy="2752725"/>
          </a:xfrm>
          <a:prstGeom prst="rect">
            <a:avLst/>
          </a:prstGeom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199"/>
            <a:ext cx="3848100" cy="252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29184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Screen Selection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Touch Method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0631847"/>
              </p:ext>
            </p:extLst>
          </p:nvPr>
        </p:nvGraphicFramePr>
        <p:xfrm>
          <a:off x="819150" y="1701800"/>
          <a:ext cx="32004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604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Resistive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Capacitive</a:t>
                      </a:r>
                      <a:endParaRPr lang="en-US" dirty="0"/>
                    </a:p>
                  </a:txBody>
                  <a:tcPr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en-US" dirty="0" smtClean="0"/>
                        <a:t>Low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Cost</a:t>
                      </a:r>
                      <a:endParaRPr lang="en-US" dirty="0"/>
                    </a:p>
                  </a:txBody>
                  <a:tcPr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Durability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Durability</a:t>
                      </a:r>
                      <a:endParaRPr lang="en-US" dirty="0"/>
                    </a:p>
                  </a:txBody>
                  <a:tcPr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Touch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Multi-tough</a:t>
                      </a:r>
                      <a:endParaRPr lang="en-US" dirty="0"/>
                    </a:p>
                  </a:txBody>
                  <a:tcPr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en-US" dirty="0" smtClean="0"/>
                        <a:t>Low Contrast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Contrast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Display Type 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84795771"/>
              </p:ext>
            </p:extLst>
          </p:nvPr>
        </p:nvGraphicFramePr>
        <p:xfrm>
          <a:off x="4700588" y="1701800"/>
          <a:ext cx="3200400" cy="294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623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TFT - LCD</a:t>
                      </a:r>
                      <a:endParaRPr lang="en-US" dirty="0"/>
                    </a:p>
                  </a:txBody>
                  <a:tcPr/>
                </a:tc>
              </a:tr>
              <a:tr h="1076075">
                <a:tc>
                  <a:txBody>
                    <a:bodyPr/>
                    <a:lstStyle/>
                    <a:p>
                      <a:r>
                        <a:rPr lang="en-US" dirty="0" smtClean="0"/>
                        <a:t>Emits</a:t>
                      </a:r>
                      <a:r>
                        <a:rPr lang="en-US" baseline="0" dirty="0" smtClean="0"/>
                        <a:t> own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r>
                        <a:rPr lang="en-US" baseline="0" dirty="0" smtClean="0"/>
                        <a:t> light needed</a:t>
                      </a:r>
                      <a:endParaRPr lang="en-US" dirty="0"/>
                    </a:p>
                  </a:txBody>
                  <a:tcPr/>
                </a:tc>
              </a:tr>
              <a:tr h="623442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Mid-Low Cost</a:t>
                      </a:r>
                      <a:endParaRPr lang="en-US" dirty="0"/>
                    </a:p>
                  </a:txBody>
                  <a:tcPr/>
                </a:tc>
              </a:tr>
              <a:tr h="623442">
                <a:tc>
                  <a:txBody>
                    <a:bodyPr/>
                    <a:lstStyle/>
                    <a:p>
                      <a:r>
                        <a:rPr lang="en-US" dirty="0" smtClean="0"/>
                        <a:t>Low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Power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3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4282440" cy="548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Tracking at an instant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RFID Technology</a:t>
            </a:r>
          </a:p>
          <a:p>
            <a:r>
              <a:rPr lang="en-US" dirty="0"/>
              <a:t>A Radio-Frequency Identification system has three parts: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A scanning antenna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A transceiver with a decoder to interpret the data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A transponder - the RFID tag - that has been programmed with information.</a:t>
            </a:r>
          </a:p>
          <a:p>
            <a:endParaRPr lang="en-US" dirty="0"/>
          </a:p>
        </p:txBody>
      </p:sp>
      <p:pic>
        <p:nvPicPr>
          <p:cNvPr id="4" name="image2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3581400"/>
            <a:ext cx="7543800" cy="2743200"/>
          </a:xfrm>
          <a:prstGeom prst="rect">
            <a:avLst/>
          </a:prstGeom>
          <a:ln/>
        </p:spPr>
      </p:pic>
      <p:pic>
        <p:nvPicPr>
          <p:cNvPr id="4098" name="Picture 2" descr="C:\Users\Alec\AppData\Local\Microsoft\Windows\Temporary Internet Files\Content.IE5\9D23B5V5\rfid_(1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31416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Rfid</a:t>
            </a:r>
            <a:r>
              <a:rPr lang="en-US" dirty="0" smtClean="0">
                <a:solidFill>
                  <a:srgbClr val="FF0000"/>
                </a:solidFill>
              </a:rPr>
              <a:t> from </a:t>
            </a:r>
            <a:r>
              <a:rPr lang="en-US" dirty="0" err="1" smtClean="0">
                <a:solidFill>
                  <a:srgbClr val="FF0000"/>
                </a:solidFill>
              </a:rPr>
              <a:t>texas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instraments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chip itself</a:t>
            </a:r>
            <a:endParaRPr lang="en-US" dirty="0"/>
          </a:p>
        </p:txBody>
      </p:sp>
      <p:pic>
        <p:nvPicPr>
          <p:cNvPr id="2050" name="Picture 2" descr="C:\Users\Alec\Downloads\RFID Transceiver Reference Design - TIDM-RFID-TRANSCEIVER - TI Tool Folder_files\tidm-rfid-transceiver_tidm-rfid-transceiver_trf7960a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514600"/>
            <a:ext cx="4042161" cy="40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2286000"/>
            <a:ext cx="3100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Permission: to use pictures by Texas Instruments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89489" y="1081757"/>
            <a:ext cx="7520940" cy="3579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Wireless Power Management system</a:t>
            </a:r>
          </a:p>
          <a:p>
            <a:endParaRPr lang="en-US" dirty="0" smtClean="0"/>
          </a:p>
          <a:p>
            <a:r>
              <a:rPr lang="en-US" dirty="0" err="1" smtClean="0"/>
              <a:t>Lipo</a:t>
            </a:r>
            <a:r>
              <a:rPr lang="en-US" dirty="0" smtClean="0"/>
              <a:t> Battery Cells</a:t>
            </a:r>
          </a:p>
          <a:p>
            <a:endParaRPr lang="en-US" dirty="0" smtClean="0"/>
          </a:p>
          <a:p>
            <a:r>
              <a:rPr lang="en-US" dirty="0" smtClean="0"/>
              <a:t>AC/DC Converter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1615440" cy="5486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7" name="image34.png"/>
          <p:cNvPicPr/>
          <p:nvPr/>
        </p:nvPicPr>
        <p:blipFill>
          <a:blip r:embed="rId2"/>
          <a:srcRect t="7179" r="2788" b="3246"/>
          <a:stretch>
            <a:fillRect/>
          </a:stretch>
        </p:blipFill>
        <p:spPr>
          <a:xfrm>
            <a:off x="4648200" y="2871680"/>
            <a:ext cx="4086225" cy="3681519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5486400" y="2557790"/>
            <a:ext cx="3100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Permission: to use pictures by Texas Instruments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6797040" cy="548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Power management system Schematic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3376" r="3594" b="2853"/>
          <a:stretch/>
        </p:blipFill>
        <p:spPr bwMode="auto">
          <a:xfrm>
            <a:off x="914400" y="990600"/>
            <a:ext cx="68580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6367790"/>
            <a:ext cx="3100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Permission: to use pictures by Texas Instruments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90144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Storage – SD </a:t>
            </a:r>
            <a:r>
              <a:rPr lang="en-US" dirty="0" err="1" smtClean="0"/>
              <a:t>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Selection Criteria</a:t>
            </a:r>
            <a:r>
              <a:rPr lang="en-US" sz="20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32 GB Micro SD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Upgrade option up to 128 GB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Easy data recovery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Connection mounts to </a:t>
            </a:r>
            <a:r>
              <a:rPr lang="en-US" sz="2000" dirty="0"/>
              <a:t>custom PCB</a:t>
            </a:r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3657600"/>
            <a:ext cx="3352800" cy="27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565404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Can I get anything for you Sir?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51"/>
            <a:ext cx="7520940" cy="3579849"/>
          </a:xfrm>
        </p:spPr>
        <p:txBody>
          <a:bodyPr/>
          <a:lstStyle/>
          <a:p>
            <a:r>
              <a:rPr lang="en-US" dirty="0" smtClean="0"/>
              <a:t>It all started with a project management  internship.</a:t>
            </a:r>
          </a:p>
          <a:p>
            <a:endParaRPr lang="en-US" dirty="0" smtClean="0"/>
          </a:p>
          <a:p>
            <a:r>
              <a:rPr lang="en-US" dirty="0" smtClean="0"/>
              <a:t>There has to be a better way!</a:t>
            </a:r>
          </a:p>
          <a:p>
            <a:endParaRPr lang="en-US" dirty="0" smtClean="0"/>
          </a:p>
          <a:p>
            <a:r>
              <a:rPr lang="en-US" dirty="0" smtClean="0"/>
              <a:t>NANANANANANA Batman!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Our goal: to create a better and smarter building  Management system for companies everywhere.</a:t>
            </a:r>
            <a:endParaRPr lang="en-US" dirty="0"/>
          </a:p>
        </p:txBody>
      </p:sp>
      <p:pic>
        <p:nvPicPr>
          <p:cNvPr id="2050" name="Picture 2" descr="C:\Users\Alec\AppData\Local\Microsoft\Windows\Temporary Internet Files\Content.IE5\9D23B5V5\classic-batman-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0664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c\Downloads\Snapchat-804103048230447497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912938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lec\AppData\Local\Microsoft\Windows\Temporary Internet Files\Content.IE5\99SD8EKN\space-planning-02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68" y="3581400"/>
            <a:ext cx="4733222" cy="31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520440" cy="548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64515"/>
              </p:ext>
            </p:extLst>
          </p:nvPr>
        </p:nvGraphicFramePr>
        <p:xfrm>
          <a:off x="822325" y="1447799"/>
          <a:ext cx="7521576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596"/>
                <a:gridCol w="1253596"/>
                <a:gridCol w="1253596"/>
                <a:gridCol w="1253596"/>
                <a:gridCol w="1253596"/>
                <a:gridCol w="1253596"/>
              </a:tblGrid>
              <a:tr h="8627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</a:tr>
              <a:tr h="499828">
                <a:tc>
                  <a:txBody>
                    <a:bodyPr/>
                    <a:lstStyle/>
                    <a:p>
                      <a:r>
                        <a:rPr lang="en-US" dirty="0" smtClean="0"/>
                        <a:t>Alec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99828">
                <a:tc>
                  <a:txBody>
                    <a:bodyPr/>
                    <a:lstStyle/>
                    <a:p>
                      <a:r>
                        <a:rPr lang="en-US" dirty="0" smtClean="0"/>
                        <a:t>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499828">
                <a:tc>
                  <a:txBody>
                    <a:bodyPr/>
                    <a:lstStyle/>
                    <a:p>
                      <a:r>
                        <a:rPr lang="en-US" dirty="0" smtClean="0"/>
                        <a:t>Brandon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4038600"/>
            <a:ext cx="2843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Primary Responsible</a:t>
            </a:r>
          </a:p>
          <a:p>
            <a:r>
              <a:rPr lang="en-US" dirty="0" smtClean="0"/>
              <a:t>S = Secondary Responsible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6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40787"/>
              </p:ext>
            </p:extLst>
          </p:nvPr>
        </p:nvGraphicFramePr>
        <p:xfrm>
          <a:off x="4936351" y="178526"/>
          <a:ext cx="4207649" cy="6577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700"/>
                <a:gridCol w="1411513"/>
                <a:gridCol w="1075436"/>
              </a:tblGrid>
              <a:tr h="444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Subsystem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Price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296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Adapter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cc3200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$18.08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296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Controller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msp430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$4.30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Touch Screen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TFT LCD display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$62.08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 NOW S100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Core A9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$70.00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296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RFID reader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TIDM RFID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$49.99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296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Box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 to DC converter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4390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Micron mt90p001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$15.20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Battery Power System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Lithium Ion Polymer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$6.90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 Manufacturing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Software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481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 Equipment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  <a:tr h="296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$612.55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36" marR="55836" marT="55836" marB="5583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3063" y="895291"/>
            <a:ext cx="50690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Budget and Financing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3168" y="1480066"/>
            <a:ext cx="309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funding by Boeing: $650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1996440" cy="548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96597"/>
              </p:ext>
            </p:extLst>
          </p:nvPr>
        </p:nvGraphicFramePr>
        <p:xfrm>
          <a:off x="838200" y="114458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85560" y="1436608"/>
            <a:ext cx="546945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90%</a:t>
            </a:r>
          </a:p>
          <a:p>
            <a:endParaRPr lang="en-US" sz="1500" dirty="0"/>
          </a:p>
          <a:p>
            <a:r>
              <a:rPr lang="en-US" sz="1500" dirty="0" smtClean="0"/>
              <a:t>80%</a:t>
            </a:r>
          </a:p>
          <a:p>
            <a:endParaRPr lang="en-US" sz="1500" dirty="0"/>
          </a:p>
          <a:p>
            <a:r>
              <a:rPr lang="en-US" sz="1500" dirty="0" smtClean="0"/>
              <a:t>60%</a:t>
            </a:r>
          </a:p>
          <a:p>
            <a:endParaRPr lang="en-US" sz="1500" dirty="0"/>
          </a:p>
          <a:p>
            <a:r>
              <a:rPr lang="en-US" sz="1500" dirty="0" smtClean="0"/>
              <a:t>35%</a:t>
            </a:r>
          </a:p>
          <a:p>
            <a:endParaRPr lang="en-US" sz="1500" dirty="0"/>
          </a:p>
          <a:p>
            <a:r>
              <a:rPr lang="en-US" sz="1500" dirty="0" smtClean="0"/>
              <a:t>15%</a:t>
            </a:r>
          </a:p>
          <a:p>
            <a:endParaRPr lang="en-US" sz="1500" dirty="0" smtClean="0"/>
          </a:p>
          <a:p>
            <a:r>
              <a:rPr lang="en-US" sz="1500" dirty="0" smtClean="0"/>
              <a:t>55%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159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59664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Remains to be done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6940"/>
              </p:ext>
            </p:extLst>
          </p:nvPr>
        </p:nvGraphicFramePr>
        <p:xfrm>
          <a:off x="822325" y="1100138"/>
          <a:ext cx="752157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/>
                <a:gridCol w="37607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Finalize PCB Design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2/20/15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Order remaining parts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2/20/15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Finish coding  subsystems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3/20/15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Test </a:t>
                      </a:r>
                      <a:r>
                        <a:rPr lang="en-US" dirty="0" smtClean="0"/>
                        <a:t>subsystems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Ongoing throughout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Final build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3/27/15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1752600"/>
            <a:ext cx="7543800" cy="4038600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914400" y="76200"/>
            <a:ext cx="3234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Copyrights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125938">
            <a:off x="1143000" y="1981200"/>
            <a:ext cx="465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Any Questions?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1008" y="3810000"/>
            <a:ext cx="56729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People who are organized are just to lazy to look for things.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5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316736"/>
            <a:ext cx="3200400" cy="37124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Objectives: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Divide and conquer: </a:t>
            </a:r>
            <a:r>
              <a:rPr lang="en-US" sz="1600" dirty="0" smtClean="0"/>
              <a:t>Design a device to keep track of a room in a building.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</a:rPr>
              <a:t>Unite the forces: </a:t>
            </a:r>
            <a:r>
              <a:rPr lang="en-US" sz="1600" dirty="0" smtClean="0"/>
              <a:t>Design a system to tie the rooms together.</a:t>
            </a:r>
          </a:p>
          <a:p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240536"/>
            <a:ext cx="3200400" cy="37124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Specifications and Requirements: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Easy to use easy to read.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Convenient and not bulky.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Multi purpose and robust.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Organized and well informed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28600"/>
            <a:ext cx="527304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objective, specification, and requirements.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4038600"/>
            <a:ext cx="8839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Final note: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this is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aid,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you are the </a:t>
            </a:r>
            <a:r>
              <a:rPr lang="en-US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master!</a:t>
            </a:r>
            <a:endParaRPr lang="en-US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9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4.jpg" descr="C:\Users\Alec\Downloads\power_and_data_block_diagram (1)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86200" y="0"/>
            <a:ext cx="5257800" cy="6877594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29701" y="152400"/>
            <a:ext cx="335059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Design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53.jpg" descr="C:\Users\Alec\Downloads\key_for_block_diagrams.jpg"/>
          <p:cNvPicPr/>
          <p:nvPr/>
        </p:nvPicPr>
        <p:blipFill>
          <a:blip r:embed="rId3"/>
          <a:srcRect l="15728"/>
          <a:stretch>
            <a:fillRect/>
          </a:stretch>
        </p:blipFill>
        <p:spPr>
          <a:xfrm>
            <a:off x="0" y="914400"/>
            <a:ext cx="4724400" cy="241902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027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5.jpg" descr="C:\Users\Alec\Downloads\software_block_diagram (1)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79918" y="0"/>
            <a:ext cx="4864082" cy="6867525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381000" y="76200"/>
            <a:ext cx="31918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Design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53.jpg" descr="C:\Users\Alec\Downloads\key_for_block_diagrams.jpg"/>
          <p:cNvPicPr/>
          <p:nvPr/>
        </p:nvPicPr>
        <p:blipFill>
          <a:blip r:embed="rId3"/>
          <a:srcRect l="15728"/>
          <a:stretch>
            <a:fillRect/>
          </a:stretch>
        </p:blipFill>
        <p:spPr>
          <a:xfrm>
            <a:off x="685800" y="838199"/>
            <a:ext cx="4724400" cy="241902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47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90144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SSD1963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Criteria: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Display features</a:t>
            </a:r>
            <a:endParaRPr lang="en-US" sz="1400" dirty="0"/>
          </a:p>
          <a:p>
            <a:pPr lvl="2"/>
            <a:r>
              <a:rPr lang="en-US" dirty="0"/>
              <a:t>Built-in 1215k byte frame buffer</a:t>
            </a:r>
            <a:endParaRPr lang="en-US" sz="1400" dirty="0"/>
          </a:p>
          <a:p>
            <a:pPr lvl="2"/>
            <a:r>
              <a:rPr lang="en-US" dirty="0"/>
              <a:t>Support TFT 18/24-bit generic RGB interface</a:t>
            </a:r>
            <a:endParaRPr lang="en-US" sz="1400" dirty="0"/>
          </a:p>
          <a:p>
            <a:pPr lvl="2"/>
            <a:r>
              <a:rPr lang="en-US" dirty="0"/>
              <a:t>Hardware rotation 0, 90, 180, 270</a:t>
            </a:r>
            <a:endParaRPr lang="en-US" sz="1400" dirty="0"/>
          </a:p>
          <a:p>
            <a:pPr lvl="2"/>
            <a:r>
              <a:rPr lang="en-US" dirty="0"/>
              <a:t>Programmable brightness, contrast and saturation</a:t>
            </a:r>
            <a:endParaRPr lang="en-US" sz="1400" dirty="0"/>
          </a:p>
          <a:p>
            <a:pPr lvl="2"/>
            <a:r>
              <a:rPr lang="en-US" dirty="0"/>
              <a:t>Backlight Control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8/9/16/18/24-bit MCU interface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4 GPIO pins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Built-in clock generator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Deep sleep mode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54737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2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Selection Criteria: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24 Capacitive-Touch Enabled I/O </a:t>
            </a:r>
            <a:r>
              <a:rPr lang="en-US" sz="1600" dirty="0" smtClean="0"/>
              <a:t>Pins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Low power </a:t>
            </a:r>
            <a:r>
              <a:rPr lang="en-US" sz="1600" dirty="0" smtClean="0"/>
              <a:t>consumption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Fully supports peripherals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Easily mounted to custom PCB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Prior experience with controller and </a:t>
            </a:r>
            <a:r>
              <a:rPr lang="en-US" sz="1600" dirty="0" err="1" smtClean="0"/>
              <a:t>launchpad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2834640" cy="548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Msp430 g2553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111372" cy="33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504444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Development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Language – 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Testing – Code::Blocks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Implementation – Code Composer Studio 5.3.0</a:t>
            </a:r>
          </a:p>
          <a:p>
            <a:pPr marL="0" indent="0"/>
            <a:endParaRPr lang="en-US" sz="1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PCB Schematic – </a:t>
            </a:r>
            <a:r>
              <a:rPr lang="en-US" sz="2000" dirty="0" err="1" smtClean="0"/>
              <a:t>Cadsoft</a:t>
            </a:r>
            <a:r>
              <a:rPr lang="en-US" sz="2000" dirty="0" smtClean="0"/>
              <a:t> EAGLE 7.2.0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2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6111240" cy="548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 Picture is worth 1000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Sensor</a:t>
            </a:r>
          </a:p>
          <a:p>
            <a:endParaRPr lang="en-US" dirty="0"/>
          </a:p>
          <a:p>
            <a:r>
              <a:rPr lang="en-US" dirty="0" smtClean="0"/>
              <a:t>A Picture is worth 1000 words</a:t>
            </a:r>
          </a:p>
          <a:p>
            <a:endParaRPr lang="en-US" dirty="0" smtClean="0"/>
          </a:p>
          <a:p>
            <a:r>
              <a:rPr lang="en-US" dirty="0" smtClean="0"/>
              <a:t>MT9P031 Block Diagram</a:t>
            </a:r>
            <a:endParaRPr lang="en-US" dirty="0"/>
          </a:p>
        </p:txBody>
      </p:sp>
      <p:pic>
        <p:nvPicPr>
          <p:cNvPr id="4" name="image57.jpg" descr="image_sensor_block_diagram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3429000"/>
            <a:ext cx="5029200" cy="2219325"/>
          </a:xfrm>
          <a:prstGeom prst="rect">
            <a:avLst/>
          </a:prstGeom>
          <a:ln/>
        </p:spPr>
      </p:pic>
      <p:pic>
        <p:nvPicPr>
          <p:cNvPr id="7" name="image56.jpg" descr="image_sensor_block_diagram (1).jpg"/>
          <p:cNvPicPr/>
          <p:nvPr/>
        </p:nvPicPr>
        <p:blipFill>
          <a:blip r:embed="rId3"/>
          <a:srcRect l="31770" t="9133"/>
          <a:stretch>
            <a:fillRect/>
          </a:stretch>
        </p:blipFill>
        <p:spPr>
          <a:xfrm>
            <a:off x="6553200" y="3962400"/>
            <a:ext cx="2209800" cy="2571750"/>
          </a:xfrm>
          <a:prstGeom prst="rect">
            <a:avLst/>
          </a:prstGeom>
          <a:ln/>
        </p:spPr>
      </p:pic>
      <p:pic>
        <p:nvPicPr>
          <p:cNvPr id="1026" name="Picture 2" descr="http://www.talesofinterest.net/wp-content/uploads/2012/08/Samsung-Galaxy-S3-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40" y="1219200"/>
            <a:ext cx="2631422" cy="19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252</TotalTime>
  <Words>701</Words>
  <Application>Microsoft Office PowerPoint</Application>
  <PresentationFormat>On-screen Show (4:3)</PresentationFormat>
  <Paragraphs>229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Project Alfred</vt:lpstr>
      <vt:lpstr>Can I get anything for you Sir?</vt:lpstr>
      <vt:lpstr>objective, specification, and requirements.</vt:lpstr>
      <vt:lpstr>PowerPoint Presentation</vt:lpstr>
      <vt:lpstr>PowerPoint Presentation</vt:lpstr>
      <vt:lpstr>SSD1963 Controller</vt:lpstr>
      <vt:lpstr>Msp430 g2553</vt:lpstr>
      <vt:lpstr>Development Environments</vt:lpstr>
      <vt:lpstr>A Picture is worth 1000 Words</vt:lpstr>
      <vt:lpstr>Camera Subsystem Software</vt:lpstr>
      <vt:lpstr>PowerPoint Presentation</vt:lpstr>
      <vt:lpstr>PowerPoint Presentation</vt:lpstr>
      <vt:lpstr>Screen I/O Subsystem Hardware</vt:lpstr>
      <vt:lpstr>Screen Selection</vt:lpstr>
      <vt:lpstr>Tracking at an instant</vt:lpstr>
      <vt:lpstr>Rfid from texas instraments</vt:lpstr>
      <vt:lpstr>Power</vt:lpstr>
      <vt:lpstr>Power management system Schematic</vt:lpstr>
      <vt:lpstr>Storage – SD CArds</vt:lpstr>
      <vt:lpstr>Work distribution</vt:lpstr>
      <vt:lpstr>PowerPoint Presentation</vt:lpstr>
      <vt:lpstr>Progress</vt:lpstr>
      <vt:lpstr>Remains to be done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Alfred</dc:title>
  <dc:creator>Alec</dc:creator>
  <cp:lastModifiedBy>Ben</cp:lastModifiedBy>
  <cp:revision>22</cp:revision>
  <dcterms:created xsi:type="dcterms:W3CDTF">2015-02-02T17:32:11Z</dcterms:created>
  <dcterms:modified xsi:type="dcterms:W3CDTF">2015-02-06T06:39:27Z</dcterms:modified>
</cp:coreProperties>
</file>