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80" r:id="rId5"/>
    <p:sldId id="281" r:id="rId6"/>
    <p:sldId id="272" r:id="rId7"/>
    <p:sldId id="271" r:id="rId8"/>
    <p:sldId id="273" r:id="rId9"/>
    <p:sldId id="259" r:id="rId10"/>
    <p:sldId id="262" r:id="rId11"/>
    <p:sldId id="282" r:id="rId12"/>
    <p:sldId id="283" r:id="rId13"/>
    <p:sldId id="276" r:id="rId14"/>
    <p:sldId id="274" r:id="rId15"/>
    <p:sldId id="263" r:id="rId16"/>
    <p:sldId id="260" r:id="rId17"/>
    <p:sldId id="275" r:id="rId18"/>
    <p:sldId id="267" r:id="rId19"/>
    <p:sldId id="265" r:id="rId20"/>
    <p:sldId id="277" r:id="rId21"/>
    <p:sldId id="270" r:id="rId22"/>
    <p:sldId id="278" r:id="rId23"/>
    <p:sldId id="279" r:id="rId24"/>
    <p:sldId id="268" r:id="rId25"/>
    <p:sldId id="28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B90F"/>
    <a:srgbClr val="EEE9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914" y="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881-5643-4005-91BE-8EF0C11EF4A9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F1B4-EF04-4EF8-8721-5FEC1C8D1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881-5643-4005-91BE-8EF0C11EF4A9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F1B4-EF04-4EF8-8721-5FEC1C8D1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881-5643-4005-91BE-8EF0C11EF4A9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F1B4-EF04-4EF8-8721-5FEC1C8D1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881-5643-4005-91BE-8EF0C11EF4A9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F1B4-EF04-4EF8-8721-5FEC1C8D1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881-5643-4005-91BE-8EF0C11EF4A9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F1B4-EF04-4EF8-8721-5FEC1C8D1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881-5643-4005-91BE-8EF0C11EF4A9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F1B4-EF04-4EF8-8721-5FEC1C8D1D6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881-5643-4005-91BE-8EF0C11EF4A9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F1B4-EF04-4EF8-8721-5FEC1C8D1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881-5643-4005-91BE-8EF0C11EF4A9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F1B4-EF04-4EF8-8721-5FEC1C8D1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881-5643-4005-91BE-8EF0C11EF4A9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F1B4-EF04-4EF8-8721-5FEC1C8D1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881-5643-4005-91BE-8EF0C11EF4A9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5B1F1B4-EF04-4EF8-8721-5FEC1C8D1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881-5643-4005-91BE-8EF0C11EF4A9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1F1B4-EF04-4EF8-8721-5FEC1C8D1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668B881-5643-4005-91BE-8EF0C11EF4A9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05B1F1B4-EF04-4EF8-8721-5FEC1C8D1D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938410" y="2054827"/>
            <a:ext cx="4659615" cy="120430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rgbClr val="EEE92B"/>
                </a:solidFill>
              </a:rPr>
              <a:t>Project Alfred</a:t>
            </a:r>
            <a:endParaRPr lang="en-US" dirty="0">
              <a:solidFill>
                <a:srgbClr val="EEE92B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397530" y="3042559"/>
            <a:ext cx="4711051" cy="329259"/>
          </a:xfrm>
          <a:solidFill>
            <a:schemeClr val="accent2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The building Master</a:t>
            </a:r>
            <a:endParaRPr lang="en-US" dirty="0"/>
          </a:p>
        </p:txBody>
      </p:sp>
      <p:pic>
        <p:nvPicPr>
          <p:cNvPr id="1028" name="Picture 4" descr="C:\Users\Alec\AppData\Local\Microsoft\Windows\Temporary Internet Files\Content.IE5\XKLQRF1D\servantleadership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29000"/>
            <a:ext cx="4179704" cy="25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1800" y="704671"/>
            <a:ext cx="2173737" cy="1200329"/>
          </a:xfrm>
          <a:prstGeom prst="rect">
            <a:avLst/>
          </a:prstGeom>
          <a:solidFill>
            <a:srgbClr val="BDB90F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Group 6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Alec </a:t>
            </a:r>
            <a:r>
              <a:rPr lang="en-US" dirty="0" err="1" smtClean="0">
                <a:solidFill>
                  <a:schemeClr val="tx1"/>
                </a:solidFill>
              </a:rPr>
              <a:t>Seketa</a:t>
            </a:r>
            <a:r>
              <a:rPr lang="en-US" dirty="0" smtClean="0">
                <a:solidFill>
                  <a:schemeClr val="tx1"/>
                </a:solidFill>
              </a:rPr>
              <a:t> - EE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Ben Bush - EE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Brandon Becker - EE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6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5349240" cy="5486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Camera Subsystem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3825240" cy="1032971"/>
          </a:xfrm>
        </p:spPr>
        <p:txBody>
          <a:bodyPr>
            <a:normAutofit/>
          </a:bodyPr>
          <a:lstStyle/>
          <a:p>
            <a:r>
              <a:rPr lang="en-US" dirty="0" smtClean="0"/>
              <a:t>Camera Tracking system:</a:t>
            </a:r>
            <a:endParaRPr lang="en-US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The major ways of item tracking.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image22.jpg" descr="http://s.hswstatic.com/gif/upc-ch.jpg"/>
          <p:cNvPicPr/>
          <p:nvPr/>
        </p:nvPicPr>
        <p:blipFill>
          <a:blip r:embed="rId2"/>
          <a:srcRect t="5031" b="6289"/>
          <a:stretch>
            <a:fillRect/>
          </a:stretch>
        </p:blipFill>
        <p:spPr>
          <a:xfrm>
            <a:off x="1141442" y="2486871"/>
            <a:ext cx="2438400" cy="1800225"/>
          </a:xfrm>
          <a:prstGeom prst="rect">
            <a:avLst/>
          </a:prstGeom>
          <a:ln/>
        </p:spPr>
      </p:pic>
      <p:pic>
        <p:nvPicPr>
          <p:cNvPr id="5" name="Picture 2" descr="C:\Users\Alec\AppData\Local\Microsoft\Windows\Temporary Internet Files\Content.IE5\99SD8EKN\qr_code-1024x1024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59548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28737" y="4306669"/>
            <a:ext cx="156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ZBAR Software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88868" y="4306668"/>
            <a:ext cx="1566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ZBAR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11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304800"/>
            <a:ext cx="437651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Networking Subsystem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699" y="1524000"/>
            <a:ext cx="6096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Hardware:  CC3200</a:t>
            </a:r>
          </a:p>
          <a:p>
            <a:endParaRPr lang="en-US" dirty="0" smtClean="0"/>
          </a:p>
          <a:p>
            <a:pPr lvl="0"/>
            <a:r>
              <a:rPr lang="en-US" dirty="0" smtClean="0"/>
              <a:t>-Texas </a:t>
            </a:r>
            <a:r>
              <a:rPr lang="en-US" dirty="0"/>
              <a:t>Instrument’s WIFI internet on a </a:t>
            </a:r>
            <a:r>
              <a:rPr lang="en-US" dirty="0" smtClean="0"/>
              <a:t>chip</a:t>
            </a:r>
          </a:p>
          <a:p>
            <a:pPr marL="285750" lvl="0" indent="-285750">
              <a:buFontTx/>
              <a:buChar char="-"/>
            </a:pPr>
            <a:endParaRPr lang="en-US" dirty="0"/>
          </a:p>
          <a:p>
            <a:pPr lvl="0"/>
            <a:r>
              <a:rPr lang="en-US" dirty="0" smtClean="0"/>
              <a:t>-Dedicated </a:t>
            </a:r>
            <a:r>
              <a:rPr lang="en-US" dirty="0"/>
              <a:t>ARM </a:t>
            </a:r>
            <a:r>
              <a:rPr lang="en-US" dirty="0" smtClean="0"/>
              <a:t>MCU</a:t>
            </a:r>
          </a:p>
          <a:p>
            <a:pPr lvl="0"/>
            <a:endParaRPr lang="en-US" dirty="0"/>
          </a:p>
          <a:p>
            <a:pPr lvl="0"/>
            <a:r>
              <a:rPr lang="en-US" dirty="0" smtClean="0"/>
              <a:t>-WIFI </a:t>
            </a:r>
            <a:r>
              <a:rPr lang="en-US" dirty="0"/>
              <a:t>and internet Protocols in </a:t>
            </a:r>
            <a:r>
              <a:rPr lang="en-US" dirty="0" err="1" smtClean="0"/>
              <a:t>ROMi</a:t>
            </a:r>
            <a:endParaRPr lang="en-US" dirty="0" smtClean="0"/>
          </a:p>
          <a:p>
            <a:pPr lvl="0"/>
            <a:endParaRPr lang="en-US" dirty="0"/>
          </a:p>
          <a:p>
            <a:pPr lvl="0"/>
            <a:r>
              <a:rPr lang="en-US" dirty="0" smtClean="0"/>
              <a:t>-802.11 </a:t>
            </a:r>
            <a:r>
              <a:rPr lang="en-US" dirty="0"/>
              <a:t>b/g/n radio, baseband, medium access control, WIFI driver, and supplicant</a:t>
            </a:r>
          </a:p>
          <a:p>
            <a:endParaRPr lang="en-US" dirty="0" smtClean="0"/>
          </a:p>
        </p:txBody>
      </p:sp>
      <p:pic>
        <p:nvPicPr>
          <p:cNvPr id="1026" name="Picture 2" descr="CC3200 SimpleLink™ Wi-Fi® and Internet-of-Things solution, a Single-Chip Wireless MCU - CC3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0"/>
            <a:ext cx="20193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13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0600" y="1447800"/>
            <a:ext cx="2024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ENERGIA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SQL DBAPI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50" name="Picture 2" descr="https://encrypted-tbn0.gstatic.com/shopping?q=tbn:ANd9GcSl8EOde6y_n3j2tGulkX8Rkjq8IYFXcqChrZu1TLS5_zJ1dnOdziDpiSRiR9xgh9dxNLQ59d6s&amp;usqp=C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0772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286397"/>
            <a:ext cx="2305050" cy="1276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3514725"/>
            <a:ext cx="3457575" cy="1038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304800"/>
            <a:ext cx="6107762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Networking Subsystem Software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07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219200" y="289560"/>
            <a:ext cx="4465320" cy="5486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Networking PCB Design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868680"/>
            <a:ext cx="5186363" cy="41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9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LCD –</a:t>
            </a:r>
            <a:r>
              <a:rPr lang="en-US" sz="2800" dirty="0"/>
              <a:t>4DPi-35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Resistive  touch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480x320 QVGA Resolution, RGB 65K true to life </a:t>
            </a:r>
            <a:r>
              <a:rPr lang="en-US" dirty="0" smtClean="0"/>
              <a:t>colors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8-bit Parallel </a:t>
            </a:r>
            <a:r>
              <a:rPr lang="en-US" dirty="0"/>
              <a:t>I</a:t>
            </a:r>
            <a:r>
              <a:rPr lang="en-US" dirty="0" smtClean="0"/>
              <a:t>nterface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5044440" cy="5486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LCD TOUCH SCREEN</a:t>
            </a:r>
            <a:endParaRPr lang="en-US" dirty="0"/>
          </a:p>
        </p:txBody>
      </p:sp>
      <p:pic>
        <p:nvPicPr>
          <p:cNvPr id="6146" name="Picture 2" descr="http://www.mouser.com/images/4dsystems/lrg/4DPi-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" t="5514" r="3303" b="2523"/>
          <a:stretch/>
        </p:blipFill>
        <p:spPr bwMode="auto">
          <a:xfrm>
            <a:off x="3666858" y="2438400"/>
            <a:ext cx="5178752" cy="420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97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3291840" cy="5486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SCREEN Software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57984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Glade and GTK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GTK+, or the GIMP Toolkit, is a multi-platform toolkit for creating graphical user </a:t>
            </a:r>
            <a:r>
              <a:rPr lang="en-US" dirty="0" smtClean="0"/>
              <a:t>interfaces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Glade is a RAD (Rapid application development) tool 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GTKpy</a:t>
            </a:r>
            <a:r>
              <a:rPr lang="en-US" dirty="0" smtClean="0"/>
              <a:t>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27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RFID Technology</a:t>
            </a:r>
          </a:p>
          <a:p>
            <a:r>
              <a:rPr lang="en-US" dirty="0"/>
              <a:t>A Radio-Frequency Identification system has three parts:</a:t>
            </a:r>
          </a:p>
          <a:p>
            <a:pPr lvl="0">
              <a:buFont typeface="+mj-lt"/>
              <a:buAutoNum type="arabicPeriod"/>
            </a:pPr>
            <a:r>
              <a:rPr lang="en-US" dirty="0"/>
              <a:t>A scanning antenna</a:t>
            </a:r>
          </a:p>
          <a:p>
            <a:pPr lvl="0">
              <a:buFont typeface="+mj-lt"/>
              <a:buAutoNum type="arabicPeriod"/>
            </a:pPr>
            <a:r>
              <a:rPr lang="en-US" dirty="0"/>
              <a:t>A transceiver with a decoder to interpret the data</a:t>
            </a:r>
          </a:p>
          <a:p>
            <a:pPr lvl="0">
              <a:buFont typeface="+mj-lt"/>
              <a:buAutoNum type="arabicPeriod"/>
            </a:pPr>
            <a:r>
              <a:rPr lang="en-US" dirty="0"/>
              <a:t>A transponder - the RFID tag - that has been programmed with information.</a:t>
            </a:r>
          </a:p>
          <a:p>
            <a:endParaRPr lang="en-US" dirty="0"/>
          </a:p>
        </p:txBody>
      </p:sp>
      <p:pic>
        <p:nvPicPr>
          <p:cNvPr id="4098" name="Picture 2" descr="C:\Users\Alec\AppData\Local\Microsoft\Windows\Temporary Internet Files\Content.IE5\9D23B5V5\rfid_(1)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2314161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4206240" cy="5486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Tracking at an instant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00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2281441"/>
            <a:ext cx="3200400" cy="1949043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5" y="1701800"/>
            <a:ext cx="3108325" cy="3108325"/>
          </a:xfr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7520940" cy="5486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The Reader and the writer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35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789489" y="1081757"/>
            <a:ext cx="7520940" cy="35798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Wireless Power Management system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Lipo</a:t>
            </a:r>
            <a:r>
              <a:rPr lang="en-US" dirty="0" smtClean="0">
                <a:solidFill>
                  <a:schemeClr val="bg1"/>
                </a:solidFill>
              </a:rPr>
              <a:t> Battery Cell  Dromida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AC/DC Converter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22960" y="304800"/>
            <a:ext cx="1615440" cy="54864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Power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image34.png"/>
          <p:cNvPicPr/>
          <p:nvPr/>
        </p:nvPicPr>
        <p:blipFill>
          <a:blip r:embed="rId2"/>
          <a:srcRect t="7179" r="2788" b="3246"/>
          <a:stretch>
            <a:fillRect/>
          </a:stretch>
        </p:blipFill>
        <p:spPr>
          <a:xfrm>
            <a:off x="4648200" y="2871680"/>
            <a:ext cx="4086225" cy="3681519"/>
          </a:xfrm>
          <a:prstGeom prst="rect">
            <a:avLst/>
          </a:prstGeom>
          <a:ln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86200"/>
            <a:ext cx="2357438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63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8" name="Picture 7"/>
          <p:cNvPicPr/>
          <p:nvPr/>
        </p:nvPicPr>
        <p:blipFill rotWithShape="1">
          <a:blip r:embed="rId2"/>
          <a:srcRect l="56785" t="6267" r="22087" b="38038"/>
          <a:stretch/>
        </p:blipFill>
        <p:spPr bwMode="auto">
          <a:xfrm>
            <a:off x="3947445" y="2743200"/>
            <a:ext cx="5081954" cy="3429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2745" y="457200"/>
            <a:ext cx="7036255" cy="5486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Power management system Schematic</a:t>
            </a:r>
            <a:endParaRPr lang="en-US" dirty="0"/>
          </a:p>
        </p:txBody>
      </p:sp>
      <p:pic>
        <p:nvPicPr>
          <p:cNvPr id="4098" name="Picture 2" descr="http://www.ti.com/ds_dgm/images/fbd_slvs484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31" y="1524000"/>
            <a:ext cx="3589789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5654040" cy="5486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Can I get anything for you Sir?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4551"/>
            <a:ext cx="7520940" cy="3579849"/>
          </a:xfrm>
        </p:spPr>
        <p:txBody>
          <a:bodyPr/>
          <a:lstStyle/>
          <a:p>
            <a:r>
              <a:rPr lang="en-US" dirty="0" smtClean="0"/>
              <a:t>It all started with a project management  internship.</a:t>
            </a:r>
          </a:p>
          <a:p>
            <a:endParaRPr lang="en-US" dirty="0" smtClean="0"/>
          </a:p>
          <a:p>
            <a:r>
              <a:rPr lang="en-US" dirty="0" smtClean="0"/>
              <a:t>There has to be a better way!</a:t>
            </a:r>
          </a:p>
          <a:p>
            <a:endParaRPr lang="en-US" dirty="0" smtClean="0"/>
          </a:p>
          <a:p>
            <a:r>
              <a:rPr lang="en-US" dirty="0" smtClean="0"/>
              <a:t>NANANANANANA Batman!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Our goal: to create a better and smarter building  Management system for companies everywhere.</a:t>
            </a:r>
            <a:endParaRPr lang="en-US" dirty="0"/>
          </a:p>
        </p:txBody>
      </p:sp>
      <p:pic>
        <p:nvPicPr>
          <p:cNvPr id="2050" name="Picture 2" descr="C:\Users\Alec\AppData\Local\Microsoft\Windows\Temporary Internet Files\Content.IE5\9D23B5V5\classic-batman-logo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06640"/>
            <a:ext cx="254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lec\Downloads\Snapchat-804103048230447497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3400"/>
            <a:ext cx="1912938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lec\AppData\Local\Microsoft\Windows\Temporary Internet Files\Content.IE5\99SD8EKN\space-planning-02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368" y="3581400"/>
            <a:ext cx="4733222" cy="315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72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4130040" cy="5486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Appliance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149017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Foam Core Board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Electrical Box plastic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Velcro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Electrical Tape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775517" y="1446213"/>
            <a:ext cx="2871216" cy="333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1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4587240" cy="5486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The appliance As a whole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859" r="8929"/>
          <a:stretch/>
        </p:blipFill>
        <p:spPr>
          <a:xfrm rot="16200000">
            <a:off x="2230920" y="893280"/>
            <a:ext cx="4267200" cy="568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2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3520440" cy="548640"/>
          </a:xfr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Work distribution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8095839"/>
              </p:ext>
            </p:extLst>
          </p:nvPr>
        </p:nvGraphicFramePr>
        <p:xfrm>
          <a:off x="762000" y="1447799"/>
          <a:ext cx="8016875" cy="236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3596"/>
                <a:gridCol w="1253596"/>
                <a:gridCol w="1253596"/>
                <a:gridCol w="1253596"/>
                <a:gridCol w="1253596"/>
                <a:gridCol w="1748895"/>
              </a:tblGrid>
              <a:tr h="8627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Input Devices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Wireless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Screen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Software</a:t>
                      </a:r>
                    </a:p>
                    <a:p>
                      <a:pPr algn="ctr"/>
                      <a:r>
                        <a:rPr lang="en-US" dirty="0" smtClean="0"/>
                        <a:t>Development</a:t>
                      </a:r>
                      <a:endParaRPr lang="en-US" dirty="0"/>
                    </a:p>
                  </a:txBody>
                  <a:tcPr/>
                </a:tc>
              </a:tr>
              <a:tr h="499828">
                <a:tc>
                  <a:txBody>
                    <a:bodyPr/>
                    <a:lstStyle/>
                    <a:p>
                      <a:r>
                        <a:rPr lang="en-US" dirty="0" smtClean="0"/>
                        <a:t>Alec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99828">
                <a:tc>
                  <a:txBody>
                    <a:bodyPr/>
                    <a:lstStyle/>
                    <a:p>
                      <a:r>
                        <a:rPr lang="en-US" dirty="0" smtClean="0"/>
                        <a:t>Ben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/>
                </a:tc>
              </a:tr>
              <a:tr h="499828">
                <a:tc>
                  <a:txBody>
                    <a:bodyPr/>
                    <a:lstStyle/>
                    <a:p>
                      <a:r>
                        <a:rPr lang="en-US" dirty="0" smtClean="0"/>
                        <a:t>Brandon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0" y="4038600"/>
            <a:ext cx="2843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= Primary Responsible</a:t>
            </a:r>
          </a:p>
          <a:p>
            <a:r>
              <a:rPr lang="en-US" dirty="0" smtClean="0"/>
              <a:t>S = Secondary Responsible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46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3063" y="895291"/>
            <a:ext cx="5069016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Budget and Financing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3168" y="1480066"/>
            <a:ext cx="3096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funding by Boeing: $650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190707"/>
              </p:ext>
            </p:extLst>
          </p:nvPr>
        </p:nvGraphicFramePr>
        <p:xfrm>
          <a:off x="5105400" y="19365"/>
          <a:ext cx="3962400" cy="69056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0800"/>
                <a:gridCol w="1320800"/>
                <a:gridCol w="1320800"/>
              </a:tblGrid>
              <a:tr h="2654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Devices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Part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Price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</a:tr>
              <a:tr h="455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network board (3) and parts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cc3200 and custom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$60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</a:tr>
              <a:tr h="2654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Microcomputer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Raspberry Pi B+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$35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</a:tr>
              <a:tr h="2654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touch screen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4DPi_35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$69.99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</a:tr>
              <a:tr h="2654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SD Card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16 GB SD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free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</a:tr>
              <a:tr h="2654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Server computer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Ben’s Laptop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free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</a:tr>
              <a:tr h="8767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RFID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Chafon</a:t>
                      </a:r>
                      <a:r>
                        <a:rPr lang="en-US" sz="1100" dirty="0">
                          <a:effectLst/>
                        </a:rPr>
                        <a:t> Contactless Smart Card Reader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And 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Sparkfun</a:t>
                      </a: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RFID</a:t>
                      </a:r>
                      <a:r>
                        <a:rPr lang="en-US" sz="11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reader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$80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</a:tr>
              <a:tr h="455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Main Box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Box And Foam </a:t>
                      </a:r>
                      <a:r>
                        <a:rPr lang="en-US" sz="1100" dirty="0" err="1">
                          <a:effectLst/>
                        </a:rPr>
                        <a:t>Cordboard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free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</a:tr>
              <a:tr h="3896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AC to DC converter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Provided by team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$free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</a:tr>
              <a:tr h="455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Camera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Microsoft LifeCam VX-500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$free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</a:tr>
              <a:tr h="3896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battery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Dromida 700mAH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$10.99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</a:tr>
              <a:tr h="455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Power board(3) and parts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TPS61090 and other parts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$60.00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</a:tr>
              <a:tr h="8343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product software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Python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Glade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GTK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MY SQL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$Free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</a:tr>
              <a:tr h="8343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miscellaneous equipment and contingency and shipping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$100.00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</a:tr>
              <a:tr h="149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$415.99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017" marR="42017" marT="42017" marB="4201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68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50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38200" y="1752600"/>
            <a:ext cx="7543800" cy="4038600"/>
          </a:xfrm>
          <a:prstGeom prst="rect">
            <a:avLst/>
          </a:prstGeom>
          <a:ln/>
        </p:spPr>
      </p:pic>
      <p:sp>
        <p:nvSpPr>
          <p:cNvPr id="5" name="Rectangle 4"/>
          <p:cNvSpPr/>
          <p:nvPr/>
        </p:nvSpPr>
        <p:spPr>
          <a:xfrm>
            <a:off x="914400" y="76200"/>
            <a:ext cx="32340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Copyrights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890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9125938">
            <a:off x="1143000" y="1981200"/>
            <a:ext cx="4656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Any Questions?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1008" y="3810000"/>
            <a:ext cx="567299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People who are organized are just to lazy to look for things.</a:t>
            </a:r>
            <a:endParaRPr lang="en-US" sz="40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751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2960" y="1316736"/>
            <a:ext cx="3200400" cy="371246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Objectives:</a:t>
            </a:r>
          </a:p>
          <a:p>
            <a:pPr>
              <a:buFont typeface="+mj-lt"/>
              <a:buAutoNum type="arabicPeriod"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Divide and conquer: </a:t>
            </a:r>
            <a:r>
              <a:rPr lang="en-US" sz="1600" dirty="0" smtClean="0"/>
              <a:t>Design a device to keep track of a room in a building.</a:t>
            </a:r>
          </a:p>
          <a:p>
            <a:pPr>
              <a:buFont typeface="+mj-lt"/>
              <a:buAutoNum type="arabicPeriod"/>
            </a:pPr>
            <a:r>
              <a:rPr lang="en-US" sz="1600" dirty="0" smtClean="0">
                <a:solidFill>
                  <a:srgbClr val="7030A0"/>
                </a:solidFill>
              </a:rPr>
              <a:t>Unite the forces: </a:t>
            </a:r>
            <a:r>
              <a:rPr lang="en-US" sz="1600" dirty="0" smtClean="0"/>
              <a:t>Design a system to tie the rooms together.</a:t>
            </a:r>
          </a:p>
          <a:p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00016" y="1240536"/>
            <a:ext cx="3200400" cy="371246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Specifications and Requirements: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/>
              <a:t>Easy to use easy to read.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/>
              <a:t>Convenient and not bulky.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/>
              <a:t>Multi purpose and robust.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/>
              <a:t>Organized and well informed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2960" y="228600"/>
            <a:ext cx="5273040" cy="9144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objective, specification, and requirements.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0" y="4038600"/>
            <a:ext cx="883920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Final note: remember that this is an aid and you are the </a:t>
            </a:r>
            <a:r>
              <a:rPr lang="en-US" sz="2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master!</a:t>
            </a:r>
            <a:endParaRPr lang="en-US" sz="2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991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701" y="152400"/>
            <a:ext cx="3350597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Hardware Design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lec\Downloads\power_and_data_block_diagram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443" y="0"/>
            <a:ext cx="49475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53.jpg" descr="C:\Users\Alec\Downloads\key_for_block_diagrams.jpg"/>
          <p:cNvPicPr/>
          <p:nvPr/>
        </p:nvPicPr>
        <p:blipFill>
          <a:blip r:embed="rId3"/>
          <a:srcRect l="15728"/>
          <a:stretch>
            <a:fillRect/>
          </a:stretch>
        </p:blipFill>
        <p:spPr>
          <a:xfrm>
            <a:off x="0" y="914400"/>
            <a:ext cx="4724400" cy="241902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1027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76200"/>
            <a:ext cx="319189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Software Design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Alec\Downloads\software_block_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868" y="-1449"/>
            <a:ext cx="50151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53.jpg" descr="C:\Users\Alec\Downloads\key_for_block_diagrams.jpg"/>
          <p:cNvPicPr/>
          <p:nvPr/>
        </p:nvPicPr>
        <p:blipFill>
          <a:blip r:embed="rId3"/>
          <a:srcRect l="15728"/>
          <a:stretch>
            <a:fillRect/>
          </a:stretch>
        </p:blipFill>
        <p:spPr>
          <a:xfrm>
            <a:off x="685800" y="838199"/>
            <a:ext cx="4724400" cy="241902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2476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2529840" cy="5486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RASPBERRY 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Selection Criteria: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Display features</a:t>
            </a:r>
            <a:endParaRPr lang="en-US" sz="1400" dirty="0"/>
          </a:p>
          <a:p>
            <a:pPr lvl="2"/>
            <a:r>
              <a:rPr lang="en-US" dirty="0"/>
              <a:t>Dimensions: 86 x 56 x 20mm </a:t>
            </a:r>
            <a:endParaRPr lang="en-US" dirty="0" smtClean="0"/>
          </a:p>
          <a:p>
            <a:pPr lvl="2"/>
            <a:r>
              <a:rPr lang="en-US" dirty="0" smtClean="0"/>
              <a:t>Broadcom </a:t>
            </a:r>
            <a:r>
              <a:rPr lang="en-US" dirty="0"/>
              <a:t>BCM2835 700MHz ARM1176JZFS processor with FPU and </a:t>
            </a:r>
            <a:r>
              <a:rPr lang="en-US" dirty="0" err="1"/>
              <a:t>VideoCore</a:t>
            </a:r>
            <a:r>
              <a:rPr lang="en-US" dirty="0"/>
              <a:t> IV dual-core GPU</a:t>
            </a:r>
          </a:p>
          <a:p>
            <a:pPr lvl="2"/>
            <a:r>
              <a:rPr lang="en-US" dirty="0" smtClean="0"/>
              <a:t>GPU </a:t>
            </a:r>
            <a:r>
              <a:rPr lang="en-US" dirty="0"/>
              <a:t>provides Open GL ES 2.0, hardware-accelerated </a:t>
            </a:r>
            <a:r>
              <a:rPr lang="en-US" dirty="0" err="1"/>
              <a:t>OpenVG</a:t>
            </a:r>
            <a:r>
              <a:rPr lang="en-US" dirty="0"/>
              <a:t>, and 1080p30 H.264 high-profile decode</a:t>
            </a:r>
          </a:p>
          <a:p>
            <a:pPr lvl="2"/>
            <a:r>
              <a:rPr lang="en-US" dirty="0" smtClean="0"/>
              <a:t>GPU </a:t>
            </a:r>
            <a:r>
              <a:rPr lang="en-US" dirty="0"/>
              <a:t>is capable of 1Gpixel/s, 1.5Gtexel/s or 24GFLOPs </a:t>
            </a:r>
            <a:endParaRPr lang="en-US" dirty="0" smtClean="0"/>
          </a:p>
          <a:p>
            <a:pPr lvl="2"/>
            <a:r>
              <a:rPr lang="en-US" dirty="0" smtClean="0"/>
              <a:t>512MB </a:t>
            </a:r>
            <a:r>
              <a:rPr lang="en-US" dirty="0"/>
              <a:t>SDRAM</a:t>
            </a:r>
          </a:p>
          <a:p>
            <a:pPr lvl="2"/>
            <a:r>
              <a:rPr lang="en-US" dirty="0" smtClean="0"/>
              <a:t>HD </a:t>
            </a:r>
            <a:r>
              <a:rPr lang="en-US" dirty="0"/>
              <a:t>1080p video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Raspian</a:t>
            </a:r>
            <a:r>
              <a:rPr lang="en-US" dirty="0" smtClean="0"/>
              <a:t> Operating system </a:t>
            </a:r>
            <a:endParaRPr lang="en-US" sz="14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i="1" dirty="0"/>
              <a:t>Python 2.7 </a:t>
            </a:r>
            <a:r>
              <a:rPr lang="en-US" i="1" dirty="0" smtClean="0"/>
              <a:t>coding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i="1" dirty="0"/>
              <a:t>16 GB SD card </a:t>
            </a:r>
            <a:r>
              <a:rPr lang="en-US" i="1" dirty="0" smtClean="0"/>
              <a:t>Storage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5" t="16216" r="18398" b="19691"/>
          <a:stretch/>
        </p:blipFill>
        <p:spPr bwMode="auto">
          <a:xfrm>
            <a:off x="5836065" y="4191000"/>
            <a:ext cx="3138983" cy="228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924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Selection Criteria: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i="1" dirty="0" smtClean="0"/>
              <a:t>Lenovo Laptop</a:t>
            </a:r>
            <a:endParaRPr lang="en-US" sz="1600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i="1" dirty="0" smtClean="0"/>
              <a:t>MySQL Lite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i="1" dirty="0" err="1" smtClean="0"/>
              <a:t>MySQLdb</a:t>
            </a:r>
            <a:r>
              <a:rPr lang="en-US" sz="1600" i="1" dirty="0" smtClean="0"/>
              <a:t> API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i="1" dirty="0" smtClean="0"/>
          </a:p>
          <a:p>
            <a:pPr marL="0" indent="0"/>
            <a:endParaRPr lang="en-US" sz="1600" i="1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2960" y="365760"/>
            <a:ext cx="3291840" cy="5486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SERVER COMPUTER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76600" y="2131767"/>
            <a:ext cx="5668922" cy="428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3901440" cy="5486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Storage – SD </a:t>
            </a:r>
            <a:r>
              <a:rPr lang="en-US" dirty="0" err="1" smtClean="0"/>
              <a:t>CArds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Selection Criteria</a:t>
            </a:r>
            <a:r>
              <a:rPr lang="en-US" sz="2000" dirty="0" smtClean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16 GB Micro SD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Upgrade option up to 128 GB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Easy data recovery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Connection mounts to </a:t>
            </a:r>
            <a:r>
              <a:rPr lang="en-US" sz="2000" dirty="0"/>
              <a:t>custom PCB</a:t>
            </a:r>
          </a:p>
          <a:p>
            <a:pPr marL="0" indent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0" y="3657600"/>
            <a:ext cx="3352800" cy="270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5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6339840" cy="5486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Microsoft </a:t>
            </a:r>
            <a:r>
              <a:rPr lang="en-US" dirty="0" err="1"/>
              <a:t>Lifecam</a:t>
            </a:r>
            <a:r>
              <a:rPr lang="en-US" dirty="0"/>
              <a:t> vx-5000 webcam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Optical </a:t>
            </a:r>
            <a:r>
              <a:rPr lang="en-US" dirty="0"/>
              <a:t>sensor type:  CMOS</a:t>
            </a:r>
          </a:p>
          <a:p>
            <a:pPr lvl="0"/>
            <a:r>
              <a:rPr lang="en-US" dirty="0"/>
              <a:t>Manufacture:  Microsoft</a:t>
            </a:r>
          </a:p>
          <a:p>
            <a:pPr lvl="0"/>
            <a:r>
              <a:rPr lang="en-US" dirty="0"/>
              <a:t>Max digital video resolution: 640 x 480</a:t>
            </a:r>
          </a:p>
          <a:p>
            <a:pPr lvl="0"/>
            <a:r>
              <a:rPr lang="en-US" dirty="0"/>
              <a:t>Digital Zoom: X4</a:t>
            </a:r>
          </a:p>
          <a:p>
            <a:pPr lvl="0"/>
            <a:r>
              <a:rPr lang="en-US" dirty="0"/>
              <a:t>Min focus Range:  19.7</a:t>
            </a:r>
          </a:p>
          <a:p>
            <a:r>
              <a:rPr lang="en-US" sz="2800" dirty="0" smtClean="0"/>
              <a:t>3x Magnified Glass</a:t>
            </a:r>
            <a:endParaRPr lang="en-US" sz="2800" dirty="0"/>
          </a:p>
        </p:txBody>
      </p:sp>
      <p:pic>
        <p:nvPicPr>
          <p:cNvPr id="5122" name="Picture 2" descr="http://ecx.images-amazon.com/images/I/41Ut80eeDr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00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27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Custom 2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00000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447</TotalTime>
  <Words>640</Words>
  <Application>Microsoft Office PowerPoint</Application>
  <PresentationFormat>On-screen Show (4:3)</PresentationFormat>
  <Paragraphs>181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Arial Black</vt:lpstr>
      <vt:lpstr>Calibri</vt:lpstr>
      <vt:lpstr>Franklin Gothic Book</vt:lpstr>
      <vt:lpstr>Franklin Gothic Medium</vt:lpstr>
      <vt:lpstr>Times New Roman</vt:lpstr>
      <vt:lpstr>Tunga</vt:lpstr>
      <vt:lpstr>Wingdings</vt:lpstr>
      <vt:lpstr>Angles</vt:lpstr>
      <vt:lpstr>Project Alfred</vt:lpstr>
      <vt:lpstr>Can I get anything for you Sir?</vt:lpstr>
      <vt:lpstr>objective, specification, and requirements.</vt:lpstr>
      <vt:lpstr>PowerPoint Presentation</vt:lpstr>
      <vt:lpstr>PowerPoint Presentation</vt:lpstr>
      <vt:lpstr>RASPBERRY PI</vt:lpstr>
      <vt:lpstr>SERVER COMPUTER</vt:lpstr>
      <vt:lpstr>Storage – SD CArds</vt:lpstr>
      <vt:lpstr>Microsoft Lifecam vx-5000 webcam</vt:lpstr>
      <vt:lpstr>Camera Subsystem Software</vt:lpstr>
      <vt:lpstr>PowerPoint Presentation</vt:lpstr>
      <vt:lpstr>PowerPoint Presentation</vt:lpstr>
      <vt:lpstr>PowerPoint Presentation</vt:lpstr>
      <vt:lpstr>LCD TOUCH SCREEN</vt:lpstr>
      <vt:lpstr>SCREEN Software</vt:lpstr>
      <vt:lpstr>Tracking at an instant</vt:lpstr>
      <vt:lpstr>The Reader and the writer</vt:lpstr>
      <vt:lpstr>Power</vt:lpstr>
      <vt:lpstr>Power management system Schematic</vt:lpstr>
      <vt:lpstr>Appliance Materials</vt:lpstr>
      <vt:lpstr>The appliance As a whole</vt:lpstr>
      <vt:lpstr>Work distribution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Alfred</dc:title>
  <dc:creator>Alec</dc:creator>
  <cp:lastModifiedBy>Brandon Becker</cp:lastModifiedBy>
  <cp:revision>40</cp:revision>
  <dcterms:created xsi:type="dcterms:W3CDTF">2015-02-02T17:32:11Z</dcterms:created>
  <dcterms:modified xsi:type="dcterms:W3CDTF">2015-04-22T16:36:10Z</dcterms:modified>
</cp:coreProperties>
</file>