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0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20</c:v>
                </c:pt>
                <c:pt idx="2">
                  <c:v>85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2716032"/>
        <c:axId val="594546704"/>
      </c:barChart>
      <c:catAx>
        <c:axId val="60271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546704"/>
        <c:crosses val="autoZero"/>
        <c:auto val="1"/>
        <c:lblAlgn val="ctr"/>
        <c:lblOffset val="100"/>
        <c:noMultiLvlLbl val="0"/>
      </c:catAx>
      <c:valAx>
        <c:axId val="59454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1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8A3B-9827-4567-9BCB-CC48DB5B0197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3E5F8-8E81-46ED-8996-768AE25F9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178D-1BEC-4084-970D-A9DC3E0201D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FCD2-5B87-446D-B0F0-8F8323C228FC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EC58-0338-479F-A630-C4D20DBD6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DAUB\Desktop\microchi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333876" cy="3248025"/>
          </a:xfrm>
          <a:prstGeom prst="rect">
            <a:avLst/>
          </a:prstGeom>
          <a:noFill/>
        </p:spPr>
      </p:pic>
      <p:pic>
        <p:nvPicPr>
          <p:cNvPr id="2052" name="Picture 4" descr="C:\Users\SDAUB\Google Drive\UCF\Spring 2016\EEL 4915L Senior Design II\CDR\CDR Tools\Dragon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943600" cy="3242371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2743200"/>
            <a:ext cx="434340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6666"/>
                </a:solidFill>
              </a:rPr>
              <a:t>Group 34</a:t>
            </a:r>
            <a:endParaRPr lang="en-US" sz="2900" b="1" dirty="0" smtClean="0">
              <a:solidFill>
                <a:srgbClr val="006666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err="1" smtClean="0"/>
              <a:t>Akash</a:t>
            </a:r>
            <a:r>
              <a:rPr lang="en-US" b="1" dirty="0" smtClean="0"/>
              <a:t> Patel  (</a:t>
            </a:r>
            <a:r>
              <a:rPr lang="en-US" b="1" dirty="0" err="1" smtClean="0"/>
              <a:t>CpE</a:t>
            </a:r>
            <a:r>
              <a:rPr lang="en-US" b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Ayoub</a:t>
            </a:r>
            <a:r>
              <a:rPr lang="en-US" b="1" dirty="0" smtClean="0"/>
              <a:t> </a:t>
            </a:r>
            <a:r>
              <a:rPr lang="en-US" b="1" dirty="0" err="1" smtClean="0"/>
              <a:t>Soud</a:t>
            </a:r>
            <a:r>
              <a:rPr lang="en-US" b="1" dirty="0" smtClean="0"/>
              <a:t> (</a:t>
            </a:r>
            <a:r>
              <a:rPr lang="en-US" b="1" dirty="0" err="1" smtClean="0"/>
              <a:t>CpE</a:t>
            </a:r>
            <a:r>
              <a:rPr lang="en-US" b="1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Nishit</a:t>
            </a:r>
            <a:r>
              <a:rPr lang="en-US" b="1" dirty="0" smtClean="0"/>
              <a:t> Dave (EE)</a:t>
            </a:r>
          </a:p>
          <a:p>
            <a:pPr>
              <a:spcAft>
                <a:spcPts val="600"/>
              </a:spcAft>
            </a:pPr>
            <a:r>
              <a:rPr lang="en-US" b="1" dirty="0" err="1" smtClean="0"/>
              <a:t>Younes</a:t>
            </a:r>
            <a:r>
              <a:rPr lang="en-US" b="1" dirty="0" smtClean="0"/>
              <a:t> </a:t>
            </a:r>
            <a:r>
              <a:rPr lang="en-US" b="1" dirty="0" err="1" smtClean="0"/>
              <a:t>Enouiti</a:t>
            </a:r>
            <a:r>
              <a:rPr lang="en-US" b="1" dirty="0" smtClean="0"/>
              <a:t> (EE)</a:t>
            </a:r>
          </a:p>
          <a:p>
            <a:endParaRPr lang="en-US" dirty="0"/>
          </a:p>
        </p:txBody>
      </p:sp>
      <p:pic>
        <p:nvPicPr>
          <p:cNvPr id="2053" name="Picture 5" descr="C:\Users\SDAUB\Desktop\ucfcec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943600"/>
            <a:ext cx="1619250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MSP430 Block Diagram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5" name="Content Placeholder 4" descr="MSP.pn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28600" y="1630441"/>
            <a:ext cx="5943600" cy="431315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4600" y="1600201"/>
            <a:ext cx="2514600" cy="434339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006666"/>
                </a:solidFill>
              </a:rPr>
              <a:t>Interfaces</a:t>
            </a:r>
          </a:p>
          <a:p>
            <a:r>
              <a:rPr lang="en-US" sz="2400" dirty="0" smtClean="0"/>
              <a:t>2 USCIs</a:t>
            </a:r>
          </a:p>
          <a:p>
            <a:r>
              <a:rPr lang="en-US" sz="2400" dirty="0" smtClean="0"/>
              <a:t>2 GPIOs</a:t>
            </a:r>
          </a:p>
          <a:p>
            <a:r>
              <a:rPr lang="en-US" sz="2400" dirty="0" err="1" smtClean="0"/>
              <a:t>Ez</a:t>
            </a:r>
            <a:r>
              <a:rPr lang="en-US" sz="2400" dirty="0" smtClean="0"/>
              <a:t>-FET Lit Emulator </a:t>
            </a:r>
          </a:p>
          <a:p>
            <a:r>
              <a:rPr lang="en-US" sz="2400" dirty="0" smtClean="0"/>
              <a:t>USB HUB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28600"/>
            <a:ext cx="622815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006666"/>
                </a:solidFill>
              </a:rPr>
              <a:t>Drone’s Frame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39" y="1835850"/>
            <a:ext cx="4285061" cy="4043876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Frame Model 3K-QAV250 - $30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Carbon Fiber Material for Durability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Dimensions: 25X20cm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Light Weight &amp; Strong: 170g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Flexible Device Mounting Options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Easy to Obtain Replacement Parts</a:t>
            </a:r>
          </a:p>
        </p:txBody>
      </p:sp>
      <p:pic>
        <p:nvPicPr>
          <p:cNvPr id="3074" name="Picture 2" descr="C:\Users\SDAUB\Desktop\619RKGh4jPL._SL1287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4024312" cy="4281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43434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Batteries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6480" y="1753346"/>
          <a:ext cx="7006945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389"/>
                <a:gridCol w="1401389"/>
                <a:gridCol w="1401389"/>
                <a:gridCol w="1401389"/>
                <a:gridCol w="140138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Type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Available</a:t>
                      </a:r>
                      <a:r>
                        <a:rPr lang="en-US" sz="1400" baseline="0" dirty="0" smtClean="0"/>
                        <a:t> Platform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Charging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Battery Capacity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Alkaline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About</a:t>
                      </a:r>
                      <a:r>
                        <a:rPr lang="en-US" sz="1400" baseline="0" dirty="0" smtClean="0"/>
                        <a:t> $1.00 for each AA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700mAh-1300mAh in AA or AAA 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Metal-Hydride (NiMH)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Somewhat expensive, about $2.00 for each AA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100mAh-</a:t>
                      </a:r>
                      <a:r>
                        <a:rPr lang="en-US" sz="1400" baseline="0" dirty="0" smtClean="0"/>
                        <a:t>2500mah in AA or AAA form</a:t>
                      </a:r>
                      <a:endParaRPr lang="en-US" sz="1400" dirty="0" smtClean="0"/>
                    </a:p>
                    <a:p>
                      <a:pPr algn="l"/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Cadmium (NiCad)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Cheapest of All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AA, AAA, C, D configurations are available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 mA to 1A depending on the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100mAh-</a:t>
                      </a:r>
                      <a:r>
                        <a:rPr lang="en-US" sz="1400" baseline="0" dirty="0" smtClean="0"/>
                        <a:t>1500mah in AA or AAA form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Nickel Zinc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NiZn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About $2.00</a:t>
                      </a:r>
                      <a:r>
                        <a:rPr lang="en-US" sz="1400" baseline="0" dirty="0" smtClean="0"/>
                        <a:t> for each AA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AA, AAA, C, D configurations are available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mA to 1A depending on the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1000mAh-4500mAh in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Lithium Polymer(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LiPo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Between $20.00 to $55.00 based on Capacity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Most</a:t>
                      </a:r>
                      <a:r>
                        <a:rPr lang="en-US" sz="1400" baseline="0" dirty="0" smtClean="0"/>
                        <a:t> common ones are 3S and 4S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</a:t>
                      </a:r>
                      <a:r>
                        <a:rPr lang="en-US" sz="1400" baseline="0" dirty="0" smtClean="0"/>
                        <a:t> mA to 3A depending on the battery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1000mAh</a:t>
                      </a:r>
                      <a:r>
                        <a:rPr lang="en-US" sz="1400" baseline="0" dirty="0" smtClean="0"/>
                        <a:t> and over based on the number of cells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4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39" y="1717618"/>
            <a:ext cx="4030756" cy="3263504"/>
          </a:xfrm>
        </p:spPr>
        <p:txBody>
          <a:bodyPr>
            <a:normAutofit/>
          </a:bodyPr>
          <a:lstStyle/>
          <a:p>
            <a:r>
              <a:rPr lang="en-US" sz="1350" dirty="0"/>
              <a:t>ZIPPY </a:t>
            </a:r>
            <a:r>
              <a:rPr lang="en-US" sz="1350" dirty="0" err="1"/>
              <a:t>Flightmax</a:t>
            </a:r>
            <a:r>
              <a:rPr lang="en-US" sz="1350" dirty="0"/>
              <a:t> 2800mAh 11.1v 3S </a:t>
            </a:r>
            <a:r>
              <a:rPr lang="en-US" sz="1350" dirty="0" err="1"/>
              <a:t>LiPo</a:t>
            </a:r>
            <a:r>
              <a:rPr lang="en-US" sz="1350" dirty="0"/>
              <a:t> battery</a:t>
            </a:r>
          </a:p>
          <a:p>
            <a:r>
              <a:rPr lang="en-US" sz="1350" dirty="0"/>
              <a:t>Voltage: 3S1P / 3 Cell / 11.1V</a:t>
            </a:r>
          </a:p>
          <a:p>
            <a:r>
              <a:rPr lang="en-US" sz="1350" dirty="0"/>
              <a:t>Discharge: 30C Constant / 40C Burst</a:t>
            </a:r>
          </a:p>
          <a:p>
            <a:r>
              <a:rPr lang="en-US" sz="1350" dirty="0"/>
              <a:t>Weight: 231g (including wire, plug &amp; case)</a:t>
            </a:r>
          </a:p>
          <a:p>
            <a:r>
              <a:rPr lang="en-US" sz="1350" dirty="0"/>
              <a:t>Dimensions: 116x37x27mm</a:t>
            </a:r>
          </a:p>
          <a:p>
            <a:r>
              <a:rPr lang="en-US" sz="1350" dirty="0"/>
              <a:t>Balance Plug: JST-XH</a:t>
            </a:r>
          </a:p>
          <a:p>
            <a:r>
              <a:rPr lang="en-US" sz="1350" dirty="0"/>
              <a:t>Discharge Plug: XT60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9" y="3882839"/>
            <a:ext cx="3360697" cy="177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9406" y="1717618"/>
            <a:ext cx="3960158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LiPO</a:t>
            </a:r>
            <a:r>
              <a:rPr lang="en-US" sz="1350" dirty="0"/>
              <a:t>/</a:t>
            </a:r>
            <a:r>
              <a:rPr lang="en-US" sz="1350" dirty="0" err="1"/>
              <a:t>LiFE</a:t>
            </a:r>
            <a:r>
              <a:rPr lang="en-US" sz="1350" dirty="0"/>
              <a:t>/Li-Ion Cell Count: 2-4 Cell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Charge Current: 0.1 - 3.0A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Circuit Power: 40W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Input: DC 10.0-18.0 Volts - AC 100v-240v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Display Type: LCD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Dimensions: 130x48.25x5.6mm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Weight: 306g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24" y="4049806"/>
            <a:ext cx="2896160" cy="1969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28650" y="1186703"/>
            <a:ext cx="2823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Battery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7324" y="1186703"/>
            <a:ext cx="2924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Battery Charger</a:t>
            </a:r>
          </a:p>
        </p:txBody>
      </p:sp>
    </p:spTree>
    <p:extLst>
      <p:ext uri="{BB962C8B-B14F-4D97-AF65-F5344CB8AC3E}">
        <p14:creationId xmlns:p14="http://schemas.microsoft.com/office/powerpoint/2010/main" val="268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24" y="1523123"/>
            <a:ext cx="1512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Motors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690" y="2054038"/>
            <a:ext cx="1857374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KV: 2300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Max Trust: 440g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No. of cell: 2-3S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Framework: 12N14P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Propeller: 5" - 6“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Length: 32.2mm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Shaft: 3mm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Diameter: 27.9mm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Weight: 25g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2206" y="1038785"/>
            <a:ext cx="1860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Propellers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64" y="3092824"/>
            <a:ext cx="2793626" cy="27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64424" y="1645488"/>
            <a:ext cx="25616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Size: 5.0" x 3.0“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Hole Diameter: 5.1mm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Material: Carbon Fiber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947908"/>
            <a:ext cx="2087656" cy="208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026088" y="2184489"/>
            <a:ext cx="1090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6666"/>
                </a:solidFill>
              </a:rPr>
              <a:t>ESC’s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7118" y="2637647"/>
            <a:ext cx="3755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Separate power supply for MCU and BEC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Low-voltage protection, over-heat protection and self-check functions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Equipped with built-in linear BEC or switch BEC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Continuous/Burst Current: 12A/15A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Input: 2S-3S </a:t>
            </a:r>
            <a:r>
              <a:rPr lang="en-US" sz="1350" dirty="0" err="1"/>
              <a:t>Lipo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dirty="0"/>
              <a:t>Dimension (L*W*H): 25mm x 20mm x 7mm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Weight :  9g (Including Wires)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BEC Mode: Linear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BEC Output: 1A/5V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03" y="4704739"/>
            <a:ext cx="2476922" cy="1275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88" y="924484"/>
            <a:ext cx="2312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GPS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647" y="1455399"/>
            <a:ext cx="364415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NEO-6M GPS module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10Hz update rate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Build in 25 x 25 x 4mm ceramic patch antenna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UART (TTL) port with EMI protection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3V Rechargeable Backup Capacitors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Fix indicator LEDs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Reverse polarity protection for input power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Default parameter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NMEA protocol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Baud rate : 9600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Nav</a:t>
            </a:r>
            <a:r>
              <a:rPr lang="en-US" sz="1350" dirty="0"/>
              <a:t> rate : 1Hz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TIMEPULSE (fix LED) rate : 1Hz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2" y="1327898"/>
            <a:ext cx="3674409" cy="3674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9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66"/>
                </a:solidFill>
              </a:rPr>
              <a:t>Wireless Communication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6000"/>
          </a:blip>
          <a:stretch>
            <a:fillRect/>
          </a:stretch>
        </p:blipFill>
        <p:spPr>
          <a:xfrm>
            <a:off x="6024283" y="1447764"/>
            <a:ext cx="2158253" cy="217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6006" y="1489915"/>
            <a:ext cx="48611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Microcontroller Choice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500" dirty="0"/>
              <a:t>MSP430F5529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Low Supply Voltage Range: 3.6 V Down to 1.8 V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Ultra-Low Power Consumption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350" dirty="0"/>
              <a:t>Two Universal Serial Communication Interfaces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Hardware Multiplier Supports 32-Bit Operations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Compatible with Wi-Fi Module Chosen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Affordable: $12.99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316007" y="3761676"/>
            <a:ext cx="511660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Wi-Fi Module Choice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500" dirty="0"/>
              <a:t>CC3100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Wi-Fi CERTIFIED Chip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Wide-Voltage Mode: 2.1 to 3.6 V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Interfaces with 8-, 16-, and 32-Bit MCU or  ASICs Over SPI or UART Interface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8 Simultaneous TCP or UDP Sockets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500" dirty="0"/>
              <a:t>Affordable: $24.99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-6000"/>
          </a:blip>
          <a:stretch>
            <a:fillRect/>
          </a:stretch>
        </p:blipFill>
        <p:spPr>
          <a:xfrm>
            <a:off x="6172200" y="3761675"/>
            <a:ext cx="2269367" cy="2033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9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rgbClr val="006666"/>
                </a:solidFill>
              </a:rPr>
              <a:t>Functional Diagram of the MSP430F5529 &amp; CC3100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791708" y="1763049"/>
            <a:ext cx="6765539" cy="41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81401" y="4953000"/>
            <a:ext cx="381000" cy="26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SPI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88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975023" cy="62345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Flight Controller (APM 2.8)-Nerve center of Drone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1846010"/>
            <a:ext cx="7247659" cy="35936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APM?</a:t>
            </a:r>
          </a:p>
          <a:p>
            <a:r>
              <a:rPr lang="en-US" dirty="0" smtClean="0"/>
              <a:t>Open source project from 3DRobotics</a:t>
            </a:r>
          </a:p>
          <a:p>
            <a:r>
              <a:rPr lang="en-US" dirty="0" smtClean="0"/>
              <a:t>“cinema flying” and “autonomous flying”</a:t>
            </a:r>
          </a:p>
          <a:p>
            <a:r>
              <a:rPr lang="en-US" dirty="0" smtClean="0"/>
              <a:t>Better for exploring and learning</a:t>
            </a:r>
          </a:p>
          <a:p>
            <a:r>
              <a:rPr lang="en-US" dirty="0" smtClean="0"/>
              <a:t>Meets specification: Loiter, Circle, and follow me modes </a:t>
            </a:r>
          </a:p>
          <a:p>
            <a:r>
              <a:rPr lang="en-US" dirty="0" smtClean="0"/>
              <a:t>Low power Consumption: 4.6V(min) – 5.25V(max), 200mA draw</a:t>
            </a:r>
          </a:p>
          <a:p>
            <a:r>
              <a:rPr lang="en-US" dirty="0" smtClean="0"/>
              <a:t>Light weight: 31g </a:t>
            </a:r>
          </a:p>
          <a:p>
            <a:r>
              <a:rPr lang="en-US" dirty="0" smtClean="0"/>
              <a:t>Affordable Cost: $40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4876800" y="4081462"/>
            <a:ext cx="3157538" cy="201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4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4953"/>
            <a:ext cx="7886700" cy="3859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APM Specifications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20932"/>
            <a:ext cx="7886700" cy="164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ATmega2560 main processor: 8bit </a:t>
            </a:r>
            <a:r>
              <a:rPr lang="en-US" dirty="0" err="1" smtClean="0"/>
              <a:t>atmel</a:t>
            </a:r>
            <a:r>
              <a:rPr lang="en-US" dirty="0" smtClean="0"/>
              <a:t> processor running at 16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ATmega32u4: handles USB functionality</a:t>
            </a:r>
          </a:p>
          <a:p>
            <a:r>
              <a:rPr lang="en-US" dirty="0" err="1" smtClean="0"/>
              <a:t>InvenSense</a:t>
            </a:r>
            <a:r>
              <a:rPr lang="en-US" dirty="0" smtClean="0"/>
              <a:t> MPU-6000: handles gyro &amp; accelerometer duties</a:t>
            </a:r>
          </a:p>
          <a:p>
            <a:r>
              <a:rPr lang="en-US" dirty="0" smtClean="0"/>
              <a:t>Onboard barometer sensor and IMU(GPS receiver helper): allows GPS receiver to work when in tunnel or building</a:t>
            </a:r>
          </a:p>
          <a:p>
            <a:r>
              <a:rPr lang="en-US" dirty="0" smtClean="0"/>
              <a:t>Interfaces: off-board GPS/compass/magnetometer module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1925241" y="2862695"/>
            <a:ext cx="5293519" cy="304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2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Wi-Fi Controlled </a:t>
            </a:r>
            <a:r>
              <a:rPr lang="en-US" b="1" dirty="0" err="1" smtClean="0">
                <a:solidFill>
                  <a:srgbClr val="006666"/>
                </a:solidFill>
              </a:rPr>
              <a:t>Quadcopter</a:t>
            </a:r>
            <a:endParaRPr lang="en-US" b="1" dirty="0" smtClean="0">
              <a:solidFill>
                <a:srgbClr val="006666"/>
              </a:solidFill>
            </a:endParaRPr>
          </a:p>
        </p:txBody>
      </p:sp>
      <p:pic>
        <p:nvPicPr>
          <p:cNvPr id="5" name="Content Placeholder 4" descr="slab06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928"/>
            <a:ext cx="8229600" cy="403650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32" y="857250"/>
            <a:ext cx="7886700" cy="6234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66"/>
                </a:solidFill>
              </a:rPr>
              <a:t>Signal sharing fromMSP430 to APM to ESCs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8562108" cy="441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4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518" y="857250"/>
            <a:ext cx="6858000" cy="6270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APM 2.8 PWM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818" y="1446256"/>
            <a:ext cx="6858000" cy="1184672"/>
          </a:xfrm>
        </p:spPr>
        <p:txBody>
          <a:bodyPr>
            <a:norm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APM Clock cycle: 20,000 µs (50hz)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APM 2.8 R/C PWM range: 1000-2000 µs (50%-100% duty cycle)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068272" cy="417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79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7065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APM 2.8 schematics</a:t>
            </a: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1563832"/>
            <a:ext cx="4374574" cy="443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25216" cy="4538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95" y="1267385"/>
            <a:ext cx="3368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6666"/>
                </a:solidFill>
              </a:rPr>
              <a:t>UltraSonic</a:t>
            </a:r>
            <a:r>
              <a:rPr lang="en-US" sz="3000" dirty="0">
                <a:solidFill>
                  <a:srgbClr val="006666"/>
                </a:solidFill>
              </a:rPr>
              <a:t> Sensors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665" y="1798300"/>
            <a:ext cx="4114800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Easy to implement with the drone on hand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Offer a good combination between small object detection and narrow beam width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The </a:t>
            </a:r>
            <a:r>
              <a:rPr lang="en-US" sz="1350" dirty="0" err="1"/>
              <a:t>MaxSonar</a:t>
            </a:r>
            <a:r>
              <a:rPr lang="en-US" sz="1350" dirty="0"/>
              <a:t> EZ2 sensors utilize a frequency of 42 kHz and have an effective range from 6 to 254 inches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Operate between 2.5 and 5.5 volts at a ballpark 2 mA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Offer an output choice of analog, serial, and PWM signals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The beam patterns differ between a 3.3V and 5V supply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Single forward oriented Sensor and it would be effective in alerting the quad-copter to obstacles in its path when flying in an autonomous mode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90" y="1895320"/>
            <a:ext cx="2857748" cy="143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190" y="1521301"/>
            <a:ext cx="2955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MaxSonar EZ02 beam pattern diagram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514" y="4386643"/>
            <a:ext cx="3566469" cy="1298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4668" y="4030756"/>
            <a:ext cx="3260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Elimination of Noise using a low-pass filter</a:t>
            </a:r>
          </a:p>
        </p:txBody>
      </p:sp>
    </p:spTree>
    <p:extLst>
      <p:ext uri="{BB962C8B-B14F-4D97-AF65-F5344CB8AC3E}">
        <p14:creationId xmlns:p14="http://schemas.microsoft.com/office/powerpoint/2010/main" val="30349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560" y="1047968"/>
            <a:ext cx="7886700" cy="432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6666"/>
                </a:solidFill>
              </a:rPr>
              <a:t>Live video streaming </a:t>
            </a:r>
            <a:br>
              <a:rPr lang="en-US" dirty="0" smtClean="0">
                <a:solidFill>
                  <a:srgbClr val="006666"/>
                </a:solidFill>
              </a:rPr>
            </a:b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351" y="2330378"/>
            <a:ext cx="3263415" cy="3263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10" y="2460789"/>
            <a:ext cx="454082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360Fly Camera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Wi-Fi built in camera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Panoramic 360 degree HD video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Accelerometer sensor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Light weight- only 4.9oz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32Gb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Built in 1600mah Lippo battery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Resistant to rain, liquid, sweat, sand and dust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Supports mobile OS- IOS8+ and Android 4.3+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Supports PC OS- Mac OS x, Windows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50" dirty="0"/>
              <a:t>Price- $400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03909" y="1350422"/>
            <a:ext cx="5413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Possiblities</a:t>
            </a:r>
            <a:endParaRPr lang="en-US" dirty="0"/>
          </a:p>
          <a:p>
            <a:r>
              <a:rPr lang="en-US" sz="1500" b="1" dirty="0"/>
              <a:t>Raspberry Pie</a:t>
            </a:r>
            <a:r>
              <a:rPr lang="en-US" sz="1500" dirty="0"/>
              <a:t>: far more difficult to implement</a:t>
            </a:r>
          </a:p>
          <a:p>
            <a:r>
              <a:rPr lang="en-US" sz="1500" b="1" dirty="0"/>
              <a:t>MSP430 PCB</a:t>
            </a:r>
            <a:r>
              <a:rPr lang="en-US" sz="1500" dirty="0"/>
              <a:t>: not enough power for video streaming through Wi-Fi</a:t>
            </a:r>
          </a:p>
        </p:txBody>
      </p:sp>
    </p:spTree>
    <p:extLst>
      <p:ext uri="{BB962C8B-B14F-4D97-AF65-F5344CB8AC3E}">
        <p14:creationId xmlns:p14="http://schemas.microsoft.com/office/powerpoint/2010/main" val="22691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59" y="1106020"/>
            <a:ext cx="8202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>Drone Flight System Components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09700" y="2008842"/>
          <a:ext cx="6154270" cy="370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135"/>
                <a:gridCol w="3077135"/>
              </a:tblGrid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Part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Model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Quadcopter’s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Battery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ZIPPY </a:t>
                      </a:r>
                      <a:r>
                        <a:rPr lang="en-US" sz="1400" dirty="0" err="1" smtClean="0"/>
                        <a:t>Flightmax</a:t>
                      </a:r>
                      <a:r>
                        <a:rPr lang="en-US" sz="1400" dirty="0" smtClean="0"/>
                        <a:t> 2800mAh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Quadcopter’s Motors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EMAX MT 2204-2300KV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Electronic Speed</a:t>
                      </a:r>
                      <a:r>
                        <a:rPr lang="en-US" sz="1400" baseline="0" dirty="0" smtClean="0"/>
                        <a:t> Controller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EMAX 12A </a:t>
                      </a:r>
                      <a:r>
                        <a:rPr lang="en-US" sz="1400" dirty="0" err="1" smtClean="0"/>
                        <a:t>SimonK</a:t>
                      </a:r>
                      <a:r>
                        <a:rPr lang="en-US" sz="1400" dirty="0" smtClean="0"/>
                        <a:t> Firmware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Flight Controller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APM 2.8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Propellers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Carbon Fiber</a:t>
                      </a:r>
                      <a:r>
                        <a:rPr lang="en-US" sz="1400" baseline="0" dirty="0" smtClean="0"/>
                        <a:t> 5x3 inch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Ultrasonic Sensors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Max-Sonar</a:t>
                      </a:r>
                      <a:r>
                        <a:rPr lang="en-US" sz="1400" baseline="0" dirty="0" smtClean="0"/>
                        <a:t> EZ02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626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GPS/Compass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NEO-7M GPS &amp; Compass Module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3" y="857250"/>
            <a:ext cx="8078932" cy="457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006666"/>
                </a:solidFill>
              </a:rPr>
              <a:t/>
            </a:r>
            <a:br>
              <a:rPr lang="en-US" sz="3000" dirty="0">
                <a:solidFill>
                  <a:srgbClr val="006666"/>
                </a:solidFill>
              </a:rPr>
            </a:br>
            <a:r>
              <a:rPr lang="en-US" sz="3000" dirty="0">
                <a:solidFill>
                  <a:srgbClr val="006666"/>
                </a:solidFill>
              </a:rPr>
              <a:t>Power Distribution</a:t>
            </a:r>
            <a:r>
              <a:rPr lang="en-US" dirty="0" smtClean="0">
                <a:solidFill>
                  <a:srgbClr val="006666"/>
                </a:solidFill>
              </a:rPr>
              <a:t/>
            </a:r>
            <a:br>
              <a:rPr lang="en-US" dirty="0" smtClean="0">
                <a:solidFill>
                  <a:srgbClr val="006666"/>
                </a:solidFill>
              </a:rPr>
            </a:br>
            <a:endParaRPr lang="en-US" dirty="0">
              <a:solidFill>
                <a:srgbClr val="0066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1439141"/>
            <a:ext cx="3325091" cy="408167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08" y="1615787"/>
            <a:ext cx="4365440" cy="3905033"/>
          </a:xfrm>
        </p:spPr>
      </p:pic>
    </p:spTree>
    <p:extLst>
      <p:ext uri="{BB962C8B-B14F-4D97-AF65-F5344CB8AC3E}">
        <p14:creationId xmlns:p14="http://schemas.microsoft.com/office/powerpoint/2010/main" val="34005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47430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6666"/>
                </a:solidFill>
              </a:rPr>
              <a:t>3DRPower Module (Voltage regulator)</a:t>
            </a:r>
            <a:endParaRPr lang="en-US" sz="2800" dirty="0">
              <a:solidFill>
                <a:srgbClr val="006666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4" y="1752600"/>
            <a:ext cx="8832272" cy="4669199"/>
          </a:xfrm>
        </p:spPr>
      </p:pic>
    </p:spTree>
    <p:extLst>
      <p:ext uri="{BB962C8B-B14F-4D97-AF65-F5344CB8AC3E}">
        <p14:creationId xmlns:p14="http://schemas.microsoft.com/office/powerpoint/2010/main" val="35403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86700" cy="5195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Powering APM board</a:t>
            </a:r>
            <a:endParaRPr lang="en-US" sz="3200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2588838"/>
            <a:ext cx="4054651" cy="2653376"/>
          </a:xfrm>
        </p:spPr>
      </p:pic>
      <p:sp>
        <p:nvSpPr>
          <p:cNvPr id="5" name="TextBox 4"/>
          <p:cNvSpPr txBox="1"/>
          <p:nvPr/>
        </p:nvSpPr>
        <p:spPr>
          <a:xfrm>
            <a:off x="457201" y="1283277"/>
            <a:ext cx="858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Two separate circuits connected by jumper (JP1)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Two ways to provide power to APM</a:t>
            </a:r>
          </a:p>
          <a:p>
            <a:r>
              <a:rPr lang="en-US" sz="2400" dirty="0"/>
              <a:t>1. Through ESC’s BEC (JP1 needed)</a:t>
            </a:r>
          </a:p>
          <a:p>
            <a:r>
              <a:rPr lang="en-US" sz="2400" dirty="0"/>
              <a:t>2. Through Power Module (JP1 not needed)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3219059"/>
            <a:ext cx="4094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Powering APM through 3DR PM</a:t>
            </a:r>
          </a:p>
          <a:p>
            <a:r>
              <a:rPr lang="en-US" sz="2100" dirty="0"/>
              <a:t>1. APM has PM 6-pin power port </a:t>
            </a:r>
          </a:p>
          <a:p>
            <a:r>
              <a:rPr lang="en-US" sz="2100" dirty="0"/>
              <a:t>2. Its voltage regulated, provides     </a:t>
            </a:r>
          </a:p>
          <a:p>
            <a:r>
              <a:rPr lang="en-US" sz="2100" dirty="0"/>
              <a:t>    consistence 5V power supply with </a:t>
            </a:r>
          </a:p>
          <a:p>
            <a:r>
              <a:rPr lang="en-US" sz="2100" dirty="0"/>
              <a:t>    200mA current. </a:t>
            </a:r>
          </a:p>
        </p:txBody>
      </p:sp>
    </p:spTree>
    <p:extLst>
      <p:ext uri="{BB962C8B-B14F-4D97-AF65-F5344CB8AC3E}">
        <p14:creationId xmlns:p14="http://schemas.microsoft.com/office/powerpoint/2010/main" val="31207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886700" cy="4434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6666"/>
                </a:solidFill>
              </a:rPr>
              <a:t>Powering PCB 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699" y="2085731"/>
            <a:ext cx="4231479" cy="110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83" y="1012010"/>
            <a:ext cx="2853279" cy="203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3122" y="1600983"/>
            <a:ext cx="22919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MSP430F5529 MCU powering</a:t>
            </a:r>
          </a:p>
          <a:p>
            <a:pPr algn="ctr"/>
            <a:r>
              <a:rPr lang="en-US" sz="1350" dirty="0"/>
              <a:t>DVCC = 3.3V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8506" y="3085693"/>
            <a:ext cx="17260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APM powering to PCB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534480"/>
            <a:ext cx="8763180" cy="23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Goals and Objectives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Wi-Fi control of copter in place of traditional RF control</a:t>
            </a:r>
          </a:p>
          <a:p>
            <a:r>
              <a:rPr lang="en-US" dirty="0" smtClean="0"/>
              <a:t>Feed data to Autopilot through UDP protocol</a:t>
            </a:r>
          </a:p>
          <a:p>
            <a:r>
              <a:rPr lang="en-US" dirty="0" smtClean="0"/>
              <a:t>Use of “RTL” mode for the flight safety</a:t>
            </a:r>
          </a:p>
          <a:p>
            <a:r>
              <a:rPr lang="en-US" dirty="0" smtClean="0"/>
              <a:t>Use of “Follow Me” mode for autonomous flight using GPS coordinates </a:t>
            </a:r>
          </a:p>
          <a:p>
            <a:r>
              <a:rPr lang="en-US" dirty="0" smtClean="0"/>
              <a:t>Mobile application interface for flight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0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Powering Motors</a:t>
            </a:r>
            <a:endParaRPr lang="en-US" sz="3200" b="1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113" y="3975967"/>
                <a:ext cx="4767688" cy="4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Approximate flight time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31.08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∗60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sz="1600" dirty="0"/>
                  <a:t>=5.18min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3" y="3975967"/>
                <a:ext cx="4767688" cy="442172"/>
              </a:xfrm>
              <a:prstGeom prst="rect">
                <a:avLst/>
              </a:prstGeom>
              <a:blipFill rotWithShape="0">
                <a:blip r:embed="rId2"/>
                <a:stretch>
                  <a:fillRect l="-512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1626178"/>
            <a:ext cx="5080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3s Lippo battery power: 11.1V, 2800mah, 31.08W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Motor power consumption: 8V-12V, 7.5A, 90W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Power Modulate regulates power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PDB shares common power to all ESCs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393163" cy="3677163"/>
          </a:xfrm>
        </p:spPr>
      </p:pic>
    </p:spTree>
    <p:extLst>
      <p:ext uri="{BB962C8B-B14F-4D97-AF65-F5344CB8AC3E}">
        <p14:creationId xmlns:p14="http://schemas.microsoft.com/office/powerpoint/2010/main" val="26256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66"/>
                </a:solidFill>
              </a:rPr>
              <a:t>Mobile Wi-Fi Approach</a:t>
            </a:r>
            <a:endParaRPr lang="en-US" sz="3200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" y="2286000"/>
            <a:ext cx="1809750" cy="180975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046" y="1651728"/>
            <a:ext cx="2209800" cy="527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CC3100 &amp; MSP430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0" y="1970820"/>
            <a:ext cx="1219200" cy="23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5427081" y="3124198"/>
            <a:ext cx="1135283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78600"/>
              </p:ext>
            </p:extLst>
          </p:nvPr>
        </p:nvGraphicFramePr>
        <p:xfrm>
          <a:off x="3523046" y="2952750"/>
          <a:ext cx="1887155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155"/>
                <a:gridCol w="15240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IP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Port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Number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Elbow Connector 13"/>
          <p:cNvCxnSpPr/>
          <p:nvPr/>
        </p:nvCxnSpPr>
        <p:spPr>
          <a:xfrm rot="10800000" flipV="1">
            <a:off x="2362199" y="3124200"/>
            <a:ext cx="1080866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91301" y="2857502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UDP Packet</a:t>
            </a:r>
            <a:endParaRPr lang="en-US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72970" y="4572000"/>
            <a:ext cx="869258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Initiate: sends  an Throttle value of 1500 will start the motor and stabilize the drone at5ft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Follow Me mode: Sends the </a:t>
            </a:r>
            <a:r>
              <a:rPr lang="en-US" sz="1600" dirty="0"/>
              <a:t>GPS </a:t>
            </a:r>
            <a:r>
              <a:rPr lang="en-US" sz="1600" dirty="0" smtClean="0"/>
              <a:t>(longitude </a:t>
            </a:r>
            <a:r>
              <a:rPr lang="en-US" sz="1600" dirty="0"/>
              <a:t>and latitude) </a:t>
            </a:r>
            <a:r>
              <a:rPr lang="en-US" sz="1600" dirty="0" smtClean="0"/>
              <a:t>every 2 second in a loop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Manual Mode: Sends Throttle, Yaw, Roll, and Pitch values in an array when button pressed </a:t>
            </a:r>
          </a:p>
        </p:txBody>
      </p:sp>
    </p:spTree>
    <p:extLst>
      <p:ext uri="{BB962C8B-B14F-4D97-AF65-F5344CB8AC3E}">
        <p14:creationId xmlns:p14="http://schemas.microsoft.com/office/powerpoint/2010/main" val="32053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71" y="1179980"/>
            <a:ext cx="18355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6666"/>
                </a:solidFill>
              </a:rPr>
              <a:t>PCB Design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219" y="1771651"/>
            <a:ext cx="2319617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 err="1"/>
              <a:t>CadSoft</a:t>
            </a:r>
            <a:r>
              <a:rPr lang="en-US" sz="1350" dirty="0"/>
              <a:t> Eagle PCB Design Software is being utilized to create schematics of the PCB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OSH Park is the online vendor that will be used to print PCB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A 2 layer board will cost $5.00 per square inch or a 4 layer board will cost $10.00 per square inch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50" dirty="0"/>
              <a:t>OSH Park offers 3 copies of the PCB at no 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6" y="1771650"/>
            <a:ext cx="3905113" cy="4091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6371" y="1387729"/>
            <a:ext cx="38929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MSP430F5529/CC3100 Schematic Eagle CAD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32" y="2437280"/>
            <a:ext cx="2969756" cy="32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Work Distribution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349071"/>
              </p:ext>
            </p:extLst>
          </p:nvPr>
        </p:nvGraphicFramePr>
        <p:xfrm>
          <a:off x="457200" y="2286000"/>
          <a:ext cx="8229600" cy="2032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71600"/>
                <a:gridCol w="1066800"/>
                <a:gridCol w="1447800"/>
                <a:gridCol w="1371600"/>
                <a:gridCol w="1600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CC3100</a:t>
                      </a:r>
                    </a:p>
                    <a:p>
                      <a:r>
                        <a:rPr lang="en-US" sz="1200" dirty="0" smtClean="0"/>
                        <a:t>(Wi-Fi</a:t>
                      </a:r>
                      <a:r>
                        <a:rPr lang="en-US" sz="1200" baseline="0" dirty="0" smtClean="0"/>
                        <a:t> Module)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MSP430F5529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Akash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Ayoub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Younes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Nishit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582" y="2905348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87987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366342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3" y="366342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3240143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49" y="2905348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21" y="4065663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upload.wikimedia.org/wikipedia/commons/thumb/9/90/Check_mark_23x20_02.svg/1081px-Check_mark_23x20_0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81" y="3976986"/>
            <a:ext cx="227129" cy="2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Budget and Finance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Sponsors </a:t>
            </a:r>
          </a:p>
          <a:p>
            <a:r>
              <a:rPr lang="en-US" dirty="0" smtClean="0"/>
              <a:t>Dragon Bee is a self funded project</a:t>
            </a:r>
          </a:p>
          <a:p>
            <a:r>
              <a:rPr lang="en-US" dirty="0" smtClean="0"/>
              <a:t>All teammates agreed to divide the total expense equally</a:t>
            </a:r>
          </a:p>
          <a:p>
            <a:r>
              <a:rPr lang="en-US" dirty="0" smtClean="0"/>
              <a:t>Mostly all part are bought and paid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Budget 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86524"/>
              </p:ext>
            </p:extLst>
          </p:nvPr>
        </p:nvGraphicFramePr>
        <p:xfrm>
          <a:off x="457200" y="1295400"/>
          <a:ext cx="8229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219200"/>
                <a:gridCol w="1219200"/>
                <a:gridCol w="18288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Bought 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Drone Kit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3. Battery Charger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 Sensors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(IR</a:t>
                      </a:r>
                      <a:r>
                        <a:rPr lang="en-US" baseline="0" dirty="0" smtClean="0"/>
                        <a:t> and Proximity)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to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5. 360</a:t>
                      </a:r>
                      <a:r>
                        <a:rPr lang="en-US" baseline="0" dirty="0" smtClean="0"/>
                        <a:t> FLY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6. ArduPilot</a:t>
                      </a:r>
                      <a:r>
                        <a:rPr lang="en-US" baseline="0" dirty="0" smtClean="0"/>
                        <a:t> Kit 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7. MSP430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8.</a:t>
                      </a:r>
                      <a:r>
                        <a:rPr lang="en-US" baseline="0" dirty="0" smtClean="0"/>
                        <a:t> PCB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OSH</a:t>
                      </a:r>
                      <a:r>
                        <a:rPr lang="en-US" baseline="0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</a:t>
                      </a:r>
                      <a:r>
                        <a:rPr lang="en-US" baseline="0" dirty="0" smtClean="0"/>
                        <a:t> CC3100 Wi-Fi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ebay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10. Miscellaneous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$999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Project Completion</a:t>
            </a:r>
            <a:endParaRPr lang="en-US" dirty="0">
              <a:solidFill>
                <a:srgbClr val="006666"/>
              </a:solidFill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65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Issues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between APM (autopilot) and MSP430</a:t>
            </a:r>
          </a:p>
          <a:p>
            <a:r>
              <a:rPr lang="en-US" dirty="0" smtClean="0"/>
              <a:t>Battery weight</a:t>
            </a:r>
          </a:p>
          <a:p>
            <a:pPr lvl="1"/>
            <a:r>
              <a:rPr lang="en-US" dirty="0" smtClean="0"/>
              <a:t>Copter cant lift our battery</a:t>
            </a:r>
          </a:p>
          <a:p>
            <a:pPr lvl="1"/>
            <a:r>
              <a:rPr lang="en-US" dirty="0" smtClean="0"/>
              <a:t>Tuning the ESCs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Immediate Plan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APM firmware from scratch using 	</a:t>
            </a:r>
            <a:r>
              <a:rPr lang="en-US" dirty="0" err="1" smtClean="0"/>
              <a:t>ArduPilot</a:t>
            </a:r>
            <a:r>
              <a:rPr lang="en-US" dirty="0" smtClean="0"/>
              <a:t> libraries</a:t>
            </a:r>
          </a:p>
          <a:p>
            <a:pPr lvl="1"/>
            <a:r>
              <a:rPr lang="en-US" dirty="0" smtClean="0"/>
              <a:t>To solve the communication problem</a:t>
            </a:r>
          </a:p>
          <a:p>
            <a:pPr lvl="1"/>
            <a:r>
              <a:rPr lang="en-US" dirty="0" smtClean="0"/>
              <a:t>Reliable UART connection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Finalize the Android app and test the UDP connection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Finding the library for CC3100 module and MSP430 for PCB design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Finalize PCB layout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9308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66"/>
                </a:solidFill>
              </a:rPr>
              <a:t>Questions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590800" y="2514600"/>
            <a:ext cx="3429000" cy="281940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0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Specification</a:t>
            </a:r>
            <a:endParaRPr lang="en-US" b="1" dirty="0">
              <a:solidFill>
                <a:srgbClr val="00666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959872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 Specification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 Time</a:t>
                      </a:r>
                    </a:p>
                    <a:p>
                      <a:r>
                        <a:rPr lang="en-US" dirty="0" smtClean="0"/>
                        <a:t>Discharge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hours</a:t>
                      </a:r>
                      <a:r>
                        <a:rPr lang="en-US" baseline="0" dirty="0" smtClean="0"/>
                        <a:t> (Full)</a:t>
                      </a:r>
                    </a:p>
                    <a:p>
                      <a:r>
                        <a:rPr lang="en-US" dirty="0" smtClean="0"/>
                        <a:t>30C Constant</a:t>
                      </a:r>
                      <a:r>
                        <a:rPr lang="en-US" baseline="0" dirty="0" smtClean="0"/>
                        <a:t>/ 40C Burst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r>
                        <a:rPr lang="en-US" baseline="0" dirty="0" smtClean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Ft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r>
                        <a:rPr lang="en-US" baseline="0" dirty="0" smtClean="0"/>
                        <a:t>(Android)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10 Ft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Quadcopter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Flight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360Fly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FAA Rules and </a:t>
            </a:r>
            <a:r>
              <a:rPr lang="en-US" b="1" dirty="0" err="1" smtClean="0">
                <a:solidFill>
                  <a:srgbClr val="006666"/>
                </a:solidFill>
              </a:rPr>
              <a:t>Guiedline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December 21, 2015, anyone who owns a small unmanned aircraft of a certain weight must register with the Federal Aviation Administration's Unmanned Aircraft System (UAS) registry before they fly outdoors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6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FAA Guideline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7" y="1981200"/>
            <a:ext cx="8019486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Related Standards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Wi-Fi Standard: </a:t>
            </a:r>
            <a:r>
              <a:rPr lang="en-US" dirty="0"/>
              <a:t>The 802.11 standard has several specifications of WLANs. This standard defines the air interface between two wireless devices, client and a base station </a:t>
            </a:r>
            <a:endParaRPr lang="en-US" dirty="0" smtClean="0"/>
          </a:p>
          <a:p>
            <a:r>
              <a:rPr lang="en-US" b="1" dirty="0" smtClean="0"/>
              <a:t>Android App standard: </a:t>
            </a:r>
            <a:r>
              <a:rPr lang="en-US" dirty="0"/>
              <a:t>App follows Android Design guidelines and uses common UI patterns and </a:t>
            </a:r>
            <a:r>
              <a:rPr lang="en-US" dirty="0" smtClean="0"/>
              <a:t>icons</a:t>
            </a:r>
          </a:p>
          <a:p>
            <a:r>
              <a:rPr lang="en-US" b="1" dirty="0" smtClean="0"/>
              <a:t>Battery standards: </a:t>
            </a:r>
            <a:r>
              <a:rPr lang="en-US" dirty="0"/>
              <a:t>We found many battery standards related to our project. </a:t>
            </a:r>
            <a:r>
              <a:rPr lang="en-US" dirty="0" smtClean="0"/>
              <a:t>The </a:t>
            </a:r>
            <a:r>
              <a:rPr lang="en-US" dirty="0" err="1" smtClean="0"/>
              <a:t>LiPo</a:t>
            </a:r>
            <a:r>
              <a:rPr lang="en-US" dirty="0" smtClean="0"/>
              <a:t> </a:t>
            </a:r>
            <a:r>
              <a:rPr lang="en-US" dirty="0"/>
              <a:t>battery pack we are using is rechargeable and some of the standards include rules and guidelines on how to install, operate, maintain, and recharge the batteries.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66"/>
                </a:solidFill>
              </a:rPr>
              <a:t>Design Constraints</a:t>
            </a:r>
            <a:endParaRPr lang="en-US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Economic</a:t>
            </a:r>
            <a:r>
              <a:rPr lang="en-US" sz="2000" b="1" dirty="0"/>
              <a:t>: </a:t>
            </a:r>
            <a:r>
              <a:rPr lang="en-US" sz="2000" dirty="0"/>
              <a:t>Along with many consumers, there are many states and regulators that believe the usage of UAV to be harmful and damaging. </a:t>
            </a:r>
            <a:endParaRPr lang="en-US" sz="2000" dirty="0" smtClean="0"/>
          </a:p>
          <a:p>
            <a:r>
              <a:rPr lang="en-US" sz="2000" b="1" dirty="0"/>
              <a:t>Health and safety: </a:t>
            </a:r>
            <a:r>
              <a:rPr lang="en-US" sz="2000" dirty="0"/>
              <a:t>The UAV has obvious limitations when it comes to safety. Drones are often causing of innocent lives lost. When it causes collateral damage it kills civilian and furthermore damages properties. </a:t>
            </a:r>
            <a:endParaRPr lang="en-US" sz="2000" dirty="0" smtClean="0"/>
          </a:p>
          <a:p>
            <a:r>
              <a:rPr lang="en-US" sz="2000" b="1" dirty="0"/>
              <a:t>Sustainability: </a:t>
            </a:r>
            <a:r>
              <a:rPr lang="en-US" sz="2000" dirty="0"/>
              <a:t>It’s no secret that wireless signals can be lost, hacked, or hijacked, in these cases the drone must be able to return home. </a:t>
            </a:r>
            <a:endParaRPr lang="en-US" sz="2000" dirty="0" smtClean="0"/>
          </a:p>
          <a:p>
            <a:r>
              <a:rPr lang="en-US" sz="2000" b="1" dirty="0"/>
              <a:t>Manufacturability: </a:t>
            </a:r>
            <a:r>
              <a:rPr lang="en-US" sz="2000" b="1" dirty="0" smtClean="0"/>
              <a:t> </a:t>
            </a:r>
            <a:r>
              <a:rPr lang="en-US" sz="2000" dirty="0"/>
              <a:t>17 states have already some kind of legislation passed to restrict drone usage. This legislation has prevented manufacturers to build drones for public use. </a:t>
            </a:r>
          </a:p>
        </p:txBody>
      </p:sp>
    </p:spTree>
    <p:extLst>
      <p:ext uri="{BB962C8B-B14F-4D97-AF65-F5344CB8AC3E}">
        <p14:creationId xmlns:p14="http://schemas.microsoft.com/office/powerpoint/2010/main" val="2092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rgbClr val="006666"/>
                </a:solidFill>
              </a:rPr>
              <a:t>Overall Block Diagram</a:t>
            </a:r>
            <a:endParaRPr lang="en-US" b="1" dirty="0">
              <a:solidFill>
                <a:srgbClr val="006666"/>
              </a:solidFill>
            </a:endParaRPr>
          </a:p>
        </p:txBody>
      </p:sp>
      <p:pic>
        <p:nvPicPr>
          <p:cNvPr id="4" name="Content Placeholder 3" descr="Untitled Diagram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  <p:extLst>
      <p:ext uri="{BB962C8B-B14F-4D97-AF65-F5344CB8AC3E}">
        <p14:creationId xmlns:p14="http://schemas.microsoft.com/office/powerpoint/2010/main" val="855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1690</Words>
  <Application>Microsoft Office PowerPoint</Application>
  <PresentationFormat>On-screen Show (4:3)</PresentationFormat>
  <Paragraphs>350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PowerPoint Presentation</vt:lpstr>
      <vt:lpstr>Wi-Fi Controlled Quadcopter</vt:lpstr>
      <vt:lpstr>Goals and Objectives</vt:lpstr>
      <vt:lpstr>Specification</vt:lpstr>
      <vt:lpstr>FAA Rules and Guiedline</vt:lpstr>
      <vt:lpstr>FAA Guideline</vt:lpstr>
      <vt:lpstr>Related Standards</vt:lpstr>
      <vt:lpstr>Design Constraints</vt:lpstr>
      <vt:lpstr>Overall Block Diagram</vt:lpstr>
      <vt:lpstr>MSP430 Block Diagram</vt:lpstr>
      <vt:lpstr>Drone’s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Diagram of the MSP430F5529 &amp; CC3100</vt:lpstr>
      <vt:lpstr>Flight Controller (APM 2.8)-Nerve center of Drone</vt:lpstr>
      <vt:lpstr>APM Specifications</vt:lpstr>
      <vt:lpstr>Signal sharing fromMSP430 to APM to ESCs</vt:lpstr>
      <vt:lpstr>APM 2.8 PWM</vt:lpstr>
      <vt:lpstr>APM 2.8 schematics</vt:lpstr>
      <vt:lpstr>PowerPoint Presentation</vt:lpstr>
      <vt:lpstr>Live video streaming  </vt:lpstr>
      <vt:lpstr>PowerPoint Presentation</vt:lpstr>
      <vt:lpstr> Power Distribution </vt:lpstr>
      <vt:lpstr>3DRPower Module (Voltage regulator)</vt:lpstr>
      <vt:lpstr>Powering APM board</vt:lpstr>
      <vt:lpstr>Powering PCB </vt:lpstr>
      <vt:lpstr>Powering Motors</vt:lpstr>
      <vt:lpstr>Mobile Wi-Fi Approach</vt:lpstr>
      <vt:lpstr>PowerPoint Presentation</vt:lpstr>
      <vt:lpstr>Work Distribution</vt:lpstr>
      <vt:lpstr>Budget and Finance</vt:lpstr>
      <vt:lpstr>Budget </vt:lpstr>
      <vt:lpstr>Project Completion</vt:lpstr>
      <vt:lpstr>Issues</vt:lpstr>
      <vt:lpstr>Immediate Plan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SDAUB</dc:creator>
  <cp:lastModifiedBy>Owner</cp:lastModifiedBy>
  <cp:revision>24</cp:revision>
  <dcterms:created xsi:type="dcterms:W3CDTF">2016-03-03T21:45:44Z</dcterms:created>
  <dcterms:modified xsi:type="dcterms:W3CDTF">2016-03-04T15:02:34Z</dcterms:modified>
</cp:coreProperties>
</file>