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7"/>
  </p:notesMasterIdLst>
  <p:sldIdLst>
    <p:sldId id="257" r:id="rId2"/>
    <p:sldId id="267" r:id="rId3"/>
    <p:sldId id="268" r:id="rId4"/>
    <p:sldId id="269" r:id="rId5"/>
    <p:sldId id="270" r:id="rId6"/>
    <p:sldId id="276" r:id="rId7"/>
    <p:sldId id="338" r:id="rId8"/>
    <p:sldId id="339" r:id="rId9"/>
    <p:sldId id="340" r:id="rId10"/>
    <p:sldId id="341" r:id="rId11"/>
    <p:sldId id="342" r:id="rId12"/>
    <p:sldId id="324" r:id="rId13"/>
    <p:sldId id="263" r:id="rId14"/>
    <p:sldId id="264" r:id="rId15"/>
    <p:sldId id="314" r:id="rId16"/>
    <p:sldId id="313" r:id="rId17"/>
    <p:sldId id="323" r:id="rId18"/>
    <p:sldId id="327" r:id="rId19"/>
    <p:sldId id="337" r:id="rId20"/>
    <p:sldId id="329" r:id="rId21"/>
    <p:sldId id="256" r:id="rId22"/>
    <p:sldId id="258" r:id="rId23"/>
    <p:sldId id="259" r:id="rId24"/>
    <p:sldId id="261" r:id="rId25"/>
    <p:sldId id="271" r:id="rId26"/>
    <p:sldId id="326" r:id="rId27"/>
    <p:sldId id="312" r:id="rId28"/>
    <p:sldId id="310" r:id="rId29"/>
    <p:sldId id="335" r:id="rId30"/>
    <p:sldId id="336" r:id="rId31"/>
    <p:sldId id="343" r:id="rId32"/>
    <p:sldId id="287" r:id="rId33"/>
    <p:sldId id="289" r:id="rId34"/>
    <p:sldId id="303" r:id="rId35"/>
    <p:sldId id="291"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77" autoAdjust="0"/>
    <p:restoredTop sz="94645" autoAdjust="0"/>
  </p:normalViewPr>
  <p:slideViewPr>
    <p:cSldViewPr>
      <p:cViewPr varScale="1">
        <p:scale>
          <a:sx n="73" d="100"/>
          <a:sy n="73" d="100"/>
        </p:scale>
        <p:origin x="-31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09F394-C2A6-44AA-817D-DADC73D200BF}" type="datetimeFigureOut">
              <a:rPr lang="en-US" smtClean="0"/>
              <a:pPr/>
              <a:t>7/25/2013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360DB1-58EC-46DA-9A26-A311532E774C}" type="slidenum">
              <a:rPr lang="en-US" smtClean="0"/>
              <a:pPr/>
              <a:t>‹#›</a:t>
            </a:fld>
            <a:endParaRPr lang="en-US"/>
          </a:p>
        </p:txBody>
      </p:sp>
    </p:spTree>
    <p:extLst>
      <p:ext uri="{BB962C8B-B14F-4D97-AF65-F5344CB8AC3E}">
        <p14:creationId xmlns:p14="http://schemas.microsoft.com/office/powerpoint/2010/main" xmlns="" val="2965153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360DB1-58EC-46DA-9A26-A311532E774C}" type="slidenum">
              <a:rPr lang="en-US" smtClean="0"/>
              <a:pPr/>
              <a:t>5</a:t>
            </a:fld>
            <a:endParaRPr lang="en-US"/>
          </a:p>
        </p:txBody>
      </p:sp>
    </p:spTree>
    <p:extLst>
      <p:ext uri="{BB962C8B-B14F-4D97-AF65-F5344CB8AC3E}">
        <p14:creationId xmlns:p14="http://schemas.microsoft.com/office/powerpoint/2010/main" xmlns="" val="4144061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BD8B0F-1BC6-4D0D-943A-3057FC841719}" type="slidenum">
              <a:rPr lang="en-US"/>
              <a:pPr>
                <a:defRPr/>
              </a:pPr>
              <a:t>‹#›</a:t>
            </a:fld>
            <a:endParaRPr lang="en-US"/>
          </a:p>
        </p:txBody>
      </p:sp>
    </p:spTree>
    <p:extLst>
      <p:ext uri="{BB962C8B-B14F-4D97-AF65-F5344CB8AC3E}">
        <p14:creationId xmlns:p14="http://schemas.microsoft.com/office/powerpoint/2010/main" xmlns="" val="63901475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A922E3-C71B-4C8E-9888-3367A8341A8B}" type="slidenum">
              <a:rPr lang="en-US"/>
              <a:pPr>
                <a:defRPr/>
              </a:pPr>
              <a:t>‹#›</a:t>
            </a:fld>
            <a:endParaRPr lang="en-US"/>
          </a:p>
        </p:txBody>
      </p:sp>
    </p:spTree>
    <p:extLst>
      <p:ext uri="{BB962C8B-B14F-4D97-AF65-F5344CB8AC3E}">
        <p14:creationId xmlns:p14="http://schemas.microsoft.com/office/powerpoint/2010/main" xmlns="" val="2828275046"/>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688" y="381000"/>
            <a:ext cx="1890712"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71550" y="381000"/>
            <a:ext cx="5519738"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BF21B7-97BF-4B27-9642-0E93A9ECEE36}" type="slidenum">
              <a:rPr lang="en-US"/>
              <a:pPr>
                <a:defRPr/>
              </a:pPr>
              <a:t>‹#›</a:t>
            </a:fld>
            <a:endParaRPr lang="en-US"/>
          </a:p>
        </p:txBody>
      </p:sp>
    </p:spTree>
    <p:extLst>
      <p:ext uri="{BB962C8B-B14F-4D97-AF65-F5344CB8AC3E}">
        <p14:creationId xmlns:p14="http://schemas.microsoft.com/office/powerpoint/2010/main" xmlns="" val="674795306"/>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71550" y="381000"/>
            <a:ext cx="7562850" cy="457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52550" y="1066800"/>
            <a:ext cx="7181850" cy="4267200"/>
          </a:xfrm>
        </p:spPr>
        <p:txBody>
          <a:bodyPr/>
          <a:lstStyle/>
          <a:p>
            <a:endParaRPr lang="en-US"/>
          </a:p>
        </p:txBody>
      </p:sp>
      <p:sp>
        <p:nvSpPr>
          <p:cNvPr id="4" name="Date Placeholder 3"/>
          <p:cNvSpPr>
            <a:spLocks noGrp="1"/>
          </p:cNvSpPr>
          <p:nvPr>
            <p:ph type="dt" sz="half" idx="10"/>
          </p:nvPr>
        </p:nvSpPr>
        <p:spPr>
          <a:xfrm>
            <a:off x="6418263" y="6419850"/>
            <a:ext cx="1012825" cy="238125"/>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2590800" y="6419850"/>
            <a:ext cx="3581400" cy="238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648575" y="6419850"/>
            <a:ext cx="523875" cy="238125"/>
          </a:xfrm>
        </p:spPr>
        <p:txBody>
          <a:bodyPr/>
          <a:lstStyle>
            <a:lvl1pPr>
              <a:defRPr/>
            </a:lvl1pPr>
          </a:lstStyle>
          <a:p>
            <a:pPr>
              <a:defRPr/>
            </a:pPr>
            <a:fld id="{5C87F6D8-87A8-4987-9672-4C6BB80F00F7}" type="slidenum">
              <a:rPr lang="en-US"/>
              <a:pPr>
                <a:defRPr/>
              </a:pPr>
              <a:t>‹#›</a:t>
            </a:fld>
            <a:endParaRPr lang="en-US"/>
          </a:p>
        </p:txBody>
      </p:sp>
    </p:spTree>
    <p:extLst>
      <p:ext uri="{BB962C8B-B14F-4D97-AF65-F5344CB8AC3E}">
        <p14:creationId xmlns:p14="http://schemas.microsoft.com/office/powerpoint/2010/main" xmlns="" val="2555922692"/>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71550" y="381000"/>
            <a:ext cx="7562850" cy="4572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352550" y="1066800"/>
            <a:ext cx="7181850" cy="4267200"/>
          </a:xfrm>
        </p:spPr>
        <p:txBody>
          <a:bodyPr/>
          <a:lstStyle/>
          <a:p>
            <a:endParaRPr lang="en-US"/>
          </a:p>
        </p:txBody>
      </p:sp>
      <p:sp>
        <p:nvSpPr>
          <p:cNvPr id="4" name="Date Placeholder 3"/>
          <p:cNvSpPr>
            <a:spLocks noGrp="1"/>
          </p:cNvSpPr>
          <p:nvPr>
            <p:ph type="dt" sz="half" idx="10"/>
          </p:nvPr>
        </p:nvSpPr>
        <p:spPr>
          <a:xfrm>
            <a:off x="6418263" y="6419850"/>
            <a:ext cx="1012825" cy="238125"/>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2590800" y="6419850"/>
            <a:ext cx="3581400" cy="238125"/>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7648575" y="6419850"/>
            <a:ext cx="523875" cy="238125"/>
          </a:xfrm>
        </p:spPr>
        <p:txBody>
          <a:bodyPr/>
          <a:lstStyle>
            <a:lvl1pPr>
              <a:defRPr/>
            </a:lvl1pPr>
          </a:lstStyle>
          <a:p>
            <a:pPr>
              <a:defRPr/>
            </a:pPr>
            <a:fld id="{887CD706-4829-41A3-B8E8-F5E42FC5176D}" type="slidenum">
              <a:rPr lang="en-US"/>
              <a:pPr>
                <a:defRPr/>
              </a:pPr>
              <a:t>‹#›</a:t>
            </a:fld>
            <a:endParaRPr lang="en-US"/>
          </a:p>
        </p:txBody>
      </p:sp>
    </p:spTree>
    <p:extLst>
      <p:ext uri="{BB962C8B-B14F-4D97-AF65-F5344CB8AC3E}">
        <p14:creationId xmlns:p14="http://schemas.microsoft.com/office/powerpoint/2010/main" xmlns="" val="72604832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CC10A5-4194-4BEC-90BF-BD4C0821775A}" type="slidenum">
              <a:rPr lang="en-US"/>
              <a:pPr>
                <a:defRPr/>
              </a:pPr>
              <a:t>‹#›</a:t>
            </a:fld>
            <a:endParaRPr lang="en-US"/>
          </a:p>
        </p:txBody>
      </p:sp>
    </p:spTree>
    <p:extLst>
      <p:ext uri="{BB962C8B-B14F-4D97-AF65-F5344CB8AC3E}">
        <p14:creationId xmlns:p14="http://schemas.microsoft.com/office/powerpoint/2010/main" xmlns="" val="6434703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99103A-D8F1-428B-86AB-A37EDAC863CD}" type="slidenum">
              <a:rPr lang="en-US"/>
              <a:pPr>
                <a:defRPr/>
              </a:pPr>
              <a:t>‹#›</a:t>
            </a:fld>
            <a:endParaRPr lang="en-US"/>
          </a:p>
        </p:txBody>
      </p:sp>
    </p:spTree>
    <p:extLst>
      <p:ext uri="{BB962C8B-B14F-4D97-AF65-F5344CB8AC3E}">
        <p14:creationId xmlns:p14="http://schemas.microsoft.com/office/powerpoint/2010/main" xmlns="" val="146044133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52550" y="1066800"/>
            <a:ext cx="3514725"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19675" y="1066800"/>
            <a:ext cx="3514725"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6FD5C44-A10E-4FBE-AB3A-19B4F4086286}" type="slidenum">
              <a:rPr lang="en-US"/>
              <a:pPr>
                <a:defRPr/>
              </a:pPr>
              <a:t>‹#›</a:t>
            </a:fld>
            <a:endParaRPr lang="en-US"/>
          </a:p>
        </p:txBody>
      </p:sp>
    </p:spTree>
    <p:extLst>
      <p:ext uri="{BB962C8B-B14F-4D97-AF65-F5344CB8AC3E}">
        <p14:creationId xmlns:p14="http://schemas.microsoft.com/office/powerpoint/2010/main" xmlns="" val="348582817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08BBF3F3-1F62-4267-B979-4AAC117FE5C4}" type="slidenum">
              <a:rPr lang="en-US"/>
              <a:pPr>
                <a:defRPr/>
              </a:pPr>
              <a:t>‹#›</a:t>
            </a:fld>
            <a:endParaRPr lang="en-US"/>
          </a:p>
        </p:txBody>
      </p:sp>
    </p:spTree>
    <p:extLst>
      <p:ext uri="{BB962C8B-B14F-4D97-AF65-F5344CB8AC3E}">
        <p14:creationId xmlns:p14="http://schemas.microsoft.com/office/powerpoint/2010/main" xmlns="" val="2340609931"/>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481B33AF-DC13-4E12-AECA-C5E989814491}" type="slidenum">
              <a:rPr lang="en-US"/>
              <a:pPr>
                <a:defRPr/>
              </a:pPr>
              <a:t>‹#›</a:t>
            </a:fld>
            <a:endParaRPr lang="en-US"/>
          </a:p>
        </p:txBody>
      </p:sp>
    </p:spTree>
    <p:extLst>
      <p:ext uri="{BB962C8B-B14F-4D97-AF65-F5344CB8AC3E}">
        <p14:creationId xmlns:p14="http://schemas.microsoft.com/office/powerpoint/2010/main" xmlns="" val="272734808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EA534C4-7BCC-4371-BA0E-9C80566DA0FC}" type="slidenum">
              <a:rPr lang="en-US"/>
              <a:pPr>
                <a:defRPr/>
              </a:pPr>
              <a:t>‹#›</a:t>
            </a:fld>
            <a:endParaRPr lang="en-US"/>
          </a:p>
        </p:txBody>
      </p:sp>
    </p:spTree>
    <p:extLst>
      <p:ext uri="{BB962C8B-B14F-4D97-AF65-F5344CB8AC3E}">
        <p14:creationId xmlns:p14="http://schemas.microsoft.com/office/powerpoint/2010/main" xmlns="" val="97572506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B3270EE-7145-4857-9D7E-60C00E313B8C}" type="slidenum">
              <a:rPr lang="en-US"/>
              <a:pPr>
                <a:defRPr/>
              </a:pPr>
              <a:t>‹#›</a:t>
            </a:fld>
            <a:endParaRPr lang="en-US"/>
          </a:p>
        </p:txBody>
      </p:sp>
    </p:spTree>
    <p:extLst>
      <p:ext uri="{BB962C8B-B14F-4D97-AF65-F5344CB8AC3E}">
        <p14:creationId xmlns:p14="http://schemas.microsoft.com/office/powerpoint/2010/main" xmlns="" val="61083224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1E041FE-54A8-4466-948F-BD553E5D24E0}" type="slidenum">
              <a:rPr lang="en-US"/>
              <a:pPr>
                <a:defRPr/>
              </a:pPr>
              <a:t>‹#›</a:t>
            </a:fld>
            <a:endParaRPr lang="en-US"/>
          </a:p>
        </p:txBody>
      </p:sp>
    </p:spTree>
    <p:extLst>
      <p:ext uri="{BB962C8B-B14F-4D97-AF65-F5344CB8AC3E}">
        <p14:creationId xmlns:p14="http://schemas.microsoft.com/office/powerpoint/2010/main" xmlns="" val="241621547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6256338"/>
            <a:ext cx="9144000" cy="55562"/>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971550" y="381000"/>
            <a:ext cx="7562850" cy="457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4100" name="Text Placeholder 2"/>
          <p:cNvSpPr>
            <a:spLocks noGrp="1"/>
          </p:cNvSpPr>
          <p:nvPr>
            <p:ph type="body" idx="1"/>
          </p:nvPr>
        </p:nvSpPr>
        <p:spPr bwMode="auto">
          <a:xfrm>
            <a:off x="1352550" y="1066800"/>
            <a:ext cx="718185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418263" y="6419850"/>
            <a:ext cx="1012825" cy="238125"/>
          </a:xfrm>
          <a:prstGeom prst="rect">
            <a:avLst/>
          </a:prstGeom>
        </p:spPr>
        <p:txBody>
          <a:bodyPr vert="horz" lIns="91440" tIns="45720" rIns="91440" bIns="45720" rtlCol="0" anchor="ctr"/>
          <a:lstStyle>
            <a:lvl1pPr algn="r" fontAlgn="auto">
              <a:spcBef>
                <a:spcPts val="0"/>
              </a:spcBef>
              <a:spcAft>
                <a:spcPts val="0"/>
              </a:spcAft>
              <a:defRPr sz="1000">
                <a:solidFill>
                  <a:schemeClr val="tx1"/>
                </a:solidFill>
                <a:latin typeface="+mn-lt"/>
              </a:defRPr>
            </a:lvl1pPr>
          </a:lstStyle>
          <a:p>
            <a:pPr>
              <a:defRPr/>
            </a:pPr>
            <a:endParaRPr lang="en-US"/>
          </a:p>
        </p:txBody>
      </p:sp>
      <p:sp>
        <p:nvSpPr>
          <p:cNvPr id="5" name="Footer Placeholder 4"/>
          <p:cNvSpPr>
            <a:spLocks noGrp="1"/>
          </p:cNvSpPr>
          <p:nvPr>
            <p:ph type="ftr" sz="quarter" idx="3"/>
          </p:nvPr>
        </p:nvSpPr>
        <p:spPr>
          <a:xfrm>
            <a:off x="2590800" y="6419850"/>
            <a:ext cx="3581400" cy="238125"/>
          </a:xfrm>
          <a:prstGeom prst="rect">
            <a:avLst/>
          </a:prstGeom>
        </p:spPr>
        <p:txBody>
          <a:bodyPr vert="horz" lIns="91440" tIns="45720" rIns="91440" bIns="45720" rtlCol="0" anchor="ctr"/>
          <a:lstStyle>
            <a:lvl1pPr algn="l" fontAlgn="auto">
              <a:spcBef>
                <a:spcPts val="0"/>
              </a:spcBef>
              <a:spcAft>
                <a:spcPts val="0"/>
              </a:spcAft>
              <a:defRPr sz="1000" dirty="0">
                <a:solidFill>
                  <a:schemeClr val="tx1"/>
                </a:solidFill>
                <a:latin typeface="+mn-lt"/>
              </a:defRPr>
            </a:lvl1pPr>
          </a:lstStyle>
          <a:p>
            <a:pPr>
              <a:defRPr/>
            </a:pPr>
            <a:endParaRPr lang="en-US"/>
          </a:p>
        </p:txBody>
      </p:sp>
      <p:sp>
        <p:nvSpPr>
          <p:cNvPr id="6" name="Slide Number Placeholder 5"/>
          <p:cNvSpPr>
            <a:spLocks noGrp="1"/>
          </p:cNvSpPr>
          <p:nvPr>
            <p:ph type="sldNum" sz="quarter" idx="4"/>
          </p:nvPr>
        </p:nvSpPr>
        <p:spPr>
          <a:xfrm>
            <a:off x="7648575" y="6419850"/>
            <a:ext cx="523875" cy="238125"/>
          </a:xfrm>
          <a:prstGeom prst="rect">
            <a:avLst/>
          </a:prstGeom>
        </p:spPr>
        <p:txBody>
          <a:bodyPr vert="horz" lIns="91440" tIns="45720" rIns="91440" bIns="45720" rtlCol="0" anchor="ctr"/>
          <a:lstStyle>
            <a:lvl1pPr algn="r" fontAlgn="auto">
              <a:spcBef>
                <a:spcPts val="0"/>
              </a:spcBef>
              <a:spcAft>
                <a:spcPts val="0"/>
              </a:spcAft>
              <a:defRPr sz="1000" smtClean="0">
                <a:solidFill>
                  <a:schemeClr val="tx1"/>
                </a:solidFill>
                <a:latin typeface="+mn-lt"/>
              </a:defRPr>
            </a:lvl1pPr>
          </a:lstStyle>
          <a:p>
            <a:pPr>
              <a:defRPr/>
            </a:pPr>
            <a:fld id="{9CF770E3-B568-47D3-9665-934A94C8B39D}" type="slidenum">
              <a:rPr lang="en-US"/>
              <a:pPr>
                <a:defRPr/>
              </a:pPr>
              <a:t>‹#›</a:t>
            </a:fld>
            <a:endParaRPr lang="en-US"/>
          </a:p>
        </p:txBody>
      </p:sp>
      <p:sp>
        <p:nvSpPr>
          <p:cNvPr id="8" name="Rectangle 7"/>
          <p:cNvSpPr/>
          <p:nvPr/>
        </p:nvSpPr>
        <p:spPr>
          <a:xfrm>
            <a:off x="0" y="6257036"/>
            <a:ext cx="9144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107" name="Picture 11" descr="ManScaperLogo"/>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0" y="4724400"/>
            <a:ext cx="1905000" cy="1524000"/>
          </a:xfrm>
          <a:prstGeom prst="rect">
            <a:avLst/>
          </a:prstGeom>
          <a:noFill/>
          <a:extLst>
            <a:ext uri="{909E8E84-426E-40DD-AFC4-6F175D3DCCD1}">
              <a14:hiddenFill xmlns:a14="http://schemas.microsoft.com/office/drawing/2010/main" xmlns="">
                <a:solidFill>
                  <a:srgbClr val="FFFFFF"/>
                </a:solidFill>
              </a14:hiddenFill>
            </a:ext>
          </a:extLst>
        </p:spPr>
      </p:pic>
      <p:sp>
        <p:nvSpPr>
          <p:cNvPr id="4108" name="Text Box 12"/>
          <p:cNvSpPr txBox="1">
            <a:spLocks noChangeArrowheads="1"/>
          </p:cNvSpPr>
          <p:nvPr/>
        </p:nvSpPr>
        <p:spPr bwMode="auto">
          <a:xfrm>
            <a:off x="-92075" y="6248400"/>
            <a:ext cx="2351088"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400" b="1">
                <a:solidFill>
                  <a:srgbClr val="7F3F1F"/>
                </a:solidFill>
                <a:effectLst>
                  <a:outerShdw blurRad="38100" dist="38100" dir="2700000" algn="tl">
                    <a:srgbClr val="C0C0C0"/>
                  </a:outerShdw>
                </a:effectLst>
              </a:rPr>
              <a:t>Autonomous Lawnmower</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spd="med">
    <p:fade/>
  </p:transition>
  <p:hf sldNum="0" hdr="0" ftr="0" dt="0"/>
  <p:txStyles>
    <p:titleStyle>
      <a:lvl1pPr algn="l" rtl="0" fontAlgn="base">
        <a:lnSpc>
          <a:spcPct val="90000"/>
        </a:lnSpc>
        <a:spcBef>
          <a:spcPct val="0"/>
        </a:spcBef>
        <a:spcAft>
          <a:spcPct val="0"/>
        </a:spcAft>
        <a:defRPr sz="3200" b="1">
          <a:solidFill>
            <a:schemeClr val="accent1"/>
          </a:solidFill>
          <a:latin typeface="+mj-lt"/>
          <a:ea typeface="+mj-ea"/>
          <a:cs typeface="+mj-cs"/>
        </a:defRPr>
      </a:lvl1pPr>
      <a:lvl2pPr algn="l" rtl="0" fontAlgn="base">
        <a:lnSpc>
          <a:spcPct val="90000"/>
        </a:lnSpc>
        <a:spcBef>
          <a:spcPct val="0"/>
        </a:spcBef>
        <a:spcAft>
          <a:spcPct val="0"/>
        </a:spcAft>
        <a:defRPr sz="3200" b="1">
          <a:solidFill>
            <a:schemeClr val="accent1"/>
          </a:solidFill>
          <a:latin typeface="Cambria" pitchFamily="18" charset="0"/>
        </a:defRPr>
      </a:lvl2pPr>
      <a:lvl3pPr algn="l" rtl="0" fontAlgn="base">
        <a:lnSpc>
          <a:spcPct val="90000"/>
        </a:lnSpc>
        <a:spcBef>
          <a:spcPct val="0"/>
        </a:spcBef>
        <a:spcAft>
          <a:spcPct val="0"/>
        </a:spcAft>
        <a:defRPr sz="3200" b="1">
          <a:solidFill>
            <a:schemeClr val="accent1"/>
          </a:solidFill>
          <a:latin typeface="Cambria" pitchFamily="18" charset="0"/>
        </a:defRPr>
      </a:lvl3pPr>
      <a:lvl4pPr algn="l" rtl="0" fontAlgn="base">
        <a:lnSpc>
          <a:spcPct val="90000"/>
        </a:lnSpc>
        <a:spcBef>
          <a:spcPct val="0"/>
        </a:spcBef>
        <a:spcAft>
          <a:spcPct val="0"/>
        </a:spcAft>
        <a:defRPr sz="3200" b="1">
          <a:solidFill>
            <a:schemeClr val="accent1"/>
          </a:solidFill>
          <a:latin typeface="Cambria" pitchFamily="18" charset="0"/>
        </a:defRPr>
      </a:lvl4pPr>
      <a:lvl5pPr algn="l" rtl="0" fontAlgn="base">
        <a:lnSpc>
          <a:spcPct val="90000"/>
        </a:lnSpc>
        <a:spcBef>
          <a:spcPct val="0"/>
        </a:spcBef>
        <a:spcAft>
          <a:spcPct val="0"/>
        </a:spcAft>
        <a:defRPr sz="3200" b="1">
          <a:solidFill>
            <a:schemeClr val="accent1"/>
          </a:solidFill>
          <a:latin typeface="Cambria" pitchFamily="18" charset="0"/>
        </a:defRPr>
      </a:lvl5pPr>
      <a:lvl6pPr marL="457200" algn="l" rtl="0" fontAlgn="base">
        <a:lnSpc>
          <a:spcPct val="90000"/>
        </a:lnSpc>
        <a:spcBef>
          <a:spcPct val="0"/>
        </a:spcBef>
        <a:spcAft>
          <a:spcPct val="0"/>
        </a:spcAft>
        <a:defRPr sz="3200" b="1">
          <a:solidFill>
            <a:schemeClr val="accent1"/>
          </a:solidFill>
          <a:latin typeface="Cambria" pitchFamily="18" charset="0"/>
        </a:defRPr>
      </a:lvl6pPr>
      <a:lvl7pPr marL="914400" algn="l" rtl="0" fontAlgn="base">
        <a:lnSpc>
          <a:spcPct val="90000"/>
        </a:lnSpc>
        <a:spcBef>
          <a:spcPct val="0"/>
        </a:spcBef>
        <a:spcAft>
          <a:spcPct val="0"/>
        </a:spcAft>
        <a:defRPr sz="3200" b="1">
          <a:solidFill>
            <a:schemeClr val="accent1"/>
          </a:solidFill>
          <a:latin typeface="Cambria" pitchFamily="18" charset="0"/>
        </a:defRPr>
      </a:lvl7pPr>
      <a:lvl8pPr marL="1371600" algn="l" rtl="0" fontAlgn="base">
        <a:lnSpc>
          <a:spcPct val="90000"/>
        </a:lnSpc>
        <a:spcBef>
          <a:spcPct val="0"/>
        </a:spcBef>
        <a:spcAft>
          <a:spcPct val="0"/>
        </a:spcAft>
        <a:defRPr sz="3200" b="1">
          <a:solidFill>
            <a:schemeClr val="accent1"/>
          </a:solidFill>
          <a:latin typeface="Cambria" pitchFamily="18" charset="0"/>
        </a:defRPr>
      </a:lvl8pPr>
      <a:lvl9pPr marL="1828800" algn="l" rtl="0" fontAlgn="base">
        <a:lnSpc>
          <a:spcPct val="90000"/>
        </a:lnSpc>
        <a:spcBef>
          <a:spcPct val="0"/>
        </a:spcBef>
        <a:spcAft>
          <a:spcPct val="0"/>
        </a:spcAft>
        <a:defRPr sz="3200" b="1">
          <a:solidFill>
            <a:schemeClr val="accent1"/>
          </a:solidFill>
          <a:latin typeface="Cambria" pitchFamily="18" charset="0"/>
        </a:defRPr>
      </a:lvl9pPr>
    </p:titleStyle>
    <p:bodyStyle>
      <a:lvl1pPr marL="273050" indent="-228600" algn="l" rtl="0" fontAlgn="base">
        <a:lnSpc>
          <a:spcPct val="90000"/>
        </a:lnSpc>
        <a:spcBef>
          <a:spcPts val="1800"/>
        </a:spcBef>
        <a:spcAft>
          <a:spcPct val="0"/>
        </a:spcAft>
        <a:buClr>
          <a:schemeClr val="accent1"/>
        </a:buClr>
        <a:buFont typeface="Arial" charset="0"/>
        <a:buChar char="•"/>
        <a:defRPr sz="2000">
          <a:solidFill>
            <a:schemeClr val="tx1"/>
          </a:solidFill>
          <a:latin typeface="+mn-lt"/>
          <a:ea typeface="+mn-ea"/>
          <a:cs typeface="+mn-cs"/>
        </a:defRPr>
      </a:lvl1pPr>
      <a:lvl2pPr marL="593725" indent="-228600" algn="l" rtl="0" fontAlgn="base">
        <a:lnSpc>
          <a:spcPct val="90000"/>
        </a:lnSpc>
        <a:spcBef>
          <a:spcPts val="1000"/>
        </a:spcBef>
        <a:spcAft>
          <a:spcPct val="0"/>
        </a:spcAft>
        <a:buClr>
          <a:schemeClr val="accent1"/>
        </a:buClr>
        <a:buFont typeface="Arial" charset="0"/>
        <a:buChar char="•"/>
        <a:defRPr>
          <a:solidFill>
            <a:schemeClr val="tx1"/>
          </a:solidFill>
          <a:latin typeface="+mn-lt"/>
        </a:defRPr>
      </a:lvl2pPr>
      <a:lvl3pPr marL="914400" indent="-228600" algn="l" rtl="0" fontAlgn="base">
        <a:lnSpc>
          <a:spcPct val="90000"/>
        </a:lnSpc>
        <a:spcBef>
          <a:spcPts val="800"/>
        </a:spcBef>
        <a:spcAft>
          <a:spcPct val="0"/>
        </a:spcAft>
        <a:buClr>
          <a:schemeClr val="accent1"/>
        </a:buClr>
        <a:buFont typeface="Arial" charset="0"/>
        <a:buChar char="•"/>
        <a:defRPr sz="1600">
          <a:solidFill>
            <a:schemeClr val="tx1"/>
          </a:solidFill>
          <a:latin typeface="+mn-lt"/>
        </a:defRPr>
      </a:lvl3pPr>
      <a:lvl4pPr marL="1233488" indent="-228600" algn="l" rtl="0" fontAlgn="base">
        <a:lnSpc>
          <a:spcPct val="90000"/>
        </a:lnSpc>
        <a:spcBef>
          <a:spcPts val="800"/>
        </a:spcBef>
        <a:spcAft>
          <a:spcPct val="0"/>
        </a:spcAft>
        <a:buClr>
          <a:schemeClr val="accent1"/>
        </a:buClr>
        <a:buFont typeface="Arial" charset="0"/>
        <a:buChar char="•"/>
        <a:defRPr sz="1400">
          <a:solidFill>
            <a:schemeClr val="tx1"/>
          </a:solidFill>
          <a:latin typeface="+mn-lt"/>
        </a:defRPr>
      </a:lvl4pPr>
      <a:lvl5pPr marL="1554163" indent="-228600" algn="l" rtl="0" fontAlgn="base">
        <a:lnSpc>
          <a:spcPct val="90000"/>
        </a:lnSpc>
        <a:spcBef>
          <a:spcPts val="800"/>
        </a:spcBef>
        <a:spcAft>
          <a:spcPct val="0"/>
        </a:spcAft>
        <a:buClr>
          <a:schemeClr val="accent1"/>
        </a:buClr>
        <a:buFont typeface="Arial" charset="0"/>
        <a:buChar char="•"/>
        <a:defRPr sz="1400">
          <a:solidFill>
            <a:schemeClr val="tx1"/>
          </a:solidFill>
          <a:latin typeface="+mn-lt"/>
        </a:defRPr>
      </a:lvl5pPr>
      <a:lvl6pPr marL="2011363" indent="-228600" algn="l" rtl="0" fontAlgn="base">
        <a:lnSpc>
          <a:spcPct val="90000"/>
        </a:lnSpc>
        <a:spcBef>
          <a:spcPts val="800"/>
        </a:spcBef>
        <a:spcAft>
          <a:spcPct val="0"/>
        </a:spcAft>
        <a:buClr>
          <a:schemeClr val="accent1"/>
        </a:buClr>
        <a:buFont typeface="Arial" charset="0"/>
        <a:buChar char="•"/>
        <a:defRPr sz="1400">
          <a:solidFill>
            <a:schemeClr val="tx1"/>
          </a:solidFill>
          <a:latin typeface="+mn-lt"/>
        </a:defRPr>
      </a:lvl6pPr>
      <a:lvl7pPr marL="2468563" indent="-228600" algn="l" rtl="0" fontAlgn="base">
        <a:lnSpc>
          <a:spcPct val="90000"/>
        </a:lnSpc>
        <a:spcBef>
          <a:spcPts val="800"/>
        </a:spcBef>
        <a:spcAft>
          <a:spcPct val="0"/>
        </a:spcAft>
        <a:buClr>
          <a:schemeClr val="accent1"/>
        </a:buClr>
        <a:buFont typeface="Arial" charset="0"/>
        <a:buChar char="•"/>
        <a:defRPr sz="1400">
          <a:solidFill>
            <a:schemeClr val="tx1"/>
          </a:solidFill>
          <a:latin typeface="+mn-lt"/>
        </a:defRPr>
      </a:lvl7pPr>
      <a:lvl8pPr marL="2925763" indent="-228600" algn="l" rtl="0" fontAlgn="base">
        <a:lnSpc>
          <a:spcPct val="90000"/>
        </a:lnSpc>
        <a:spcBef>
          <a:spcPts val="800"/>
        </a:spcBef>
        <a:spcAft>
          <a:spcPct val="0"/>
        </a:spcAft>
        <a:buClr>
          <a:schemeClr val="accent1"/>
        </a:buClr>
        <a:buFont typeface="Arial" charset="0"/>
        <a:buChar char="•"/>
        <a:defRPr sz="1400">
          <a:solidFill>
            <a:schemeClr val="tx1"/>
          </a:solidFill>
          <a:latin typeface="+mn-lt"/>
        </a:defRPr>
      </a:lvl8pPr>
      <a:lvl9pPr marL="3382963" indent="-228600" algn="l" rtl="0" fontAlgn="base">
        <a:lnSpc>
          <a:spcPct val="90000"/>
        </a:lnSpc>
        <a:spcBef>
          <a:spcPts val="800"/>
        </a:spcBef>
        <a:spcAft>
          <a:spcPct val="0"/>
        </a:spcAft>
        <a:buClr>
          <a:schemeClr val="accent1"/>
        </a:buClr>
        <a:buFont typeface="Arial" charset="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bwMode="auto">
          <a:xfrm>
            <a:off x="304800" y="1828800"/>
            <a:ext cx="8324850" cy="9906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pPr algn="ctr"/>
            <a:r>
              <a:rPr lang="en-US" sz="4000" dirty="0">
                <a:effectLst>
                  <a:outerShdw blurRad="38100" dist="38100" dir="2700000" algn="tl">
                    <a:srgbClr val="C0C0C0"/>
                  </a:outerShdw>
                </a:effectLst>
              </a:rPr>
              <a:t>ManScaper</a:t>
            </a:r>
            <a:r>
              <a:rPr lang="en-US" dirty="0">
                <a:effectLst>
                  <a:outerShdw blurRad="38100" dist="38100" dir="2700000" algn="tl">
                    <a:srgbClr val="C0C0C0"/>
                  </a:outerShdw>
                </a:effectLst>
              </a:rPr>
              <a:t> </a:t>
            </a:r>
            <a:r>
              <a:rPr lang="en-US" sz="2800" dirty="0">
                <a:effectLst>
                  <a:outerShdw blurRad="38100" dist="38100" dir="2700000" algn="tl">
                    <a:srgbClr val="C0C0C0"/>
                  </a:outerShdw>
                </a:effectLst>
              </a:rPr>
              <a:t/>
            </a:r>
            <a:br>
              <a:rPr lang="en-US" sz="2800" dirty="0">
                <a:effectLst>
                  <a:outerShdw blurRad="38100" dist="38100" dir="2700000" algn="tl">
                    <a:srgbClr val="C0C0C0"/>
                  </a:outerShdw>
                </a:effectLst>
              </a:rPr>
            </a:br>
            <a:r>
              <a:rPr lang="en-US" sz="2800" dirty="0">
                <a:effectLst>
                  <a:outerShdw blurRad="38100" dist="38100" dir="2700000" algn="tl">
                    <a:srgbClr val="C0C0C0"/>
                  </a:outerShdw>
                </a:effectLst>
              </a:rPr>
              <a:t>Autonomous Lawnmower</a:t>
            </a:r>
          </a:p>
        </p:txBody>
      </p:sp>
      <p:sp>
        <p:nvSpPr>
          <p:cNvPr id="6147" name="Rectangle 3"/>
          <p:cNvSpPr>
            <a:spLocks noGrp="1"/>
          </p:cNvSpPr>
          <p:nvPr>
            <p:ph type="body" idx="1"/>
          </p:nvPr>
        </p:nvSpPr>
        <p:spPr>
          <a:xfrm>
            <a:off x="6019800" y="3657600"/>
            <a:ext cx="2514600" cy="2057400"/>
          </a:xfrm>
        </p:spPr>
        <p:txBody>
          <a:bodyPr/>
          <a:lstStyle/>
          <a:p>
            <a:pPr algn="r">
              <a:buFont typeface="Arial" charset="0"/>
              <a:buNone/>
            </a:pPr>
            <a:r>
              <a:rPr lang="en-US" dirty="0"/>
              <a:t>Group 2</a:t>
            </a:r>
          </a:p>
          <a:p>
            <a:pPr algn="r">
              <a:buFont typeface="Arial" charset="0"/>
              <a:buNone/>
            </a:pPr>
            <a:endParaRPr lang="en-US" dirty="0"/>
          </a:p>
          <a:p>
            <a:pPr algn="r">
              <a:lnSpc>
                <a:spcPct val="10000"/>
              </a:lnSpc>
              <a:buFont typeface="Arial" charset="0"/>
              <a:buNone/>
            </a:pPr>
            <a:r>
              <a:rPr lang="en-US" dirty="0"/>
              <a:t>Andrew Cochrum</a:t>
            </a:r>
          </a:p>
          <a:p>
            <a:pPr algn="r">
              <a:lnSpc>
                <a:spcPct val="10000"/>
              </a:lnSpc>
              <a:buFont typeface="Arial" charset="0"/>
              <a:buNone/>
            </a:pPr>
            <a:r>
              <a:rPr lang="en-US" dirty="0"/>
              <a:t>Joseph Corteo</a:t>
            </a:r>
          </a:p>
          <a:p>
            <a:pPr algn="r">
              <a:lnSpc>
                <a:spcPct val="10000"/>
              </a:lnSpc>
              <a:buFont typeface="Arial" charset="0"/>
              <a:buNone/>
            </a:pPr>
            <a:r>
              <a:rPr lang="en-US" dirty="0"/>
              <a:t>Jason Oppel</a:t>
            </a:r>
          </a:p>
          <a:p>
            <a:pPr algn="r">
              <a:lnSpc>
                <a:spcPct val="10000"/>
              </a:lnSpc>
              <a:buFont typeface="Arial" charset="0"/>
              <a:buNone/>
            </a:pPr>
            <a:r>
              <a:rPr lang="en-US" dirty="0"/>
              <a:t>Matthew Seth</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bwMode="auto">
          <a:xfrm>
            <a:off x="971550" y="381000"/>
            <a:ext cx="7562850" cy="914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pPr algn="ctr"/>
            <a:r>
              <a:rPr lang="en-US" dirty="0"/>
              <a:t>Lawnmower </a:t>
            </a:r>
            <a:r>
              <a:rPr lang="en-US" dirty="0" smtClean="0"/>
              <a:t>Integration </a:t>
            </a:r>
            <a:br>
              <a:rPr lang="en-US" dirty="0" smtClean="0"/>
            </a:br>
            <a:r>
              <a:rPr lang="en-US" dirty="0" smtClean="0"/>
              <a:t>onto Existing </a:t>
            </a:r>
            <a:r>
              <a:rPr lang="en-US" dirty="0" smtClean="0"/>
              <a:t>Chassis</a:t>
            </a:r>
            <a:endParaRPr lang="en-US" dirty="0"/>
          </a:p>
        </p:txBody>
      </p:sp>
      <p:sp>
        <p:nvSpPr>
          <p:cNvPr id="5" name="TextBox 4"/>
          <p:cNvSpPr txBox="1"/>
          <p:nvPr/>
        </p:nvSpPr>
        <p:spPr>
          <a:xfrm>
            <a:off x="304800" y="1600200"/>
            <a:ext cx="8534400" cy="3200876"/>
          </a:xfrm>
          <a:prstGeom prst="rect">
            <a:avLst/>
          </a:prstGeom>
          <a:noFill/>
        </p:spPr>
        <p:txBody>
          <a:bodyPr wrap="square" rtlCol="0">
            <a:spAutoFit/>
          </a:bodyPr>
          <a:lstStyle/>
          <a:p>
            <a:pPr>
              <a:spcAft>
                <a:spcPts val="1200"/>
              </a:spcAft>
              <a:buFont typeface="Arial" pitchFamily="34" charset="0"/>
              <a:buChar char="•"/>
            </a:pPr>
            <a:r>
              <a:rPr lang="en-US" sz="3200" dirty="0" smtClean="0">
                <a:latin typeface="+mn-lt"/>
              </a:rPr>
              <a:t> The mower turns and navigates via differential steering achieved by using each motor independently as well as free castoring wheels on the front of the chassis</a:t>
            </a:r>
          </a:p>
          <a:p>
            <a:pPr>
              <a:buFont typeface="Arial" pitchFamily="34" charset="0"/>
              <a:buChar char="•"/>
            </a:pPr>
            <a:r>
              <a:rPr lang="en-US" sz="3200" dirty="0" smtClean="0">
                <a:latin typeface="+mn-lt"/>
              </a:rPr>
              <a:t> The mower blade is turned on and off by a simple 25 amp relay via the microcontroller</a:t>
            </a:r>
            <a:endParaRPr lang="en-US" sz="3200" dirty="0">
              <a:latin typeface="+mn-lt"/>
            </a:endParaRPr>
          </a:p>
        </p:txBody>
      </p:sp>
    </p:spTree>
    <p:extLst>
      <p:ext uri="{BB962C8B-B14F-4D97-AF65-F5344CB8AC3E}">
        <p14:creationId xmlns:p14="http://schemas.microsoft.com/office/powerpoint/2010/main" xmlns="" val="1519303703"/>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dirty="0" smtClean="0"/>
              <a:t>Drive Motors/Motor Controller Selection</a:t>
            </a:r>
            <a:endParaRPr lang="en-US" dirty="0"/>
          </a:p>
        </p:txBody>
      </p:sp>
      <p:sp>
        <p:nvSpPr>
          <p:cNvPr id="30723" name="Rectangle 3"/>
          <p:cNvSpPr>
            <a:spLocks noGrp="1"/>
          </p:cNvSpPr>
          <p:nvPr>
            <p:ph type="body" idx="1"/>
          </p:nvPr>
        </p:nvSpPr>
        <p:spPr>
          <a:xfrm>
            <a:off x="914400" y="990600"/>
            <a:ext cx="7848600" cy="1447800"/>
          </a:xfrm>
        </p:spPr>
        <p:txBody>
          <a:bodyPr/>
          <a:lstStyle/>
          <a:p>
            <a:r>
              <a:rPr lang="en-US" dirty="0" smtClean="0"/>
              <a:t>Since the electric motors were loaned to us by the UCF Robotics Club, motor selection was simple and the motors that were loaned to us provide more than enough power for our application</a:t>
            </a:r>
          </a:p>
          <a:p>
            <a:pPr marL="274320">
              <a:spcBef>
                <a:spcPts val="600"/>
              </a:spcBef>
            </a:pPr>
            <a:r>
              <a:rPr lang="en-US" dirty="0" smtClean="0"/>
              <a:t>According to the UCF robotics club the motors each require 25 amps so we needed a motor controller that could handle the current</a:t>
            </a:r>
          </a:p>
        </p:txBody>
      </p:sp>
      <p:pic>
        <p:nvPicPr>
          <p:cNvPr id="44033" name="Picture 1"/>
          <p:cNvPicPr>
            <a:picLocks noChangeAspect="1" noChangeArrowheads="1"/>
          </p:cNvPicPr>
          <p:nvPr/>
        </p:nvPicPr>
        <p:blipFill>
          <a:blip r:embed="rId2" cstate="print"/>
          <a:stretch>
            <a:fillRect/>
          </a:stretch>
        </p:blipFill>
        <p:spPr bwMode="auto">
          <a:xfrm>
            <a:off x="199418" y="2566018"/>
            <a:ext cx="8639782" cy="3301381"/>
          </a:xfrm>
          <a:prstGeom prst="rect">
            <a:avLst/>
          </a:prstGeom>
          <a:noFill/>
          <a:ln w="9525">
            <a:noFill/>
            <a:miter lim="800000"/>
            <a:headEnd/>
            <a:tailEnd/>
          </a:ln>
        </p:spPr>
      </p:pic>
    </p:spTree>
    <p:extLst>
      <p:ext uri="{BB962C8B-B14F-4D97-AF65-F5344CB8AC3E}">
        <p14:creationId xmlns:p14="http://schemas.microsoft.com/office/powerpoint/2010/main" xmlns="" val="153348453"/>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Peripheral Sensors</a:t>
            </a:r>
            <a:endParaRPr lang="en-US" dirty="0"/>
          </a:p>
        </p:txBody>
      </p:sp>
      <p:pic>
        <p:nvPicPr>
          <p:cNvPr id="4" name="Content Placeholder 3"/>
          <p:cNvPicPr>
            <a:picLocks noGrp="1" noChangeAspect="1"/>
          </p:cNvPicPr>
          <p:nvPr>
            <p:ph idx="1"/>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3735" t="15015" r="17952" b="11481"/>
          <a:stretch/>
        </p:blipFill>
        <p:spPr>
          <a:xfrm>
            <a:off x="1295400" y="838200"/>
            <a:ext cx="7315200" cy="5184208"/>
          </a:xfrm>
          <a:prstGeom prst="rect">
            <a:avLst/>
          </a:prstGeom>
        </p:spPr>
      </p:pic>
    </p:spTree>
    <p:extLst>
      <p:ext uri="{BB962C8B-B14F-4D97-AF65-F5344CB8AC3E}">
        <p14:creationId xmlns:p14="http://schemas.microsoft.com/office/powerpoint/2010/main" xmlns="" val="2071100556"/>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a:t>Infrared vs. Ultrasonic Sensors</a:t>
            </a:r>
          </a:p>
        </p:txBody>
      </p:sp>
      <p:graphicFrame>
        <p:nvGraphicFramePr>
          <p:cNvPr id="3" name="Table 2"/>
          <p:cNvGraphicFramePr>
            <a:graphicFrameLocks noGrp="1"/>
          </p:cNvGraphicFramePr>
          <p:nvPr>
            <p:extLst>
              <p:ext uri="{D42A27DB-BD31-4B8C-83A1-F6EECF244321}">
                <p14:modId xmlns:p14="http://schemas.microsoft.com/office/powerpoint/2010/main" xmlns="" val="3195041416"/>
              </p:ext>
            </p:extLst>
          </p:nvPr>
        </p:nvGraphicFramePr>
        <p:xfrm>
          <a:off x="1828800" y="1371600"/>
          <a:ext cx="6477000" cy="3429001"/>
        </p:xfrm>
        <a:graphic>
          <a:graphicData uri="http://schemas.openxmlformats.org/drawingml/2006/table">
            <a:tbl>
              <a:tblPr firstRow="1" bandRow="1">
                <a:tableStyleId>{5C22544A-7EE6-4342-B048-85BDC9FD1C3A}</a:tableStyleId>
              </a:tblPr>
              <a:tblGrid>
                <a:gridCol w="2159000"/>
                <a:gridCol w="2159000"/>
                <a:gridCol w="2159000"/>
              </a:tblGrid>
              <a:tr h="619614">
                <a:tc>
                  <a:txBody>
                    <a:bodyPr/>
                    <a:lstStyle/>
                    <a:p>
                      <a:endParaRPr lang="en-US" dirty="0"/>
                    </a:p>
                  </a:txBody>
                  <a:tcPr/>
                </a:tc>
                <a:tc>
                  <a:txBody>
                    <a:bodyPr/>
                    <a:lstStyle/>
                    <a:p>
                      <a:r>
                        <a:rPr lang="en-US" dirty="0" smtClean="0"/>
                        <a:t>Infrared sensors</a:t>
                      </a:r>
                      <a:endParaRPr lang="en-US" dirty="0"/>
                    </a:p>
                  </a:txBody>
                  <a:tcPr/>
                </a:tc>
                <a:tc>
                  <a:txBody>
                    <a:bodyPr/>
                    <a:lstStyle/>
                    <a:p>
                      <a:r>
                        <a:rPr lang="en-US" dirty="0" smtClean="0"/>
                        <a:t>Ultrasonic sensors</a:t>
                      </a:r>
                      <a:endParaRPr lang="en-US" dirty="0"/>
                    </a:p>
                  </a:txBody>
                  <a:tcPr/>
                </a:tc>
              </a:tr>
              <a:tr h="513998">
                <a:tc>
                  <a:txBody>
                    <a:bodyPr/>
                    <a:lstStyle/>
                    <a:p>
                      <a:r>
                        <a:rPr lang="en-US" dirty="0" smtClean="0"/>
                        <a:t>Detection</a:t>
                      </a:r>
                      <a:r>
                        <a:rPr lang="en-US" baseline="0" dirty="0" smtClean="0"/>
                        <a:t> range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2cm – 1m</a:t>
                      </a:r>
                    </a:p>
                  </a:txBody>
                  <a:tcPr/>
                </a:tc>
                <a:tc>
                  <a:txBody>
                    <a:bodyPr/>
                    <a:lstStyle/>
                    <a:p>
                      <a:r>
                        <a:rPr lang="en-US" dirty="0" smtClean="0"/>
                        <a:t>2cm – 7m</a:t>
                      </a:r>
                      <a:endParaRPr lang="en-US" dirty="0"/>
                    </a:p>
                  </a:txBody>
                  <a:tcPr/>
                </a:tc>
              </a:tr>
              <a:tr h="513998">
                <a:tc>
                  <a:txBody>
                    <a:bodyPr/>
                    <a:lstStyle/>
                    <a:p>
                      <a:r>
                        <a:rPr lang="en-US" dirty="0" smtClean="0"/>
                        <a:t>Beam width</a:t>
                      </a:r>
                      <a:endParaRPr lang="en-US" dirty="0"/>
                    </a:p>
                  </a:txBody>
                  <a:tcPr/>
                </a:tc>
                <a:tc>
                  <a:txBody>
                    <a:bodyPr/>
                    <a:lstStyle/>
                    <a:p>
                      <a:r>
                        <a:rPr lang="en-US" dirty="0" smtClean="0"/>
                        <a:t>Narrow width</a:t>
                      </a:r>
                      <a:endParaRPr lang="en-US" dirty="0"/>
                    </a:p>
                  </a:txBody>
                  <a:tcPr/>
                </a:tc>
                <a:tc>
                  <a:txBody>
                    <a:bodyPr/>
                    <a:lstStyle/>
                    <a:p>
                      <a:r>
                        <a:rPr lang="en-US" dirty="0" smtClean="0"/>
                        <a:t>Wide width</a:t>
                      </a:r>
                      <a:endParaRPr lang="en-US" dirty="0"/>
                    </a:p>
                  </a:txBody>
                  <a:tcPr/>
                </a:tc>
              </a:tr>
              <a:tr h="1267393">
                <a:tc>
                  <a:txBody>
                    <a:bodyPr/>
                    <a:lstStyle/>
                    <a:p>
                      <a:r>
                        <a:rPr lang="en-US" dirty="0" smtClean="0"/>
                        <a:t>Detection issues</a:t>
                      </a:r>
                      <a:endParaRPr lang="en-US" dirty="0"/>
                    </a:p>
                  </a:txBody>
                  <a:tcPr/>
                </a:tc>
                <a:tc>
                  <a:txBody>
                    <a:bodyPr/>
                    <a:lstStyle/>
                    <a:p>
                      <a:r>
                        <a:rPr lang="en-US" dirty="0" smtClean="0"/>
                        <a:t>Problems in direct sunlight</a:t>
                      </a:r>
                      <a:endParaRPr lang="en-US" dirty="0"/>
                    </a:p>
                  </a:txBody>
                  <a:tcPr/>
                </a:tc>
                <a:tc>
                  <a:txBody>
                    <a:bodyPr/>
                    <a:lstStyle/>
                    <a:p>
                      <a:r>
                        <a:rPr lang="en-US" dirty="0" smtClean="0"/>
                        <a:t>Poor detection of absorbent materials</a:t>
                      </a:r>
                      <a:endParaRPr lang="en-US" dirty="0"/>
                    </a:p>
                  </a:txBody>
                  <a:tcPr/>
                </a:tc>
              </a:tr>
              <a:tr h="513998">
                <a:tc>
                  <a:txBody>
                    <a:bodyPr/>
                    <a:lstStyle/>
                    <a:p>
                      <a:r>
                        <a:rPr lang="en-US" dirty="0" smtClean="0"/>
                        <a:t>Average price</a:t>
                      </a:r>
                      <a:endParaRPr lang="en-US" dirty="0"/>
                    </a:p>
                  </a:txBody>
                  <a:tcPr/>
                </a:tc>
                <a:tc>
                  <a:txBody>
                    <a:bodyPr/>
                    <a:lstStyle/>
                    <a:p>
                      <a:r>
                        <a:rPr lang="en-US" dirty="0" smtClean="0"/>
                        <a:t>$10-$15</a:t>
                      </a:r>
                      <a:endParaRPr lang="en-US" dirty="0"/>
                    </a:p>
                  </a:txBody>
                  <a:tcPr/>
                </a:tc>
                <a:tc>
                  <a:txBody>
                    <a:bodyPr/>
                    <a:lstStyle/>
                    <a:p>
                      <a:r>
                        <a:rPr lang="en-US" dirty="0" smtClean="0"/>
                        <a:t>$30-$40</a:t>
                      </a:r>
                      <a:endParaRPr lang="en-US" dirty="0"/>
                    </a:p>
                  </a:txBody>
                  <a:tcPr/>
                </a:tc>
              </a:tr>
            </a:tbl>
          </a:graphicData>
        </a:graphic>
      </p:graphicFrame>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a:t>Ultrasonic Sensor Comparison</a:t>
            </a:r>
          </a:p>
        </p:txBody>
      </p:sp>
      <p:graphicFrame>
        <p:nvGraphicFramePr>
          <p:cNvPr id="15449" name="Group 89"/>
          <p:cNvGraphicFramePr>
            <a:graphicFrameLocks noGrp="1"/>
          </p:cNvGraphicFramePr>
          <p:nvPr>
            <p:ph idx="1"/>
          </p:nvPr>
        </p:nvGraphicFramePr>
        <p:xfrm>
          <a:off x="1352550" y="1066800"/>
          <a:ext cx="7181850" cy="4163126"/>
        </p:xfrm>
        <a:graphic>
          <a:graphicData uri="http://schemas.openxmlformats.org/drawingml/2006/table">
            <a:tbl>
              <a:tblPr/>
              <a:tblGrid>
                <a:gridCol w="1436688"/>
                <a:gridCol w="1554162"/>
                <a:gridCol w="1317625"/>
                <a:gridCol w="1436688"/>
                <a:gridCol w="1436687"/>
              </a:tblGrid>
              <a:tr h="473075">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endParaRPr kumimoji="0" lang="en-US" sz="1400" b="1" i="0" u="none" strike="noStrike" cap="none" normalizeH="0" baseline="0" smtClean="0">
                        <a:ln>
                          <a:noFill/>
                        </a:ln>
                        <a:solidFill>
                          <a:schemeClr val="tx1"/>
                        </a:solidFill>
                        <a:effectLst/>
                        <a:latin typeface="Times New Roman" pitchFamily="18" charset="0"/>
                      </a:endParaRPr>
                    </a:p>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endParaRPr kumimoji="0" lang="en-US" sz="1400" b="1" i="0" u="none" strike="noStrike" cap="none" normalizeH="0" baseline="0" smtClean="0">
                        <a:ln>
                          <a:noFill/>
                        </a:ln>
                        <a:solidFill>
                          <a:schemeClr val="tx1"/>
                        </a:solidFill>
                        <a:effectLst/>
                        <a:latin typeface="Times New Roman" pitchFamily="18" charset="0"/>
                      </a:endParaRPr>
                    </a:p>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1" i="0" u="none" strike="noStrike" cap="none" normalizeH="0" baseline="0" smtClean="0">
                          <a:ln>
                            <a:noFill/>
                          </a:ln>
                          <a:solidFill>
                            <a:schemeClr val="tx1"/>
                          </a:solidFill>
                          <a:effectLst/>
                          <a:latin typeface="Times New Roman" pitchFamily="18" charset="0"/>
                        </a:rPr>
                        <a:t>Sensor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endParaRPr kumimoji="0" lang="en-US" sz="1400" b="0" i="0" u="none" strike="noStrike" cap="none" normalizeH="0" baseline="0" smtClean="0">
                        <a:ln>
                          <a:noFill/>
                        </a:ln>
                        <a:solidFill>
                          <a:schemeClr val="tx1"/>
                        </a:solidFill>
                        <a:effectLst/>
                        <a:latin typeface="Times New Roman" pitchFamily="18" charset="0"/>
                      </a:endParaRPr>
                    </a:p>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endParaRPr kumimoji="0" lang="en-US" sz="1400" b="0" i="0" u="none" strike="noStrike" cap="none" normalizeH="0" baseline="0" smtClean="0">
                        <a:ln>
                          <a:noFill/>
                        </a:ln>
                        <a:solidFill>
                          <a:schemeClr val="tx1"/>
                        </a:solidFill>
                        <a:effectLst/>
                        <a:latin typeface="Times New Roman" pitchFamily="18" charset="0"/>
                      </a:endParaRPr>
                    </a:p>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Parallax PING))) Ultrasonic Sensor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endParaRPr kumimoji="0" lang="en-US" sz="1400" b="0" i="0" u="none" strike="noStrike" cap="none" normalizeH="0" baseline="0" smtClean="0">
                        <a:ln>
                          <a:noFill/>
                        </a:ln>
                        <a:solidFill>
                          <a:schemeClr val="tx1"/>
                        </a:solidFill>
                        <a:effectLst/>
                        <a:latin typeface="Times New Roman" pitchFamily="18" charset="0"/>
                      </a:endParaRPr>
                    </a:p>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endParaRPr kumimoji="0" lang="en-US" sz="1400" b="0" i="0" u="none" strike="noStrike" cap="none" normalizeH="0" baseline="0" smtClean="0">
                        <a:ln>
                          <a:noFill/>
                        </a:ln>
                        <a:solidFill>
                          <a:schemeClr val="tx1"/>
                        </a:solidFill>
                        <a:effectLst/>
                        <a:latin typeface="Times New Roman" pitchFamily="18" charset="0"/>
                      </a:endParaRPr>
                    </a:p>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HC-SR04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endParaRPr kumimoji="0" lang="en-US" sz="1400" b="0" i="0" u="none" strike="noStrike" cap="none" normalizeH="0" baseline="0" smtClean="0">
                        <a:ln>
                          <a:noFill/>
                        </a:ln>
                        <a:solidFill>
                          <a:schemeClr val="tx1"/>
                        </a:solidFill>
                        <a:effectLst/>
                        <a:latin typeface="Times New Roman" pitchFamily="18" charset="0"/>
                      </a:endParaRPr>
                    </a:p>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endParaRPr kumimoji="0" lang="en-US" sz="1400" b="0" i="0" u="none" strike="noStrike" cap="none" normalizeH="0" baseline="0" smtClean="0">
                        <a:ln>
                          <a:noFill/>
                        </a:ln>
                        <a:solidFill>
                          <a:schemeClr val="tx1"/>
                        </a:solidFill>
                        <a:effectLst/>
                        <a:latin typeface="Times New Roman" pitchFamily="18" charset="0"/>
                      </a:endParaRPr>
                    </a:p>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Maxbotix</a:t>
                      </a:r>
                      <a:br>
                        <a:rPr kumimoji="0" lang="en-US" sz="1400" b="0" i="0" u="none" strike="noStrike" cap="none" normalizeH="0" baseline="0" smtClean="0">
                          <a:ln>
                            <a:noFill/>
                          </a:ln>
                          <a:solidFill>
                            <a:schemeClr val="tx1"/>
                          </a:solidFill>
                          <a:effectLst/>
                          <a:latin typeface="Times New Roman" pitchFamily="18" charset="0"/>
                        </a:rPr>
                      </a:br>
                      <a:r>
                        <a:rPr kumimoji="0" lang="en-US" sz="1400" b="0" i="0" u="none" strike="noStrike" cap="none" normalizeH="0" baseline="0" smtClean="0">
                          <a:ln>
                            <a:noFill/>
                          </a:ln>
                          <a:solidFill>
                            <a:schemeClr val="tx1"/>
                          </a:solidFill>
                          <a:effectLst/>
                          <a:latin typeface="Times New Roman" pitchFamily="18" charset="0"/>
                        </a:rPr>
                        <a:t>LV-EZ1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endParaRPr kumimoji="0" lang="en-US" sz="1400" b="0" i="0" u="none" strike="noStrike" cap="none" normalizeH="0" baseline="0" smtClean="0">
                        <a:ln>
                          <a:noFill/>
                        </a:ln>
                        <a:solidFill>
                          <a:schemeClr val="tx1"/>
                        </a:solidFill>
                        <a:effectLst/>
                        <a:latin typeface="Times New Roman" pitchFamily="18" charset="0"/>
                      </a:endParaRPr>
                    </a:p>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endParaRPr kumimoji="0" lang="en-US" sz="1400" b="0" i="0" u="none" strike="noStrike" cap="none" normalizeH="0" baseline="0" smtClean="0">
                        <a:ln>
                          <a:noFill/>
                        </a:ln>
                        <a:solidFill>
                          <a:schemeClr val="tx1"/>
                        </a:solidFill>
                        <a:effectLst/>
                        <a:latin typeface="Times New Roman" pitchFamily="18" charset="0"/>
                      </a:endParaRPr>
                    </a:p>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SRF04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663">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1" i="0" u="none" strike="noStrike" cap="none" normalizeH="0" baseline="0" smtClean="0">
                          <a:ln>
                            <a:noFill/>
                          </a:ln>
                          <a:solidFill>
                            <a:schemeClr val="tx1"/>
                          </a:solidFill>
                          <a:effectLst/>
                          <a:latin typeface="Times New Roman" pitchFamily="18" charset="0"/>
                        </a:rPr>
                        <a:t>Supply Voltage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5 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5 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2.5-5 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5 V</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663">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1" i="0" u="none" strike="noStrike" cap="none" normalizeH="0" baseline="0" smtClean="0">
                          <a:ln>
                            <a:noFill/>
                          </a:ln>
                          <a:solidFill>
                            <a:schemeClr val="tx1"/>
                          </a:solidFill>
                          <a:effectLst/>
                          <a:latin typeface="Times New Roman" pitchFamily="18" charset="0"/>
                        </a:rPr>
                        <a:t>Supply Current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30 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2 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3 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30 mA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663">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1" i="0" u="none" strike="noStrike" cap="none" normalizeH="0" baseline="0" smtClean="0">
                          <a:ln>
                            <a:noFill/>
                          </a:ln>
                          <a:solidFill>
                            <a:schemeClr val="tx1"/>
                          </a:solidFill>
                          <a:effectLst/>
                          <a:latin typeface="Times New Roman" pitchFamily="18" charset="0"/>
                        </a:rPr>
                        <a:t>Range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2cm-3m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2cm-0.5m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0cm-6.45m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3cm-3m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1" i="0" u="none" strike="noStrike" cap="none" normalizeH="0" baseline="0" smtClean="0">
                          <a:ln>
                            <a:noFill/>
                          </a:ln>
                          <a:solidFill>
                            <a:schemeClr val="tx1"/>
                          </a:solidFill>
                          <a:effectLst/>
                          <a:latin typeface="Times New Roman" pitchFamily="18" charset="0"/>
                        </a:rPr>
                        <a:t>Frequency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40 kHz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40 kHz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42 kHz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40 kHz</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663">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1" i="0" u="none" strike="noStrike" cap="none" normalizeH="0" baseline="0" smtClean="0">
                          <a:ln>
                            <a:noFill/>
                          </a:ln>
                          <a:solidFill>
                            <a:schemeClr val="tx1"/>
                          </a:solidFill>
                          <a:effectLst/>
                          <a:latin typeface="Times New Roman" pitchFamily="18" charset="0"/>
                        </a:rPr>
                        <a:t>Size (mm)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22x46x16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20x43x15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20x22x16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20x43x17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663">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1" i="0" u="none" strike="noStrike" cap="none" normalizeH="0" baseline="0" smtClean="0">
                          <a:ln>
                            <a:noFill/>
                          </a:ln>
                          <a:solidFill>
                            <a:schemeClr val="tx1"/>
                          </a:solidFill>
                          <a:effectLst/>
                          <a:latin typeface="Times New Roman" pitchFamily="18" charset="0"/>
                        </a:rPr>
                        <a:t>Price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$29.99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$5.99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$29.95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400" b="0" i="0" u="none" strike="noStrike" cap="none" normalizeH="0" baseline="0" smtClean="0">
                          <a:ln>
                            <a:noFill/>
                          </a:ln>
                          <a:solidFill>
                            <a:schemeClr val="tx1"/>
                          </a:solidFill>
                          <a:effectLst/>
                          <a:latin typeface="Times New Roman" pitchFamily="18" charset="0"/>
                        </a:rPr>
                        <a:t>$29.50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5445" name="Picture 85" descr="28015-M"/>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2971800" y="1108075"/>
            <a:ext cx="914400" cy="796925"/>
          </a:xfrm>
          <a:prstGeom prst="rect">
            <a:avLst/>
          </a:prstGeom>
          <a:noFill/>
          <a:extLst>
            <a:ext uri="{909E8E84-426E-40DD-AFC4-6F175D3DCCD1}">
              <a14:hiddenFill xmlns:a14="http://schemas.microsoft.com/office/drawing/2010/main" xmlns="">
                <a:solidFill>
                  <a:srgbClr val="FFFFFF"/>
                </a:solidFill>
              </a14:hiddenFill>
            </a:ext>
          </a:extLst>
        </p:spPr>
      </p:pic>
      <p:sp>
        <p:nvSpPr>
          <p:cNvPr id="15451" name="AutoShape 91" descr="9k="/>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5453" name="AutoShape 93" descr="9k="/>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en-US"/>
          </a:p>
        </p:txBody>
      </p:sp>
      <p:pic>
        <p:nvPicPr>
          <p:cNvPr id="15455" name="Picture 95" descr="HC-SR04-l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4495800" y="1219200"/>
            <a:ext cx="914400" cy="595313"/>
          </a:xfrm>
          <a:prstGeom prst="rect">
            <a:avLst/>
          </a:prstGeom>
          <a:noFill/>
          <a:extLst>
            <a:ext uri="{909E8E84-426E-40DD-AFC4-6F175D3DCCD1}">
              <a14:hiddenFill xmlns:a14="http://schemas.microsoft.com/office/drawing/2010/main" xmlns="">
                <a:solidFill>
                  <a:srgbClr val="FFFFFF"/>
                </a:solidFill>
              </a14:hiddenFill>
            </a:ext>
          </a:extLst>
        </p:spPr>
      </p:pic>
      <p:sp>
        <p:nvSpPr>
          <p:cNvPr id="15457" name="AutoShape 97" descr="2Q=="/>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a:lstStyle/>
          <a:p>
            <a:endParaRPr lang="en-US"/>
          </a:p>
        </p:txBody>
      </p:sp>
      <p:pic>
        <p:nvPicPr>
          <p:cNvPr id="15459" name="Picture 99" descr="MaxSonar-EZ1"/>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867400" y="1179513"/>
            <a:ext cx="762000" cy="754062"/>
          </a:xfrm>
          <a:prstGeom prst="rect">
            <a:avLst/>
          </a:prstGeom>
          <a:noFill/>
          <a:extLst>
            <a:ext uri="{909E8E84-426E-40DD-AFC4-6F175D3DCCD1}">
              <a14:hiddenFill xmlns:a14="http://schemas.microsoft.com/office/drawing/2010/main" xmlns="">
                <a:solidFill>
                  <a:srgbClr val="FFFFFF"/>
                </a:solidFill>
              </a14:hiddenFill>
            </a:ext>
          </a:extLst>
        </p:spPr>
      </p:pic>
      <p:pic>
        <p:nvPicPr>
          <p:cNvPr id="15461" name="Picture 101" descr="urs01"/>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239000" y="1143000"/>
            <a:ext cx="762000" cy="76041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HMC5883L Triple Axis Magnetometer </a:t>
            </a:r>
            <a:endParaRPr lang="en-US" dirty="0"/>
          </a:p>
        </p:txBody>
      </p:sp>
      <p:sp>
        <p:nvSpPr>
          <p:cNvPr id="3" name="Content Placeholder 2"/>
          <p:cNvSpPr>
            <a:spLocks noGrp="1"/>
          </p:cNvSpPr>
          <p:nvPr>
            <p:ph idx="1"/>
          </p:nvPr>
        </p:nvSpPr>
        <p:spPr/>
        <p:txBody>
          <a:bodyPr/>
          <a:lstStyle/>
          <a:p>
            <a:r>
              <a:rPr lang="en-US" dirty="0" smtClean="0"/>
              <a:t>Used to measure the heading of the lawnmower during operation</a:t>
            </a:r>
          </a:p>
          <a:p>
            <a:r>
              <a:rPr lang="en-US" dirty="0" smtClean="0"/>
              <a:t>Internal measurement scale can be modified via software in case local interference saturates the magnetometer</a:t>
            </a:r>
          </a:p>
          <a:p>
            <a:r>
              <a:rPr lang="en-US" dirty="0" smtClean="0"/>
              <a:t>Disadvantages: </a:t>
            </a:r>
          </a:p>
          <a:p>
            <a:pPr lvl="1"/>
            <a:r>
              <a:rPr lang="en-US" dirty="0" smtClean="0"/>
              <a:t>Inaccuracies when tilted by more than a few degrees from the horizontal</a:t>
            </a:r>
          </a:p>
          <a:p>
            <a:pPr lvl="1"/>
            <a:r>
              <a:rPr lang="en-US" dirty="0" smtClean="0"/>
              <a:t>Sensitive to ferrous materials – must be either shielded or placed at a suitable distance</a:t>
            </a:r>
            <a:endParaRPr lang="en-US" dirty="0"/>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6746240" y="4114800"/>
            <a:ext cx="1828800" cy="1828800"/>
          </a:xfrm>
          <a:prstGeom prst="rect">
            <a:avLst/>
          </a:prstGeom>
        </p:spPr>
      </p:pic>
    </p:spTree>
    <p:extLst>
      <p:ext uri="{BB962C8B-B14F-4D97-AF65-F5344CB8AC3E}">
        <p14:creationId xmlns:p14="http://schemas.microsoft.com/office/powerpoint/2010/main" xmlns="" val="2408663737"/>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RN-XV WiFly Wireless Module</a:t>
            </a:r>
            <a:endParaRPr lang="en-US" dirty="0"/>
          </a:p>
        </p:txBody>
      </p:sp>
      <p:sp>
        <p:nvSpPr>
          <p:cNvPr id="3" name="Content Placeholder 2"/>
          <p:cNvSpPr>
            <a:spLocks noGrp="1"/>
          </p:cNvSpPr>
          <p:nvPr>
            <p:ph idx="1"/>
          </p:nvPr>
        </p:nvSpPr>
        <p:spPr/>
        <p:txBody>
          <a:bodyPr/>
          <a:lstStyle/>
          <a:p>
            <a:r>
              <a:rPr lang="en-US" dirty="0"/>
              <a:t>Onboard TCP/IP stack includes DHCP, UDP, DNS, ARP, ICMP, HTTP client, FTP client and </a:t>
            </a:r>
            <a:r>
              <a:rPr lang="en-US" dirty="0" smtClean="0"/>
              <a:t>TCP</a:t>
            </a:r>
          </a:p>
          <a:p>
            <a:r>
              <a:rPr lang="en-US" dirty="0" smtClean="0"/>
              <a:t>Requires only two pins to communicate with the ATMega328P (RX and TX)</a:t>
            </a:r>
          </a:p>
          <a:p>
            <a:r>
              <a:rPr lang="en-US" dirty="0" smtClean="0"/>
              <a:t>Both the laptop and WiFly module connect to a wireless access point</a:t>
            </a:r>
          </a:p>
          <a:p>
            <a:r>
              <a:rPr lang="en-US" dirty="0" smtClean="0"/>
              <a:t>Once on the same network, a Telnet  session will allow for the transfer of location data to the WiFly module</a:t>
            </a:r>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6634480" y="4191000"/>
            <a:ext cx="1447800" cy="1662786"/>
          </a:xfrm>
          <a:prstGeom prst="rect">
            <a:avLst/>
          </a:prstGeom>
        </p:spPr>
      </p:pic>
    </p:spTree>
    <p:extLst>
      <p:ext uri="{BB962C8B-B14F-4D97-AF65-F5344CB8AC3E}">
        <p14:creationId xmlns:p14="http://schemas.microsoft.com/office/powerpoint/2010/main" xmlns="" val="64745566"/>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Microcontroller</a:t>
            </a:r>
            <a:endParaRPr lang="en-US" dirty="0"/>
          </a:p>
        </p:txBody>
      </p:sp>
      <p:pic>
        <p:nvPicPr>
          <p:cNvPr id="6" name="Content Placeholder 5"/>
          <p:cNvPicPr>
            <a:picLocks noGrp="1" noChangeAspect="1"/>
          </p:cNvPicPr>
          <p:nvPr>
            <p:ph idx="1"/>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2585" t="14940" r="16976" b="9210"/>
          <a:stretch/>
        </p:blipFill>
        <p:spPr>
          <a:xfrm>
            <a:off x="1450553" y="914400"/>
            <a:ext cx="7343707" cy="5181600"/>
          </a:xfrm>
        </p:spPr>
      </p:pic>
    </p:spTree>
    <p:extLst>
      <p:ext uri="{BB962C8B-B14F-4D97-AF65-F5344CB8AC3E}">
        <p14:creationId xmlns:p14="http://schemas.microsoft.com/office/powerpoint/2010/main" xmlns="" val="3503410021"/>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Microcontroller Selection</a:t>
            </a:r>
            <a:endParaRPr lang="en-US" dirty="0"/>
          </a:p>
        </p:txBody>
      </p:sp>
      <p:sp>
        <p:nvSpPr>
          <p:cNvPr id="3" name="Content Placeholder 2"/>
          <p:cNvSpPr>
            <a:spLocks noGrp="1"/>
          </p:cNvSpPr>
          <p:nvPr>
            <p:ph idx="1"/>
          </p:nvPr>
        </p:nvSpPr>
        <p:spPr>
          <a:xfrm>
            <a:off x="1066800" y="1143000"/>
            <a:ext cx="7924800" cy="4038600"/>
          </a:xfrm>
        </p:spPr>
        <p:txBody>
          <a:bodyPr>
            <a:normAutofit/>
          </a:bodyPr>
          <a:lstStyle/>
          <a:p>
            <a:pPr marL="0" indent="0">
              <a:spcBef>
                <a:spcPts val="600"/>
              </a:spcBef>
              <a:buNone/>
            </a:pPr>
            <a:r>
              <a:rPr lang="en-US" sz="1800" b="1" dirty="0" smtClean="0"/>
              <a:t>Specifications taken into consideration for microcontroller selection:</a:t>
            </a:r>
          </a:p>
          <a:p>
            <a:pPr marL="927100" lvl="2" indent="-285750">
              <a:spcBef>
                <a:spcPts val="600"/>
              </a:spcBef>
            </a:pPr>
            <a:r>
              <a:rPr lang="en-US" sz="2000" dirty="0" smtClean="0"/>
              <a:t>I/O lines for each component (at least 13 lines total)</a:t>
            </a:r>
          </a:p>
          <a:p>
            <a:pPr marL="1303338" lvl="3" indent="-342900">
              <a:spcBef>
                <a:spcPts val="600"/>
              </a:spcBef>
              <a:buFontTx/>
              <a:buChar char="-"/>
            </a:pPr>
            <a:r>
              <a:rPr lang="en-US" sz="2000" dirty="0" smtClean="0"/>
              <a:t>2 lines – </a:t>
            </a:r>
            <a:r>
              <a:rPr lang="en-US" sz="2000" dirty="0" smtClean="0"/>
              <a:t>HMC5883L Digital </a:t>
            </a:r>
            <a:r>
              <a:rPr lang="en-US" sz="2000" dirty="0" smtClean="0"/>
              <a:t>Compass</a:t>
            </a:r>
          </a:p>
          <a:p>
            <a:pPr marL="1303338" lvl="3" indent="-342900">
              <a:spcBef>
                <a:spcPts val="600"/>
              </a:spcBef>
              <a:buFontTx/>
              <a:buChar char="-"/>
            </a:pPr>
            <a:r>
              <a:rPr lang="en-US" sz="2000" dirty="0" smtClean="0"/>
              <a:t>1 line </a:t>
            </a:r>
            <a:r>
              <a:rPr lang="en-US" sz="2000" dirty="0" smtClean="0"/>
              <a:t>– </a:t>
            </a:r>
            <a:r>
              <a:rPr lang="en-US" sz="2000" dirty="0" smtClean="0"/>
              <a:t>PING ))) Ultrasonic </a:t>
            </a:r>
            <a:r>
              <a:rPr lang="en-US" sz="2000" dirty="0" smtClean="0"/>
              <a:t> Distance </a:t>
            </a:r>
            <a:r>
              <a:rPr lang="en-US" sz="2000" dirty="0" smtClean="0"/>
              <a:t>Sensor</a:t>
            </a:r>
            <a:endParaRPr lang="en-US" sz="2000" dirty="0" smtClean="0"/>
          </a:p>
          <a:p>
            <a:pPr marL="1303338" lvl="3" indent="-342900">
              <a:spcBef>
                <a:spcPts val="600"/>
              </a:spcBef>
              <a:buFontTx/>
              <a:buChar char="-"/>
            </a:pPr>
            <a:r>
              <a:rPr lang="en-US" sz="2000" dirty="0" smtClean="0"/>
              <a:t>2 lines – </a:t>
            </a:r>
            <a:r>
              <a:rPr lang="en-US" sz="2000" dirty="0" err="1" smtClean="0"/>
              <a:t>WiFly</a:t>
            </a:r>
            <a:r>
              <a:rPr lang="en-US" sz="2000" dirty="0" smtClean="0"/>
              <a:t> </a:t>
            </a:r>
            <a:r>
              <a:rPr lang="en-US" sz="2000" dirty="0" smtClean="0"/>
              <a:t>RN-XV Wireless </a:t>
            </a:r>
            <a:r>
              <a:rPr lang="en-US" sz="2000" dirty="0" smtClean="0"/>
              <a:t>Module</a:t>
            </a:r>
            <a:endParaRPr lang="en-US" sz="2000" dirty="0" smtClean="0"/>
          </a:p>
          <a:p>
            <a:pPr marL="1303338" lvl="3" indent="-342900">
              <a:spcBef>
                <a:spcPts val="600"/>
              </a:spcBef>
              <a:buFontTx/>
              <a:buChar char="-"/>
            </a:pPr>
            <a:r>
              <a:rPr lang="en-US" sz="2000" dirty="0" smtClean="0"/>
              <a:t>1 line </a:t>
            </a:r>
            <a:r>
              <a:rPr lang="en-US" sz="2000" dirty="0" smtClean="0"/>
              <a:t> – </a:t>
            </a:r>
            <a:r>
              <a:rPr lang="en-US" sz="2000" dirty="0" smtClean="0"/>
              <a:t>Sabertooth </a:t>
            </a:r>
            <a:r>
              <a:rPr lang="en-US" sz="2000" dirty="0" smtClean="0"/>
              <a:t>2x25 Motor Controller</a:t>
            </a:r>
            <a:endParaRPr lang="en-US" sz="2000" dirty="0" smtClean="0"/>
          </a:p>
          <a:p>
            <a:pPr marL="1303338" lvl="3" indent="-342900">
              <a:spcBef>
                <a:spcPts val="600"/>
              </a:spcBef>
              <a:buFontTx/>
              <a:buChar char="-"/>
            </a:pPr>
            <a:r>
              <a:rPr lang="en-US" sz="2000" dirty="0" smtClean="0"/>
              <a:t>4 lines – </a:t>
            </a:r>
            <a:r>
              <a:rPr lang="en-US" sz="2000" dirty="0" smtClean="0"/>
              <a:t>Quadrature Encoders </a:t>
            </a:r>
            <a:r>
              <a:rPr lang="en-US" sz="2000" dirty="0" smtClean="0"/>
              <a:t>(2 per encoder)</a:t>
            </a:r>
            <a:endParaRPr lang="en-US" sz="2000" dirty="0"/>
          </a:p>
          <a:p>
            <a:pPr marL="1303338" lvl="3" indent="-342900">
              <a:spcBef>
                <a:spcPts val="600"/>
              </a:spcBef>
              <a:buFontTx/>
              <a:buChar char="-"/>
            </a:pPr>
            <a:r>
              <a:rPr lang="en-US" sz="2000" dirty="0" smtClean="0"/>
              <a:t>2 lines </a:t>
            </a:r>
            <a:r>
              <a:rPr lang="en-US" sz="2000" dirty="0" smtClean="0"/>
              <a:t>–</a:t>
            </a:r>
            <a:r>
              <a:rPr lang="en-US" sz="2000" dirty="0" smtClean="0"/>
              <a:t> ADXL345 Accelerometer </a:t>
            </a:r>
            <a:endParaRPr lang="en-US" sz="2000" dirty="0" smtClean="0"/>
          </a:p>
          <a:p>
            <a:pPr marL="1303338" lvl="3" indent="-342900">
              <a:spcBef>
                <a:spcPts val="600"/>
              </a:spcBef>
              <a:buFontTx/>
              <a:buChar char="-"/>
            </a:pPr>
            <a:r>
              <a:rPr lang="en-US" sz="2000" dirty="0" smtClean="0"/>
              <a:t>1 line – 25 Amp </a:t>
            </a:r>
            <a:r>
              <a:rPr lang="en-US" sz="2000" dirty="0" smtClean="0"/>
              <a:t>Solid State Relay</a:t>
            </a:r>
            <a:endParaRPr lang="en-US" sz="2000" dirty="0" smtClean="0"/>
          </a:p>
          <a:p>
            <a:pPr marL="927100" lvl="2" indent="-285750">
              <a:spcBef>
                <a:spcPts val="600"/>
              </a:spcBef>
            </a:pPr>
            <a:r>
              <a:rPr lang="en-US" sz="2000" dirty="0" smtClean="0"/>
              <a:t>Widely supported platform</a:t>
            </a:r>
          </a:p>
          <a:p>
            <a:pPr marL="927100" lvl="2" indent="-285750">
              <a:spcBef>
                <a:spcPts val="600"/>
              </a:spcBef>
            </a:pPr>
            <a:r>
              <a:rPr lang="en-US" sz="2000" dirty="0" smtClean="0"/>
              <a:t>Reasonable </a:t>
            </a:r>
            <a:r>
              <a:rPr lang="en-US" sz="2000" dirty="0" smtClean="0"/>
              <a:t>cost</a:t>
            </a:r>
            <a:endParaRPr lang="en-US" sz="2000" dirty="0" smtClean="0"/>
          </a:p>
          <a:p>
            <a:pPr marL="342900" indent="-342900">
              <a:spcBef>
                <a:spcPts val="600"/>
              </a:spcBef>
              <a:buFontTx/>
              <a:buChar char="-"/>
            </a:pPr>
            <a:endParaRPr lang="en-US" sz="1800" dirty="0" smtClean="0"/>
          </a:p>
          <a:p>
            <a:pPr marL="342900" indent="-342900">
              <a:spcBef>
                <a:spcPts val="600"/>
              </a:spcBef>
              <a:buFontTx/>
              <a:buChar char="-"/>
            </a:pPr>
            <a:endParaRPr lang="en-US" sz="1800" dirty="0" smtClean="0"/>
          </a:p>
          <a:p>
            <a:pPr marL="342900" indent="-342900">
              <a:spcBef>
                <a:spcPts val="600"/>
              </a:spcBef>
              <a:buFontTx/>
              <a:buChar char="-"/>
            </a:pPr>
            <a:endParaRPr lang="en-US" sz="1800" dirty="0" smtClean="0"/>
          </a:p>
          <a:p>
            <a:pPr marL="342900" indent="-342900">
              <a:spcBef>
                <a:spcPts val="600"/>
              </a:spcBef>
              <a:buFontTx/>
              <a:buChar char="-"/>
            </a:pPr>
            <a:endParaRPr lang="en-US" sz="1800" dirty="0" smtClean="0"/>
          </a:p>
          <a:p>
            <a:pPr marL="342900" indent="-342900">
              <a:spcBef>
                <a:spcPts val="600"/>
              </a:spcBef>
              <a:buFontTx/>
              <a:buChar char="-"/>
            </a:pPr>
            <a:endParaRPr lang="en-US" sz="1800" dirty="0" smtClean="0"/>
          </a:p>
          <a:p>
            <a:pPr marL="342900" indent="-342900">
              <a:spcBef>
                <a:spcPts val="600"/>
              </a:spcBef>
              <a:buFontTx/>
              <a:buChar char="-"/>
            </a:pPr>
            <a:endParaRPr lang="en-US" sz="1800" dirty="0"/>
          </a:p>
        </p:txBody>
      </p:sp>
    </p:spTree>
    <p:extLst>
      <p:ext uri="{BB962C8B-B14F-4D97-AF65-F5344CB8AC3E}">
        <p14:creationId xmlns:p14="http://schemas.microsoft.com/office/powerpoint/2010/main" xmlns="" val="1897478642"/>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Microcontroller Selection</a:t>
            </a:r>
            <a:endParaRPr lang="en-US" dirty="0"/>
          </a:p>
        </p:txBody>
      </p:sp>
      <p:sp>
        <p:nvSpPr>
          <p:cNvPr id="3" name="Content Placeholder 2"/>
          <p:cNvSpPr>
            <a:spLocks noGrp="1"/>
          </p:cNvSpPr>
          <p:nvPr>
            <p:ph idx="1"/>
          </p:nvPr>
        </p:nvSpPr>
        <p:spPr>
          <a:xfrm>
            <a:off x="838200" y="990600"/>
            <a:ext cx="7924800" cy="4038600"/>
          </a:xfrm>
        </p:spPr>
        <p:txBody>
          <a:bodyPr>
            <a:normAutofit/>
          </a:bodyPr>
          <a:lstStyle/>
          <a:p>
            <a:pPr marL="0" indent="0">
              <a:spcBef>
                <a:spcPts val="600"/>
              </a:spcBef>
              <a:buNone/>
            </a:pPr>
            <a:endParaRPr lang="en-US" sz="1800" dirty="0" smtClean="0"/>
          </a:p>
          <a:p>
            <a:pPr marL="342900" indent="-342900">
              <a:spcBef>
                <a:spcPts val="600"/>
              </a:spcBef>
              <a:buFontTx/>
              <a:buChar char="-"/>
            </a:pPr>
            <a:endParaRPr lang="en-US" sz="1800" dirty="0" smtClean="0"/>
          </a:p>
          <a:p>
            <a:pPr marL="342900" indent="-342900">
              <a:spcBef>
                <a:spcPts val="600"/>
              </a:spcBef>
              <a:buFontTx/>
              <a:buChar char="-"/>
            </a:pPr>
            <a:endParaRPr lang="en-US" sz="1800" dirty="0" smtClean="0"/>
          </a:p>
          <a:p>
            <a:pPr marL="342900" indent="-342900">
              <a:spcBef>
                <a:spcPts val="600"/>
              </a:spcBef>
              <a:buFontTx/>
              <a:buChar char="-"/>
            </a:pPr>
            <a:endParaRPr lang="en-US" sz="1800" dirty="0" smtClean="0"/>
          </a:p>
          <a:p>
            <a:pPr marL="342900" indent="-342900">
              <a:spcBef>
                <a:spcPts val="600"/>
              </a:spcBef>
              <a:buFontTx/>
              <a:buChar char="-"/>
            </a:pPr>
            <a:endParaRPr lang="en-US" sz="1800" dirty="0" smtClean="0"/>
          </a:p>
          <a:p>
            <a:pPr marL="342900" indent="-342900">
              <a:spcBef>
                <a:spcPts val="600"/>
              </a:spcBef>
              <a:buFontTx/>
              <a:buChar char="-"/>
            </a:pPr>
            <a:endParaRPr lang="en-US" sz="1800" dirty="0"/>
          </a:p>
        </p:txBody>
      </p:sp>
      <p:graphicFrame>
        <p:nvGraphicFramePr>
          <p:cNvPr id="4" name="Table 3"/>
          <p:cNvGraphicFramePr>
            <a:graphicFrameLocks noGrp="1"/>
          </p:cNvGraphicFramePr>
          <p:nvPr>
            <p:extLst>
              <p:ext uri="{D42A27DB-BD31-4B8C-83A1-F6EECF244321}">
                <p14:modId xmlns:p14="http://schemas.microsoft.com/office/powerpoint/2010/main" xmlns="" val="642994676"/>
              </p:ext>
            </p:extLst>
          </p:nvPr>
        </p:nvGraphicFramePr>
        <p:xfrm>
          <a:off x="2209800" y="914400"/>
          <a:ext cx="5943599" cy="4571998"/>
        </p:xfrm>
        <a:graphic>
          <a:graphicData uri="http://schemas.openxmlformats.org/drawingml/2006/table">
            <a:tbl>
              <a:tblPr firstRow="1" bandRow="1">
                <a:tableStyleId>{5C22544A-7EE6-4342-B048-85BDC9FD1C3A}</a:tableStyleId>
              </a:tblPr>
              <a:tblGrid>
                <a:gridCol w="2510685"/>
                <a:gridCol w="1871168"/>
                <a:gridCol w="1561746"/>
              </a:tblGrid>
              <a:tr h="436271">
                <a:tc gridSpan="3">
                  <a:txBody>
                    <a:bodyPr/>
                    <a:lstStyle/>
                    <a:p>
                      <a:pPr algn="ctr"/>
                      <a:r>
                        <a:rPr lang="en-US" sz="1600" dirty="0" smtClean="0"/>
                        <a:t>Microcontroller</a:t>
                      </a:r>
                      <a:r>
                        <a:rPr lang="en-US" sz="1600" baseline="0" dirty="0" smtClean="0"/>
                        <a:t> choices</a:t>
                      </a:r>
                      <a:endParaRPr lang="en-US" sz="1600" dirty="0"/>
                    </a:p>
                  </a:txBody>
                  <a:tcPr/>
                </a:tc>
                <a:tc hMerge="1">
                  <a:txBody>
                    <a:bodyPr/>
                    <a:lstStyle/>
                    <a:p>
                      <a:endParaRPr lang="en-US" dirty="0"/>
                    </a:p>
                  </a:txBody>
                  <a:tcPr/>
                </a:tc>
                <a:tc hMerge="1">
                  <a:txBody>
                    <a:bodyPr/>
                    <a:lstStyle/>
                    <a:p>
                      <a:pPr algn="ctr"/>
                      <a:endParaRPr lang="en-US" dirty="0"/>
                    </a:p>
                  </a:txBody>
                  <a:tcPr/>
                </a:tc>
              </a:tr>
              <a:tr h="482541">
                <a:tc>
                  <a:txBody>
                    <a:bodyPr/>
                    <a:lstStyle/>
                    <a:p>
                      <a:pPr algn="ctr"/>
                      <a:endParaRPr lang="en-US" sz="1600" b="1" dirty="0"/>
                    </a:p>
                  </a:txBody>
                  <a:tcPr/>
                </a:tc>
                <a:tc>
                  <a:txBody>
                    <a:bodyPr/>
                    <a:lstStyle/>
                    <a:p>
                      <a:pPr algn="ctr"/>
                      <a:r>
                        <a:rPr lang="en-US" sz="1200" b="1" dirty="0" smtClean="0"/>
                        <a:t>MINI-MAX/51-C2</a:t>
                      </a:r>
                      <a:endParaRPr lang="en-US" sz="1200" b="1" dirty="0"/>
                    </a:p>
                  </a:txBody>
                  <a:tcPr/>
                </a:tc>
                <a:tc>
                  <a:txBody>
                    <a:bodyPr/>
                    <a:lstStyle/>
                    <a:p>
                      <a:pPr algn="ctr"/>
                      <a:r>
                        <a:rPr lang="en-US" sz="1200" b="1" dirty="0" smtClean="0"/>
                        <a:t>ATMega</a:t>
                      </a:r>
                      <a:r>
                        <a:rPr lang="en-US" sz="1200" b="1" baseline="0" dirty="0" smtClean="0"/>
                        <a:t>328P</a:t>
                      </a:r>
                      <a:endParaRPr lang="en-US" sz="1200" b="1" dirty="0"/>
                    </a:p>
                  </a:txBody>
                  <a:tcPr/>
                </a:tc>
              </a:tr>
              <a:tr h="594914">
                <a:tc>
                  <a:txBody>
                    <a:bodyPr/>
                    <a:lstStyle/>
                    <a:p>
                      <a:pPr algn="ctr"/>
                      <a:r>
                        <a:rPr lang="en-US" sz="1200" b="1" i="1" dirty="0" smtClean="0"/>
                        <a:t>Memory</a:t>
                      </a:r>
                      <a:endParaRPr lang="en-US" sz="1200" b="1" i="1" dirty="0"/>
                    </a:p>
                  </a:txBody>
                  <a:tcPr/>
                </a:tc>
                <a:tc>
                  <a:txBody>
                    <a:bodyPr/>
                    <a:lstStyle/>
                    <a:p>
                      <a:pPr algn="ctr"/>
                      <a:r>
                        <a:rPr lang="en-US" sz="1200" dirty="0" smtClean="0"/>
                        <a:t>2 Kbyte</a:t>
                      </a:r>
                      <a:r>
                        <a:rPr lang="en-US" sz="1200" baseline="0" dirty="0" smtClean="0"/>
                        <a:t> of EEPROM memory</a:t>
                      </a:r>
                      <a:endParaRPr lang="en-US" sz="1200" dirty="0"/>
                    </a:p>
                  </a:txBody>
                  <a:tcPr/>
                </a:tc>
                <a:tc>
                  <a:txBody>
                    <a:bodyPr/>
                    <a:lstStyle/>
                    <a:p>
                      <a:pPr algn="ctr"/>
                      <a:r>
                        <a:rPr lang="en-US" sz="1200" dirty="0" smtClean="0"/>
                        <a:t>1 Kbyte</a:t>
                      </a:r>
                      <a:r>
                        <a:rPr lang="en-US" sz="1200" baseline="0" dirty="0" smtClean="0"/>
                        <a:t> EEPROM memory</a:t>
                      </a:r>
                      <a:endParaRPr lang="en-US" sz="1200" dirty="0"/>
                    </a:p>
                  </a:txBody>
                  <a:tcPr/>
                </a:tc>
              </a:tr>
              <a:tr h="832880">
                <a:tc>
                  <a:txBody>
                    <a:bodyPr/>
                    <a:lstStyle/>
                    <a:p>
                      <a:pPr algn="ctr"/>
                      <a:r>
                        <a:rPr lang="en-US" sz="1200" b="1" i="1" dirty="0" smtClean="0"/>
                        <a:t>I/O </a:t>
                      </a:r>
                      <a:r>
                        <a:rPr lang="en-US" sz="1200" b="1" i="1" dirty="0" smtClean="0"/>
                        <a:t>Ports</a:t>
                      </a:r>
                      <a:endParaRPr lang="en-US" sz="1200" b="1" i="1" dirty="0"/>
                    </a:p>
                  </a:txBody>
                  <a:tcPr/>
                </a:tc>
                <a:tc>
                  <a:txBody>
                    <a:bodyPr/>
                    <a:lstStyle/>
                    <a:p>
                      <a:pPr algn="ctr"/>
                      <a:r>
                        <a:rPr lang="en-US" sz="1200" dirty="0" smtClean="0"/>
                        <a:t>32 general</a:t>
                      </a:r>
                      <a:r>
                        <a:rPr lang="en-US" sz="1200" baseline="0" dirty="0" smtClean="0"/>
                        <a:t> purpose I/O pins</a:t>
                      </a:r>
                      <a:endParaRPr lang="en-US" sz="1200" dirty="0"/>
                    </a:p>
                  </a:txBody>
                  <a:tcPr/>
                </a:tc>
                <a:tc>
                  <a:txBody>
                    <a:bodyPr/>
                    <a:lstStyle/>
                    <a:p>
                      <a:pPr algn="ctr"/>
                      <a:r>
                        <a:rPr lang="en-US" sz="1200" dirty="0" smtClean="0"/>
                        <a:t>23 programmable</a:t>
                      </a:r>
                      <a:r>
                        <a:rPr lang="en-US" sz="1200" baseline="0" dirty="0" smtClean="0"/>
                        <a:t> I/O lines</a:t>
                      </a:r>
                      <a:endParaRPr lang="en-US" sz="1200" dirty="0"/>
                    </a:p>
                  </a:txBody>
                  <a:tcPr/>
                </a:tc>
              </a:tr>
              <a:tr h="594914">
                <a:tc>
                  <a:txBody>
                    <a:bodyPr/>
                    <a:lstStyle/>
                    <a:p>
                      <a:pPr algn="ctr"/>
                      <a:r>
                        <a:rPr lang="en-US" sz="1200" b="1" i="1" dirty="0" smtClean="0"/>
                        <a:t>Additional</a:t>
                      </a:r>
                      <a:r>
                        <a:rPr lang="en-US" sz="1200" b="1" i="1" baseline="0" dirty="0" smtClean="0"/>
                        <a:t> </a:t>
                      </a:r>
                      <a:r>
                        <a:rPr lang="en-US" sz="1200" b="1" i="1" baseline="0" dirty="0" smtClean="0"/>
                        <a:t>A</a:t>
                      </a:r>
                      <a:r>
                        <a:rPr lang="en-US" sz="1200" b="1" i="1" dirty="0" smtClean="0"/>
                        <a:t>dvantages</a:t>
                      </a:r>
                      <a:endParaRPr lang="en-US" sz="1200" b="1" i="1" dirty="0"/>
                    </a:p>
                  </a:txBody>
                  <a:tcPr/>
                </a:tc>
                <a:tc>
                  <a:txBody>
                    <a:bodyPr/>
                    <a:lstStyle/>
                    <a:p>
                      <a:pPr algn="ctr"/>
                      <a:r>
                        <a:rPr lang="en-US" sz="1200" dirty="0" smtClean="0"/>
                        <a:t>Analog/Digital</a:t>
                      </a:r>
                      <a:r>
                        <a:rPr lang="en-US" sz="1200" baseline="0" dirty="0" smtClean="0"/>
                        <a:t> Converter</a:t>
                      </a:r>
                      <a:endParaRPr lang="en-US" sz="1200" dirty="0"/>
                    </a:p>
                  </a:txBody>
                  <a:tcPr/>
                </a:tc>
                <a:tc>
                  <a:txBody>
                    <a:bodyPr/>
                    <a:lstStyle/>
                    <a:p>
                      <a:pPr algn="ctr"/>
                      <a:r>
                        <a:rPr lang="en-US" sz="1200" dirty="0" smtClean="0"/>
                        <a:t>Analog/Digital</a:t>
                      </a:r>
                      <a:r>
                        <a:rPr lang="en-US" sz="1200" baseline="0" dirty="0" smtClean="0"/>
                        <a:t> Converter</a:t>
                      </a:r>
                      <a:endParaRPr lang="en-US" sz="1200" dirty="0"/>
                    </a:p>
                  </a:txBody>
                  <a:tcPr/>
                </a:tc>
              </a:tr>
              <a:tr h="1147937">
                <a:tc>
                  <a:txBody>
                    <a:bodyPr/>
                    <a:lstStyle/>
                    <a:p>
                      <a:pPr algn="ctr"/>
                      <a:r>
                        <a:rPr lang="en-US" sz="1200" b="1" i="1" dirty="0" smtClean="0"/>
                        <a:t>Programming</a:t>
                      </a:r>
                      <a:endParaRPr lang="en-US" sz="1200" b="1" i="1" dirty="0"/>
                    </a:p>
                  </a:txBody>
                  <a:tcPr/>
                </a:tc>
                <a:tc>
                  <a:txBody>
                    <a:bodyPr/>
                    <a:lstStyle/>
                    <a:p>
                      <a:pPr algn="ctr"/>
                      <a:r>
                        <a:rPr lang="en-US" sz="1200" dirty="0" smtClean="0"/>
                        <a:t>In-circuit</a:t>
                      </a:r>
                      <a:r>
                        <a:rPr lang="en-US" sz="1200" baseline="0" dirty="0" smtClean="0"/>
                        <a:t> programming/ debugging</a:t>
                      </a:r>
                    </a:p>
                    <a:p>
                      <a:pPr algn="ctr"/>
                      <a:endParaRPr lang="en-US" sz="1200" dirty="0"/>
                    </a:p>
                  </a:txBody>
                  <a:tcPr/>
                </a:tc>
                <a:tc>
                  <a:txBody>
                    <a:bodyPr/>
                    <a:lstStyle/>
                    <a:p>
                      <a:pPr algn="ctr"/>
                      <a:r>
                        <a:rPr lang="en-US" sz="1200" dirty="0" smtClean="0"/>
                        <a:t>Program</a:t>
                      </a:r>
                      <a:r>
                        <a:rPr lang="en-US" sz="1200" baseline="0" dirty="0" smtClean="0"/>
                        <a:t> is flashed through UART (IC programming is possible through burned boot loader)</a:t>
                      </a:r>
                      <a:endParaRPr lang="en-US" sz="1200" dirty="0"/>
                    </a:p>
                  </a:txBody>
                  <a:tcPr/>
                </a:tc>
              </a:tr>
              <a:tr h="482541">
                <a:tc>
                  <a:txBody>
                    <a:bodyPr/>
                    <a:lstStyle/>
                    <a:p>
                      <a:pPr algn="ctr"/>
                      <a:r>
                        <a:rPr lang="en-US" sz="1200" b="1" i="1" dirty="0" smtClean="0"/>
                        <a:t>Cost</a:t>
                      </a:r>
                      <a:endParaRPr lang="en-US" sz="1200" b="1" i="1" dirty="0"/>
                    </a:p>
                  </a:txBody>
                  <a:tcPr/>
                </a:tc>
                <a:tc>
                  <a:txBody>
                    <a:bodyPr/>
                    <a:lstStyle/>
                    <a:p>
                      <a:pPr algn="ctr"/>
                      <a:r>
                        <a:rPr lang="en-US" sz="1200" dirty="0" smtClean="0"/>
                        <a:t>$53.00</a:t>
                      </a:r>
                      <a:endParaRPr lang="en-US" sz="1200" dirty="0"/>
                    </a:p>
                  </a:txBody>
                  <a:tcPr/>
                </a:tc>
                <a:tc>
                  <a:txBody>
                    <a:bodyPr/>
                    <a:lstStyle/>
                    <a:p>
                      <a:pPr algn="ctr"/>
                      <a:r>
                        <a:rPr lang="en-US" sz="1200" dirty="0" smtClean="0"/>
                        <a:t>$29.99</a:t>
                      </a:r>
                      <a:endParaRPr lang="en-US" sz="1200" dirty="0"/>
                    </a:p>
                  </a:txBody>
                  <a:tcPr/>
                </a:tc>
              </a:tr>
            </a:tbl>
          </a:graphicData>
        </a:graphic>
      </p:graphicFrame>
    </p:spTree>
    <p:extLst>
      <p:ext uri="{BB962C8B-B14F-4D97-AF65-F5344CB8AC3E}">
        <p14:creationId xmlns:p14="http://schemas.microsoft.com/office/powerpoint/2010/main" xmlns="" val="3714582605"/>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dirty="0"/>
              <a:t>Project Goals &amp; Motivation</a:t>
            </a:r>
          </a:p>
        </p:txBody>
      </p:sp>
      <p:sp>
        <p:nvSpPr>
          <p:cNvPr id="18435" name="Rectangle 3"/>
          <p:cNvSpPr>
            <a:spLocks noGrp="1"/>
          </p:cNvSpPr>
          <p:nvPr>
            <p:ph type="body" idx="1"/>
          </p:nvPr>
        </p:nvSpPr>
        <p:spPr>
          <a:xfrm>
            <a:off x="1352550" y="1447800"/>
            <a:ext cx="7181850" cy="3886200"/>
          </a:xfrm>
        </p:spPr>
        <p:txBody>
          <a:bodyPr/>
          <a:lstStyle/>
          <a:p>
            <a:r>
              <a:rPr lang="en-US" dirty="0" smtClean="0"/>
              <a:t>Remove the chore of mowing your lawn</a:t>
            </a:r>
          </a:p>
          <a:p>
            <a:r>
              <a:rPr lang="en-US" dirty="0" smtClean="0"/>
              <a:t>Create a lawnmower that runs with little to no user interaction</a:t>
            </a:r>
          </a:p>
          <a:p>
            <a:r>
              <a:rPr lang="en-US" dirty="0" smtClean="0"/>
              <a:t>Eliminate the need to detect boundaries using buried cable lines</a:t>
            </a:r>
          </a:p>
          <a:p>
            <a:r>
              <a:rPr lang="en-US" dirty="0" smtClean="0"/>
              <a:t>Create a safe system that avoids obstacles that may be in the path of the mower</a:t>
            </a:r>
          </a:p>
          <a:p>
            <a:endParaRPr lang="en-US" dirty="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Microcontroller Selection</a:t>
            </a:r>
            <a:endParaRPr lang="en-US" dirty="0"/>
          </a:p>
        </p:txBody>
      </p:sp>
      <p:sp>
        <p:nvSpPr>
          <p:cNvPr id="3" name="Content Placeholder 2"/>
          <p:cNvSpPr>
            <a:spLocks noGrp="1"/>
          </p:cNvSpPr>
          <p:nvPr>
            <p:ph idx="1"/>
          </p:nvPr>
        </p:nvSpPr>
        <p:spPr>
          <a:xfrm>
            <a:off x="1352550" y="1295400"/>
            <a:ext cx="7181850" cy="4038600"/>
          </a:xfrm>
        </p:spPr>
        <p:txBody>
          <a:bodyPr>
            <a:normAutofit/>
          </a:bodyPr>
          <a:lstStyle/>
          <a:p>
            <a:pPr marL="342900" indent="-342900"/>
            <a:r>
              <a:rPr lang="en-US" dirty="0" smtClean="0"/>
              <a:t>ATMega328P </a:t>
            </a:r>
            <a:r>
              <a:rPr lang="en-US" dirty="0" smtClean="0"/>
              <a:t>chosen for this design</a:t>
            </a:r>
          </a:p>
          <a:p>
            <a:pPr marL="663575" lvl="1" indent="-342900"/>
            <a:r>
              <a:rPr lang="en-US" dirty="0" smtClean="0"/>
              <a:t>Wide selection of </a:t>
            </a:r>
            <a:r>
              <a:rPr lang="en-US" dirty="0" smtClean="0"/>
              <a:t>libraries available for </a:t>
            </a:r>
            <a:r>
              <a:rPr lang="en-US" dirty="0" smtClean="0"/>
              <a:t>each component</a:t>
            </a:r>
          </a:p>
          <a:p>
            <a:pPr marL="984250" lvl="2" indent="-342900"/>
            <a:r>
              <a:rPr lang="en-US" dirty="0" smtClean="0"/>
              <a:t>Reduces time spent programming</a:t>
            </a:r>
          </a:p>
          <a:p>
            <a:pPr marL="663575" lvl="1" indent="-342900"/>
            <a:r>
              <a:rPr lang="en-US" dirty="0" smtClean="0"/>
              <a:t>23 ports </a:t>
            </a:r>
            <a:r>
              <a:rPr lang="en-US" dirty="0" smtClean="0"/>
              <a:t>available for </a:t>
            </a:r>
            <a:r>
              <a:rPr lang="en-US" dirty="0" smtClean="0"/>
              <a:t>components (I/O lines)</a:t>
            </a:r>
            <a:endParaRPr lang="en-US" dirty="0" smtClean="0"/>
          </a:p>
          <a:p>
            <a:pPr marL="663575" lvl="1" indent="-342900"/>
            <a:r>
              <a:rPr lang="en-US" dirty="0" smtClean="0"/>
              <a:t>Arduino IDE allowed for C/C++ programming</a:t>
            </a:r>
            <a:endParaRPr lang="en-US" dirty="0" smtClean="0"/>
          </a:p>
          <a:p>
            <a:pPr marL="663575" lvl="1" indent="-342900"/>
            <a:r>
              <a:rPr lang="en-US" dirty="0" smtClean="0"/>
              <a:t>Reasonable </a:t>
            </a:r>
            <a:r>
              <a:rPr lang="en-US" dirty="0" smtClean="0"/>
              <a:t>cost</a:t>
            </a:r>
          </a:p>
          <a:p>
            <a:pPr marL="663575" lvl="1" indent="-342900"/>
            <a:r>
              <a:rPr lang="en-US" dirty="0" smtClean="0"/>
              <a:t>Readily available at local vendors</a:t>
            </a:r>
          </a:p>
        </p:txBody>
      </p:sp>
    </p:spTree>
    <p:extLst>
      <p:ext uri="{BB962C8B-B14F-4D97-AF65-F5344CB8AC3E}">
        <p14:creationId xmlns:p14="http://schemas.microsoft.com/office/powerpoint/2010/main" xmlns="" val="2538611675"/>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p:cNvSpPr>
          <p:nvPr>
            <p:ph type="ctrTitle"/>
          </p:nvPr>
        </p:nvSpPr>
        <p:spPr bwMode="auto">
          <a:xfrm>
            <a:off x="762000" y="381000"/>
            <a:ext cx="7772400" cy="4572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a:t>Power Subsystem</a:t>
            </a:r>
          </a:p>
        </p:txBody>
      </p:sp>
      <p:pic>
        <p:nvPicPr>
          <p:cNvPr id="6" name="Picture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126534" y="914400"/>
            <a:ext cx="7342766" cy="5358962"/>
          </a:xfrm>
          <a:prstGeom prst="rect">
            <a:avLst/>
          </a:prstGeom>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a:t>Component Power Requirements</a:t>
            </a:r>
          </a:p>
        </p:txBody>
      </p:sp>
      <p:graphicFrame>
        <p:nvGraphicFramePr>
          <p:cNvPr id="7242" name="Group 74"/>
          <p:cNvGraphicFramePr>
            <a:graphicFrameLocks noGrp="1"/>
          </p:cNvGraphicFramePr>
          <p:nvPr>
            <p:ph idx="1"/>
            <p:extLst>
              <p:ext uri="{D42A27DB-BD31-4B8C-83A1-F6EECF244321}">
                <p14:modId xmlns:p14="http://schemas.microsoft.com/office/powerpoint/2010/main" xmlns="" val="153197328"/>
              </p:ext>
            </p:extLst>
          </p:nvPr>
        </p:nvGraphicFramePr>
        <p:xfrm>
          <a:off x="1447800" y="1524000"/>
          <a:ext cx="7181850" cy="2876551"/>
        </p:xfrm>
        <a:graphic>
          <a:graphicData uri="http://schemas.openxmlformats.org/drawingml/2006/table">
            <a:tbl>
              <a:tblPr/>
              <a:tblGrid>
                <a:gridCol w="2895600"/>
                <a:gridCol w="2057400"/>
                <a:gridCol w="2228850"/>
              </a:tblGrid>
              <a:tr h="479425">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800" b="1" i="0" u="none" strike="noStrike" cap="none" normalizeH="0" baseline="0" dirty="0" smtClean="0">
                          <a:ln>
                            <a:noFill/>
                          </a:ln>
                          <a:solidFill>
                            <a:schemeClr val="tx1"/>
                          </a:solidFill>
                          <a:effectLst/>
                          <a:latin typeface="Cambria" pitchFamily="18" charset="0"/>
                        </a:rPr>
                        <a:t>Component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800" b="1" i="0" u="none" strike="noStrike" cap="none" normalizeH="0" baseline="0" smtClean="0">
                          <a:ln>
                            <a:noFill/>
                          </a:ln>
                          <a:solidFill>
                            <a:schemeClr val="tx1"/>
                          </a:solidFill>
                          <a:effectLst/>
                          <a:latin typeface="Cambria" pitchFamily="18" charset="0"/>
                        </a:rPr>
                        <a:t>Voltage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800" b="1" i="0" u="none" strike="noStrike" cap="none" normalizeH="0" baseline="0" smtClean="0">
                          <a:ln>
                            <a:noFill/>
                          </a:ln>
                          <a:solidFill>
                            <a:schemeClr val="tx1"/>
                          </a:solidFill>
                          <a:effectLst/>
                          <a:latin typeface="Cambria" pitchFamily="18" charset="0"/>
                        </a:rPr>
                        <a:t>Max Current Draw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800" b="0" i="0" u="none" strike="noStrike" cap="none" normalizeH="0" baseline="0" smtClean="0">
                          <a:ln>
                            <a:noFill/>
                          </a:ln>
                          <a:solidFill>
                            <a:schemeClr val="tx1"/>
                          </a:solidFill>
                          <a:effectLst/>
                          <a:latin typeface="Cambria" pitchFamily="18" charset="0"/>
                        </a:rPr>
                        <a:t>Drive motors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800" b="0" i="0" u="none" strike="noStrike" cap="none" normalizeH="0" baseline="0" smtClean="0">
                          <a:ln>
                            <a:noFill/>
                          </a:ln>
                          <a:solidFill>
                            <a:schemeClr val="tx1"/>
                          </a:solidFill>
                          <a:effectLst/>
                          <a:latin typeface="Cambria" pitchFamily="18" charset="0"/>
                        </a:rPr>
                        <a:t>24 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800" b="0" i="0" u="none" strike="noStrike" cap="none" normalizeH="0" baseline="0" dirty="0" smtClean="0">
                          <a:ln>
                            <a:noFill/>
                          </a:ln>
                          <a:solidFill>
                            <a:schemeClr val="tx1"/>
                          </a:solidFill>
                          <a:effectLst/>
                          <a:latin typeface="Cambria" pitchFamily="18" charset="0"/>
                        </a:rPr>
                        <a:t>3 A  </a:t>
                      </a:r>
                      <a:r>
                        <a:rPr kumimoji="0" lang="en-US" sz="1800" b="0" i="1" u="none" strike="noStrike" cap="none" normalizeH="0" baseline="0" dirty="0" smtClean="0">
                          <a:ln>
                            <a:noFill/>
                          </a:ln>
                          <a:solidFill>
                            <a:schemeClr val="tx1"/>
                          </a:solidFill>
                          <a:effectLst/>
                          <a:latin typeface="Cambria" pitchFamily="18" charset="0"/>
                        </a:rPr>
                        <a:t>(each)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63">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800" b="0" i="0" u="none" strike="noStrike" cap="none" normalizeH="0" baseline="0" dirty="0" smtClean="0">
                          <a:ln>
                            <a:noFill/>
                          </a:ln>
                          <a:solidFill>
                            <a:schemeClr val="tx1"/>
                          </a:solidFill>
                          <a:effectLst/>
                          <a:latin typeface="Cambria" pitchFamily="18" charset="0"/>
                        </a:rPr>
                        <a:t>Microcontroller</a:t>
                      </a:r>
                      <a:endParaRPr kumimoji="0" lang="en-US" sz="1800" b="0" i="0" u="none" strike="noStrike" cap="none" normalizeH="0" baseline="0" dirty="0" smtClean="0">
                        <a:ln>
                          <a:noFill/>
                        </a:ln>
                        <a:solidFill>
                          <a:schemeClr val="tx1"/>
                        </a:solidFill>
                        <a:effectLst/>
                        <a:latin typeface="Cambria"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800" b="0" i="0" u="none" strike="noStrike" cap="none" normalizeH="0" baseline="0" dirty="0" smtClean="0">
                          <a:ln>
                            <a:noFill/>
                          </a:ln>
                          <a:solidFill>
                            <a:schemeClr val="tx1"/>
                          </a:solidFill>
                          <a:effectLst/>
                          <a:latin typeface="Cambria" pitchFamily="18" charset="0"/>
                        </a:rPr>
                        <a:t>5 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800" b="0" i="0" u="none" strike="noStrike" cap="none" normalizeH="0" baseline="0" smtClean="0">
                          <a:ln>
                            <a:noFill/>
                          </a:ln>
                          <a:solidFill>
                            <a:schemeClr val="tx1"/>
                          </a:solidFill>
                          <a:effectLst/>
                          <a:latin typeface="Cambria" pitchFamily="18" charset="0"/>
                        </a:rPr>
                        <a:t>12 mA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800" b="0" i="0" u="none" strike="noStrike" cap="none" normalizeH="0" baseline="0" smtClean="0">
                          <a:ln>
                            <a:noFill/>
                          </a:ln>
                          <a:solidFill>
                            <a:schemeClr val="tx1"/>
                          </a:solidFill>
                          <a:effectLst/>
                          <a:latin typeface="Cambria" pitchFamily="18" charset="0"/>
                        </a:rPr>
                        <a:t>Ultrasonic sensor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800" b="0" i="0" u="none" strike="noStrike" cap="none" normalizeH="0" baseline="0" smtClean="0">
                          <a:ln>
                            <a:noFill/>
                          </a:ln>
                          <a:solidFill>
                            <a:schemeClr val="tx1"/>
                          </a:solidFill>
                          <a:effectLst/>
                          <a:latin typeface="Cambria" pitchFamily="18" charset="0"/>
                        </a:rPr>
                        <a:t>5 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800" b="0" i="0" u="none" strike="noStrike" cap="none" normalizeH="0" baseline="0" smtClean="0">
                          <a:ln>
                            <a:noFill/>
                          </a:ln>
                          <a:solidFill>
                            <a:schemeClr val="tx1"/>
                          </a:solidFill>
                          <a:effectLst/>
                          <a:latin typeface="Cambria" pitchFamily="18" charset="0"/>
                        </a:rPr>
                        <a:t>35 mA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800" b="0" i="0" u="none" strike="noStrike" cap="none" normalizeH="0" baseline="0" dirty="0" err="1" smtClean="0">
                          <a:ln>
                            <a:noFill/>
                          </a:ln>
                          <a:solidFill>
                            <a:schemeClr val="tx1"/>
                          </a:solidFill>
                          <a:effectLst/>
                          <a:latin typeface="Cambria" pitchFamily="18" charset="0"/>
                        </a:rPr>
                        <a:t>Wi</a:t>
                      </a:r>
                      <a:r>
                        <a:rPr kumimoji="0" lang="en-US" sz="1800" b="0" i="0" u="none" strike="noStrike" cap="none" normalizeH="0" baseline="0" smtClean="0">
                          <a:ln>
                            <a:noFill/>
                          </a:ln>
                          <a:solidFill>
                            <a:schemeClr val="tx1"/>
                          </a:solidFill>
                          <a:effectLst/>
                          <a:latin typeface="Cambria" pitchFamily="18" charset="0"/>
                        </a:rPr>
                        <a:t>-Fly </a:t>
                      </a:r>
                      <a:r>
                        <a:rPr kumimoji="0" lang="en-US" sz="1800" b="0" i="0" u="none" strike="noStrike" cap="none" normalizeH="0" baseline="0" dirty="0" smtClean="0">
                          <a:ln>
                            <a:noFill/>
                          </a:ln>
                          <a:solidFill>
                            <a:schemeClr val="tx1"/>
                          </a:solidFill>
                          <a:effectLst/>
                          <a:latin typeface="Cambria" pitchFamily="18" charset="0"/>
                        </a:rPr>
                        <a:t>module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800" b="0" i="0" u="none" strike="noStrike" cap="none" normalizeH="0" baseline="0" dirty="0" smtClean="0">
                          <a:ln>
                            <a:noFill/>
                          </a:ln>
                          <a:solidFill>
                            <a:schemeClr val="tx1"/>
                          </a:solidFill>
                          <a:effectLst/>
                          <a:latin typeface="Cambria" pitchFamily="18" charset="0"/>
                        </a:rPr>
                        <a:t>3.3 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800" b="0" i="0" u="none" strike="noStrike" cap="none" normalizeH="0" baseline="0" smtClean="0">
                          <a:ln>
                            <a:noFill/>
                          </a:ln>
                          <a:solidFill>
                            <a:schemeClr val="tx1"/>
                          </a:solidFill>
                          <a:effectLst/>
                          <a:latin typeface="Cambria" pitchFamily="18" charset="0"/>
                        </a:rPr>
                        <a:t>38 mA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63">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800" b="0" i="0" u="none" strike="noStrike" cap="none" normalizeH="0" baseline="0" dirty="0" smtClean="0">
                          <a:ln>
                            <a:noFill/>
                          </a:ln>
                          <a:solidFill>
                            <a:schemeClr val="tx1"/>
                          </a:solidFill>
                          <a:effectLst/>
                          <a:latin typeface="Cambria" pitchFamily="18" charset="0"/>
                        </a:rPr>
                        <a:t>Digital compass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800" b="0" i="0" u="none" strike="noStrike" cap="none" normalizeH="0" baseline="0" smtClean="0">
                          <a:ln>
                            <a:noFill/>
                          </a:ln>
                          <a:solidFill>
                            <a:schemeClr val="tx1"/>
                          </a:solidFill>
                          <a:effectLst/>
                          <a:latin typeface="Cambria" pitchFamily="18" charset="0"/>
                        </a:rPr>
                        <a:t>3.3 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800" b="0" i="0" u="none" strike="noStrike" cap="none" normalizeH="0" baseline="0" smtClean="0">
                          <a:ln>
                            <a:noFill/>
                          </a:ln>
                          <a:solidFill>
                            <a:schemeClr val="tx1"/>
                          </a:solidFill>
                          <a:effectLst/>
                          <a:latin typeface="Cambria" pitchFamily="18" charset="0"/>
                        </a:rPr>
                        <a:t>100 </a:t>
                      </a:r>
                      <a:r>
                        <a:rPr kumimoji="0" lang="el-GR" sz="1800" b="0" i="0" u="none" strike="noStrike" cap="none" normalizeH="0" baseline="0" smtClean="0">
                          <a:ln>
                            <a:noFill/>
                          </a:ln>
                          <a:solidFill>
                            <a:schemeClr val="tx1"/>
                          </a:solidFill>
                          <a:effectLst/>
                          <a:latin typeface="Cambria" pitchFamily="18" charset="0"/>
                        </a:rPr>
                        <a:t>μ</a:t>
                      </a:r>
                      <a:r>
                        <a:rPr kumimoji="0" lang="en-US" sz="1800" b="0" i="0" u="none" strike="noStrike" cap="none" normalizeH="0" baseline="0" smtClean="0">
                          <a:ln>
                            <a:noFill/>
                          </a:ln>
                          <a:solidFill>
                            <a:schemeClr val="tx1"/>
                          </a:solidFill>
                          <a:effectLst/>
                          <a:latin typeface="Cambria" pitchFamily="18" charset="0"/>
                        </a:rPr>
                        <a:t>A</a:t>
                      </a:r>
                      <a:endParaRPr kumimoji="0" lang="el-GR" sz="1800" b="0" i="0" u="none" strike="noStrike" cap="none" normalizeH="0" baseline="0" smtClean="0">
                        <a:ln>
                          <a:noFill/>
                        </a:ln>
                        <a:solidFill>
                          <a:schemeClr val="tx1"/>
                        </a:solidFill>
                        <a:effectLst/>
                        <a:latin typeface="Cambria"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0050">
                <a:tc gridSpan="3">
                  <a:txBody>
                    <a:bodyPr/>
                    <a:lstStyle/>
                    <a:p>
                      <a:pPr marL="44450" marR="0" lvl="0" indent="0" algn="r"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800" b="0" i="1" u="none" strike="noStrike" cap="none" normalizeH="0" baseline="0" dirty="0" smtClean="0">
                          <a:ln>
                            <a:noFill/>
                          </a:ln>
                          <a:solidFill>
                            <a:schemeClr val="tx1"/>
                          </a:solidFill>
                          <a:effectLst/>
                          <a:latin typeface="Cambria" pitchFamily="18" charset="0"/>
                        </a:rPr>
                        <a:t>Total maximum current draw of ≈ 6.09 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a:t>Battery Selection</a:t>
            </a:r>
          </a:p>
        </p:txBody>
      </p:sp>
      <p:sp>
        <p:nvSpPr>
          <p:cNvPr id="9219" name="Rectangle 3"/>
          <p:cNvSpPr>
            <a:spLocks noGrp="1"/>
          </p:cNvSpPr>
          <p:nvPr>
            <p:ph type="body" idx="1"/>
          </p:nvPr>
        </p:nvSpPr>
        <p:spPr>
          <a:xfrm>
            <a:off x="1752600" y="1219200"/>
            <a:ext cx="6096000" cy="4267200"/>
          </a:xfrm>
        </p:spPr>
        <p:txBody>
          <a:bodyPr/>
          <a:lstStyle/>
          <a:p>
            <a:r>
              <a:rPr lang="en-US" dirty="0"/>
              <a:t>Existing </a:t>
            </a:r>
            <a:r>
              <a:rPr lang="en-US" dirty="0" smtClean="0"/>
              <a:t>battery used for blades</a:t>
            </a:r>
          </a:p>
          <a:p>
            <a:pPr lvl="1"/>
            <a:r>
              <a:rPr lang="en-US" dirty="0" smtClean="0"/>
              <a:t>Maximizes blade run time</a:t>
            </a:r>
            <a:endParaRPr lang="en-US" dirty="0"/>
          </a:p>
          <a:p>
            <a:r>
              <a:rPr lang="en-US" dirty="0" smtClean="0"/>
              <a:t>Desired </a:t>
            </a:r>
            <a:r>
              <a:rPr lang="en-US" dirty="0" smtClean="0"/>
              <a:t>a </a:t>
            </a:r>
            <a:r>
              <a:rPr lang="en-US" dirty="0" smtClean="0"/>
              <a:t>½ hour </a:t>
            </a:r>
            <a:r>
              <a:rPr lang="en-US" dirty="0" smtClean="0"/>
              <a:t>of minimum </a:t>
            </a:r>
            <a:r>
              <a:rPr lang="en-US" dirty="0" smtClean="0"/>
              <a:t>run time </a:t>
            </a:r>
            <a:endParaRPr lang="en-US" dirty="0" smtClean="0"/>
          </a:p>
          <a:p>
            <a:r>
              <a:rPr lang="en-US" dirty="0" smtClean="0"/>
              <a:t>Low cost</a:t>
            </a:r>
            <a:endParaRPr lang="en-US" dirty="0"/>
          </a:p>
          <a:p>
            <a:r>
              <a:rPr lang="en-US" dirty="0" smtClean="0"/>
              <a:t>Two </a:t>
            </a:r>
            <a:r>
              <a:rPr lang="en-US" dirty="0" smtClean="0"/>
              <a:t>UB12350 12V </a:t>
            </a:r>
            <a:r>
              <a:rPr lang="en-US" dirty="0" smtClean="0"/>
              <a:t>/ 33Ah sealed lead-acid batteries in series</a:t>
            </a:r>
          </a:p>
          <a:p>
            <a:pPr lvl="1"/>
            <a:r>
              <a:rPr lang="en-US" dirty="0" smtClean="0"/>
              <a:t>Same </a:t>
            </a:r>
            <a:r>
              <a:rPr lang="en-US" dirty="0" smtClean="0"/>
              <a:t>battery is used to drive the commercial </a:t>
            </a:r>
            <a:r>
              <a:rPr lang="en-US" dirty="0"/>
              <a:t>electric wheelchair that uses </a:t>
            </a:r>
            <a:r>
              <a:rPr lang="en-US" dirty="0" smtClean="0"/>
              <a:t>our DC motors</a:t>
            </a:r>
            <a:endParaRPr lang="en-US" dirty="0"/>
          </a:p>
          <a:p>
            <a:pPr marL="44450" indent="0">
              <a:buNone/>
            </a:pPr>
            <a:endParaRPr lang="en-US" dirty="0" smtClean="0"/>
          </a:p>
        </p:txBody>
      </p:sp>
      <p:pic>
        <p:nvPicPr>
          <p:cNvPr id="43010"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477000" y="3733800"/>
            <a:ext cx="2438400" cy="2438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a:t>Linear vs. Switching Regulators</a:t>
            </a:r>
          </a:p>
        </p:txBody>
      </p:sp>
      <p:sp>
        <p:nvSpPr>
          <p:cNvPr id="11267" name="Rectangle 3"/>
          <p:cNvSpPr>
            <a:spLocks noGrp="1"/>
          </p:cNvSpPr>
          <p:nvPr>
            <p:ph type="body" idx="1"/>
          </p:nvPr>
        </p:nvSpPr>
        <p:spPr>
          <a:xfrm>
            <a:off x="1752600" y="990600"/>
            <a:ext cx="6477000" cy="4038600"/>
          </a:xfrm>
        </p:spPr>
        <p:txBody>
          <a:bodyPr/>
          <a:lstStyle/>
          <a:p>
            <a:r>
              <a:rPr lang="en-US" dirty="0" smtClean="0"/>
              <a:t>85 </a:t>
            </a:r>
            <a:r>
              <a:rPr lang="en-US" dirty="0"/>
              <a:t>mA regulated current draw</a:t>
            </a:r>
          </a:p>
          <a:p>
            <a:pPr>
              <a:lnSpc>
                <a:spcPct val="120000"/>
              </a:lnSpc>
            </a:pPr>
            <a:r>
              <a:rPr lang="en-US" dirty="0"/>
              <a:t>P</a:t>
            </a:r>
            <a:r>
              <a:rPr lang="en-US" baseline="-25000" dirty="0"/>
              <a:t>out</a:t>
            </a:r>
            <a:r>
              <a:rPr lang="en-US" dirty="0"/>
              <a:t> = 5V * </a:t>
            </a:r>
            <a:r>
              <a:rPr lang="en-US" dirty="0" smtClean="0"/>
              <a:t>85mA </a:t>
            </a:r>
            <a:r>
              <a:rPr lang="en-US" dirty="0"/>
              <a:t>= </a:t>
            </a:r>
            <a:r>
              <a:rPr lang="en-US" dirty="0" smtClean="0"/>
              <a:t>425mW</a:t>
            </a:r>
          </a:p>
          <a:p>
            <a:pPr marL="44450" indent="0">
              <a:buNone/>
            </a:pPr>
            <a:endParaRPr lang="en-US" dirty="0"/>
          </a:p>
          <a:p>
            <a:pPr marL="44450" indent="0">
              <a:buNone/>
            </a:pPr>
            <a:endParaRPr lang="en-US" dirty="0"/>
          </a:p>
          <a:p>
            <a:pPr marL="44450" indent="0">
              <a:buNone/>
            </a:pPr>
            <a:endParaRPr lang="en-US" dirty="0"/>
          </a:p>
          <a:p>
            <a:pPr marL="44450" indent="0">
              <a:buNone/>
            </a:pPr>
            <a:endParaRPr lang="en-US" dirty="0" smtClean="0"/>
          </a:p>
          <a:p>
            <a:pPr lvl="1">
              <a:lnSpc>
                <a:spcPct val="120000"/>
              </a:lnSpc>
            </a:pPr>
            <a:r>
              <a:rPr lang="en-US" dirty="0" smtClean="0"/>
              <a:t>LM2825 1A switching regulator </a:t>
            </a:r>
            <a:br>
              <a:rPr lang="en-US" dirty="0" smtClean="0"/>
            </a:br>
            <a:r>
              <a:rPr lang="en-US" dirty="0" smtClean="0"/>
              <a:t>(24 pin DIP package)</a:t>
            </a:r>
            <a:endParaRPr lang="en-US" dirty="0"/>
          </a:p>
          <a:p>
            <a:pPr marL="44450" indent="0">
              <a:buNone/>
            </a:pPr>
            <a:endParaRPr lang="en-US" dirty="0"/>
          </a:p>
        </p:txBody>
      </p:sp>
      <p:pic>
        <p:nvPicPr>
          <p:cNvPr id="41986"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019800" y="4876799"/>
            <a:ext cx="1990725" cy="12477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xmlns="" val="2840072478"/>
              </p:ext>
            </p:extLst>
          </p:nvPr>
        </p:nvGraphicFramePr>
        <p:xfrm>
          <a:off x="1914525" y="2286000"/>
          <a:ext cx="6096000" cy="156464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endParaRPr lang="en-US" sz="1600" dirty="0"/>
                    </a:p>
                  </a:txBody>
                  <a:tcPr/>
                </a:tc>
                <a:tc>
                  <a:txBody>
                    <a:bodyPr/>
                    <a:lstStyle/>
                    <a:p>
                      <a:r>
                        <a:rPr lang="en-US" sz="1600" dirty="0" smtClean="0"/>
                        <a:t>Linear</a:t>
                      </a:r>
                      <a:r>
                        <a:rPr lang="en-US" sz="1600" baseline="0" dirty="0" smtClean="0"/>
                        <a:t> regulator</a:t>
                      </a:r>
                      <a:endParaRPr lang="en-US" sz="1600" dirty="0"/>
                    </a:p>
                  </a:txBody>
                  <a:tcPr/>
                </a:tc>
                <a:tc>
                  <a:txBody>
                    <a:bodyPr/>
                    <a:lstStyle/>
                    <a:p>
                      <a:r>
                        <a:rPr lang="en-US" sz="1600" dirty="0" smtClean="0"/>
                        <a:t>Switching regulator</a:t>
                      </a:r>
                      <a:endParaRPr lang="en-US" sz="1600" dirty="0"/>
                    </a:p>
                  </a:txBody>
                  <a:tcPr/>
                </a:tc>
              </a:tr>
              <a:tr h="370840">
                <a:tc>
                  <a:txBody>
                    <a:bodyPr/>
                    <a:lstStyle/>
                    <a:p>
                      <a:r>
                        <a:rPr lang="en-US" sz="1600" dirty="0" smtClean="0"/>
                        <a:t>Efficiency (</a:t>
                      </a:r>
                      <a:r>
                        <a:rPr lang="el-GR" sz="1600" dirty="0" smtClean="0"/>
                        <a:t>η</a:t>
                      </a:r>
                      <a:r>
                        <a:rPr lang="en-US" sz="1600" dirty="0" smtClean="0"/>
                        <a:t>)</a:t>
                      </a:r>
                      <a:endParaRPr lang="en-US" sz="16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t>≈ 41.7%</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t>≈ 80%</a:t>
                      </a:r>
                    </a:p>
                  </a:txBody>
                  <a:tcPr/>
                </a:tc>
              </a:tr>
              <a:tr h="370840">
                <a:tc>
                  <a:txBody>
                    <a:bodyPr/>
                    <a:lstStyle/>
                    <a:p>
                      <a:r>
                        <a:rPr lang="en-US" sz="1600" dirty="0" smtClean="0"/>
                        <a:t>Power dissipation</a:t>
                      </a:r>
                    </a:p>
                    <a:p>
                      <a:r>
                        <a:rPr lang="en-US" sz="1600" dirty="0" err="1" smtClean="0"/>
                        <a:t>P</a:t>
                      </a:r>
                      <a:r>
                        <a:rPr lang="en-US" sz="1600" baseline="-25000" dirty="0" err="1" smtClean="0"/>
                        <a:t>d</a:t>
                      </a:r>
                      <a:r>
                        <a:rPr lang="en-US" sz="1600" dirty="0" smtClean="0"/>
                        <a:t> = P</a:t>
                      </a:r>
                      <a:r>
                        <a:rPr lang="en-US" sz="1600" baseline="-25000" dirty="0" smtClean="0"/>
                        <a:t>out</a:t>
                      </a:r>
                      <a:r>
                        <a:rPr lang="en-US" sz="1600" dirty="0" smtClean="0"/>
                        <a:t> / </a:t>
                      </a:r>
                      <a:r>
                        <a:rPr lang="el-GR" sz="1600" dirty="0" smtClean="0"/>
                        <a:t>η</a:t>
                      </a:r>
                      <a:r>
                        <a:rPr lang="en-US" sz="1600" dirty="0" smtClean="0"/>
                        <a:t>  - P</a:t>
                      </a:r>
                      <a:r>
                        <a:rPr lang="en-US" sz="1600" baseline="-25000" dirty="0" smtClean="0"/>
                        <a:t>out</a:t>
                      </a:r>
                      <a:r>
                        <a:rPr lang="en-US" sz="1600" dirty="0" smtClean="0"/>
                        <a:t> </a:t>
                      </a:r>
                      <a:endParaRPr lang="en-US" sz="16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t>425/0.417 – 425</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t>= 0.59 W</a:t>
                      </a:r>
                    </a:p>
                    <a:p>
                      <a:endParaRPr lang="en-US" sz="1600" dirty="0"/>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t>425/0.8 – 425</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t>= 0.11 W</a:t>
                      </a:r>
                    </a:p>
                    <a:p>
                      <a:endParaRPr lang="en-US" sz="1600" dirty="0"/>
                    </a:p>
                  </a:txBody>
                  <a:tcPr/>
                </a:tc>
              </a:tr>
            </a:tbl>
          </a:graphicData>
        </a:graphic>
      </p:graphicFrame>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a:t>Location Subsystem</a:t>
            </a:r>
          </a:p>
        </p:txBody>
      </p:sp>
      <p:pic>
        <p:nvPicPr>
          <p:cNvPr id="3" name="Picture 2"/>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1323092" y="914400"/>
            <a:ext cx="7363708" cy="5198955"/>
          </a:xfrm>
          <a:prstGeom prst="rect">
            <a:avLst/>
          </a:prstGeom>
        </p:spPr>
      </p:pic>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t>Computer Vision: General Setup</a:t>
            </a:r>
            <a:endParaRPr lang="en-US" dirty="0"/>
          </a:p>
        </p:txBody>
      </p:sp>
      <p:pic>
        <p:nvPicPr>
          <p:cNvPr id="11" name="Content Placeholder 10" descr="lawnCompVisionOverview.png"/>
          <p:cNvPicPr>
            <a:picLocks noGrp="1" noChangeAspect="1"/>
          </p:cNvPicPr>
          <p:nvPr>
            <p:ph idx="1"/>
          </p:nvPr>
        </p:nvPicPr>
        <p:blipFill>
          <a:blip r:embed="rId2" cstate="print"/>
          <a:srcRect l="3013" t="32143" r="19643" b="25000"/>
          <a:stretch>
            <a:fillRect/>
          </a:stretch>
        </p:blipFill>
        <p:spPr>
          <a:xfrm>
            <a:off x="533400" y="990600"/>
            <a:ext cx="8305800" cy="2588821"/>
          </a:xfrm>
        </p:spPr>
      </p:pic>
      <p:sp>
        <p:nvSpPr>
          <p:cNvPr id="14" name="Rectangle 3"/>
          <p:cNvSpPr txBox="1">
            <a:spLocks/>
          </p:cNvSpPr>
          <p:nvPr/>
        </p:nvSpPr>
        <p:spPr bwMode="auto">
          <a:xfrm>
            <a:off x="1371600" y="3733800"/>
            <a:ext cx="71628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73050" marR="0" lvl="0" indent="-228600" algn="l" defTabSz="914400" rtl="0" eaLnBrk="1" fontAlgn="base" latinLnBrk="0" hangingPunct="1">
              <a:lnSpc>
                <a:spcPct val="90000"/>
              </a:lnSpc>
              <a:spcBef>
                <a:spcPts val="1800"/>
              </a:spcBef>
              <a:spcAft>
                <a:spcPct val="0"/>
              </a:spcAft>
              <a:buClr>
                <a:schemeClr val="accent1"/>
              </a:buClr>
              <a:buSzTx/>
              <a:buFont typeface="Arial" charset="0"/>
              <a:buChar char="•"/>
              <a:tabLst/>
              <a:defRPr/>
            </a:pPr>
            <a:r>
              <a:rPr lang="en-US" sz="2000" kern="0" dirty="0" smtClean="0">
                <a:latin typeface="+mn-lt"/>
              </a:rPr>
              <a:t>Webcam will be mounted on top of support structure to provide a high enough elevation to survey the entire area</a:t>
            </a:r>
          </a:p>
        </p:txBody>
      </p:sp>
    </p:spTree>
    <p:extLst>
      <p:ext uri="{BB962C8B-B14F-4D97-AF65-F5344CB8AC3E}">
        <p14:creationId xmlns:p14="http://schemas.microsoft.com/office/powerpoint/2010/main" xmlns="" val="3838686620"/>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p:nvPr>
        </p:nvSpPr>
        <p:spPr bwMode="auto">
          <a:xfrm>
            <a:off x="971550" y="381000"/>
            <a:ext cx="7562850" cy="685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dirty="0" smtClean="0"/>
              <a:t>Computer Vision Software: Running Segmentation in SimpleCV</a:t>
            </a:r>
            <a:endParaRPr lang="en-US" dirty="0"/>
          </a:p>
        </p:txBody>
      </p:sp>
      <p:sp>
        <p:nvSpPr>
          <p:cNvPr id="25603" name="Rectangle 3"/>
          <p:cNvSpPr>
            <a:spLocks noGrp="1"/>
          </p:cNvSpPr>
          <p:nvPr>
            <p:ph type="body" idx="1"/>
          </p:nvPr>
        </p:nvSpPr>
        <p:spPr>
          <a:xfrm>
            <a:off x="1371600" y="1219200"/>
            <a:ext cx="7181850" cy="3962400"/>
          </a:xfrm>
        </p:spPr>
        <p:txBody>
          <a:bodyPr/>
          <a:lstStyle/>
          <a:p>
            <a:r>
              <a:rPr lang="en-US" dirty="0" smtClean="0"/>
              <a:t>Camera takes a raw image</a:t>
            </a:r>
          </a:p>
          <a:p>
            <a:r>
              <a:rPr lang="en-US" dirty="0" smtClean="0"/>
              <a:t>Previous images are averaged and then subtracted from the </a:t>
            </a:r>
            <a:r>
              <a:rPr lang="en-US" dirty="0" smtClean="0"/>
              <a:t>current image </a:t>
            </a:r>
          </a:p>
          <a:p>
            <a:pPr lvl="1"/>
            <a:r>
              <a:rPr lang="en-US" dirty="0" smtClean="0"/>
              <a:t>This results in a </a:t>
            </a:r>
            <a:r>
              <a:rPr lang="en-US" dirty="0" smtClean="0"/>
              <a:t>binarized image </a:t>
            </a:r>
            <a:r>
              <a:rPr lang="en-US" dirty="0" smtClean="0"/>
              <a:t> that only shows </a:t>
            </a:r>
            <a:r>
              <a:rPr lang="en-US" dirty="0" smtClean="0"/>
              <a:t>pixels that have </a:t>
            </a:r>
            <a:r>
              <a:rPr lang="en-US" dirty="0" smtClean="0"/>
              <a:t>changed</a:t>
            </a:r>
          </a:p>
          <a:p>
            <a:pPr lvl="1"/>
            <a:r>
              <a:rPr lang="en-US" dirty="0" smtClean="0"/>
              <a:t>The binarized image is dilated to make the blobs more pronounced</a:t>
            </a:r>
            <a:endParaRPr lang="en-US" dirty="0" smtClean="0"/>
          </a:p>
          <a:p>
            <a:r>
              <a:rPr lang="en-US" dirty="0" smtClean="0"/>
              <a:t>Program then stores blobs into a </a:t>
            </a:r>
            <a:r>
              <a:rPr lang="en-US" dirty="0" smtClean="0"/>
              <a:t>feature set</a:t>
            </a:r>
            <a:endParaRPr lang="en-US" dirty="0" smtClean="0"/>
          </a:p>
          <a:p>
            <a:pPr lvl="1"/>
            <a:r>
              <a:rPr lang="en-US" dirty="0" smtClean="0"/>
              <a:t>Blobs are filtered based on pixel distance from the previous blob</a:t>
            </a:r>
          </a:p>
          <a:p>
            <a:pPr lvl="1"/>
            <a:r>
              <a:rPr lang="en-US" dirty="0" smtClean="0"/>
              <a:t>Ensures that the program is tracking the mower and not another moving object</a:t>
            </a:r>
          </a:p>
          <a:p>
            <a:endParaRPr lang="en-US" dirty="0"/>
          </a:p>
        </p:txBody>
      </p:sp>
    </p:spTree>
    <p:extLst>
      <p:ext uri="{BB962C8B-B14F-4D97-AF65-F5344CB8AC3E}">
        <p14:creationId xmlns:p14="http://schemas.microsoft.com/office/powerpoint/2010/main" xmlns="" val="1460325727"/>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fontScale="90000"/>
          </a:bodyPr>
          <a:lstStyle/>
          <a:p>
            <a:r>
              <a:rPr lang="en-US" dirty="0" smtClean="0"/>
              <a:t>Computer Vision: Computing Boundaries</a:t>
            </a:r>
            <a:endParaRPr lang="en-US" dirty="0"/>
          </a:p>
        </p:txBody>
      </p:sp>
      <p:pic>
        <p:nvPicPr>
          <p:cNvPr id="3" name="Content Placeholder 2"/>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20591" t="20124" r="33543" b="34039"/>
          <a:stretch/>
        </p:blipFill>
        <p:spPr>
          <a:xfrm>
            <a:off x="1371600" y="914400"/>
            <a:ext cx="6916511" cy="3886200"/>
          </a:xfrm>
        </p:spPr>
      </p:pic>
    </p:spTree>
    <p:extLst>
      <p:ext uri="{BB962C8B-B14F-4D97-AF65-F5344CB8AC3E}">
        <p14:creationId xmlns:p14="http://schemas.microsoft.com/office/powerpoint/2010/main" xmlns="" val="1396690057"/>
      </p:ext>
    </p:extLst>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a:t>Overall Schematic</a:t>
            </a:r>
          </a:p>
        </p:txBody>
      </p:sp>
      <p:pic>
        <p:nvPicPr>
          <p:cNvPr id="38916" name="Picture 4"/>
          <p:cNvPicPr>
            <a:picLocks noChangeAspect="1" noChangeArrowheads="1"/>
          </p:cNvPicPr>
          <p:nvPr/>
        </p:nvPicPr>
        <p:blipFill>
          <a:blip r:embed="rId2" cstate="print"/>
          <a:stretch>
            <a:fillRect/>
          </a:stretch>
        </p:blipFill>
        <p:spPr bwMode="auto">
          <a:xfrm>
            <a:off x="0" y="1019134"/>
            <a:ext cx="9144000" cy="48482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41959825"/>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dirty="0"/>
              <a:t>ManScaper Features</a:t>
            </a:r>
          </a:p>
        </p:txBody>
      </p:sp>
      <p:sp>
        <p:nvSpPr>
          <p:cNvPr id="20483" name="Rectangle 3"/>
          <p:cNvSpPr>
            <a:spLocks noGrp="1"/>
          </p:cNvSpPr>
          <p:nvPr>
            <p:ph type="body" idx="1"/>
          </p:nvPr>
        </p:nvSpPr>
        <p:spPr>
          <a:xfrm>
            <a:off x="1352550" y="1676400"/>
            <a:ext cx="7181850" cy="3657600"/>
          </a:xfrm>
        </p:spPr>
        <p:txBody>
          <a:bodyPr/>
          <a:lstStyle/>
          <a:p>
            <a:r>
              <a:rPr lang="en-US" dirty="0" smtClean="0"/>
              <a:t>Fully electric, rechargeable lawnmower</a:t>
            </a:r>
          </a:p>
          <a:p>
            <a:r>
              <a:rPr lang="en-US" dirty="0" smtClean="0"/>
              <a:t>Boundary detection using computer vision</a:t>
            </a:r>
          </a:p>
          <a:p>
            <a:r>
              <a:rPr lang="en-US" dirty="0" smtClean="0"/>
              <a:t>Object detection to avoid obstacles</a:t>
            </a:r>
          </a:p>
          <a:p>
            <a:r>
              <a:rPr lang="en-US" dirty="0" smtClean="0"/>
              <a:t>Autonomous operation with little to no user interaction required</a:t>
            </a:r>
          </a:p>
          <a:p>
            <a:endParaRPr lang="en-US" dirty="0"/>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dirty="0" smtClean="0"/>
              <a:t>PCB Design</a:t>
            </a:r>
            <a:endParaRPr lang="en-US" dirty="0"/>
          </a:p>
        </p:txBody>
      </p:sp>
      <p:pic>
        <p:nvPicPr>
          <p:cNvPr id="38916" name="Picture 4"/>
          <p:cNvPicPr>
            <a:picLocks noChangeAspect="1" noChangeArrowheads="1"/>
          </p:cNvPicPr>
          <p:nvPr/>
        </p:nvPicPr>
        <p:blipFill>
          <a:blip r:embed="rId2" cstate="print"/>
          <a:stretch>
            <a:fillRect/>
          </a:stretch>
        </p:blipFill>
        <p:spPr bwMode="auto">
          <a:xfrm>
            <a:off x="2209800" y="910419"/>
            <a:ext cx="6553200" cy="52617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0432584"/>
      </p:ext>
    </p:extLst>
  </p:cSld>
  <p:clrMapOvr>
    <a:masterClrMapping/>
  </p:clrMapOvr>
  <p:transition spd="med">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dirty="0" smtClean="0"/>
              <a:t>PCB Design</a:t>
            </a:r>
            <a:endParaRPr lang="en-US" dirty="0"/>
          </a:p>
        </p:txBody>
      </p:sp>
      <p:pic>
        <p:nvPicPr>
          <p:cNvPr id="3891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tretch>
            <a:fillRect/>
          </a:stretch>
        </p:blipFill>
        <p:spPr bwMode="auto">
          <a:xfrm flipH="1" flipV="1">
            <a:off x="1905000" y="914400"/>
            <a:ext cx="6553200" cy="48893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54439961"/>
      </p:ext>
    </p:extLst>
  </p:cSld>
  <p:clrMapOvr>
    <a:masterClrMapping/>
  </p:clrMapOvr>
  <p:transition spd="med">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a:t>Responsibility Distribution</a:t>
            </a:r>
          </a:p>
        </p:txBody>
      </p:sp>
      <p:graphicFrame>
        <p:nvGraphicFramePr>
          <p:cNvPr id="2" name="Table 1"/>
          <p:cNvGraphicFramePr>
            <a:graphicFrameLocks noGrp="1"/>
          </p:cNvGraphicFramePr>
          <p:nvPr>
            <p:extLst>
              <p:ext uri="{D42A27DB-BD31-4B8C-83A1-F6EECF244321}">
                <p14:modId xmlns:p14="http://schemas.microsoft.com/office/powerpoint/2010/main" xmlns="" val="1981271414"/>
              </p:ext>
            </p:extLst>
          </p:nvPr>
        </p:nvGraphicFramePr>
        <p:xfrm>
          <a:off x="1524000" y="1397000"/>
          <a:ext cx="7086600" cy="3337560"/>
        </p:xfrm>
        <a:graphic>
          <a:graphicData uri="http://schemas.openxmlformats.org/drawingml/2006/table">
            <a:tbl>
              <a:tblPr firstRow="1" bandRow="1">
                <a:tableStyleId>{5C22544A-7EE6-4342-B048-85BDC9FD1C3A}</a:tableStyleId>
              </a:tblPr>
              <a:tblGrid>
                <a:gridCol w="3048000"/>
                <a:gridCol w="1066800"/>
                <a:gridCol w="990600"/>
                <a:gridCol w="838200"/>
                <a:gridCol w="1143000"/>
              </a:tblGrid>
              <a:tr h="370840">
                <a:tc>
                  <a:txBody>
                    <a:bodyPr/>
                    <a:lstStyle/>
                    <a:p>
                      <a:endParaRPr lang="en-US" sz="1400" dirty="0"/>
                    </a:p>
                  </a:txBody>
                  <a:tcPr/>
                </a:tc>
                <a:tc>
                  <a:txBody>
                    <a:bodyPr/>
                    <a:lstStyle/>
                    <a:p>
                      <a:pPr algn="ctr"/>
                      <a:r>
                        <a:rPr lang="en-US" sz="1400" dirty="0" smtClean="0"/>
                        <a:t>Andrew</a:t>
                      </a:r>
                      <a:endParaRPr lang="en-US" sz="1400" dirty="0"/>
                    </a:p>
                  </a:txBody>
                  <a:tcPr/>
                </a:tc>
                <a:tc>
                  <a:txBody>
                    <a:bodyPr/>
                    <a:lstStyle/>
                    <a:p>
                      <a:pPr algn="ctr"/>
                      <a:r>
                        <a:rPr lang="en-US" sz="1400" dirty="0" smtClean="0"/>
                        <a:t>Jason</a:t>
                      </a:r>
                      <a:endParaRPr lang="en-US" sz="1400" dirty="0"/>
                    </a:p>
                  </a:txBody>
                  <a:tcPr/>
                </a:tc>
                <a:tc>
                  <a:txBody>
                    <a:bodyPr/>
                    <a:lstStyle/>
                    <a:p>
                      <a:pPr algn="ctr"/>
                      <a:r>
                        <a:rPr lang="en-US" sz="1400" dirty="0" smtClean="0"/>
                        <a:t>Joe</a:t>
                      </a:r>
                      <a:endParaRPr lang="en-US" sz="1400" dirty="0"/>
                    </a:p>
                  </a:txBody>
                  <a:tcPr/>
                </a:tc>
                <a:tc>
                  <a:txBody>
                    <a:bodyPr/>
                    <a:lstStyle/>
                    <a:p>
                      <a:pPr algn="ctr"/>
                      <a:r>
                        <a:rPr lang="en-US" sz="1400" dirty="0" smtClean="0"/>
                        <a:t>Matt</a:t>
                      </a:r>
                      <a:endParaRPr lang="en-US" sz="1400" dirty="0"/>
                    </a:p>
                  </a:txBody>
                  <a:tcPr/>
                </a:tc>
              </a:tr>
              <a:tr h="370840">
                <a:tc>
                  <a:txBody>
                    <a:bodyPr/>
                    <a:lstStyle/>
                    <a:p>
                      <a:r>
                        <a:rPr lang="en-US" sz="1400" dirty="0" smtClean="0"/>
                        <a:t>Chassis fabrication</a:t>
                      </a:r>
                      <a:endParaRPr lang="en-US" sz="1400" dirty="0"/>
                    </a:p>
                  </a:txBody>
                  <a:tcPr/>
                </a:tc>
                <a:tc>
                  <a:txBody>
                    <a:bodyPr/>
                    <a:lstStyle/>
                    <a:p>
                      <a:pPr algn="ctr"/>
                      <a:r>
                        <a:rPr lang="en-US" sz="1400" b="1" dirty="0" smtClean="0"/>
                        <a:t>X</a:t>
                      </a:r>
                      <a:endParaRPr lang="en-US" sz="1400" b="1" dirty="0"/>
                    </a:p>
                  </a:txBody>
                  <a:tcPr/>
                </a:tc>
                <a:tc>
                  <a:txBody>
                    <a:bodyPr/>
                    <a:lstStyle/>
                    <a:p>
                      <a:pPr algn="ctr"/>
                      <a:endParaRPr lang="en-US" sz="1400" b="1" dirty="0"/>
                    </a:p>
                  </a:txBody>
                  <a:tcPr/>
                </a:tc>
                <a:tc>
                  <a:txBody>
                    <a:bodyPr/>
                    <a:lstStyle/>
                    <a:p>
                      <a:pPr algn="ctr"/>
                      <a:endParaRPr lang="en-US" sz="1400" b="1" dirty="0"/>
                    </a:p>
                  </a:txBody>
                  <a:tcPr/>
                </a:tc>
                <a:tc>
                  <a:txBody>
                    <a:bodyPr/>
                    <a:lstStyle/>
                    <a:p>
                      <a:pPr algn="ctr"/>
                      <a:endParaRPr lang="en-US" sz="1400" b="1" dirty="0"/>
                    </a:p>
                  </a:txBody>
                  <a:tcPr/>
                </a:tc>
              </a:tr>
              <a:tr h="370840">
                <a:tc>
                  <a:txBody>
                    <a:bodyPr/>
                    <a:lstStyle/>
                    <a:p>
                      <a:r>
                        <a:rPr lang="en-US" sz="1400" dirty="0" smtClean="0"/>
                        <a:t>Drive subsystem</a:t>
                      </a:r>
                      <a:endParaRPr lang="en-US" sz="1400" dirty="0"/>
                    </a:p>
                  </a:txBody>
                  <a:tcPr/>
                </a:tc>
                <a:tc>
                  <a:txBody>
                    <a:bodyPr/>
                    <a:lstStyle/>
                    <a:p>
                      <a:pPr algn="ctr"/>
                      <a:r>
                        <a:rPr lang="en-US" sz="1400" b="1" dirty="0" smtClean="0"/>
                        <a:t>X</a:t>
                      </a:r>
                      <a:endParaRPr lang="en-US" sz="1400" b="1" dirty="0"/>
                    </a:p>
                  </a:txBody>
                  <a:tcPr/>
                </a:tc>
                <a:tc>
                  <a:txBody>
                    <a:bodyPr/>
                    <a:lstStyle/>
                    <a:p>
                      <a:pPr algn="ctr"/>
                      <a:endParaRPr lang="en-US" sz="1400" b="1" dirty="0"/>
                    </a:p>
                  </a:txBody>
                  <a:tcPr/>
                </a:tc>
                <a:tc>
                  <a:txBody>
                    <a:bodyPr/>
                    <a:lstStyle/>
                    <a:p>
                      <a:pPr algn="ctr"/>
                      <a:endParaRPr lang="en-US" sz="1400" b="1" dirty="0"/>
                    </a:p>
                  </a:txBody>
                  <a:tcPr/>
                </a:tc>
                <a:tc>
                  <a:txBody>
                    <a:bodyPr/>
                    <a:lstStyle/>
                    <a:p>
                      <a:pPr algn="ctr"/>
                      <a:endParaRPr lang="en-US" sz="1400" b="1" dirty="0"/>
                    </a:p>
                  </a:txBody>
                  <a:tcPr/>
                </a:tc>
              </a:tr>
              <a:tr h="370840">
                <a:tc>
                  <a:txBody>
                    <a:bodyPr/>
                    <a:lstStyle/>
                    <a:p>
                      <a:r>
                        <a:rPr lang="en-US" sz="1400" dirty="0" smtClean="0"/>
                        <a:t>Computer vision</a:t>
                      </a:r>
                      <a:endParaRPr lang="en-US" sz="1400" dirty="0"/>
                    </a:p>
                  </a:txBody>
                  <a:tcPr/>
                </a:tc>
                <a:tc>
                  <a:txBody>
                    <a:bodyPr/>
                    <a:lstStyle/>
                    <a:p>
                      <a:pPr algn="ctr"/>
                      <a:endParaRPr lang="en-US" sz="1400" b="1" dirty="0"/>
                    </a:p>
                  </a:txBody>
                  <a:tcPr/>
                </a:tc>
                <a:tc>
                  <a:txBody>
                    <a:bodyPr/>
                    <a:lstStyle/>
                    <a:p>
                      <a:pPr algn="ctr"/>
                      <a:r>
                        <a:rPr lang="en-US" sz="1400" b="1" dirty="0" smtClean="0"/>
                        <a:t>X</a:t>
                      </a:r>
                      <a:endParaRPr lang="en-US" sz="1400" b="1" dirty="0"/>
                    </a:p>
                  </a:txBody>
                  <a:tcPr/>
                </a:tc>
                <a:tc>
                  <a:txBody>
                    <a:bodyPr/>
                    <a:lstStyle/>
                    <a:p>
                      <a:pPr algn="ctr"/>
                      <a:r>
                        <a:rPr lang="en-US" sz="1400" b="1" dirty="0" smtClean="0"/>
                        <a:t>X</a:t>
                      </a:r>
                      <a:endParaRPr lang="en-US" sz="1400" b="1" dirty="0"/>
                    </a:p>
                  </a:txBody>
                  <a:tcPr/>
                </a:tc>
                <a:tc>
                  <a:txBody>
                    <a:bodyPr/>
                    <a:lstStyle/>
                    <a:p>
                      <a:pPr algn="ctr"/>
                      <a:endParaRPr lang="en-US" sz="1400" b="1" dirty="0"/>
                    </a:p>
                  </a:txBody>
                  <a:tcPr/>
                </a:tc>
              </a:tr>
              <a:tr h="370840">
                <a:tc>
                  <a:txBody>
                    <a:bodyPr/>
                    <a:lstStyle/>
                    <a:p>
                      <a:r>
                        <a:rPr lang="en-US" sz="1400" dirty="0" smtClean="0"/>
                        <a:t>Obstacle avoidance</a:t>
                      </a:r>
                      <a:endParaRPr lang="en-US" sz="1400" dirty="0"/>
                    </a:p>
                  </a:txBody>
                  <a:tcPr/>
                </a:tc>
                <a:tc>
                  <a:txBody>
                    <a:bodyPr/>
                    <a:lstStyle/>
                    <a:p>
                      <a:pPr algn="ctr"/>
                      <a:endParaRPr lang="en-US" sz="1400" b="1" dirty="0"/>
                    </a:p>
                  </a:txBody>
                  <a:tcPr/>
                </a:tc>
                <a:tc>
                  <a:txBody>
                    <a:bodyPr/>
                    <a:lstStyle/>
                    <a:p>
                      <a:pPr algn="ctr"/>
                      <a:r>
                        <a:rPr lang="en-US" sz="1400" b="1" dirty="0" smtClean="0"/>
                        <a:t>X</a:t>
                      </a:r>
                      <a:endParaRPr lang="en-US" sz="1400" b="1" dirty="0"/>
                    </a:p>
                  </a:txBody>
                  <a:tcPr/>
                </a:tc>
                <a:tc>
                  <a:txBody>
                    <a:bodyPr/>
                    <a:lstStyle/>
                    <a:p>
                      <a:pPr algn="ctr"/>
                      <a:r>
                        <a:rPr lang="en-US" sz="1400" b="1" dirty="0" smtClean="0"/>
                        <a:t>X</a:t>
                      </a:r>
                      <a:endParaRPr lang="en-US" sz="1400" b="1" dirty="0"/>
                    </a:p>
                  </a:txBody>
                  <a:tcPr/>
                </a:tc>
                <a:tc>
                  <a:txBody>
                    <a:bodyPr/>
                    <a:lstStyle/>
                    <a:p>
                      <a:pPr algn="ctr"/>
                      <a:endParaRPr lang="en-US" sz="1400" b="1" dirty="0"/>
                    </a:p>
                  </a:txBody>
                  <a:tcPr/>
                </a:tc>
              </a:tr>
              <a:tr h="370840">
                <a:tc>
                  <a:txBody>
                    <a:bodyPr/>
                    <a:lstStyle/>
                    <a:p>
                      <a:r>
                        <a:rPr lang="en-US" sz="1400" dirty="0" smtClean="0"/>
                        <a:t>Power subsystem</a:t>
                      </a:r>
                      <a:endParaRPr lang="en-US" sz="1400" dirty="0"/>
                    </a:p>
                  </a:txBody>
                  <a:tcPr/>
                </a:tc>
                <a:tc>
                  <a:txBody>
                    <a:bodyPr/>
                    <a:lstStyle/>
                    <a:p>
                      <a:pPr algn="ctr"/>
                      <a:r>
                        <a:rPr lang="en-US" sz="1400" b="1" dirty="0" smtClean="0"/>
                        <a:t>X</a:t>
                      </a:r>
                      <a:endParaRPr lang="en-US" sz="1400" b="1" dirty="0"/>
                    </a:p>
                  </a:txBody>
                  <a:tcPr/>
                </a:tc>
                <a:tc>
                  <a:txBody>
                    <a:bodyPr/>
                    <a:lstStyle/>
                    <a:p>
                      <a:pPr algn="ctr"/>
                      <a:r>
                        <a:rPr lang="en-US" sz="1400" b="1" dirty="0" smtClean="0"/>
                        <a:t>X</a:t>
                      </a:r>
                      <a:endParaRPr lang="en-US" sz="1400" b="1" dirty="0"/>
                    </a:p>
                  </a:txBody>
                  <a:tcPr/>
                </a:tc>
                <a:tc>
                  <a:txBody>
                    <a:bodyPr/>
                    <a:lstStyle/>
                    <a:p>
                      <a:pPr algn="ctr"/>
                      <a:endParaRPr lang="en-US" sz="1400" b="1" dirty="0"/>
                    </a:p>
                  </a:txBody>
                  <a:tcPr/>
                </a:tc>
                <a:tc>
                  <a:txBody>
                    <a:bodyPr/>
                    <a:lstStyle/>
                    <a:p>
                      <a:pPr algn="ctr"/>
                      <a:endParaRPr lang="en-US" sz="1400" b="1" dirty="0"/>
                    </a:p>
                  </a:txBody>
                  <a:tcPr/>
                </a:tc>
              </a:tr>
              <a:tr h="370840">
                <a:tc>
                  <a:txBody>
                    <a:bodyPr/>
                    <a:lstStyle/>
                    <a:p>
                      <a:r>
                        <a:rPr lang="en-US" sz="1400" dirty="0" smtClean="0"/>
                        <a:t>Mower navigation</a:t>
                      </a:r>
                      <a:endParaRPr lang="en-US" sz="1400" dirty="0"/>
                    </a:p>
                  </a:txBody>
                  <a:tcPr/>
                </a:tc>
                <a:tc>
                  <a:txBody>
                    <a:bodyPr/>
                    <a:lstStyle/>
                    <a:p>
                      <a:pPr algn="ctr"/>
                      <a:endParaRPr lang="en-US" sz="1400" b="1" dirty="0"/>
                    </a:p>
                  </a:txBody>
                  <a:tcPr/>
                </a:tc>
                <a:tc>
                  <a:txBody>
                    <a:bodyPr/>
                    <a:lstStyle/>
                    <a:p>
                      <a:pPr algn="ctr"/>
                      <a:r>
                        <a:rPr lang="en-US" sz="1400" b="1" dirty="0" smtClean="0"/>
                        <a:t>X</a:t>
                      </a:r>
                      <a:endParaRPr lang="en-US" sz="1400" b="1" dirty="0"/>
                    </a:p>
                  </a:txBody>
                  <a:tcPr/>
                </a:tc>
                <a:tc>
                  <a:txBody>
                    <a:bodyPr/>
                    <a:lstStyle/>
                    <a:p>
                      <a:pPr algn="ctr"/>
                      <a:r>
                        <a:rPr lang="en-US" sz="1400" b="1" dirty="0" smtClean="0"/>
                        <a:t>X</a:t>
                      </a:r>
                      <a:endParaRPr lang="en-US" sz="1400" b="1" dirty="0"/>
                    </a:p>
                  </a:txBody>
                  <a:tcPr/>
                </a:tc>
                <a:tc>
                  <a:txBody>
                    <a:bodyPr/>
                    <a:lstStyle/>
                    <a:p>
                      <a:pPr algn="ctr"/>
                      <a:endParaRPr lang="en-US" sz="1400" b="1" dirty="0"/>
                    </a:p>
                  </a:txBody>
                  <a:tcPr/>
                </a:tc>
              </a:tr>
              <a:tr h="370840">
                <a:tc>
                  <a:txBody>
                    <a:bodyPr/>
                    <a:lstStyle/>
                    <a:p>
                      <a:r>
                        <a:rPr lang="en-US" sz="1400" dirty="0" smtClean="0"/>
                        <a:t>PCB design</a:t>
                      </a:r>
                      <a:endParaRPr lang="en-US" sz="1400" dirty="0"/>
                    </a:p>
                  </a:txBody>
                  <a:tcPr/>
                </a:tc>
                <a:tc>
                  <a:txBody>
                    <a:bodyPr/>
                    <a:lstStyle/>
                    <a:p>
                      <a:pPr algn="ctr"/>
                      <a:r>
                        <a:rPr lang="en-US" sz="1400" b="1" dirty="0" smtClean="0"/>
                        <a:t>X</a:t>
                      </a:r>
                      <a:endParaRPr lang="en-US" sz="1400" b="1" dirty="0"/>
                    </a:p>
                  </a:txBody>
                  <a:tcPr/>
                </a:tc>
                <a:tc>
                  <a:txBody>
                    <a:bodyPr/>
                    <a:lstStyle/>
                    <a:p>
                      <a:pPr algn="ctr"/>
                      <a:endParaRPr lang="en-US" sz="1400" b="1" dirty="0"/>
                    </a:p>
                  </a:txBody>
                  <a:tcPr/>
                </a:tc>
                <a:tc>
                  <a:txBody>
                    <a:bodyPr/>
                    <a:lstStyle/>
                    <a:p>
                      <a:pPr algn="ctr"/>
                      <a:endParaRPr lang="en-US" sz="1400" b="1" dirty="0"/>
                    </a:p>
                  </a:txBody>
                  <a:tcPr/>
                </a:tc>
                <a:tc>
                  <a:txBody>
                    <a:bodyPr/>
                    <a:lstStyle/>
                    <a:p>
                      <a:pPr algn="ctr"/>
                      <a:endParaRPr lang="en-US" sz="1400" b="1" dirty="0"/>
                    </a:p>
                  </a:txBody>
                  <a:tcPr/>
                </a:tc>
              </a:tr>
              <a:tr h="370840">
                <a:tc>
                  <a:txBody>
                    <a:bodyPr/>
                    <a:lstStyle/>
                    <a:p>
                      <a:r>
                        <a:rPr lang="en-US" sz="1400" dirty="0" smtClean="0"/>
                        <a:t>Administrative</a:t>
                      </a:r>
                      <a:endParaRPr lang="en-US" sz="1400" dirty="0"/>
                    </a:p>
                  </a:txBody>
                  <a:tcPr/>
                </a:tc>
                <a:tc>
                  <a:txBody>
                    <a:bodyPr/>
                    <a:lstStyle/>
                    <a:p>
                      <a:pPr algn="ctr"/>
                      <a:r>
                        <a:rPr lang="en-US" sz="1400" b="1" dirty="0" smtClean="0"/>
                        <a:t>X</a:t>
                      </a:r>
                      <a:endParaRPr lang="en-US" sz="1400" b="1" dirty="0"/>
                    </a:p>
                  </a:txBody>
                  <a:tcPr/>
                </a:tc>
                <a:tc>
                  <a:txBody>
                    <a:bodyPr/>
                    <a:lstStyle/>
                    <a:p>
                      <a:pPr algn="ctr"/>
                      <a:r>
                        <a:rPr lang="en-US" sz="1400" b="1" dirty="0" smtClean="0"/>
                        <a:t>X</a:t>
                      </a:r>
                      <a:endParaRPr lang="en-US" sz="1400" b="1" dirty="0"/>
                    </a:p>
                  </a:txBody>
                  <a:tcPr/>
                </a:tc>
                <a:tc>
                  <a:txBody>
                    <a:bodyPr/>
                    <a:lstStyle/>
                    <a:p>
                      <a:pPr algn="ctr"/>
                      <a:r>
                        <a:rPr lang="en-US" sz="1400" b="1" dirty="0" smtClean="0"/>
                        <a:t>X</a:t>
                      </a:r>
                      <a:endParaRPr lang="en-US" sz="1400" b="1" dirty="0"/>
                    </a:p>
                  </a:txBody>
                  <a:tcPr/>
                </a:tc>
                <a:tc>
                  <a:txBody>
                    <a:bodyPr/>
                    <a:lstStyle/>
                    <a:p>
                      <a:pPr algn="ctr"/>
                      <a:r>
                        <a:rPr lang="en-US" sz="1400" b="1" dirty="0" smtClean="0"/>
                        <a:t>X</a:t>
                      </a:r>
                      <a:endParaRPr lang="en-US" sz="1400" b="1" dirty="0"/>
                    </a:p>
                  </a:txBody>
                  <a:tcPr/>
                </a:tc>
              </a:tr>
            </a:tbl>
          </a:graphicData>
        </a:graphic>
      </p:graphicFrame>
    </p:spTree>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a:t>Budget</a:t>
            </a:r>
          </a:p>
        </p:txBody>
      </p:sp>
      <p:graphicFrame>
        <p:nvGraphicFramePr>
          <p:cNvPr id="42365" name="Group 381"/>
          <p:cNvGraphicFramePr>
            <a:graphicFrameLocks noGrp="1"/>
          </p:cNvGraphicFramePr>
          <p:nvPr>
            <p:ph idx="1"/>
            <p:extLst>
              <p:ext uri="{D42A27DB-BD31-4B8C-83A1-F6EECF244321}">
                <p14:modId xmlns:p14="http://schemas.microsoft.com/office/powerpoint/2010/main" xmlns="" val="2688749019"/>
              </p:ext>
            </p:extLst>
          </p:nvPr>
        </p:nvGraphicFramePr>
        <p:xfrm>
          <a:off x="1828800" y="1066800"/>
          <a:ext cx="6705600" cy="4269867"/>
        </p:xfrm>
        <a:graphic>
          <a:graphicData uri="http://schemas.openxmlformats.org/drawingml/2006/table">
            <a:tbl>
              <a:tblPr/>
              <a:tblGrid>
                <a:gridCol w="2895600"/>
                <a:gridCol w="914400"/>
                <a:gridCol w="685800"/>
                <a:gridCol w="1066800"/>
                <a:gridCol w="1143000"/>
              </a:tblGrid>
              <a:tr h="176213">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1" i="0" u="none" strike="noStrike" cap="none" normalizeH="0" baseline="0" dirty="0" smtClean="0">
                          <a:ln>
                            <a:noFill/>
                          </a:ln>
                          <a:solidFill>
                            <a:srgbClr val="000000"/>
                          </a:solidFill>
                          <a:effectLst/>
                          <a:latin typeface="Arial" charset="0"/>
                        </a:rPr>
                        <a:t>Part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1" i="0" u="none" strike="noStrike" cap="none" normalizeH="0" baseline="0" smtClean="0">
                          <a:ln>
                            <a:noFill/>
                          </a:ln>
                          <a:solidFill>
                            <a:srgbClr val="000000"/>
                          </a:solidFill>
                          <a:effectLst/>
                          <a:latin typeface="Arial" charset="0"/>
                        </a:rPr>
                        <a:t>Manufacturer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1" i="0" u="none" strike="noStrike" cap="none" normalizeH="0" baseline="0" smtClean="0">
                          <a:ln>
                            <a:noFill/>
                          </a:ln>
                          <a:solidFill>
                            <a:srgbClr val="000000"/>
                          </a:solidFill>
                          <a:effectLst/>
                          <a:latin typeface="Arial" charset="0"/>
                        </a:rPr>
                        <a:t>Quantity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1" i="0" u="none" strike="noStrike" cap="none" normalizeH="0" baseline="0" smtClean="0">
                          <a:ln>
                            <a:noFill/>
                          </a:ln>
                          <a:solidFill>
                            <a:srgbClr val="000000"/>
                          </a:solidFill>
                          <a:effectLst/>
                          <a:latin typeface="Arial" charset="0"/>
                        </a:rPr>
                        <a:t>Unit Price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1" i="0" u="none" strike="noStrike" cap="none" normalizeH="0" baseline="0" smtClean="0">
                          <a:ln>
                            <a:noFill/>
                          </a:ln>
                          <a:solidFill>
                            <a:srgbClr val="000000"/>
                          </a:solidFill>
                          <a:effectLst/>
                          <a:latin typeface="Arial" charset="0"/>
                        </a:rPr>
                        <a:t>Net Price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800">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chemeClr val="tx2"/>
                          </a:solidFill>
                          <a:effectLst/>
                          <a:latin typeface="Arial" charset="0"/>
                        </a:rPr>
                        <a:t> 25222 20-Inch 24-Volt Cordless Lawn Mower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Greenworks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$369.00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chemeClr val="tx2"/>
                          </a:solidFill>
                          <a:effectLst/>
                          <a:latin typeface="Arial" charset="0"/>
                        </a:rPr>
                        <a:t>$150.00 (used)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213">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err="1" smtClean="0">
                          <a:ln>
                            <a:noFill/>
                          </a:ln>
                          <a:solidFill>
                            <a:srgbClr val="000000"/>
                          </a:solidFill>
                          <a:effectLst/>
                          <a:latin typeface="Arial" charset="0"/>
                        </a:rPr>
                        <a:t>Ideapad</a:t>
                      </a:r>
                      <a:r>
                        <a:rPr kumimoji="0" lang="en-US" sz="800" b="0" i="0" u="none" strike="noStrike" cap="none" normalizeH="0" baseline="0" dirty="0" smtClean="0">
                          <a:ln>
                            <a:noFill/>
                          </a:ln>
                          <a:solidFill>
                            <a:srgbClr val="000000"/>
                          </a:solidFill>
                          <a:effectLst/>
                          <a:latin typeface="Arial" charset="0"/>
                        </a:rPr>
                        <a:t> Z560 Laptop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Lenovo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$597.00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$0.00 (used)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800">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DC brushed motor with gearbox and wheel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2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$181.64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$0.00 (donated)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213">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ATMega328 </a:t>
                      </a:r>
                      <a:r>
                        <a:rPr kumimoji="0" lang="en-US" sz="800" b="0" i="0" u="none" strike="noStrike" cap="none" normalizeH="0" baseline="0" dirty="0" smtClean="0">
                          <a:ln>
                            <a:noFill/>
                          </a:ln>
                          <a:solidFill>
                            <a:srgbClr val="000000"/>
                          </a:solidFill>
                          <a:effectLst/>
                          <a:latin typeface="Arial" charset="0"/>
                        </a:rPr>
                        <a:t>with development board for testing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Atmel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4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$29.99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$119.96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213">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PING))) Ultrasonic Distance Sensor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Parallax Inc.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$29.99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$29.99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800">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Sabertooth 2x25 V2 motor controller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Sabertooth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$124.99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$124.99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0025">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HMC5883L Triple Axis Magnetometer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Sparkfun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$14.95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$14.95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0025">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err="1" smtClean="0">
                          <a:ln>
                            <a:noFill/>
                          </a:ln>
                          <a:solidFill>
                            <a:srgbClr val="000000"/>
                          </a:solidFill>
                          <a:effectLst/>
                          <a:latin typeface="Arial" charset="0"/>
                        </a:rPr>
                        <a:t>Lifecam</a:t>
                      </a:r>
                      <a:r>
                        <a:rPr kumimoji="0" lang="en-US" sz="800" b="0" i="0" u="none" strike="noStrike" cap="none" normalizeH="0" baseline="0" dirty="0" smtClean="0">
                          <a:ln>
                            <a:noFill/>
                          </a:ln>
                          <a:solidFill>
                            <a:srgbClr val="000000"/>
                          </a:solidFill>
                          <a:effectLst/>
                          <a:latin typeface="Arial" charset="0"/>
                        </a:rPr>
                        <a:t> HD-5000 Webcam and USB extension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Microsoft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$34.99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$34.99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0025">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12V Sealed Lead Acid Battery 33-35Ah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Batteries.com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2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$59.99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$119.98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0025">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LM2825-5.0 fixed output switching regulator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Free sample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$0.00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9075">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LM2825-3.3 fixed output switching regulator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Free sample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$0.00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0025">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Breakout board for </a:t>
                      </a:r>
                      <a:r>
                        <a:rPr kumimoji="0" lang="en-US" sz="800" b="0" i="0" u="none" strike="noStrike" cap="none" normalizeH="0" baseline="0" dirty="0" err="1" smtClean="0">
                          <a:ln>
                            <a:noFill/>
                          </a:ln>
                          <a:solidFill>
                            <a:srgbClr val="000000"/>
                          </a:solidFill>
                          <a:effectLst/>
                          <a:latin typeface="Arial" charset="0"/>
                        </a:rPr>
                        <a:t>XBee</a:t>
                      </a:r>
                      <a:r>
                        <a:rPr kumimoji="0" lang="en-US" sz="800" b="0" i="0" u="none" strike="noStrike" cap="none" normalizeH="0" baseline="0" dirty="0" smtClean="0">
                          <a:ln>
                            <a:noFill/>
                          </a:ln>
                          <a:solidFill>
                            <a:srgbClr val="000000"/>
                          </a:solidFill>
                          <a:effectLst/>
                          <a:latin typeface="Arial" charset="0"/>
                        </a:rPr>
                        <a:t> module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Sparkfun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$2.95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$2.95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0025">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RN-XV </a:t>
                      </a:r>
                      <a:r>
                        <a:rPr kumimoji="0" lang="en-US" sz="800" b="0" i="0" u="none" strike="noStrike" cap="none" normalizeH="0" baseline="0" dirty="0" err="1" smtClean="0">
                          <a:ln>
                            <a:noFill/>
                          </a:ln>
                          <a:solidFill>
                            <a:srgbClr val="000000"/>
                          </a:solidFill>
                          <a:effectLst/>
                          <a:latin typeface="Arial" charset="0"/>
                        </a:rPr>
                        <a:t>WiFly</a:t>
                      </a:r>
                      <a:r>
                        <a:rPr kumimoji="0" lang="en-US" sz="800" b="0" i="0" u="none" strike="noStrike" cap="none" normalizeH="0" baseline="0" dirty="0" smtClean="0">
                          <a:ln>
                            <a:noFill/>
                          </a:ln>
                          <a:solidFill>
                            <a:srgbClr val="000000"/>
                          </a:solidFill>
                          <a:effectLst/>
                          <a:latin typeface="Arial" charset="0"/>
                        </a:rPr>
                        <a:t> </a:t>
                      </a:r>
                      <a:r>
                        <a:rPr kumimoji="0" lang="en-US" sz="800" b="0" i="0" u="none" strike="noStrike" cap="none" normalizeH="0" baseline="0" dirty="0" smtClean="0">
                          <a:ln>
                            <a:noFill/>
                          </a:ln>
                          <a:solidFill>
                            <a:srgbClr val="000000"/>
                          </a:solidFill>
                          <a:effectLst/>
                          <a:latin typeface="Arial" charset="0"/>
                        </a:rPr>
                        <a:t>Wireless Module</a:t>
                      </a:r>
                      <a:endParaRPr kumimoji="0" lang="en-US" sz="800" b="0" i="0" u="none" strike="noStrike" cap="none" normalizeH="0" baseline="0" dirty="0" smtClean="0">
                        <a:ln>
                          <a:noFill/>
                        </a:ln>
                        <a:solidFill>
                          <a:srgbClr val="00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Roving Netwks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$34.95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$34.95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0025">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PCB 2 Layer Full Spec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err="1" smtClean="0">
                          <a:ln>
                            <a:noFill/>
                          </a:ln>
                          <a:solidFill>
                            <a:srgbClr val="000000"/>
                          </a:solidFill>
                          <a:effectLst/>
                          <a:latin typeface="Arial" charset="0"/>
                        </a:rPr>
                        <a:t>Adv</a:t>
                      </a:r>
                      <a:r>
                        <a:rPr kumimoji="0" lang="en-US" sz="800" b="0" i="0" u="none" strike="noStrike" cap="none" normalizeH="0" baseline="0" dirty="0" smtClean="0">
                          <a:ln>
                            <a:noFill/>
                          </a:ln>
                          <a:solidFill>
                            <a:srgbClr val="000000"/>
                          </a:solidFill>
                          <a:effectLst/>
                          <a:latin typeface="Arial" charset="0"/>
                        </a:rPr>
                        <a:t> Circuits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1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$77.00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$77.00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0025">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Various PCB Components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$60.00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0025">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DIR-655 Wireless-N Router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D-Link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$94.99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$0.00 (donated)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0025">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25A Solid State Relay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err="1" smtClean="0">
                          <a:ln>
                            <a:noFill/>
                          </a:ln>
                          <a:solidFill>
                            <a:srgbClr val="000000"/>
                          </a:solidFill>
                          <a:effectLst/>
                          <a:latin typeface="Arial" charset="0"/>
                        </a:rPr>
                        <a:t>Shenlan</a:t>
                      </a:r>
                      <a:endParaRPr kumimoji="0" lang="en-US" sz="800" b="0" i="0" u="none" strike="noStrike" cap="none" normalizeH="0" baseline="0" dirty="0" smtClean="0">
                        <a:ln>
                          <a:noFill/>
                        </a:ln>
                        <a:solidFill>
                          <a:srgbClr val="00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$25.00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$25.00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0025">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Drive subsystem fabrication supplies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Home Depot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$30.00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$30.00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0025">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Webcam telescopic platform building supplies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Home Depot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smtClean="0">
                          <a:ln>
                            <a:noFill/>
                          </a:ln>
                          <a:solidFill>
                            <a:srgbClr val="000000"/>
                          </a:solidFill>
                          <a:effectLst/>
                          <a:latin typeface="Arial" charset="0"/>
                        </a:rPr>
                        <a:t>X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$100.00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800" b="0" i="0" u="none" strike="noStrike" cap="none" normalizeH="0" baseline="0" dirty="0" smtClean="0">
                          <a:ln>
                            <a:noFill/>
                          </a:ln>
                          <a:solidFill>
                            <a:srgbClr val="000000"/>
                          </a:solidFill>
                          <a:effectLst/>
                          <a:latin typeface="Arial" charset="0"/>
                        </a:rPr>
                        <a:t>$100.00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213">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endParaRPr kumimoji="0" lang="en-US" sz="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endParaRPr kumimoji="0" lang="en-US" sz="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000" b="1" i="0" u="none" strike="noStrike" cap="none" normalizeH="0" baseline="0" dirty="0" smtClean="0">
                          <a:ln>
                            <a:noFill/>
                          </a:ln>
                          <a:solidFill>
                            <a:schemeClr val="tx2"/>
                          </a:solidFill>
                          <a:effectLst/>
                          <a:latin typeface="Arial" charset="0"/>
                        </a:rPr>
                        <a:t>Total Price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44450" marR="0" lvl="0" indent="0" algn="l" defTabSz="914400" rtl="0" eaLnBrk="1" fontAlgn="base" latinLnBrk="0" hangingPunct="1">
                        <a:lnSpc>
                          <a:spcPct val="90000"/>
                        </a:lnSpc>
                        <a:spcBef>
                          <a:spcPts val="1800"/>
                        </a:spcBef>
                        <a:spcAft>
                          <a:spcPct val="0"/>
                        </a:spcAft>
                        <a:buClr>
                          <a:schemeClr val="accent1"/>
                        </a:buClr>
                        <a:buSzTx/>
                        <a:buFont typeface="Arial" charset="0"/>
                        <a:buNone/>
                        <a:tabLst/>
                      </a:pPr>
                      <a:r>
                        <a:rPr kumimoji="0" lang="en-US" sz="1000" b="1" i="0" u="none" strike="noStrike" cap="none" normalizeH="0" baseline="0" dirty="0" smtClean="0">
                          <a:ln>
                            <a:noFill/>
                          </a:ln>
                          <a:solidFill>
                            <a:schemeClr val="tx2"/>
                          </a:solidFill>
                          <a:effectLst/>
                          <a:latin typeface="Arial" charset="0"/>
                        </a:rPr>
                        <a:t>$924.76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dirty="0"/>
              <a:t>Issues</a:t>
            </a:r>
          </a:p>
        </p:txBody>
      </p:sp>
      <p:sp>
        <p:nvSpPr>
          <p:cNvPr id="43011" name="Rectangle 3"/>
          <p:cNvSpPr>
            <a:spLocks noGrp="1"/>
          </p:cNvSpPr>
          <p:nvPr>
            <p:ph type="body" idx="1"/>
          </p:nvPr>
        </p:nvSpPr>
        <p:spPr>
          <a:xfrm>
            <a:off x="1981200" y="1219200"/>
            <a:ext cx="6553200" cy="4343400"/>
          </a:xfrm>
        </p:spPr>
        <p:txBody>
          <a:bodyPr/>
          <a:lstStyle/>
          <a:p>
            <a:r>
              <a:rPr lang="en-US" dirty="0" smtClean="0"/>
              <a:t>DC </a:t>
            </a:r>
            <a:r>
              <a:rPr lang="en-US" dirty="0" smtClean="0"/>
              <a:t>motor specs were unknown</a:t>
            </a:r>
            <a:endParaRPr lang="en-US" dirty="0"/>
          </a:p>
          <a:p>
            <a:r>
              <a:rPr lang="en-US" dirty="0" smtClean="0"/>
              <a:t>Fabrication issues</a:t>
            </a:r>
          </a:p>
          <a:p>
            <a:pPr lvl="1"/>
            <a:r>
              <a:rPr lang="en-US" dirty="0"/>
              <a:t>Original angle iron was not strong enough</a:t>
            </a:r>
          </a:p>
          <a:p>
            <a:pPr lvl="1"/>
            <a:r>
              <a:rPr lang="en-US" dirty="0" smtClean="0"/>
              <a:t>CG issues</a:t>
            </a:r>
          </a:p>
          <a:p>
            <a:pPr lvl="1"/>
            <a:r>
              <a:rPr lang="en-US" dirty="0" smtClean="0"/>
              <a:t>Platform was too low for taller grass</a:t>
            </a:r>
            <a:endParaRPr lang="en-US" dirty="0" smtClean="0"/>
          </a:p>
          <a:p>
            <a:r>
              <a:rPr lang="en-US" dirty="0" smtClean="0"/>
              <a:t>Compass needed offset for calibration</a:t>
            </a:r>
          </a:p>
          <a:p>
            <a:r>
              <a:rPr lang="en-US" dirty="0" smtClean="0"/>
              <a:t>Dead reckoning mapping in combination with computer vision</a:t>
            </a:r>
          </a:p>
          <a:p>
            <a:r>
              <a:rPr lang="en-US" dirty="0" smtClean="0"/>
              <a:t>PING))) </a:t>
            </a:r>
            <a:r>
              <a:rPr lang="en-US" dirty="0" smtClean="0"/>
              <a:t>sensor false </a:t>
            </a:r>
            <a:r>
              <a:rPr lang="en-US" dirty="0" smtClean="0"/>
              <a:t>positives</a:t>
            </a:r>
            <a:endParaRPr lang="en-US" dirty="0" smtClean="0"/>
          </a:p>
          <a:p>
            <a:r>
              <a:rPr lang="en-US" dirty="0" smtClean="0"/>
              <a:t>Color/hue segmentation </a:t>
            </a:r>
            <a:r>
              <a:rPr lang="en-US" dirty="0"/>
              <a:t>in computer vision</a:t>
            </a:r>
          </a:p>
        </p:txBody>
      </p:sp>
    </p:spTree>
    <p:extLst>
      <p:ext uri="{BB962C8B-B14F-4D97-AF65-F5344CB8AC3E}">
        <p14:creationId xmlns:p14="http://schemas.microsoft.com/office/powerpoint/2010/main" xmlns="" val="3805417896"/>
      </p:ext>
    </p:extLst>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a:t>Questions</a:t>
            </a:r>
          </a:p>
        </p:txBody>
      </p:sp>
      <p:pic>
        <p:nvPicPr>
          <p:cNvPr id="44036" name="Picture 4" descr="MC900384040"/>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05200" y="1676400"/>
            <a:ext cx="2427288" cy="28194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dirty="0"/>
              <a:t>ManScaper </a:t>
            </a:r>
            <a:r>
              <a:rPr lang="en-US" dirty="0" smtClean="0"/>
              <a:t>Design Specifications</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4143930861"/>
              </p:ext>
            </p:extLst>
          </p:nvPr>
        </p:nvGraphicFramePr>
        <p:xfrm>
          <a:off x="1524000" y="1397000"/>
          <a:ext cx="6096000" cy="2225040"/>
        </p:xfrm>
        <a:graphic>
          <a:graphicData uri="http://schemas.openxmlformats.org/drawingml/2006/table">
            <a:tbl>
              <a:tblPr firstRow="1" bandRow="1">
                <a:tableStyleId>{5C22544A-7EE6-4342-B048-85BDC9FD1C3A}</a:tableStyleId>
              </a:tblPr>
              <a:tblGrid>
                <a:gridCol w="3048000"/>
                <a:gridCol w="3048000"/>
              </a:tblGrid>
              <a:tr h="370840">
                <a:tc gridSpan="2">
                  <a:txBody>
                    <a:bodyPr/>
                    <a:lstStyle/>
                    <a:p>
                      <a:r>
                        <a:rPr lang="en-US" dirty="0" smtClean="0"/>
                        <a:t>Project Design Specs</a:t>
                      </a:r>
                      <a:endParaRPr lang="en-US" dirty="0"/>
                    </a:p>
                  </a:txBody>
                  <a:tcPr/>
                </a:tc>
                <a:tc hMerge="1">
                  <a:txBody>
                    <a:bodyPr/>
                    <a:lstStyle/>
                    <a:p>
                      <a:endParaRPr lang="en-US" dirty="0"/>
                    </a:p>
                  </a:txBody>
                  <a:tcPr/>
                </a:tc>
              </a:tr>
              <a:tr h="370840">
                <a:tc>
                  <a:txBody>
                    <a:bodyPr/>
                    <a:lstStyle/>
                    <a:p>
                      <a:r>
                        <a:rPr lang="en-US" dirty="0" smtClean="0"/>
                        <a:t>Lawnmower size</a:t>
                      </a:r>
                      <a:endParaRPr lang="en-US" dirty="0"/>
                    </a:p>
                  </a:txBody>
                  <a:tcPr/>
                </a:tc>
                <a:tc>
                  <a:txBody>
                    <a:bodyPr/>
                    <a:lstStyle/>
                    <a:p>
                      <a:r>
                        <a:rPr lang="en-US" dirty="0" smtClean="0"/>
                        <a:t>26”x35”x12.5”</a:t>
                      </a:r>
                      <a:endParaRPr lang="en-US" dirty="0"/>
                    </a:p>
                  </a:txBody>
                  <a:tcPr/>
                </a:tc>
              </a:tr>
              <a:tr h="370840">
                <a:tc>
                  <a:txBody>
                    <a:bodyPr/>
                    <a:lstStyle/>
                    <a:p>
                      <a:r>
                        <a:rPr lang="en-US" dirty="0" smtClean="0"/>
                        <a:t>Mower location</a:t>
                      </a:r>
                      <a:r>
                        <a:rPr lang="en-US" baseline="0" dirty="0" smtClean="0"/>
                        <a:t> accuracy</a:t>
                      </a:r>
                      <a:endParaRPr lang="en-US" dirty="0"/>
                    </a:p>
                  </a:txBody>
                  <a:tcPr/>
                </a:tc>
                <a:tc>
                  <a:txBody>
                    <a:bodyPr/>
                    <a:lstStyle/>
                    <a:p>
                      <a:r>
                        <a:rPr lang="en-US" sz="1800" kern="1200" dirty="0" smtClean="0">
                          <a:solidFill>
                            <a:schemeClr val="dk1"/>
                          </a:solidFill>
                          <a:effectLst/>
                          <a:latin typeface="+mn-lt"/>
                          <a:ea typeface="+mn-ea"/>
                          <a:cs typeface="+mn-cs"/>
                        </a:rPr>
                        <a:t>≤ 12” </a:t>
                      </a:r>
                      <a:endParaRPr lang="en-US" dirty="0"/>
                    </a:p>
                  </a:txBody>
                  <a:tcPr/>
                </a:tc>
              </a:tr>
              <a:tr h="370840">
                <a:tc>
                  <a:txBody>
                    <a:bodyPr/>
                    <a:lstStyle/>
                    <a:p>
                      <a:r>
                        <a:rPr lang="en-US" dirty="0" smtClean="0"/>
                        <a:t>Forward speed</a:t>
                      </a:r>
                    </a:p>
                  </a:txBody>
                  <a:tcPr/>
                </a:tc>
                <a:tc>
                  <a:txBody>
                    <a:bodyPr/>
                    <a:lstStyle/>
                    <a:p>
                      <a:r>
                        <a:rPr lang="en-US" sz="1800" kern="1200" dirty="0" smtClean="0">
                          <a:solidFill>
                            <a:schemeClr val="dk1"/>
                          </a:solidFill>
                          <a:effectLst/>
                          <a:latin typeface="+mn-lt"/>
                          <a:ea typeface="+mn-ea"/>
                          <a:cs typeface="+mn-cs"/>
                        </a:rPr>
                        <a:t>1-2 </a:t>
                      </a:r>
                      <a:r>
                        <a:rPr lang="en-US" sz="1800" kern="1200" dirty="0" smtClean="0">
                          <a:solidFill>
                            <a:schemeClr val="dk1"/>
                          </a:solidFill>
                          <a:effectLst/>
                          <a:latin typeface="+mn-lt"/>
                          <a:ea typeface="+mn-ea"/>
                          <a:cs typeface="+mn-cs"/>
                        </a:rPr>
                        <a:t>mph </a:t>
                      </a:r>
                      <a:endParaRPr lang="en-US" dirty="0"/>
                    </a:p>
                  </a:txBody>
                  <a:tcPr/>
                </a:tc>
              </a:tr>
              <a:tr h="370840">
                <a:tc>
                  <a:txBody>
                    <a:bodyPr/>
                    <a:lstStyle/>
                    <a:p>
                      <a:r>
                        <a:rPr lang="en-US" dirty="0" smtClean="0"/>
                        <a:t>Obstacle detection distance</a:t>
                      </a:r>
                      <a:endParaRPr lang="en-US" dirty="0"/>
                    </a:p>
                  </a:txBody>
                  <a:tcPr/>
                </a:tc>
                <a:tc>
                  <a:txBody>
                    <a:bodyPr/>
                    <a:lstStyle/>
                    <a:p>
                      <a:r>
                        <a:rPr lang="en-US" sz="1800" kern="1200" dirty="0" smtClean="0">
                          <a:solidFill>
                            <a:schemeClr val="dk1"/>
                          </a:solidFill>
                          <a:effectLst/>
                          <a:latin typeface="+mn-lt"/>
                          <a:ea typeface="+mn-ea"/>
                          <a:cs typeface="+mn-cs"/>
                        </a:rPr>
                        <a:t>2</a:t>
                      </a:r>
                      <a:r>
                        <a:rPr lang="en-US" sz="1800" kern="1200" baseline="0" dirty="0" smtClean="0">
                          <a:solidFill>
                            <a:schemeClr val="dk1"/>
                          </a:solidFill>
                          <a:effectLst/>
                          <a:latin typeface="+mn-lt"/>
                          <a:ea typeface="+mn-ea"/>
                          <a:cs typeface="+mn-cs"/>
                        </a:rPr>
                        <a:t> cm to 3 m</a:t>
                      </a:r>
                      <a:r>
                        <a:rPr lang="en-US" sz="1800" kern="1200" dirty="0" smtClean="0">
                          <a:solidFill>
                            <a:schemeClr val="dk1"/>
                          </a:solidFill>
                          <a:effectLst/>
                          <a:latin typeface="+mn-lt"/>
                          <a:ea typeface="+mn-ea"/>
                          <a:cs typeface="+mn-cs"/>
                        </a:rPr>
                        <a:t> </a:t>
                      </a:r>
                      <a:endParaRPr lang="en-US" dirty="0"/>
                    </a:p>
                  </a:txBody>
                  <a:tcPr/>
                </a:tc>
              </a:tr>
              <a:tr h="370840">
                <a:tc>
                  <a:txBody>
                    <a:bodyPr/>
                    <a:lstStyle/>
                    <a:p>
                      <a:r>
                        <a:rPr lang="en-US" dirty="0" smtClean="0"/>
                        <a:t>Battery life</a:t>
                      </a:r>
                      <a:endParaRPr lang="en-US" dirty="0"/>
                    </a:p>
                  </a:txBody>
                  <a:tcPr/>
                </a:tc>
                <a:tc>
                  <a:txBody>
                    <a:bodyPr/>
                    <a:lstStyle/>
                    <a:p>
                      <a:r>
                        <a:rPr lang="en-US" sz="1800" kern="1200" dirty="0" smtClean="0">
                          <a:solidFill>
                            <a:schemeClr val="dk1"/>
                          </a:solidFill>
                          <a:effectLst/>
                          <a:latin typeface="+mn-lt"/>
                          <a:ea typeface="+mn-ea"/>
                          <a:cs typeface="+mn-cs"/>
                        </a:rPr>
                        <a:t>≥ 30 min</a:t>
                      </a:r>
                      <a:endParaRPr lang="en-US" dirty="0"/>
                    </a:p>
                  </a:txBody>
                  <a:tcPr/>
                </a:tc>
              </a:tr>
            </a:tbl>
          </a:graphicData>
        </a:graphic>
      </p:graphicFrame>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a:t>Overall Block Diagram</a:t>
            </a:r>
          </a:p>
        </p:txBody>
      </p:sp>
      <p:pic>
        <p:nvPicPr>
          <p:cNvPr id="2" name="Picture 1"/>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4457" t="14882" r="17350" b="12409"/>
          <a:stretch/>
        </p:blipFill>
        <p:spPr>
          <a:xfrm>
            <a:off x="1295400" y="914399"/>
            <a:ext cx="7315200" cy="5138739"/>
          </a:xfrm>
          <a:prstGeom prst="rect">
            <a:avLst/>
          </a:prstGeom>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p:cNvSpPr>
          <p:nvPr>
            <p:ph type="title"/>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r>
              <a:rPr lang="en-US" dirty="0" smtClean="0"/>
              <a:t>Drive Subsystem &amp; Chassis Integration</a:t>
            </a:r>
            <a:endParaRPr lang="en-US" dirty="0"/>
          </a:p>
        </p:txBody>
      </p:sp>
      <p:pic>
        <p:nvPicPr>
          <p:cNvPr id="5" name="Picture 4"/>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23253" t="15658" r="16506" b="8480"/>
          <a:stretch/>
        </p:blipFill>
        <p:spPr>
          <a:xfrm>
            <a:off x="1295400" y="990600"/>
            <a:ext cx="7391400" cy="5233110"/>
          </a:xfrm>
          <a:prstGeom prst="rect">
            <a:avLst/>
          </a:prstGeom>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bwMode="auto">
          <a:xfrm>
            <a:off x="971550" y="381000"/>
            <a:ext cx="7562850" cy="914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pPr algn="ctr"/>
            <a:r>
              <a:rPr lang="en-US" dirty="0"/>
              <a:t>Lawnmower </a:t>
            </a:r>
            <a:r>
              <a:rPr lang="en-US" dirty="0" smtClean="0"/>
              <a:t>Integration </a:t>
            </a:r>
            <a:br>
              <a:rPr lang="en-US" dirty="0" smtClean="0"/>
            </a:br>
            <a:r>
              <a:rPr lang="en-US" dirty="0" smtClean="0"/>
              <a:t>on</a:t>
            </a:r>
            <a:r>
              <a:rPr lang="en-US" dirty="0" smtClean="0"/>
              <a:t>to Existing </a:t>
            </a:r>
            <a:r>
              <a:rPr lang="en-US" dirty="0" smtClean="0"/>
              <a:t>Chassis</a:t>
            </a:r>
            <a:endParaRPr lang="en-US" dirty="0"/>
          </a:p>
        </p:txBody>
      </p:sp>
      <p:pic>
        <p:nvPicPr>
          <p:cNvPr id="67585" name="Picture 1"/>
          <p:cNvPicPr>
            <a:picLocks noChangeAspect="1" noChangeArrowheads="1"/>
          </p:cNvPicPr>
          <p:nvPr/>
        </p:nvPicPr>
        <p:blipFill>
          <a:blip r:embed="rId2" cstate="print">
            <a:clrChange>
              <a:clrFrom>
                <a:srgbClr val="FFFFFF"/>
              </a:clrFrom>
              <a:clrTo>
                <a:srgbClr val="FFFFFF">
                  <a:alpha val="0"/>
                </a:srgbClr>
              </a:clrTo>
            </a:clrChange>
          </a:blip>
          <a:stretch>
            <a:fillRect/>
          </a:stretch>
        </p:blipFill>
        <p:spPr bwMode="auto">
          <a:xfrm>
            <a:off x="4800600" y="1676400"/>
            <a:ext cx="3324225" cy="4280954"/>
          </a:xfrm>
          <a:prstGeom prst="rect">
            <a:avLst/>
          </a:prstGeom>
          <a:noFill/>
          <a:ln w="9525">
            <a:noFill/>
            <a:miter lim="800000"/>
            <a:headEnd/>
            <a:tailEnd/>
          </a:ln>
        </p:spPr>
      </p:pic>
      <p:sp>
        <p:nvSpPr>
          <p:cNvPr id="5" name="TextBox 4"/>
          <p:cNvSpPr txBox="1"/>
          <p:nvPr/>
        </p:nvSpPr>
        <p:spPr>
          <a:xfrm>
            <a:off x="304800" y="1600200"/>
            <a:ext cx="4191000" cy="1569660"/>
          </a:xfrm>
          <a:prstGeom prst="rect">
            <a:avLst/>
          </a:prstGeom>
          <a:noFill/>
        </p:spPr>
        <p:txBody>
          <a:bodyPr wrap="square" rtlCol="0">
            <a:spAutoFit/>
          </a:bodyPr>
          <a:lstStyle/>
          <a:p>
            <a:r>
              <a:rPr lang="en-US" sz="3200" dirty="0" smtClean="0">
                <a:latin typeface="+mn-lt"/>
              </a:rPr>
              <a:t>We started with a Greenworks 24 Volt 3-in-1 Cordless Mower</a:t>
            </a:r>
            <a:endParaRPr lang="en-US" sz="3200" dirty="0">
              <a:latin typeface="+mn-lt"/>
            </a:endParaRPr>
          </a:p>
        </p:txBody>
      </p:sp>
    </p:spTree>
    <p:extLst>
      <p:ext uri="{BB962C8B-B14F-4D97-AF65-F5344CB8AC3E}">
        <p14:creationId xmlns:p14="http://schemas.microsoft.com/office/powerpoint/2010/main" xmlns="" val="3198681351"/>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bwMode="auto">
          <a:xfrm>
            <a:off x="971550" y="381000"/>
            <a:ext cx="7562850" cy="914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pPr algn="ctr"/>
            <a:r>
              <a:rPr lang="en-US" dirty="0"/>
              <a:t>Lawnmower </a:t>
            </a:r>
            <a:r>
              <a:rPr lang="en-US" dirty="0" smtClean="0"/>
              <a:t>Integration </a:t>
            </a:r>
            <a:br>
              <a:rPr lang="en-US" dirty="0" smtClean="0"/>
            </a:br>
            <a:r>
              <a:rPr lang="en-US" dirty="0" smtClean="0"/>
              <a:t>onto Existing </a:t>
            </a:r>
            <a:r>
              <a:rPr lang="en-US" dirty="0" smtClean="0"/>
              <a:t>Chassis</a:t>
            </a:r>
            <a:endParaRPr lang="en-US" dirty="0"/>
          </a:p>
        </p:txBody>
      </p:sp>
      <p:pic>
        <p:nvPicPr>
          <p:cNvPr id="67585" name="Picture 1"/>
          <p:cNvPicPr>
            <a:picLocks noChangeAspect="1" noChangeArrowheads="1"/>
          </p:cNvPicPr>
          <p:nvPr/>
        </p:nvPicPr>
        <p:blipFill>
          <a:blip r:embed="rId2" cstate="print"/>
          <a:stretch>
            <a:fillRect/>
          </a:stretch>
        </p:blipFill>
        <p:spPr bwMode="auto">
          <a:xfrm>
            <a:off x="3771376" y="1752600"/>
            <a:ext cx="5093226" cy="3804199"/>
          </a:xfrm>
          <a:prstGeom prst="rect">
            <a:avLst/>
          </a:prstGeom>
          <a:noFill/>
          <a:ln w="9525">
            <a:noFill/>
            <a:miter lim="800000"/>
            <a:headEnd/>
            <a:tailEnd/>
          </a:ln>
        </p:spPr>
      </p:pic>
      <p:sp>
        <p:nvSpPr>
          <p:cNvPr id="5" name="TextBox 4"/>
          <p:cNvSpPr txBox="1"/>
          <p:nvPr/>
        </p:nvSpPr>
        <p:spPr>
          <a:xfrm>
            <a:off x="304800" y="1600200"/>
            <a:ext cx="3276600" cy="3046988"/>
          </a:xfrm>
          <a:prstGeom prst="rect">
            <a:avLst/>
          </a:prstGeom>
          <a:noFill/>
        </p:spPr>
        <p:txBody>
          <a:bodyPr wrap="square" rtlCol="0">
            <a:spAutoFit/>
          </a:bodyPr>
          <a:lstStyle/>
          <a:p>
            <a:pPr>
              <a:buFont typeface="Arial" pitchFamily="34" charset="0"/>
              <a:buChar char="•"/>
            </a:pPr>
            <a:r>
              <a:rPr lang="en-US" sz="3200" dirty="0" smtClean="0">
                <a:latin typeface="+mn-lt"/>
              </a:rPr>
              <a:t> Our 1</a:t>
            </a:r>
            <a:r>
              <a:rPr lang="en-US" sz="3200" baseline="30000" dirty="0" smtClean="0">
                <a:latin typeface="+mn-lt"/>
              </a:rPr>
              <a:t>st</a:t>
            </a:r>
            <a:r>
              <a:rPr lang="en-US" sz="3200" dirty="0" smtClean="0">
                <a:latin typeface="+mn-lt"/>
              </a:rPr>
              <a:t> design had CG issues and was too low to the ground to travel over taller grass</a:t>
            </a:r>
            <a:endParaRPr lang="en-US" sz="3200" dirty="0">
              <a:latin typeface="+mn-lt"/>
            </a:endParaRPr>
          </a:p>
        </p:txBody>
      </p:sp>
    </p:spTree>
    <p:extLst>
      <p:ext uri="{BB962C8B-B14F-4D97-AF65-F5344CB8AC3E}">
        <p14:creationId xmlns:p14="http://schemas.microsoft.com/office/powerpoint/2010/main" xmlns="" val="3032803707"/>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bwMode="auto">
          <a:xfrm>
            <a:off x="971550" y="381000"/>
            <a:ext cx="7562850" cy="914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normAutofit fontScale="90000"/>
          </a:bodyPr>
          <a:lstStyle/>
          <a:p>
            <a:pPr algn="ctr"/>
            <a:r>
              <a:rPr lang="en-US" dirty="0"/>
              <a:t>Lawnmower </a:t>
            </a:r>
            <a:r>
              <a:rPr lang="en-US" dirty="0" smtClean="0"/>
              <a:t>Integration </a:t>
            </a:r>
            <a:br>
              <a:rPr lang="en-US" dirty="0" smtClean="0"/>
            </a:br>
            <a:r>
              <a:rPr lang="en-US" dirty="0" smtClean="0"/>
              <a:t>onto Existing </a:t>
            </a:r>
            <a:r>
              <a:rPr lang="en-US" dirty="0" smtClean="0"/>
              <a:t>Chassis</a:t>
            </a:r>
            <a:endParaRPr lang="en-US" dirty="0"/>
          </a:p>
        </p:txBody>
      </p:sp>
      <p:pic>
        <p:nvPicPr>
          <p:cNvPr id="67585" name="Picture 1"/>
          <p:cNvPicPr>
            <a:picLocks noChangeAspect="1" noChangeArrowheads="1"/>
          </p:cNvPicPr>
          <p:nvPr/>
        </p:nvPicPr>
        <p:blipFill>
          <a:blip r:embed="rId2" cstate="print"/>
          <a:stretch>
            <a:fillRect/>
          </a:stretch>
        </p:blipFill>
        <p:spPr bwMode="auto">
          <a:xfrm>
            <a:off x="3771376" y="1752600"/>
            <a:ext cx="5093225" cy="3804199"/>
          </a:xfrm>
          <a:prstGeom prst="rect">
            <a:avLst/>
          </a:prstGeom>
          <a:noFill/>
          <a:ln w="9525">
            <a:noFill/>
            <a:miter lim="800000"/>
            <a:headEnd/>
            <a:tailEnd/>
          </a:ln>
        </p:spPr>
      </p:pic>
      <p:sp>
        <p:nvSpPr>
          <p:cNvPr id="5" name="TextBox 4"/>
          <p:cNvSpPr txBox="1"/>
          <p:nvPr/>
        </p:nvSpPr>
        <p:spPr>
          <a:xfrm>
            <a:off x="228600" y="1600200"/>
            <a:ext cx="3581400" cy="2554545"/>
          </a:xfrm>
          <a:prstGeom prst="rect">
            <a:avLst/>
          </a:prstGeom>
          <a:noFill/>
        </p:spPr>
        <p:txBody>
          <a:bodyPr wrap="square" rtlCol="0">
            <a:spAutoFit/>
          </a:bodyPr>
          <a:lstStyle/>
          <a:p>
            <a:pPr>
              <a:buFont typeface="Arial" pitchFamily="34" charset="0"/>
              <a:buChar char="•"/>
            </a:pPr>
            <a:r>
              <a:rPr lang="en-US" sz="3200" dirty="0" smtClean="0">
                <a:latin typeface="+mn-lt"/>
              </a:rPr>
              <a:t> Our 2</a:t>
            </a:r>
            <a:r>
              <a:rPr lang="en-US" sz="3200" baseline="30000" dirty="0" smtClean="0">
                <a:latin typeface="+mn-lt"/>
              </a:rPr>
              <a:t>nd</a:t>
            </a:r>
            <a:r>
              <a:rPr lang="en-US" sz="3200" dirty="0" smtClean="0">
                <a:latin typeface="+mn-lt"/>
              </a:rPr>
              <a:t> design fixed our CG issues and put the mower at an optimal ride height</a:t>
            </a:r>
          </a:p>
        </p:txBody>
      </p:sp>
    </p:spTree>
    <p:extLst>
      <p:ext uri="{BB962C8B-B14F-4D97-AF65-F5344CB8AC3E}">
        <p14:creationId xmlns:p14="http://schemas.microsoft.com/office/powerpoint/2010/main" xmlns="" val="4129295794"/>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1_Red Line Business 16x9">
  <a:themeElements>
    <a:clrScheme name="1_Red Line Business 16x9 1">
      <a:dk1>
        <a:srgbClr val="514A40"/>
      </a:dk1>
      <a:lt1>
        <a:srgbClr val="FFFFFF"/>
      </a:lt1>
      <a:dk2>
        <a:srgbClr val="000000"/>
      </a:dk2>
      <a:lt2>
        <a:srgbClr val="F9F7F3"/>
      </a:lt2>
      <a:accent1>
        <a:srgbClr val="A85229"/>
      </a:accent1>
      <a:accent2>
        <a:srgbClr val="98916E"/>
      </a:accent2>
      <a:accent3>
        <a:srgbClr val="FFFFFF"/>
      </a:accent3>
      <a:accent4>
        <a:srgbClr val="443E35"/>
      </a:accent4>
      <a:accent5>
        <a:srgbClr val="D1B3AC"/>
      </a:accent5>
      <a:accent6>
        <a:srgbClr val="898363"/>
      </a:accent6>
      <a:hlink>
        <a:srgbClr val="A85229"/>
      </a:hlink>
      <a:folHlink>
        <a:srgbClr val="98916E"/>
      </a:folHlink>
    </a:clrScheme>
    <a:fontScheme name="1_Red Line Business 16x9">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Red Line Business 16x9 1">
        <a:dk1>
          <a:srgbClr val="514A40"/>
        </a:dk1>
        <a:lt1>
          <a:srgbClr val="FFFFFF"/>
        </a:lt1>
        <a:dk2>
          <a:srgbClr val="000000"/>
        </a:dk2>
        <a:lt2>
          <a:srgbClr val="F9F7F3"/>
        </a:lt2>
        <a:accent1>
          <a:srgbClr val="A85229"/>
        </a:accent1>
        <a:accent2>
          <a:srgbClr val="98916E"/>
        </a:accent2>
        <a:accent3>
          <a:srgbClr val="FFFFFF"/>
        </a:accent3>
        <a:accent4>
          <a:srgbClr val="443E35"/>
        </a:accent4>
        <a:accent5>
          <a:srgbClr val="D1B3AC"/>
        </a:accent5>
        <a:accent6>
          <a:srgbClr val="898363"/>
        </a:accent6>
        <a:hlink>
          <a:srgbClr val="A85229"/>
        </a:hlink>
        <a:folHlink>
          <a:srgbClr val="98916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ManScaper</Template>
  <TotalTime>1232</TotalTime>
  <Words>1296</Words>
  <Application>Microsoft Office PowerPoint</Application>
  <PresentationFormat>On-screen Show (4:3)</PresentationFormat>
  <Paragraphs>369</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1_Red Line Business 16x9</vt:lpstr>
      <vt:lpstr>ManScaper  Autonomous Lawnmower</vt:lpstr>
      <vt:lpstr>Project Goals &amp; Motivation</vt:lpstr>
      <vt:lpstr>ManScaper Features</vt:lpstr>
      <vt:lpstr>ManScaper Design Specifications</vt:lpstr>
      <vt:lpstr>Overall Block Diagram</vt:lpstr>
      <vt:lpstr>Drive Subsystem &amp; Chassis Integration</vt:lpstr>
      <vt:lpstr>Lawnmower Integration  onto Existing Chassis</vt:lpstr>
      <vt:lpstr>Lawnmower Integration  onto Existing Chassis</vt:lpstr>
      <vt:lpstr>Lawnmower Integration  onto Existing Chassis</vt:lpstr>
      <vt:lpstr>Lawnmower Integration  onto Existing Chassis</vt:lpstr>
      <vt:lpstr>Drive Motors/Motor Controller Selection</vt:lpstr>
      <vt:lpstr>Peripheral Sensors</vt:lpstr>
      <vt:lpstr>Infrared vs. Ultrasonic Sensors</vt:lpstr>
      <vt:lpstr>Ultrasonic Sensor Comparison</vt:lpstr>
      <vt:lpstr>HMC5883L Triple Axis Magnetometer </vt:lpstr>
      <vt:lpstr>RN-XV WiFly Wireless Module</vt:lpstr>
      <vt:lpstr>Microcontroller</vt:lpstr>
      <vt:lpstr>Microcontroller Selection</vt:lpstr>
      <vt:lpstr>Microcontroller Selection</vt:lpstr>
      <vt:lpstr>Microcontroller Selection</vt:lpstr>
      <vt:lpstr>Power Subsystem</vt:lpstr>
      <vt:lpstr>Component Power Requirements</vt:lpstr>
      <vt:lpstr>Battery Selection</vt:lpstr>
      <vt:lpstr>Linear vs. Switching Regulators</vt:lpstr>
      <vt:lpstr>Location Subsystem</vt:lpstr>
      <vt:lpstr>Computer Vision: General Setup</vt:lpstr>
      <vt:lpstr>Computer Vision Software: Running Segmentation in SimpleCV</vt:lpstr>
      <vt:lpstr>Computer Vision: Computing Boundaries</vt:lpstr>
      <vt:lpstr>Overall Schematic</vt:lpstr>
      <vt:lpstr>PCB Design</vt:lpstr>
      <vt:lpstr>PCB Design</vt:lpstr>
      <vt:lpstr>Responsibility Distribution</vt:lpstr>
      <vt:lpstr>Budget</vt:lpstr>
      <vt:lpstr>Issues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Jason</dc:creator>
  <cp:lastModifiedBy>Andrew</cp:lastModifiedBy>
  <cp:revision>176</cp:revision>
  <dcterms:created xsi:type="dcterms:W3CDTF">2013-06-05T20:03:15Z</dcterms:created>
  <dcterms:modified xsi:type="dcterms:W3CDTF">2013-07-26T02:06:20Z</dcterms:modified>
</cp:coreProperties>
</file>