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76" r:id="rId4"/>
    <p:sldId id="277" r:id="rId5"/>
    <p:sldId id="258" r:id="rId6"/>
    <p:sldId id="259" r:id="rId7"/>
    <p:sldId id="278" r:id="rId8"/>
    <p:sldId id="260" r:id="rId9"/>
    <p:sldId id="279" r:id="rId10"/>
    <p:sldId id="281" r:id="rId11"/>
    <p:sldId id="280" r:id="rId12"/>
    <p:sldId id="282" r:id="rId13"/>
    <p:sldId id="296" r:id="rId14"/>
    <p:sldId id="297" r:id="rId15"/>
    <p:sldId id="298" r:id="rId16"/>
    <p:sldId id="306" r:id="rId17"/>
    <p:sldId id="299" r:id="rId18"/>
    <p:sldId id="300" r:id="rId19"/>
    <p:sldId id="30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2" r:id="rId28"/>
    <p:sldId id="294" r:id="rId29"/>
    <p:sldId id="272" r:id="rId30"/>
    <p:sldId id="271" r:id="rId31"/>
    <p:sldId id="274" r:id="rId32"/>
    <p:sldId id="302" r:id="rId33"/>
    <p:sldId id="303" r:id="rId34"/>
    <p:sldId id="263" r:id="rId35"/>
    <p:sldId id="270" r:id="rId36"/>
    <p:sldId id="269" r:id="rId37"/>
    <p:sldId id="264" r:id="rId38"/>
    <p:sldId id="275" r:id="rId39"/>
    <p:sldId id="265" r:id="rId40"/>
    <p:sldId id="304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1" autoAdjust="0"/>
    <p:restoredTop sz="86429" autoAdjust="0"/>
  </p:normalViewPr>
  <p:slideViewPr>
    <p:cSldViewPr>
      <p:cViewPr>
        <p:scale>
          <a:sx n="110" d="100"/>
          <a:sy n="110" d="100"/>
        </p:scale>
        <p:origin x="-1056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462EA-4590-442E-9080-CA8D99360E93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9135A-F2E3-4497-93A5-E7A823D0F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4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C14E-F024-4330-BFB1-B1AC8631E7A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C14E-F024-4330-BFB1-B1AC8631E7A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C14E-F024-4330-BFB1-B1AC8631E7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11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135A-F2E3-4497-93A5-E7A823D0FA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135A-F2E3-4497-93A5-E7A823D0FA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135A-F2E3-4497-93A5-E7A823D0FA3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45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C27C64-A48C-4FA2-A1EC-D6C1C400E039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Vacuum Tube amplifier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4582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IV</a:t>
            </a:r>
          </a:p>
          <a:p>
            <a:r>
              <a:rPr lang="en-US" b="1" dirty="0" smtClean="0"/>
              <a:t>Stephen Nichols</a:t>
            </a:r>
          </a:p>
          <a:p>
            <a:r>
              <a:rPr lang="en-US" b="1" dirty="0" smtClean="0"/>
              <a:t>Jason Lambert</a:t>
            </a:r>
          </a:p>
          <a:p>
            <a:r>
              <a:rPr lang="en-US" b="1" dirty="0" smtClean="0"/>
              <a:t>Rafael Enriquez</a:t>
            </a:r>
            <a:endParaRPr lang="en-US" b="1" dirty="0"/>
          </a:p>
        </p:txBody>
      </p:sp>
      <p:pic>
        <p:nvPicPr>
          <p:cNvPr id="4" name="Picture 3" descr="C:\Users\Nichols\Dropbox\senior_design\AmpRendering.png"/>
          <p:cNvPicPr/>
          <p:nvPr/>
        </p:nvPicPr>
        <p:blipFill>
          <a:blip r:embed="rId2" cstate="print"/>
          <a:srcRect r="8593"/>
          <a:stretch>
            <a:fillRect/>
          </a:stretch>
        </p:blipFill>
        <p:spPr bwMode="auto">
          <a:xfrm>
            <a:off x="1856138" y="609600"/>
            <a:ext cx="5431724" cy="3348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INPUT PROCESSING</a:t>
            </a:r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analog multiplexer, </a:t>
            </a:r>
            <a:r>
              <a:rPr lang="en-US" dirty="0"/>
              <a:t>driven by two </a:t>
            </a:r>
            <a:r>
              <a:rPr lang="en-US" dirty="0" smtClean="0"/>
              <a:t>GPIOs </a:t>
            </a:r>
            <a:r>
              <a:rPr lang="en-US" dirty="0"/>
              <a:t>from the </a:t>
            </a:r>
            <a:r>
              <a:rPr lang="en-US" dirty="0" smtClean="0"/>
              <a:t>MCU, selects </a:t>
            </a:r>
            <a:r>
              <a:rPr lang="en-US" dirty="0"/>
              <a:t>one of four input sources. </a:t>
            </a:r>
            <a:r>
              <a:rPr lang="en-US" dirty="0" smtClean="0"/>
              <a:t>The output of the multiplexer is buffered by a unity-gain stage to provide a constant-impedance drive for the equalizer stage.</a:t>
            </a:r>
          </a:p>
          <a:p>
            <a:r>
              <a:rPr lang="en-US" dirty="0"/>
              <a:t>One VR channel is used </a:t>
            </a:r>
            <a:r>
              <a:rPr lang="en-US" dirty="0" smtClean="0"/>
              <a:t>to equalize the levels of the various signals (see chart) and is set to a pre-determined value by the MCU as the sources are selected.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9392687"/>
              </p:ext>
            </p:extLst>
          </p:nvPr>
        </p:nvGraphicFramePr>
        <p:xfrm>
          <a:off x="228600" y="3886200"/>
          <a:ext cx="8686800" cy="271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800600"/>
                <a:gridCol w="2895600"/>
              </a:tblGrid>
              <a:tr h="7077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Source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 Name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Processing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Input Signal required to get 1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 volt peak at mux output at 1KHz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09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</a:rPr>
                        <a:t>Phono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Two-pole low-pass filter to compensate for the Recording Industry Association of America (RIAA) specification equalization applied to vinyl records when they are made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17 mV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8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Tape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None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 Volt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Tuner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None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 Volt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Aux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Constant voltage gain of 10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100 mV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INPUT SCHEMATIC</a:t>
            </a:r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12" name="Group 411"/>
          <p:cNvGrpSpPr/>
          <p:nvPr/>
        </p:nvGrpSpPr>
        <p:grpSpPr>
          <a:xfrm>
            <a:off x="85725" y="1066800"/>
            <a:ext cx="8220075" cy="5638800"/>
            <a:chOff x="0" y="1066800"/>
            <a:chExt cx="8220075" cy="5638800"/>
          </a:xfrm>
        </p:grpSpPr>
        <p:pic>
          <p:nvPicPr>
            <p:cNvPr id="4350" name="Picture 2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66800"/>
              <a:ext cx="822007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" name="Rectangle 306"/>
            <p:cNvSpPr/>
            <p:nvPr/>
          </p:nvSpPr>
          <p:spPr>
            <a:xfrm>
              <a:off x="0" y="12192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6553200" y="11430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351" name="Picture 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3810000"/>
            <a:ext cx="1657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83934" y="3771899"/>
            <a:ext cx="540866" cy="34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Rectangle 414"/>
          <p:cNvSpPr/>
          <p:nvPr/>
        </p:nvSpPr>
        <p:spPr>
          <a:xfrm rot="16200000">
            <a:off x="7772400" y="2590800"/>
            <a:ext cx="2057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 graphic equalizer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934200" y="99060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low-voltage power supply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8153400" y="5791200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MCU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92" y="5029200"/>
            <a:ext cx="1485900" cy="56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back panel input jacks (not shown)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14" name="Straight Connector 413"/>
          <p:cNvCxnSpPr/>
          <p:nvPr/>
        </p:nvCxnSpPr>
        <p:spPr>
          <a:xfrm>
            <a:off x="7924800" y="370332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INPUT DESIGN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13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Op-amps: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Texas Instruments’ LM4562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Analog Multiplexer: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Analog Devices’ ADG408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6767585"/>
              </p:ext>
            </p:extLst>
          </p:nvPr>
        </p:nvGraphicFramePr>
        <p:xfrm>
          <a:off x="228600" y="3733800"/>
          <a:ext cx="5943600" cy="2592132"/>
        </p:xfrm>
        <a:graphic>
          <a:graphicData uri="http://schemas.openxmlformats.org/drawingml/2006/table">
            <a:tbl>
              <a:tblPr/>
              <a:tblGrid>
                <a:gridCol w="1005444"/>
                <a:gridCol w="1327603"/>
                <a:gridCol w="1302555"/>
                <a:gridCol w="1324820"/>
                <a:gridCol w="983178"/>
              </a:tblGrid>
              <a:tr h="457200"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Parameter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Texas Instruments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SN74LV4051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Analog Devices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AD8184ANZ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Analog Devices ADG408BN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Maxim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DG508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Supply range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–0.5 V to 7 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±4V to ±6V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±5V to ±15V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±4.5V to ±18V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Crosstalk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-45dB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-98dB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-85dB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-68dB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Noise Voltage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4.5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  <a:sym typeface="Symbol"/>
                        </a:rPr>
                        <a:t>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Hz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THD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-74dBc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Cost, each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$0.17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$5.75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$6.15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$6.31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324600" y="3733800"/>
            <a:ext cx="2667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ADG408BN was chosen due to excellent crosstalk, compatibility with the power supply voltages and performance  during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EQUALIZER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858089" y="2315289"/>
            <a:ext cx="6096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2" y="3124200"/>
            <a:ext cx="533398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1" y="3324255"/>
            <a:ext cx="3314699" cy="1666845"/>
          </a:xfrm>
          <a:prstGeom prst="bentConnector4">
            <a:avLst>
              <a:gd name="adj1" fmla="val -3906"/>
              <a:gd name="adj2" fmla="val 2993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477000" y="4191000"/>
            <a:ext cx="6096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FILAMENT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096000" y="4267200"/>
            <a:ext cx="152400" cy="381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>
            <a:stCxn id="103" idx="6"/>
            <a:endCxn id="102" idx="1"/>
          </p:cNvCxnSpPr>
          <p:nvPr/>
        </p:nvCxnSpPr>
        <p:spPr>
          <a:xfrm>
            <a:off x="6248400" y="44577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2" idx="3"/>
            <a:endCxn id="107" idx="1"/>
          </p:cNvCxnSpPr>
          <p:nvPr/>
        </p:nvCxnSpPr>
        <p:spPr>
          <a:xfrm>
            <a:off x="7086600" y="4457700"/>
            <a:ext cx="266700" cy="6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353300" y="4348300"/>
            <a:ext cx="8763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TUBES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3007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Graphic equalizer </a:t>
            </a: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876563"/>
              </p:ext>
            </p:extLst>
          </p:nvPr>
        </p:nvGraphicFramePr>
        <p:xfrm>
          <a:off x="914400" y="2286000"/>
          <a:ext cx="7391400" cy="407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803400"/>
                <a:gridCol w="2463800"/>
              </a:tblGrid>
              <a:tr h="4251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Equalizer topology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Sallen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-key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Gyrator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 anchor="ctr"/>
                </a:tc>
              </a:tr>
              <a:tr h="425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r>
                        <a:rPr lang="en-US" baseline="0" dirty="0" smtClean="0"/>
                        <a:t> Q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743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Adjustable center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743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op-amps per band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6376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Complexity </a:t>
                      </a:r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0" dirty="0" smtClean="0"/>
                        <a:t> being high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6376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Familiarity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0" dirty="0" smtClean="0"/>
                        <a:t> being 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DECISIONS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7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 EQUALIZER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39304"/>
            <a:ext cx="9067800" cy="556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n Arrow 16"/>
          <p:cNvSpPr/>
          <p:nvPr/>
        </p:nvSpPr>
        <p:spPr>
          <a:xfrm rot="11581499">
            <a:off x="780608" y="1424394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9366766">
            <a:off x="2135077" y="1837375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>
            <a:off x="2579546" y="2984607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7467600" y="1729196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GRAPHIC EQUALIZER SIMULATION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5429"/>
            <a:ext cx="5200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735429"/>
            <a:ext cx="5200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200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895600"/>
            <a:ext cx="5200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2737"/>
            <a:ext cx="5200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392" y="1042737"/>
            <a:ext cx="5200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6928" y="2533436"/>
            <a:ext cx="100012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30 Hz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86927" y="4362236"/>
            <a:ext cx="100012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100 Hz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6926" y="6191036"/>
            <a:ext cx="100012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300 Hz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73128" y="2505362"/>
            <a:ext cx="100012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1000 Hz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73128" y="4365030"/>
            <a:ext cx="100012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3000 Hz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43550" y="6191036"/>
            <a:ext cx="100012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10000 Hz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9392" y="130007"/>
            <a:ext cx="5056271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Boost graphs are shown; cut graphs are mirror-image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819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8276" y="1143000"/>
            <a:ext cx="8686800" cy="5486400"/>
            <a:chOff x="1190625" y="1371600"/>
            <a:chExt cx="7953375" cy="472440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0625" y="1371600"/>
              <a:ext cx="7953375" cy="471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219200" y="4648200"/>
              <a:ext cx="19812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GRAPHIC EQUALIZER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622598">
            <a:off x="7821949" y="1394272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5400000">
            <a:off x="5351377" y="1196818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0059177">
            <a:off x="2281596" y="4885615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Digital </a:t>
            </a:r>
            <a:r>
              <a:rPr lang="en-US" dirty="0" smtClean="0"/>
              <a:t>Potentiometers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DECISIONs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4379575"/>
              </p:ext>
            </p:extLst>
          </p:nvPr>
        </p:nvGraphicFramePr>
        <p:xfrm>
          <a:off x="1219200" y="2209800"/>
          <a:ext cx="6477000" cy="386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key parameters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AD8403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per chip</a:t>
                      </a:r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positions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 </a:t>
                      </a:r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Serial interface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pin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 in</a:t>
                      </a:r>
                      <a:r>
                        <a:rPr lang="en-US" baseline="0" dirty="0" smtClean="0"/>
                        <a:t> a DIP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cross talk</a:t>
                      </a:r>
                    </a:p>
                    <a:p>
                      <a:pPr algn="ctr"/>
                      <a:r>
                        <a:rPr kumimoji="0"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 = VDD, VB = 0 V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−65 dB 	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THD</a:t>
                      </a:r>
                    </a:p>
                    <a:p>
                      <a:pPr algn="ctr"/>
                      <a:r>
                        <a:rPr kumimoji="0"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 = 1 V </a:t>
                      </a:r>
                      <a:r>
                        <a:rPr kumimoji="0"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kumimoji="0"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+ 2 V dc, VB = 2 V dc, f = 1 kHz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0.003 	% 	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Daisy chainable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07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potentiometers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AD8403 is extremely sensitive to ESD and improper voltages. We had numerous mishaps that rendered the chips useless.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As resolution we are following ESD precautions and double checking connections before applying power.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0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22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510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Vacuum tube audio amplifier for which the entire signal path is analog but the audio parameters are digitally controlled via a digital touch interface which controls a graphical user interface and also displays visualizations of the amplitude, frequency and phase characteristics of the audio signals.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686" y="58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  <a:solidFill>
            <a:schemeClr val="bg1">
              <a:lumMod val="85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77000" y="4191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FILAMENT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096000" y="4267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102" idx="6"/>
            <a:endCxn id="100" idx="1"/>
          </p:cNvCxnSpPr>
          <p:nvPr/>
        </p:nvCxnSpPr>
        <p:spPr>
          <a:xfrm>
            <a:off x="6248400" y="44577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0" idx="3"/>
            <a:endCxn id="106" idx="1"/>
          </p:cNvCxnSpPr>
          <p:nvPr/>
        </p:nvCxnSpPr>
        <p:spPr>
          <a:xfrm>
            <a:off x="7086600" y="4457700"/>
            <a:ext cx="266700" cy="6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353300" y="4348300"/>
            <a:ext cx="8763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TUBES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059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731" y="1454169"/>
            <a:ext cx="8876538" cy="5138738"/>
            <a:chOff x="0" y="1447800"/>
            <a:chExt cx="8876538" cy="5138738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447800"/>
              <a:ext cx="8876538" cy="5138738"/>
              <a:chOff x="0" y="1447800"/>
              <a:chExt cx="8876538" cy="5138738"/>
            </a:xfrm>
          </p:grpSpPr>
          <p:sp>
            <p:nvSpPr>
              <p:cNvPr id="3" name="Flowchart: Process 2"/>
              <p:cNvSpPr/>
              <p:nvPr/>
            </p:nvSpPr>
            <p:spPr>
              <a:xfrm>
                <a:off x="228600" y="2667000"/>
                <a:ext cx="1371600" cy="121920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6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" y="1905000"/>
                <a:ext cx="8190738" cy="468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73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447800"/>
                <a:ext cx="2171700" cy="154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reeform 8"/>
              <p:cNvSpPr/>
              <p:nvPr/>
            </p:nvSpPr>
            <p:spPr>
              <a:xfrm>
                <a:off x="457199" y="2370221"/>
                <a:ext cx="1708485" cy="1383632"/>
              </a:xfrm>
              <a:custGeom>
                <a:avLst/>
                <a:gdLst>
                  <a:gd name="connsiteX0" fmla="*/ 2117558 w 2410327"/>
                  <a:gd name="connsiteY0" fmla="*/ 0 h 1515979"/>
                  <a:gd name="connsiteX1" fmla="*/ 2105527 w 2410327"/>
                  <a:gd name="connsiteY1" fmla="*/ 637674 h 1515979"/>
                  <a:gd name="connsiteX2" fmla="*/ 288758 w 2410327"/>
                  <a:gd name="connsiteY2" fmla="*/ 589547 h 1515979"/>
                  <a:gd name="connsiteX3" fmla="*/ 372979 w 2410327"/>
                  <a:gd name="connsiteY3" fmla="*/ 1383632 h 1515979"/>
                  <a:gd name="connsiteX4" fmla="*/ 685800 w 2410327"/>
                  <a:gd name="connsiteY4" fmla="*/ 1383632 h 1515979"/>
                  <a:gd name="connsiteX0" fmla="*/ 2117558 w 2117558"/>
                  <a:gd name="connsiteY0" fmla="*/ 0 h 1515979"/>
                  <a:gd name="connsiteX1" fmla="*/ 2105527 w 2117558"/>
                  <a:gd name="connsiteY1" fmla="*/ 637674 h 1515979"/>
                  <a:gd name="connsiteX2" fmla="*/ 288758 w 2117558"/>
                  <a:gd name="connsiteY2" fmla="*/ 589547 h 1515979"/>
                  <a:gd name="connsiteX3" fmla="*/ 372979 w 2117558"/>
                  <a:gd name="connsiteY3" fmla="*/ 1383632 h 1515979"/>
                  <a:gd name="connsiteX4" fmla="*/ 685800 w 2117558"/>
                  <a:gd name="connsiteY4" fmla="*/ 1383632 h 1515979"/>
                  <a:gd name="connsiteX0" fmla="*/ 2117558 w 2117558"/>
                  <a:gd name="connsiteY0" fmla="*/ 0 h 1515979"/>
                  <a:gd name="connsiteX1" fmla="*/ 2105527 w 2117558"/>
                  <a:gd name="connsiteY1" fmla="*/ 637674 h 1515979"/>
                  <a:gd name="connsiteX2" fmla="*/ 288758 w 2117558"/>
                  <a:gd name="connsiteY2" fmla="*/ 589547 h 1515979"/>
                  <a:gd name="connsiteX3" fmla="*/ 372979 w 2117558"/>
                  <a:gd name="connsiteY3" fmla="*/ 1383632 h 1515979"/>
                  <a:gd name="connsiteX4" fmla="*/ 685800 w 2117558"/>
                  <a:gd name="connsiteY4" fmla="*/ 1383632 h 1515979"/>
                  <a:gd name="connsiteX0" fmla="*/ 1828800 w 1828800"/>
                  <a:gd name="connsiteY0" fmla="*/ 0 h 1515979"/>
                  <a:gd name="connsiteX1" fmla="*/ 1816769 w 1828800"/>
                  <a:gd name="connsiteY1" fmla="*/ 637674 h 1515979"/>
                  <a:gd name="connsiteX2" fmla="*/ 0 w 1828800"/>
                  <a:gd name="connsiteY2" fmla="*/ 589547 h 1515979"/>
                  <a:gd name="connsiteX3" fmla="*/ 84221 w 1828800"/>
                  <a:gd name="connsiteY3" fmla="*/ 1383632 h 1515979"/>
                  <a:gd name="connsiteX4" fmla="*/ 397042 w 1828800"/>
                  <a:gd name="connsiteY4" fmla="*/ 1383632 h 1515979"/>
                  <a:gd name="connsiteX0" fmla="*/ 1828800 w 1828800"/>
                  <a:gd name="connsiteY0" fmla="*/ 0 h 1383632"/>
                  <a:gd name="connsiteX1" fmla="*/ 1816769 w 1828800"/>
                  <a:gd name="connsiteY1" fmla="*/ 637674 h 1383632"/>
                  <a:gd name="connsiteX2" fmla="*/ 0 w 1828800"/>
                  <a:gd name="connsiteY2" fmla="*/ 589547 h 1383632"/>
                  <a:gd name="connsiteX3" fmla="*/ 84221 w 1828800"/>
                  <a:gd name="connsiteY3" fmla="*/ 1383632 h 1383632"/>
                  <a:gd name="connsiteX4" fmla="*/ 397042 w 1828800"/>
                  <a:gd name="connsiteY4" fmla="*/ 1383632 h 1383632"/>
                  <a:gd name="connsiteX0" fmla="*/ 1744579 w 1744579"/>
                  <a:gd name="connsiteY0" fmla="*/ 0 h 1383632"/>
                  <a:gd name="connsiteX1" fmla="*/ 1732548 w 1744579"/>
                  <a:gd name="connsiteY1" fmla="*/ 637674 h 1383632"/>
                  <a:gd name="connsiteX2" fmla="*/ 36095 w 1744579"/>
                  <a:gd name="connsiteY2" fmla="*/ 601579 h 1383632"/>
                  <a:gd name="connsiteX3" fmla="*/ 0 w 1744579"/>
                  <a:gd name="connsiteY3" fmla="*/ 1383632 h 1383632"/>
                  <a:gd name="connsiteX4" fmla="*/ 312821 w 1744579"/>
                  <a:gd name="connsiteY4" fmla="*/ 1383632 h 1383632"/>
                  <a:gd name="connsiteX0" fmla="*/ 1708484 w 1708484"/>
                  <a:gd name="connsiteY0" fmla="*/ 0 h 1439779"/>
                  <a:gd name="connsiteX1" fmla="*/ 1696453 w 1708484"/>
                  <a:gd name="connsiteY1" fmla="*/ 637674 h 1439779"/>
                  <a:gd name="connsiteX2" fmla="*/ 0 w 1708484"/>
                  <a:gd name="connsiteY2" fmla="*/ 601579 h 1439779"/>
                  <a:gd name="connsiteX3" fmla="*/ 0 w 1708484"/>
                  <a:gd name="connsiteY3" fmla="*/ 1439779 h 1439779"/>
                  <a:gd name="connsiteX4" fmla="*/ 276726 w 1708484"/>
                  <a:gd name="connsiteY4" fmla="*/ 1383632 h 1439779"/>
                  <a:gd name="connsiteX0" fmla="*/ 1708484 w 1708484"/>
                  <a:gd name="connsiteY0" fmla="*/ 0 h 1439779"/>
                  <a:gd name="connsiteX1" fmla="*/ 1676399 w 1708484"/>
                  <a:gd name="connsiteY1" fmla="*/ 601579 h 1439779"/>
                  <a:gd name="connsiteX2" fmla="*/ 0 w 1708484"/>
                  <a:gd name="connsiteY2" fmla="*/ 601579 h 1439779"/>
                  <a:gd name="connsiteX3" fmla="*/ 0 w 1708484"/>
                  <a:gd name="connsiteY3" fmla="*/ 1439779 h 1439779"/>
                  <a:gd name="connsiteX4" fmla="*/ 276726 w 1708484"/>
                  <a:gd name="connsiteY4" fmla="*/ 1383632 h 1439779"/>
                  <a:gd name="connsiteX0" fmla="*/ 1708485 w 1708485"/>
                  <a:gd name="connsiteY0" fmla="*/ 0 h 1383632"/>
                  <a:gd name="connsiteX1" fmla="*/ 1676400 w 1708485"/>
                  <a:gd name="connsiteY1" fmla="*/ 601579 h 1383632"/>
                  <a:gd name="connsiteX2" fmla="*/ 1 w 1708485"/>
                  <a:gd name="connsiteY2" fmla="*/ 601579 h 1383632"/>
                  <a:gd name="connsiteX3" fmla="*/ 0 w 1708485"/>
                  <a:gd name="connsiteY3" fmla="*/ 1363579 h 1383632"/>
                  <a:gd name="connsiteX4" fmla="*/ 276727 w 1708485"/>
                  <a:gd name="connsiteY4" fmla="*/ 1383632 h 13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8485" h="1383632">
                    <a:moveTo>
                      <a:pt x="1708485" y="0"/>
                    </a:moveTo>
                    <a:lnTo>
                      <a:pt x="1676400" y="601579"/>
                    </a:lnTo>
                    <a:lnTo>
                      <a:pt x="1" y="601579"/>
                    </a:lnTo>
                    <a:cubicBezTo>
                      <a:pt x="1" y="855579"/>
                      <a:pt x="0" y="1109579"/>
                      <a:pt x="0" y="1363579"/>
                    </a:cubicBezTo>
                    <a:lnTo>
                      <a:pt x="276727" y="138363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172200" y="6187378"/>
              <a:ext cx="1371600" cy="203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420V @ 120mA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21116" y="2370220"/>
              <a:ext cx="1371600" cy="372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SCHEMATIC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39862" y="2990850"/>
            <a:ext cx="95173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speaker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5638800"/>
            <a:ext cx="9144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5.75 Volts DC for tube heaters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638800"/>
            <a:ext cx="91440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High Voltage Power Supply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140023"/>
            <a:ext cx="22098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graphic equalizer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ARCHITECTURE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Four candidate architectures were investigated early in the project to select the design approach of the power amplifier. Design 1 was chosen as offering the best frequency response and highest power at the lowest distortion.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9928219"/>
              </p:ext>
            </p:extLst>
          </p:nvPr>
        </p:nvGraphicFramePr>
        <p:xfrm>
          <a:off x="304800" y="3268980"/>
          <a:ext cx="8534400" cy="336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372"/>
                <a:gridCol w="1240339"/>
                <a:gridCol w="591881"/>
                <a:gridCol w="783372"/>
                <a:gridCol w="626698"/>
                <a:gridCol w="696330"/>
                <a:gridCol w="696330"/>
                <a:gridCol w="696330"/>
                <a:gridCol w="696330"/>
                <a:gridCol w="1723418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Design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Topology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Vout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Vpk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 Power (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Wrms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 1KHz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-6dB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-24dB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Response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Phase splitter, no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18.3 dB, </a:t>
                      </a:r>
                      <a:br>
                        <a:rPr lang="en-ZW" sz="1400" u="none" strike="noStrike" dirty="0">
                          <a:effectLst/>
                        </a:rPr>
                      </a:br>
                      <a:r>
                        <a:rPr lang="en-ZW" sz="1400" u="none" strike="noStrike" dirty="0">
                          <a:effectLst/>
                        </a:rPr>
                        <a:t>20Hz-100KHz</a:t>
                      </a:r>
                      <a:br>
                        <a:rPr lang="en-ZW" sz="1400" u="none" strike="noStrike" dirty="0">
                          <a:effectLst/>
                        </a:rPr>
                      </a:br>
                      <a:r>
                        <a:rPr lang="en-ZW" sz="1400" u="none" strike="noStrike" dirty="0">
                          <a:effectLst/>
                        </a:rPr>
                        <a:t>down &lt;1dB at ends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Phase splitter, with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18.3dB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500Hz-100KHz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down 3dB @ 92Hz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Single end, no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-1.2dB,</a:t>
                      </a:r>
                      <a:br>
                        <a:rPr lang="en-ZW" sz="1400" u="none" strike="noStrike">
                          <a:effectLst/>
                        </a:rPr>
                      </a:br>
                      <a:r>
                        <a:rPr lang="en-ZW" sz="1400" u="none" strike="noStrike">
                          <a:effectLst/>
                        </a:rPr>
                        <a:t>20Hz-100KHz</a:t>
                      </a:r>
                      <a:br>
                        <a:rPr lang="en-ZW" sz="1400" u="none" strike="noStrike">
                          <a:effectLst/>
                        </a:rPr>
                      </a:br>
                      <a:r>
                        <a:rPr lang="en-ZW" sz="1400" u="none" strike="noStrike">
                          <a:effectLst/>
                        </a:rPr>
                        <a:t>down &lt;1dB at ends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Single end, with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-0.5dB,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90Hz-100KHz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down 3dB @ 20Hz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selection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DISTORTION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819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VTAs are favored </a:t>
            </a:r>
            <a:r>
              <a:rPr lang="en-US" dirty="0"/>
              <a:t>by many musicians and high-end audio enthusiasts for their mellower sound and low-distortion characteristics. This effect, known as “tube sound”, is </a:t>
            </a:r>
            <a:r>
              <a:rPr lang="en-US" dirty="0" smtClean="0"/>
              <a:t>believed to come </a:t>
            </a:r>
            <a:r>
              <a:rPr lang="en-US" dirty="0"/>
              <a:t>from the “soft clipping” characteristics of vacuum tube amplifiers which emphasize even-order harmonics, as opposed to solid-state designs that tend to produce odd-order harmonics when they </a:t>
            </a:r>
            <a:r>
              <a:rPr lang="en-US" dirty="0" smtClean="0"/>
              <a:t>sharply clip </a:t>
            </a:r>
            <a:r>
              <a:rPr lang="en-US" dirty="0"/>
              <a:t>during musical peaks. </a:t>
            </a:r>
            <a:endParaRPr lang="en-US" dirty="0" smtClean="0"/>
          </a:p>
          <a:p>
            <a:r>
              <a:rPr lang="en-US" dirty="0" smtClean="0"/>
              <a:t>During the architecture selection, the distortion characteristics of the various configurations were analyzed with NI </a:t>
            </a:r>
            <a:r>
              <a:rPr lang="en-US" dirty="0" err="1" smtClean="0"/>
              <a:t>Multisim</a:t>
            </a:r>
            <a:r>
              <a:rPr lang="en-US" dirty="0" smtClean="0"/>
              <a:t>. In general, the even-order harmonics tended to be of higher amplitude than the next odd-order harmonic (see Table</a:t>
            </a:r>
            <a:r>
              <a:rPr lang="en-US" dirty="0"/>
              <a:t> </a:t>
            </a:r>
            <a:r>
              <a:rPr lang="en-US" dirty="0" smtClean="0"/>
              <a:t>1).</a:t>
            </a:r>
          </a:p>
          <a:p>
            <a:r>
              <a:rPr lang="en-US" dirty="0" smtClean="0"/>
              <a:t>Note that </a:t>
            </a:r>
            <a:r>
              <a:rPr lang="en-US" dirty="0"/>
              <a:t>even-order harmonics are simply the same musical note at a higher </a:t>
            </a:r>
            <a:r>
              <a:rPr lang="en-US" dirty="0" smtClean="0"/>
              <a:t>octave (see Table 2)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44658"/>
            <a:ext cx="54578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2662169"/>
              </p:ext>
            </p:extLst>
          </p:nvPr>
        </p:nvGraphicFramePr>
        <p:xfrm>
          <a:off x="671512" y="4903264"/>
          <a:ext cx="5181600" cy="18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1766889"/>
                <a:gridCol w="2271712"/>
              </a:tblGrid>
              <a:tr h="27833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Harmonic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Number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Musical Note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440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1 (fundamental)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in 4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880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2nd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 in 5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1320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3rd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Approx.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E in 6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1760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4th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 in 6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2200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5th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Approx.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C in 7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39301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54578" y="5791200"/>
            <a:ext cx="26608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</a:t>
            </a:r>
          </a:p>
          <a:p>
            <a:r>
              <a:rPr lang="en-US" sz="1400" dirty="0" smtClean="0"/>
              <a:t>(Music notes are per the Equal Tempered Chromatic Scale)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DESIGN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53339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V3 is a dual-triode tube configured as a phase splitter. Various reference designs used type 12xx7 tubes so several were analyzed in NI </a:t>
            </a:r>
            <a:r>
              <a:rPr lang="en-US" dirty="0" err="1" smtClean="0"/>
              <a:t>Multisim</a:t>
            </a:r>
            <a:r>
              <a:rPr lang="en-US" dirty="0" smtClean="0"/>
              <a:t>. The type 12BH7A was chosen due to slightly lower THD characteristics</a:t>
            </a:r>
          </a:p>
          <a:p>
            <a:r>
              <a:rPr lang="en-US" dirty="0" smtClean="0"/>
              <a:t>V2 and V1 are beam power pentode tubes configured as a push-pull amplifier with a center-tapped transformer as their plate load. Type 6L6 tubes were chosen due to almost universal use in reference designs.</a:t>
            </a:r>
          </a:p>
          <a:p>
            <a:r>
              <a:rPr lang="en-US" dirty="0" smtClean="0"/>
              <a:t>Impedance Transformer: The model 125E was chosen due to being specifically designed for this application, flexible impedance ratio and availability. It provides </a:t>
            </a:r>
            <a:r>
              <a:rPr lang="en-US" dirty="0"/>
              <a:t>six taps on the </a:t>
            </a:r>
            <a:r>
              <a:rPr lang="en-US" dirty="0" smtClean="0"/>
              <a:t>secondary ranging </a:t>
            </a:r>
            <a:r>
              <a:rPr lang="en-US" dirty="0"/>
              <a:t>from 3KΩ to </a:t>
            </a:r>
            <a:r>
              <a:rPr lang="en-US" dirty="0" smtClean="0"/>
              <a:t>22.5KΩ. A </a:t>
            </a:r>
            <a:r>
              <a:rPr lang="en-US" dirty="0"/>
              <a:t>value of </a:t>
            </a:r>
            <a:r>
              <a:rPr lang="en-US" dirty="0" smtClean="0"/>
              <a:t>5.6KΩ </a:t>
            </a:r>
            <a:r>
              <a:rPr lang="en-US" dirty="0"/>
              <a:t>ohms was </a:t>
            </a:r>
            <a:r>
              <a:rPr lang="en-US" dirty="0" smtClean="0"/>
              <a:t>chosen because it provided the </a:t>
            </a:r>
            <a:r>
              <a:rPr lang="en-US" dirty="0"/>
              <a:t>best combination of maximum output power and </a:t>
            </a:r>
            <a:r>
              <a:rPr lang="en-US" dirty="0" smtClean="0"/>
              <a:t>THD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decisions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4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optimal configuration of the push-pull amplifier was challenging due to several conflicting factors:</a:t>
            </a:r>
          </a:p>
          <a:p>
            <a:pPr lvl="1"/>
            <a:r>
              <a:rPr lang="en-US" dirty="0"/>
              <a:t>Maximum output power occurs with the highest plate voltage. High plate voltages unfortunately run the risk of exceeding the 6L6 maximum plate voltage rating of </a:t>
            </a:r>
            <a:r>
              <a:rPr lang="en-US" dirty="0" smtClean="0"/>
              <a:t>500 </a:t>
            </a:r>
            <a:r>
              <a:rPr lang="en-US" dirty="0"/>
              <a:t>volts.</a:t>
            </a:r>
          </a:p>
          <a:p>
            <a:pPr lvl="1"/>
            <a:r>
              <a:rPr lang="en-US" dirty="0" smtClean="0"/>
              <a:t>Lowest distortion was achieved with lower values of cathode resistor, however this resulted in higher plate voltages.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7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processor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The entire audio processor circuit worked very well when prototyped.</a:t>
            </a:r>
          </a:p>
          <a:p>
            <a:r>
              <a:rPr lang="en-US" dirty="0" smtClean="0"/>
              <a:t>A few minor schematic issues were discovered during this process, which have been resolved.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successes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5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HV POWER SUPPLY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  <a:solidFill>
            <a:schemeClr val="bg1">
              <a:lumMod val="85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77000" y="4191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FILAMENT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096000" y="4267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102" idx="6"/>
            <a:endCxn id="100" idx="1"/>
          </p:cNvCxnSpPr>
          <p:nvPr/>
        </p:nvCxnSpPr>
        <p:spPr>
          <a:xfrm>
            <a:off x="6248400" y="44577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0" idx="3"/>
            <a:endCxn id="106" idx="1"/>
          </p:cNvCxnSpPr>
          <p:nvPr/>
        </p:nvCxnSpPr>
        <p:spPr>
          <a:xfrm>
            <a:off x="7086600" y="4457700"/>
            <a:ext cx="266700" cy="6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353300" y="4348300"/>
            <a:ext cx="8763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TUBES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41842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6770"/>
            <a:ext cx="8757604" cy="210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POWER SUPPLIES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0191" y="2631593"/>
            <a:ext cx="1600200" cy="69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360 Volts AC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2471336"/>
            <a:ext cx="1518604" cy="69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Nominal 420 Volts DC to the VTA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58" y="4186880"/>
            <a:ext cx="7710488" cy="24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81200" y="1263893"/>
            <a:ext cx="5257800" cy="34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HIGH VOLTAGE FOR TUBE PLATE CIRCUITS “B+”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3852660"/>
            <a:ext cx="5257800" cy="34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HIGH CURRENT FOR TUBE FILAMENTS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905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Low voltage power supply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4038600" cy="472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5719661"/>
              </p:ext>
            </p:extLst>
          </p:nvPr>
        </p:nvGraphicFramePr>
        <p:xfrm>
          <a:off x="2590800" y="2286000"/>
          <a:ext cx="396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Symbol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Volt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(V)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Display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1600" baseline="-25000" dirty="0">
                          <a:latin typeface="+mn-lt"/>
                          <a:ea typeface="Times New Roman"/>
                          <a:cs typeface="Arial" pitchFamily="34" charset="0"/>
                        </a:rPr>
                        <a:t>DD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+3.3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600" baseline="-250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high_power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+3.3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Amplifier +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Vah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+12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Amplifier -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Val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-12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MCU 5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Vdd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+3.0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MCU 3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Vdd</a:t>
                      </a:r>
                      <a:r>
                        <a:rPr lang="en-US" sz="11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ref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+3.3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733800"/>
            <a:ext cx="86868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project will be embody the analog aspects of modern commercial VTAs such as this one.</a:t>
            </a:r>
          </a:p>
          <a:p>
            <a:r>
              <a:rPr lang="en-US" dirty="0" smtClean="0"/>
              <a:t>The unique feature of our project is digital controlled source switching, volume, and graphic equalizer with a digital touch interface and an LCD to display music visualizations.</a:t>
            </a:r>
          </a:p>
          <a:p>
            <a:pPr lvl="1"/>
            <a:r>
              <a:rPr lang="en-US" dirty="0" smtClean="0"/>
              <a:t>As far as we can determine, no other modern VTA has this feature.</a:t>
            </a:r>
            <a:endParaRPr lang="en-US" dirty="0"/>
          </a:p>
        </p:txBody>
      </p:sp>
      <p:pic>
        <p:nvPicPr>
          <p:cNvPr id="1026" name="Picture 2" descr="C:\Users\Nichols\Documents\College_Courses\EEL4914\Permission_Letters\JE_Audio\20090728-133635_VM60_photo_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261820"/>
            <a:ext cx="2970870" cy="23957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828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JE-Audio, model VM60</a:t>
            </a:r>
          </a:p>
          <a:p>
            <a:r>
              <a:rPr lang="en-US" sz="1600" dirty="0" smtClean="0"/>
              <a:t>This unit is about 5” x 13” x 16” weighs about 45 pounds</a:t>
            </a:r>
          </a:p>
          <a:p>
            <a:r>
              <a:rPr lang="en-US" sz="1600" dirty="0" smtClean="0"/>
              <a:t>and costs about $6300 per pair.</a:t>
            </a:r>
          </a:p>
          <a:p>
            <a:r>
              <a:rPr lang="en-US" sz="1600" dirty="0" smtClean="0"/>
              <a:t>Image reprinted with permission from John Lam of JE-Audio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voltage power supply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2100"/>
            <a:ext cx="6257925" cy="46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5867400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Low voltage power supply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17512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Incorrect display documentation caused an incorrect initial design.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schematic for the panel and the physical panel had discrepancies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Incorrect labeling of the panel caused a malfunction of the DC to DC </a:t>
            </a:r>
            <a:r>
              <a:rPr lang="en-US" dirty="0" smtClean="0"/>
              <a:t>converters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Microcontroller </a:t>
            </a:r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decisions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4999"/>
            <a:ext cx="874871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Microcontroller selection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decisions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3510809"/>
              </p:ext>
            </p:extLst>
          </p:nvPr>
        </p:nvGraphicFramePr>
        <p:xfrm>
          <a:off x="1295400" y="2057400"/>
          <a:ext cx="70866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Microcontroller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Stellaris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STM32F3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GPIO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Min 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Clock</a:t>
                      </a:r>
                      <a:r>
                        <a:rPr lang="en-US" baseline="0" dirty="0" smtClean="0">
                          <a:latin typeface="+mn-lt"/>
                          <a:cs typeface="Arial" pitchFamily="34" charset="0"/>
                        </a:rPr>
                        <a:t> frequency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+mn-lt"/>
                          <a:cs typeface="Arial" pitchFamily="34" charset="0"/>
                        </a:rPr>
                        <a:t>Min 50 MHz</a:t>
                      </a:r>
                      <a:endParaRPr 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60MHz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72MHz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ADC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Min 12 bit</a:t>
                      </a:r>
                      <a:r>
                        <a:rPr lang="en-US" sz="1200" baseline="0" dirty="0" smtClean="0">
                          <a:latin typeface="+mn-lt"/>
                          <a:cs typeface="Arial" pitchFamily="34" charset="0"/>
                        </a:rPr>
                        <a:t> res</a:t>
                      </a:r>
                      <a:endParaRPr 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FPU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Well</a:t>
                      </a:r>
                      <a:r>
                        <a:rPr lang="en-US" baseline="0" dirty="0" smtClean="0">
                          <a:latin typeface="+mn-lt"/>
                          <a:cs typeface="Arial" pitchFamily="34" charset="0"/>
                        </a:rPr>
                        <a:t> supported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  <a:cs typeface="Arial" pitchFamily="34" charset="0"/>
                        </a:rPr>
                        <a:t>Dev</a:t>
                      </a: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 board</a:t>
                      </a:r>
                      <a:r>
                        <a:rPr lang="en-US" sz="1600" baseline="0" dirty="0" smtClean="0">
                          <a:latin typeface="+mn-lt"/>
                          <a:cs typeface="Arial" pitchFamily="34" charset="0"/>
                        </a:rPr>
                        <a:t> available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Peripheral </a:t>
                      </a:r>
                      <a:r>
                        <a:rPr lang="en-US" baseline="0" dirty="0" smtClean="0">
                          <a:latin typeface="+mn-lt"/>
                          <a:cs typeface="Arial" pitchFamily="34" charset="0"/>
                        </a:rPr>
                        <a:t>library</a:t>
                      </a:r>
                      <a:endParaRPr lang="en-US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Availability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290922"/>
              </p:ext>
            </p:extLst>
          </p:nvPr>
        </p:nvGraphicFramePr>
        <p:xfrm>
          <a:off x="228600" y="2209800"/>
          <a:ext cx="8686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Requirement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Screen Dimension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6” to 7” diagonal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Refresh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at least 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50ms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$100 max.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Interface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digital 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Arial"/>
                          <a:ea typeface="Times New Roman"/>
                        </a:rPr>
                        <a:t>sufficient</a:t>
                      </a: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400" dirty="0">
                          <a:latin typeface="Arial"/>
                          <a:ea typeface="Times New Roman"/>
                        </a:rPr>
                        <a:t>documentation </a:t>
                      </a: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must</a:t>
                      </a:r>
                      <a:r>
                        <a:rPr lang="fr-FR" sz="14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400" baseline="0" dirty="0" err="1" smtClean="0">
                          <a:latin typeface="Arial"/>
                          <a:ea typeface="Times New Roman"/>
                        </a:rPr>
                        <a:t>be</a:t>
                      </a:r>
                      <a:r>
                        <a:rPr lang="fr-FR" sz="14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400" dirty="0" err="1" smtClean="0">
                          <a:latin typeface="Arial"/>
                          <a:ea typeface="Times New Roman"/>
                        </a:rPr>
                        <a:t>available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Availability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Ability to receive product within 30 days of purchase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requirements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1312360"/>
              </p:ext>
            </p:extLst>
          </p:nvPr>
        </p:nvGraphicFramePr>
        <p:xfrm>
          <a:off x="228600" y="1981200"/>
          <a:ext cx="86868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Option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Option 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$57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$86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Screen dimension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7” diagonal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6.2” diagonal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Panel dimension </a:t>
                      </a:r>
                      <a:endParaRPr lang="en-US" sz="160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width x height x depth)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6.4”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3.8”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0.7”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6.1” x 3.5” x 0.2”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Resolution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800 x 480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800 x 480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Colors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16 million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16 million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SSD1963 (integrated)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XPT2046 (integrated)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within 20 days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Within 20 days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options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decision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2781299"/>
            <a:ext cx="4233108" cy="2937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3072627"/>
              </p:ext>
            </p:extLst>
          </p:nvPr>
        </p:nvGraphicFramePr>
        <p:xfrm>
          <a:off x="4495800" y="1562100"/>
          <a:ext cx="44958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Option 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$57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Screen dimension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7” diagonal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Panel dimension </a:t>
                      </a:r>
                      <a:endParaRPr lang="en-US" sz="160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width x height x depth)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6.4”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3.8”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0.7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”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Resolution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800 x 480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Colors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16 million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SSD1963 (integrated)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XPT2046 (integrated)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within 20 days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4876050"/>
              </p:ext>
            </p:extLst>
          </p:nvPr>
        </p:nvGraphicFramePr>
        <p:xfrm>
          <a:off x="381000" y="2667000"/>
          <a:ext cx="8305800" cy="226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562600"/>
              </a:tblGrid>
              <a:tr h="4467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Difficulty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Overcome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Can not display the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color white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Did not use the color white</a:t>
                      </a:r>
                      <a:endParaRPr lang="en-US" sz="1400" baseline="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472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Achieving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a high refresh rate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Refresh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portions of the screen instead of the entire screen</a:t>
                      </a:r>
                    </a:p>
                  </a:txBody>
                  <a:tcPr marL="68580" marR="68580" marT="0" marB="0" anchor="ctr"/>
                </a:tc>
              </a:tr>
              <a:tr h="72472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Touch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screen did not work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Replaced with the MSP430 digital touch interface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successes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2004885"/>
              </p:ext>
            </p:extLst>
          </p:nvPr>
        </p:nvGraphicFramePr>
        <p:xfrm>
          <a:off x="381000" y="2667000"/>
          <a:ext cx="8305800" cy="154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562600"/>
              </a:tblGrid>
              <a:tr h="4467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Success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Description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LCD communication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ommunication between MCU and LCD screen.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GUI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fully functional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interface that was created displays all the desired features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Visualization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Displays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desired graphics 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diagram</a:t>
            </a:r>
            <a:endParaRPr lang="en-US" dirty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Canvas 785"/>
          <p:cNvGrpSpPr>
            <a:grpSpLocks/>
          </p:cNvGrpSpPr>
          <p:nvPr/>
        </p:nvGrpSpPr>
        <p:grpSpPr bwMode="auto">
          <a:xfrm>
            <a:off x="1432642" y="1250852"/>
            <a:ext cx="5943600" cy="5478463"/>
            <a:chOff x="0" y="0"/>
            <a:chExt cx="59436" cy="54787"/>
          </a:xfrm>
        </p:grpSpPr>
        <p:sp>
          <p:nvSpPr>
            <p:cNvPr id="6" name="AutoShape 2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436" cy="5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88"/>
            <p:cNvSpPr>
              <a:spLocks noChangeArrowheads="1"/>
            </p:cNvSpPr>
            <p:nvPr/>
          </p:nvSpPr>
          <p:spPr bwMode="auto">
            <a:xfrm>
              <a:off x="24803" y="38379"/>
              <a:ext cx="9829" cy="6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Graphics Update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789"/>
            <p:cNvSpPr>
              <a:spLocks noChangeArrowheads="1"/>
            </p:cNvSpPr>
            <p:nvPr/>
          </p:nvSpPr>
          <p:spPr bwMode="auto">
            <a:xfrm>
              <a:off x="44450" y="29286"/>
              <a:ext cx="11163" cy="62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Graphics Generator II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792"/>
            <p:cNvSpPr>
              <a:spLocks noChangeArrowheads="1"/>
            </p:cNvSpPr>
            <p:nvPr/>
          </p:nvSpPr>
          <p:spPr bwMode="auto">
            <a:xfrm>
              <a:off x="44640" y="18472"/>
              <a:ext cx="10757" cy="62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Values Updater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798"/>
            <p:cNvSpPr>
              <a:spLocks noChangeArrowheads="1"/>
            </p:cNvSpPr>
            <p:nvPr/>
          </p:nvSpPr>
          <p:spPr bwMode="auto">
            <a:xfrm>
              <a:off x="2317" y="29286"/>
              <a:ext cx="10325" cy="62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Graphics Generator I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799"/>
            <p:cNvSpPr>
              <a:spLocks noChangeArrowheads="1"/>
            </p:cNvSpPr>
            <p:nvPr/>
          </p:nvSpPr>
          <p:spPr bwMode="auto">
            <a:xfrm>
              <a:off x="2317" y="18472"/>
              <a:ext cx="10325" cy="62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Sound Analyzer</a:t>
              </a:r>
              <a:endParaRPr kumimoji="0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799"/>
            <p:cNvSpPr>
              <a:spLocks noChangeArrowheads="1"/>
            </p:cNvSpPr>
            <p:nvPr/>
          </p:nvSpPr>
          <p:spPr bwMode="auto">
            <a:xfrm>
              <a:off x="24555" y="9601"/>
              <a:ext cx="10325" cy="62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State Detector</a:t>
              </a:r>
              <a:endParaRPr kumimoji="0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753"/>
            <p:cNvSpPr>
              <a:spLocks noChangeShapeType="1"/>
            </p:cNvSpPr>
            <p:nvPr/>
          </p:nvSpPr>
          <p:spPr bwMode="auto">
            <a:xfrm rot="5400000">
              <a:off x="5212" y="27013"/>
              <a:ext cx="4541" cy="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755"/>
            <p:cNvSpPr>
              <a:spLocks noChangeShapeType="1"/>
            </p:cNvSpPr>
            <p:nvPr/>
          </p:nvSpPr>
          <p:spPr bwMode="auto">
            <a:xfrm rot="16200000" flipH="1">
              <a:off x="13208" y="29832"/>
              <a:ext cx="5867" cy="17323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756"/>
            <p:cNvSpPr>
              <a:spLocks noChangeShapeType="1"/>
            </p:cNvSpPr>
            <p:nvPr/>
          </p:nvSpPr>
          <p:spPr bwMode="auto">
            <a:xfrm rot="5400000">
              <a:off x="39401" y="30791"/>
              <a:ext cx="5868" cy="15398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804"/>
            <p:cNvSpPr txBox="1">
              <a:spLocks noChangeArrowheads="1"/>
            </p:cNvSpPr>
            <p:nvPr/>
          </p:nvSpPr>
          <p:spPr bwMode="auto">
            <a:xfrm>
              <a:off x="23006" y="50323"/>
              <a:ext cx="13417" cy="29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Display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Elbow Connector 2236"/>
            <p:cNvSpPr>
              <a:spLocks noChangeShapeType="1"/>
            </p:cNvSpPr>
            <p:nvPr/>
          </p:nvSpPr>
          <p:spPr bwMode="auto">
            <a:xfrm rot="10800000" flipV="1">
              <a:off x="7480" y="12738"/>
              <a:ext cx="17075" cy="573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Elbow Connector 2238"/>
            <p:cNvSpPr>
              <a:spLocks noChangeShapeType="1"/>
            </p:cNvSpPr>
            <p:nvPr/>
          </p:nvSpPr>
          <p:spPr bwMode="auto">
            <a:xfrm>
              <a:off x="34880" y="12738"/>
              <a:ext cx="15138" cy="573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Straight Arrow Connector 2239"/>
            <p:cNvSpPr>
              <a:spLocks noChangeShapeType="1"/>
            </p:cNvSpPr>
            <p:nvPr/>
          </p:nvSpPr>
          <p:spPr bwMode="auto">
            <a:xfrm flipH="1">
              <a:off x="29714" y="44475"/>
              <a:ext cx="4" cy="58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1758" y="2133600"/>
            <a:ext cx="175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dirty="0">
                <a:latin typeface="Arial" pitchFamily="34" charset="0"/>
                <a:ea typeface="Times New Roman" pitchFamily="18" charset="0"/>
                <a:cs typeface="Arial" pitchFamily="34" charset="0"/>
              </a:rPr>
              <a:t>Visualization</a:t>
            </a:r>
            <a:endParaRPr lang="en-US" altLang="ja-JP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cxnSp>
        <p:nvCxnSpPr>
          <p:cNvPr id="20" name="Straight Arrow Connector 19"/>
          <p:cNvCxnSpPr>
            <a:stCxn id="9" idx="2"/>
            <a:endCxn id="8" idx="0"/>
          </p:cNvCxnSpPr>
          <p:nvPr/>
        </p:nvCxnSpPr>
        <p:spPr>
          <a:xfrm>
            <a:off x="6434492" y="3725245"/>
            <a:ext cx="1300" cy="454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5559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2895600" cy="196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22787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800600"/>
            <a:ext cx="2286000" cy="14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800600"/>
            <a:ext cx="2290340" cy="140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72200" y="3886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POSSIBLE MUSIC VISUALIZATIONS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9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Budget &amp; financing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99037"/>
          </a:xfrm>
        </p:spPr>
        <p:txBody>
          <a:bodyPr/>
          <a:lstStyle/>
          <a:p>
            <a:r>
              <a:rPr lang="en-US" dirty="0" smtClean="0"/>
              <a:t>This project is self-funded by the group, with Stephen providing 90% of the funds</a:t>
            </a:r>
          </a:p>
          <a:p>
            <a:r>
              <a:rPr lang="en-US" dirty="0" smtClean="0"/>
              <a:t>The original budget of this project was $500</a:t>
            </a:r>
          </a:p>
          <a:p>
            <a:r>
              <a:rPr lang="en-US" dirty="0" smtClean="0"/>
              <a:t>As of now, approximately $700 has been spent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635840"/>
              </p:ext>
            </p:extLst>
          </p:nvPr>
        </p:nvGraphicFramePr>
        <p:xfrm>
          <a:off x="304800" y="4038599"/>
          <a:ext cx="8686800" cy="217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133600"/>
                <a:gridCol w="3657600"/>
              </a:tblGrid>
              <a:tr h="6347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4856">
                <a:tc>
                  <a:txBody>
                    <a:bodyPr/>
                    <a:lstStyle/>
                    <a:p>
                      <a:r>
                        <a:rPr lang="en-US" dirty="0" smtClean="0"/>
                        <a:t>Audio</a:t>
                      </a:r>
                      <a:r>
                        <a:rPr lang="en-US" baseline="0" dirty="0" smtClean="0"/>
                        <a:t> processor PC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$180</a:t>
                      </a:r>
                      <a:r>
                        <a:rPr lang="en-US" baseline="0" dirty="0" smtClean="0"/>
                        <a:t> X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boards with</a:t>
                      </a:r>
                      <a:r>
                        <a:rPr lang="en-US" baseline="0" dirty="0" smtClean="0"/>
                        <a:t> all the components</a:t>
                      </a:r>
                      <a:endParaRPr lang="en-US" dirty="0"/>
                    </a:p>
                  </a:txBody>
                  <a:tcPr/>
                </a:tc>
              </a:tr>
              <a:tr h="514856">
                <a:tc>
                  <a:txBody>
                    <a:bodyPr/>
                    <a:lstStyle/>
                    <a:p>
                      <a:r>
                        <a:rPr lang="en-US" dirty="0" smtClean="0"/>
                        <a:t>MCU PC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board</a:t>
                      </a:r>
                      <a:r>
                        <a:rPr lang="en-US" baseline="0" dirty="0" smtClean="0"/>
                        <a:t> with all the components</a:t>
                      </a:r>
                      <a:endParaRPr lang="en-US" dirty="0"/>
                    </a:p>
                  </a:txBody>
                  <a:tcPr/>
                </a:tc>
              </a:tr>
              <a:tr h="514856">
                <a:tc>
                  <a:txBody>
                    <a:bodyPr/>
                    <a:lstStyle/>
                    <a:p>
                      <a:r>
                        <a:rPr lang="en-US" dirty="0" smtClean="0"/>
                        <a:t>Chassis components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1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9" name="Picture 5" descr="C:\Users\Teaching\AppData\Local\Microsoft\Windows\Temporary Internet Files\Content.IE5\1A6MDKS2\MC900234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514600" cy="28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goal is to design, document, and fabricate an all-analog vacuum-tube pre-amplifier and power amplifier, yet be all digitally controlled. The finished product must incorporate a modern  Graphical User Interface (GUI) control for all functions except power. The LCD should produce an entertaining display that reacts to the audio signal in a similar manner to Microsoft Windows Media Center when not being used for control.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101376"/>
              </p:ext>
            </p:extLst>
          </p:nvPr>
        </p:nvGraphicFramePr>
        <p:xfrm>
          <a:off x="304800" y="1554159"/>
          <a:ext cx="8686800" cy="50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667000"/>
                <a:gridCol w="3124200"/>
              </a:tblGrid>
              <a:tr h="7077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Requirement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Condition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633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Number of audio channels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2 (stereo)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770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Output power rating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10 Watts Root Mean Square (RMS)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Per channel at 1000 Hz without clipping</a:t>
                      </a:r>
                    </a:p>
                  </a:txBody>
                  <a:tcPr marL="68580" marR="68580" marT="0" marB="0" anchor="ctr"/>
                </a:tc>
              </a:tr>
              <a:tr h="51802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Input impedance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10K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ohms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Per channel</a:t>
                      </a:r>
                    </a:p>
                  </a:txBody>
                  <a:tcPr marL="68580" marR="68580" marT="0" marB="0" anchor="ctr"/>
                </a:tc>
              </a:tr>
              <a:tr h="5007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Output impedance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8 ohms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Per channel</a:t>
                      </a:r>
                    </a:p>
                  </a:txBody>
                  <a:tcPr marL="68580" marR="68580" marT="0" marB="0" anchor="ctr"/>
                </a:tc>
              </a:tr>
              <a:tr h="7249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Bandwidth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20 Hz to 20 KHz flat ±3dB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As measured at a moderate output level relative to the input signal level</a:t>
                      </a:r>
                    </a:p>
                  </a:txBody>
                  <a:tcPr marL="68580" marR="68580" marT="0" marB="0" anchor="ctr"/>
                </a:tc>
              </a:tr>
              <a:tr h="7249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Total Harmonic Distortion, low signal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0.5%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When measured at a number of frequencies 100 Hz to 5 KHz 12dB below maximum output</a:t>
                      </a:r>
                    </a:p>
                  </a:txBody>
                  <a:tcPr marL="68580" marR="68580" marT="0" marB="0" anchor="ctr"/>
                </a:tc>
              </a:tr>
              <a:tr h="7249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Total Harmonic Distortion, high signal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2.5%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When measured at the onset of clipping at a selection of audio midrange frequencies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INTERNAL DETAIL (TOP VIEW)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1066800"/>
            <a:ext cx="8319186" cy="5410200"/>
          </a:xfrm>
          <a:prstGeom prst="rect">
            <a:avLst/>
          </a:prstGeom>
          <a:solidFill>
            <a:schemeClr val="bg1"/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30479" y="1541826"/>
            <a:ext cx="2133600" cy="260906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 Voltage Power Supply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61785" y="1568116"/>
            <a:ext cx="1447800" cy="838200"/>
            <a:chOff x="2209800" y="2286000"/>
            <a:chExt cx="1447800" cy="685800"/>
          </a:xfrm>
        </p:grpSpPr>
        <p:sp>
          <p:nvSpPr>
            <p:cNvPr id="25" name="Rounded Rectangle 24"/>
            <p:cNvSpPr/>
            <p:nvPr/>
          </p:nvSpPr>
          <p:spPr>
            <a:xfrm>
              <a:off x="2514600" y="2286000"/>
              <a:ext cx="838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438401"/>
              <a:ext cx="1447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High Voltage Transformer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100136" y="4247147"/>
            <a:ext cx="2362200" cy="17606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Microcontroller,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Low Voltage Power Supply,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Optocouplers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2852" y="6368716"/>
            <a:ext cx="168843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Digital Touch Panel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350" y="952500"/>
            <a:ext cx="177165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IO Jacks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71850" y="948489"/>
            <a:ext cx="1866900" cy="346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69242" y="1118938"/>
            <a:ext cx="1238250" cy="346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 Power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Terminal Strip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77477" y="943476"/>
            <a:ext cx="513673" cy="346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Fuse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53100" y="1568116"/>
            <a:ext cx="952500" cy="708968"/>
            <a:chOff x="2209800" y="2286000"/>
            <a:chExt cx="1447800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514600" y="2286000"/>
              <a:ext cx="838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9800" y="2438401"/>
              <a:ext cx="1447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Low Voltage Transformer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3347" y="1465849"/>
            <a:ext cx="1447800" cy="838200"/>
            <a:chOff x="2209800" y="2286000"/>
            <a:chExt cx="1447800" cy="685800"/>
          </a:xfrm>
        </p:grpSpPr>
        <p:sp>
          <p:nvSpPr>
            <p:cNvPr id="47" name="Rounded Rectangle 46"/>
            <p:cNvSpPr/>
            <p:nvPr/>
          </p:nvSpPr>
          <p:spPr>
            <a:xfrm>
              <a:off x="2514600" y="2286000"/>
              <a:ext cx="838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09800" y="2438401"/>
              <a:ext cx="1447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Filament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Transformer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63454" y="2220051"/>
            <a:ext cx="301792" cy="29918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Filament Power Supply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2792" y="2406317"/>
            <a:ext cx="2060408" cy="3769894"/>
            <a:chOff x="682792" y="2634917"/>
            <a:chExt cx="2060408" cy="3769894"/>
          </a:xfrm>
        </p:grpSpPr>
        <p:sp>
          <p:nvSpPr>
            <p:cNvPr id="41" name="Rectangle 40"/>
            <p:cNvSpPr/>
            <p:nvPr/>
          </p:nvSpPr>
          <p:spPr>
            <a:xfrm>
              <a:off x="682792" y="2634917"/>
              <a:ext cx="2060408" cy="376989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Left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Audio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36746" y="2743200"/>
              <a:ext cx="952500" cy="708968"/>
              <a:chOff x="2209800" y="2286000"/>
              <a:chExt cx="1447800" cy="68580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2514600" y="2286000"/>
                <a:ext cx="838200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09800" y="2438401"/>
                <a:ext cx="14478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818147" y="3657600"/>
              <a:ext cx="582028" cy="5452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61147" y="3657600"/>
              <a:ext cx="582028" cy="5452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501941" y="4415588"/>
              <a:ext cx="422109" cy="3950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25114" y="2370222"/>
            <a:ext cx="2060408" cy="3769894"/>
            <a:chOff x="682792" y="2634917"/>
            <a:chExt cx="2060408" cy="3769894"/>
          </a:xfrm>
        </p:grpSpPr>
        <p:sp>
          <p:nvSpPr>
            <p:cNvPr id="55" name="Rectangle 54"/>
            <p:cNvSpPr/>
            <p:nvPr/>
          </p:nvSpPr>
          <p:spPr>
            <a:xfrm>
              <a:off x="682792" y="2634917"/>
              <a:ext cx="2060408" cy="376989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Right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Audio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236746" y="2743200"/>
              <a:ext cx="952500" cy="708968"/>
              <a:chOff x="2209800" y="2286000"/>
              <a:chExt cx="1447800" cy="68580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2514600" y="2286000"/>
                <a:ext cx="838200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209800" y="2438401"/>
                <a:ext cx="14478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818147" y="3657600"/>
              <a:ext cx="582028" cy="5452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61147" y="3657600"/>
              <a:ext cx="582028" cy="5452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501941" y="4415588"/>
              <a:ext cx="422109" cy="3950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959768" y="6140116"/>
            <a:ext cx="25146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LCD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94483" y="6208295"/>
            <a:ext cx="596667" cy="346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Power Switch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477000" y="4191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FILAMENT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096000" y="4267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>
            <a:stCxn id="103" idx="6"/>
            <a:endCxn id="102" idx="1"/>
          </p:cNvCxnSpPr>
          <p:nvPr/>
        </p:nvCxnSpPr>
        <p:spPr>
          <a:xfrm>
            <a:off x="6248400" y="44577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2" idx="3"/>
            <a:endCxn id="109" idx="1"/>
          </p:cNvCxnSpPr>
          <p:nvPr/>
        </p:nvCxnSpPr>
        <p:spPr>
          <a:xfrm>
            <a:off x="7086600" y="4457700"/>
            <a:ext cx="266700" cy="6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353300" y="4348300"/>
            <a:ext cx="8763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TUBES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INPUT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  <a:solidFill>
            <a:schemeClr val="bg1">
              <a:lumMod val="85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77000" y="4191000"/>
            <a:ext cx="6096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FILAMENT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096000" y="4267200"/>
            <a:ext cx="152400" cy="381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102" idx="6"/>
            <a:endCxn id="100" idx="1"/>
          </p:cNvCxnSpPr>
          <p:nvPr/>
        </p:nvCxnSpPr>
        <p:spPr>
          <a:xfrm>
            <a:off x="6248400" y="44577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0" idx="3"/>
            <a:endCxn id="106" idx="1"/>
          </p:cNvCxnSpPr>
          <p:nvPr/>
        </p:nvCxnSpPr>
        <p:spPr>
          <a:xfrm>
            <a:off x="7086600" y="4457700"/>
            <a:ext cx="266700" cy="6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353300" y="4348300"/>
            <a:ext cx="8763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TUBES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0457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840</TotalTime>
  <Words>2494</Words>
  <Application>Microsoft Office PowerPoint</Application>
  <PresentationFormat>On-screen Show (4:3)</PresentationFormat>
  <Paragraphs>917</Paragraphs>
  <Slides>41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Trek</vt:lpstr>
      <vt:lpstr>Vacuum Tube amplifier</vt:lpstr>
      <vt:lpstr>description</vt:lpstr>
      <vt:lpstr>motivation</vt:lpstr>
      <vt:lpstr>goals</vt:lpstr>
      <vt:lpstr>Project Goals</vt:lpstr>
      <vt:lpstr>Hardware requirements</vt:lpstr>
      <vt:lpstr>INTERNAL DETAIL (TOP VIEW)</vt:lpstr>
      <vt:lpstr>Overall BLOCK DIAGRAM</vt:lpstr>
      <vt:lpstr>AUDIO INPUT BLOCK DIAGRAM</vt:lpstr>
      <vt:lpstr>AUDIO INPUT PROCESSING</vt:lpstr>
      <vt:lpstr>AUDIO INPUT SCHEMATIC</vt:lpstr>
      <vt:lpstr>AUDIO INPUT DESIGN DECISIONS</vt:lpstr>
      <vt:lpstr>GRAPHIC EQUALIZER</vt:lpstr>
      <vt:lpstr>Graphic equalizer   </vt:lpstr>
      <vt:lpstr>GRAPHIC EQUALIZER</vt:lpstr>
      <vt:lpstr>GRAPHIC EQUALIZER SIMULATION</vt:lpstr>
      <vt:lpstr>GRAPHIC EQUALIZER</vt:lpstr>
      <vt:lpstr>Digital Potentiometers</vt:lpstr>
      <vt:lpstr>Digital potentiometers</vt:lpstr>
      <vt:lpstr>VTA BLOCK DIAGRAM</vt:lpstr>
      <vt:lpstr>VTA SCHEMATIC</vt:lpstr>
      <vt:lpstr>VTA ARCHITECTURE</vt:lpstr>
      <vt:lpstr>VTA DISTORTION</vt:lpstr>
      <vt:lpstr>VTA DESIGN</vt:lpstr>
      <vt:lpstr>Audio processor</vt:lpstr>
      <vt:lpstr>Audio processor</vt:lpstr>
      <vt:lpstr>HV POWER SUPPLY BLOCK DIAGRAM</vt:lpstr>
      <vt:lpstr>TUBE POWER SUPPLIES</vt:lpstr>
      <vt:lpstr>Low voltage power supply</vt:lpstr>
      <vt:lpstr>Low voltage power supply</vt:lpstr>
      <vt:lpstr>Low voltage power supply</vt:lpstr>
      <vt:lpstr>Microcontroller topology</vt:lpstr>
      <vt:lpstr>Microcontroller selection  </vt:lpstr>
      <vt:lpstr>display</vt:lpstr>
      <vt:lpstr>display</vt:lpstr>
      <vt:lpstr>display</vt:lpstr>
      <vt:lpstr>display</vt:lpstr>
      <vt:lpstr>display</vt:lpstr>
      <vt:lpstr>Software diagram</vt:lpstr>
      <vt:lpstr>OVERALL Budget &amp; financing details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Tube amplifier</dc:title>
  <dc:creator>Rafael Enriquez</dc:creator>
  <cp:lastModifiedBy>Rafa</cp:lastModifiedBy>
  <cp:revision>84</cp:revision>
  <dcterms:created xsi:type="dcterms:W3CDTF">2013-06-02T22:54:46Z</dcterms:created>
  <dcterms:modified xsi:type="dcterms:W3CDTF">2013-07-26T15:05:35Z</dcterms:modified>
</cp:coreProperties>
</file>