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58"/>
  </p:notesMasterIdLst>
  <p:handoutMasterIdLst>
    <p:handoutMasterId r:id="rId59"/>
  </p:handoutMasterIdLst>
  <p:sldIdLst>
    <p:sldId id="265" r:id="rId3"/>
    <p:sldId id="280" r:id="rId4"/>
    <p:sldId id="279" r:id="rId5"/>
    <p:sldId id="325" r:id="rId6"/>
    <p:sldId id="316" r:id="rId7"/>
    <p:sldId id="270" r:id="rId8"/>
    <p:sldId id="287" r:id="rId9"/>
    <p:sldId id="271" r:id="rId10"/>
    <p:sldId id="272" r:id="rId11"/>
    <p:sldId id="273" r:id="rId12"/>
    <p:sldId id="274" r:id="rId13"/>
    <p:sldId id="295" r:id="rId14"/>
    <p:sldId id="296" r:id="rId15"/>
    <p:sldId id="297" r:id="rId16"/>
    <p:sldId id="298" r:id="rId17"/>
    <p:sldId id="299" r:id="rId18"/>
    <p:sldId id="300" r:id="rId19"/>
    <p:sldId id="290" r:id="rId20"/>
    <p:sldId id="294" r:id="rId21"/>
    <p:sldId id="317" r:id="rId22"/>
    <p:sldId id="318" r:id="rId23"/>
    <p:sldId id="281" r:id="rId24"/>
    <p:sldId id="282" r:id="rId25"/>
    <p:sldId id="289" r:id="rId26"/>
    <p:sldId id="292" r:id="rId27"/>
    <p:sldId id="275" r:id="rId28"/>
    <p:sldId id="276" r:id="rId29"/>
    <p:sldId id="277" r:id="rId30"/>
    <p:sldId id="278" r:id="rId31"/>
    <p:sldId id="283" r:id="rId32"/>
    <p:sldId id="284" r:id="rId33"/>
    <p:sldId id="293" r:id="rId34"/>
    <p:sldId id="301" r:id="rId35"/>
    <p:sldId id="303" r:id="rId36"/>
    <p:sldId id="304" r:id="rId37"/>
    <p:sldId id="305" r:id="rId38"/>
    <p:sldId id="334" r:id="rId39"/>
    <p:sldId id="335" r:id="rId40"/>
    <p:sldId id="336" r:id="rId41"/>
    <p:sldId id="314" r:id="rId42"/>
    <p:sldId id="291" r:id="rId43"/>
    <p:sldId id="337" r:id="rId44"/>
    <p:sldId id="338" r:id="rId45"/>
    <p:sldId id="323" r:id="rId46"/>
    <p:sldId id="324" r:id="rId47"/>
    <p:sldId id="326" r:id="rId48"/>
    <p:sldId id="327" r:id="rId49"/>
    <p:sldId id="328" r:id="rId50"/>
    <p:sldId id="329" r:id="rId51"/>
    <p:sldId id="330" r:id="rId52"/>
    <p:sldId id="331" r:id="rId53"/>
    <p:sldId id="332" r:id="rId54"/>
    <p:sldId id="286" r:id="rId55"/>
    <p:sldId id="319" r:id="rId56"/>
    <p:sldId id="315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22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4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58A34-83F4-4B2E-BC5A-DE51EE8822F9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E58C-C1A6-4C4C-90C2-B7F5B050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E1917-0BAF-4687-978A-82FFF05559C3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E1E9A-E921-4174-A0FC-51868D7AC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42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25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60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488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91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324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483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316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316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602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39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183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446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289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335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3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415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12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165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354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543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38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639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104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4035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707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353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009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280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276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492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686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74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0185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748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787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2856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7770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414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0866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611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6708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6126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41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2485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7483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7867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9572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3428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20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8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7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37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17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3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59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3528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8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8134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73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7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4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5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8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8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3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2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2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9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AB7D7-3608-4730-B2E2-670834DF882C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3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68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http://cdn.sparkfun.com/datasheets/Components/General%20IC/S108,208T02%20Series.pdf" TargetMode="External"/><Relationship Id="rId13" Type="http://schemas.openxmlformats.org/officeDocument/2006/relationships/hyperlink" Target="http://www.ti.com/tool/boostxl-senshub" TargetMode="External"/><Relationship Id="rId18" Type="http://schemas.openxmlformats.org/officeDocument/2006/relationships/hyperlink" Target="http://www.kentecdisplay.com/uploads/soft/Products_spec/EB-LM4F120-L35_UserGuide_04.pdf" TargetMode="External"/><Relationship Id="rId3" Type="http://schemas.openxmlformats.org/officeDocument/2006/relationships/hyperlink" Target="http://hydroponie.fr/mendota-hydroponie-production-local-solution-global/" TargetMode="External"/><Relationship Id="rId21" Type="http://schemas.openxmlformats.org/officeDocument/2006/relationships/hyperlink" Target="http://web.uvic.ca/~andpol/project5.html" TargetMode="External"/><Relationship Id="rId7" Type="http://schemas.openxmlformats.org/officeDocument/2006/relationships/hyperlink" Target="http://www.ti.com/product/TPS563200/datasheet" TargetMode="External"/><Relationship Id="rId12" Type="http://schemas.openxmlformats.org/officeDocument/2006/relationships/hyperlink" Target="http://www.adafruit.com" TargetMode="External"/><Relationship Id="rId17" Type="http://schemas.openxmlformats.org/officeDocument/2006/relationships/hyperlink" Target="http://atlas-scientific.com/product_pages/kits/do_kit.html" TargetMode="External"/><Relationship Id="rId2" Type="http://schemas.openxmlformats.org/officeDocument/2006/relationships/notesSlide" Target="../notesSlides/notesSlide53.xml"/><Relationship Id="rId16" Type="http://schemas.openxmlformats.org/officeDocument/2006/relationships/hyperlink" Target="http://atlas-scientific.com/product_pages/kits/ph-kit.html" TargetMode="External"/><Relationship Id="rId20" Type="http://schemas.openxmlformats.org/officeDocument/2006/relationships/hyperlink" Target="http://www.logicsupply.com/blog/2013/05/23/beaglebon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mazon.com/Odyssey-PC925-Automotive-LTV-Battery/dp/B0002ILK72" TargetMode="External"/><Relationship Id="rId11" Type="http://schemas.openxmlformats.org/officeDocument/2006/relationships/hyperlink" Target="http://www.adafruit.com/" TargetMode="External"/><Relationship Id="rId24" Type="http://schemas.openxmlformats.org/officeDocument/2006/relationships/hyperlink" Target="http://www.fine-tools.com" TargetMode="External"/><Relationship Id="rId5" Type="http://schemas.openxmlformats.org/officeDocument/2006/relationships/hyperlink" Target="http://www.electroschematics.com/6899/12v-ldo-solar-charge-control/" TargetMode="External"/><Relationship Id="rId15" Type="http://schemas.openxmlformats.org/officeDocument/2006/relationships/hyperlink" Target="https://www.sparkfun.com/products/11050" TargetMode="External"/><Relationship Id="rId23" Type="http://schemas.openxmlformats.org/officeDocument/2006/relationships/hyperlink" Target="http://www.robosoftsystems.co/" TargetMode="External"/><Relationship Id="rId10" Type="http://schemas.openxmlformats.org/officeDocument/2006/relationships/hyperlink" Target="http://www.electronicsweekly.com/" TargetMode="External"/><Relationship Id="rId19" Type="http://schemas.openxmlformats.org/officeDocument/2006/relationships/hyperlink" Target="http://www.kentec.com.hk/images/UploadFile/20111115190922-7.pdf" TargetMode="External"/><Relationship Id="rId4" Type="http://schemas.openxmlformats.org/officeDocument/2006/relationships/hyperlink" Target="http://www.amazon.com/HQRP-Mono-crystalline-Anodized-Aluminum-Warranty/dp/B002OSAB28" TargetMode="External"/><Relationship Id="rId9" Type="http://schemas.openxmlformats.org/officeDocument/2006/relationships/hyperlink" Target="http://www.amazon.com" TargetMode="External"/><Relationship Id="rId14" Type="http://schemas.openxmlformats.org/officeDocument/2006/relationships/hyperlink" Target="http://www.adafruit.com/products/464" TargetMode="External"/><Relationship Id="rId22" Type="http://schemas.openxmlformats.org/officeDocument/2006/relationships/hyperlink" Target="https://www.nordicsemi.com/eng/content/download/2726/34069/file/nRF24L01P_Product_Specification_1_0.pdf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486" y="570948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Hydroponics with Automated Reporting and Monitoring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347670"/>
            <a:ext cx="8915400" cy="155624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b="1" dirty="0"/>
              <a:t>Group 15</a:t>
            </a:r>
          </a:p>
          <a:p>
            <a:pPr algn="ctr"/>
            <a:r>
              <a:rPr lang="en-US" dirty="0">
                <a:solidFill>
                  <a:srgbClr val="595959"/>
                </a:solidFill>
                <a:latin typeface="Century Gothic"/>
              </a:rPr>
              <a:t>David Mascenik (Electrical Engineer)</a:t>
            </a:r>
          </a:p>
          <a:p>
            <a:pPr algn="ctr"/>
            <a:r>
              <a:rPr lang="en-US" dirty="0">
                <a:solidFill>
                  <a:srgbClr val="595959"/>
                </a:solidFill>
                <a:latin typeface="Century Gothic"/>
              </a:rPr>
              <a:t>Jon </a:t>
            </a:r>
            <a:r>
              <a:rPr lang="en-US" dirty="0" err="1">
                <a:solidFill>
                  <a:srgbClr val="595959"/>
                </a:solidFill>
                <a:latin typeface="Century Gothic"/>
              </a:rPr>
              <a:t>Spychalsky</a:t>
            </a:r>
            <a:r>
              <a:rPr lang="en-US" dirty="0">
                <a:solidFill>
                  <a:srgbClr val="595959"/>
                </a:solidFill>
                <a:latin typeface="Century Gothic"/>
              </a:rPr>
              <a:t> (Electrical Engineer)</a:t>
            </a:r>
          </a:p>
          <a:p>
            <a:pPr algn="ctr"/>
            <a:r>
              <a:rPr lang="en-US" dirty="0">
                <a:solidFill>
                  <a:srgbClr val="595959"/>
                </a:solidFill>
                <a:latin typeface="Century Gothic"/>
              </a:rPr>
              <a:t>James </a:t>
            </a:r>
            <a:r>
              <a:rPr lang="en-US" dirty="0" err="1">
                <a:solidFill>
                  <a:srgbClr val="595959"/>
                </a:solidFill>
                <a:latin typeface="Century Gothic"/>
              </a:rPr>
              <a:t>Tooles</a:t>
            </a:r>
            <a:r>
              <a:rPr lang="en-US" dirty="0">
                <a:solidFill>
                  <a:srgbClr val="595959"/>
                </a:solidFill>
                <a:latin typeface="Century Gothic"/>
              </a:rPr>
              <a:t> (Electrical Engineer)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61298" y="2954516"/>
            <a:ext cx="3686845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/>
              <a:t>Sponsored by Duke Energy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568" y="3299677"/>
            <a:ext cx="3105150" cy="10285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686" y="3294986"/>
            <a:ext cx="2402958" cy="103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Selecting Battery Chemistery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Sealed Lead Acid</a:t>
            </a:r>
          </a:p>
          <a:p>
            <a:r>
              <a:rPr lang="en-US" b="1" dirty="0"/>
              <a:t>(SLA)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20% The Cost of LiFePO4</a:t>
            </a:r>
          </a:p>
          <a:p>
            <a:r>
              <a:rPr lang="en-US"/>
              <a:t>Low Charging and Discharging Complexity</a:t>
            </a:r>
          </a:p>
          <a:p>
            <a:r>
              <a:rPr lang="en-US"/>
              <a:t>Wide Operation Temperature Range -40C - 45C</a:t>
            </a:r>
          </a:p>
          <a:p>
            <a:r>
              <a:rPr lang="en-US"/>
              <a:t>No Battery Memory</a:t>
            </a:r>
          </a:p>
          <a:p>
            <a:r>
              <a:rPr lang="en-US"/>
              <a:t>Minimal Self Discharge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/>
              <a:t>Lithium Iron Phosphate </a:t>
            </a:r>
          </a:p>
          <a:p>
            <a:r>
              <a:rPr lang="en-US" b="1" dirty="0"/>
              <a:t>(LiFePO4)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75% The Weight of SLA</a:t>
            </a:r>
          </a:p>
          <a:p>
            <a:r>
              <a:rPr lang="en-US" dirty="0"/>
              <a:t>Higher Charge Density</a:t>
            </a:r>
          </a:p>
          <a:p>
            <a:r>
              <a:rPr lang="en-US" dirty="0"/>
              <a:t>65% The Volume of SLA</a:t>
            </a:r>
          </a:p>
          <a:p>
            <a:r>
              <a:rPr lang="en-US" dirty="0"/>
              <a:t>7 Times The Life Cycle of SLA</a:t>
            </a:r>
          </a:p>
          <a:p>
            <a:r>
              <a:rPr lang="en-US" dirty="0"/>
              <a:t>No Harmful Elements</a:t>
            </a:r>
          </a:p>
          <a:p>
            <a:r>
              <a:rPr lang="en-US" dirty="0"/>
              <a:t>Minimal Voltage Sag</a:t>
            </a:r>
          </a:p>
        </p:txBody>
      </p:sp>
    </p:spTree>
    <p:extLst>
      <p:ext uri="{BB962C8B-B14F-4D97-AF65-F5344CB8AC3E}">
        <p14:creationId xmlns:p14="http://schemas.microsoft.com/office/powerpoint/2010/main" val="349169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Sealed Lead Acid Battery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Trojan 27-AGM</a:t>
            </a:r>
            <a:endParaRPr lang="en-US" dirty="0"/>
          </a:p>
          <a:p>
            <a:pPr lvl="1"/>
            <a:r>
              <a:rPr lang="en-US" dirty="0"/>
              <a:t>12V Nominal Voltage</a:t>
            </a:r>
          </a:p>
          <a:p>
            <a:pPr lvl="1"/>
            <a:r>
              <a:rPr lang="en-US" dirty="0" smtClean="0"/>
              <a:t>89</a:t>
            </a:r>
            <a:r>
              <a:rPr lang="en-US" dirty="0" smtClean="0"/>
              <a:t>Ah </a:t>
            </a:r>
            <a:r>
              <a:rPr lang="en-US" dirty="0"/>
              <a:t>Capacity</a:t>
            </a:r>
          </a:p>
          <a:p>
            <a:pPr lvl="1"/>
            <a:r>
              <a:rPr lang="en-US" dirty="0" smtClean="0"/>
              <a:t>29</a:t>
            </a:r>
            <a:r>
              <a:rPr lang="en-US" dirty="0" smtClean="0"/>
              <a:t>kg (</a:t>
            </a:r>
            <a:r>
              <a:rPr lang="en-US" dirty="0" smtClean="0"/>
              <a:t>64</a:t>
            </a:r>
            <a:r>
              <a:rPr lang="en-US" dirty="0" smtClean="0"/>
              <a:t>lb</a:t>
            </a:r>
            <a:r>
              <a:rPr lang="en-US" dirty="0"/>
              <a:t>) Weight</a:t>
            </a:r>
          </a:p>
          <a:p>
            <a:pPr lvl="1"/>
            <a:r>
              <a:rPr lang="en-US" dirty="0" smtClean="0"/>
              <a:t>Stud and Bolt Terminal Options</a:t>
            </a:r>
          </a:p>
          <a:p>
            <a:pPr lvl="1"/>
            <a:r>
              <a:rPr lang="en-US" dirty="0" smtClean="0"/>
              <a:t>Power Consumption of System:</a:t>
            </a:r>
            <a:endParaRPr lang="en-US" dirty="0"/>
          </a:p>
          <a:p>
            <a:pPr lvl="3"/>
            <a:r>
              <a:rPr lang="en-US" sz="1600" dirty="0" smtClean="0"/>
              <a:t>5.325Ah per 24 Hours</a:t>
            </a:r>
          </a:p>
          <a:p>
            <a:pPr lvl="3"/>
            <a:r>
              <a:rPr lang="en-US" sz="1600" dirty="0" smtClean="0"/>
              <a:t>39.9W </a:t>
            </a:r>
            <a:r>
              <a:rPr lang="en-US" sz="1600" dirty="0" smtClean="0"/>
              <a:t>- Peak Power Consumption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945033" y="5645367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>
                <a:solidFill>
                  <a:srgbClr val="404040"/>
                </a:solidFill>
                <a:latin typeface="Century Gothic" charset="0"/>
              </a:rPr>
              <a:t>Figure 4</a:t>
            </a:r>
            <a:endParaRPr lang="en-US">
              <a:latin typeface="Century Gothic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4819" y="1905001"/>
            <a:ext cx="4294338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2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Voltage Regulation</a:t>
            </a:r>
            <a:br>
              <a:rPr lang="en-US" dirty="0" smtClean="0"/>
            </a:br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Reduce the Voltage from the Battery.</a:t>
            </a:r>
          </a:p>
          <a:p>
            <a:r>
              <a:rPr lang="en-US" dirty="0" smtClean="0"/>
              <a:t>Need to Output Multiple Voltages.</a:t>
            </a:r>
          </a:p>
          <a:p>
            <a:r>
              <a:rPr lang="en-US" dirty="0" smtClean="0"/>
              <a:t>Since linear regulators are inefficient, and efficiency is important for our project, we decided to use switching voltage regulators.</a:t>
            </a:r>
          </a:p>
          <a:p>
            <a:r>
              <a:rPr lang="en-US" dirty="0" smtClean="0"/>
              <a:t>An efficiency of 85% or greater for the regulators is a minimum, but a &gt;90% efficiency is ideal.</a:t>
            </a:r>
          </a:p>
        </p:txBody>
      </p:sp>
    </p:spTree>
    <p:extLst>
      <p:ext uri="{BB962C8B-B14F-4D97-AF65-F5344CB8AC3E}">
        <p14:creationId xmlns:p14="http://schemas.microsoft.com/office/powerpoint/2010/main" val="221028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TPS563200 Switching Voltage Regulator</a:t>
            </a:r>
            <a:br>
              <a:rPr lang="en-US" dirty="0" smtClean="0"/>
            </a:br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837" y="1433512"/>
            <a:ext cx="2009775" cy="1400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3827" y="2922957"/>
            <a:ext cx="2920785" cy="3216865"/>
          </a:xfrm>
          <a:prstGeom prst="rect">
            <a:avLst/>
          </a:prstGeom>
        </p:spPr>
      </p:pic>
      <p:graphicFrame>
        <p:nvGraphicFramePr>
          <p:cNvPr id="8" name="Content Placeholder 3" title="Table sample"/>
          <p:cNvGraphicFramePr>
            <a:graphicFrameLocks/>
          </p:cNvGraphicFramePr>
          <p:nvPr>
            <p:extLst/>
          </p:nvPr>
        </p:nvGraphicFramePr>
        <p:xfrm>
          <a:off x="3180268" y="2133600"/>
          <a:ext cx="4382066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10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10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 marL="82621" marR="826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 marL="82621" marR="8262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8302">
                <a:tc>
                  <a:txBody>
                    <a:bodyPr/>
                    <a:lstStyle/>
                    <a:p>
                      <a:r>
                        <a:rPr lang="en-US" dirty="0" smtClean="0"/>
                        <a:t>Input Voltage Range</a:t>
                      </a:r>
                      <a:endParaRPr lang="en-US" dirty="0"/>
                    </a:p>
                  </a:txBody>
                  <a:tcPr marL="82621" marR="826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4.5V – 17V</a:t>
                      </a:r>
                      <a:endParaRPr lang="en-US" dirty="0"/>
                    </a:p>
                  </a:txBody>
                  <a:tcPr marL="82621" marR="8262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8302">
                <a:tc>
                  <a:txBody>
                    <a:bodyPr/>
                    <a:lstStyle/>
                    <a:p>
                      <a:r>
                        <a:rPr lang="en-US" dirty="0" smtClean="0"/>
                        <a:t>Output Voltage</a:t>
                      </a:r>
                      <a:r>
                        <a:rPr lang="en-US" baseline="0" dirty="0" smtClean="0"/>
                        <a:t> Range</a:t>
                      </a:r>
                      <a:endParaRPr lang="en-US" dirty="0"/>
                    </a:p>
                  </a:txBody>
                  <a:tcPr marL="82621" marR="826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0.76V</a:t>
                      </a:r>
                      <a:r>
                        <a:rPr lang="en-US" baseline="0" dirty="0" smtClean="0"/>
                        <a:t> – 7V</a:t>
                      </a:r>
                      <a:endParaRPr lang="en-US" dirty="0"/>
                    </a:p>
                  </a:txBody>
                  <a:tcPr marL="82621" marR="82621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8302">
                <a:tc>
                  <a:txBody>
                    <a:bodyPr/>
                    <a:lstStyle/>
                    <a:p>
                      <a:r>
                        <a:rPr lang="en-US" dirty="0" smtClean="0"/>
                        <a:t>Feedback</a:t>
                      </a:r>
                      <a:r>
                        <a:rPr lang="en-US" baseline="0" dirty="0" smtClean="0"/>
                        <a:t> Voltage Accuracy</a:t>
                      </a:r>
                      <a:endParaRPr lang="en-US" dirty="0"/>
                    </a:p>
                  </a:txBody>
                  <a:tcPr marL="82621" marR="826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  <a:endParaRPr lang="en-US" dirty="0"/>
                    </a:p>
                  </a:txBody>
                  <a:tcPr marL="82621" marR="82621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8302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 Temperature</a:t>
                      </a:r>
                      <a:endParaRPr lang="en-US" dirty="0"/>
                    </a:p>
                  </a:txBody>
                  <a:tcPr marL="82621" marR="826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-40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°C</a:t>
                      </a:r>
                      <a:r>
                        <a:rPr lang="en-US" dirty="0" smtClean="0"/>
                        <a:t> – 85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°C</a:t>
                      </a:r>
                      <a:endParaRPr lang="en-US" dirty="0"/>
                    </a:p>
                  </a:txBody>
                  <a:tcPr marL="82621" marR="82621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8302">
                <a:tc>
                  <a:txBody>
                    <a:bodyPr/>
                    <a:lstStyle/>
                    <a:p>
                      <a:r>
                        <a:rPr lang="en-US" dirty="0" smtClean="0"/>
                        <a:t>Efficiency</a:t>
                      </a:r>
                      <a:endParaRPr lang="en-US" dirty="0"/>
                    </a:p>
                  </a:txBody>
                  <a:tcPr marL="82621" marR="826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Varies (graph on next</a:t>
                      </a:r>
                      <a:r>
                        <a:rPr lang="en-US" baseline="0" dirty="0" smtClean="0"/>
                        <a:t> slide)</a:t>
                      </a:r>
                      <a:endParaRPr lang="en-US" dirty="0"/>
                    </a:p>
                  </a:txBody>
                  <a:tcPr marL="82621" marR="82621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646504" y="6139923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>
                <a:solidFill>
                  <a:srgbClr val="404040"/>
                </a:solidFill>
                <a:latin typeface="Century Gothic" charset="0"/>
              </a:rPr>
              <a:t>Figure 5</a:t>
            </a:r>
            <a:endParaRPr lang="en-US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58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TPS563200 Switching Voltage Regulator Efficiency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For 5V Output, Greater than</a:t>
            </a:r>
            <a:br>
              <a:rPr lang="en-US" dirty="0" smtClean="0"/>
            </a:br>
            <a:r>
              <a:rPr lang="en-US" dirty="0" smtClean="0"/>
              <a:t>85% Efficiency at ~5mA, </a:t>
            </a:r>
            <a:br>
              <a:rPr lang="en-US" dirty="0" smtClean="0"/>
            </a:br>
            <a:r>
              <a:rPr lang="en-US" dirty="0" smtClean="0"/>
              <a:t>Greater than 90% Efficiency</a:t>
            </a:r>
            <a:br>
              <a:rPr lang="en-US" dirty="0" smtClean="0"/>
            </a:br>
            <a:r>
              <a:rPr lang="en-US" dirty="0" smtClean="0"/>
              <a:t>at ~20mA.</a:t>
            </a:r>
          </a:p>
          <a:p>
            <a:pPr lvl="0"/>
            <a:r>
              <a:rPr lang="en-US" dirty="0" smtClean="0"/>
              <a:t>For 3.3V Output, Greater</a:t>
            </a:r>
            <a:br>
              <a:rPr lang="en-US" dirty="0" smtClean="0"/>
            </a:br>
            <a:r>
              <a:rPr lang="en-US" dirty="0" smtClean="0"/>
              <a:t>than 85% Efficiency at </a:t>
            </a:r>
            <a:br>
              <a:rPr lang="en-US" dirty="0" smtClean="0"/>
            </a:br>
            <a:r>
              <a:rPr lang="en-US" dirty="0" smtClean="0"/>
              <a:t>~15mA, Greater than 90%</a:t>
            </a:r>
            <a:br>
              <a:rPr lang="en-US" dirty="0" smtClean="0"/>
            </a:br>
            <a:r>
              <a:rPr lang="en-US" dirty="0" smtClean="0"/>
              <a:t>Efficiency at ~600mA.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8433" y="1842441"/>
            <a:ext cx="5967412" cy="40583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90686" y="5905548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>
                <a:solidFill>
                  <a:srgbClr val="404040"/>
                </a:solidFill>
                <a:latin typeface="Century Gothic" charset="0"/>
              </a:rPr>
              <a:t>Figure 6</a:t>
            </a:r>
            <a:endParaRPr lang="en-US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43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12V Input to 5V Output</a:t>
            </a:r>
            <a:br>
              <a:rPr lang="en-US" dirty="0" smtClean="0"/>
            </a:br>
            <a:r>
              <a:rPr lang="en-US" dirty="0" smtClean="0"/>
              <a:t>Schematic Design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CF8"/>
              </a:clrFrom>
              <a:clrTo>
                <a:srgbClr val="FF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638" y="1905000"/>
            <a:ext cx="7662023" cy="4098915"/>
          </a:xfrm>
        </p:spPr>
      </p:pic>
      <p:sp>
        <p:nvSpPr>
          <p:cNvPr id="6" name="TextBox 5"/>
          <p:cNvSpPr txBox="1"/>
          <p:nvPr/>
        </p:nvSpPr>
        <p:spPr>
          <a:xfrm>
            <a:off x="3759949" y="5736450"/>
            <a:ext cx="5776797" cy="646331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en-US" dirty="0">
                <a:solidFill>
                  <a:srgbClr val="404040"/>
                </a:solidFill>
                <a:latin typeface="Century Gothic" charset="0"/>
              </a:rPr>
              <a:t>Figure 7</a:t>
            </a:r>
          </a:p>
          <a:p>
            <a:pPr algn="ctr"/>
            <a:r>
              <a:rPr lang="en-US" dirty="0">
                <a:solidFill>
                  <a:srgbClr val="404040"/>
                </a:solidFill>
                <a:latin typeface="Century Gothic" charset="0"/>
              </a:rPr>
              <a:t>Based on Reference Design: Texas Instruments</a:t>
            </a:r>
          </a:p>
        </p:txBody>
      </p:sp>
    </p:spTree>
    <p:extLst>
      <p:ext uri="{BB962C8B-B14F-4D97-AF65-F5344CB8AC3E}">
        <p14:creationId xmlns:p14="http://schemas.microsoft.com/office/powerpoint/2010/main" val="327370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12V Input to 3.3V Output</a:t>
            </a:r>
            <a:br>
              <a:rPr lang="en-US" dirty="0" smtClean="0"/>
            </a:br>
            <a:r>
              <a:rPr lang="en-US" dirty="0" smtClean="0"/>
              <a:t>Schematic Design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CF8"/>
              </a:clrFrom>
              <a:clrTo>
                <a:srgbClr val="FF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905000"/>
            <a:ext cx="7608487" cy="4098915"/>
          </a:xfrm>
        </p:spPr>
      </p:pic>
      <p:sp>
        <p:nvSpPr>
          <p:cNvPr id="5" name="TextBox 4"/>
          <p:cNvSpPr txBox="1"/>
          <p:nvPr/>
        </p:nvSpPr>
        <p:spPr>
          <a:xfrm>
            <a:off x="3763963" y="5743575"/>
            <a:ext cx="5776797" cy="646331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en-US" dirty="0">
                <a:solidFill>
                  <a:srgbClr val="404040"/>
                </a:solidFill>
                <a:latin typeface="Century Gothic" charset="0"/>
              </a:rPr>
              <a:t>Figure 8</a:t>
            </a:r>
          </a:p>
          <a:p>
            <a:pPr algn="ctr"/>
            <a:r>
              <a:rPr lang="en-US" dirty="0">
                <a:solidFill>
                  <a:srgbClr val="404040"/>
                </a:solidFill>
                <a:latin typeface="Century Gothic" charset="0"/>
              </a:rPr>
              <a:t>Based on Reference Design: Texas Instruments</a:t>
            </a:r>
          </a:p>
        </p:txBody>
      </p:sp>
    </p:spTree>
    <p:extLst>
      <p:ext uri="{BB962C8B-B14F-4D97-AF65-F5344CB8AC3E}">
        <p14:creationId xmlns:p14="http://schemas.microsoft.com/office/powerpoint/2010/main" val="12037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Complete Voltage Regulator</a:t>
            </a:r>
            <a:br>
              <a:rPr lang="en-US" dirty="0" smtClean="0"/>
            </a:br>
            <a:r>
              <a:rPr lang="en-US" dirty="0" smtClean="0"/>
              <a:t>PCB Design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826" y="2170610"/>
            <a:ext cx="6563641" cy="3553321"/>
          </a:xfrm>
        </p:spPr>
      </p:pic>
      <p:sp>
        <p:nvSpPr>
          <p:cNvPr id="4" name="TextBox 3"/>
          <p:cNvSpPr txBox="1"/>
          <p:nvPr/>
        </p:nvSpPr>
        <p:spPr>
          <a:xfrm>
            <a:off x="5911965" y="5885523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dirty="0">
                <a:solidFill>
                  <a:srgbClr val="404040"/>
                </a:solidFill>
                <a:latin typeface="Century Gothic" charset="0"/>
              </a:rPr>
              <a:t>Figure 9</a:t>
            </a:r>
            <a:endParaRPr lang="en-US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81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Switch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42270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Receive TTL Commands to Selectively Engage</a:t>
            </a:r>
            <a:br>
              <a:rPr lang="en-US" dirty="0"/>
            </a:br>
            <a:r>
              <a:rPr lang="en-US" dirty="0"/>
              <a:t> Hydroponic Automation Subsystems.</a:t>
            </a:r>
          </a:p>
          <a:p>
            <a:r>
              <a:rPr lang="en-US" dirty="0"/>
              <a:t>Multiplexor to Solid State Relays</a:t>
            </a:r>
          </a:p>
          <a:p>
            <a:pPr lvl="1"/>
            <a:r>
              <a:rPr lang="en-US" dirty="0"/>
              <a:t>Hold Circuit to Hold MUX Output</a:t>
            </a:r>
          </a:p>
          <a:p>
            <a:pPr lvl="1"/>
            <a:r>
              <a:rPr lang="en-US" dirty="0"/>
              <a:t>MUX = </a:t>
            </a:r>
            <a:r>
              <a:rPr lang="en-US" dirty="0" smtClean="0">
                <a:solidFill>
                  <a:srgbClr val="555555"/>
                </a:solidFill>
                <a:latin typeface="Century Gothic" charset="0"/>
              </a:rPr>
              <a:t>ATMega328p</a:t>
            </a:r>
            <a:endParaRPr lang="en-US" dirty="0">
              <a:solidFill>
                <a:srgbClr val="555555"/>
              </a:solidFill>
              <a:latin typeface="Century Gothic" charset="0"/>
            </a:endParaRPr>
          </a:p>
          <a:p>
            <a:pPr lvl="1"/>
            <a:r>
              <a:rPr lang="en-US" dirty="0"/>
              <a:t>SSR = </a:t>
            </a:r>
            <a:r>
              <a:rPr lang="en-US" dirty="0" smtClean="0"/>
              <a:t>ODC-5 38595</a:t>
            </a:r>
            <a:endParaRPr lang="en-US" dirty="0"/>
          </a:p>
          <a:p>
            <a:r>
              <a:rPr lang="en-US" dirty="0"/>
              <a:t>Modulate</a:t>
            </a:r>
          </a:p>
          <a:p>
            <a:pPr lvl="1"/>
            <a:r>
              <a:rPr lang="en-US" dirty="0"/>
              <a:t>Water Pump</a:t>
            </a:r>
          </a:p>
          <a:p>
            <a:pPr lvl="1"/>
            <a:r>
              <a:rPr lang="en-US" dirty="0"/>
              <a:t>LED Light Array</a:t>
            </a:r>
          </a:p>
          <a:p>
            <a:pPr lvl="1"/>
            <a:r>
              <a:rPr lang="en-US" dirty="0"/>
              <a:t>Solenoid Valves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31225" y="3700463"/>
            <a:ext cx="3191390" cy="27622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1200"/>
              <a:t>Solid State Relay - SHARP Datasheet</a:t>
            </a:r>
          </a:p>
        </p:txBody>
      </p:sp>
      <p:pic>
        <p:nvPicPr>
          <p:cNvPr id="6" name="Picture 5" descr="Solid_State_Relay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78526" y="1937590"/>
            <a:ext cx="2405143" cy="17809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66901" y="3987579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dirty="0">
                <a:solidFill>
                  <a:srgbClr val="404040"/>
                </a:solidFill>
                <a:latin typeface="Century Gothic" charset="0"/>
              </a:rPr>
              <a:t>Figure 10a</a:t>
            </a:r>
            <a:endParaRPr lang="en-US">
              <a:latin typeface="Century Gothic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2398" y="5834336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dirty="0"/>
              <a:t>Figure 10b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66022" y="3830234"/>
            <a:ext cx="1535952" cy="247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49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Power Switch Control</a:t>
            </a:r>
          </a:p>
        </p:txBody>
      </p:sp>
      <p:pic>
        <p:nvPicPr>
          <p:cNvPr id="5" name="Content Placeholder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682" y="1261872"/>
            <a:ext cx="6223635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7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Hydroponics?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"Growing plants in the absence of soil."</a:t>
            </a:r>
          </a:p>
          <a:p>
            <a:r>
              <a:rPr lang="en-US" dirty="0"/>
              <a:t>Nutrients and air dissolved in the water, directly absorbed by the plant roots</a:t>
            </a:r>
          </a:p>
          <a:p>
            <a:r>
              <a:rPr lang="en-US" dirty="0"/>
              <a:t>Sensitive to:</a:t>
            </a:r>
          </a:p>
          <a:p>
            <a:pPr lvl="1"/>
            <a:r>
              <a:rPr lang="en-US" dirty="0" smtClean="0"/>
              <a:t>pH</a:t>
            </a:r>
            <a:endParaRPr lang="en-US" dirty="0"/>
          </a:p>
          <a:p>
            <a:pPr lvl="1"/>
            <a:r>
              <a:rPr lang="en-US" dirty="0"/>
              <a:t>Dissolved Oxygen</a:t>
            </a:r>
          </a:p>
          <a:p>
            <a:pPr lvl="1"/>
            <a:r>
              <a:rPr lang="en-US" dirty="0"/>
              <a:t>Temperature (water and air)</a:t>
            </a:r>
          </a:p>
          <a:p>
            <a:pPr lvl="1"/>
            <a:r>
              <a:rPr lang="en-US" dirty="0"/>
              <a:t>Contamination (fungi and molds)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Design Choice: Implement the Nutrient Film Technique to cultivate the test plant (tomatoes) for the project.</a:t>
            </a:r>
          </a:p>
          <a:p>
            <a:endParaRPr lang="en-US"/>
          </a:p>
        </p:txBody>
      </p:sp>
      <p:pic>
        <p:nvPicPr>
          <p:cNvPr id="5" name="Picture 4" descr="NFT_system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2382" y="3367163"/>
            <a:ext cx="4148256" cy="23042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14752" y="5726836"/>
            <a:ext cx="2743200" cy="276999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sz="1200" dirty="0">
                <a:latin typeface="Century Gothic" charset="0"/>
                <a:cs typeface="Arial" charset="0"/>
              </a:rPr>
              <a:t>Figure 1 </a:t>
            </a:r>
            <a:endParaRPr lang="en-US">
              <a:latin typeface="Century 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0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Microcontroller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Project Requirements:</a:t>
            </a:r>
          </a:p>
          <a:p>
            <a:pPr lvl="1"/>
            <a:r>
              <a:rPr lang="en-US" dirty="0"/>
              <a:t>Take Sensor Readings From 5 Separate Devices</a:t>
            </a:r>
          </a:p>
          <a:p>
            <a:pPr lvl="1"/>
            <a:r>
              <a:rPr lang="en-US" dirty="0"/>
              <a:t>At Least 4</a:t>
            </a:r>
            <a:r>
              <a:rPr lang="en-US" dirty="0" smtClean="0"/>
              <a:t> </a:t>
            </a:r>
            <a:r>
              <a:rPr lang="en-US" dirty="0"/>
              <a:t>GPIO Necessary </a:t>
            </a:r>
            <a:r>
              <a:rPr lang="en-US" dirty="0" smtClean="0"/>
              <a:t>For Control Subsystems</a:t>
            </a:r>
          </a:p>
          <a:p>
            <a:pPr lvl="1"/>
            <a:r>
              <a:rPr lang="en-US" dirty="0" smtClean="0"/>
              <a:t>Display </a:t>
            </a:r>
            <a:r>
              <a:rPr lang="en-US" dirty="0"/>
              <a:t>Sensor Readings Locally on an LCD </a:t>
            </a:r>
            <a:r>
              <a:rPr lang="en-US" dirty="0" smtClean="0"/>
              <a:t>Display</a:t>
            </a:r>
            <a:endParaRPr lang="en-US" dirty="0"/>
          </a:p>
          <a:p>
            <a:r>
              <a:rPr lang="en-US" dirty="0"/>
              <a:t>Summary:</a:t>
            </a:r>
          </a:p>
          <a:p>
            <a:pPr lvl="1"/>
            <a:r>
              <a:rPr lang="en-US" dirty="0"/>
              <a:t>At Least </a:t>
            </a:r>
            <a:r>
              <a:rPr lang="en-US" dirty="0" smtClean="0"/>
              <a:t>2 </a:t>
            </a:r>
            <a:r>
              <a:rPr lang="en-US" dirty="0"/>
              <a:t>I2C And </a:t>
            </a:r>
            <a:r>
              <a:rPr lang="en-US" dirty="0" smtClean="0"/>
              <a:t>2 ADC Modules</a:t>
            </a:r>
            <a:endParaRPr lang="en-US" dirty="0"/>
          </a:p>
          <a:p>
            <a:pPr lvl="1"/>
            <a:r>
              <a:rPr lang="en-US" dirty="0"/>
              <a:t>At Least 1 UART For Debugging Over Serial</a:t>
            </a:r>
          </a:p>
          <a:p>
            <a:pPr lvl="1"/>
            <a:r>
              <a:rPr lang="en-US" dirty="0"/>
              <a:t>Min. 32kB of Space For User Code</a:t>
            </a:r>
          </a:p>
        </p:txBody>
      </p:sp>
    </p:spTree>
    <p:extLst>
      <p:ext uri="{BB962C8B-B14F-4D97-AF65-F5344CB8AC3E}">
        <p14:creationId xmlns:p14="http://schemas.microsoft.com/office/powerpoint/2010/main" val="34794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Microcontroller - Comparisons</a:t>
            </a:r>
          </a:p>
        </p:txBody>
      </p:sp>
      <p:pic>
        <p:nvPicPr>
          <p:cNvPr id="3" name="Picture 2" descr="MCU_Comparisons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45619" y="1621838"/>
            <a:ext cx="8587685" cy="36458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51017" y="5330145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endParaRPr lang="en-US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1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Subsystem </a:t>
            </a:r>
            <a:r>
              <a:rPr lang="en-US" dirty="0"/>
              <a:t>- Water Pump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Boat Bilge Pump</a:t>
            </a:r>
          </a:p>
          <a:p>
            <a:pPr lvl="1"/>
            <a:r>
              <a:rPr lang="en-US"/>
              <a:t>500 Gallons per Hour</a:t>
            </a:r>
          </a:p>
          <a:p>
            <a:pPr lvl="1"/>
            <a:r>
              <a:rPr lang="en-US"/>
              <a:t>12VDC @ 2Amps</a:t>
            </a:r>
          </a:p>
          <a:p>
            <a:pPr lvl="1"/>
            <a:r>
              <a:rPr lang="en-US"/>
              <a:t>Submersible</a:t>
            </a:r>
          </a:p>
          <a:p>
            <a:pPr lvl="1"/>
            <a:r>
              <a:rPr lang="en-US">
                <a:solidFill>
                  <a:srgbClr val="404040"/>
                </a:solidFill>
                <a:latin typeface="Century Gothic"/>
              </a:rPr>
              <a:t>MSRP $30 - Donated to Project</a:t>
            </a:r>
          </a:p>
        </p:txBody>
      </p:sp>
      <p:pic>
        <p:nvPicPr>
          <p:cNvPr id="4" name="Picture 3" descr="Bilge_Pump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55754" y="1943297"/>
            <a:ext cx="2743200" cy="36409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00875" y="5752695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dirty="0">
                <a:solidFill>
                  <a:srgbClr val="404040"/>
                </a:solidFill>
                <a:latin typeface="Century Gothic" charset="0"/>
              </a:rPr>
              <a:t>Figure 11</a:t>
            </a:r>
            <a:endParaRPr lang="en-US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86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Subsystem </a:t>
            </a:r>
            <a:r>
              <a:rPr lang="en-US" dirty="0"/>
              <a:t>- LED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RV LED Lights</a:t>
            </a:r>
          </a:p>
          <a:p>
            <a:pPr lvl="1"/>
            <a:r>
              <a:rPr lang="en-US" dirty="0"/>
              <a:t>250 Lumens</a:t>
            </a:r>
          </a:p>
          <a:p>
            <a:pPr lvl="1"/>
            <a:r>
              <a:rPr lang="en-US" dirty="0"/>
              <a:t>12VDC @ 200mA</a:t>
            </a:r>
          </a:p>
          <a:p>
            <a:pPr lvl="1"/>
            <a:r>
              <a:rPr lang="en-US" dirty="0"/>
              <a:t>Sufficient Spectrum for Plants</a:t>
            </a:r>
          </a:p>
          <a:p>
            <a:pPr lvl="1"/>
            <a:r>
              <a:rPr lang="en-US" dirty="0" smtClean="0"/>
              <a:t>Array of 4 LED Bulbs</a:t>
            </a:r>
            <a:endParaRPr lang="en-US" dirty="0"/>
          </a:p>
        </p:txBody>
      </p:sp>
      <p:pic>
        <p:nvPicPr>
          <p:cNvPr id="4" name="Picture 3" descr="RV_LED_Light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79724" y="2197869"/>
            <a:ext cx="3121387" cy="3057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8263" y="3977099"/>
            <a:ext cx="4272766" cy="24776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5921" y="6124777"/>
            <a:ext cx="3000777" cy="276999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endParaRPr lang="en-US" sz="1200" dirty="0">
              <a:latin typeface="Century Gothic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08407" y="5263566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dirty="0">
                <a:solidFill>
                  <a:srgbClr val="404040"/>
                </a:solidFill>
                <a:latin typeface="Century Gothic" charset="0"/>
              </a:rPr>
              <a:t>Figure 12</a:t>
            </a:r>
            <a:endParaRPr lang="en-US">
              <a:latin typeface="Century Gothic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92453" y="6434760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dirty="0">
                <a:solidFill>
                  <a:srgbClr val="404040"/>
                </a:solidFill>
                <a:latin typeface="Century Gothic" charset="0"/>
              </a:rPr>
              <a:t>Figure 13</a:t>
            </a:r>
            <a:endParaRPr lang="en-US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64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</a:t>
            </a:r>
            <a:r>
              <a:rPr lang="en-US" dirty="0"/>
              <a:t>Subsystem - Water Flush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Solenoid Valves Between Water Pump and Hydroponic System Intake</a:t>
            </a:r>
          </a:p>
          <a:p>
            <a:r>
              <a:rPr lang="en-US" dirty="0"/>
              <a:t>Flush Water </a:t>
            </a:r>
            <a:r>
              <a:rPr lang="en-US" dirty="0" smtClean="0"/>
              <a:t>Reservoir</a:t>
            </a:r>
            <a:endParaRPr lang="en-US" dirty="0">
              <a:solidFill>
                <a:srgbClr val="404040"/>
              </a:solidFill>
              <a:latin typeface="Century Gothic"/>
            </a:endParaRPr>
          </a:p>
          <a:p>
            <a:r>
              <a:rPr lang="en-US" dirty="0"/>
              <a:t>Solenoid Valves</a:t>
            </a:r>
          </a:p>
          <a:p>
            <a:pPr lvl="1"/>
            <a:r>
              <a:rPr lang="en-US" dirty="0"/>
              <a:t>12V @ 400mA</a:t>
            </a:r>
          </a:p>
          <a:p>
            <a:pPr lvl="1"/>
            <a:r>
              <a:rPr lang="en-US" dirty="0"/>
              <a:t>Off-State = Valve Closed</a:t>
            </a:r>
          </a:p>
          <a:p>
            <a:pPr lvl="1"/>
            <a:r>
              <a:rPr lang="en-US" dirty="0"/>
              <a:t>One Valve Active At A </a:t>
            </a:r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2 Solenoids for Bi-Directional Water Flow</a:t>
            </a:r>
            <a:endParaRPr lang="en-US" dirty="0"/>
          </a:p>
        </p:txBody>
      </p:sp>
      <p:pic>
        <p:nvPicPr>
          <p:cNvPr id="4" name="Picture 3" descr="Solenoid_Valv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0248" y="2590809"/>
            <a:ext cx="2743200" cy="26817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88344" y="5291268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dirty="0">
                <a:solidFill>
                  <a:srgbClr val="404040"/>
                </a:solidFill>
                <a:latin typeface="Century Gothic" charset="0"/>
              </a:rPr>
              <a:t>Figure </a:t>
            </a:r>
            <a:r>
              <a:rPr lang="en-US" dirty="0" smtClean="0">
                <a:solidFill>
                  <a:srgbClr val="404040"/>
                </a:solidFill>
                <a:latin typeface="Century Gothic" charset="0"/>
              </a:rPr>
              <a:t>14</a:t>
            </a:r>
            <a:endParaRPr lang="en-US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28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Sensors</a:t>
            </a:r>
          </a:p>
        </p:txBody>
      </p:sp>
      <p:pic>
        <p:nvPicPr>
          <p:cNvPr id="4" name="Content Placeholder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682" y="1261872"/>
            <a:ext cx="6223635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6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Types of Sensors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Ambient Light Sensor</a:t>
            </a:r>
          </a:p>
          <a:p>
            <a:r>
              <a:rPr lang="en-US"/>
              <a:t>Ambient Temperature Sensor</a:t>
            </a:r>
          </a:p>
          <a:p>
            <a:r>
              <a:rPr lang="en-US"/>
              <a:t>Ambient Humidity Sensor</a:t>
            </a:r>
          </a:p>
          <a:p>
            <a:r>
              <a:rPr lang="en-US"/>
              <a:t>Barometric Pressure Sensor</a:t>
            </a:r>
          </a:p>
          <a:p>
            <a:r>
              <a:rPr lang="en-US"/>
              <a:t>Water Level Sensor</a:t>
            </a:r>
          </a:p>
          <a:p>
            <a:r>
              <a:rPr lang="en-US"/>
              <a:t>Water Temperature Sensor</a:t>
            </a:r>
          </a:p>
          <a:p>
            <a:r>
              <a:rPr lang="en-US"/>
              <a:t>pH Sensor</a:t>
            </a:r>
          </a:p>
          <a:p>
            <a:r>
              <a:rPr lang="en-US"/>
              <a:t>Dissolved Oxygen Sensor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0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Texas Instruments Sensor Hub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>
                <a:solidFill>
                  <a:srgbClr val="404040"/>
                </a:solidFill>
                <a:latin typeface="Century Gothic"/>
              </a:rPr>
              <a:t>All Sensors Use I</a:t>
            </a:r>
            <a:r>
              <a:rPr lang="en-US" baseline="30000" dirty="0" smtClean="0">
                <a:solidFill>
                  <a:srgbClr val="404040"/>
                </a:solidFill>
                <a:latin typeface="Century Gothic"/>
              </a:rPr>
              <a:t>2</a:t>
            </a:r>
            <a:r>
              <a:rPr lang="en-US" dirty="0" smtClean="0">
                <a:solidFill>
                  <a:srgbClr val="404040"/>
                </a:solidFill>
                <a:latin typeface="Century Gothic"/>
              </a:rPr>
              <a:t>C </a:t>
            </a:r>
            <a:endParaRPr lang="en-US" dirty="0">
              <a:solidFill>
                <a:srgbClr val="404040"/>
              </a:solidFill>
              <a:latin typeface="Century Gothic"/>
            </a:endParaRPr>
          </a:p>
          <a:p>
            <a:r>
              <a:rPr lang="en-US" dirty="0" err="1">
                <a:solidFill>
                  <a:srgbClr val="404040"/>
                </a:solidFill>
                <a:latin typeface="Century Gothic"/>
              </a:rPr>
              <a:t>Sensirion</a:t>
            </a:r>
            <a:r>
              <a:rPr lang="en-US" dirty="0">
                <a:solidFill>
                  <a:srgbClr val="404040"/>
                </a:solidFill>
                <a:latin typeface="Century Gothic"/>
              </a:rPr>
              <a:t> SHT21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entury Gothic"/>
              </a:rPr>
              <a:t>Humidity Sensor</a:t>
            </a:r>
          </a:p>
          <a:p>
            <a:r>
              <a:rPr lang="en-US" dirty="0" err="1" smtClean="0">
                <a:solidFill>
                  <a:srgbClr val="404040"/>
                </a:solidFill>
                <a:latin typeface="Century Gothic"/>
              </a:rPr>
              <a:t>Intersil</a:t>
            </a:r>
            <a:r>
              <a:rPr lang="en-US" dirty="0" smtClean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dirty="0">
                <a:solidFill>
                  <a:srgbClr val="404040"/>
                </a:solidFill>
                <a:latin typeface="Century Gothic"/>
              </a:rPr>
              <a:t>ISL29023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entury Gothic"/>
              </a:rPr>
              <a:t>Ambient Light Sensor</a:t>
            </a:r>
          </a:p>
          <a:p>
            <a:r>
              <a:rPr lang="en-US" dirty="0" smtClean="0">
                <a:solidFill>
                  <a:srgbClr val="404040"/>
                </a:solidFill>
                <a:latin typeface="Century Gothic"/>
              </a:rPr>
              <a:t>TMP006 </a:t>
            </a:r>
            <a:endParaRPr lang="en-US" dirty="0">
              <a:solidFill>
                <a:srgbClr val="404040"/>
              </a:solidFill>
              <a:latin typeface="Century Gothic"/>
            </a:endParaRPr>
          </a:p>
          <a:p>
            <a:pPr lvl="1"/>
            <a:r>
              <a:rPr lang="en-US" dirty="0" smtClean="0">
                <a:solidFill>
                  <a:srgbClr val="404040"/>
                </a:solidFill>
                <a:latin typeface="Century Gothic"/>
              </a:rPr>
              <a:t>Ambient Temperature </a:t>
            </a:r>
            <a:r>
              <a:rPr lang="en-US" dirty="0">
                <a:solidFill>
                  <a:srgbClr val="404040"/>
                </a:solidFill>
                <a:latin typeface="Century Gothic"/>
              </a:rPr>
              <a:t>Sensor</a:t>
            </a:r>
          </a:p>
          <a:p>
            <a:r>
              <a:rPr lang="en-US" dirty="0">
                <a:solidFill>
                  <a:srgbClr val="404040"/>
                </a:solidFill>
                <a:latin typeface="Century Gothic"/>
              </a:rPr>
              <a:t>Bosh </a:t>
            </a:r>
            <a:r>
              <a:rPr lang="en-US" dirty="0" err="1">
                <a:solidFill>
                  <a:srgbClr val="404040"/>
                </a:solidFill>
                <a:latin typeface="Century Gothic"/>
              </a:rPr>
              <a:t>Sensortec</a:t>
            </a:r>
            <a:r>
              <a:rPr lang="en-US" dirty="0">
                <a:solidFill>
                  <a:srgbClr val="404040"/>
                </a:solidFill>
                <a:latin typeface="Century Gothic"/>
              </a:rPr>
              <a:t> BMP180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entury Gothic"/>
              </a:rPr>
              <a:t>Barometric Pressure </a:t>
            </a:r>
            <a:r>
              <a:rPr lang="en-US" dirty="0" smtClean="0">
                <a:solidFill>
                  <a:srgbClr val="404040"/>
                </a:solidFill>
                <a:latin typeface="Century Gothic"/>
              </a:rPr>
              <a:t>Sensor</a:t>
            </a:r>
          </a:p>
          <a:p>
            <a:pPr marL="0" indent="0">
              <a:buNone/>
            </a:pPr>
            <a:endParaRPr lang="en-US" dirty="0">
              <a:solidFill>
                <a:srgbClr val="404040"/>
              </a:solidFill>
              <a:latin typeface="Century Gothic"/>
            </a:endParaRPr>
          </a:p>
        </p:txBody>
      </p:sp>
      <p:pic>
        <p:nvPicPr>
          <p:cNvPr id="5" name="Content Placeholder 4" descr="med_boostxl-senshub_boostxl-senshub.jpg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1119" y="2943225"/>
            <a:ext cx="3333750" cy="2143125"/>
          </a:xfrm>
        </p:spPr>
      </p:pic>
      <p:sp>
        <p:nvSpPr>
          <p:cNvPr id="6" name="TextBox 5"/>
          <p:cNvSpPr txBox="1"/>
          <p:nvPr/>
        </p:nvSpPr>
        <p:spPr>
          <a:xfrm>
            <a:off x="8035206" y="5232995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dirty="0">
                <a:solidFill>
                  <a:srgbClr val="404040"/>
                </a:solidFill>
                <a:latin typeface="Century Gothic" charset="0"/>
              </a:rPr>
              <a:t>Figure </a:t>
            </a:r>
            <a:r>
              <a:rPr lang="en-US" dirty="0" smtClean="0">
                <a:solidFill>
                  <a:srgbClr val="404040"/>
                </a:solidFill>
                <a:latin typeface="Century Gothic" charset="0"/>
              </a:rPr>
              <a:t>15</a:t>
            </a:r>
            <a:endParaRPr lang="en-US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07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Water Level Sensor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eTape</a:t>
            </a:r>
            <a:r>
              <a:rPr lang="en-US" dirty="0"/>
              <a:t> Continuous Fluid Level Sensor </a:t>
            </a:r>
            <a:r>
              <a:rPr lang="en-US" dirty="0" smtClean="0"/>
              <a:t>PN-12</a:t>
            </a:r>
          </a:p>
          <a:p>
            <a:pPr lvl="1"/>
            <a:r>
              <a:rPr lang="en-US" dirty="0" smtClean="0"/>
              <a:t>Uses Analog to Digital Interface</a:t>
            </a:r>
            <a:endParaRPr lang="en-US" dirty="0"/>
          </a:p>
          <a:p>
            <a:pPr lvl="1"/>
            <a:r>
              <a:rPr lang="en-US" dirty="0"/>
              <a:t>12" Long</a:t>
            </a:r>
          </a:p>
          <a:p>
            <a:pPr lvl="1"/>
            <a:r>
              <a:rPr lang="en-US" dirty="0"/>
              <a:t>Resistive Output</a:t>
            </a:r>
          </a:p>
          <a:p>
            <a:pPr lvl="1"/>
            <a:r>
              <a:rPr lang="en-US" dirty="0"/>
              <a:t>0.25mm (0.01") Resolution</a:t>
            </a:r>
          </a:p>
          <a:p>
            <a:pPr lvl="1"/>
            <a:r>
              <a:rPr lang="en-US" dirty="0"/>
              <a:t>1500Ω (Empty) - 300Ω (Full)</a:t>
            </a:r>
          </a:p>
          <a:p>
            <a:pPr lvl="1"/>
            <a:r>
              <a:rPr lang="en-US" dirty="0"/>
              <a:t>0.5W Power Rating</a:t>
            </a:r>
          </a:p>
          <a:p>
            <a:pPr lvl="1"/>
            <a:r>
              <a:rPr lang="en-US" dirty="0"/>
              <a:t>-9C - 65C Temperature Range</a:t>
            </a:r>
          </a:p>
          <a:p>
            <a:endParaRPr lang="en-US" sz="1600" dirty="0"/>
          </a:p>
        </p:txBody>
      </p:sp>
      <p:pic>
        <p:nvPicPr>
          <p:cNvPr id="5" name="Content Placeholder 4" descr="etape.jpg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1375" y="2397324"/>
            <a:ext cx="4313238" cy="3234928"/>
          </a:xfrm>
        </p:spPr>
      </p:pic>
      <p:sp>
        <p:nvSpPr>
          <p:cNvPr id="4" name="TextBox 3"/>
          <p:cNvSpPr txBox="1"/>
          <p:nvPr/>
        </p:nvSpPr>
        <p:spPr>
          <a:xfrm>
            <a:off x="7672325" y="5449444"/>
            <a:ext cx="3338966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dirty="0"/>
              <a:t>Figure </a:t>
            </a:r>
            <a:r>
              <a:rPr lang="en-US" dirty="0" smtClean="0"/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27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Water Temperature Sensor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404040"/>
                </a:solidFill>
                <a:latin typeface="Century Gothic"/>
              </a:rPr>
              <a:t>Waterproof DS18B20</a:t>
            </a:r>
          </a:p>
          <a:p>
            <a:pPr lvl="1"/>
            <a:r>
              <a:rPr lang="en-US" dirty="0">
                <a:solidFill>
                  <a:srgbClr val="404040"/>
                </a:solidFill>
              </a:rPr>
              <a:t>One-Wire </a:t>
            </a:r>
            <a:r>
              <a:rPr lang="en-US" dirty="0" smtClean="0">
                <a:solidFill>
                  <a:srgbClr val="404040"/>
                </a:solidFill>
              </a:rPr>
              <a:t>Interface</a:t>
            </a:r>
            <a:endParaRPr lang="en-US" dirty="0" smtClean="0">
              <a:solidFill>
                <a:srgbClr val="404040"/>
              </a:solidFill>
              <a:latin typeface="Century Gothic"/>
            </a:endParaRPr>
          </a:p>
          <a:p>
            <a:pPr lvl="1"/>
            <a:r>
              <a:rPr lang="en-US" dirty="0" smtClean="0">
                <a:solidFill>
                  <a:srgbClr val="404040"/>
                </a:solidFill>
                <a:latin typeface="Century Gothic"/>
              </a:rPr>
              <a:t>Digital </a:t>
            </a:r>
            <a:r>
              <a:rPr lang="en-US" dirty="0">
                <a:solidFill>
                  <a:srgbClr val="404040"/>
                </a:solidFill>
                <a:latin typeface="Century Gothic"/>
              </a:rPr>
              <a:t>Water Temperature Sensor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entury Gothic"/>
              </a:rPr>
              <a:t>3V - 5V Operating Voltage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entury Gothic"/>
              </a:rPr>
              <a:t>9 - 12 bit Selectable Resolution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entury Gothic"/>
              </a:rPr>
              <a:t>0.5C Accuracy 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entury Gothic"/>
              </a:rPr>
              <a:t>-10C - 85C Temperature </a:t>
            </a:r>
            <a:r>
              <a:rPr lang="en-US" dirty="0" smtClean="0">
                <a:solidFill>
                  <a:srgbClr val="404040"/>
                </a:solidFill>
                <a:latin typeface="Century Gothic"/>
              </a:rPr>
              <a:t>Range</a:t>
            </a:r>
          </a:p>
          <a:p>
            <a:pPr lvl="1"/>
            <a:endParaRPr lang="en-US" dirty="0">
              <a:solidFill>
                <a:srgbClr val="404040"/>
              </a:solidFill>
              <a:latin typeface="Century Gothic"/>
            </a:endParaRPr>
          </a:p>
        </p:txBody>
      </p:sp>
      <p:pic>
        <p:nvPicPr>
          <p:cNvPr id="5" name="Content Placeholder 4" descr="water temp sensor.jpg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99375" y="2133600"/>
            <a:ext cx="3291854" cy="3291854"/>
          </a:xfrm>
        </p:spPr>
      </p:pic>
      <p:sp>
        <p:nvSpPr>
          <p:cNvPr id="6" name="TextBox 5"/>
          <p:cNvSpPr txBox="1"/>
          <p:nvPr/>
        </p:nvSpPr>
        <p:spPr>
          <a:xfrm>
            <a:off x="7943511" y="5640603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dirty="0">
                <a:solidFill>
                  <a:srgbClr val="404040"/>
                </a:solidFill>
                <a:latin typeface="Century Gothic" charset="0"/>
              </a:rPr>
              <a:t>Figure </a:t>
            </a:r>
            <a:r>
              <a:rPr lang="en-US" dirty="0" smtClean="0">
                <a:solidFill>
                  <a:srgbClr val="404040"/>
                </a:solidFill>
                <a:latin typeface="Century Gothic" charset="0"/>
              </a:rPr>
              <a:t>17</a:t>
            </a:r>
            <a:endParaRPr lang="en-US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Project Motivations And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404040"/>
                </a:solidFill>
                <a:latin typeface="Century Gothic"/>
              </a:rPr>
              <a:t>Motivation 1:   Investigate hydroponic science, which has the potential to be:</a:t>
            </a:r>
          </a:p>
          <a:p>
            <a:pPr lvl="1"/>
            <a:r>
              <a:rPr lang="en-US">
                <a:solidFill>
                  <a:srgbClr val="404040"/>
                </a:solidFill>
                <a:latin typeface="Century Gothic"/>
              </a:rPr>
              <a:t>Resource Efficient (Nutrients)</a:t>
            </a:r>
          </a:p>
          <a:p>
            <a:pPr lvl="1"/>
            <a:r>
              <a:rPr lang="en-US">
                <a:solidFill>
                  <a:srgbClr val="404040"/>
                </a:solidFill>
                <a:latin typeface="Century Gothic"/>
              </a:rPr>
              <a:t>Space efficient (Vertical Growing)</a:t>
            </a:r>
          </a:p>
          <a:p>
            <a:pPr lvl="1"/>
            <a:r>
              <a:rPr lang="en-US">
                <a:solidFill>
                  <a:srgbClr val="404040"/>
                </a:solidFill>
                <a:latin typeface="Century Gothic"/>
              </a:rPr>
              <a:t>More Controllable </a:t>
            </a:r>
          </a:p>
          <a:p>
            <a:r>
              <a:rPr lang="en-US">
                <a:solidFill>
                  <a:srgbClr val="404040"/>
                </a:solidFill>
                <a:latin typeface="Century Gothic"/>
              </a:rPr>
              <a:t>Motivation 2:   Develop skills that will be desirable in the job market:</a:t>
            </a:r>
          </a:p>
          <a:p>
            <a:pPr lvl="1"/>
            <a:r>
              <a:rPr lang="en-US">
                <a:solidFill>
                  <a:srgbClr val="404040"/>
                </a:solidFill>
                <a:latin typeface="Century Gothic"/>
              </a:rPr>
              <a:t>Embedded Programming</a:t>
            </a:r>
          </a:p>
          <a:p>
            <a:pPr lvl="1"/>
            <a:r>
              <a:rPr lang="en-US">
                <a:solidFill>
                  <a:srgbClr val="404040"/>
                </a:solidFill>
                <a:latin typeface="Century Gothic"/>
              </a:rPr>
              <a:t>PCB Layout Design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404040"/>
                </a:solidFill>
                <a:latin typeface="Century Gothic"/>
              </a:rPr>
              <a:t>Project Goal:   </a:t>
            </a:r>
            <a:r>
              <a:rPr lang="en-US" dirty="0" smtClean="0">
                <a:solidFill>
                  <a:srgbClr val="404040"/>
                </a:solidFill>
                <a:latin typeface="Century Gothic"/>
              </a:rPr>
              <a:t>Interface with sensors and relays to control a </a:t>
            </a:r>
            <a:r>
              <a:rPr lang="en-US" dirty="0">
                <a:solidFill>
                  <a:srgbClr val="404040"/>
                </a:solidFill>
                <a:latin typeface="Century Gothic"/>
              </a:rPr>
              <a:t>hydroponic system.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entury Gothic"/>
              </a:rPr>
              <a:t>Design boards for the MCU</a:t>
            </a:r>
            <a:r>
              <a:rPr lang="en-US" dirty="0" smtClean="0">
                <a:solidFill>
                  <a:srgbClr val="404040"/>
                </a:solidFill>
                <a:latin typeface="Century Gothic"/>
              </a:rPr>
              <a:t>, Voltage Regulators, and Power Board Switching Control.</a:t>
            </a:r>
            <a:endParaRPr lang="en-US" dirty="0">
              <a:solidFill>
                <a:srgbClr val="404040"/>
              </a:solidFill>
              <a:latin typeface="Century Gothic"/>
            </a:endParaRPr>
          </a:p>
          <a:p>
            <a:pPr lvl="1"/>
            <a:r>
              <a:rPr lang="en-US" dirty="0">
                <a:solidFill>
                  <a:srgbClr val="404040"/>
                </a:solidFill>
                <a:latin typeface="Century Gothic"/>
              </a:rPr>
              <a:t>Analyze sensor data to on/off control automation subsystems</a:t>
            </a:r>
          </a:p>
          <a:p>
            <a:pPr lvl="1"/>
            <a:r>
              <a:rPr lang="en-US" dirty="0" smtClean="0">
                <a:solidFill>
                  <a:srgbClr val="404040"/>
                </a:solidFill>
                <a:latin typeface="Century Gothic"/>
              </a:rPr>
              <a:t>Put data in a readable format on an LCD Touchscreen</a:t>
            </a:r>
            <a:endParaRPr lang="en-US" dirty="0">
              <a:solidFill>
                <a:srgbClr val="404040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6286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pH Sensor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Atlas Scientific EZO Embedded pH Sensor</a:t>
            </a:r>
          </a:p>
          <a:p>
            <a:pPr lvl="1"/>
            <a:r>
              <a:rPr lang="en-US" dirty="0"/>
              <a:t>UART or </a:t>
            </a:r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 </a:t>
            </a:r>
            <a:r>
              <a:rPr lang="en-US" dirty="0"/>
              <a:t>Protocol</a:t>
            </a:r>
          </a:p>
          <a:p>
            <a:pPr lvl="1"/>
            <a:r>
              <a:rPr lang="en-US" dirty="0"/>
              <a:t>3.3V - 5V Operating Voltage</a:t>
            </a:r>
          </a:p>
          <a:p>
            <a:pPr lvl="1"/>
            <a:r>
              <a:rPr lang="en-US" dirty="0"/>
              <a:t>0.001 - 14 pH Range Readings</a:t>
            </a:r>
          </a:p>
          <a:p>
            <a:pPr lvl="1"/>
            <a:r>
              <a:rPr lang="en-US" dirty="0"/>
              <a:t>0.02pH Resolution</a:t>
            </a:r>
          </a:p>
          <a:p>
            <a:pPr lvl="1"/>
            <a:r>
              <a:rPr lang="en-US" dirty="0"/>
              <a:t>Waterproof Probe</a:t>
            </a:r>
          </a:p>
          <a:p>
            <a:pPr lvl="1"/>
            <a:r>
              <a:rPr lang="en-US" dirty="0"/>
              <a:t>0.995mA at 3.3V Sleep Mode</a:t>
            </a:r>
          </a:p>
        </p:txBody>
      </p:sp>
      <p:pic>
        <p:nvPicPr>
          <p:cNvPr id="5" name="Content Placeholder 4" descr="ph sensor.jpg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1375" y="2425503"/>
            <a:ext cx="4313238" cy="3178570"/>
          </a:xfrm>
        </p:spPr>
      </p:pic>
      <p:sp>
        <p:nvSpPr>
          <p:cNvPr id="6" name="TextBox 5"/>
          <p:cNvSpPr txBox="1"/>
          <p:nvPr/>
        </p:nvSpPr>
        <p:spPr>
          <a:xfrm>
            <a:off x="7984264" y="5049572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dirty="0">
                <a:solidFill>
                  <a:srgbClr val="404040"/>
                </a:solidFill>
                <a:latin typeface="Century Gothic" charset="0"/>
              </a:rPr>
              <a:t>Figure </a:t>
            </a:r>
            <a:r>
              <a:rPr lang="en-US" dirty="0" smtClean="0">
                <a:solidFill>
                  <a:srgbClr val="404040"/>
                </a:solidFill>
                <a:latin typeface="Century Gothic" charset="0"/>
              </a:rPr>
              <a:t>18</a:t>
            </a:r>
            <a:endParaRPr lang="en-US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94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Dissolved Oxygen Sensor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entury Gothic" charset="0"/>
              </a:rPr>
              <a:t>Atlas Scientific EZO Embedded Dissolved Oxygen Sensor </a:t>
            </a:r>
          </a:p>
          <a:p>
            <a:pPr lvl="1"/>
            <a:r>
              <a:rPr lang="en-US" dirty="0">
                <a:latin typeface="Century Gothic" charset="0"/>
              </a:rPr>
              <a:t>UART or </a:t>
            </a:r>
            <a:r>
              <a:rPr lang="en-US" dirty="0"/>
              <a:t>I</a:t>
            </a:r>
            <a:r>
              <a:rPr lang="en-US" baseline="30000" dirty="0"/>
              <a:t>2</a:t>
            </a:r>
            <a:r>
              <a:rPr lang="en-US" dirty="0"/>
              <a:t>C</a:t>
            </a:r>
            <a:r>
              <a:rPr lang="en-US" dirty="0" smtClean="0">
                <a:latin typeface="Century Gothic" charset="0"/>
              </a:rPr>
              <a:t> </a:t>
            </a:r>
            <a:r>
              <a:rPr lang="en-US" dirty="0">
                <a:latin typeface="Century Gothic" charset="0"/>
              </a:rPr>
              <a:t>Protocol </a:t>
            </a:r>
          </a:p>
          <a:p>
            <a:pPr lvl="1"/>
            <a:r>
              <a:rPr lang="en-US" dirty="0">
                <a:latin typeface="Century Gothic" charset="0"/>
              </a:rPr>
              <a:t>3.3V - 5V Operating Voltage </a:t>
            </a:r>
          </a:p>
          <a:p>
            <a:pPr lvl="1"/>
            <a:r>
              <a:rPr lang="en-US" dirty="0">
                <a:latin typeface="Century Gothic" charset="0"/>
              </a:rPr>
              <a:t>0 </a:t>
            </a:r>
            <a:r>
              <a:rPr lang="en-US" dirty="0" smtClean="0">
                <a:latin typeface="Century Gothic" charset="0"/>
              </a:rPr>
              <a:t>– 36 </a:t>
            </a:r>
            <a:r>
              <a:rPr lang="en-US" dirty="0">
                <a:latin typeface="Century Gothic" charset="0"/>
              </a:rPr>
              <a:t>mg/L Readings </a:t>
            </a:r>
          </a:p>
          <a:p>
            <a:pPr lvl="1"/>
            <a:r>
              <a:rPr lang="en-US" dirty="0">
                <a:latin typeface="Century Gothic" charset="0"/>
              </a:rPr>
              <a:t>0.1 mg/L Resolution </a:t>
            </a:r>
          </a:p>
          <a:p>
            <a:pPr lvl="1"/>
            <a:r>
              <a:rPr lang="en-US" dirty="0">
                <a:latin typeface="Century Gothic" charset="0"/>
              </a:rPr>
              <a:t>Waterproof Probe </a:t>
            </a:r>
          </a:p>
          <a:p>
            <a:pPr lvl="1"/>
            <a:r>
              <a:rPr lang="en-US" dirty="0">
                <a:latin typeface="Century Gothic" charset="0"/>
              </a:rPr>
              <a:t>0.995mA at 3.3V Sleep Mode</a:t>
            </a:r>
          </a:p>
          <a:p>
            <a:pPr lvl="1"/>
            <a:endParaRPr lang="en-US" dirty="0"/>
          </a:p>
        </p:txBody>
      </p:sp>
      <p:pic>
        <p:nvPicPr>
          <p:cNvPr id="5" name="Content Placeholder 4" descr="dissolved oxygen sensor.jpg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3931" y="2524125"/>
            <a:ext cx="4048125" cy="2981325"/>
          </a:xfrm>
        </p:spPr>
      </p:pic>
      <p:sp>
        <p:nvSpPr>
          <p:cNvPr id="6" name="TextBox 5"/>
          <p:cNvSpPr txBox="1"/>
          <p:nvPr/>
        </p:nvSpPr>
        <p:spPr>
          <a:xfrm>
            <a:off x="8025017" y="5151474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dirty="0">
                <a:solidFill>
                  <a:srgbClr val="404040"/>
                </a:solidFill>
                <a:latin typeface="Century Gothic" charset="0"/>
              </a:rPr>
              <a:t>Figure </a:t>
            </a:r>
            <a:r>
              <a:rPr lang="en-US" dirty="0" smtClean="0">
                <a:solidFill>
                  <a:srgbClr val="404040"/>
                </a:solidFill>
                <a:latin typeface="Century Gothic" charset="0"/>
              </a:rPr>
              <a:t>19</a:t>
            </a:r>
            <a:endParaRPr lang="en-US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70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User Interface</a:t>
            </a:r>
          </a:p>
        </p:txBody>
      </p:sp>
      <p:pic>
        <p:nvPicPr>
          <p:cNvPr id="5" name="Content Placeholder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682" y="1261872"/>
            <a:ext cx="6223635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5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User Interface</a:t>
            </a:r>
            <a:br>
              <a:rPr lang="en-US" dirty="0" smtClean="0"/>
            </a:br>
            <a:r>
              <a:rPr lang="en-US" dirty="0" smtClean="0"/>
              <a:t>Specifications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An LCD Touchscreen </a:t>
            </a:r>
            <a:r>
              <a:rPr lang="en-US" dirty="0"/>
              <a:t>B</a:t>
            </a:r>
            <a:r>
              <a:rPr lang="en-US" dirty="0" smtClean="0"/>
              <a:t>ased Interface</a:t>
            </a:r>
            <a:r>
              <a:rPr lang="en-US" dirty="0"/>
              <a:t>.</a:t>
            </a:r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View Current </a:t>
            </a:r>
            <a:r>
              <a:rPr lang="en-US" dirty="0"/>
              <a:t>S</a:t>
            </a:r>
            <a:r>
              <a:rPr lang="en-US" dirty="0" smtClean="0"/>
              <a:t>ensor </a:t>
            </a:r>
            <a:r>
              <a:rPr lang="en-US" dirty="0"/>
              <a:t>R</a:t>
            </a:r>
            <a:r>
              <a:rPr lang="en-US" dirty="0" smtClean="0"/>
              <a:t>eadings and Threshold Warnings.</a:t>
            </a:r>
          </a:p>
          <a:p>
            <a:pPr lvl="0"/>
            <a:r>
              <a:rPr lang="en-US" dirty="0" smtClean="0"/>
              <a:t>Ability to </a:t>
            </a:r>
            <a:r>
              <a:rPr lang="en-US" dirty="0"/>
              <a:t>M</a:t>
            </a:r>
            <a:r>
              <a:rPr lang="en-US" dirty="0" smtClean="0"/>
              <a:t>anipulate Warning Thresholds.</a:t>
            </a:r>
          </a:p>
          <a:p>
            <a:pPr lvl="0"/>
            <a:r>
              <a:rPr lang="en-US" dirty="0" smtClean="0"/>
              <a:t>Manually </a:t>
            </a:r>
            <a:r>
              <a:rPr lang="en-US" dirty="0"/>
              <a:t>A</a:t>
            </a:r>
            <a:r>
              <a:rPr lang="en-US" dirty="0" smtClean="0"/>
              <a:t>ctivate </a:t>
            </a:r>
            <a:r>
              <a:rPr lang="en-US" dirty="0"/>
              <a:t>N</a:t>
            </a:r>
            <a:r>
              <a:rPr lang="en-US" dirty="0" smtClean="0"/>
              <a:t>umerous </a:t>
            </a:r>
            <a:r>
              <a:rPr lang="en-US" dirty="0"/>
              <a:t>P</a:t>
            </a:r>
            <a:r>
              <a:rPr lang="en-US" dirty="0" smtClean="0"/>
              <a:t>arts of the System.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R</a:t>
            </a:r>
            <a:r>
              <a:rPr lang="en-US" dirty="0" smtClean="0"/>
              <a:t>esistive Touch LCD Screen for Control at the Site.</a:t>
            </a:r>
          </a:p>
          <a:p>
            <a:pPr lvl="1"/>
            <a:r>
              <a:rPr lang="en-US" dirty="0" smtClean="0"/>
              <a:t>Ability to Manually Refresh Sensors.</a:t>
            </a:r>
          </a:p>
          <a:p>
            <a:r>
              <a:rPr lang="en-US" dirty="0" smtClean="0"/>
              <a:t>Straightforward and Simple to Use UI.</a:t>
            </a:r>
          </a:p>
        </p:txBody>
      </p:sp>
    </p:spTree>
    <p:extLst>
      <p:ext uri="{BB962C8B-B14F-4D97-AF65-F5344CB8AC3E}">
        <p14:creationId xmlns:p14="http://schemas.microsoft.com/office/powerpoint/2010/main" val="270888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Kentec</a:t>
            </a:r>
            <a:r>
              <a:rPr lang="en-US" dirty="0" smtClean="0"/>
              <a:t> 3.5” LCD Touchscreen</a:t>
            </a:r>
            <a:br>
              <a:rPr lang="en-US" dirty="0" smtClean="0"/>
            </a:b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Decent Size.</a:t>
            </a:r>
          </a:p>
          <a:p>
            <a:pPr lvl="0"/>
            <a:r>
              <a:rPr lang="en-US" dirty="0" smtClean="0"/>
              <a:t>Can Fit Multiple Elements on Screen Easily.</a:t>
            </a:r>
          </a:p>
          <a:p>
            <a:pPr lvl="0"/>
            <a:r>
              <a:rPr lang="en-US" dirty="0" smtClean="0"/>
              <a:t>Touchscreen Allows </a:t>
            </a:r>
            <a:r>
              <a:rPr lang="en-US" dirty="0"/>
              <a:t>E</a:t>
            </a:r>
            <a:r>
              <a:rPr lang="en-US" dirty="0" smtClean="0"/>
              <a:t>ase of Use of Control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of the System.</a:t>
            </a:r>
          </a:p>
          <a:p>
            <a:pPr lvl="0"/>
            <a:r>
              <a:rPr lang="en-US" dirty="0" smtClean="0"/>
              <a:t>Supported by Texas Instruments </a:t>
            </a:r>
            <a:r>
              <a:rPr lang="en-US" dirty="0" err="1" smtClean="0"/>
              <a:t>TivaWare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Graphics Library.</a:t>
            </a:r>
          </a:p>
          <a:p>
            <a:pPr lvl="0"/>
            <a:r>
              <a:rPr lang="en-US" dirty="0" smtClean="0"/>
              <a:t>Parallel Data Connection.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62344" y="1905001"/>
            <a:ext cx="3642268" cy="29800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06201" y="5108719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dirty="0">
                <a:solidFill>
                  <a:srgbClr val="404040"/>
                </a:solidFill>
                <a:latin typeface="Century Gothic" charset="0"/>
              </a:rPr>
              <a:t>Figure </a:t>
            </a:r>
            <a:r>
              <a:rPr lang="en-US" dirty="0" smtClean="0">
                <a:solidFill>
                  <a:srgbClr val="404040"/>
                </a:solidFill>
                <a:latin typeface="Century Gothic" charset="0"/>
              </a:rPr>
              <a:t>20</a:t>
            </a:r>
            <a:endParaRPr lang="en-US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85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Kentec</a:t>
            </a:r>
            <a:r>
              <a:rPr lang="en-US" dirty="0" smtClean="0"/>
              <a:t> 3.5” LCD Touchscreen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Specifications</a:t>
            </a:r>
            <a:endParaRPr lang="en-US" dirty="0"/>
          </a:p>
        </p:txBody>
      </p:sp>
      <p:graphicFrame>
        <p:nvGraphicFramePr>
          <p:cNvPr id="4" name="Content Placeholder 3" title="Table sample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2863606" y="2566611"/>
          <a:ext cx="2981164" cy="2896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05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905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83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2621" marR="826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 marL="82621" marR="8262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8302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 Voltage</a:t>
                      </a:r>
                      <a:endParaRPr lang="en-US" dirty="0"/>
                    </a:p>
                  </a:txBody>
                  <a:tcPr marL="82621" marR="826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3.3</a:t>
                      </a:r>
                      <a:r>
                        <a:rPr lang="en-US" baseline="0" dirty="0" smtClean="0"/>
                        <a:t>V &amp; 5V</a:t>
                      </a:r>
                      <a:endParaRPr lang="en-US" dirty="0"/>
                    </a:p>
                  </a:txBody>
                  <a:tcPr marL="82621" marR="8262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8302">
                <a:tc>
                  <a:txBody>
                    <a:bodyPr/>
                    <a:lstStyle/>
                    <a:p>
                      <a:r>
                        <a:rPr lang="en-US" dirty="0" smtClean="0"/>
                        <a:t>Resolution</a:t>
                      </a:r>
                      <a:endParaRPr lang="en-US" dirty="0"/>
                    </a:p>
                  </a:txBody>
                  <a:tcPr marL="82621" marR="826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320 x 240</a:t>
                      </a:r>
                      <a:endParaRPr lang="en-US" dirty="0"/>
                    </a:p>
                  </a:txBody>
                  <a:tcPr marL="82621" marR="82621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8302">
                <a:tc>
                  <a:txBody>
                    <a:bodyPr/>
                    <a:lstStyle/>
                    <a:p>
                      <a:r>
                        <a:rPr lang="en-US" dirty="0" smtClean="0"/>
                        <a:t>Interface</a:t>
                      </a:r>
                      <a:endParaRPr lang="en-US" dirty="0"/>
                    </a:p>
                  </a:txBody>
                  <a:tcPr marL="82621" marR="826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16-bit parallel</a:t>
                      </a:r>
                      <a:endParaRPr lang="en-US" dirty="0"/>
                    </a:p>
                  </a:txBody>
                  <a:tcPr marL="82621" marR="82621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8302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 Temp.</a:t>
                      </a:r>
                      <a:endParaRPr lang="en-US" dirty="0"/>
                    </a:p>
                  </a:txBody>
                  <a:tcPr marL="82621" marR="826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-20 – 70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°C</a:t>
                      </a:r>
                      <a:endParaRPr lang="en-US" dirty="0"/>
                    </a:p>
                  </a:txBody>
                  <a:tcPr marL="82621" marR="82621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72350" y="1741864"/>
            <a:ext cx="3102532" cy="47035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29556" y="6302966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dirty="0">
                <a:solidFill>
                  <a:srgbClr val="404040"/>
                </a:solidFill>
                <a:latin typeface="Century Gothic" charset="0"/>
              </a:rPr>
              <a:t>Figure </a:t>
            </a:r>
            <a:r>
              <a:rPr lang="en-US" dirty="0" smtClean="0">
                <a:solidFill>
                  <a:srgbClr val="404040"/>
                </a:solidFill>
                <a:latin typeface="Century Gothic" charset="0"/>
              </a:rPr>
              <a:t>21</a:t>
            </a:r>
            <a:endParaRPr lang="en-US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39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LCD Touchscreen Flowchart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88" y="1277289"/>
            <a:ext cx="6372225" cy="5194748"/>
          </a:xfrm>
        </p:spPr>
      </p:pic>
    </p:spTree>
    <p:extLst>
      <p:ext uri="{BB962C8B-B14F-4D97-AF65-F5344CB8AC3E}">
        <p14:creationId xmlns:p14="http://schemas.microsoft.com/office/powerpoint/2010/main" val="50318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Main Board Schematic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646" y="1575246"/>
            <a:ext cx="9751625" cy="4814404"/>
          </a:xfrm>
        </p:spPr>
      </p:pic>
    </p:spTree>
    <p:extLst>
      <p:ext uri="{BB962C8B-B14F-4D97-AF65-F5344CB8AC3E}">
        <p14:creationId xmlns:p14="http://schemas.microsoft.com/office/powerpoint/2010/main" val="33348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Main Board Schematic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646" y="1869358"/>
            <a:ext cx="9751625" cy="4226180"/>
          </a:xfrm>
        </p:spPr>
      </p:pic>
    </p:spTree>
    <p:extLst>
      <p:ext uri="{BB962C8B-B14F-4D97-AF65-F5344CB8AC3E}">
        <p14:creationId xmlns:p14="http://schemas.microsoft.com/office/powerpoint/2010/main" val="40886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Main Board Layout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060" y="1264555"/>
            <a:ext cx="6299413" cy="5242211"/>
          </a:xfrm>
        </p:spPr>
      </p:pic>
    </p:spTree>
    <p:extLst>
      <p:ext uri="{BB962C8B-B14F-4D97-AF65-F5344CB8AC3E}">
        <p14:creationId xmlns:p14="http://schemas.microsoft.com/office/powerpoint/2010/main" val="172704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Specifications and Requirements</a:t>
            </a:r>
          </a:p>
        </p:txBody>
      </p:sp>
      <p:pic>
        <p:nvPicPr>
          <p:cNvPr id="4" name="Picture 3" descr="Spec_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60153" y="1978234"/>
            <a:ext cx="4166089" cy="3743582"/>
          </a:xfrm>
          <a:prstGeom prst="rect">
            <a:avLst/>
          </a:prstGeom>
        </p:spPr>
      </p:pic>
      <p:pic>
        <p:nvPicPr>
          <p:cNvPr id="5" name="Picture 4" descr="Spec_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79141" y="1783031"/>
            <a:ext cx="4038687" cy="417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9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Administrative Content</a:t>
            </a:r>
            <a:br>
              <a:rPr lang="en-US" dirty="0" smtClean="0"/>
            </a:br>
            <a:r>
              <a:rPr lang="en-US" dirty="0" smtClean="0"/>
              <a:t>Work Distribution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3733331"/>
              </p:ext>
            </p:extLst>
          </p:nvPr>
        </p:nvGraphicFramePr>
        <p:xfrm>
          <a:off x="3446463" y="1905000"/>
          <a:ext cx="7132320" cy="422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David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PCB</a:t>
                      </a:r>
                      <a:r>
                        <a:rPr lang="en-US" baseline="0" dirty="0" smtClean="0"/>
                        <a:t> 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Sensor</a:t>
                      </a:r>
                      <a:r>
                        <a:rPr lang="en-US" baseline="0" dirty="0" smtClean="0"/>
                        <a:t> Integration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Control</a:t>
                      </a:r>
                      <a:r>
                        <a:rPr lang="en-US" baseline="0" dirty="0" smtClean="0"/>
                        <a:t> Signals Integration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LCD Screen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Power</a:t>
                      </a:r>
                      <a:r>
                        <a:rPr lang="en-US" baseline="0" dirty="0" smtClean="0"/>
                        <a:t> Distribution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Pump, Tiller, Hydroponics</a:t>
                      </a:r>
                      <a:r>
                        <a:rPr lang="en-US" baseline="0" dirty="0" smtClean="0"/>
                        <a:t>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389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Administrative Content</a:t>
            </a:r>
            <a:br>
              <a:rPr lang="en-US" dirty="0" smtClean="0"/>
            </a:br>
            <a:r>
              <a:rPr lang="en-US" dirty="0" smtClean="0"/>
              <a:t>Budget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7346471"/>
              </p:ext>
            </p:extLst>
          </p:nvPr>
        </p:nvGraphicFramePr>
        <p:xfrm>
          <a:off x="1048215" y="1929796"/>
          <a:ext cx="10191502" cy="441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0088">
                  <a:extLst>
                    <a:ext uri="{9D8B030D-6E8A-4147-A177-3AD203B41FA5}">
                      <a16:colId xmlns:a16="http://schemas.microsoft.com/office/drawing/2014/main" xmlns="" val="3324577949"/>
                    </a:ext>
                  </a:extLst>
                </a:gridCol>
                <a:gridCol w="1862174">
                  <a:extLst>
                    <a:ext uri="{9D8B030D-6E8A-4147-A177-3AD203B41FA5}">
                      <a16:colId xmlns:a16="http://schemas.microsoft.com/office/drawing/2014/main" xmlns="" val="2229794483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xmlns="" val="1091257157"/>
                    </a:ext>
                  </a:extLst>
                </a:gridCol>
                <a:gridCol w="1783080"/>
                <a:gridCol w="1783080">
                  <a:extLst>
                    <a:ext uri="{9D8B030D-6E8A-4147-A177-3AD203B41FA5}">
                      <a16:colId xmlns:a16="http://schemas.microsoft.com/office/drawing/2014/main" xmlns="" val="4157029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Device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of 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Vendor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Price per 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5199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Solar Panel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Power Distribution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Senior Design</a:t>
                      </a:r>
                      <a:r>
                        <a:rPr lang="en-US" baseline="0" dirty="0" smtClean="0"/>
                        <a:t> Lab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6106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Battery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Power Distribution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Senior Design Lab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4443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Sensor Hub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TI Innovation 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91118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Water Level Sensor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Adafruit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$47.91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3060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Water Temperature Sensor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Adafruit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$9.95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09720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pH Sensor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Atlas Scientific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$135.54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4784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Dissolved Oxygen Sensor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Atlas Scientific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$231.99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62368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LCD Touch Screen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User Interface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$41.19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6188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74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Administrative Content</a:t>
            </a:r>
            <a:br>
              <a:rPr lang="en-US" dirty="0" smtClean="0"/>
            </a:br>
            <a:r>
              <a:rPr lang="en-US" dirty="0" smtClean="0"/>
              <a:t>Budget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748878"/>
              </p:ext>
            </p:extLst>
          </p:nvPr>
        </p:nvGraphicFramePr>
        <p:xfrm>
          <a:off x="1048215" y="1929796"/>
          <a:ext cx="10191502" cy="451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326">
                  <a:extLst>
                    <a:ext uri="{9D8B030D-6E8A-4147-A177-3AD203B41FA5}">
                      <a16:colId xmlns:a16="http://schemas.microsoft.com/office/drawing/2014/main" xmlns="" val="3324577949"/>
                    </a:ext>
                  </a:extLst>
                </a:gridCol>
                <a:gridCol w="1853936">
                  <a:extLst>
                    <a:ext uri="{9D8B030D-6E8A-4147-A177-3AD203B41FA5}">
                      <a16:colId xmlns:a16="http://schemas.microsoft.com/office/drawing/2014/main" xmlns="" val="2229794483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xmlns="" val="1091257157"/>
                    </a:ext>
                  </a:extLst>
                </a:gridCol>
                <a:gridCol w="1783080"/>
                <a:gridCol w="1783080">
                  <a:extLst>
                    <a:ext uri="{9D8B030D-6E8A-4147-A177-3AD203B41FA5}">
                      <a16:colId xmlns:a16="http://schemas.microsoft.com/office/drawing/2014/main" xmlns="" val="4157029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Device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of 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Vendor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Price per 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5199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Tiva C TM4C1294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Microcontroller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Texas Instruments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Free (Sample)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6106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TPS563200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Voltage</a:t>
                      </a:r>
                      <a:r>
                        <a:rPr lang="en-US" baseline="0" dirty="0" smtClean="0"/>
                        <a:t> Regulator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Texas Instruments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Free (Sample)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4443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Various main</a:t>
                      </a:r>
                      <a:r>
                        <a:rPr lang="en-US" baseline="0" dirty="0" smtClean="0"/>
                        <a:t> board and VR board</a:t>
                      </a:r>
                      <a:r>
                        <a:rPr lang="en-US" dirty="0" smtClean="0"/>
                        <a:t> devices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Multiple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Multiple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Digikey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$52.22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91118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set of 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Amazon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$9.99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3060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Bilge Pump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09720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Solid-State Relays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Active</a:t>
                      </a:r>
                      <a:r>
                        <a:rPr lang="en-US" baseline="0" dirty="0" smtClean="0"/>
                        <a:t> Device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Sparkfun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$4.99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4784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LED Bulbs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Amazon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$8.00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62368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Auger</a:t>
                      </a:r>
                      <a:r>
                        <a:rPr lang="en-US" baseline="0" dirty="0" smtClean="0"/>
                        <a:t> Bit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Hardware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6188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Solenoids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Active Devices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eBay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$12.99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50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Administrative Content</a:t>
            </a:r>
            <a:br>
              <a:rPr lang="en-US" dirty="0" smtClean="0"/>
            </a:br>
            <a:r>
              <a:rPr lang="en-US" dirty="0" smtClean="0"/>
              <a:t>Budget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8188907"/>
              </p:ext>
            </p:extLst>
          </p:nvPr>
        </p:nvGraphicFramePr>
        <p:xfrm>
          <a:off x="1048215" y="1929796"/>
          <a:ext cx="10191502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326">
                  <a:extLst>
                    <a:ext uri="{9D8B030D-6E8A-4147-A177-3AD203B41FA5}">
                      <a16:colId xmlns:a16="http://schemas.microsoft.com/office/drawing/2014/main" xmlns="" val="3324577949"/>
                    </a:ext>
                  </a:extLst>
                </a:gridCol>
                <a:gridCol w="1853936">
                  <a:extLst>
                    <a:ext uri="{9D8B030D-6E8A-4147-A177-3AD203B41FA5}">
                      <a16:colId xmlns:a16="http://schemas.microsoft.com/office/drawing/2014/main" xmlns="" val="2229794483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xmlns="" val="1091257157"/>
                    </a:ext>
                  </a:extLst>
                </a:gridCol>
                <a:gridCol w="1783080"/>
                <a:gridCol w="1783080">
                  <a:extLst>
                    <a:ext uri="{9D8B030D-6E8A-4147-A177-3AD203B41FA5}">
                      <a16:colId xmlns:a16="http://schemas.microsoft.com/office/drawing/2014/main" xmlns="" val="4157029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Device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of 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Vendor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Price per 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5199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3/4</a:t>
                      </a:r>
                      <a:r>
                        <a:rPr lang="en-US" baseline="0" dirty="0" smtClean="0"/>
                        <a:t>” Hosing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Hardware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Home Depot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Free (Sample)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6106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Main Board PCB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Circuit Board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OSH Park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$64.60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Voltage Regulator PCB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Circuit Board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OSH Park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$3.27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Battery Terminal</a:t>
                      </a:r>
                      <a:r>
                        <a:rPr lang="en-US" baseline="0" dirty="0" smtClean="0"/>
                        <a:t> Connectors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Hardware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set of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Skycraft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$24.29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Fuses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Hardware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Multiple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Skycraft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$9.20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Heat Shrink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Hardware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Skycraft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$8.69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Exterior 3M Tape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Mounting Hardware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Skycraft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$8.88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$861.40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b="1" dirty="0"/>
                        <a:t>Duke Funding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$1250.00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b="1" dirty="0"/>
                        <a:t>Remaining Funds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$388.60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667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Time (Shorter Semester)</a:t>
            </a:r>
          </a:p>
          <a:p>
            <a:r>
              <a:rPr lang="en-US"/>
              <a:t>Money (Cost vs Performance)</a:t>
            </a:r>
          </a:p>
          <a:p>
            <a:r>
              <a:rPr lang="en-US"/>
              <a:t>Practical Experience</a:t>
            </a:r>
          </a:p>
          <a:p>
            <a:r>
              <a:rPr lang="en-US"/>
              <a:t>Mechanical Design Knowledge</a:t>
            </a:r>
          </a:p>
          <a:p>
            <a:r>
              <a:rPr lang="en-US"/>
              <a:t>Manufacturing</a:t>
            </a:r>
          </a:p>
          <a:p>
            <a:pPr lvl="1"/>
            <a:r>
              <a:rPr lang="en-US"/>
              <a:t>No Low Cost Pick and Place</a:t>
            </a:r>
          </a:p>
          <a:p>
            <a:pPr lvl="1"/>
            <a:r>
              <a:rPr lang="en-US"/>
              <a:t>No Low Cost Reflow Station</a:t>
            </a:r>
          </a:p>
          <a:p>
            <a:pPr lvl="1"/>
            <a:r>
              <a:rPr lang="en-US"/>
              <a:t>No Low Cost and High Quality PCB Design Software Package</a:t>
            </a:r>
          </a:p>
        </p:txBody>
      </p:sp>
    </p:spTree>
    <p:extLst>
      <p:ext uri="{BB962C8B-B14F-4D97-AF65-F5344CB8AC3E}">
        <p14:creationId xmlns:p14="http://schemas.microsoft.com/office/powerpoint/2010/main" val="202636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Difficulties and Successes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Difficulties</a:t>
            </a:r>
          </a:p>
          <a:p>
            <a:pPr lvl="1"/>
            <a:r>
              <a:rPr lang="en-US" dirty="0"/>
              <a:t>Software Development With Only Electrical </a:t>
            </a:r>
            <a:r>
              <a:rPr lang="en-US" dirty="0" smtClean="0"/>
              <a:t>Engineers</a:t>
            </a:r>
          </a:p>
          <a:p>
            <a:pPr lvl="1"/>
            <a:r>
              <a:rPr lang="en-US" dirty="0" smtClean="0"/>
              <a:t>Manufacturing Failures</a:t>
            </a:r>
          </a:p>
          <a:p>
            <a:pPr lvl="1"/>
            <a:r>
              <a:rPr lang="en-US" dirty="0" smtClean="0"/>
              <a:t>Things Not Working the Way you Expect</a:t>
            </a:r>
            <a:endParaRPr lang="en-US" dirty="0"/>
          </a:p>
          <a:p>
            <a:r>
              <a:rPr lang="en-US" dirty="0"/>
              <a:t>Successes</a:t>
            </a:r>
          </a:p>
          <a:p>
            <a:pPr lvl="1"/>
            <a:r>
              <a:rPr lang="en-US" dirty="0" smtClean="0"/>
              <a:t>Completed </a:t>
            </a:r>
            <a:r>
              <a:rPr lang="en-US" dirty="0"/>
              <a:t>Hydroponic </a:t>
            </a:r>
            <a:r>
              <a:rPr lang="en-US" dirty="0" smtClean="0"/>
              <a:t>System Frame and Tubing</a:t>
            </a:r>
          </a:p>
          <a:p>
            <a:pPr lvl="1"/>
            <a:r>
              <a:rPr lang="en-US" dirty="0" smtClean="0"/>
              <a:t>Sensor Integration with 8 Different Sensors</a:t>
            </a:r>
          </a:p>
          <a:p>
            <a:pPr lvl="1"/>
            <a:r>
              <a:rPr lang="en-US" dirty="0" smtClean="0"/>
              <a:t>Interfacing with Relays to Activate Pump and Lights</a:t>
            </a:r>
            <a:endParaRPr lang="en-US" dirty="0"/>
          </a:p>
          <a:p>
            <a:pPr lvl="1"/>
            <a:r>
              <a:rPr lang="en-US" dirty="0"/>
              <a:t>Learning a Large Amount of Practical Design Applications</a:t>
            </a:r>
          </a:p>
        </p:txBody>
      </p:sp>
    </p:spTree>
    <p:extLst>
      <p:ext uri="{BB962C8B-B14F-4D97-AF65-F5344CB8AC3E}">
        <p14:creationId xmlns:p14="http://schemas.microsoft.com/office/powerpoint/2010/main" val="77014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Upgrades and Modifications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Modular System allows for Upgrades Including:</a:t>
            </a:r>
          </a:p>
          <a:p>
            <a:pPr lvl="1"/>
            <a:r>
              <a:rPr lang="en-US" dirty="0" smtClean="0"/>
              <a:t>Automated Tiller Subsystem</a:t>
            </a:r>
          </a:p>
          <a:p>
            <a:pPr lvl="1"/>
            <a:r>
              <a:rPr lang="en-US" dirty="0" smtClean="0"/>
              <a:t>Webserver Interface</a:t>
            </a:r>
          </a:p>
          <a:p>
            <a:pPr lvl="1"/>
            <a:r>
              <a:rPr lang="en-US" dirty="0" smtClean="0"/>
              <a:t>Webcam </a:t>
            </a:r>
          </a:p>
          <a:p>
            <a:pPr lvl="1"/>
            <a:r>
              <a:rPr lang="en-US" dirty="0" smtClean="0"/>
              <a:t>Wireless RF Interface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8417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Upgrade - Web-based </a:t>
            </a:r>
            <a:r>
              <a:rPr lang="en-US" dirty="0" smtClean="0"/>
              <a:t>Interface</a:t>
            </a:r>
            <a:br>
              <a:rPr lang="en-US" dirty="0" smtClean="0"/>
            </a:br>
            <a:r>
              <a:rPr lang="en-US" dirty="0" smtClean="0"/>
              <a:t>Possibilities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1" y="2133600"/>
            <a:ext cx="8915399" cy="37776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In Addition, a Similar Featured Web Interface to the LCD Interface.</a:t>
            </a:r>
          </a:p>
          <a:p>
            <a:r>
              <a:rPr lang="en-US" dirty="0"/>
              <a:t>Adds a Database for History.</a:t>
            </a:r>
          </a:p>
          <a:p>
            <a:r>
              <a:rPr lang="en-US" dirty="0"/>
              <a:t>Manipulate Alert Thresholds and Control Subsystems.</a:t>
            </a:r>
          </a:p>
          <a:p>
            <a:r>
              <a:rPr lang="en-US" dirty="0"/>
              <a:t>Can Access the System Remotely, No Need to Be at the Location.</a:t>
            </a:r>
          </a:p>
        </p:txBody>
      </p:sp>
    </p:spTree>
    <p:extLst>
      <p:ext uri="{BB962C8B-B14F-4D97-AF65-F5344CB8AC3E}">
        <p14:creationId xmlns:p14="http://schemas.microsoft.com/office/powerpoint/2010/main" val="305875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Upgrade - </a:t>
            </a:r>
            <a:r>
              <a:rPr lang="en-US" dirty="0" err="1" smtClean="0"/>
              <a:t>BeagleBone</a:t>
            </a:r>
            <a:r>
              <a:rPr lang="en-US" dirty="0" smtClean="0"/>
              <a:t> Black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Open Source Hardware and Tons of Documentation.</a:t>
            </a:r>
          </a:p>
          <a:p>
            <a:r>
              <a:rPr lang="en-US" dirty="0" smtClean="0"/>
              <a:t>69 GPIO Pins, Easy to Interface </a:t>
            </a:r>
            <a:r>
              <a:rPr lang="en-US" dirty="0"/>
              <a:t>W</a:t>
            </a:r>
            <a:r>
              <a:rPr lang="en-US" dirty="0" smtClean="0"/>
              <a:t>ith.</a:t>
            </a:r>
          </a:p>
          <a:p>
            <a:r>
              <a:rPr lang="en-US" dirty="0" smtClean="0"/>
              <a:t>4GB On-Board </a:t>
            </a:r>
            <a:r>
              <a:rPr lang="en-US" dirty="0" err="1" smtClean="0"/>
              <a:t>eMMC</a:t>
            </a:r>
            <a:r>
              <a:rPr lang="en-US" dirty="0" smtClean="0"/>
              <a:t>, No </a:t>
            </a:r>
            <a:r>
              <a:rPr lang="en-US" dirty="0"/>
              <a:t>N</a:t>
            </a:r>
            <a:r>
              <a:rPr lang="en-US" dirty="0" smtClean="0"/>
              <a:t>eed for a </a:t>
            </a:r>
            <a:r>
              <a:rPr lang="en-US" dirty="0" err="1" smtClean="0"/>
              <a:t>microSD</a:t>
            </a:r>
            <a:r>
              <a:rPr lang="en-US" dirty="0" smtClean="0"/>
              <a:t> Card.</a:t>
            </a:r>
          </a:p>
          <a:p>
            <a:r>
              <a:rPr lang="en-US" dirty="0" smtClean="0"/>
              <a:t>Low Power </a:t>
            </a:r>
            <a:r>
              <a:rPr lang="en-US" dirty="0"/>
              <a:t>C</a:t>
            </a:r>
            <a:r>
              <a:rPr lang="en-US" dirty="0" smtClean="0"/>
              <a:t>onsumption </a:t>
            </a:r>
            <a:br>
              <a:rPr lang="en-US" dirty="0" smtClean="0"/>
            </a:br>
            <a:r>
              <a:rPr lang="en-US" dirty="0" smtClean="0"/>
              <a:t>(between 1-2W).</a:t>
            </a:r>
          </a:p>
          <a:p>
            <a:r>
              <a:rPr lang="en-US" dirty="0" smtClean="0"/>
              <a:t>Free from the Innovation Lab.</a:t>
            </a:r>
          </a:p>
          <a:p>
            <a:r>
              <a:rPr lang="en-US" dirty="0" smtClean="0"/>
              <a:t>Large Community.</a:t>
            </a:r>
          </a:p>
          <a:p>
            <a:r>
              <a:rPr lang="en-US" dirty="0" smtClean="0"/>
              <a:t>Built-in Simple to Use Node.js </a:t>
            </a:r>
            <a:r>
              <a:rPr lang="en-US" dirty="0"/>
              <a:t>W</a:t>
            </a:r>
            <a:r>
              <a:rPr lang="en-US" dirty="0" smtClean="0"/>
              <a:t>eb </a:t>
            </a:r>
            <a:r>
              <a:rPr lang="en-US" dirty="0"/>
              <a:t>S</a:t>
            </a:r>
            <a:r>
              <a:rPr lang="en-US" dirty="0" smtClean="0"/>
              <a:t>erver.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897" y="1905000"/>
            <a:ext cx="5171714" cy="34478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41628" y="5090333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dirty="0">
                <a:solidFill>
                  <a:srgbClr val="404040"/>
                </a:solidFill>
                <a:latin typeface="Century Gothic" charset="0"/>
              </a:rPr>
              <a:t>Figure </a:t>
            </a:r>
            <a:r>
              <a:rPr lang="en-US" dirty="0" smtClean="0">
                <a:solidFill>
                  <a:srgbClr val="404040"/>
                </a:solidFill>
                <a:latin typeface="Century Gothic" charset="0"/>
              </a:rPr>
              <a:t>22</a:t>
            </a:r>
            <a:endParaRPr lang="en-US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54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Upgrade - Wireless </a:t>
            </a:r>
            <a:r>
              <a:rPr lang="en-US" dirty="0" smtClean="0"/>
              <a:t>Module</a:t>
            </a:r>
            <a:br>
              <a:rPr lang="en-US" dirty="0" smtClean="0"/>
            </a:br>
            <a:r>
              <a:rPr lang="en-US" dirty="0" smtClean="0"/>
              <a:t>Possibilities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1" y="2133600"/>
            <a:ext cx="7189103" cy="37776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Need </a:t>
            </a:r>
            <a:r>
              <a:rPr lang="en-US" dirty="0"/>
              <a:t>a Longer Range Communication Device Between MCU and </a:t>
            </a:r>
            <a:r>
              <a:rPr lang="en-US" dirty="0" err="1"/>
              <a:t>BeagleBone</a:t>
            </a:r>
            <a:r>
              <a:rPr lang="en-US" dirty="0"/>
              <a:t> Black.</a:t>
            </a:r>
          </a:p>
          <a:p>
            <a:r>
              <a:rPr lang="en-US" dirty="0"/>
              <a:t>Wires Not Practical, a Wireless Approach is Needed.</a:t>
            </a:r>
          </a:p>
          <a:p>
            <a:r>
              <a:rPr lang="en-US" dirty="0"/>
              <a:t>Should Use Low Power </a:t>
            </a:r>
          </a:p>
          <a:p>
            <a:r>
              <a:rPr lang="en-US" dirty="0"/>
              <a:t>Should Have 10-15 Meter Range</a:t>
            </a:r>
          </a:p>
          <a:p>
            <a:r>
              <a:rPr lang="en-US" dirty="0" smtClean="0"/>
              <a:t>Should </a:t>
            </a:r>
            <a:r>
              <a:rPr lang="en-US" dirty="0"/>
              <a:t>Be Easy to Implement</a:t>
            </a:r>
          </a:p>
        </p:txBody>
      </p:sp>
    </p:spTree>
    <p:extLst>
      <p:ext uri="{BB962C8B-B14F-4D97-AF65-F5344CB8AC3E}">
        <p14:creationId xmlns:p14="http://schemas.microsoft.com/office/powerpoint/2010/main" val="100219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pPr algn="ctr"/>
            <a:r>
              <a:rPr lang="en-US"/>
              <a:t>Standards and Specifications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RS232 UART</a:t>
            </a:r>
          </a:p>
          <a:p>
            <a:r>
              <a:rPr lang="en-US" dirty="0"/>
              <a:t>Inter-Integrated Circuit (I2C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JTAG Interface  (IEEE 1149.1)</a:t>
            </a:r>
          </a:p>
          <a:p>
            <a:r>
              <a:rPr lang="en-US" dirty="0"/>
              <a:t>C Programming Language (ISO 9899)</a:t>
            </a:r>
          </a:p>
          <a:p>
            <a:r>
              <a:rPr lang="en-US" dirty="0"/>
              <a:t>Chip Package Types</a:t>
            </a:r>
          </a:p>
        </p:txBody>
      </p:sp>
    </p:spTree>
    <p:extLst>
      <p:ext uri="{BB962C8B-B14F-4D97-AF65-F5344CB8AC3E}">
        <p14:creationId xmlns:p14="http://schemas.microsoft.com/office/powerpoint/2010/main" val="215517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Upgrade- NRF24L01</a:t>
            </a:r>
            <a:r>
              <a:rPr lang="en-US" dirty="0" smtClean="0"/>
              <a:t>+ Wireless </a:t>
            </a:r>
            <a:r>
              <a:rPr lang="en-US" dirty="0" smtClean="0"/>
              <a:t>Transceiver </a:t>
            </a:r>
            <a:r>
              <a:rPr lang="en-US" dirty="0" err="1" smtClean="0"/>
              <a:t>PossibilityOverview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Uses 2.4 – 2.525 GHz RF</a:t>
            </a:r>
          </a:p>
          <a:p>
            <a:pPr lvl="0"/>
            <a:r>
              <a:rPr lang="en-US" dirty="0" smtClean="0"/>
              <a:t>Can Use up to 126 Channels</a:t>
            </a:r>
          </a:p>
          <a:p>
            <a:pPr lvl="0"/>
            <a:r>
              <a:rPr lang="en-US" dirty="0" smtClean="0"/>
              <a:t>Range of About 30 Meters</a:t>
            </a:r>
          </a:p>
          <a:p>
            <a:pPr lvl="0"/>
            <a:r>
              <a:rPr lang="en-US" dirty="0" smtClean="0"/>
              <a:t>Powered by 3.3V (Same as</a:t>
            </a:r>
            <a:br>
              <a:rPr lang="en-US" dirty="0" smtClean="0"/>
            </a:br>
            <a:r>
              <a:rPr lang="en-US" dirty="0" smtClean="0"/>
              <a:t>MCU and </a:t>
            </a:r>
            <a:r>
              <a:rPr lang="en-US" dirty="0" err="1" smtClean="0"/>
              <a:t>Beaglebone</a:t>
            </a:r>
            <a:r>
              <a:rPr lang="en-US" dirty="0" smtClean="0"/>
              <a:t> Pins)</a:t>
            </a:r>
          </a:p>
          <a:p>
            <a:pPr lvl="0"/>
            <a:r>
              <a:rPr lang="en-US" dirty="0" smtClean="0"/>
              <a:t>Uses SPI for Communication</a:t>
            </a:r>
          </a:p>
          <a:p>
            <a:pPr lvl="0"/>
            <a:r>
              <a:rPr lang="en-US" dirty="0" smtClean="0"/>
              <a:t>Has an Interrupt </a:t>
            </a:r>
            <a:r>
              <a:rPr lang="en-US" dirty="0"/>
              <a:t>P</a:t>
            </a:r>
            <a:r>
              <a:rPr lang="en-US" dirty="0" smtClean="0"/>
              <a:t>in</a:t>
            </a:r>
          </a:p>
          <a:p>
            <a:pPr lvl="0"/>
            <a:r>
              <a:rPr lang="en-US" dirty="0" smtClean="0"/>
              <a:t>Has an Ultra </a:t>
            </a:r>
            <a:r>
              <a:rPr lang="en-US" dirty="0"/>
              <a:t>L</a:t>
            </a:r>
            <a:r>
              <a:rPr lang="en-US" dirty="0" smtClean="0"/>
              <a:t>ow </a:t>
            </a:r>
            <a:r>
              <a:rPr lang="en-US" dirty="0"/>
              <a:t>P</a:t>
            </a:r>
            <a:r>
              <a:rPr lang="en-US" dirty="0" smtClean="0"/>
              <a:t>ower </a:t>
            </a:r>
            <a:r>
              <a:rPr lang="en-US" dirty="0" smtClean="0"/>
              <a:t>Mode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862" y="1905000"/>
            <a:ext cx="5238750" cy="2409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40518" y="4519682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dirty="0">
                <a:solidFill>
                  <a:srgbClr val="404040"/>
                </a:solidFill>
                <a:latin typeface="Century Gothic" charset="0"/>
              </a:rPr>
              <a:t>Figure </a:t>
            </a:r>
            <a:r>
              <a:rPr lang="en-US" dirty="0" smtClean="0">
                <a:solidFill>
                  <a:srgbClr val="404040"/>
                </a:solidFill>
                <a:latin typeface="Century Gothic" charset="0"/>
              </a:rPr>
              <a:t>23</a:t>
            </a:r>
            <a:endParaRPr lang="en-US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79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379181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Upgrade - NRF24L01</a:t>
            </a:r>
            <a:r>
              <a:rPr lang="en-US" dirty="0"/>
              <a:t>+ Wireless </a:t>
            </a:r>
            <a:r>
              <a:rPr lang="en-US" dirty="0" smtClean="0"/>
              <a:t>Transceiver Possibility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Specifications &amp; Block Diagram</a:t>
            </a:r>
            <a:endParaRPr lang="en-US" dirty="0"/>
          </a:p>
        </p:txBody>
      </p:sp>
      <p:graphicFrame>
        <p:nvGraphicFramePr>
          <p:cNvPr id="4" name="Content Placeholder 3" title="Table sample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2592924" y="1979645"/>
          <a:ext cx="2981164" cy="4511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05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905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83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2621" marR="826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 marL="82621" marR="8262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8302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 Voltage</a:t>
                      </a:r>
                      <a:endParaRPr lang="en-US" dirty="0"/>
                    </a:p>
                  </a:txBody>
                  <a:tcPr marL="82621" marR="826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1.9 –</a:t>
                      </a:r>
                      <a:r>
                        <a:rPr lang="en-US" baseline="0" dirty="0" smtClean="0"/>
                        <a:t> 3.6V</a:t>
                      </a:r>
                      <a:endParaRPr lang="en-US" dirty="0"/>
                    </a:p>
                  </a:txBody>
                  <a:tcPr marL="82621" marR="8262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8302">
                <a:tc>
                  <a:txBody>
                    <a:bodyPr/>
                    <a:lstStyle/>
                    <a:p>
                      <a:r>
                        <a:rPr lang="en-US" dirty="0" smtClean="0"/>
                        <a:t>Maximum Current Draw</a:t>
                      </a:r>
                      <a:endParaRPr lang="en-US" dirty="0"/>
                    </a:p>
                  </a:txBody>
                  <a:tcPr marL="82621" marR="826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13.5mA</a:t>
                      </a:r>
                      <a:endParaRPr lang="en-US" dirty="0"/>
                    </a:p>
                  </a:txBody>
                  <a:tcPr marL="82621" marR="82621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8302">
                <a:tc>
                  <a:txBody>
                    <a:bodyPr/>
                    <a:lstStyle/>
                    <a:p>
                      <a:r>
                        <a:rPr lang="en-US" dirty="0" smtClean="0"/>
                        <a:t>Standby Current Draw</a:t>
                      </a:r>
                      <a:endParaRPr lang="en-US" dirty="0"/>
                    </a:p>
                  </a:txBody>
                  <a:tcPr marL="82621" marR="826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26µA</a:t>
                      </a:r>
                      <a:endParaRPr lang="en-US" dirty="0"/>
                    </a:p>
                  </a:txBody>
                  <a:tcPr marL="82621" marR="82621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8302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Data Rates</a:t>
                      </a:r>
                      <a:endParaRPr lang="en-US" dirty="0"/>
                    </a:p>
                  </a:txBody>
                  <a:tcPr marL="82621" marR="826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250kbps,</a:t>
                      </a:r>
                      <a:r>
                        <a:rPr lang="en-US" baseline="0" dirty="0" smtClean="0"/>
                        <a:t> 1Mbps, 2Mbps</a:t>
                      </a:r>
                      <a:endParaRPr lang="en-US" dirty="0"/>
                    </a:p>
                  </a:txBody>
                  <a:tcPr marL="82621" marR="82621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8302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 Temp.</a:t>
                      </a:r>
                      <a:endParaRPr lang="en-US" dirty="0"/>
                    </a:p>
                  </a:txBody>
                  <a:tcPr marL="82621" marR="826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-40 – 125 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°C</a:t>
                      </a:r>
                      <a:endParaRPr lang="en-US" dirty="0"/>
                    </a:p>
                  </a:txBody>
                  <a:tcPr marL="82621" marR="82621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8996" y="1905000"/>
            <a:ext cx="5775615" cy="32550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18258" y="5294136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dirty="0">
                <a:solidFill>
                  <a:srgbClr val="404040"/>
                </a:solidFill>
                <a:latin typeface="Century Gothic" charset="0"/>
              </a:rPr>
              <a:t>Figure </a:t>
            </a:r>
            <a:r>
              <a:rPr lang="en-US" dirty="0" smtClean="0">
                <a:solidFill>
                  <a:srgbClr val="404040"/>
                </a:solidFill>
                <a:latin typeface="Century Gothic" charset="0"/>
              </a:rPr>
              <a:t>24</a:t>
            </a:r>
            <a:endParaRPr lang="en-US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7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Upgrade - Camera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TMEZON Outdoor IP Camera</a:t>
            </a:r>
          </a:p>
          <a:p>
            <a:pPr lvl="1"/>
            <a:r>
              <a:rPr lang="en-US"/>
              <a:t>1.0 Mega Pixels</a:t>
            </a:r>
          </a:p>
          <a:p>
            <a:pPr lvl="1"/>
            <a:r>
              <a:rPr lang="en-US"/>
              <a:t>720p</a:t>
            </a:r>
          </a:p>
          <a:p>
            <a:pPr lvl="1"/>
            <a:r>
              <a:rPr lang="en-US"/>
              <a:t>24 IR LEDs</a:t>
            </a:r>
          </a:p>
          <a:p>
            <a:pPr lvl="1"/>
            <a:r>
              <a:rPr lang="en-US"/>
              <a:t>Night Vision</a:t>
            </a:r>
          </a:p>
          <a:p>
            <a:pPr lvl="1"/>
            <a:r>
              <a:rPr lang="en-US"/>
              <a:t>Power Over Ethernet (POE)</a:t>
            </a:r>
          </a:p>
          <a:p>
            <a:pPr lvl="1"/>
            <a:r>
              <a:rPr lang="en-US"/>
              <a:t>Weatherproof</a:t>
            </a:r>
          </a:p>
          <a:p>
            <a:pPr lvl="1"/>
            <a:r>
              <a:rPr lang="en-US"/>
              <a:t>IP66 Water Resistance</a:t>
            </a:r>
          </a:p>
          <a:p>
            <a:pPr lvl="1"/>
            <a:r>
              <a:rPr lang="en-US"/>
              <a:t>Self Hosting IP Camera Stream</a:t>
            </a:r>
          </a:p>
          <a:p>
            <a:pPr lvl="1"/>
            <a:r>
              <a:rPr lang="en-US">
                <a:solidFill>
                  <a:srgbClr val="404040"/>
                </a:solidFill>
                <a:latin typeface="Century Gothic"/>
                <a:ea typeface="Verdana" charset="0"/>
                <a:cs typeface="Verdana" charset="0"/>
              </a:rPr>
              <a:t>WiFi 802.11 b/g/n Compliant</a:t>
            </a:r>
          </a:p>
        </p:txBody>
      </p:sp>
      <p:pic>
        <p:nvPicPr>
          <p:cNvPr id="5" name="Content Placeholder 4" descr="camera.jpg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58869" y="2125663"/>
            <a:ext cx="3778250" cy="3778250"/>
          </a:xfrm>
        </p:spPr>
      </p:pic>
      <p:sp>
        <p:nvSpPr>
          <p:cNvPr id="6" name="TextBox 5"/>
          <p:cNvSpPr txBox="1"/>
          <p:nvPr/>
        </p:nvSpPr>
        <p:spPr>
          <a:xfrm>
            <a:off x="7943511" y="5640603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dirty="0">
                <a:solidFill>
                  <a:srgbClr val="404040"/>
                </a:solidFill>
                <a:latin typeface="Century Gothic" charset="0"/>
              </a:rPr>
              <a:t>Figure </a:t>
            </a:r>
            <a:r>
              <a:rPr lang="en-US" dirty="0" smtClean="0">
                <a:solidFill>
                  <a:srgbClr val="404040"/>
                </a:solidFill>
                <a:latin typeface="Century Gothic" charset="0"/>
              </a:rPr>
              <a:t>25</a:t>
            </a:r>
            <a:endParaRPr lang="en-US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81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Upgrade -  </a:t>
            </a:r>
            <a:r>
              <a:rPr lang="en-US" dirty="0" smtClean="0"/>
              <a:t>Control </a:t>
            </a:r>
            <a:r>
              <a:rPr lang="en-US" dirty="0"/>
              <a:t>Subsystem - Nutrient Tiller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"Archimedes Water Screw" Design</a:t>
            </a:r>
          </a:p>
          <a:p>
            <a:r>
              <a:rPr lang="en-US"/>
              <a:t>Stepper Motor</a:t>
            </a:r>
          </a:p>
          <a:p>
            <a:pPr lvl="1"/>
            <a:r>
              <a:rPr lang="en-US"/>
              <a:t>Step Angle =  3.6 deg</a:t>
            </a:r>
          </a:p>
          <a:p>
            <a:pPr lvl="1"/>
            <a:r>
              <a:rPr lang="en-US"/>
              <a:t>12VDC @ 150mA per Phase</a:t>
            </a:r>
          </a:p>
          <a:p>
            <a:pPr lvl="1"/>
            <a:r>
              <a:rPr lang="en-US"/>
              <a:t>Auger Bit Mounted to Till Nutrient Solute</a:t>
            </a:r>
          </a:p>
        </p:txBody>
      </p:sp>
      <p:pic>
        <p:nvPicPr>
          <p:cNvPr id="5" name="Picture 4" descr="Archimedes_water_screw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4134" y="1751968"/>
            <a:ext cx="3121398" cy="2221918"/>
          </a:xfrm>
          <a:prstGeom prst="rect">
            <a:avLst/>
          </a:prstGeom>
        </p:spPr>
      </p:pic>
      <p:pic>
        <p:nvPicPr>
          <p:cNvPr id="6" name="Picture 5" descr="stepper_motor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00761" y="4121981"/>
            <a:ext cx="2527766" cy="2527766"/>
          </a:xfrm>
          <a:prstGeom prst="rect">
            <a:avLst/>
          </a:prstGeom>
        </p:spPr>
      </p:pic>
      <p:pic>
        <p:nvPicPr>
          <p:cNvPr id="7" name="Picture 6" descr="auger_bit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43305" y="4362916"/>
            <a:ext cx="3630469" cy="19625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85374" y="3969411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dirty="0">
                <a:solidFill>
                  <a:srgbClr val="404040"/>
                </a:solidFill>
                <a:latin typeface="Century Gothic" charset="0"/>
              </a:rPr>
              <a:t>Figure </a:t>
            </a:r>
            <a:r>
              <a:rPr lang="en-US" dirty="0" smtClean="0">
                <a:solidFill>
                  <a:srgbClr val="404040"/>
                </a:solidFill>
                <a:latin typeface="Century Gothic" charset="0"/>
              </a:rPr>
              <a:t>28</a:t>
            </a:r>
            <a:endParaRPr lang="en-US" dirty="0">
              <a:latin typeface="Century Gothic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1037" y="5915060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dirty="0">
                <a:solidFill>
                  <a:srgbClr val="404040"/>
                </a:solidFill>
                <a:latin typeface="Century Gothic" charset="0"/>
              </a:rPr>
              <a:t>Figure </a:t>
            </a:r>
            <a:r>
              <a:rPr lang="en-US" dirty="0" smtClean="0">
                <a:solidFill>
                  <a:srgbClr val="404040"/>
                </a:solidFill>
                <a:latin typeface="Century Gothic" charset="0"/>
              </a:rPr>
              <a:t>27</a:t>
            </a:r>
            <a:endParaRPr lang="en-US" dirty="0">
              <a:latin typeface="Century Gothic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1634" y="6352560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dirty="0">
                <a:solidFill>
                  <a:srgbClr val="404040"/>
                </a:solidFill>
                <a:latin typeface="Century Gothic" charset="0"/>
              </a:rPr>
              <a:t>Figure </a:t>
            </a:r>
            <a:r>
              <a:rPr lang="en-US" dirty="0" smtClean="0">
                <a:solidFill>
                  <a:srgbClr val="404040"/>
                </a:solidFill>
                <a:latin typeface="Century Gothic" charset="0"/>
              </a:rPr>
              <a:t>26</a:t>
            </a:r>
            <a:endParaRPr lang="en-US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91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Figure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9688" y="1409700"/>
            <a:ext cx="8915400" cy="5359451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fr-FR" sz="1000" dirty="0">
                <a:latin typeface="Century Gothic" charset="0"/>
              </a:rPr>
              <a:t>Figure 1 - </a:t>
            </a:r>
            <a:r>
              <a:rPr lang="fr-FR" sz="1000" dirty="0">
                <a:latin typeface="Century Gothic" charset="0"/>
                <a:hlinkClick r:id="rId3"/>
              </a:rPr>
              <a:t>http://hydroponie.fr/mendota-hydroponie-production-local-solution-global/</a:t>
            </a:r>
            <a:endParaRPr lang="fr-FR" sz="1000" dirty="0">
              <a:latin typeface="Century Gothic" charset="0"/>
            </a:endParaRPr>
          </a:p>
          <a:p>
            <a:r>
              <a:rPr lang="fr-FR" sz="1000" dirty="0">
                <a:latin typeface="Century Gothic" charset="0"/>
              </a:rPr>
              <a:t>Figure 2 - </a:t>
            </a:r>
            <a:r>
              <a:rPr lang="fr-FR" sz="1000" dirty="0">
                <a:latin typeface="Century Gothic" charset="0"/>
                <a:hlinkClick r:id="rId4"/>
              </a:rPr>
              <a:t>http://www.amazon.com/HQRP-Mono-crystalline-Anodized-Aluminum-Warranty/dp/B002OSAB28</a:t>
            </a:r>
            <a:r>
              <a:rPr lang="fr-FR" sz="1000" dirty="0">
                <a:latin typeface="Century Gothic" charset="0"/>
              </a:rPr>
              <a:t> </a:t>
            </a:r>
          </a:p>
          <a:p>
            <a:r>
              <a:rPr lang="fr-FR" sz="1000" dirty="0">
                <a:latin typeface="Century Gothic" charset="0"/>
              </a:rPr>
              <a:t>Figure 3 - </a:t>
            </a:r>
            <a:r>
              <a:rPr lang="fr-FR" sz="1000" dirty="0">
                <a:latin typeface="Century Gothic" charset="0"/>
                <a:hlinkClick r:id="rId5"/>
              </a:rPr>
              <a:t>http://www.electroschematics.com/6899/12v-ldo-solar-charge-control/</a:t>
            </a:r>
            <a:r>
              <a:rPr lang="fr-FR" sz="1000" dirty="0">
                <a:latin typeface="Century Gothic" charset="0"/>
              </a:rPr>
              <a:t> </a:t>
            </a:r>
          </a:p>
          <a:p>
            <a:r>
              <a:rPr lang="fr-FR" sz="1000" dirty="0">
                <a:latin typeface="Century Gothic" charset="0"/>
              </a:rPr>
              <a:t>Figure 4 - </a:t>
            </a:r>
            <a:r>
              <a:rPr lang="fr-FR" sz="1000" dirty="0">
                <a:latin typeface="Century Gothic" charset="0"/>
                <a:hlinkClick r:id="rId6"/>
              </a:rPr>
              <a:t>http://www.amazon.com/Odyssey-PC925-Automotive-LTV-Battery/dp/B0002ILK72</a:t>
            </a:r>
            <a:r>
              <a:rPr lang="fr-FR" sz="1000" dirty="0">
                <a:latin typeface="Century Gothic" charset="0"/>
              </a:rPr>
              <a:t> </a:t>
            </a:r>
          </a:p>
          <a:p>
            <a:r>
              <a:rPr lang="fr-FR" sz="1000" dirty="0">
                <a:latin typeface="Century Gothic" charset="0"/>
              </a:rPr>
              <a:t>Figure 5 - </a:t>
            </a:r>
            <a:r>
              <a:rPr lang="fr-FR" sz="1000" dirty="0">
                <a:latin typeface="Century Gothic" charset="0"/>
                <a:hlinkClick r:id="rId7"/>
              </a:rPr>
              <a:t>http://www.ti.com/product/TPS563200/datasheet</a:t>
            </a:r>
            <a:endParaRPr lang="fr-FR" sz="1000" dirty="0">
              <a:latin typeface="Century Gothic" charset="0"/>
            </a:endParaRPr>
          </a:p>
          <a:p>
            <a:r>
              <a:rPr lang="fr-FR" sz="1000" dirty="0">
                <a:latin typeface="Century Gothic" charset="0"/>
              </a:rPr>
              <a:t>Figure 6 - </a:t>
            </a:r>
            <a:r>
              <a:rPr lang="fr-FR" sz="1000" dirty="0">
                <a:latin typeface="Century Gothic" charset="0"/>
                <a:hlinkClick r:id="rId7"/>
              </a:rPr>
              <a:t>http://www.ti.com/product/TPS563200/datasheet</a:t>
            </a:r>
          </a:p>
          <a:p>
            <a:r>
              <a:rPr lang="fr-FR" sz="1000" dirty="0">
                <a:latin typeface="Century Gothic" charset="0"/>
              </a:rPr>
              <a:t>Figure 10a - </a:t>
            </a:r>
            <a:r>
              <a:rPr lang="fr-FR" sz="1000" dirty="0">
                <a:latin typeface="Century Gothic" charset="0"/>
                <a:hlinkClick r:id="rId8"/>
              </a:rPr>
              <a:t>http://cdn.sparkfun.com/datasheets/Components/General%20IC/S108,208T02%20Series.pdf</a:t>
            </a:r>
            <a:r>
              <a:rPr lang="fr-FR" sz="1000" dirty="0">
                <a:latin typeface="Century Gothic" charset="0"/>
              </a:rPr>
              <a:t> </a:t>
            </a:r>
            <a:endParaRPr lang="pl-PL" sz="1000" dirty="0">
              <a:latin typeface="Century Gothic" charset="0"/>
              <a:hlinkClick r:id="rId7"/>
            </a:endParaRPr>
          </a:p>
          <a:p>
            <a:r>
              <a:rPr lang="fr-FR" sz="1000" dirty="0">
                <a:latin typeface="Century Gothic" charset="0"/>
              </a:rPr>
              <a:t>Figure 11 - </a:t>
            </a:r>
            <a:r>
              <a:rPr lang="fr-FR" sz="1000" dirty="0">
                <a:latin typeface="Century Gothic" charset="0"/>
                <a:hlinkClick r:id="rId9"/>
              </a:rPr>
              <a:t>www.amazon.com</a:t>
            </a:r>
            <a:r>
              <a:rPr lang="fr-FR" sz="1000" dirty="0">
                <a:latin typeface="Century Gothic" charset="0"/>
              </a:rPr>
              <a:t> </a:t>
            </a:r>
            <a:endParaRPr lang="fr-FR" sz="1000" dirty="0">
              <a:latin typeface="Century Gothic" charset="0"/>
              <a:hlinkClick r:id="rId9"/>
            </a:endParaRPr>
          </a:p>
          <a:p>
            <a:r>
              <a:rPr lang="fr-FR" sz="1000" dirty="0">
                <a:latin typeface="Century Gothic" charset="0"/>
              </a:rPr>
              <a:t>Figure 12 - </a:t>
            </a:r>
            <a:r>
              <a:rPr lang="fr-FR" sz="1000" dirty="0">
                <a:latin typeface="Century Gothic" charset="0"/>
                <a:hlinkClick r:id="rId9"/>
              </a:rPr>
              <a:t>www.amazon.com</a:t>
            </a:r>
            <a:endParaRPr lang="fr-FR" sz="1000" dirty="0">
              <a:latin typeface="Century Gothic" charset="0"/>
            </a:endParaRPr>
          </a:p>
          <a:p>
            <a:r>
              <a:rPr lang="fr-FR" sz="1000" dirty="0">
                <a:latin typeface="Century Gothic" charset="0"/>
              </a:rPr>
              <a:t>Figure 13 - </a:t>
            </a:r>
            <a:r>
              <a:rPr lang="en-US" sz="1000" dirty="0">
                <a:latin typeface="Century Gothic" charset="0"/>
                <a:hlinkClick r:id="rId10"/>
              </a:rPr>
              <a:t>http://www.electronicsweekly.com/</a:t>
            </a:r>
            <a:r>
              <a:rPr lang="en-US" sz="1000" dirty="0">
                <a:latin typeface="Century Gothic" charset="0"/>
              </a:rPr>
              <a:t> </a:t>
            </a:r>
            <a:endParaRPr lang="en-US" sz="1000" dirty="0">
              <a:latin typeface="Century Gothic" charset="0"/>
              <a:hlinkClick r:id="rId10"/>
            </a:endParaRPr>
          </a:p>
          <a:p>
            <a:r>
              <a:rPr lang="fr-FR" sz="1000" dirty="0" smtClean="0">
                <a:latin typeface="Century Gothic" charset="0"/>
              </a:rPr>
              <a:t>Figure 14 </a:t>
            </a:r>
            <a:r>
              <a:rPr lang="fr-FR" sz="1000" dirty="0">
                <a:latin typeface="Century Gothic" charset="0"/>
              </a:rPr>
              <a:t>- </a:t>
            </a:r>
            <a:r>
              <a:rPr lang="fr-FR" sz="1000" dirty="0">
                <a:latin typeface="Century Gothic" charset="0"/>
                <a:hlinkClick r:id="rId11"/>
              </a:rPr>
              <a:t>www.adafruit.com</a:t>
            </a:r>
            <a:r>
              <a:rPr lang="fr-FR" sz="1000" dirty="0">
                <a:latin typeface="Century Gothic" charset="0"/>
              </a:rPr>
              <a:t> </a:t>
            </a:r>
            <a:endParaRPr lang="fr-FR" sz="1000" dirty="0">
              <a:latin typeface="Century Gothic" charset="0"/>
              <a:hlinkClick r:id="rId12"/>
            </a:endParaRPr>
          </a:p>
          <a:p>
            <a:r>
              <a:rPr lang="fr-FR" sz="1000" dirty="0">
                <a:latin typeface="Century Gothic" charset="0"/>
              </a:rPr>
              <a:t>Figure </a:t>
            </a:r>
            <a:r>
              <a:rPr lang="fr-FR" sz="1000" dirty="0" smtClean="0">
                <a:latin typeface="Century Gothic" charset="0"/>
              </a:rPr>
              <a:t>15 </a:t>
            </a:r>
            <a:r>
              <a:rPr lang="fr-FR" sz="1000" dirty="0">
                <a:latin typeface="Century Gothic" charset="0"/>
              </a:rPr>
              <a:t>- </a:t>
            </a:r>
            <a:r>
              <a:rPr lang="fr-FR" sz="1000" dirty="0">
                <a:latin typeface="Century Gothic" charset="0"/>
                <a:hlinkClick r:id="rId13"/>
              </a:rPr>
              <a:t>http://www.ti.com/tool/boostxl-senshub</a:t>
            </a:r>
            <a:r>
              <a:rPr lang="fr-FR" sz="1000" dirty="0">
                <a:latin typeface="Century Gothic" charset="0"/>
              </a:rPr>
              <a:t> </a:t>
            </a:r>
          </a:p>
          <a:p>
            <a:r>
              <a:rPr lang="fr-FR" sz="1000" dirty="0">
                <a:latin typeface="Century Gothic" charset="0"/>
              </a:rPr>
              <a:t>Figure </a:t>
            </a:r>
            <a:r>
              <a:rPr lang="fr-FR" sz="1000" dirty="0" smtClean="0">
                <a:latin typeface="Century Gothic" charset="0"/>
              </a:rPr>
              <a:t>16 </a:t>
            </a:r>
            <a:r>
              <a:rPr lang="fr-FR" sz="1000" dirty="0">
                <a:latin typeface="Century Gothic" charset="0"/>
              </a:rPr>
              <a:t>- </a:t>
            </a:r>
            <a:r>
              <a:rPr lang="fr-FR" sz="1000" dirty="0">
                <a:latin typeface="Century Gothic" charset="0"/>
                <a:hlinkClick r:id="rId14"/>
              </a:rPr>
              <a:t>http://www.adafruit.com/products/464</a:t>
            </a:r>
            <a:r>
              <a:rPr lang="fr-FR" sz="1000" dirty="0">
                <a:latin typeface="Century Gothic" charset="0"/>
              </a:rPr>
              <a:t> </a:t>
            </a:r>
          </a:p>
          <a:p>
            <a:r>
              <a:rPr lang="fr-FR" sz="1000" dirty="0">
                <a:latin typeface="Century Gothic" charset="0"/>
              </a:rPr>
              <a:t>Figure </a:t>
            </a:r>
            <a:r>
              <a:rPr lang="fr-FR" sz="1000" dirty="0" smtClean="0">
                <a:latin typeface="Century Gothic" charset="0"/>
              </a:rPr>
              <a:t>17 </a:t>
            </a:r>
            <a:r>
              <a:rPr lang="fr-FR" sz="1000" dirty="0">
                <a:latin typeface="Century Gothic" charset="0"/>
              </a:rPr>
              <a:t>- </a:t>
            </a:r>
            <a:r>
              <a:rPr lang="fr-FR" sz="1000" dirty="0">
                <a:latin typeface="Century Gothic" charset="0"/>
                <a:hlinkClick r:id="rId15"/>
              </a:rPr>
              <a:t>https://www.sparkfun.com/products/11050</a:t>
            </a:r>
            <a:r>
              <a:rPr lang="fr-FR" sz="1000" dirty="0">
                <a:latin typeface="Century Gothic" charset="0"/>
              </a:rPr>
              <a:t> </a:t>
            </a:r>
          </a:p>
          <a:p>
            <a:r>
              <a:rPr lang="fr-FR" sz="1000" dirty="0">
                <a:latin typeface="Century Gothic" charset="0"/>
              </a:rPr>
              <a:t>Figure </a:t>
            </a:r>
            <a:r>
              <a:rPr lang="fr-FR" sz="1000" dirty="0" smtClean="0">
                <a:latin typeface="Century Gothic" charset="0"/>
              </a:rPr>
              <a:t>18 </a:t>
            </a:r>
            <a:r>
              <a:rPr lang="fr-FR" sz="1000" dirty="0">
                <a:latin typeface="Century Gothic" charset="0"/>
              </a:rPr>
              <a:t>- </a:t>
            </a:r>
            <a:r>
              <a:rPr lang="fr-FR" sz="1000" dirty="0">
                <a:latin typeface="Century Gothic" charset="0"/>
                <a:hlinkClick r:id="rId16"/>
              </a:rPr>
              <a:t>http://atlas-scientific.com/product_pages/kits/ph-kit.html</a:t>
            </a:r>
            <a:endParaRPr lang="fr-FR" sz="1000" dirty="0">
              <a:latin typeface="Century Gothic" charset="0"/>
            </a:endParaRPr>
          </a:p>
          <a:p>
            <a:r>
              <a:rPr lang="fr-FR" sz="1000" dirty="0">
                <a:latin typeface="Century Gothic" charset="0"/>
              </a:rPr>
              <a:t>Figure </a:t>
            </a:r>
            <a:r>
              <a:rPr lang="fr-FR" sz="1000" dirty="0" smtClean="0">
                <a:latin typeface="Century Gothic" charset="0"/>
              </a:rPr>
              <a:t>19 </a:t>
            </a:r>
            <a:r>
              <a:rPr lang="fr-FR" sz="1000" dirty="0">
                <a:latin typeface="Century Gothic" charset="0"/>
              </a:rPr>
              <a:t>- </a:t>
            </a:r>
            <a:r>
              <a:rPr lang="fr-FR" sz="1000" dirty="0">
                <a:latin typeface="Century Gothic" charset="0"/>
                <a:hlinkClick r:id="rId17"/>
              </a:rPr>
              <a:t>http://atlas-scientific.com/product_pages/kits/do_kit.html</a:t>
            </a:r>
            <a:r>
              <a:rPr lang="fr-FR" sz="1000" dirty="0">
                <a:latin typeface="Century Gothic" charset="0"/>
              </a:rPr>
              <a:t> </a:t>
            </a:r>
          </a:p>
          <a:p>
            <a:r>
              <a:rPr lang="fr-FR" sz="1000" dirty="0">
                <a:latin typeface="Century Gothic" charset="0"/>
              </a:rPr>
              <a:t>Figure </a:t>
            </a:r>
            <a:r>
              <a:rPr lang="fr-FR" sz="1000" dirty="0" smtClean="0">
                <a:latin typeface="Century Gothic" charset="0"/>
              </a:rPr>
              <a:t>20 </a:t>
            </a:r>
            <a:r>
              <a:rPr lang="fr-FR" sz="1000" dirty="0">
                <a:latin typeface="Century Gothic" charset="0"/>
              </a:rPr>
              <a:t>- </a:t>
            </a:r>
            <a:r>
              <a:rPr lang="fr-FR" sz="1000" dirty="0">
                <a:latin typeface="Century Gothic" charset="0"/>
                <a:hlinkClick r:id="rId18"/>
              </a:rPr>
              <a:t>http://www.kentecdisplay.com/uploads/soft/Products_spec/EB-LM4F120-L35_UserGuide_04.pdf</a:t>
            </a:r>
          </a:p>
          <a:p>
            <a:r>
              <a:rPr lang="fr-FR" sz="1000" dirty="0">
                <a:latin typeface="Century Gothic" charset="0"/>
              </a:rPr>
              <a:t>Figure </a:t>
            </a:r>
            <a:r>
              <a:rPr lang="fr-FR" sz="1000" dirty="0" smtClean="0">
                <a:latin typeface="Century Gothic" charset="0"/>
              </a:rPr>
              <a:t>21 </a:t>
            </a:r>
            <a:r>
              <a:rPr lang="fr-FR" sz="1000" dirty="0">
                <a:latin typeface="Century Gothic" charset="0"/>
              </a:rPr>
              <a:t>- </a:t>
            </a:r>
            <a:r>
              <a:rPr lang="fr-FR" sz="1000" dirty="0">
                <a:latin typeface="Century Gothic" charset="0"/>
                <a:hlinkClick r:id="rId19"/>
              </a:rPr>
              <a:t>http://www.kentec.com.hk/images/UploadFile/20111115190922-7.pdf</a:t>
            </a:r>
          </a:p>
          <a:p>
            <a:r>
              <a:rPr lang="fr-FR" sz="1000" dirty="0">
                <a:latin typeface="Century Gothic" charset="0"/>
              </a:rPr>
              <a:t>Figure </a:t>
            </a:r>
            <a:r>
              <a:rPr lang="fr-FR" sz="1000" dirty="0" smtClean="0">
                <a:latin typeface="Century Gothic" charset="0"/>
              </a:rPr>
              <a:t>22 </a:t>
            </a:r>
            <a:r>
              <a:rPr lang="fr-FR" sz="1000" dirty="0">
                <a:latin typeface="Century Gothic" charset="0"/>
              </a:rPr>
              <a:t>- </a:t>
            </a:r>
            <a:r>
              <a:rPr lang="fr-FR" sz="1000" dirty="0">
                <a:latin typeface="Century Gothic" charset="0"/>
                <a:hlinkClick r:id="rId20"/>
              </a:rPr>
              <a:t>http://www.logicsupply.com/blog/2013/05/23/beaglebone/</a:t>
            </a:r>
          </a:p>
          <a:p>
            <a:r>
              <a:rPr lang="fr-FR" sz="1000" dirty="0">
                <a:latin typeface="Century Gothic" charset="0"/>
              </a:rPr>
              <a:t>Figure </a:t>
            </a:r>
            <a:r>
              <a:rPr lang="fr-FR" sz="1000" dirty="0" smtClean="0">
                <a:latin typeface="Century Gothic" charset="0"/>
              </a:rPr>
              <a:t>23 </a:t>
            </a:r>
            <a:r>
              <a:rPr lang="fr-FR" sz="1000" dirty="0">
                <a:latin typeface="Century Gothic" charset="0"/>
              </a:rPr>
              <a:t>- </a:t>
            </a:r>
            <a:r>
              <a:rPr lang="fr-FR" sz="1000" dirty="0">
                <a:latin typeface="Century Gothic" charset="0"/>
                <a:hlinkClick r:id="rId21"/>
              </a:rPr>
              <a:t>http://web.uvic.ca/~andpol/project5.html</a:t>
            </a:r>
          </a:p>
          <a:p>
            <a:r>
              <a:rPr lang="fr-FR" sz="1000" dirty="0">
                <a:latin typeface="Century Gothic" charset="0"/>
              </a:rPr>
              <a:t>Figure </a:t>
            </a:r>
            <a:r>
              <a:rPr lang="fr-FR" sz="1000" dirty="0" smtClean="0">
                <a:latin typeface="Century Gothic" charset="0"/>
              </a:rPr>
              <a:t>24 </a:t>
            </a:r>
            <a:r>
              <a:rPr lang="fr-FR" sz="1000" dirty="0">
                <a:latin typeface="Century Gothic" charset="0"/>
              </a:rPr>
              <a:t>- </a:t>
            </a:r>
            <a:r>
              <a:rPr lang="fr-FR" sz="1000" dirty="0">
                <a:latin typeface="Century Gothic" charset="0"/>
                <a:hlinkClick r:id="rId22"/>
              </a:rPr>
              <a:t>https://www.nordicsemi.com/eng/content/download/2726/34069/file/nRF24L01P_Product_Specification_1_0.pdf</a:t>
            </a:r>
          </a:p>
          <a:p>
            <a:r>
              <a:rPr lang="fr-FR" sz="1000" dirty="0">
                <a:latin typeface="Century Gothic" charset="0"/>
              </a:rPr>
              <a:t>Figure </a:t>
            </a:r>
            <a:r>
              <a:rPr lang="fr-FR" sz="1000" dirty="0" smtClean="0">
                <a:latin typeface="Century Gothic" charset="0"/>
              </a:rPr>
              <a:t>25 </a:t>
            </a:r>
            <a:r>
              <a:rPr lang="fr-FR" sz="1000" dirty="0">
                <a:latin typeface="Century Gothic" charset="0"/>
              </a:rPr>
              <a:t>- www.amazon.com </a:t>
            </a:r>
            <a:endParaRPr lang="fr-FR" sz="1000" dirty="0" smtClean="0">
              <a:latin typeface="Century Gothic" charset="0"/>
            </a:endParaRPr>
          </a:p>
          <a:p>
            <a:r>
              <a:rPr lang="fr-FR" sz="1000" dirty="0">
                <a:latin typeface="Century Gothic" charset="0"/>
              </a:rPr>
              <a:t>Figure </a:t>
            </a:r>
            <a:r>
              <a:rPr lang="fr-FR" sz="1000" dirty="0" smtClean="0">
                <a:latin typeface="Century Gothic" charset="0"/>
              </a:rPr>
              <a:t>26 </a:t>
            </a:r>
            <a:r>
              <a:rPr lang="fr-FR" sz="1000" dirty="0">
                <a:latin typeface="Century Gothic" charset="0"/>
              </a:rPr>
              <a:t>- </a:t>
            </a:r>
            <a:r>
              <a:rPr lang="fr-FR" sz="1000" dirty="0">
                <a:latin typeface="Century Gothic" charset="0"/>
                <a:hlinkClick r:id="rId23"/>
              </a:rPr>
              <a:t>http://www.robosoftsystems.co</a:t>
            </a:r>
            <a:r>
              <a:rPr lang="fr-FR" sz="1000" dirty="0">
                <a:latin typeface="Century Gothic" charset="0"/>
              </a:rPr>
              <a:t>  </a:t>
            </a:r>
            <a:endParaRPr lang="fr-FR" sz="1000" dirty="0">
              <a:latin typeface="Century Gothic" charset="0"/>
              <a:hlinkClick r:id="rId9"/>
            </a:endParaRPr>
          </a:p>
          <a:p>
            <a:r>
              <a:rPr lang="fr-FR" sz="1000" dirty="0">
                <a:latin typeface="Century Gothic" charset="0"/>
              </a:rPr>
              <a:t>Figure </a:t>
            </a:r>
            <a:r>
              <a:rPr lang="fr-FR" sz="1000" dirty="0" smtClean="0">
                <a:latin typeface="Century Gothic" charset="0"/>
              </a:rPr>
              <a:t>27 </a:t>
            </a:r>
            <a:r>
              <a:rPr lang="fr-FR" sz="1000" dirty="0">
                <a:latin typeface="Century Gothic" charset="0"/>
              </a:rPr>
              <a:t>-  </a:t>
            </a:r>
            <a:r>
              <a:rPr lang="fr-FR" sz="1000" dirty="0">
                <a:latin typeface="Century Gothic" charset="0"/>
                <a:hlinkClick r:id="rId24"/>
              </a:rPr>
              <a:t>www.fine-tools.com</a:t>
            </a:r>
            <a:r>
              <a:rPr lang="fr-FR" sz="1000" dirty="0">
                <a:latin typeface="Century Gothic" charset="0"/>
              </a:rPr>
              <a:t> </a:t>
            </a:r>
          </a:p>
          <a:p>
            <a:endParaRPr lang="en-US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83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338" y="1562094"/>
            <a:ext cx="2712859" cy="4609325"/>
          </a:xfrm>
        </p:spPr>
      </p:pic>
    </p:spTree>
    <p:extLst>
      <p:ext uri="{BB962C8B-B14F-4D97-AF65-F5344CB8AC3E}">
        <p14:creationId xmlns:p14="http://schemas.microsoft.com/office/powerpoint/2010/main" val="200457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720338"/>
          </a:xfrm>
        </p:spPr>
        <p:txBody>
          <a:bodyPr/>
          <a:lstStyle/>
          <a:p>
            <a:pPr algn="ctr"/>
            <a:r>
              <a:rPr lang="en-US"/>
              <a:t>Hardware Block Diagram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682" y="1261872"/>
            <a:ext cx="6223635" cy="5229225"/>
          </a:xfrm>
        </p:spPr>
      </p:pic>
    </p:spTree>
    <p:extLst>
      <p:ext uri="{BB962C8B-B14F-4D97-AF65-F5344CB8AC3E}">
        <p14:creationId xmlns:p14="http://schemas.microsoft.com/office/powerpoint/2010/main" val="353316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Power Distribution </a:t>
            </a:r>
          </a:p>
        </p:txBody>
      </p:sp>
      <p:pic>
        <p:nvPicPr>
          <p:cNvPr id="7" name="Content Placeholder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682" y="1261872"/>
            <a:ext cx="6223635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62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Solar Panel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HQRP Mono-Crystalline Solar Panel</a:t>
            </a:r>
          </a:p>
          <a:p>
            <a:pPr lvl="1"/>
            <a:r>
              <a:rPr lang="en-US" dirty="0"/>
              <a:t>50 Watt Power Rating</a:t>
            </a:r>
          </a:p>
          <a:p>
            <a:pPr lvl="1"/>
            <a:r>
              <a:rPr lang="en-US" dirty="0"/>
              <a:t>12V Operating Voltage</a:t>
            </a:r>
          </a:p>
          <a:p>
            <a:pPr lvl="1"/>
            <a:r>
              <a:rPr lang="en-US" dirty="0"/>
              <a:t>Mono-Crystalline Solar Panel</a:t>
            </a:r>
          </a:p>
          <a:p>
            <a:pPr lvl="1"/>
            <a:r>
              <a:rPr lang="en-US" dirty="0"/>
              <a:t>6.07kg (13.4lb) Weight</a:t>
            </a:r>
          </a:p>
          <a:p>
            <a:pPr lvl="1"/>
            <a:r>
              <a:rPr lang="en-US" dirty="0"/>
              <a:t>53.3cm x </a:t>
            </a:r>
            <a:r>
              <a:rPr lang="en-US" dirty="0" smtClean="0"/>
              <a:t>73.66cm </a:t>
            </a:r>
            <a:r>
              <a:rPr lang="en-US" dirty="0"/>
              <a:t>x 3.81cm    </a:t>
            </a:r>
            <a:r>
              <a:rPr lang="en-US" dirty="0" smtClean="0"/>
              <a:t> (</a:t>
            </a:r>
            <a:r>
              <a:rPr lang="en-US" dirty="0"/>
              <a:t>21in x 29in x 1.5in) Dimensions</a:t>
            </a:r>
          </a:p>
        </p:txBody>
      </p:sp>
      <p:pic>
        <p:nvPicPr>
          <p:cNvPr id="2" name="Content Placeholder 1" descr="Solar Panel.jpg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58869" y="2125663"/>
            <a:ext cx="3778250" cy="3778250"/>
          </a:xfrm>
        </p:spPr>
      </p:pic>
      <p:sp>
        <p:nvSpPr>
          <p:cNvPr id="3" name="TextBox 2"/>
          <p:cNvSpPr txBox="1"/>
          <p:nvPr/>
        </p:nvSpPr>
        <p:spPr>
          <a:xfrm>
            <a:off x="8067293" y="5869551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>
                <a:solidFill>
                  <a:srgbClr val="404040"/>
                </a:solidFill>
                <a:latin typeface="Century Gothic" charset="0"/>
              </a:rPr>
              <a:t>Figure 2</a:t>
            </a:r>
            <a:endParaRPr lang="en-US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80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Solar Charge Controller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Thunderbolt Magnum Solar</a:t>
            </a:r>
            <a:endParaRPr lang="en-US" dirty="0"/>
          </a:p>
          <a:p>
            <a:pPr lvl="1"/>
            <a:r>
              <a:rPr lang="en-US" dirty="0" smtClean="0"/>
              <a:t>100W - Max Solar </a:t>
            </a:r>
            <a:r>
              <a:rPr lang="en-US" dirty="0"/>
              <a:t>Panel Input</a:t>
            </a:r>
          </a:p>
          <a:p>
            <a:pPr lvl="1"/>
            <a:r>
              <a:rPr lang="en-US" dirty="0" smtClean="0"/>
              <a:t>22V - Max Input Voltage</a:t>
            </a:r>
            <a:endParaRPr lang="en-US" dirty="0" smtClean="0"/>
          </a:p>
          <a:p>
            <a:pPr lvl="1"/>
            <a:r>
              <a:rPr lang="en-US" dirty="0" smtClean="0"/>
              <a:t>14V - Overcharge Protection</a:t>
            </a:r>
            <a:endParaRPr lang="en-US" dirty="0"/>
          </a:p>
          <a:p>
            <a:pPr lvl="1"/>
            <a:r>
              <a:rPr lang="en-US" dirty="0" smtClean="0"/>
              <a:t>10.5V – Discharge Protection</a:t>
            </a:r>
            <a:endParaRPr lang="en-US" dirty="0"/>
          </a:p>
          <a:p>
            <a:pPr lvl="1"/>
            <a:r>
              <a:rPr lang="en-US" dirty="0"/>
              <a:t>7</a:t>
            </a:r>
            <a:r>
              <a:rPr lang="en-US" dirty="0" smtClean="0"/>
              <a:t>A </a:t>
            </a:r>
            <a:r>
              <a:rPr lang="en-US" dirty="0"/>
              <a:t>Maximum Current </a:t>
            </a:r>
          </a:p>
          <a:p>
            <a:pPr lvl="1"/>
            <a:r>
              <a:rPr lang="en-US" dirty="0"/>
              <a:t>Charging of Sealed Lead Acid </a:t>
            </a:r>
          </a:p>
          <a:p>
            <a:pPr lvl="1"/>
            <a:r>
              <a:rPr lang="en-US" dirty="0" smtClean="0">
                <a:solidFill>
                  <a:srgbClr val="404040"/>
                </a:solidFill>
                <a:latin typeface="Century Gothic"/>
              </a:rPr>
              <a:t>Internal Separation of Battery, Load, and Solar Panel</a:t>
            </a:r>
            <a:endParaRPr lang="en-US" dirty="0">
              <a:solidFill>
                <a:srgbClr val="404040"/>
              </a:solidFill>
              <a:latin typeface="Century Gothic"/>
            </a:endParaRPr>
          </a:p>
          <a:p>
            <a:pPr lvl="1"/>
            <a:endParaRPr lang="en-US" dirty="0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59019" y="5821363"/>
            <a:ext cx="4620169" cy="646331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en-US" dirty="0"/>
              <a:t>Figure 3 </a:t>
            </a:r>
          </a:p>
          <a:p>
            <a:pPr algn="ctr"/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38244" y="1905000"/>
            <a:ext cx="36195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3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A1AFEDE-5CAF-4D05-AC35-0F55C5366E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1913</Words>
  <Application>Microsoft Office PowerPoint</Application>
  <PresentationFormat>Widescreen</PresentationFormat>
  <Paragraphs>582</Paragraphs>
  <Slides>55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Arial</vt:lpstr>
      <vt:lpstr>Calibri</vt:lpstr>
      <vt:lpstr>Century Gothic</vt:lpstr>
      <vt:lpstr>Verdana</vt:lpstr>
      <vt:lpstr>Wingdings 3</vt:lpstr>
      <vt:lpstr>Wisp</vt:lpstr>
      <vt:lpstr> Hydroponics with Automated Reporting and Monitoring</vt:lpstr>
      <vt:lpstr>What is Hydroponics?</vt:lpstr>
      <vt:lpstr>Project Motivations And Goal</vt:lpstr>
      <vt:lpstr>Specifications and Requirements</vt:lpstr>
      <vt:lpstr>Standards and Specifications </vt:lpstr>
      <vt:lpstr>Hardware Block Diagram</vt:lpstr>
      <vt:lpstr>Power Distribution </vt:lpstr>
      <vt:lpstr>Solar Panel</vt:lpstr>
      <vt:lpstr>Solar Charge Controller</vt:lpstr>
      <vt:lpstr>Selecting Battery Chemistery</vt:lpstr>
      <vt:lpstr>Sealed Lead Acid Battery</vt:lpstr>
      <vt:lpstr>Voltage Regulation Goals</vt:lpstr>
      <vt:lpstr>TPS563200 Switching Voltage Regulator Overview</vt:lpstr>
      <vt:lpstr>TPS563200 Switching Voltage Regulator Efficiency Graph</vt:lpstr>
      <vt:lpstr>12V Input to 5V Output Schematic Design</vt:lpstr>
      <vt:lpstr>12V Input to 3.3V Output Schematic Design</vt:lpstr>
      <vt:lpstr>Complete Voltage Regulator PCB Design</vt:lpstr>
      <vt:lpstr>Power Switch</vt:lpstr>
      <vt:lpstr>Power Switch Control</vt:lpstr>
      <vt:lpstr>The Microcontroller</vt:lpstr>
      <vt:lpstr>Microcontroller - Comparisons</vt:lpstr>
      <vt:lpstr>Control Subsystem - Water Pump</vt:lpstr>
      <vt:lpstr>Control Subsystem - LED Array</vt:lpstr>
      <vt:lpstr>Control Subsystem - Water Flush</vt:lpstr>
      <vt:lpstr>Sensors</vt:lpstr>
      <vt:lpstr>Types of Sensors</vt:lpstr>
      <vt:lpstr>Texas Instruments Sensor Hub</vt:lpstr>
      <vt:lpstr>Water Level Sensor</vt:lpstr>
      <vt:lpstr>Water Temperature Sensor</vt:lpstr>
      <vt:lpstr>pH Sensor</vt:lpstr>
      <vt:lpstr>Dissolved Oxygen Sensor</vt:lpstr>
      <vt:lpstr>User Interface</vt:lpstr>
      <vt:lpstr>User Interface Specifications</vt:lpstr>
      <vt:lpstr>Kentec 3.5” LCD Touchscreen Overview</vt:lpstr>
      <vt:lpstr>Kentec 3.5” LCD Touchscreen Specifications</vt:lpstr>
      <vt:lpstr>LCD Touchscreen Flowchart</vt:lpstr>
      <vt:lpstr>Main Board Schematic</vt:lpstr>
      <vt:lpstr>Main Board Schematic</vt:lpstr>
      <vt:lpstr>Main Board Layout</vt:lpstr>
      <vt:lpstr>Administrative Content Work Distribution</vt:lpstr>
      <vt:lpstr>Administrative Content Budget</vt:lpstr>
      <vt:lpstr>Administrative Content Budget (cont)</vt:lpstr>
      <vt:lpstr>Administrative Content Budget (cont)</vt:lpstr>
      <vt:lpstr>Constraints</vt:lpstr>
      <vt:lpstr>Difficulties and Successes</vt:lpstr>
      <vt:lpstr>Future Upgrades and Modifications</vt:lpstr>
      <vt:lpstr>Upgrade - Web-based Interface Possibilities</vt:lpstr>
      <vt:lpstr>Upgrade - BeagleBone Black Overview</vt:lpstr>
      <vt:lpstr>Upgrade - Wireless Module Possibilities</vt:lpstr>
      <vt:lpstr>Upgrade- NRF24L01+ Wireless Transceiver PossibilityOverview</vt:lpstr>
      <vt:lpstr>Upgrade - NRF24L01+ Wireless Transceiver Possibility Specifications &amp; Block Diagram</vt:lpstr>
      <vt:lpstr>Upgrade - Camera</vt:lpstr>
      <vt:lpstr>Upgrade -  Control Subsystem - Nutrient Tiller</vt:lpstr>
      <vt:lpstr>Figure Sources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/>
  <cp:keywords/>
  <cp:lastModifiedBy/>
  <cp:revision>25</cp:revision>
  <dcterms:created xsi:type="dcterms:W3CDTF">2015-06-11T00:33:24Z</dcterms:created>
  <dcterms:modified xsi:type="dcterms:W3CDTF">2015-07-31T19:30:08Z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TC034605089991</vt:lpwstr>
  </property>
</Properties>
</file>