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Oswald" panose="020B0604020202020204" charset="0"/>
      <p:regular r:id="rId44"/>
      <p:bold r:id="rId45"/>
    </p:embeddedFont>
    <p:embeddedFont>
      <p:font typeface="Averag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4216D8-2A93-4613-8D93-AE3AE9E5EA54}">
  <a:tblStyle styleId="{904216D8-2A93-4613-8D93-AE3AE9E5EA5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504753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2320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326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566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117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189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2814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638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9164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4993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638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321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161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594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141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890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111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437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2930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729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4286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1214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284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3172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9420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1989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5983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9184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1191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5456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2237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6768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6835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573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4212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0296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561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926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930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943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906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639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680300" y="910474"/>
            <a:ext cx="5783400" cy="1735800"/>
          </a:xfrm>
          <a:prstGeom prst="rect">
            <a:avLst/>
          </a:prstGeom>
        </p:spPr>
        <p:txBody>
          <a:bodyPr lIns="91425" tIns="91425" rIns="91425" bIns="91425" anchor="b" anchorCtr="0">
            <a:noAutofit/>
          </a:bodyPr>
          <a:lstStyle/>
          <a:p>
            <a:pPr lvl="0">
              <a:spcBef>
                <a:spcPts val="0"/>
              </a:spcBef>
              <a:buNone/>
            </a:pPr>
            <a:r>
              <a:rPr lang="en" sz="3600"/>
              <a:t>Rubik’s Cube Solving Robot</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Daniel Truesdell - EE</a:t>
            </a:r>
          </a:p>
          <a:p>
            <a:pPr lvl="0">
              <a:spcBef>
                <a:spcPts val="0"/>
              </a:spcBef>
              <a:buNone/>
            </a:pPr>
            <a:r>
              <a:rPr lang="en"/>
              <a:t>Corey Holsey - CpE</a:t>
            </a:r>
          </a:p>
          <a:p>
            <a:pPr lvl="0">
              <a:spcBef>
                <a:spcPts val="0"/>
              </a:spcBef>
              <a:buNone/>
            </a:pPr>
            <a:r>
              <a:rPr lang="en"/>
              <a:t>Tony Verbano - CpE</a:t>
            </a:r>
          </a:p>
          <a:p>
            <a:pPr lvl="0">
              <a:spcBef>
                <a:spcPts val="0"/>
              </a:spcBef>
              <a:buNone/>
            </a:pPr>
            <a:r>
              <a:rPr lang="en"/>
              <a:t>Group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Motor Control</a:t>
            </a:r>
          </a:p>
        </p:txBody>
      </p:sp>
      <p:sp>
        <p:nvSpPr>
          <p:cNvPr id="128" name="Shape 128"/>
          <p:cNvSpPr txBox="1">
            <a:spLocks noGrp="1"/>
          </p:cNvSpPr>
          <p:nvPr>
            <p:ph type="body" idx="1"/>
          </p:nvPr>
        </p:nvSpPr>
        <p:spPr>
          <a:xfrm>
            <a:off x="311700" y="1152475"/>
            <a:ext cx="5423100" cy="3416400"/>
          </a:xfrm>
          <a:prstGeom prst="rect">
            <a:avLst/>
          </a:prstGeom>
        </p:spPr>
        <p:txBody>
          <a:bodyPr lIns="91425" tIns="91425" rIns="91425" bIns="91425" anchor="t" anchorCtr="0">
            <a:noAutofit/>
          </a:bodyPr>
          <a:lstStyle/>
          <a:p>
            <a:pPr lvl="0">
              <a:spcBef>
                <a:spcPts val="0"/>
              </a:spcBef>
              <a:spcAft>
                <a:spcPts val="0"/>
              </a:spcAft>
              <a:buNone/>
            </a:pPr>
            <a:r>
              <a:rPr lang="en" sz="2400" dirty="0"/>
              <a:t>Solution: TI DRV8825 Stepper Motor Driver</a:t>
            </a:r>
          </a:p>
          <a:p>
            <a:pPr marL="457200" lvl="0" indent="-355600" rtl="0">
              <a:spcBef>
                <a:spcPts val="0"/>
              </a:spcBef>
              <a:buSzPct val="100000"/>
            </a:pPr>
            <a:r>
              <a:rPr lang="en" sz="2000" dirty="0"/>
              <a:t>2.5A max current output</a:t>
            </a:r>
          </a:p>
          <a:p>
            <a:pPr marL="457200" lvl="0" indent="-355600" rtl="0">
              <a:spcBef>
                <a:spcPts val="0"/>
              </a:spcBef>
              <a:buSzPct val="100000"/>
            </a:pPr>
            <a:r>
              <a:rPr lang="en" sz="2000" dirty="0"/>
              <a:t>Integrated H-bridge circuit for bidirectional motion</a:t>
            </a:r>
          </a:p>
          <a:p>
            <a:pPr marL="457200" lvl="0" indent="-355600" rtl="0">
              <a:spcBef>
                <a:spcPts val="0"/>
              </a:spcBef>
              <a:buSzPct val="100000"/>
            </a:pPr>
            <a:r>
              <a:rPr lang="en" sz="2000" dirty="0"/>
              <a:t>Isolates processor from harmful back-EMF</a:t>
            </a:r>
          </a:p>
          <a:p>
            <a:pPr marL="457200" lvl="0" indent="-355600" rtl="0">
              <a:spcBef>
                <a:spcPts val="0"/>
              </a:spcBef>
              <a:buSzPct val="100000"/>
            </a:pPr>
            <a:r>
              <a:rPr lang="en" sz="2000" dirty="0"/>
              <a:t>Allows separate (12V) motor supply voltage</a:t>
            </a:r>
          </a:p>
          <a:p>
            <a:pPr marL="457200" lvl="0" indent="-355600">
              <a:spcBef>
                <a:spcPts val="0"/>
              </a:spcBef>
              <a:buSzPct val="100000"/>
            </a:pPr>
            <a:r>
              <a:rPr lang="en" sz="2000" dirty="0"/>
              <a:t>Simple control scheme (enable, step, direction)</a:t>
            </a:r>
          </a:p>
        </p:txBody>
      </p:sp>
      <p:pic>
        <p:nvPicPr>
          <p:cNvPr id="129" name="Shape 129"/>
          <p:cNvPicPr preferRelativeResize="0"/>
          <p:nvPr/>
        </p:nvPicPr>
        <p:blipFill>
          <a:blip r:embed="rId3">
            <a:alphaModFix/>
          </a:blip>
          <a:stretch>
            <a:fillRect/>
          </a:stretch>
        </p:blipFill>
        <p:spPr>
          <a:xfrm>
            <a:off x="6510575" y="926925"/>
            <a:ext cx="1905000" cy="1762125"/>
          </a:xfrm>
          <a:prstGeom prst="rect">
            <a:avLst/>
          </a:prstGeom>
          <a:noFill/>
          <a:ln>
            <a:noFill/>
          </a:ln>
        </p:spPr>
      </p:pic>
      <p:sp>
        <p:nvSpPr>
          <p:cNvPr id="130" name="Shape 130"/>
          <p:cNvSpPr txBox="1"/>
          <p:nvPr/>
        </p:nvSpPr>
        <p:spPr>
          <a:xfrm>
            <a:off x="6568043" y="2588875"/>
            <a:ext cx="1673700" cy="431400"/>
          </a:xfrm>
          <a:prstGeom prst="rect">
            <a:avLst/>
          </a:prstGeom>
          <a:noFill/>
          <a:ln>
            <a:noFill/>
          </a:ln>
        </p:spPr>
        <p:txBody>
          <a:bodyPr lIns="91425" tIns="91425" rIns="91425" bIns="91425" anchor="t" anchorCtr="0">
            <a:noAutofit/>
          </a:bodyPr>
          <a:lstStyle/>
          <a:p>
            <a:pPr lvl="0" rtl="0">
              <a:spcBef>
                <a:spcPts val="0"/>
              </a:spcBef>
              <a:buNone/>
            </a:pPr>
            <a:r>
              <a:rPr lang="en" sz="1200"/>
              <a:t>Pololu.com</a:t>
            </a:r>
          </a:p>
        </p:txBody>
      </p:sp>
      <p:pic>
        <p:nvPicPr>
          <p:cNvPr id="131" name="Shape 131"/>
          <p:cNvPicPr preferRelativeResize="0"/>
          <p:nvPr/>
        </p:nvPicPr>
        <p:blipFill>
          <a:blip r:embed="rId4">
            <a:alphaModFix/>
          </a:blip>
          <a:stretch>
            <a:fillRect/>
          </a:stretch>
        </p:blipFill>
        <p:spPr>
          <a:xfrm>
            <a:off x="6098324" y="3193025"/>
            <a:ext cx="2613149" cy="1531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Electrical Design - Processor</a:t>
            </a:r>
          </a:p>
        </p:txBody>
      </p:sp>
      <p:graphicFrame>
        <p:nvGraphicFramePr>
          <p:cNvPr id="137" name="Shape 137"/>
          <p:cNvGraphicFramePr/>
          <p:nvPr/>
        </p:nvGraphicFramePr>
        <p:xfrm>
          <a:off x="952500" y="1348650"/>
          <a:ext cx="7433225" cy="3286860"/>
        </p:xfrm>
        <a:graphic>
          <a:graphicData uri="http://schemas.openxmlformats.org/drawingml/2006/table">
            <a:tbl>
              <a:tblPr>
                <a:noFill/>
                <a:tableStyleId>{904216D8-2A93-4613-8D93-AE3AE9E5EA54}</a:tableStyleId>
              </a:tblPr>
              <a:tblGrid>
                <a:gridCol w="1150625"/>
                <a:gridCol w="2171875"/>
                <a:gridCol w="2145975"/>
                <a:gridCol w="1964750"/>
              </a:tblGrid>
              <a:tr h="456375">
                <a:tc>
                  <a:txBody>
                    <a:bodyPr/>
                    <a:lstStyle/>
                    <a:p>
                      <a:pPr lvl="0" algn="ctr" rtl="0">
                        <a:spcBef>
                          <a:spcPts val="0"/>
                        </a:spcBef>
                        <a:buNone/>
                      </a:pPr>
                      <a:endParaRPr sz="2400">
                        <a:solidFill>
                          <a:schemeClr val="accent3"/>
                        </a:solidFill>
                      </a:endParaRPr>
                    </a:p>
                  </a:txBody>
                  <a:tcPr marL="91425" marR="91425" marT="91425" marB="91425"/>
                </a:tc>
                <a:tc>
                  <a:txBody>
                    <a:bodyPr/>
                    <a:lstStyle/>
                    <a:p>
                      <a:pPr lvl="0" algn="ctr" rtl="0">
                        <a:spcBef>
                          <a:spcPts val="0"/>
                        </a:spcBef>
                        <a:buNone/>
                      </a:pPr>
                      <a:r>
                        <a:rPr lang="en" sz="1800" b="1">
                          <a:solidFill>
                            <a:schemeClr val="accent3"/>
                          </a:solidFill>
                          <a:latin typeface="Average"/>
                          <a:ea typeface="Average"/>
                          <a:cs typeface="Average"/>
                          <a:sym typeface="Average"/>
                        </a:rPr>
                        <a:t>MSP430G2553</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sz="1800" b="1">
                          <a:solidFill>
                            <a:schemeClr val="accent3"/>
                          </a:solidFill>
                          <a:latin typeface="Average"/>
                          <a:ea typeface="Average"/>
                          <a:cs typeface="Average"/>
                          <a:sym typeface="Average"/>
                        </a:rPr>
                        <a:t>MSP430F5529</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sz="1800">
                          <a:solidFill>
                            <a:schemeClr val="accent3"/>
                          </a:solidFill>
                          <a:latin typeface="Average"/>
                          <a:ea typeface="Average"/>
                          <a:cs typeface="Average"/>
                          <a:sym typeface="Average"/>
                        </a:rPr>
                        <a:t>MSP430f6659</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ROM</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16kB</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a:solidFill>
                            <a:schemeClr val="accent3"/>
                          </a:solidFill>
                          <a:latin typeface="Average"/>
                          <a:ea typeface="Average"/>
                          <a:cs typeface="Average"/>
                          <a:sym typeface="Average"/>
                        </a:rPr>
                        <a:t>128kB</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512kB</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RAM</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500B</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a:solidFill>
                            <a:schemeClr val="accent3"/>
                          </a:solidFill>
                          <a:latin typeface="Average"/>
                          <a:ea typeface="Average"/>
                          <a:cs typeface="Average"/>
                          <a:sym typeface="Average"/>
                        </a:rPr>
                        <a:t>10kB</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66kB</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Serial</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1 I2C, 1 UART</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a:solidFill>
                            <a:schemeClr val="accent3"/>
                          </a:solidFill>
                          <a:latin typeface="Average"/>
                          <a:ea typeface="Average"/>
                          <a:cs typeface="Average"/>
                          <a:sym typeface="Average"/>
                        </a:rPr>
                        <a:t>2 I2C, 2 UART</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3 I2C, 6 UART</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Extras</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Temp Sensor</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a:solidFill>
                            <a:schemeClr val="accent3"/>
                          </a:solidFill>
                          <a:latin typeface="Average"/>
                          <a:ea typeface="Average"/>
                          <a:cs typeface="Average"/>
                          <a:sym typeface="Average"/>
                        </a:rPr>
                        <a:t>LCD &amp; USB support</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LCD &amp; USB support</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Power</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230 μA/MHz</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spcBef>
                          <a:spcPts val="0"/>
                        </a:spcBef>
                        <a:buNone/>
                      </a:pPr>
                      <a:r>
                        <a:rPr lang="en">
                          <a:solidFill>
                            <a:schemeClr val="accent3"/>
                          </a:solidFill>
                          <a:latin typeface="Average"/>
                          <a:ea typeface="Average"/>
                          <a:cs typeface="Average"/>
                          <a:sym typeface="Average"/>
                        </a:rPr>
                        <a:t>370 μA/MHz</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404 μA/MHz</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r h="456375">
                <a:tc>
                  <a:txBody>
                    <a:bodyPr/>
                    <a:lstStyle/>
                    <a:p>
                      <a:pPr lvl="0" algn="ctr" rtl="0">
                        <a:spcBef>
                          <a:spcPts val="0"/>
                        </a:spcBef>
                        <a:buNone/>
                      </a:pPr>
                      <a:r>
                        <a:rPr lang="en" sz="1200">
                          <a:solidFill>
                            <a:schemeClr val="accent3"/>
                          </a:solidFill>
                          <a:latin typeface="Average"/>
                          <a:ea typeface="Average"/>
                          <a:cs typeface="Average"/>
                          <a:sym typeface="Average"/>
                        </a:rPr>
                        <a:t>Price</a:t>
                      </a:r>
                    </a:p>
                  </a:txBody>
                  <a:tcPr marL="91425" marR="91425" marT="91425" marB="91425"/>
                </a:tc>
                <a:tc>
                  <a:txBody>
                    <a:bodyPr/>
                    <a:lstStyle/>
                    <a:p>
                      <a:pPr lvl="0" algn="ctr" rtl="0">
                        <a:spcBef>
                          <a:spcPts val="0"/>
                        </a:spcBef>
                        <a:buNone/>
                      </a:pPr>
                      <a:r>
                        <a:rPr lang="en">
                          <a:solidFill>
                            <a:schemeClr val="accent3"/>
                          </a:solidFill>
                          <a:latin typeface="Average"/>
                          <a:ea typeface="Average"/>
                          <a:cs typeface="Average"/>
                          <a:sym typeface="Average"/>
                        </a:rPr>
                        <a:t>$3</a:t>
                      </a:r>
                    </a:p>
                  </a:txBody>
                  <a:tcPr marL="91425" marR="91425" marT="91425" marB="91425" anchor="ctr">
                    <a:lnR w="38100" cap="flat" cmpd="sng">
                      <a:solidFill>
                        <a:srgbClr val="9E9E9E"/>
                      </a:solidFill>
                      <a:prstDash val="solid"/>
                      <a:round/>
                      <a:headEnd type="none" w="med" len="med"/>
                      <a:tailEnd type="none" w="med" len="med"/>
                    </a:lnR>
                  </a:tcPr>
                </a:tc>
                <a:tc>
                  <a:txBody>
                    <a:bodyPr/>
                    <a:lstStyle/>
                    <a:p>
                      <a:pPr lvl="0" algn="ctr" rtl="0">
                        <a:lnSpc>
                          <a:spcPct val="115000"/>
                        </a:lnSpc>
                        <a:spcBef>
                          <a:spcPts val="0"/>
                        </a:spcBef>
                        <a:buNone/>
                      </a:pPr>
                      <a:r>
                        <a:rPr lang="en">
                          <a:solidFill>
                            <a:schemeClr val="accent3"/>
                          </a:solidFill>
                          <a:latin typeface="Average"/>
                          <a:ea typeface="Average"/>
                          <a:cs typeface="Average"/>
                          <a:sym typeface="Average"/>
                        </a:rPr>
                        <a:t>$8</a:t>
                      </a:r>
                    </a:p>
                  </a:txBody>
                  <a:tcPr marL="91425" marR="91425" marT="91425" marB="91425" anchor="ctr">
                    <a:lnL w="38100" cap="flat" cmpd="sng">
                      <a:solidFill>
                        <a:srgbClr val="9E9E9E"/>
                      </a:solidFill>
                      <a:prstDash val="solid"/>
                      <a:round/>
                      <a:headEnd type="none" w="med" len="med"/>
                      <a:tailEnd type="none" w="med" len="med"/>
                    </a:lnL>
                    <a:lnR w="38100" cap="flat" cmpd="sng">
                      <a:solidFill>
                        <a:schemeClr val="lt2"/>
                      </a:solidFill>
                      <a:prstDash val="solid"/>
                      <a:round/>
                      <a:headEnd type="none" w="med" len="med"/>
                      <a:tailEnd type="none" w="med" len="med"/>
                    </a:lnR>
                    <a:lnT w="38100" cap="flat" cmpd="sng">
                      <a:solidFill>
                        <a:srgbClr val="9E9E9E"/>
                      </a:solidFill>
                      <a:prstDash val="solid"/>
                      <a:round/>
                      <a:headEnd type="none" w="med" len="med"/>
                      <a:tailEnd type="none" w="med" len="med"/>
                    </a:lnT>
                    <a:lnB w="38100" cap="flat" cmpd="sng">
                      <a:solidFill>
                        <a:srgbClr val="9E9E9E"/>
                      </a:solidFill>
                      <a:prstDash val="solid"/>
                      <a:round/>
                      <a:headEnd type="none" w="med" len="med"/>
                      <a:tailEnd type="none" w="med" len="med"/>
                    </a:lnB>
                  </a:tcPr>
                </a:tc>
                <a:tc>
                  <a:txBody>
                    <a:bodyPr/>
                    <a:lstStyle/>
                    <a:p>
                      <a:pPr lvl="0" algn="ctr" rtl="0">
                        <a:spcBef>
                          <a:spcPts val="0"/>
                        </a:spcBef>
                        <a:buNone/>
                      </a:pPr>
                      <a:r>
                        <a:rPr lang="en">
                          <a:solidFill>
                            <a:schemeClr val="accent3"/>
                          </a:solidFill>
                          <a:latin typeface="Average"/>
                          <a:ea typeface="Average"/>
                          <a:cs typeface="Average"/>
                          <a:sym typeface="Average"/>
                        </a:rPr>
                        <a:t>$12</a:t>
                      </a:r>
                    </a:p>
                  </a:txBody>
                  <a:tcPr marL="91425" marR="91425" marT="91425" marB="91425" anchor="ctr">
                    <a:lnL w="38100" cap="flat" cmpd="sng">
                      <a:solidFill>
                        <a:schemeClr val="lt2"/>
                      </a:solidFill>
                      <a:prstDash val="solid"/>
                      <a:round/>
                      <a:headEnd type="none" w="med" len="med"/>
                      <a:tailEnd type="none" w="med" len="med"/>
                    </a:lnL>
                    <a:lnR w="9525" cap="flat" cmpd="sng">
                      <a:solidFill>
                        <a:schemeClr val="lt2"/>
                      </a:solidFill>
                      <a:prstDash val="solid"/>
                      <a:round/>
                      <a:headEnd type="none" w="med" len="med"/>
                      <a:tailEnd type="none" w="med" len="med"/>
                    </a:lnR>
                    <a:lnT w="9525" cap="flat" cmpd="sng">
                      <a:solidFill>
                        <a:schemeClr val="lt2"/>
                      </a:solidFill>
                      <a:prstDash val="solid"/>
                      <a:round/>
                      <a:headEnd type="none" w="med" len="med"/>
                      <a:tailEnd type="none" w="med" len="med"/>
                    </a:lnT>
                    <a:lnB w="9525" cap="flat" cmpd="sng">
                      <a:solidFill>
                        <a:schemeClr val="lt2"/>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Embedded System</a:t>
            </a:r>
          </a:p>
        </p:txBody>
      </p:sp>
      <p:sp>
        <p:nvSpPr>
          <p:cNvPr id="143" name="Shape 143"/>
          <p:cNvSpPr txBox="1">
            <a:spLocks noGrp="1"/>
          </p:cNvSpPr>
          <p:nvPr>
            <p:ph type="body" idx="1"/>
          </p:nvPr>
        </p:nvSpPr>
        <p:spPr>
          <a:xfrm>
            <a:off x="311700" y="1017725"/>
            <a:ext cx="2950500" cy="3416400"/>
          </a:xfrm>
          <a:prstGeom prst="rect">
            <a:avLst/>
          </a:prstGeom>
        </p:spPr>
        <p:txBody>
          <a:bodyPr lIns="91425" tIns="91425" rIns="91425" bIns="91425" anchor="t" anchorCtr="0">
            <a:noAutofit/>
          </a:bodyPr>
          <a:lstStyle/>
          <a:p>
            <a:pPr marL="457200" lvl="0" indent="-228600" rtl="0">
              <a:spcBef>
                <a:spcPts val="0"/>
              </a:spcBef>
            </a:pPr>
            <a:r>
              <a:rPr lang="en" sz="1400" dirty="0"/>
              <a:t>MSP430</a:t>
            </a:r>
          </a:p>
          <a:p>
            <a:pPr marL="457200" lvl="0" indent="-228600" rtl="0">
              <a:spcBef>
                <a:spcPts val="0"/>
              </a:spcBef>
            </a:pPr>
            <a:r>
              <a:rPr lang="en" sz="1400" dirty="0"/>
              <a:t>6 Stepper Driver ICs</a:t>
            </a:r>
          </a:p>
          <a:p>
            <a:pPr marL="457200" lvl="0" indent="-228600" rtl="0">
              <a:spcBef>
                <a:spcPts val="0"/>
              </a:spcBef>
            </a:pPr>
            <a:r>
              <a:rPr lang="en" sz="1400" dirty="0"/>
              <a:t>Mini USB</a:t>
            </a:r>
          </a:p>
          <a:p>
            <a:pPr marL="457200" lvl="0" indent="-228600" rtl="0">
              <a:spcBef>
                <a:spcPts val="0"/>
              </a:spcBef>
            </a:pPr>
            <a:r>
              <a:rPr lang="en" sz="1400" dirty="0"/>
              <a:t>12V DC input</a:t>
            </a:r>
          </a:p>
          <a:p>
            <a:pPr marL="457200" lvl="0" indent="-228600" rtl="0">
              <a:spcBef>
                <a:spcPts val="0"/>
              </a:spcBef>
            </a:pPr>
            <a:r>
              <a:rPr lang="en" sz="1400" dirty="0"/>
              <a:t>16 GPIO (can be internally mapped for serial communication)</a:t>
            </a:r>
          </a:p>
          <a:p>
            <a:pPr marL="457200" lvl="0" indent="-228600" rtl="0">
              <a:spcBef>
                <a:spcPts val="0"/>
              </a:spcBef>
            </a:pPr>
            <a:r>
              <a:rPr lang="en" sz="1400" dirty="0"/>
              <a:t>JTAG pins</a:t>
            </a:r>
          </a:p>
          <a:p>
            <a:pPr marL="457200" lvl="0" indent="-228600" rtl="0">
              <a:spcBef>
                <a:spcPts val="0"/>
              </a:spcBef>
            </a:pPr>
            <a:r>
              <a:rPr lang="en" sz="1400" dirty="0"/>
              <a:t>2 user switches &amp; LEDs</a:t>
            </a:r>
          </a:p>
          <a:p>
            <a:pPr marL="457200" lvl="0" indent="-228600">
              <a:spcBef>
                <a:spcPts val="0"/>
              </a:spcBef>
            </a:pPr>
            <a:r>
              <a:rPr lang="en" sz="1400" dirty="0"/>
              <a:t>5V and 3.3V Headers</a:t>
            </a:r>
          </a:p>
        </p:txBody>
      </p:sp>
      <p:pic>
        <p:nvPicPr>
          <p:cNvPr id="144" name="Shape 144"/>
          <p:cNvPicPr preferRelativeResize="0"/>
          <p:nvPr/>
        </p:nvPicPr>
        <p:blipFill>
          <a:blip r:embed="rId3">
            <a:alphaModFix/>
          </a:blip>
          <a:stretch>
            <a:fillRect/>
          </a:stretch>
        </p:blipFill>
        <p:spPr>
          <a:xfrm>
            <a:off x="3347250" y="1371999"/>
            <a:ext cx="5282248" cy="32842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Embedded System</a:t>
            </a:r>
          </a:p>
        </p:txBody>
      </p:sp>
      <p:pic>
        <p:nvPicPr>
          <p:cNvPr id="150" name="Shape 150"/>
          <p:cNvPicPr preferRelativeResize="0"/>
          <p:nvPr/>
        </p:nvPicPr>
        <p:blipFill>
          <a:blip r:embed="rId3">
            <a:alphaModFix/>
          </a:blip>
          <a:stretch>
            <a:fillRect/>
          </a:stretch>
        </p:blipFill>
        <p:spPr>
          <a:xfrm>
            <a:off x="570599" y="1605000"/>
            <a:ext cx="3830648" cy="2511348"/>
          </a:xfrm>
          <a:prstGeom prst="rect">
            <a:avLst/>
          </a:prstGeom>
          <a:noFill/>
          <a:ln>
            <a:noFill/>
          </a:ln>
        </p:spPr>
      </p:pic>
      <p:pic>
        <p:nvPicPr>
          <p:cNvPr id="151" name="Shape 151"/>
          <p:cNvPicPr preferRelativeResize="0"/>
          <p:nvPr/>
        </p:nvPicPr>
        <p:blipFill>
          <a:blip r:embed="rId4">
            <a:alphaModFix/>
          </a:blip>
          <a:stretch>
            <a:fillRect/>
          </a:stretch>
        </p:blipFill>
        <p:spPr>
          <a:xfrm>
            <a:off x="5171200" y="1596272"/>
            <a:ext cx="2906837" cy="2528799"/>
          </a:xfrm>
          <a:prstGeom prst="rect">
            <a:avLst/>
          </a:prstGeom>
          <a:noFill/>
          <a:ln>
            <a:noFill/>
          </a:ln>
        </p:spPr>
      </p:pic>
      <p:sp>
        <p:nvSpPr>
          <p:cNvPr id="152" name="Shape 152"/>
          <p:cNvSpPr txBox="1"/>
          <p:nvPr/>
        </p:nvSpPr>
        <p:spPr>
          <a:xfrm>
            <a:off x="1364445" y="4125075"/>
            <a:ext cx="2325000" cy="4314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accent3"/>
                </a:solidFill>
              </a:rPr>
              <a:t>Stepper Motor Driver</a:t>
            </a:r>
          </a:p>
        </p:txBody>
      </p:sp>
      <p:sp>
        <p:nvSpPr>
          <p:cNvPr id="153" name="Shape 153"/>
          <p:cNvSpPr txBox="1"/>
          <p:nvPr/>
        </p:nvSpPr>
        <p:spPr>
          <a:xfrm>
            <a:off x="6092098" y="4125075"/>
            <a:ext cx="1178700" cy="431400"/>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accent3"/>
                </a:solidFill>
              </a:rPr>
              <a:t>USB Mini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PCB</a:t>
            </a:r>
          </a:p>
        </p:txBody>
      </p:sp>
      <p:pic>
        <p:nvPicPr>
          <p:cNvPr id="159" name="Shape 159"/>
          <p:cNvPicPr preferRelativeResize="0"/>
          <p:nvPr/>
        </p:nvPicPr>
        <p:blipFill>
          <a:blip r:embed="rId3">
            <a:alphaModFix/>
          </a:blip>
          <a:stretch>
            <a:fillRect/>
          </a:stretch>
        </p:blipFill>
        <p:spPr>
          <a:xfrm>
            <a:off x="1123300" y="1190949"/>
            <a:ext cx="6736476" cy="3538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PCB Render</a:t>
            </a:r>
          </a:p>
        </p:txBody>
      </p:sp>
      <p:pic>
        <p:nvPicPr>
          <p:cNvPr id="165" name="Shape 165"/>
          <p:cNvPicPr preferRelativeResize="0"/>
          <p:nvPr/>
        </p:nvPicPr>
        <p:blipFill>
          <a:blip r:embed="rId3">
            <a:alphaModFix/>
          </a:blip>
          <a:stretch>
            <a:fillRect/>
          </a:stretch>
        </p:blipFill>
        <p:spPr>
          <a:xfrm>
            <a:off x="2114624" y="1199974"/>
            <a:ext cx="5207623" cy="35292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4400">
                <a:solidFill>
                  <a:srgbClr val="FFFFFF"/>
                </a:solidFill>
              </a:rPr>
              <a:t>Camera options</a:t>
            </a:r>
          </a:p>
        </p:txBody>
      </p:sp>
      <p:sp>
        <p:nvSpPr>
          <p:cNvPr id="171" name="Shape 171"/>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2400" b="1"/>
              <a:t>CMUcam5 Pixy</a:t>
            </a:r>
          </a:p>
          <a:p>
            <a:pPr lvl="0" rtl="0">
              <a:lnSpc>
                <a:spcPct val="90000"/>
              </a:lnSpc>
              <a:spcBef>
                <a:spcPts val="1000"/>
              </a:spcBef>
              <a:spcAft>
                <a:spcPts val="0"/>
              </a:spcAft>
              <a:buNone/>
            </a:pPr>
            <a:r>
              <a:rPr lang="en" sz="2000"/>
              <a:t>•Open CV library's</a:t>
            </a:r>
          </a:p>
          <a:p>
            <a:pPr lvl="0" rtl="0">
              <a:lnSpc>
                <a:spcPct val="90000"/>
              </a:lnSpc>
              <a:spcBef>
                <a:spcPts val="1000"/>
              </a:spcBef>
              <a:spcAft>
                <a:spcPts val="0"/>
              </a:spcAft>
              <a:buNone/>
            </a:pPr>
            <a:r>
              <a:rPr lang="en" sz="2000"/>
              <a:t>•Lots of documentation and source information</a:t>
            </a:r>
          </a:p>
          <a:p>
            <a:pPr lvl="0" rtl="0">
              <a:lnSpc>
                <a:spcPct val="90000"/>
              </a:lnSpc>
              <a:spcBef>
                <a:spcPts val="1000"/>
              </a:spcBef>
              <a:spcAft>
                <a:spcPts val="0"/>
              </a:spcAft>
              <a:buNone/>
            </a:pPr>
            <a:r>
              <a:rPr lang="en" sz="2000"/>
              <a:t>•Has its own processor</a:t>
            </a:r>
          </a:p>
          <a:p>
            <a:pPr lvl="0" rtl="0">
              <a:lnSpc>
                <a:spcPct val="90000"/>
              </a:lnSpc>
              <a:spcBef>
                <a:spcPts val="1000"/>
              </a:spcBef>
              <a:spcAft>
                <a:spcPts val="0"/>
              </a:spcAft>
              <a:buNone/>
            </a:pPr>
            <a:r>
              <a:rPr lang="en" sz="2000"/>
              <a:t>•Easily transfers data over to our embedded computer</a:t>
            </a:r>
          </a:p>
          <a:p>
            <a:pPr lvl="0" rtl="0">
              <a:lnSpc>
                <a:spcPct val="90000"/>
              </a:lnSpc>
              <a:spcBef>
                <a:spcPts val="1000"/>
              </a:spcBef>
              <a:spcAft>
                <a:spcPts val="0"/>
              </a:spcAft>
              <a:buNone/>
            </a:pPr>
            <a:r>
              <a:rPr lang="en" sz="2000"/>
              <a:t>•Expensive</a:t>
            </a:r>
          </a:p>
          <a:p>
            <a:pPr lvl="0" rtl="0">
              <a:spcBef>
                <a:spcPts val="0"/>
              </a:spcBef>
              <a:buNone/>
            </a:pPr>
            <a:endParaRPr/>
          </a:p>
        </p:txBody>
      </p:sp>
      <p:sp>
        <p:nvSpPr>
          <p:cNvPr id="172" name="Shape 172"/>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2400" b="1"/>
              <a:t>Webcam</a:t>
            </a:r>
          </a:p>
          <a:p>
            <a:pPr lvl="0" rtl="0">
              <a:lnSpc>
                <a:spcPct val="90000"/>
              </a:lnSpc>
              <a:spcBef>
                <a:spcPts val="1000"/>
              </a:spcBef>
              <a:spcAft>
                <a:spcPts val="0"/>
              </a:spcAft>
              <a:buNone/>
            </a:pPr>
            <a:r>
              <a:rPr lang="en" sz="2400"/>
              <a:t>•Cheap</a:t>
            </a:r>
          </a:p>
          <a:p>
            <a:pPr lvl="0" rtl="0">
              <a:lnSpc>
                <a:spcPct val="90000"/>
              </a:lnSpc>
              <a:spcBef>
                <a:spcPts val="1000"/>
              </a:spcBef>
              <a:spcAft>
                <a:spcPts val="0"/>
              </a:spcAft>
              <a:buNone/>
            </a:pPr>
            <a:r>
              <a:rPr lang="en" sz="2400"/>
              <a:t>•Lots of useless bits and information sent to embedded computer</a:t>
            </a:r>
          </a:p>
          <a:p>
            <a:pPr lvl="0" rtl="0">
              <a:lnSpc>
                <a:spcPct val="90000"/>
              </a:lnSpc>
              <a:spcBef>
                <a:spcPts val="1000"/>
              </a:spcBef>
              <a:spcAft>
                <a:spcPts val="0"/>
              </a:spcAft>
              <a:buNone/>
            </a:pPr>
            <a:r>
              <a:rPr lang="en" sz="2400"/>
              <a:t>•Uses tons of memory and processing speed</a:t>
            </a:r>
          </a:p>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Electrical Design - Image Sensing</a:t>
            </a:r>
          </a:p>
        </p:txBody>
      </p:sp>
      <p:sp>
        <p:nvSpPr>
          <p:cNvPr id="178" name="Shape 178"/>
          <p:cNvSpPr txBox="1">
            <a:spLocks noGrp="1"/>
          </p:cNvSpPr>
          <p:nvPr>
            <p:ph type="body" idx="1"/>
          </p:nvPr>
        </p:nvSpPr>
        <p:spPr>
          <a:xfrm>
            <a:off x="311700" y="1152475"/>
            <a:ext cx="4680900" cy="3416400"/>
          </a:xfrm>
          <a:prstGeom prst="rect">
            <a:avLst/>
          </a:prstGeom>
        </p:spPr>
        <p:txBody>
          <a:bodyPr lIns="91425" tIns="91425" rIns="91425" bIns="91425" anchor="t" anchorCtr="0">
            <a:noAutofit/>
          </a:bodyPr>
          <a:lstStyle/>
          <a:p>
            <a:pPr lvl="0" rtl="0">
              <a:spcBef>
                <a:spcPts val="0"/>
              </a:spcBef>
              <a:spcAft>
                <a:spcPts val="0"/>
              </a:spcAft>
              <a:buNone/>
            </a:pPr>
            <a:r>
              <a:rPr lang="en" sz="2400"/>
              <a:t>CMUcam5 Pixy</a:t>
            </a:r>
          </a:p>
          <a:p>
            <a:pPr marL="457200" lvl="0" indent="-381000" rtl="0">
              <a:spcBef>
                <a:spcPts val="0"/>
              </a:spcBef>
              <a:spcAft>
                <a:spcPts val="0"/>
              </a:spcAft>
              <a:buSzPct val="100000"/>
            </a:pPr>
            <a:r>
              <a:rPr lang="en" sz="2400"/>
              <a:t>Integrated image sensing solution</a:t>
            </a:r>
          </a:p>
          <a:p>
            <a:pPr marL="457200" lvl="0" indent="-381000" rtl="0">
              <a:spcBef>
                <a:spcPts val="0"/>
              </a:spcBef>
              <a:spcAft>
                <a:spcPts val="0"/>
              </a:spcAft>
              <a:buSzPct val="100000"/>
            </a:pPr>
            <a:r>
              <a:rPr lang="en" sz="2400"/>
              <a:t>Performs all image processing on-board</a:t>
            </a:r>
          </a:p>
          <a:p>
            <a:pPr marL="457200" lvl="0" indent="-381000" rtl="0">
              <a:spcBef>
                <a:spcPts val="0"/>
              </a:spcBef>
              <a:spcAft>
                <a:spcPts val="0"/>
              </a:spcAft>
              <a:buSzPct val="100000"/>
            </a:pPr>
            <a:r>
              <a:rPr lang="en" sz="2400"/>
              <a:t>Serial communication for data transfer to processing platform</a:t>
            </a:r>
          </a:p>
        </p:txBody>
      </p:sp>
      <p:pic>
        <p:nvPicPr>
          <p:cNvPr id="179" name="Shape 179"/>
          <p:cNvPicPr preferRelativeResize="0"/>
          <p:nvPr/>
        </p:nvPicPr>
        <p:blipFill>
          <a:blip r:embed="rId3">
            <a:alphaModFix/>
          </a:blip>
          <a:stretch>
            <a:fillRect/>
          </a:stretch>
        </p:blipFill>
        <p:spPr>
          <a:xfrm>
            <a:off x="5459325" y="1595800"/>
            <a:ext cx="3372974" cy="2529750"/>
          </a:xfrm>
          <a:prstGeom prst="rect">
            <a:avLst/>
          </a:prstGeom>
          <a:noFill/>
          <a:ln>
            <a:noFill/>
          </a:ln>
        </p:spPr>
      </p:pic>
      <p:sp>
        <p:nvSpPr>
          <p:cNvPr id="180" name="Shape 180"/>
          <p:cNvSpPr txBox="1"/>
          <p:nvPr/>
        </p:nvSpPr>
        <p:spPr>
          <a:xfrm>
            <a:off x="5573312" y="4125550"/>
            <a:ext cx="3433800" cy="431400"/>
          </a:xfrm>
          <a:prstGeom prst="rect">
            <a:avLst/>
          </a:prstGeom>
          <a:noFill/>
          <a:ln>
            <a:noFill/>
          </a:ln>
        </p:spPr>
        <p:txBody>
          <a:bodyPr lIns="91425" tIns="91425" rIns="91425" bIns="91425" anchor="t" anchorCtr="0">
            <a:noAutofit/>
          </a:bodyPr>
          <a:lstStyle/>
          <a:p>
            <a:pPr lvl="0" rtl="0">
              <a:spcBef>
                <a:spcPts val="0"/>
              </a:spcBef>
              <a:buNone/>
            </a:pPr>
            <a:r>
              <a:rPr lang="en" sz="1200"/>
              <a:t>Cmucam.org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Sample Pixy Camera Image</a:t>
            </a:r>
          </a:p>
        </p:txBody>
      </p:sp>
      <p:sp>
        <p:nvSpPr>
          <p:cNvPr id="186" name="Shape 1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Each color is assigned a signature with 								Pixymon</a:t>
            </a:r>
          </a:p>
          <a:p>
            <a:pPr marL="457200" lvl="0" indent="-228600" rtl="0">
              <a:spcBef>
                <a:spcPts val="0"/>
              </a:spcBef>
            </a:pPr>
            <a:r>
              <a:rPr lang="en"/>
              <a:t>The signature is determined by position in </a:t>
            </a:r>
          </a:p>
          <a:p>
            <a:pPr lvl="0" rtl="0">
              <a:spcBef>
                <a:spcPts val="0"/>
              </a:spcBef>
              <a:buNone/>
            </a:pPr>
            <a:r>
              <a:rPr lang="en"/>
              <a:t>(x,y) coordinate to handle miscellaneous colors</a:t>
            </a:r>
          </a:p>
          <a:p>
            <a:pPr marL="457200" lvl="0" indent="-228600" rtl="0">
              <a:spcBef>
                <a:spcPts val="0"/>
              </a:spcBef>
            </a:pPr>
            <a:r>
              <a:rPr lang="en"/>
              <a:t>Camera is fixed and still</a:t>
            </a:r>
          </a:p>
        </p:txBody>
      </p:sp>
      <p:pic>
        <p:nvPicPr>
          <p:cNvPr id="187" name="Shape 187"/>
          <p:cNvPicPr preferRelativeResize="0"/>
          <p:nvPr/>
        </p:nvPicPr>
        <p:blipFill>
          <a:blip r:embed="rId3">
            <a:alphaModFix/>
          </a:blip>
          <a:stretch>
            <a:fillRect/>
          </a:stretch>
        </p:blipFill>
        <p:spPr>
          <a:xfrm>
            <a:off x="5178974" y="1242700"/>
            <a:ext cx="3405327" cy="35714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4400">
                <a:solidFill>
                  <a:srgbClr val="FFFFFF"/>
                </a:solidFill>
              </a:rPr>
              <a:t>CMUcam5 Pixy Arrangement</a:t>
            </a:r>
          </a:p>
        </p:txBody>
      </p:sp>
      <p:sp>
        <p:nvSpPr>
          <p:cNvPr id="193" name="Shape 193"/>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1600"/>
              <a:t>•Option 1 camera</a:t>
            </a:r>
          </a:p>
          <a:p>
            <a:pPr lvl="0" rtl="0">
              <a:lnSpc>
                <a:spcPct val="90000"/>
              </a:lnSpc>
              <a:spcBef>
                <a:spcPts val="500"/>
              </a:spcBef>
              <a:spcAft>
                <a:spcPts val="0"/>
              </a:spcAft>
              <a:buNone/>
            </a:pPr>
            <a:r>
              <a:rPr lang="en" sz="1600"/>
              <a:t>•Slower</a:t>
            </a:r>
          </a:p>
          <a:p>
            <a:pPr lvl="0" rtl="0">
              <a:lnSpc>
                <a:spcPct val="90000"/>
              </a:lnSpc>
              <a:spcBef>
                <a:spcPts val="500"/>
              </a:spcBef>
              <a:spcAft>
                <a:spcPts val="0"/>
              </a:spcAft>
              <a:buNone/>
            </a:pPr>
            <a:r>
              <a:rPr lang="en" sz="1600"/>
              <a:t>•Needs an algorithm to decode the whole cube</a:t>
            </a:r>
          </a:p>
          <a:p>
            <a:pPr lvl="0" rtl="0">
              <a:lnSpc>
                <a:spcPct val="90000"/>
              </a:lnSpc>
              <a:spcBef>
                <a:spcPts val="500"/>
              </a:spcBef>
              <a:spcAft>
                <a:spcPts val="0"/>
              </a:spcAft>
              <a:buNone/>
            </a:pPr>
            <a:r>
              <a:rPr lang="en" sz="1600"/>
              <a:t>•Cheap</a:t>
            </a:r>
          </a:p>
          <a:p>
            <a:pPr lvl="0" rtl="0">
              <a:lnSpc>
                <a:spcPct val="90000"/>
              </a:lnSpc>
              <a:spcBef>
                <a:spcPts val="500"/>
              </a:spcBef>
              <a:spcAft>
                <a:spcPts val="0"/>
              </a:spcAft>
              <a:buNone/>
            </a:pPr>
            <a:r>
              <a:rPr lang="en" sz="1600"/>
              <a:t>•Easy to implement</a:t>
            </a:r>
          </a:p>
          <a:p>
            <a:pPr lvl="0" rtl="0">
              <a:spcBef>
                <a:spcPts val="0"/>
              </a:spcBef>
              <a:buNone/>
            </a:pPr>
            <a:endParaRPr sz="1600"/>
          </a:p>
        </p:txBody>
      </p:sp>
      <p:sp>
        <p:nvSpPr>
          <p:cNvPr id="194" name="Shape 194"/>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1600"/>
              <a:t>•Option 6 cameras</a:t>
            </a:r>
          </a:p>
          <a:p>
            <a:pPr lvl="0" rtl="0">
              <a:lnSpc>
                <a:spcPct val="90000"/>
              </a:lnSpc>
              <a:spcBef>
                <a:spcPts val="500"/>
              </a:spcBef>
              <a:spcAft>
                <a:spcPts val="0"/>
              </a:spcAft>
              <a:buNone/>
            </a:pPr>
            <a:r>
              <a:rPr lang="en" sz="1600"/>
              <a:t>•More efficient</a:t>
            </a:r>
          </a:p>
          <a:p>
            <a:pPr lvl="0" rtl="0">
              <a:lnSpc>
                <a:spcPct val="90000"/>
              </a:lnSpc>
              <a:spcBef>
                <a:spcPts val="500"/>
              </a:spcBef>
              <a:spcAft>
                <a:spcPts val="0"/>
              </a:spcAft>
              <a:buNone/>
            </a:pPr>
            <a:r>
              <a:rPr lang="en" sz="1600"/>
              <a:t>•Easier to determine color positions on cube</a:t>
            </a:r>
          </a:p>
          <a:p>
            <a:pPr lvl="0" rtl="0">
              <a:lnSpc>
                <a:spcPct val="90000"/>
              </a:lnSpc>
              <a:spcBef>
                <a:spcPts val="500"/>
              </a:spcBef>
              <a:spcAft>
                <a:spcPts val="0"/>
              </a:spcAft>
              <a:buNone/>
            </a:pPr>
            <a:r>
              <a:rPr lang="en" sz="1600"/>
              <a:t>•Very expensive</a:t>
            </a:r>
          </a:p>
          <a:p>
            <a:pPr lvl="0" rtl="0">
              <a:lnSpc>
                <a:spcPct val="90000"/>
              </a:lnSpc>
              <a:spcBef>
                <a:spcPts val="1000"/>
              </a:spcBef>
              <a:spcAft>
                <a:spcPts val="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Motivation</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pPr>
            <a:r>
              <a:rPr lang="en" sz="2400" dirty="0"/>
              <a:t>Build a robot that can solve a scrambled Rubik’s </a:t>
            </a:r>
            <a:r>
              <a:rPr lang="en" sz="2400" dirty="0" smtClean="0"/>
              <a:t>Cube</a:t>
            </a:r>
          </a:p>
          <a:p>
            <a:pPr marL="342900" lvl="3" indent="-342900">
              <a:spcAft>
                <a:spcPts val="0"/>
              </a:spcAft>
              <a:buFont typeface="Arial" panose="020B0604020202020204" pitchFamily="34" charset="0"/>
              <a:buChar char="•"/>
            </a:pPr>
            <a:r>
              <a:rPr lang="en" sz="2000" dirty="0" smtClean="0"/>
              <a:t>Combination </a:t>
            </a:r>
            <a:r>
              <a:rPr lang="en" sz="2000" dirty="0"/>
              <a:t>of hardware and software </a:t>
            </a:r>
            <a:r>
              <a:rPr lang="en" sz="2000" dirty="0" smtClean="0"/>
              <a:t>systems</a:t>
            </a:r>
          </a:p>
          <a:p>
            <a:pPr marL="342900" lvl="7" indent="-342900">
              <a:spcAft>
                <a:spcPts val="0"/>
              </a:spcAft>
              <a:buFont typeface="Arial" panose="020B0604020202020204" pitchFamily="34" charset="0"/>
              <a:buChar char="•"/>
            </a:pPr>
            <a:r>
              <a:rPr lang="en" sz="2400" dirty="0" smtClean="0"/>
              <a:t>Rubik’s </a:t>
            </a:r>
            <a:r>
              <a:rPr lang="en" sz="2400" dirty="0"/>
              <a:t>Cube is a fascinating puzzle</a:t>
            </a:r>
          </a:p>
          <a:p>
            <a:pPr lvl="0" rtl="0">
              <a:spcBef>
                <a:spcPts val="0"/>
              </a:spcBef>
              <a:buNone/>
            </a:pPr>
            <a:endParaRPr sz="2400" dirty="0"/>
          </a:p>
        </p:txBody>
      </p:sp>
      <p:pic>
        <p:nvPicPr>
          <p:cNvPr id="67" name="Shape 67"/>
          <p:cNvPicPr preferRelativeResize="0"/>
          <p:nvPr/>
        </p:nvPicPr>
        <p:blipFill>
          <a:blip r:embed="rId3">
            <a:alphaModFix/>
          </a:blip>
          <a:stretch>
            <a:fillRect/>
          </a:stretch>
        </p:blipFill>
        <p:spPr>
          <a:xfrm>
            <a:off x="2878251" y="2666650"/>
            <a:ext cx="3387499" cy="1902225"/>
          </a:xfrm>
          <a:prstGeom prst="rect">
            <a:avLst/>
          </a:prstGeom>
          <a:noFill/>
          <a:ln>
            <a:noFill/>
          </a:ln>
        </p:spPr>
      </p:pic>
      <p:sp>
        <p:nvSpPr>
          <p:cNvPr id="68" name="Shape 68"/>
          <p:cNvSpPr txBox="1"/>
          <p:nvPr/>
        </p:nvSpPr>
        <p:spPr>
          <a:xfrm>
            <a:off x="4077300" y="4568875"/>
            <a:ext cx="989400" cy="302100"/>
          </a:xfrm>
          <a:prstGeom prst="rect">
            <a:avLst/>
          </a:prstGeom>
          <a:noFill/>
          <a:ln>
            <a:noFill/>
          </a:ln>
        </p:spPr>
        <p:txBody>
          <a:bodyPr lIns="91425" tIns="91425" rIns="91425" bIns="91425" anchor="t" anchorCtr="0">
            <a:noAutofit/>
          </a:bodyPr>
          <a:lstStyle/>
          <a:p>
            <a:pPr lvl="0" rtl="0">
              <a:spcBef>
                <a:spcPts val="0"/>
              </a:spcBef>
              <a:buNone/>
            </a:pPr>
            <a:r>
              <a:rPr lang="en" sz="1200"/>
              <a:t>blog.zok.pw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4400">
                <a:solidFill>
                  <a:srgbClr val="FFFFFF"/>
                </a:solidFill>
              </a:rPr>
              <a:t>Vision Algorithm</a:t>
            </a:r>
          </a:p>
        </p:txBody>
      </p:sp>
      <p:sp>
        <p:nvSpPr>
          <p:cNvPr id="200" name="Shape 20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2400" dirty="0"/>
              <a:t>•Designed to visualize the entire from a single location</a:t>
            </a:r>
          </a:p>
          <a:p>
            <a:pPr lvl="0" rtl="0">
              <a:lnSpc>
                <a:spcPct val="90000"/>
              </a:lnSpc>
              <a:spcBef>
                <a:spcPts val="1000"/>
              </a:spcBef>
              <a:spcAft>
                <a:spcPts val="0"/>
              </a:spcAft>
              <a:buNone/>
            </a:pPr>
            <a:r>
              <a:rPr lang="en" sz="2400" dirty="0"/>
              <a:t>•With this algorithm we assume the center locations of each side of the cube</a:t>
            </a:r>
          </a:p>
          <a:p>
            <a:pPr lvl="0" rtl="0">
              <a:lnSpc>
                <a:spcPct val="90000"/>
              </a:lnSpc>
              <a:spcBef>
                <a:spcPts val="1000"/>
              </a:spcBef>
              <a:spcAft>
                <a:spcPts val="0"/>
              </a:spcAft>
              <a:buNone/>
            </a:pPr>
            <a:r>
              <a:rPr lang="en" sz="2400" dirty="0"/>
              <a:t>•The algorithm to visualize the cube has a total of 11 </a:t>
            </a:r>
            <a:r>
              <a:rPr lang="en" sz="2400" dirty="0" smtClean="0"/>
              <a:t>move sets</a:t>
            </a:r>
            <a:endParaRPr lang="en" sz="2400" dirty="0"/>
          </a:p>
          <a:p>
            <a:pPr lvl="0" rtl="0">
              <a:lnSpc>
                <a:spcPct val="90000"/>
              </a:lnSpc>
              <a:spcBef>
                <a:spcPts val="1000"/>
              </a:spcBef>
              <a:spcAft>
                <a:spcPts val="0"/>
              </a:spcAft>
              <a:buNone/>
            </a:pPr>
            <a:r>
              <a:rPr lang="en" sz="2400" dirty="0"/>
              <a:t>•After each move a picture is taken and the output of the image is deciphered to put into the matrix</a:t>
            </a:r>
          </a:p>
          <a:p>
            <a:pPr lvl="0" rtl="0">
              <a:spcBef>
                <a:spcPts val="0"/>
              </a:spcBef>
              <a:buNone/>
            </a:pP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4400">
                <a:solidFill>
                  <a:srgbClr val="FFFFFF"/>
                </a:solidFill>
              </a:rPr>
              <a:t>CMUcam5 Output</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dirty="0"/>
              <a:t>Bytes   		</a:t>
            </a:r>
            <a:r>
              <a:rPr lang="en" dirty="0" smtClean="0"/>
              <a:t>      16-bit </a:t>
            </a:r>
            <a:r>
              <a:rPr lang="en" dirty="0"/>
              <a:t>word   			Description</a:t>
            </a:r>
          </a:p>
          <a:p>
            <a:pPr marL="0" lvl="0" indent="0" rtl="0">
              <a:lnSpc>
                <a:spcPct val="90000"/>
              </a:lnSpc>
              <a:spcBef>
                <a:spcPts val="1000"/>
              </a:spcBef>
              <a:spcAft>
                <a:spcPts val="0"/>
              </a:spcAft>
              <a:buNone/>
            </a:pPr>
            <a:r>
              <a:rPr lang="en" dirty="0"/>
              <a:t>•0, 1      	</a:t>
            </a:r>
            <a:r>
              <a:rPr lang="en" dirty="0" smtClean="0"/>
              <a:t>	</a:t>
            </a:r>
            <a:r>
              <a:rPr lang="en" dirty="0"/>
              <a:t>	0   		</a:t>
            </a:r>
            <a:r>
              <a:rPr lang="en" dirty="0" smtClean="0"/>
              <a:t>sync</a:t>
            </a:r>
            <a:r>
              <a:rPr lang="en" dirty="0"/>
              <a:t>: 0xaa55=normal object,   </a:t>
            </a:r>
          </a:p>
          <a:p>
            <a:pPr marL="3200400" lvl="0" indent="457200" rtl="0">
              <a:lnSpc>
                <a:spcPct val="90000"/>
              </a:lnSpc>
              <a:spcBef>
                <a:spcPts val="1000"/>
              </a:spcBef>
              <a:spcAft>
                <a:spcPts val="0"/>
              </a:spcAft>
              <a:buNone/>
            </a:pPr>
            <a:r>
              <a:rPr lang="en" dirty="0" smtClean="0"/>
              <a:t>	0xaa56=color </a:t>
            </a:r>
            <a:r>
              <a:rPr lang="en" dirty="0"/>
              <a:t>code object</a:t>
            </a:r>
          </a:p>
          <a:p>
            <a:pPr lvl="0" rtl="0">
              <a:lnSpc>
                <a:spcPct val="90000"/>
              </a:lnSpc>
              <a:spcBef>
                <a:spcPts val="1000"/>
              </a:spcBef>
              <a:spcAft>
                <a:spcPts val="0"/>
              </a:spcAft>
              <a:buNone/>
            </a:pPr>
            <a:r>
              <a:rPr lang="en" dirty="0"/>
              <a:t>•2, 3  	 		1   		</a:t>
            </a:r>
            <a:r>
              <a:rPr lang="en" dirty="0" smtClean="0"/>
              <a:t>checksum </a:t>
            </a:r>
            <a:r>
              <a:rPr lang="en" dirty="0"/>
              <a:t>(sum of all 16-bit words 2-6)</a:t>
            </a:r>
          </a:p>
          <a:p>
            <a:pPr lvl="0" rtl="0">
              <a:lnSpc>
                <a:spcPct val="90000"/>
              </a:lnSpc>
              <a:spcBef>
                <a:spcPts val="1000"/>
              </a:spcBef>
              <a:spcAft>
                <a:spcPts val="0"/>
              </a:spcAft>
              <a:buNone/>
            </a:pPr>
            <a:r>
              <a:rPr lang="en" dirty="0"/>
              <a:t>•4, 5  			2  			</a:t>
            </a:r>
            <a:r>
              <a:rPr lang="en" dirty="0" smtClean="0"/>
              <a:t>signature </a:t>
            </a:r>
            <a:r>
              <a:rPr lang="en" dirty="0"/>
              <a:t>number</a:t>
            </a:r>
          </a:p>
          <a:p>
            <a:pPr lvl="0" rtl="0">
              <a:lnSpc>
                <a:spcPct val="90000"/>
              </a:lnSpc>
              <a:spcBef>
                <a:spcPts val="1000"/>
              </a:spcBef>
              <a:spcAft>
                <a:spcPts val="0"/>
              </a:spcAft>
              <a:buNone/>
            </a:pPr>
            <a:r>
              <a:rPr lang="en" dirty="0"/>
              <a:t>•6, 7   			3   			</a:t>
            </a:r>
            <a:r>
              <a:rPr lang="en" dirty="0" smtClean="0"/>
              <a:t>x </a:t>
            </a:r>
            <a:r>
              <a:rPr lang="en" dirty="0"/>
              <a:t>center of object</a:t>
            </a:r>
          </a:p>
          <a:p>
            <a:pPr lvl="0" rtl="0">
              <a:lnSpc>
                <a:spcPct val="90000"/>
              </a:lnSpc>
              <a:spcBef>
                <a:spcPts val="1000"/>
              </a:spcBef>
              <a:spcAft>
                <a:spcPts val="0"/>
              </a:spcAft>
              <a:buNone/>
            </a:pPr>
            <a:r>
              <a:rPr lang="en" dirty="0"/>
              <a:t>•8, 9   			4   			</a:t>
            </a:r>
            <a:r>
              <a:rPr lang="en" dirty="0" smtClean="0"/>
              <a:t>y </a:t>
            </a:r>
            <a:r>
              <a:rPr lang="en" dirty="0"/>
              <a:t>center of object</a:t>
            </a:r>
          </a:p>
          <a:p>
            <a:pPr lvl="0" rtl="0">
              <a:lnSpc>
                <a:spcPct val="90000"/>
              </a:lnSpc>
              <a:spcBef>
                <a:spcPts val="1000"/>
              </a:spcBef>
              <a:spcAft>
                <a:spcPts val="0"/>
              </a:spcAft>
              <a:buNone/>
            </a:pPr>
            <a:r>
              <a:rPr lang="en" dirty="0"/>
              <a:t>•10, 11   			5   			</a:t>
            </a:r>
            <a:r>
              <a:rPr lang="en" dirty="0" smtClean="0"/>
              <a:t>width </a:t>
            </a:r>
            <a:r>
              <a:rPr lang="en" dirty="0"/>
              <a:t>of object</a:t>
            </a:r>
          </a:p>
          <a:p>
            <a:pPr lvl="0" rtl="0">
              <a:lnSpc>
                <a:spcPct val="90000"/>
              </a:lnSpc>
              <a:spcBef>
                <a:spcPts val="1000"/>
              </a:spcBef>
              <a:spcAft>
                <a:spcPts val="0"/>
              </a:spcAft>
              <a:buNone/>
            </a:pPr>
            <a:r>
              <a:rPr lang="en" dirty="0"/>
              <a:t>•12, 13   			6   			</a:t>
            </a:r>
            <a:r>
              <a:rPr lang="en" dirty="0" smtClean="0"/>
              <a:t>height </a:t>
            </a:r>
            <a:r>
              <a:rPr lang="en" dirty="0"/>
              <a:t>of object</a:t>
            </a:r>
          </a:p>
          <a:p>
            <a:pPr lvl="0" rtl="0">
              <a:spcBef>
                <a:spcPts val="0"/>
              </a:spcBef>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4400">
                <a:solidFill>
                  <a:srgbClr val="FFFFFF"/>
                </a:solidFill>
              </a:rPr>
              <a:t>Matrix Output</a:t>
            </a:r>
          </a:p>
        </p:txBody>
      </p:sp>
      <p:sp>
        <p:nvSpPr>
          <p:cNvPr id="212" name="Shape 2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sz="2800"/>
              <a:t>•The output of the camera will tell us the color of the square and its position to put into a matrix</a:t>
            </a:r>
          </a:p>
          <a:p>
            <a:pPr lvl="0" rtl="0">
              <a:lnSpc>
                <a:spcPct val="90000"/>
              </a:lnSpc>
              <a:spcBef>
                <a:spcPts val="1000"/>
              </a:spcBef>
              <a:spcAft>
                <a:spcPts val="0"/>
              </a:spcAft>
              <a:buNone/>
            </a:pPr>
            <a:r>
              <a:rPr lang="en" sz="2800"/>
              <a:t>•6 Significant colors each given their own number 1-6</a:t>
            </a:r>
          </a:p>
          <a:p>
            <a:pPr lvl="0" rtl="0">
              <a:lnSpc>
                <a:spcPct val="90000"/>
              </a:lnSpc>
              <a:spcBef>
                <a:spcPts val="1000"/>
              </a:spcBef>
              <a:spcAft>
                <a:spcPts val="0"/>
              </a:spcAft>
              <a:buNone/>
            </a:pPr>
            <a:r>
              <a:rPr lang="en" sz="2800"/>
              <a:t>•Area will be input as face value and then position on that face</a:t>
            </a:r>
          </a:p>
          <a:p>
            <a:pPr lvl="0" rtl="0">
              <a:lnSpc>
                <a:spcPct val="90000"/>
              </a:lnSpc>
              <a:spcBef>
                <a:spcPts val="1000"/>
              </a:spcBef>
              <a:spcAft>
                <a:spcPts val="0"/>
              </a:spcAft>
              <a:buNone/>
            </a:pPr>
            <a:r>
              <a:rPr lang="en" sz="2800"/>
              <a:t>•Each face will have a center color already determined</a:t>
            </a:r>
          </a:p>
          <a:p>
            <a:pPr lvl="0" rt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Mapping the Cube</a:t>
            </a:r>
          </a:p>
        </p:txBody>
      </p:sp>
      <p:sp>
        <p:nvSpPr>
          <p:cNvPr id="218" name="Shape 21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rtl="0">
              <a:spcBef>
                <a:spcPts val="0"/>
              </a:spcBef>
              <a:buNone/>
            </a:pPr>
            <a:r>
              <a:rPr lang="en"/>
              <a:t>The 2D array will map each position of the cube</a:t>
            </a:r>
          </a:p>
          <a:p>
            <a:pPr lvl="0" rtl="0">
              <a:spcBef>
                <a:spcPts val="0"/>
              </a:spcBef>
              <a:buNone/>
            </a:pPr>
            <a:r>
              <a:rPr lang="en"/>
              <a:t>The first value of the array will hold the signature value of the color from the camera</a:t>
            </a:r>
          </a:p>
          <a:p>
            <a:pPr lvl="0" rtl="0">
              <a:spcBef>
                <a:spcPts val="0"/>
              </a:spcBef>
              <a:buNone/>
            </a:pPr>
            <a:r>
              <a:rPr lang="en"/>
              <a:t>The second value of the array will hold the position on the cube</a:t>
            </a:r>
          </a:p>
          <a:p>
            <a:pPr lvl="0" rtl="0">
              <a:spcBef>
                <a:spcPts val="0"/>
              </a:spcBef>
              <a:buNone/>
            </a:pPr>
            <a:r>
              <a:rPr lang="en"/>
              <a:t>	</a:t>
            </a:r>
            <a:r>
              <a:rPr lang="en" sz="2300" b="1"/>
              <a:t>int colors[5][8];</a:t>
            </a:r>
          </a:p>
        </p:txBody>
      </p:sp>
      <p:sp>
        <p:nvSpPr>
          <p:cNvPr id="219" name="Shape 21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rtl="0">
              <a:spcBef>
                <a:spcPts val="0"/>
              </a:spcBef>
              <a:buNone/>
            </a:pPr>
            <a:endParaRPr/>
          </a:p>
        </p:txBody>
      </p:sp>
      <p:pic>
        <p:nvPicPr>
          <p:cNvPr id="220" name="Shape 220"/>
          <p:cNvPicPr preferRelativeResize="0"/>
          <p:nvPr/>
        </p:nvPicPr>
        <p:blipFill>
          <a:blip r:embed="rId3">
            <a:alphaModFix/>
          </a:blip>
          <a:stretch>
            <a:fillRect/>
          </a:stretch>
        </p:blipFill>
        <p:spPr>
          <a:xfrm>
            <a:off x="4832400" y="1017725"/>
            <a:ext cx="3999899" cy="35511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Math - Symmetries</a:t>
            </a:r>
          </a:p>
        </p:txBody>
      </p:sp>
      <p:sp>
        <p:nvSpPr>
          <p:cNvPr id="226" name="Shape 226"/>
          <p:cNvSpPr txBox="1">
            <a:spLocks noGrp="1"/>
          </p:cNvSpPr>
          <p:nvPr>
            <p:ph type="body" idx="1"/>
          </p:nvPr>
        </p:nvSpPr>
        <p:spPr>
          <a:xfrm>
            <a:off x="311700" y="968825"/>
            <a:ext cx="4164600" cy="3951600"/>
          </a:xfrm>
          <a:prstGeom prst="rect">
            <a:avLst/>
          </a:prstGeom>
        </p:spPr>
        <p:txBody>
          <a:bodyPr lIns="91425" tIns="91425" rIns="91425" bIns="91425" anchor="t" anchorCtr="0">
            <a:noAutofit/>
          </a:bodyPr>
          <a:lstStyle/>
          <a:p>
            <a:pPr lvl="0">
              <a:spcBef>
                <a:spcPts val="0"/>
              </a:spcBef>
              <a:buNone/>
            </a:pPr>
            <a:r>
              <a:rPr lang="en"/>
              <a:t>Over 43 quintillion possibilities of the Rubik’s Cube!</a:t>
            </a:r>
          </a:p>
          <a:p>
            <a:pPr lvl="0">
              <a:spcBef>
                <a:spcPts val="0"/>
              </a:spcBef>
              <a:buNone/>
            </a:pPr>
            <a:r>
              <a:rPr lang="en"/>
              <a:t>8 corners with 8! ways they can be arranged and seven corners that can be arranged independently with the eighth being dependent on the preceding seven</a:t>
            </a:r>
          </a:p>
          <a:p>
            <a:pPr lvl="0">
              <a:spcBef>
                <a:spcPts val="0"/>
              </a:spcBef>
              <a:buNone/>
            </a:pPr>
            <a:r>
              <a:rPr lang="en"/>
              <a:t>12 edges with 12!/2 ways they can be arranged. Divided by two because of its dependency to be even exactly when the corners are. And eleven of the edges can be moved independently. These together make the equation below:</a:t>
            </a:r>
          </a:p>
          <a:p>
            <a:pPr lvl="0">
              <a:spcBef>
                <a:spcPts val="0"/>
              </a:spcBef>
              <a:buNone/>
            </a:pPr>
            <a:r>
              <a:rPr lang="en" b="1">
                <a:solidFill>
                  <a:srgbClr val="FFFFFF"/>
                </a:solidFill>
              </a:rPr>
              <a:t>8! x 3^7 x  12!/2 x 2^11 = 43,252,003,274,489,856,000</a:t>
            </a:r>
          </a:p>
          <a:p>
            <a:pPr lvl="0">
              <a:spcBef>
                <a:spcPts val="0"/>
              </a:spcBef>
              <a:buNone/>
            </a:pPr>
            <a:endParaRPr/>
          </a:p>
        </p:txBody>
      </p:sp>
      <p:sp>
        <p:nvSpPr>
          <p:cNvPr id="227" name="Shape 22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28" name="Shape 228"/>
          <p:cNvPicPr preferRelativeResize="0"/>
          <p:nvPr/>
        </p:nvPicPr>
        <p:blipFill>
          <a:blip r:embed="rId3">
            <a:alphaModFix/>
          </a:blip>
          <a:stretch>
            <a:fillRect/>
          </a:stretch>
        </p:blipFill>
        <p:spPr>
          <a:xfrm>
            <a:off x="4832400" y="1017725"/>
            <a:ext cx="3999900" cy="35511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Math - Conjugations</a:t>
            </a:r>
          </a:p>
        </p:txBody>
      </p:sp>
      <p:sp>
        <p:nvSpPr>
          <p:cNvPr id="234" name="Shape 234"/>
          <p:cNvSpPr txBox="1">
            <a:spLocks noGrp="1"/>
          </p:cNvSpPr>
          <p:nvPr>
            <p:ph type="body" idx="1"/>
          </p:nvPr>
        </p:nvSpPr>
        <p:spPr>
          <a:xfrm>
            <a:off x="311700" y="1017725"/>
            <a:ext cx="3999900" cy="3551100"/>
          </a:xfrm>
          <a:prstGeom prst="rect">
            <a:avLst/>
          </a:prstGeom>
        </p:spPr>
        <p:txBody>
          <a:bodyPr lIns="91425" tIns="91425" rIns="91425" bIns="91425" anchor="t" anchorCtr="0">
            <a:noAutofit/>
          </a:bodyPr>
          <a:lstStyle/>
          <a:p>
            <a:pPr lvl="0">
              <a:spcBef>
                <a:spcPts val="0"/>
              </a:spcBef>
              <a:buNone/>
            </a:pPr>
            <a:r>
              <a:rPr lang="en" sz="1300"/>
              <a:t>Conjugate - binomial form by negating the second term of the binomial (conjugate of x+y is x-y)</a:t>
            </a:r>
          </a:p>
          <a:p>
            <a:pPr lvl="0">
              <a:spcBef>
                <a:spcPts val="0"/>
              </a:spcBef>
              <a:buNone/>
            </a:pPr>
            <a:r>
              <a:rPr lang="en" sz="1300"/>
              <a:t>Many of the algorithms of Rubik’s Cube are derived from conjugates</a:t>
            </a:r>
          </a:p>
          <a:p>
            <a:pPr lvl="0">
              <a:spcBef>
                <a:spcPts val="0"/>
              </a:spcBef>
              <a:buNone/>
            </a:pPr>
            <a:r>
              <a:rPr lang="en" sz="1300"/>
              <a:t>Using David Singmaster Notation for the faces (Front - F, Left - L, Right - R, Up - U, Down - D, Back - B) and add prime symbol ‘ to a letter to denote CCW move</a:t>
            </a:r>
          </a:p>
          <a:p>
            <a:pPr lvl="0">
              <a:spcBef>
                <a:spcPts val="0"/>
              </a:spcBef>
              <a:buNone/>
            </a:pPr>
            <a:r>
              <a:rPr lang="en" sz="1300"/>
              <a:t>Example: Attempting to only change the U face of  a solved cube R U R’ U’ will change 2 cubes that are not on the U face as displayed in Figure 1</a:t>
            </a:r>
          </a:p>
          <a:p>
            <a:pPr lvl="0">
              <a:spcBef>
                <a:spcPts val="0"/>
              </a:spcBef>
              <a:buNone/>
            </a:pPr>
            <a:r>
              <a:rPr lang="en" sz="1300"/>
              <a:t>Therefor a move F is added before it to orient those two cubes first then F’ added to the end making only the U layer changed as displayed in Figure 2</a:t>
            </a:r>
          </a:p>
          <a:p>
            <a:pPr lvl="0">
              <a:spcBef>
                <a:spcPts val="0"/>
              </a:spcBef>
              <a:buNone/>
            </a:pPr>
            <a:endParaRPr/>
          </a:p>
        </p:txBody>
      </p:sp>
      <p:sp>
        <p:nvSpPr>
          <p:cNvPr id="235" name="Shape 23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36" name="Shape 236"/>
          <p:cNvPicPr preferRelativeResize="0"/>
          <p:nvPr/>
        </p:nvPicPr>
        <p:blipFill>
          <a:blip r:embed="rId3">
            <a:alphaModFix/>
          </a:blip>
          <a:stretch>
            <a:fillRect/>
          </a:stretch>
        </p:blipFill>
        <p:spPr>
          <a:xfrm>
            <a:off x="4832400" y="445025"/>
            <a:ext cx="3999899" cy="2063376"/>
          </a:xfrm>
          <a:prstGeom prst="rect">
            <a:avLst/>
          </a:prstGeom>
          <a:noFill/>
          <a:ln>
            <a:noFill/>
          </a:ln>
        </p:spPr>
      </p:pic>
      <p:pic>
        <p:nvPicPr>
          <p:cNvPr id="237" name="Shape 237"/>
          <p:cNvPicPr preferRelativeResize="0"/>
          <p:nvPr/>
        </p:nvPicPr>
        <p:blipFill>
          <a:blip r:embed="rId4">
            <a:alphaModFix/>
          </a:blip>
          <a:stretch>
            <a:fillRect/>
          </a:stretch>
        </p:blipFill>
        <p:spPr>
          <a:xfrm>
            <a:off x="4832400" y="2893450"/>
            <a:ext cx="3999899" cy="1675422"/>
          </a:xfrm>
          <a:prstGeom prst="rect">
            <a:avLst/>
          </a:prstGeom>
          <a:noFill/>
          <a:ln>
            <a:noFill/>
          </a:ln>
        </p:spPr>
      </p:pic>
      <p:sp>
        <p:nvSpPr>
          <p:cNvPr id="238" name="Shape 238"/>
          <p:cNvSpPr txBox="1"/>
          <p:nvPr/>
        </p:nvSpPr>
        <p:spPr>
          <a:xfrm>
            <a:off x="4859650" y="2476150"/>
            <a:ext cx="1596300" cy="3849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Figure 1</a:t>
            </a:r>
          </a:p>
        </p:txBody>
      </p:sp>
      <p:sp>
        <p:nvSpPr>
          <p:cNvPr id="239" name="Shape 239"/>
          <p:cNvSpPr txBox="1"/>
          <p:nvPr/>
        </p:nvSpPr>
        <p:spPr>
          <a:xfrm>
            <a:off x="4824250" y="4601275"/>
            <a:ext cx="1667100" cy="3849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Figure 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300" b="1">
                <a:latin typeface="Arial"/>
                <a:ea typeface="Arial"/>
                <a:cs typeface="Arial"/>
                <a:sym typeface="Arial"/>
              </a:rPr>
              <a:t>CFOP (Speed Cubing)</a:t>
            </a:r>
          </a:p>
          <a:p>
            <a:pPr marL="457200" lvl="0" indent="-355600">
              <a:lnSpc>
                <a:spcPct val="100000"/>
              </a:lnSpc>
              <a:spcBef>
                <a:spcPts val="0"/>
              </a:spcBef>
              <a:spcAft>
                <a:spcPts val="0"/>
              </a:spcAft>
              <a:buSzPct val="100000"/>
              <a:buFont typeface="Arial"/>
            </a:pPr>
            <a:r>
              <a:rPr lang="en" sz="2000">
                <a:latin typeface="Arial"/>
                <a:ea typeface="Arial"/>
                <a:cs typeface="Arial"/>
                <a:sym typeface="Arial"/>
              </a:rPr>
              <a:t>Minimum memory requirements</a:t>
            </a:r>
          </a:p>
          <a:p>
            <a:pPr marL="457200" lvl="0" indent="-355600">
              <a:lnSpc>
                <a:spcPct val="100000"/>
              </a:lnSpc>
              <a:spcBef>
                <a:spcPts val="0"/>
              </a:spcBef>
              <a:spcAft>
                <a:spcPts val="0"/>
              </a:spcAft>
              <a:buSzPct val="100000"/>
              <a:buFont typeface="Arial"/>
            </a:pPr>
            <a:r>
              <a:rPr lang="en" sz="2000">
                <a:latin typeface="Arial"/>
                <a:ea typeface="Arial"/>
                <a:cs typeface="Arial"/>
                <a:sym typeface="Arial"/>
              </a:rPr>
              <a:t>Simple to develop</a:t>
            </a:r>
          </a:p>
          <a:p>
            <a:pPr marL="457200" lvl="0" indent="-355600" rtl="0">
              <a:lnSpc>
                <a:spcPct val="100000"/>
              </a:lnSpc>
              <a:spcBef>
                <a:spcPts val="0"/>
              </a:spcBef>
              <a:spcAft>
                <a:spcPts val="0"/>
              </a:spcAft>
              <a:buSzPct val="100000"/>
              <a:buFont typeface="Arial"/>
            </a:pPr>
            <a:r>
              <a:rPr lang="en" sz="2000">
                <a:latin typeface="Arial"/>
                <a:ea typeface="Arial"/>
                <a:cs typeface="Arial"/>
                <a:sym typeface="Arial"/>
              </a:rPr>
              <a:t>Less efficient with time</a:t>
            </a:r>
          </a:p>
          <a:p>
            <a:pPr marL="457200" lvl="0" indent="-355600" rtl="0">
              <a:lnSpc>
                <a:spcPct val="100000"/>
              </a:lnSpc>
              <a:spcBef>
                <a:spcPts val="0"/>
              </a:spcBef>
              <a:spcAft>
                <a:spcPts val="0"/>
              </a:spcAft>
              <a:buSzPct val="100000"/>
              <a:buFont typeface="Arial"/>
            </a:pPr>
            <a:r>
              <a:rPr lang="en" sz="2000">
                <a:latin typeface="Arial"/>
                <a:ea typeface="Arial"/>
                <a:cs typeface="Arial"/>
                <a:sym typeface="Arial"/>
              </a:rPr>
              <a:t>Solves the cube in hundreds of moves</a:t>
            </a:r>
          </a:p>
        </p:txBody>
      </p:sp>
      <p:sp>
        <p:nvSpPr>
          <p:cNvPr id="245" name="Shape 2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Algorithm Options</a:t>
            </a:r>
          </a:p>
        </p:txBody>
      </p:sp>
      <p:sp>
        <p:nvSpPr>
          <p:cNvPr id="246" name="Shape 246"/>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100" b="1">
                <a:latin typeface="Arial"/>
                <a:ea typeface="Arial"/>
                <a:cs typeface="Arial"/>
                <a:sym typeface="Arial"/>
              </a:rPr>
              <a:t>Kociemba (God’s Algorithm)</a:t>
            </a:r>
          </a:p>
          <a:p>
            <a:pPr marL="457200" lvl="0" indent="-355600">
              <a:lnSpc>
                <a:spcPct val="100000"/>
              </a:lnSpc>
              <a:spcBef>
                <a:spcPts val="0"/>
              </a:spcBef>
              <a:spcAft>
                <a:spcPts val="0"/>
              </a:spcAft>
              <a:buSzPct val="100000"/>
              <a:buFont typeface="Arial"/>
            </a:pPr>
            <a:r>
              <a:rPr lang="en" sz="2000">
                <a:latin typeface="Arial"/>
                <a:ea typeface="Arial"/>
                <a:cs typeface="Arial"/>
                <a:sym typeface="Arial"/>
              </a:rPr>
              <a:t>Abuses RAM </a:t>
            </a:r>
          </a:p>
          <a:p>
            <a:pPr marL="457200" lvl="0" indent="-355600">
              <a:lnSpc>
                <a:spcPct val="100000"/>
              </a:lnSpc>
              <a:spcBef>
                <a:spcPts val="0"/>
              </a:spcBef>
              <a:spcAft>
                <a:spcPts val="0"/>
              </a:spcAft>
              <a:buSzPct val="100000"/>
              <a:buFont typeface="Arial"/>
            </a:pPr>
            <a:r>
              <a:rPr lang="en" sz="2000">
                <a:latin typeface="Arial"/>
                <a:ea typeface="Arial"/>
                <a:cs typeface="Arial"/>
                <a:sym typeface="Arial"/>
              </a:rPr>
              <a:t>Complex development (need bluetooth and mobile app)</a:t>
            </a:r>
          </a:p>
          <a:p>
            <a:pPr marL="457200" lvl="0" indent="-355600" rtl="0">
              <a:lnSpc>
                <a:spcPct val="100000"/>
              </a:lnSpc>
              <a:spcBef>
                <a:spcPts val="0"/>
              </a:spcBef>
              <a:spcAft>
                <a:spcPts val="0"/>
              </a:spcAft>
              <a:buSzPct val="100000"/>
              <a:buFont typeface="Arial"/>
            </a:pPr>
            <a:r>
              <a:rPr lang="en" sz="2000">
                <a:latin typeface="Arial"/>
                <a:ea typeface="Arial"/>
                <a:cs typeface="Arial"/>
                <a:sym typeface="Arial"/>
              </a:rPr>
              <a:t>More efficient with time</a:t>
            </a:r>
          </a:p>
          <a:p>
            <a:pPr marL="457200" lvl="0" indent="-355600">
              <a:lnSpc>
                <a:spcPct val="100000"/>
              </a:lnSpc>
              <a:spcBef>
                <a:spcPts val="0"/>
              </a:spcBef>
              <a:spcAft>
                <a:spcPts val="0"/>
              </a:spcAft>
              <a:buSzPct val="100000"/>
              <a:buFont typeface="Arial"/>
            </a:pPr>
            <a:r>
              <a:rPr lang="en" sz="2000">
                <a:latin typeface="Arial"/>
                <a:ea typeface="Arial"/>
                <a:cs typeface="Arial"/>
                <a:sym typeface="Arial"/>
              </a:rPr>
              <a:t>Solves the cube in at most 20 moves</a:t>
            </a:r>
          </a:p>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CFOP (Cross - F2L - OLL - PLL)</a:t>
            </a:r>
          </a:p>
        </p:txBody>
      </p:sp>
      <p:sp>
        <p:nvSpPr>
          <p:cNvPr id="252" name="Shape 25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228600">
              <a:spcBef>
                <a:spcPts val="0"/>
              </a:spcBef>
            </a:pPr>
            <a:r>
              <a:rPr lang="en"/>
              <a:t>Also known as the Jessica Friedrich method</a:t>
            </a:r>
          </a:p>
          <a:p>
            <a:pPr marL="457200" lvl="0" indent="-228600">
              <a:spcBef>
                <a:spcPts val="0"/>
              </a:spcBef>
            </a:pPr>
            <a:r>
              <a:rPr lang="en"/>
              <a:t>Solves the Rubik’s Cube by layers from Bottom, Middle, then Top</a:t>
            </a:r>
          </a:p>
          <a:p>
            <a:pPr marL="457200" lvl="0" indent="-228600" rtl="0">
              <a:spcBef>
                <a:spcPts val="0"/>
              </a:spcBef>
            </a:pPr>
            <a:r>
              <a:rPr lang="en"/>
              <a:t>This algorithm only works from what I like to call the Base State </a:t>
            </a:r>
          </a:p>
          <a:p>
            <a:pPr marL="457200" lvl="0" indent="-228600" rtl="0">
              <a:spcBef>
                <a:spcPts val="0"/>
              </a:spcBef>
            </a:pPr>
            <a:r>
              <a:rPr lang="en"/>
              <a:t>Most commonly called  the Cross</a:t>
            </a:r>
          </a:p>
          <a:p>
            <a:pPr lvl="0">
              <a:spcBef>
                <a:spcPts val="0"/>
              </a:spcBef>
              <a:buNone/>
            </a:pPr>
            <a:endParaRPr/>
          </a:p>
        </p:txBody>
      </p:sp>
      <p:sp>
        <p:nvSpPr>
          <p:cNvPr id="253" name="Shape 253"/>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54" name="Shape 254"/>
          <p:cNvPicPr preferRelativeResize="0"/>
          <p:nvPr/>
        </p:nvPicPr>
        <p:blipFill>
          <a:blip r:embed="rId3">
            <a:alphaModFix/>
          </a:blip>
          <a:stretch>
            <a:fillRect/>
          </a:stretch>
        </p:blipFill>
        <p:spPr>
          <a:xfrm>
            <a:off x="4717050" y="1152475"/>
            <a:ext cx="4230603" cy="36616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F2L (First Two Layers)</a:t>
            </a:r>
          </a:p>
        </p:txBody>
      </p:sp>
      <p:sp>
        <p:nvSpPr>
          <p:cNvPr id="260" name="Shape 26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1600"/>
              <a:t>In this phase the First Two Layers are solved</a:t>
            </a:r>
          </a:p>
          <a:p>
            <a:pPr lvl="0">
              <a:spcBef>
                <a:spcPts val="0"/>
              </a:spcBef>
              <a:buNone/>
            </a:pPr>
            <a:r>
              <a:rPr lang="en" sz="1600"/>
              <a:t>First the Bottom layer corners are solved from the Base State, or Cross</a:t>
            </a:r>
          </a:p>
          <a:p>
            <a:pPr lvl="0">
              <a:spcBef>
                <a:spcPts val="0"/>
              </a:spcBef>
              <a:buNone/>
            </a:pPr>
            <a:r>
              <a:rPr lang="en" sz="1600"/>
              <a:t>Then the Middle Layer is solved, there will be at most 4 cubes to solve in the middle layer</a:t>
            </a:r>
          </a:p>
          <a:p>
            <a:pPr lvl="0">
              <a:spcBef>
                <a:spcPts val="0"/>
              </a:spcBef>
              <a:buNone/>
            </a:pPr>
            <a:endParaRPr/>
          </a:p>
          <a:p>
            <a:pPr lvl="0">
              <a:spcBef>
                <a:spcPts val="0"/>
              </a:spcBef>
              <a:buNone/>
            </a:pPr>
            <a:endParaRPr/>
          </a:p>
          <a:p>
            <a:pPr lvl="0">
              <a:spcBef>
                <a:spcPts val="0"/>
              </a:spcBef>
              <a:buNone/>
            </a:pPr>
            <a:endParaRPr/>
          </a:p>
        </p:txBody>
      </p:sp>
      <p:pic>
        <p:nvPicPr>
          <p:cNvPr id="261" name="Shape 261"/>
          <p:cNvPicPr preferRelativeResize="0"/>
          <p:nvPr/>
        </p:nvPicPr>
        <p:blipFill>
          <a:blip r:embed="rId3">
            <a:alphaModFix/>
          </a:blip>
          <a:stretch>
            <a:fillRect/>
          </a:stretch>
        </p:blipFill>
        <p:spPr>
          <a:xfrm>
            <a:off x="5108024" y="1017725"/>
            <a:ext cx="3724277" cy="35511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OLL (Orientation of Last Layer)</a:t>
            </a:r>
          </a:p>
        </p:txBody>
      </p:sp>
      <p:sp>
        <p:nvSpPr>
          <p:cNvPr id="267" name="Shape 2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61950">
              <a:spcBef>
                <a:spcPts val="0"/>
              </a:spcBef>
              <a:buSzPct val="100000"/>
            </a:pPr>
            <a:r>
              <a:rPr lang="en" sz="2100"/>
              <a:t>Solves the Top Face of the cube without worrying about each cube being in the correct position</a:t>
            </a:r>
          </a:p>
          <a:p>
            <a:pPr marL="457200" lvl="0" indent="-361950">
              <a:spcBef>
                <a:spcPts val="0"/>
              </a:spcBef>
              <a:buSzPct val="100000"/>
            </a:pPr>
            <a:r>
              <a:rPr lang="en" sz="2100"/>
              <a:t>This is a standard step of this method, but is inefficient and unnecessary so it will be skipped for our project</a:t>
            </a:r>
          </a:p>
          <a:p>
            <a:pPr marL="457200" lvl="0" indent="-361950">
              <a:spcBef>
                <a:spcPts val="0"/>
              </a:spcBef>
              <a:buSzPct val="100000"/>
            </a:pPr>
            <a:r>
              <a:rPr lang="en" sz="2100"/>
              <a:t>The next step will be the final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General</a:t>
            </a:r>
          </a:p>
        </p:txBody>
      </p:sp>
      <p:sp>
        <p:nvSpPr>
          <p:cNvPr id="74" name="Shape 74"/>
          <p:cNvSpPr txBox="1">
            <a:spLocks noGrp="1"/>
          </p:cNvSpPr>
          <p:nvPr>
            <p:ph type="body" idx="1"/>
          </p:nvPr>
        </p:nvSpPr>
        <p:spPr>
          <a:xfrm>
            <a:off x="311700" y="1141725"/>
            <a:ext cx="8520600" cy="3416400"/>
          </a:xfrm>
          <a:prstGeom prst="rect">
            <a:avLst/>
          </a:prstGeom>
        </p:spPr>
        <p:txBody>
          <a:bodyPr lIns="91425" tIns="91425" rIns="91425" bIns="91425" anchor="t" anchorCtr="0">
            <a:noAutofit/>
          </a:bodyPr>
          <a:lstStyle/>
          <a:p>
            <a:pPr marL="457200" lvl="0" indent="-228600" rtl="0">
              <a:lnSpc>
                <a:spcPct val="100000"/>
              </a:lnSpc>
              <a:spcBef>
                <a:spcPts val="0"/>
              </a:spcBef>
            </a:pPr>
            <a:r>
              <a:rPr lang="en" sz="1400" dirty="0" smtClean="0"/>
              <a:t>Three main parts of the project </a:t>
            </a:r>
          </a:p>
          <a:p>
            <a:pPr marL="457200" lvl="0" indent="-228600" rtl="0">
              <a:lnSpc>
                <a:spcPct val="100000"/>
              </a:lnSpc>
              <a:spcBef>
                <a:spcPts val="0"/>
              </a:spcBef>
            </a:pPr>
            <a:r>
              <a:rPr lang="en" sz="1400" dirty="0" smtClean="0"/>
              <a:t>	Hardware design </a:t>
            </a:r>
          </a:p>
          <a:p>
            <a:pPr marL="457200" lvl="0" indent="-228600" rtl="0">
              <a:lnSpc>
                <a:spcPct val="100000"/>
              </a:lnSpc>
              <a:spcBef>
                <a:spcPts val="0"/>
              </a:spcBef>
            </a:pPr>
            <a:r>
              <a:rPr lang="en" sz="1400" dirty="0" smtClean="0"/>
              <a:t>		Structural Frame, Motor control, </a:t>
            </a:r>
          </a:p>
          <a:p>
            <a:pPr marL="457200" lvl="0" indent="-228600" rtl="0">
              <a:lnSpc>
                <a:spcPct val="100000"/>
              </a:lnSpc>
              <a:spcBef>
                <a:spcPts val="0"/>
              </a:spcBef>
            </a:pPr>
            <a:r>
              <a:rPr lang="en" sz="1400" dirty="0"/>
              <a:t>	</a:t>
            </a:r>
            <a:r>
              <a:rPr lang="en" sz="1400" dirty="0" smtClean="0"/>
              <a:t>	</a:t>
            </a:r>
            <a:r>
              <a:rPr lang="en" sz="1400" dirty="0" smtClean="0"/>
              <a:t>PCB Design Cube</a:t>
            </a:r>
          </a:p>
          <a:p>
            <a:pPr marL="457200" lvl="0" indent="-228600" rtl="0">
              <a:lnSpc>
                <a:spcPct val="100000"/>
              </a:lnSpc>
              <a:spcBef>
                <a:spcPts val="0"/>
              </a:spcBef>
            </a:pPr>
            <a:r>
              <a:rPr lang="en" sz="1400" dirty="0" smtClean="0"/>
              <a:t>	 Visualization </a:t>
            </a:r>
          </a:p>
          <a:p>
            <a:pPr marL="457200" lvl="0" indent="-228600" rtl="0">
              <a:lnSpc>
                <a:spcPct val="100000"/>
              </a:lnSpc>
              <a:spcBef>
                <a:spcPts val="0"/>
              </a:spcBef>
            </a:pPr>
            <a:r>
              <a:rPr lang="en" sz="1400" dirty="0" smtClean="0"/>
              <a:t>		CMUcam5 Pixy, Visualization implementation, </a:t>
            </a:r>
          </a:p>
          <a:p>
            <a:pPr marL="457200" lvl="0" indent="-228600" rtl="0">
              <a:lnSpc>
                <a:spcPct val="100000"/>
              </a:lnSpc>
              <a:spcBef>
                <a:spcPts val="0"/>
              </a:spcBef>
            </a:pPr>
            <a:r>
              <a:rPr lang="en" sz="1400" dirty="0"/>
              <a:t>	</a:t>
            </a:r>
            <a:r>
              <a:rPr lang="en" sz="1400" dirty="0" smtClean="0"/>
              <a:t>	</a:t>
            </a:r>
            <a:r>
              <a:rPr lang="en" sz="1400" dirty="0" smtClean="0"/>
              <a:t>Matrix Input</a:t>
            </a:r>
          </a:p>
          <a:p>
            <a:pPr marL="457200" lvl="0" indent="-228600" rtl="0">
              <a:lnSpc>
                <a:spcPct val="100000"/>
              </a:lnSpc>
              <a:spcBef>
                <a:spcPts val="0"/>
              </a:spcBef>
            </a:pPr>
            <a:r>
              <a:rPr lang="en" sz="1400" dirty="0"/>
              <a:t>	</a:t>
            </a:r>
            <a:r>
              <a:rPr lang="en" sz="1400" dirty="0" smtClean="0"/>
              <a:t>Rubik’s cube algorithm</a:t>
            </a:r>
          </a:p>
          <a:p>
            <a:pPr marL="457200" lvl="0" indent="-228600">
              <a:lnSpc>
                <a:spcPct val="100000"/>
              </a:lnSpc>
            </a:pPr>
            <a:r>
              <a:rPr lang="en" sz="1400" dirty="0"/>
              <a:t>	</a:t>
            </a:r>
            <a:r>
              <a:rPr lang="en" sz="1400" dirty="0" smtClean="0"/>
              <a:t>	</a:t>
            </a:r>
            <a:r>
              <a:rPr lang="en" sz="1400" dirty="0"/>
              <a:t> Mathematics, CFOP </a:t>
            </a:r>
            <a:r>
              <a:rPr lang="en" sz="1400" dirty="0" smtClean="0"/>
              <a:t>method Vs Kociemba, Randomization of the cube</a:t>
            </a:r>
          </a:p>
          <a:p>
            <a:pPr marL="914400" lvl="0" indent="0" rtl="0">
              <a:lnSpc>
                <a:spcPct val="100000"/>
              </a:lnSpc>
              <a:spcBef>
                <a:spcPts val="0"/>
              </a:spcBef>
              <a:buNone/>
            </a:pPr>
            <a:endParaRPr sz="1400" dirty="0"/>
          </a:p>
        </p:txBody>
      </p:sp>
      <p:pic>
        <p:nvPicPr>
          <p:cNvPr id="75" name="Shape 75"/>
          <p:cNvPicPr preferRelativeResize="0"/>
          <p:nvPr/>
        </p:nvPicPr>
        <p:blipFill>
          <a:blip r:embed="rId3">
            <a:alphaModFix/>
          </a:blip>
          <a:stretch>
            <a:fillRect/>
          </a:stretch>
        </p:blipFill>
        <p:spPr>
          <a:xfrm>
            <a:off x="5125926" y="109903"/>
            <a:ext cx="3706374" cy="349800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PLL (Permutation of Last Layer)</a:t>
            </a:r>
          </a:p>
        </p:txBody>
      </p:sp>
      <p:sp>
        <p:nvSpPr>
          <p:cNvPr id="273" name="Shape 273"/>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336550">
              <a:spcBef>
                <a:spcPts val="0"/>
              </a:spcBef>
              <a:buSzPct val="100000"/>
            </a:pPr>
            <a:r>
              <a:rPr lang="en" sz="1700"/>
              <a:t>The edges of the Top Layer will be solved</a:t>
            </a:r>
          </a:p>
          <a:p>
            <a:pPr marL="457200" lvl="0" indent="-336550">
              <a:spcBef>
                <a:spcPts val="0"/>
              </a:spcBef>
              <a:buSzPct val="100000"/>
            </a:pPr>
            <a:r>
              <a:rPr lang="en" sz="1700"/>
              <a:t>Followed by the corners </a:t>
            </a:r>
          </a:p>
          <a:p>
            <a:pPr marL="457200" lvl="0" indent="-336550">
              <a:spcBef>
                <a:spcPts val="0"/>
              </a:spcBef>
              <a:buSzPct val="100000"/>
            </a:pPr>
            <a:r>
              <a:rPr lang="en" sz="1700"/>
              <a:t>The  cube will then  be completely solved</a:t>
            </a:r>
          </a:p>
        </p:txBody>
      </p:sp>
      <p:sp>
        <p:nvSpPr>
          <p:cNvPr id="274" name="Shape 274"/>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75" name="Shape 275"/>
          <p:cNvPicPr preferRelativeResize="0"/>
          <p:nvPr/>
        </p:nvPicPr>
        <p:blipFill>
          <a:blip r:embed="rId3">
            <a:alphaModFix/>
          </a:blip>
          <a:stretch>
            <a:fillRect/>
          </a:stretch>
        </p:blipFill>
        <p:spPr>
          <a:xfrm>
            <a:off x="4455399" y="1152475"/>
            <a:ext cx="4376901" cy="34163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Development</a:t>
            </a:r>
          </a:p>
        </p:txBody>
      </p:sp>
      <p:sp>
        <p:nvSpPr>
          <p:cNvPr id="281" name="Shape 281"/>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marL="457200" lvl="0" indent="-228600" rtl="0">
              <a:spcBef>
                <a:spcPts val="0"/>
              </a:spcBef>
            </a:pPr>
            <a:r>
              <a:rPr lang="en" sz="1200" dirty="0"/>
              <a:t>The CFOP method will be implemented in C on MSP430 development board</a:t>
            </a:r>
          </a:p>
          <a:p>
            <a:pPr marL="457200" lvl="0" indent="-228600">
              <a:spcBef>
                <a:spcPts val="0"/>
              </a:spcBef>
            </a:pPr>
            <a:r>
              <a:rPr lang="en" sz="1200" dirty="0"/>
              <a:t>The MSP430 has a RTOS that allows development directly on the board</a:t>
            </a:r>
          </a:p>
          <a:p>
            <a:pPr marL="457200" lvl="0" indent="-228600" rtl="0">
              <a:spcBef>
                <a:spcPts val="0"/>
              </a:spcBef>
            </a:pPr>
            <a:r>
              <a:rPr lang="en" sz="1200" dirty="0"/>
              <a:t>Once the state of the cube has been properly mapped from the  Camera values  it will be implemented</a:t>
            </a:r>
          </a:p>
          <a:p>
            <a:pPr marL="457200" lvl="0" indent="-228600">
              <a:spcBef>
                <a:spcPts val="0"/>
              </a:spcBef>
            </a:pPr>
            <a:r>
              <a:rPr lang="en" sz="1200" dirty="0"/>
              <a:t>The 3D  Rubik’s Cube will be read as a 2D array of matrices</a:t>
            </a:r>
          </a:p>
          <a:p>
            <a:pPr marL="457200" lvl="0" indent="-228600" rtl="0">
              <a:spcBef>
                <a:spcPts val="0"/>
              </a:spcBef>
            </a:pPr>
            <a:r>
              <a:rPr lang="en" sz="1200" dirty="0"/>
              <a:t>The cube will be solved by the program first and make a queue for each move that must be implemented to solve the cube</a:t>
            </a:r>
          </a:p>
          <a:p>
            <a:pPr marL="457200" lvl="0" indent="-228600">
              <a:spcBef>
                <a:spcPts val="0"/>
              </a:spcBef>
            </a:pPr>
            <a:r>
              <a:rPr lang="en" sz="1200" dirty="0"/>
              <a:t>That queue will then be sent to robot servos to physically solve the cube</a:t>
            </a:r>
          </a:p>
        </p:txBody>
      </p:sp>
      <p:sp>
        <p:nvSpPr>
          <p:cNvPr id="282" name="Shape 282"/>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83" name="Shape 283"/>
          <p:cNvPicPr preferRelativeResize="0"/>
          <p:nvPr/>
        </p:nvPicPr>
        <p:blipFill>
          <a:blip r:embed="rId3">
            <a:alphaModFix/>
          </a:blip>
          <a:stretch>
            <a:fillRect/>
          </a:stretch>
        </p:blipFill>
        <p:spPr>
          <a:xfrm>
            <a:off x="4832400" y="1152475"/>
            <a:ext cx="3999900" cy="34163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Turning the Cube</a:t>
            </a:r>
          </a:p>
        </p:txBody>
      </p:sp>
      <p:sp>
        <p:nvSpPr>
          <p:cNvPr id="289" name="Shape 289"/>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Each face of the cube must be able to turn both Clockwise and CounterClockwise 90 degrees</a:t>
            </a:r>
          </a:p>
          <a:p>
            <a:pPr lvl="0">
              <a:spcBef>
                <a:spcPts val="0"/>
              </a:spcBef>
              <a:buNone/>
            </a:pPr>
            <a:r>
              <a:rPr lang="en"/>
              <a:t>It has to be done physically by the robot and logically by the code</a:t>
            </a:r>
          </a:p>
          <a:p>
            <a:pPr lvl="0">
              <a:spcBef>
                <a:spcPts val="0"/>
              </a:spcBef>
              <a:buNone/>
            </a:pPr>
            <a:r>
              <a:rPr lang="en"/>
              <a:t>For the code the position in the 2D array will be saved and then replaced according to rather the Clockwise function or CounterClockwise function is called</a:t>
            </a:r>
          </a:p>
        </p:txBody>
      </p:sp>
      <p:sp>
        <p:nvSpPr>
          <p:cNvPr id="290" name="Shape 290"/>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291" name="Shape 291"/>
          <p:cNvPicPr preferRelativeResize="0"/>
          <p:nvPr/>
        </p:nvPicPr>
        <p:blipFill>
          <a:blip r:embed="rId3">
            <a:alphaModFix/>
          </a:blip>
          <a:stretch>
            <a:fillRect/>
          </a:stretch>
        </p:blipFill>
        <p:spPr>
          <a:xfrm>
            <a:off x="4832400" y="1017724"/>
            <a:ext cx="3999899" cy="3776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400">
                <a:solidFill>
                  <a:srgbClr val="FFFFFF"/>
                </a:solidFill>
              </a:rPr>
              <a:t>Solving String</a:t>
            </a:r>
          </a:p>
        </p:txBody>
      </p:sp>
      <p:sp>
        <p:nvSpPr>
          <p:cNvPr id="297" name="Shape 2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90000"/>
              </a:lnSpc>
              <a:spcBef>
                <a:spcPts val="1000"/>
              </a:spcBef>
              <a:spcAft>
                <a:spcPts val="0"/>
              </a:spcAft>
              <a:buNone/>
            </a:pPr>
            <a:r>
              <a:rPr lang="en" sz="2800"/>
              <a:t>•After we found the algorithm to solve the cube we determined we are going to save the rotations of the cube into a matrix of strings</a:t>
            </a:r>
          </a:p>
          <a:p>
            <a:pPr lvl="0">
              <a:lnSpc>
                <a:spcPct val="90000"/>
              </a:lnSpc>
              <a:spcBef>
                <a:spcPts val="1000"/>
              </a:spcBef>
              <a:spcAft>
                <a:spcPts val="0"/>
              </a:spcAft>
              <a:buNone/>
            </a:pPr>
            <a:r>
              <a:rPr lang="en" sz="2800"/>
              <a:t>•The string will be sent to be parsed and determine the move set</a:t>
            </a:r>
          </a:p>
          <a:p>
            <a:pPr lvl="0">
              <a:spcBef>
                <a:spcPts val="0"/>
              </a:spcBef>
              <a:buNone/>
            </a:pPr>
            <a:endParaRPr/>
          </a:p>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400">
                <a:solidFill>
                  <a:srgbClr val="FFFFFF"/>
                </a:solidFill>
              </a:rPr>
              <a:t>Randomization</a:t>
            </a:r>
          </a:p>
        </p:txBody>
      </p:sp>
      <p:sp>
        <p:nvSpPr>
          <p:cNvPr id="303" name="Shape 30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90000"/>
              </a:lnSpc>
              <a:spcBef>
                <a:spcPts val="1000"/>
              </a:spcBef>
              <a:spcAft>
                <a:spcPts val="0"/>
              </a:spcAft>
              <a:buNone/>
            </a:pPr>
            <a:r>
              <a:rPr lang="en" sz="2000"/>
              <a:t>•Can’t take out the cube when it’s in our robot</a:t>
            </a:r>
          </a:p>
          <a:p>
            <a:pPr lvl="0">
              <a:lnSpc>
                <a:spcPct val="90000"/>
              </a:lnSpc>
              <a:spcBef>
                <a:spcPts val="1000"/>
              </a:spcBef>
              <a:spcAft>
                <a:spcPts val="0"/>
              </a:spcAft>
              <a:buNone/>
            </a:pPr>
            <a:r>
              <a:rPr lang="en" sz="2000"/>
              <a:t>•Need to randomize the cube after its solved</a:t>
            </a:r>
          </a:p>
          <a:p>
            <a:pPr lvl="0">
              <a:lnSpc>
                <a:spcPct val="90000"/>
              </a:lnSpc>
              <a:spcBef>
                <a:spcPts val="1000"/>
              </a:spcBef>
              <a:spcAft>
                <a:spcPts val="0"/>
              </a:spcAft>
              <a:buNone/>
            </a:pPr>
            <a:r>
              <a:rPr lang="en" sz="2000"/>
              <a:t>•Easier to just make a program that randomizes the cube</a:t>
            </a:r>
          </a:p>
          <a:p>
            <a:pPr lvl="0">
              <a:lnSpc>
                <a:spcPct val="90000"/>
              </a:lnSpc>
              <a:spcBef>
                <a:spcPts val="1000"/>
              </a:spcBef>
              <a:spcAft>
                <a:spcPts val="0"/>
              </a:spcAft>
              <a:buNone/>
            </a:pPr>
            <a:r>
              <a:rPr lang="en" sz="2000"/>
              <a:t>•We plan on using a random number generator to randomize the cube</a:t>
            </a:r>
          </a:p>
          <a:p>
            <a:pPr lvl="0">
              <a:lnSpc>
                <a:spcPct val="90000"/>
              </a:lnSpc>
              <a:spcBef>
                <a:spcPts val="1000"/>
              </a:spcBef>
              <a:spcAft>
                <a:spcPts val="0"/>
              </a:spcAft>
              <a:buNone/>
            </a:pPr>
            <a:r>
              <a:rPr lang="en" sz="2000"/>
              <a:t>•There will be two sets of random numbers:</a:t>
            </a:r>
          </a:p>
          <a:p>
            <a:pPr lvl="0">
              <a:lnSpc>
                <a:spcPct val="90000"/>
              </a:lnSpc>
              <a:spcBef>
                <a:spcPts val="500"/>
              </a:spcBef>
              <a:spcAft>
                <a:spcPts val="0"/>
              </a:spcAft>
              <a:buNone/>
            </a:pPr>
            <a:r>
              <a:rPr lang="en" sz="2000"/>
              <a:t>•Face that needs to be turned</a:t>
            </a:r>
          </a:p>
          <a:p>
            <a:pPr lvl="0">
              <a:lnSpc>
                <a:spcPct val="90000"/>
              </a:lnSpc>
              <a:spcBef>
                <a:spcPts val="500"/>
              </a:spcBef>
              <a:spcAft>
                <a:spcPts val="0"/>
              </a:spcAft>
              <a:buNone/>
            </a:pPr>
            <a:r>
              <a:rPr lang="en" sz="2000"/>
              <a:t>•How much to turn the face</a:t>
            </a:r>
          </a:p>
          <a:p>
            <a:pPr lvl="0">
              <a:lnSpc>
                <a:spcPct val="90000"/>
              </a:lnSpc>
              <a:spcBef>
                <a:spcPts val="1000"/>
              </a:spcBef>
              <a:spcAft>
                <a:spcPts val="0"/>
              </a:spcAft>
              <a:buNone/>
            </a:pPr>
            <a:r>
              <a:rPr lang="en" sz="2000"/>
              <a:t>•40 random moves</a:t>
            </a:r>
          </a:p>
          <a:p>
            <a:pPr lvl="0">
              <a:spcBef>
                <a:spcPts val="0"/>
              </a:spcBef>
              <a:buNone/>
            </a:pP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400">
                <a:solidFill>
                  <a:srgbClr val="FFFFFF"/>
                </a:solidFill>
              </a:rPr>
              <a:t>Random Numbers</a:t>
            </a:r>
          </a:p>
        </p:txBody>
      </p:sp>
      <p:sp>
        <p:nvSpPr>
          <p:cNvPr id="309" name="Shape 309"/>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lnSpc>
                <a:spcPct val="90000"/>
              </a:lnSpc>
              <a:spcBef>
                <a:spcPts val="1000"/>
              </a:spcBef>
              <a:spcAft>
                <a:spcPts val="0"/>
              </a:spcAft>
              <a:buNone/>
            </a:pPr>
            <a:r>
              <a:rPr lang="en" sz="2000" b="1"/>
              <a:t>Selecting the side that needs to be Rotated</a:t>
            </a:r>
          </a:p>
          <a:p>
            <a:pPr lvl="0">
              <a:lnSpc>
                <a:spcPct val="90000"/>
              </a:lnSpc>
              <a:spcBef>
                <a:spcPts val="1000"/>
              </a:spcBef>
              <a:spcAft>
                <a:spcPts val="0"/>
              </a:spcAft>
              <a:buNone/>
            </a:pPr>
            <a:r>
              <a:rPr lang="en" sz="1800"/>
              <a:t>Front Face  1 - 166</a:t>
            </a:r>
          </a:p>
          <a:p>
            <a:pPr lvl="0">
              <a:lnSpc>
                <a:spcPct val="90000"/>
              </a:lnSpc>
              <a:spcBef>
                <a:spcPts val="1000"/>
              </a:spcBef>
              <a:spcAft>
                <a:spcPts val="0"/>
              </a:spcAft>
              <a:buNone/>
            </a:pPr>
            <a:r>
              <a:rPr lang="en" sz="1800"/>
              <a:t>Top Face  167 - 333</a:t>
            </a:r>
          </a:p>
          <a:p>
            <a:pPr lvl="0">
              <a:lnSpc>
                <a:spcPct val="90000"/>
              </a:lnSpc>
              <a:spcBef>
                <a:spcPts val="1000"/>
              </a:spcBef>
              <a:spcAft>
                <a:spcPts val="0"/>
              </a:spcAft>
              <a:buNone/>
            </a:pPr>
            <a:r>
              <a:rPr lang="en" sz="1800"/>
              <a:t>Bottom Face  334 - 500</a:t>
            </a:r>
          </a:p>
          <a:p>
            <a:pPr lvl="0">
              <a:lnSpc>
                <a:spcPct val="90000"/>
              </a:lnSpc>
              <a:spcBef>
                <a:spcPts val="1000"/>
              </a:spcBef>
              <a:spcAft>
                <a:spcPts val="0"/>
              </a:spcAft>
              <a:buNone/>
            </a:pPr>
            <a:r>
              <a:rPr lang="en" sz="1800"/>
              <a:t>Right Face  501 - 666</a:t>
            </a:r>
          </a:p>
          <a:p>
            <a:pPr lvl="0">
              <a:lnSpc>
                <a:spcPct val="90000"/>
              </a:lnSpc>
              <a:spcBef>
                <a:spcPts val="1000"/>
              </a:spcBef>
              <a:spcAft>
                <a:spcPts val="0"/>
              </a:spcAft>
              <a:buNone/>
            </a:pPr>
            <a:r>
              <a:rPr lang="en" sz="1800"/>
              <a:t>Left Face  667 - 833</a:t>
            </a:r>
          </a:p>
          <a:p>
            <a:pPr lvl="0">
              <a:lnSpc>
                <a:spcPct val="90000"/>
              </a:lnSpc>
              <a:spcBef>
                <a:spcPts val="1000"/>
              </a:spcBef>
              <a:spcAft>
                <a:spcPts val="0"/>
              </a:spcAft>
              <a:buNone/>
            </a:pPr>
            <a:r>
              <a:rPr lang="en" sz="1800"/>
              <a:t>Back Face  834 - 1000</a:t>
            </a:r>
          </a:p>
          <a:p>
            <a:pPr lvl="0">
              <a:spcBef>
                <a:spcPts val="0"/>
              </a:spcBef>
              <a:buNone/>
            </a:pPr>
            <a:endParaRPr sz="1800"/>
          </a:p>
        </p:txBody>
      </p:sp>
      <p:sp>
        <p:nvSpPr>
          <p:cNvPr id="310" name="Shape 310"/>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lnSpc>
                <a:spcPct val="90000"/>
              </a:lnSpc>
              <a:spcBef>
                <a:spcPts val="1000"/>
              </a:spcBef>
              <a:spcAft>
                <a:spcPts val="0"/>
              </a:spcAft>
              <a:buNone/>
            </a:pPr>
            <a:r>
              <a:rPr lang="en" sz="2000" b="1"/>
              <a:t>Determining how much it will be rotated</a:t>
            </a:r>
          </a:p>
          <a:p>
            <a:pPr lvl="0">
              <a:lnSpc>
                <a:spcPct val="90000"/>
              </a:lnSpc>
              <a:spcBef>
                <a:spcPts val="1000"/>
              </a:spcBef>
              <a:spcAft>
                <a:spcPts val="0"/>
              </a:spcAft>
              <a:buNone/>
            </a:pPr>
            <a:r>
              <a:rPr lang="en" sz="1800"/>
              <a:t>90 degrees right  1 - 33</a:t>
            </a:r>
          </a:p>
          <a:p>
            <a:pPr lvl="0">
              <a:lnSpc>
                <a:spcPct val="90000"/>
              </a:lnSpc>
              <a:spcBef>
                <a:spcPts val="1000"/>
              </a:spcBef>
              <a:spcAft>
                <a:spcPts val="0"/>
              </a:spcAft>
              <a:buNone/>
            </a:pPr>
            <a:r>
              <a:rPr lang="en" sz="1800"/>
              <a:t>90 degrees left  34 - 66</a:t>
            </a:r>
          </a:p>
          <a:p>
            <a:pPr lvl="0">
              <a:lnSpc>
                <a:spcPct val="90000"/>
              </a:lnSpc>
              <a:spcBef>
                <a:spcPts val="1000"/>
              </a:spcBef>
              <a:spcAft>
                <a:spcPts val="0"/>
              </a:spcAft>
              <a:buNone/>
            </a:pPr>
            <a:r>
              <a:rPr lang="en" sz="1800"/>
              <a:t>180 degrees  67 - 99  </a:t>
            </a:r>
          </a:p>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GUI/Display</a:t>
            </a:r>
          </a:p>
        </p:txBody>
      </p:sp>
      <p:sp>
        <p:nvSpPr>
          <p:cNvPr id="316" name="Shape 31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Timer (for solving cube)</a:t>
            </a:r>
          </a:p>
          <a:p>
            <a:pPr marL="457200" lvl="0" indent="-228600" rtl="0">
              <a:spcBef>
                <a:spcPts val="0"/>
              </a:spcBef>
            </a:pPr>
            <a:r>
              <a:rPr lang="en"/>
              <a:t>Move Counter</a:t>
            </a:r>
          </a:p>
          <a:p>
            <a:pPr marL="457200" lvl="0" indent="-228600" rtl="0">
              <a:spcBef>
                <a:spcPts val="0"/>
              </a:spcBef>
            </a:pPr>
            <a:r>
              <a:rPr lang="en"/>
              <a:t>2D display of the cube</a:t>
            </a:r>
          </a:p>
          <a:p>
            <a:pPr marL="457200" lvl="0" indent="-228600">
              <a:spcBef>
                <a:spcPts val="0"/>
              </a:spcBef>
            </a:pPr>
            <a:r>
              <a:rPr lang="en"/>
              <a:t>Possible mobile App</a:t>
            </a:r>
          </a:p>
        </p:txBody>
      </p:sp>
      <p:pic>
        <p:nvPicPr>
          <p:cNvPr id="317" name="Shape 317"/>
          <p:cNvPicPr preferRelativeResize="0"/>
          <p:nvPr/>
        </p:nvPicPr>
        <p:blipFill>
          <a:blip r:embed="rId3">
            <a:alphaModFix/>
          </a:blip>
          <a:stretch>
            <a:fillRect/>
          </a:stretch>
        </p:blipFill>
        <p:spPr>
          <a:xfrm>
            <a:off x="3970325" y="1152475"/>
            <a:ext cx="4861975" cy="35671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Budget</a:t>
            </a:r>
          </a:p>
        </p:txBody>
      </p:sp>
      <p:pic>
        <p:nvPicPr>
          <p:cNvPr id="323" name="Shape 323"/>
          <p:cNvPicPr preferRelativeResize="0"/>
          <p:nvPr/>
        </p:nvPicPr>
        <p:blipFill>
          <a:blip r:embed="rId3">
            <a:alphaModFix/>
          </a:blip>
          <a:stretch>
            <a:fillRect/>
          </a:stretch>
        </p:blipFill>
        <p:spPr>
          <a:xfrm>
            <a:off x="1091675" y="1102650"/>
            <a:ext cx="6357749" cy="36368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Group Distribution</a:t>
            </a:r>
          </a:p>
        </p:txBody>
      </p:sp>
      <p:graphicFrame>
        <p:nvGraphicFramePr>
          <p:cNvPr id="329" name="Shape 329"/>
          <p:cNvGraphicFramePr/>
          <p:nvPr/>
        </p:nvGraphicFramePr>
        <p:xfrm>
          <a:off x="952500" y="1462225"/>
          <a:ext cx="7239000" cy="1798200"/>
        </p:xfrm>
        <a:graphic>
          <a:graphicData uri="http://schemas.openxmlformats.org/drawingml/2006/table">
            <a:tbl>
              <a:tblPr>
                <a:noFill/>
                <a:tableStyleId>{904216D8-2A93-4613-8D93-AE3AE9E5EA54}</a:tableStyleId>
              </a:tblPr>
              <a:tblGrid>
                <a:gridCol w="1206500"/>
                <a:gridCol w="1107875"/>
                <a:gridCol w="1305125"/>
                <a:gridCol w="1206500"/>
                <a:gridCol w="1206500"/>
                <a:gridCol w="1206500"/>
              </a:tblGrid>
              <a:tr h="381000">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solidFill>
                            <a:srgbClr val="FFFFFF"/>
                          </a:solidFill>
                        </a:rPr>
                        <a:t>Structure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solidFill>
                            <a:srgbClr val="FFFFFF"/>
                          </a:solidFill>
                        </a:rPr>
                        <a:t>Vision Control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solidFill>
                            <a:srgbClr val="FFFFFF"/>
                          </a:solidFill>
                        </a:rPr>
                        <a:t>Algorithm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r>
                        <a:rPr lang="en" b="1">
                          <a:solidFill>
                            <a:srgbClr val="FFFFFF"/>
                          </a:solidFill>
                        </a:rPr>
                        <a:t>GUI</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 b="1">
                          <a:solidFill>
                            <a:srgbClr val="FFFFFF"/>
                          </a:solidFill>
                        </a:rPr>
                        <a:t>Electronics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lgn="ctr">
                        <a:spcBef>
                          <a:spcPts val="0"/>
                        </a:spcBef>
                        <a:buNone/>
                      </a:pPr>
                      <a:r>
                        <a:rPr lang="en" b="1">
                          <a:solidFill>
                            <a:srgbClr val="FFFFFF"/>
                          </a:solidFill>
                        </a:rPr>
                        <a:t>Daniel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0000"/>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CCCCCC"/>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0000"/>
                    </a:solidFill>
                  </a:tcPr>
                </a:tc>
              </a:tr>
              <a:tr h="381000">
                <a:tc>
                  <a:txBody>
                    <a:bodyPr/>
                    <a:lstStyle/>
                    <a:p>
                      <a:pPr lvl="0" algn="ctr">
                        <a:spcBef>
                          <a:spcPts val="0"/>
                        </a:spcBef>
                        <a:buNone/>
                      </a:pPr>
                      <a:r>
                        <a:rPr lang="en" b="1">
                          <a:solidFill>
                            <a:srgbClr val="FFFFFF"/>
                          </a:solidFill>
                        </a:rPr>
                        <a:t>Corey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lgn="ctr" rt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0000"/>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lgn="ctr">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r>
              <a:tr h="381000">
                <a:tc>
                  <a:txBody>
                    <a:bodyPr/>
                    <a:lstStyle/>
                    <a:p>
                      <a:pPr lvl="0" algn="ctr">
                        <a:spcBef>
                          <a:spcPts val="0"/>
                        </a:spcBef>
                        <a:buNone/>
                      </a:pPr>
                      <a:r>
                        <a:rPr lang="en" b="1">
                          <a:solidFill>
                            <a:srgbClr val="FFFFFF"/>
                          </a:solidFill>
                        </a:rPr>
                        <a:t>Tony</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00000"/>
                    </a:solidFill>
                  </a:tcPr>
                </a:tc>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c>
                  <a:txBody>
                    <a:bodyPr/>
                    <a:lstStyle/>
                    <a:p>
                      <a:pPr lvl="0">
                        <a:spcBef>
                          <a:spcPts val="0"/>
                        </a:spcBef>
                        <a:buNone/>
                      </a:pPr>
                      <a:endParaRPr b="1">
                        <a:solidFill>
                          <a:srgbClr val="FFFFFF"/>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9D9D9"/>
                    </a:solidFill>
                  </a:tcPr>
                </a:tc>
              </a:tr>
            </a:tbl>
          </a:graphicData>
        </a:graphic>
      </p:graphicFrame>
      <p:sp>
        <p:nvSpPr>
          <p:cNvPr id="330" name="Shape 330"/>
          <p:cNvSpPr/>
          <p:nvPr/>
        </p:nvSpPr>
        <p:spPr>
          <a:xfrm>
            <a:off x="2639100" y="3787575"/>
            <a:ext cx="3865800" cy="9579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txBox="1"/>
          <p:nvPr/>
        </p:nvSpPr>
        <p:spPr>
          <a:xfrm>
            <a:off x="2883825" y="3826600"/>
            <a:ext cx="3411000" cy="723000"/>
          </a:xfrm>
          <a:prstGeom prst="rect">
            <a:avLst/>
          </a:prstGeom>
          <a:noFill/>
          <a:ln>
            <a:noFill/>
          </a:ln>
        </p:spPr>
        <p:txBody>
          <a:bodyPr lIns="91425" tIns="91425" rIns="91425" bIns="91425" anchor="t" anchorCtr="0">
            <a:noAutofit/>
          </a:bodyPr>
          <a:lstStyle/>
          <a:p>
            <a:pPr lvl="0">
              <a:spcBef>
                <a:spcPts val="0"/>
              </a:spcBef>
              <a:buNone/>
            </a:pPr>
            <a:r>
              <a:rPr lang="en" b="1" dirty="0"/>
              <a:t>Primary </a:t>
            </a:r>
            <a:r>
              <a:rPr lang="en" b="1" dirty="0" smtClean="0"/>
              <a:t>Job	Secondary </a:t>
            </a:r>
            <a:r>
              <a:rPr lang="en" b="1" dirty="0"/>
              <a:t>Job</a:t>
            </a:r>
          </a:p>
        </p:txBody>
      </p:sp>
      <p:sp>
        <p:nvSpPr>
          <p:cNvPr id="332" name="Shape 332"/>
          <p:cNvSpPr/>
          <p:nvPr/>
        </p:nvSpPr>
        <p:spPr>
          <a:xfrm>
            <a:off x="2980675" y="4235500"/>
            <a:ext cx="1108200" cy="314100"/>
          </a:xfrm>
          <a:prstGeom prst="rect">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4865475" y="4235500"/>
            <a:ext cx="1108200" cy="3141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Current Progress</a:t>
            </a:r>
          </a:p>
        </p:txBody>
      </p:sp>
      <p:pic>
        <p:nvPicPr>
          <p:cNvPr id="339" name="Shape 339"/>
          <p:cNvPicPr preferRelativeResize="0"/>
          <p:nvPr/>
        </p:nvPicPr>
        <p:blipFill>
          <a:blip r:embed="rId3">
            <a:alphaModFix/>
          </a:blip>
          <a:stretch>
            <a:fillRect/>
          </a:stretch>
        </p:blipFill>
        <p:spPr>
          <a:xfrm>
            <a:off x="311700" y="1079100"/>
            <a:ext cx="8520600" cy="378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Specifications &amp; Functions</a:t>
            </a:r>
          </a:p>
        </p:txBody>
      </p:sp>
      <p:sp>
        <p:nvSpPr>
          <p:cNvPr id="81" name="Shape 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Solve a Rubik’s cube correctly 90 % of the time</a:t>
            </a:r>
          </a:p>
          <a:p>
            <a:pPr marL="457200" lvl="0" indent="-228600" rtl="0">
              <a:spcBef>
                <a:spcPts val="0"/>
              </a:spcBef>
            </a:pPr>
            <a:r>
              <a:rPr lang="en"/>
              <a:t>Fully visualize and map the cube 90% of the time</a:t>
            </a:r>
          </a:p>
          <a:p>
            <a:pPr marL="457200" lvl="0" indent="-228600" rtl="0">
              <a:spcBef>
                <a:spcPts val="0"/>
              </a:spcBef>
            </a:pPr>
            <a:r>
              <a:rPr lang="en"/>
              <a:t>Solve the cube in at least 15 minutes</a:t>
            </a:r>
          </a:p>
          <a:p>
            <a:pPr marL="457200" lvl="0" indent="-228600" rtl="0">
              <a:spcBef>
                <a:spcPts val="0"/>
              </a:spcBef>
            </a:pPr>
            <a:r>
              <a:rPr lang="en"/>
              <a:t>Rotate each face of the cube 90 degrees</a:t>
            </a:r>
          </a:p>
          <a:p>
            <a:pPr marL="457200" lvl="0" indent="-228600" rtl="0">
              <a:spcBef>
                <a:spcPts val="0"/>
              </a:spcBef>
            </a:pPr>
            <a:r>
              <a:rPr lang="en"/>
              <a:t>Displays a timer that corresponds with the amount of time it takes to solve the cube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Immediately Plans to Success</a:t>
            </a:r>
          </a:p>
        </p:txBody>
      </p:sp>
      <p:sp>
        <p:nvSpPr>
          <p:cNvPr id="345" name="Shape 34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PCB ordered</a:t>
            </a:r>
          </a:p>
          <a:p>
            <a:pPr marL="457200" lvl="0" indent="-381000" rtl="0">
              <a:spcBef>
                <a:spcPts val="0"/>
              </a:spcBef>
              <a:buSzPct val="100000"/>
            </a:pPr>
            <a:r>
              <a:rPr lang="en" sz="2400"/>
              <a:t>Finish software algorithm </a:t>
            </a:r>
          </a:p>
          <a:p>
            <a:pPr marL="457200" lvl="0" indent="-381000" rtl="0">
              <a:spcBef>
                <a:spcPts val="0"/>
              </a:spcBef>
              <a:buSzPct val="100000"/>
            </a:pPr>
            <a:r>
              <a:rPr lang="en" sz="2400"/>
              <a:t>Image Processing</a:t>
            </a:r>
          </a:p>
          <a:p>
            <a:pPr marL="457200" lvl="0" indent="-381000">
              <a:spcBef>
                <a:spcPts val="0"/>
              </a:spcBef>
              <a:buSzPct val="100000"/>
            </a:pPr>
            <a:r>
              <a:rPr lang="en" sz="2400"/>
              <a:t>Test Final Prototype</a:t>
            </a:r>
          </a:p>
          <a:p>
            <a:pPr lvl="0">
              <a:spcBef>
                <a:spcPts val="0"/>
              </a:spcBef>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Design - Structural Platform</a:t>
            </a:r>
          </a:p>
        </p:txBody>
      </p:sp>
      <p:sp>
        <p:nvSpPr>
          <p:cNvPr id="87" name="Shape 87"/>
          <p:cNvSpPr txBox="1">
            <a:spLocks noGrp="1"/>
          </p:cNvSpPr>
          <p:nvPr>
            <p:ph type="body" idx="1"/>
          </p:nvPr>
        </p:nvSpPr>
        <p:spPr>
          <a:xfrm>
            <a:off x="727625" y="1402725"/>
            <a:ext cx="2751900" cy="689100"/>
          </a:xfrm>
          <a:prstGeom prst="rect">
            <a:avLst/>
          </a:prstGeom>
        </p:spPr>
        <p:txBody>
          <a:bodyPr lIns="91425" tIns="91425" rIns="91425" bIns="91425" anchor="t" anchorCtr="0">
            <a:noAutofit/>
          </a:bodyPr>
          <a:lstStyle/>
          <a:p>
            <a:pPr lvl="0" algn="ctr">
              <a:spcBef>
                <a:spcPts val="0"/>
              </a:spcBef>
              <a:buNone/>
            </a:pPr>
            <a:r>
              <a:rPr lang="en" sz="2400"/>
              <a:t>Prototype</a:t>
            </a:r>
          </a:p>
        </p:txBody>
      </p:sp>
      <p:pic>
        <p:nvPicPr>
          <p:cNvPr id="88" name="Shape 88"/>
          <p:cNvPicPr preferRelativeResize="0"/>
          <p:nvPr/>
        </p:nvPicPr>
        <p:blipFill>
          <a:blip r:embed="rId3">
            <a:alphaModFix/>
          </a:blip>
          <a:stretch>
            <a:fillRect/>
          </a:stretch>
        </p:blipFill>
        <p:spPr>
          <a:xfrm>
            <a:off x="346225" y="1953975"/>
            <a:ext cx="3514675" cy="1976999"/>
          </a:xfrm>
          <a:prstGeom prst="rect">
            <a:avLst/>
          </a:prstGeom>
          <a:noFill/>
          <a:ln>
            <a:noFill/>
          </a:ln>
        </p:spPr>
      </p:pic>
      <p:sp>
        <p:nvSpPr>
          <p:cNvPr id="89" name="Shape 89"/>
          <p:cNvSpPr txBox="1"/>
          <p:nvPr/>
        </p:nvSpPr>
        <p:spPr>
          <a:xfrm>
            <a:off x="386662" y="3930975"/>
            <a:ext cx="3433800" cy="431400"/>
          </a:xfrm>
          <a:prstGeom prst="rect">
            <a:avLst/>
          </a:prstGeom>
          <a:noFill/>
          <a:ln>
            <a:noFill/>
          </a:ln>
        </p:spPr>
        <p:txBody>
          <a:bodyPr lIns="91425" tIns="91425" rIns="91425" bIns="91425" anchor="t" anchorCtr="0">
            <a:noAutofit/>
          </a:bodyPr>
          <a:lstStyle/>
          <a:p>
            <a:pPr lvl="0">
              <a:spcBef>
                <a:spcPts val="0"/>
              </a:spcBef>
              <a:buNone/>
            </a:pPr>
            <a:r>
              <a:rPr lang="en" sz="1200"/>
              <a:t>YouTube - Calit2ube (Raspberry Pi - based)</a:t>
            </a:r>
          </a:p>
        </p:txBody>
      </p:sp>
      <p:sp>
        <p:nvSpPr>
          <p:cNvPr id="90" name="Shape 90"/>
          <p:cNvSpPr txBox="1">
            <a:spLocks noGrp="1"/>
          </p:cNvSpPr>
          <p:nvPr>
            <p:ph type="body" idx="1"/>
          </p:nvPr>
        </p:nvSpPr>
        <p:spPr>
          <a:xfrm>
            <a:off x="5255450" y="1441575"/>
            <a:ext cx="2751900" cy="689100"/>
          </a:xfrm>
          <a:prstGeom prst="rect">
            <a:avLst/>
          </a:prstGeom>
        </p:spPr>
        <p:txBody>
          <a:bodyPr lIns="91425" tIns="91425" rIns="91425" bIns="91425" anchor="t" anchorCtr="0">
            <a:noAutofit/>
          </a:bodyPr>
          <a:lstStyle/>
          <a:p>
            <a:pPr lvl="0" algn="ctr" rtl="0">
              <a:spcBef>
                <a:spcPts val="0"/>
              </a:spcBef>
              <a:buNone/>
            </a:pPr>
            <a:r>
              <a:rPr lang="en" sz="2400"/>
              <a:t>3D-Print</a:t>
            </a:r>
          </a:p>
        </p:txBody>
      </p:sp>
      <p:pic>
        <p:nvPicPr>
          <p:cNvPr id="91" name="Shape 91"/>
          <p:cNvPicPr preferRelativeResize="0"/>
          <p:nvPr/>
        </p:nvPicPr>
        <p:blipFill>
          <a:blip r:embed="rId4">
            <a:alphaModFix/>
          </a:blip>
          <a:stretch>
            <a:fillRect/>
          </a:stretch>
        </p:blipFill>
        <p:spPr>
          <a:xfrm>
            <a:off x="4874062" y="1953975"/>
            <a:ext cx="3514675" cy="1977000"/>
          </a:xfrm>
          <a:prstGeom prst="rect">
            <a:avLst/>
          </a:prstGeom>
          <a:noFill/>
          <a:ln>
            <a:noFill/>
          </a:ln>
        </p:spPr>
      </p:pic>
      <p:sp>
        <p:nvSpPr>
          <p:cNvPr id="92" name="Shape 92"/>
          <p:cNvSpPr txBox="1"/>
          <p:nvPr/>
        </p:nvSpPr>
        <p:spPr>
          <a:xfrm>
            <a:off x="4914487" y="3930975"/>
            <a:ext cx="3433800" cy="431400"/>
          </a:xfrm>
          <a:prstGeom prst="rect">
            <a:avLst/>
          </a:prstGeom>
          <a:noFill/>
          <a:ln>
            <a:noFill/>
          </a:ln>
        </p:spPr>
        <p:txBody>
          <a:bodyPr lIns="91425" tIns="91425" rIns="91425" bIns="91425" anchor="t" anchorCtr="0">
            <a:noAutofit/>
          </a:bodyPr>
          <a:lstStyle/>
          <a:p>
            <a:pPr lvl="0" rtl="0">
              <a:spcBef>
                <a:spcPts val="0"/>
              </a:spcBef>
              <a:buNone/>
            </a:pPr>
            <a:r>
              <a:rPr lang="en" sz="1200"/>
              <a:t>YouTube - Jay Flatland (PC-based)</a:t>
            </a:r>
          </a:p>
        </p:txBody>
      </p:sp>
      <p:sp>
        <p:nvSpPr>
          <p:cNvPr id="93" name="Shape 93"/>
          <p:cNvSpPr/>
          <p:nvPr/>
        </p:nvSpPr>
        <p:spPr>
          <a:xfrm>
            <a:off x="4008650" y="2576075"/>
            <a:ext cx="768000" cy="6645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Design - Cube Control </a:t>
            </a:r>
          </a:p>
        </p:txBody>
      </p:sp>
      <p:sp>
        <p:nvSpPr>
          <p:cNvPr id="99" name="Shape 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pPr>
            <a:r>
              <a:rPr lang="en" sz="2400"/>
              <a:t>One motor per side of the cube</a:t>
            </a:r>
          </a:p>
          <a:p>
            <a:pPr marL="457200" lvl="0" indent="-381000" rtl="0">
              <a:spcBef>
                <a:spcPts val="0"/>
              </a:spcBef>
              <a:buSzPct val="100000"/>
            </a:pPr>
            <a:r>
              <a:rPr lang="en" sz="2400"/>
              <a:t>No repositioning necessary</a:t>
            </a:r>
          </a:p>
          <a:p>
            <a:pPr marL="457200" lvl="0" indent="-381000" rtl="0">
              <a:spcBef>
                <a:spcPts val="0"/>
              </a:spcBef>
              <a:buSzPct val="100000"/>
            </a:pPr>
            <a:r>
              <a:rPr lang="en" sz="2400"/>
              <a:t>No claw/gripper necessary</a:t>
            </a:r>
          </a:p>
          <a:p>
            <a:pPr marL="457200" lvl="0" indent="-381000">
              <a:spcBef>
                <a:spcPts val="0"/>
              </a:spcBef>
              <a:buSzPct val="100000"/>
            </a:pPr>
            <a:r>
              <a:rPr lang="en" sz="2400"/>
              <a:t>Fastest cube manipulation</a:t>
            </a:r>
          </a:p>
        </p:txBody>
      </p:sp>
      <p:pic>
        <p:nvPicPr>
          <p:cNvPr id="100" name="Shape 100"/>
          <p:cNvPicPr preferRelativeResize="0"/>
          <p:nvPr/>
        </p:nvPicPr>
        <p:blipFill>
          <a:blip r:embed="rId3">
            <a:alphaModFix/>
          </a:blip>
          <a:stretch>
            <a:fillRect/>
          </a:stretch>
        </p:blipFill>
        <p:spPr>
          <a:xfrm>
            <a:off x="5202378" y="1152475"/>
            <a:ext cx="2570549" cy="3452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Design - Motors</a:t>
            </a:r>
          </a:p>
        </p:txBody>
      </p:sp>
      <p:graphicFrame>
        <p:nvGraphicFramePr>
          <p:cNvPr id="106" name="Shape 106"/>
          <p:cNvGraphicFramePr/>
          <p:nvPr/>
        </p:nvGraphicFramePr>
        <p:xfrm>
          <a:off x="952500" y="1348650"/>
          <a:ext cx="7433200" cy="3058875"/>
        </p:xfrm>
        <a:graphic>
          <a:graphicData uri="http://schemas.openxmlformats.org/drawingml/2006/table">
            <a:tbl>
              <a:tblPr>
                <a:noFill/>
                <a:tableStyleId>{904216D8-2A93-4613-8D93-AE3AE9E5EA54}</a:tableStyleId>
              </a:tblPr>
              <a:tblGrid>
                <a:gridCol w="1258525"/>
                <a:gridCol w="2058225"/>
                <a:gridCol w="2058225"/>
                <a:gridCol w="2058225"/>
              </a:tblGrid>
              <a:tr h="1019625">
                <a:tc>
                  <a:txBody>
                    <a:bodyPr/>
                    <a:lstStyle/>
                    <a:p>
                      <a:pPr lvl="0" algn="ctr" rtl="0">
                        <a:spcBef>
                          <a:spcPts val="0"/>
                        </a:spcBef>
                        <a:buNone/>
                      </a:pPr>
                      <a:endParaRPr sz="2400">
                        <a:solidFill>
                          <a:schemeClr val="accent3"/>
                        </a:solidFill>
                      </a:endParaRPr>
                    </a:p>
                  </a:txBody>
                  <a:tcPr marL="91425" marR="91425" marT="91425" marB="91425"/>
                </a:tc>
                <a:tc>
                  <a:txBody>
                    <a:bodyPr/>
                    <a:lstStyle/>
                    <a:p>
                      <a:pPr lvl="0" algn="ctr">
                        <a:spcBef>
                          <a:spcPts val="0"/>
                        </a:spcBef>
                        <a:buNone/>
                      </a:pPr>
                      <a:r>
                        <a:rPr lang="en" sz="2400">
                          <a:solidFill>
                            <a:schemeClr val="accent3"/>
                          </a:solidFill>
                        </a:rPr>
                        <a:t>DC</a:t>
                      </a:r>
                    </a:p>
                  </a:txBody>
                  <a:tcPr marL="91425" marR="91425" marT="91425" marB="91425" anchor="ctr"/>
                </a:tc>
                <a:tc>
                  <a:txBody>
                    <a:bodyPr/>
                    <a:lstStyle/>
                    <a:p>
                      <a:pPr lvl="0" algn="ctr">
                        <a:spcBef>
                          <a:spcPts val="0"/>
                        </a:spcBef>
                        <a:buNone/>
                      </a:pPr>
                      <a:r>
                        <a:rPr lang="en" sz="2400">
                          <a:solidFill>
                            <a:schemeClr val="accent3"/>
                          </a:solidFill>
                        </a:rPr>
                        <a:t>Servo</a:t>
                      </a:r>
                    </a:p>
                  </a:txBody>
                  <a:tcPr marL="91425" marR="91425" marT="91425" marB="91425" anchor="ctr">
                    <a:lnR w="28575" cap="flat" cmpd="sng">
                      <a:solidFill>
                        <a:schemeClr val="lt2"/>
                      </a:solidFill>
                      <a:prstDash val="solid"/>
                      <a:round/>
                      <a:headEnd type="none" w="med" len="med"/>
                      <a:tailEnd type="none" w="med" len="med"/>
                    </a:lnR>
                  </a:tcPr>
                </a:tc>
                <a:tc>
                  <a:txBody>
                    <a:bodyPr/>
                    <a:lstStyle/>
                    <a:p>
                      <a:pPr lvl="0" algn="ctr">
                        <a:spcBef>
                          <a:spcPts val="0"/>
                        </a:spcBef>
                        <a:buNone/>
                      </a:pPr>
                      <a:r>
                        <a:rPr lang="en" sz="2400" b="1">
                          <a:solidFill>
                            <a:schemeClr val="accent3"/>
                          </a:solidFill>
                        </a:rPr>
                        <a:t>Stepper</a:t>
                      </a:r>
                    </a:p>
                  </a:txBody>
                  <a:tcPr marL="91425" marR="91425" marT="91425" marB="91425" anchor="ctr">
                    <a:lnL w="28575" cap="flat" cmpd="sng">
                      <a:solidFill>
                        <a:schemeClr val="lt2"/>
                      </a:solidFill>
                      <a:prstDash val="solid"/>
                      <a:round/>
                      <a:headEnd type="none" w="med" len="med"/>
                      <a:tailEnd type="none" w="med" len="med"/>
                    </a:lnL>
                    <a:lnR w="28575" cap="flat" cmpd="sng">
                      <a:solidFill>
                        <a:schemeClr val="lt2"/>
                      </a:solidFill>
                      <a:prstDash val="solid"/>
                      <a:round/>
                      <a:headEnd type="none" w="med" len="med"/>
                      <a:tailEnd type="none" w="med" len="med"/>
                    </a:lnR>
                    <a:lnT w="28575" cap="flat" cmpd="sng">
                      <a:solidFill>
                        <a:schemeClr val="lt2"/>
                      </a:solidFill>
                      <a:prstDash val="solid"/>
                      <a:round/>
                      <a:headEnd type="none" w="med" len="med"/>
                      <a:tailEnd type="none" w="med" len="med"/>
                    </a:lnT>
                    <a:lnB w="28575" cap="flat" cmpd="sng">
                      <a:solidFill>
                        <a:schemeClr val="lt2"/>
                      </a:solidFill>
                      <a:prstDash val="solid"/>
                      <a:round/>
                      <a:headEnd type="none" w="med" len="med"/>
                      <a:tailEnd type="none" w="med" len="med"/>
                    </a:lnB>
                  </a:tcPr>
                </a:tc>
              </a:tr>
              <a:tr h="1019625">
                <a:tc>
                  <a:txBody>
                    <a:bodyPr/>
                    <a:lstStyle/>
                    <a:p>
                      <a:pPr lvl="0" algn="ctr">
                        <a:spcBef>
                          <a:spcPts val="0"/>
                        </a:spcBef>
                        <a:buNone/>
                      </a:pPr>
                      <a:r>
                        <a:rPr lang="en" sz="2400">
                          <a:solidFill>
                            <a:schemeClr val="accent3"/>
                          </a:solidFill>
                        </a:rPr>
                        <a:t>Pros</a:t>
                      </a:r>
                    </a:p>
                  </a:txBody>
                  <a:tcPr marL="91425" marR="91425" marT="91425" marB="91425" anchor="ctr"/>
                </a:tc>
                <a:tc>
                  <a:txBody>
                    <a:bodyPr/>
                    <a:lstStyle/>
                    <a:p>
                      <a:pPr lvl="0" algn="ctr">
                        <a:spcBef>
                          <a:spcPts val="0"/>
                        </a:spcBef>
                        <a:buNone/>
                      </a:pPr>
                      <a:r>
                        <a:rPr lang="en">
                          <a:solidFill>
                            <a:schemeClr val="accent3"/>
                          </a:solidFill>
                        </a:rPr>
                        <a:t>High RPM</a:t>
                      </a:r>
                    </a:p>
                    <a:p>
                      <a:pPr lvl="0" algn="ctr">
                        <a:spcBef>
                          <a:spcPts val="0"/>
                        </a:spcBef>
                        <a:buNone/>
                      </a:pPr>
                      <a:r>
                        <a:rPr lang="en">
                          <a:solidFill>
                            <a:schemeClr val="accent3"/>
                          </a:solidFill>
                        </a:rPr>
                        <a:t>Easy to operate</a:t>
                      </a:r>
                    </a:p>
                  </a:txBody>
                  <a:tcPr marL="91425" marR="91425" marT="91425" marB="91425" anchor="ctr"/>
                </a:tc>
                <a:tc>
                  <a:txBody>
                    <a:bodyPr/>
                    <a:lstStyle/>
                    <a:p>
                      <a:pPr lvl="0" algn="ctr">
                        <a:spcBef>
                          <a:spcPts val="0"/>
                        </a:spcBef>
                        <a:buNone/>
                      </a:pPr>
                      <a:r>
                        <a:rPr lang="en">
                          <a:solidFill>
                            <a:schemeClr val="accent3"/>
                          </a:solidFill>
                        </a:rPr>
                        <a:t>Easy to operate - Single PWM input</a:t>
                      </a:r>
                    </a:p>
                  </a:txBody>
                  <a:tcPr marL="91425" marR="91425" marT="91425" marB="91425" anchor="ctr">
                    <a:lnR w="28575" cap="flat" cmpd="sng">
                      <a:solidFill>
                        <a:schemeClr val="lt2"/>
                      </a:solidFill>
                      <a:prstDash val="solid"/>
                      <a:round/>
                      <a:headEnd type="none" w="med" len="med"/>
                      <a:tailEnd type="none" w="med" len="med"/>
                    </a:lnR>
                  </a:tcPr>
                </a:tc>
                <a:tc>
                  <a:txBody>
                    <a:bodyPr/>
                    <a:lstStyle/>
                    <a:p>
                      <a:pPr lvl="0" algn="ctr">
                        <a:spcBef>
                          <a:spcPts val="0"/>
                        </a:spcBef>
                        <a:buNone/>
                      </a:pPr>
                      <a:r>
                        <a:rPr lang="en" b="1">
                          <a:solidFill>
                            <a:schemeClr val="accent3"/>
                          </a:solidFill>
                        </a:rPr>
                        <a:t>Predetermined, reliable positioning</a:t>
                      </a:r>
                    </a:p>
                  </a:txBody>
                  <a:tcPr marL="91425" marR="91425" marT="91425" marB="91425" anchor="ctr">
                    <a:lnL w="28575" cap="flat" cmpd="sng">
                      <a:solidFill>
                        <a:schemeClr val="lt2"/>
                      </a:solidFill>
                      <a:prstDash val="solid"/>
                      <a:round/>
                      <a:headEnd type="none" w="med" len="med"/>
                      <a:tailEnd type="none" w="med" len="med"/>
                    </a:lnL>
                    <a:lnR w="28575" cap="flat" cmpd="sng">
                      <a:solidFill>
                        <a:schemeClr val="lt2"/>
                      </a:solidFill>
                      <a:prstDash val="solid"/>
                      <a:round/>
                      <a:headEnd type="none" w="med" len="med"/>
                      <a:tailEnd type="none" w="med" len="med"/>
                    </a:lnR>
                    <a:lnT w="28575" cap="flat" cmpd="sng">
                      <a:solidFill>
                        <a:schemeClr val="lt2"/>
                      </a:solidFill>
                      <a:prstDash val="solid"/>
                      <a:round/>
                      <a:headEnd type="none" w="med" len="med"/>
                      <a:tailEnd type="none" w="med" len="med"/>
                    </a:lnT>
                    <a:lnB w="28575" cap="flat" cmpd="sng">
                      <a:solidFill>
                        <a:schemeClr val="lt2"/>
                      </a:solidFill>
                      <a:prstDash val="solid"/>
                      <a:round/>
                      <a:headEnd type="none" w="med" len="med"/>
                      <a:tailEnd type="none" w="med" len="med"/>
                    </a:lnB>
                  </a:tcPr>
                </a:tc>
              </a:tr>
              <a:tr h="1019625">
                <a:tc>
                  <a:txBody>
                    <a:bodyPr/>
                    <a:lstStyle/>
                    <a:p>
                      <a:pPr lvl="0" algn="ctr">
                        <a:spcBef>
                          <a:spcPts val="0"/>
                        </a:spcBef>
                        <a:buNone/>
                      </a:pPr>
                      <a:r>
                        <a:rPr lang="en" sz="2400">
                          <a:solidFill>
                            <a:schemeClr val="accent3"/>
                          </a:solidFill>
                        </a:rPr>
                        <a:t>Cons</a:t>
                      </a:r>
                    </a:p>
                  </a:txBody>
                  <a:tcPr marL="91425" marR="91425" marT="91425" marB="91425" anchor="ctr"/>
                </a:tc>
                <a:tc>
                  <a:txBody>
                    <a:bodyPr/>
                    <a:lstStyle/>
                    <a:p>
                      <a:pPr lvl="0" algn="ctr">
                        <a:spcBef>
                          <a:spcPts val="0"/>
                        </a:spcBef>
                        <a:buNone/>
                      </a:pPr>
                      <a:r>
                        <a:rPr lang="en">
                          <a:solidFill>
                            <a:schemeClr val="accent3"/>
                          </a:solidFill>
                        </a:rPr>
                        <a:t>Lack of position control</a:t>
                      </a:r>
                    </a:p>
                  </a:txBody>
                  <a:tcPr marL="91425" marR="91425" marT="91425" marB="91425" anchor="ctr"/>
                </a:tc>
                <a:tc>
                  <a:txBody>
                    <a:bodyPr/>
                    <a:lstStyle/>
                    <a:p>
                      <a:pPr lvl="0" algn="ctr">
                        <a:spcBef>
                          <a:spcPts val="0"/>
                        </a:spcBef>
                        <a:buNone/>
                      </a:pPr>
                      <a:r>
                        <a:rPr lang="en">
                          <a:solidFill>
                            <a:schemeClr val="accent3"/>
                          </a:solidFill>
                        </a:rPr>
                        <a:t>Require feedback or precise tuning for accurate positioning</a:t>
                      </a:r>
                    </a:p>
                  </a:txBody>
                  <a:tcPr marL="91425" marR="91425" marT="91425" marB="91425" anchor="ctr">
                    <a:lnR w="28575" cap="flat" cmpd="sng">
                      <a:solidFill>
                        <a:schemeClr val="lt2"/>
                      </a:solidFill>
                      <a:prstDash val="solid"/>
                      <a:round/>
                      <a:headEnd type="none" w="med" len="med"/>
                      <a:tailEnd type="none" w="med" len="med"/>
                    </a:lnR>
                  </a:tcPr>
                </a:tc>
                <a:tc>
                  <a:txBody>
                    <a:bodyPr/>
                    <a:lstStyle/>
                    <a:p>
                      <a:pPr lvl="0" algn="ctr">
                        <a:spcBef>
                          <a:spcPts val="0"/>
                        </a:spcBef>
                        <a:buNone/>
                      </a:pPr>
                      <a:r>
                        <a:rPr lang="en" b="1">
                          <a:solidFill>
                            <a:schemeClr val="accent3"/>
                          </a:solidFill>
                        </a:rPr>
                        <a:t>Usually require driver IC</a:t>
                      </a:r>
                    </a:p>
                  </a:txBody>
                  <a:tcPr marL="91425" marR="91425" marT="91425" marB="91425" anchor="ctr">
                    <a:lnL w="28575" cap="flat" cmpd="sng">
                      <a:solidFill>
                        <a:schemeClr val="lt2"/>
                      </a:solidFill>
                      <a:prstDash val="solid"/>
                      <a:round/>
                      <a:headEnd type="none" w="med" len="med"/>
                      <a:tailEnd type="none" w="med" len="med"/>
                    </a:lnL>
                    <a:lnR w="28575" cap="flat" cmpd="sng">
                      <a:solidFill>
                        <a:schemeClr val="lt2"/>
                      </a:solidFill>
                      <a:prstDash val="solid"/>
                      <a:round/>
                      <a:headEnd type="none" w="med" len="med"/>
                      <a:tailEnd type="none" w="med" len="med"/>
                    </a:lnR>
                    <a:lnT w="28575" cap="flat" cmpd="sng">
                      <a:solidFill>
                        <a:schemeClr val="lt2"/>
                      </a:solidFill>
                      <a:prstDash val="solid"/>
                      <a:round/>
                      <a:headEnd type="none" w="med" len="med"/>
                      <a:tailEnd type="none" w="med" len="med"/>
                    </a:lnT>
                    <a:lnB w="28575" cap="flat" cmpd="sng">
                      <a:solidFill>
                        <a:schemeClr val="lt2"/>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Design - Motors</a:t>
            </a:r>
          </a:p>
        </p:txBody>
      </p:sp>
      <p:sp>
        <p:nvSpPr>
          <p:cNvPr id="112" name="Shape 112"/>
          <p:cNvSpPr txBox="1">
            <a:spLocks noGrp="1"/>
          </p:cNvSpPr>
          <p:nvPr>
            <p:ph type="body" idx="1"/>
          </p:nvPr>
        </p:nvSpPr>
        <p:spPr>
          <a:xfrm>
            <a:off x="311700" y="1152475"/>
            <a:ext cx="4594500" cy="3416400"/>
          </a:xfrm>
          <a:prstGeom prst="rect">
            <a:avLst/>
          </a:prstGeom>
        </p:spPr>
        <p:txBody>
          <a:bodyPr lIns="91425" tIns="91425" rIns="91425" bIns="91425" anchor="t" anchorCtr="0">
            <a:noAutofit/>
          </a:bodyPr>
          <a:lstStyle/>
          <a:p>
            <a:pPr lvl="0" rtl="0">
              <a:spcBef>
                <a:spcPts val="0"/>
              </a:spcBef>
              <a:spcAft>
                <a:spcPts val="0"/>
              </a:spcAft>
              <a:buNone/>
            </a:pPr>
            <a:r>
              <a:rPr lang="en" sz="2400"/>
              <a:t>Adafruit NEMA-17 Stepper Motor</a:t>
            </a:r>
          </a:p>
          <a:p>
            <a:pPr marL="457200" lvl="0" indent="-381000">
              <a:spcBef>
                <a:spcPts val="0"/>
              </a:spcBef>
              <a:spcAft>
                <a:spcPts val="0"/>
              </a:spcAft>
              <a:buSzPct val="100000"/>
            </a:pPr>
            <a:r>
              <a:rPr lang="en" sz="2400"/>
              <a:t>$14 per motor</a:t>
            </a:r>
          </a:p>
          <a:p>
            <a:pPr marL="457200" lvl="0" indent="-381000" rtl="0">
              <a:spcBef>
                <a:spcPts val="0"/>
              </a:spcBef>
              <a:buSzPct val="100000"/>
            </a:pPr>
            <a:r>
              <a:rPr lang="en" sz="2400"/>
              <a:t>1.8° Step size = 200 steps per revolution</a:t>
            </a:r>
          </a:p>
          <a:p>
            <a:pPr marL="457200" lvl="0" indent="-381000" rtl="0">
              <a:spcBef>
                <a:spcPts val="0"/>
              </a:spcBef>
              <a:buSzPct val="100000"/>
            </a:pPr>
            <a:r>
              <a:rPr lang="en" sz="2400"/>
              <a:t>Rated for 350mA at 12V</a:t>
            </a:r>
          </a:p>
          <a:p>
            <a:pPr marL="457200" lvl="0" indent="-381000">
              <a:spcBef>
                <a:spcPts val="0"/>
              </a:spcBef>
              <a:buSzPct val="100000"/>
            </a:pPr>
            <a:r>
              <a:rPr lang="en" sz="2400"/>
              <a:t>Small, robust</a:t>
            </a:r>
          </a:p>
          <a:p>
            <a:pPr lvl="0">
              <a:spcBef>
                <a:spcPts val="0"/>
              </a:spcBef>
              <a:buNone/>
            </a:pPr>
            <a:endParaRPr sz="2400"/>
          </a:p>
        </p:txBody>
      </p:sp>
      <p:pic>
        <p:nvPicPr>
          <p:cNvPr id="113" name="Shape 113"/>
          <p:cNvPicPr preferRelativeResize="0"/>
          <p:nvPr/>
        </p:nvPicPr>
        <p:blipFill>
          <a:blip r:embed="rId3">
            <a:alphaModFix/>
          </a:blip>
          <a:stretch>
            <a:fillRect/>
          </a:stretch>
        </p:blipFill>
        <p:spPr>
          <a:xfrm>
            <a:off x="5221172" y="1637050"/>
            <a:ext cx="3260749" cy="2447250"/>
          </a:xfrm>
          <a:prstGeom prst="rect">
            <a:avLst/>
          </a:prstGeom>
          <a:noFill/>
          <a:ln>
            <a:noFill/>
          </a:ln>
        </p:spPr>
      </p:pic>
      <p:sp>
        <p:nvSpPr>
          <p:cNvPr id="114" name="Shape 114"/>
          <p:cNvSpPr txBox="1"/>
          <p:nvPr/>
        </p:nvSpPr>
        <p:spPr>
          <a:xfrm>
            <a:off x="5398487" y="4084300"/>
            <a:ext cx="3433800" cy="431400"/>
          </a:xfrm>
          <a:prstGeom prst="rect">
            <a:avLst/>
          </a:prstGeom>
          <a:noFill/>
          <a:ln>
            <a:noFill/>
          </a:ln>
        </p:spPr>
        <p:txBody>
          <a:bodyPr lIns="91425" tIns="91425" rIns="91425" bIns="91425" anchor="t" anchorCtr="0">
            <a:noAutofit/>
          </a:bodyPr>
          <a:lstStyle/>
          <a:p>
            <a:pPr lvl="0" rtl="0">
              <a:spcBef>
                <a:spcPts val="0"/>
              </a:spcBef>
              <a:buNone/>
            </a:pPr>
            <a:r>
              <a:rPr lang="en" sz="1200"/>
              <a:t>Adafruit.com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Electrical Design - Motor Control</a:t>
            </a:r>
          </a:p>
        </p:txBody>
      </p:sp>
      <p:sp>
        <p:nvSpPr>
          <p:cNvPr id="120" name="Shape 120"/>
          <p:cNvSpPr txBox="1">
            <a:spLocks noGrp="1"/>
          </p:cNvSpPr>
          <p:nvPr>
            <p:ph type="body" idx="1"/>
          </p:nvPr>
        </p:nvSpPr>
        <p:spPr>
          <a:xfrm>
            <a:off x="311700" y="1152475"/>
            <a:ext cx="5923500" cy="3416400"/>
          </a:xfrm>
          <a:prstGeom prst="rect">
            <a:avLst/>
          </a:prstGeom>
        </p:spPr>
        <p:txBody>
          <a:bodyPr lIns="91425" tIns="91425" rIns="91425" bIns="91425" anchor="t" anchorCtr="0">
            <a:noAutofit/>
          </a:bodyPr>
          <a:lstStyle/>
          <a:p>
            <a:pPr lvl="0" rtl="0">
              <a:spcBef>
                <a:spcPts val="0"/>
              </a:spcBef>
              <a:spcAft>
                <a:spcPts val="0"/>
              </a:spcAft>
              <a:buNone/>
            </a:pPr>
            <a:r>
              <a:rPr lang="en" sz="2400"/>
              <a:t>Motor Control Requirements:</a:t>
            </a:r>
          </a:p>
          <a:p>
            <a:pPr marL="457200" lvl="0" indent="-381000" rtl="0">
              <a:spcBef>
                <a:spcPts val="0"/>
              </a:spcBef>
              <a:spcAft>
                <a:spcPts val="0"/>
              </a:spcAft>
              <a:buSzPct val="100000"/>
            </a:pPr>
            <a:r>
              <a:rPr lang="en" sz="2400"/>
              <a:t>Bidirectional motion requires bidirectional current (source/sink) ability on all 4 wires</a:t>
            </a:r>
          </a:p>
          <a:p>
            <a:pPr marL="457200" lvl="0" indent="-381000">
              <a:spcBef>
                <a:spcPts val="0"/>
              </a:spcBef>
              <a:spcAft>
                <a:spcPts val="0"/>
              </a:spcAft>
              <a:buSzPct val="100000"/>
            </a:pPr>
            <a:r>
              <a:rPr lang="en" sz="2400"/>
              <a:t>Smooth operation requires precise coil actuation and current control</a:t>
            </a:r>
          </a:p>
          <a:p>
            <a:pPr lvl="0" rtl="0">
              <a:spcBef>
                <a:spcPts val="0"/>
              </a:spcBef>
              <a:buNone/>
            </a:pPr>
            <a:endParaRPr sz="2400"/>
          </a:p>
        </p:txBody>
      </p:sp>
      <p:pic>
        <p:nvPicPr>
          <p:cNvPr id="121" name="Shape 121"/>
          <p:cNvPicPr preferRelativeResize="0"/>
          <p:nvPr/>
        </p:nvPicPr>
        <p:blipFill>
          <a:blip r:embed="rId3">
            <a:alphaModFix/>
          </a:blip>
          <a:stretch>
            <a:fillRect/>
          </a:stretch>
        </p:blipFill>
        <p:spPr>
          <a:xfrm>
            <a:off x="6730400" y="1809725"/>
            <a:ext cx="2101899" cy="2101899"/>
          </a:xfrm>
          <a:prstGeom prst="rect">
            <a:avLst/>
          </a:prstGeom>
          <a:noFill/>
          <a:ln>
            <a:noFill/>
          </a:ln>
        </p:spPr>
      </p:pic>
      <p:sp>
        <p:nvSpPr>
          <p:cNvPr id="122" name="Shape 122"/>
          <p:cNvSpPr txBox="1"/>
          <p:nvPr/>
        </p:nvSpPr>
        <p:spPr>
          <a:xfrm>
            <a:off x="6926016" y="3859850"/>
            <a:ext cx="1104300" cy="431400"/>
          </a:xfrm>
          <a:prstGeom prst="rect">
            <a:avLst/>
          </a:prstGeom>
          <a:noFill/>
          <a:ln>
            <a:noFill/>
          </a:ln>
        </p:spPr>
        <p:txBody>
          <a:bodyPr lIns="91425" tIns="91425" rIns="91425" bIns="91425" anchor="t" anchorCtr="0">
            <a:noAutofit/>
          </a:bodyPr>
          <a:lstStyle/>
          <a:p>
            <a:pPr lvl="0" rtl="0">
              <a:spcBef>
                <a:spcPts val="0"/>
              </a:spcBef>
              <a:buNone/>
            </a:pPr>
            <a:r>
              <a:rPr lang="en" sz="1200"/>
              <a:t>42bots.com</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1563</Words>
  <Application>Microsoft Office PowerPoint</Application>
  <PresentationFormat>On-screen Show (16:9)</PresentationFormat>
  <Paragraphs>268</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Oswald</vt:lpstr>
      <vt:lpstr>Average</vt:lpstr>
      <vt:lpstr>slate</vt:lpstr>
      <vt:lpstr>Rubik’s Cube Solving Robot</vt:lpstr>
      <vt:lpstr>Motivation</vt:lpstr>
      <vt:lpstr>General</vt:lpstr>
      <vt:lpstr>Specifications &amp; Functions</vt:lpstr>
      <vt:lpstr>Mechanical Design - Structural Platform</vt:lpstr>
      <vt:lpstr>Mechanical Design - Cube Control </vt:lpstr>
      <vt:lpstr>Mechanical Design - Motors</vt:lpstr>
      <vt:lpstr>Mechanical Design - Motors</vt:lpstr>
      <vt:lpstr>Electrical Design - Motor Control</vt:lpstr>
      <vt:lpstr>Electrical Design - Motor Control</vt:lpstr>
      <vt:lpstr>Electrical Design - Processor</vt:lpstr>
      <vt:lpstr>Electrical Design - Embedded System</vt:lpstr>
      <vt:lpstr>Electrical Design - Embedded System</vt:lpstr>
      <vt:lpstr>Electrical Design - PCB</vt:lpstr>
      <vt:lpstr>Electrical Design - PCB Render</vt:lpstr>
      <vt:lpstr>Camera options</vt:lpstr>
      <vt:lpstr>Electrical Design - Image Sensing</vt:lpstr>
      <vt:lpstr>Sample Pixy Camera Image</vt:lpstr>
      <vt:lpstr>CMUcam5 Pixy Arrangement</vt:lpstr>
      <vt:lpstr>Vision Algorithm</vt:lpstr>
      <vt:lpstr>CMUcam5 Output</vt:lpstr>
      <vt:lpstr>Matrix Output</vt:lpstr>
      <vt:lpstr>Mapping the Cube</vt:lpstr>
      <vt:lpstr>Math - Symmetries</vt:lpstr>
      <vt:lpstr>Math - Conjugations</vt:lpstr>
      <vt:lpstr>Algorithm Options</vt:lpstr>
      <vt:lpstr>CFOP (Cross - F2L - OLL - PLL)</vt:lpstr>
      <vt:lpstr>F2L (First Two Layers)</vt:lpstr>
      <vt:lpstr>OLL (Orientation of Last Layer)</vt:lpstr>
      <vt:lpstr>PLL (Permutation of Last Layer)</vt:lpstr>
      <vt:lpstr>Development</vt:lpstr>
      <vt:lpstr>Turning the Cube</vt:lpstr>
      <vt:lpstr>Solving String</vt:lpstr>
      <vt:lpstr>Randomization</vt:lpstr>
      <vt:lpstr>Random Numbers</vt:lpstr>
      <vt:lpstr>GUI/Display</vt:lpstr>
      <vt:lpstr>Budget</vt:lpstr>
      <vt:lpstr>Group Distribution</vt:lpstr>
      <vt:lpstr>Current Progress</vt:lpstr>
      <vt:lpstr>Immediately Plans to Success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Rubik’s Cube Solving Robot</dc:title>
  <cp:lastModifiedBy>BigBus</cp:lastModifiedBy>
  <cp:revision>2</cp:revision>
  <dcterms:modified xsi:type="dcterms:W3CDTF">2016-06-07T04:03:49Z</dcterms:modified>
</cp:coreProperties>
</file>