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75" r:id="rId3"/>
    <p:sldId id="258" r:id="rId4"/>
    <p:sldId id="259" r:id="rId5"/>
    <p:sldId id="261" r:id="rId6"/>
    <p:sldId id="260" r:id="rId7"/>
    <p:sldId id="291" r:id="rId8"/>
    <p:sldId id="304" r:id="rId9"/>
    <p:sldId id="292" r:id="rId10"/>
    <p:sldId id="310" r:id="rId11"/>
    <p:sldId id="293" r:id="rId12"/>
    <p:sldId id="311" r:id="rId13"/>
    <p:sldId id="312" r:id="rId14"/>
    <p:sldId id="297" r:id="rId15"/>
    <p:sldId id="298" r:id="rId16"/>
    <p:sldId id="276" r:id="rId17"/>
    <p:sldId id="277" r:id="rId18"/>
    <p:sldId id="264" r:id="rId19"/>
    <p:sldId id="269" r:id="rId20"/>
    <p:sldId id="308" r:id="rId21"/>
    <p:sldId id="309" r:id="rId22"/>
    <p:sldId id="268" r:id="rId23"/>
    <p:sldId id="319" r:id="rId24"/>
    <p:sldId id="306" r:id="rId25"/>
    <p:sldId id="278" r:id="rId26"/>
    <p:sldId id="279" r:id="rId27"/>
    <p:sldId id="316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317" r:id="rId38"/>
    <p:sldId id="318" r:id="rId39"/>
    <p:sldId id="299" r:id="rId40"/>
    <p:sldId id="300" r:id="rId41"/>
    <p:sldId id="301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6" autoAdjust="0"/>
    <p:restoredTop sz="92890" autoAdjust="0"/>
  </p:normalViewPr>
  <p:slideViewPr>
    <p:cSldViewPr>
      <p:cViewPr>
        <p:scale>
          <a:sx n="100" d="100"/>
          <a:sy n="100" d="100"/>
        </p:scale>
        <p:origin x="145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Solar Mount</c:v>
                </c:pt>
                <c:pt idx="1">
                  <c:v>DC/DC</c:v>
                </c:pt>
                <c:pt idx="2">
                  <c:v>Solar Tracker</c:v>
                </c:pt>
                <c:pt idx="3">
                  <c:v>LCD Screen</c:v>
                </c:pt>
                <c:pt idx="4">
                  <c:v>MSP430</c:v>
                </c:pt>
                <c:pt idx="5">
                  <c:v>Charge Controller</c:v>
                </c:pt>
                <c:pt idx="6">
                  <c:v>Arduino</c:v>
                </c:pt>
                <c:pt idx="7">
                  <c:v>AC/DC Inverter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108775680"/>
        <c:axId val="108777472"/>
      </c:barChart>
      <c:catAx>
        <c:axId val="108775680"/>
        <c:scaling>
          <c:orientation val="minMax"/>
        </c:scaling>
        <c:axPos val="l"/>
        <c:numFmt formatCode="General" sourceLinked="1"/>
        <c:tickLblPos val="nextTo"/>
        <c:crossAx val="108777472"/>
        <c:crossesAt val="0"/>
        <c:auto val="1"/>
        <c:lblAlgn val="ctr"/>
        <c:lblOffset val="100"/>
      </c:catAx>
      <c:valAx>
        <c:axId val="108777472"/>
        <c:scaling>
          <c:orientation val="minMax"/>
          <c:max val="1"/>
        </c:scaling>
        <c:axPos val="b"/>
        <c:majorGridlines/>
        <c:numFmt formatCode="0.00%" sourceLinked="1"/>
        <c:tickLblPos val="nextTo"/>
        <c:crossAx val="1087756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Servo Motor</c:v>
                </c:pt>
                <c:pt idx="1">
                  <c:v>Solar Panel</c:v>
                </c:pt>
                <c:pt idx="2">
                  <c:v>LT1676</c:v>
                </c:pt>
                <c:pt idx="3">
                  <c:v>LT1776</c:v>
                </c:pt>
                <c:pt idx="4">
                  <c:v>Battery</c:v>
                </c:pt>
                <c:pt idx="5">
                  <c:v>ProtoBoards</c:v>
                </c:pt>
                <c:pt idx="6">
                  <c:v>DC USB Outputs</c:v>
                </c:pt>
                <c:pt idx="7">
                  <c:v>Solar Tracker</c:v>
                </c:pt>
                <c:pt idx="8">
                  <c:v>Solar Mount</c:v>
                </c:pt>
                <c:pt idx="9">
                  <c:v>AC Output</c:v>
                </c:pt>
                <c:pt idx="10">
                  <c:v>LCD Screen</c:v>
                </c:pt>
                <c:pt idx="11">
                  <c:v>Arduino ATMEGA 328 </c:v>
                </c:pt>
                <c:pt idx="12">
                  <c:v>Charge Controller</c:v>
                </c:pt>
              </c:strCache>
            </c:strRef>
          </c:cat>
          <c:val>
            <c:numRef>
              <c:f>Sheet1!$B$2:$B$14</c:f>
              <c:numCache>
                <c:formatCode>"$"#,##0.00</c:formatCode>
                <c:ptCount val="13"/>
                <c:pt idx="0">
                  <c:v>20</c:v>
                </c:pt>
                <c:pt idx="1">
                  <c:v>160</c:v>
                </c:pt>
                <c:pt idx="2">
                  <c:v>10</c:v>
                </c:pt>
                <c:pt idx="3">
                  <c:v>10</c:v>
                </c:pt>
                <c:pt idx="4">
                  <c:v>100</c:v>
                </c:pt>
                <c:pt idx="5">
                  <c:v>50</c:v>
                </c:pt>
                <c:pt idx="6">
                  <c:v>20</c:v>
                </c:pt>
                <c:pt idx="7">
                  <c:v>65</c:v>
                </c:pt>
                <c:pt idx="8">
                  <c:v>60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Spent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Servo Motor</c:v>
                </c:pt>
                <c:pt idx="1">
                  <c:v>Solar Panel</c:v>
                </c:pt>
                <c:pt idx="2">
                  <c:v>LT1676</c:v>
                </c:pt>
                <c:pt idx="3">
                  <c:v>LT1776</c:v>
                </c:pt>
                <c:pt idx="4">
                  <c:v>Battery</c:v>
                </c:pt>
                <c:pt idx="5">
                  <c:v>ProtoBoards</c:v>
                </c:pt>
                <c:pt idx="6">
                  <c:v>DC USB Outputs</c:v>
                </c:pt>
                <c:pt idx="7">
                  <c:v>Solar Tracker</c:v>
                </c:pt>
                <c:pt idx="8">
                  <c:v>Solar Mount</c:v>
                </c:pt>
                <c:pt idx="9">
                  <c:v>AC Output</c:v>
                </c:pt>
                <c:pt idx="10">
                  <c:v>LCD Screen</c:v>
                </c:pt>
                <c:pt idx="11">
                  <c:v>Arduino ATMEGA 328 </c:v>
                </c:pt>
                <c:pt idx="12">
                  <c:v>Charge Controller</c:v>
                </c:pt>
              </c:strCache>
            </c:strRef>
          </c:cat>
          <c:val>
            <c:numRef>
              <c:f>Sheet1!$C$2:$C$14</c:f>
              <c:numCache>
                <c:formatCode>"$"#,##0.00</c:formatCode>
                <c:ptCount val="13"/>
                <c:pt idx="0">
                  <c:v>20</c:v>
                </c:pt>
                <c:pt idx="1">
                  <c:v>169</c:v>
                </c:pt>
                <c:pt idx="2">
                  <c:v>11</c:v>
                </c:pt>
                <c:pt idx="3">
                  <c:v>12</c:v>
                </c:pt>
                <c:pt idx="4">
                  <c:v>0</c:v>
                </c:pt>
                <c:pt idx="5">
                  <c:v>43</c:v>
                </c:pt>
                <c:pt idx="6">
                  <c:v>13</c:v>
                </c:pt>
                <c:pt idx="7">
                  <c:v>10</c:v>
                </c:pt>
                <c:pt idx="8">
                  <c:v>25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50</c:v>
                </c:pt>
              </c:numCache>
            </c:numRef>
          </c:val>
        </c:ser>
        <c:axId val="84050688"/>
        <c:axId val="84052224"/>
      </c:barChart>
      <c:catAx>
        <c:axId val="84050688"/>
        <c:scaling>
          <c:orientation val="minMax"/>
        </c:scaling>
        <c:axPos val="b"/>
        <c:tickLblPos val="nextTo"/>
        <c:crossAx val="84052224"/>
        <c:crosses val="autoZero"/>
        <c:auto val="1"/>
        <c:lblAlgn val="ctr"/>
        <c:lblOffset val="100"/>
      </c:catAx>
      <c:valAx>
        <c:axId val="84052224"/>
        <c:scaling>
          <c:orientation val="minMax"/>
        </c:scaling>
        <c:axPos val="l"/>
        <c:majorGridlines/>
        <c:numFmt formatCode="&quot;$&quot;#,##0.00" sourceLinked="1"/>
        <c:tickLblPos val="nextTo"/>
        <c:crossAx val="840506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3608-BCA5-4094-BA28-B5F53D926CBE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54D24-8188-420A-A24E-737F4058E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56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07DD-2ABF-456E-BCFF-EBB85641105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20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2CE2EA-27F8-40F5-BF6A-06C04BDE0D4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E62336-D19E-44B3-9090-6278837C0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Portable Solar Power Supply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Group V:</a:t>
            </a: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David </a:t>
            </a:r>
            <a:r>
              <a:rPr lang="en-US" dirty="0" err="1" smtClean="0">
                <a:solidFill>
                  <a:schemeClr val="tx1"/>
                </a:solidFill>
              </a:rPr>
              <a:t>Carvajal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Amos </a:t>
            </a:r>
            <a:r>
              <a:rPr lang="en-US" dirty="0" err="1" smtClean="0">
                <a:solidFill>
                  <a:schemeClr val="tx1"/>
                </a:solidFill>
              </a:rPr>
              <a:t>Nortilien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Peter </a:t>
            </a:r>
            <a:r>
              <a:rPr lang="en-US" dirty="0" err="1" smtClean="0">
                <a:solidFill>
                  <a:schemeClr val="tx1"/>
                </a:solidFill>
              </a:rPr>
              <a:t>Obeng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20, 2012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2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Photoresistor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absolute maximum temperature range for operating and storage of these </a:t>
            </a:r>
            <a:r>
              <a:rPr lang="en-US" sz="1600" dirty="0" err="1"/>
              <a:t>photoresistors</a:t>
            </a:r>
            <a:r>
              <a:rPr lang="en-US" sz="1600" dirty="0"/>
              <a:t> are -40 to +75 degrees Celsius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 continuous power dissipation is 80mW and </a:t>
            </a:r>
            <a:r>
              <a:rPr lang="en-US" sz="1600" dirty="0" err="1"/>
              <a:t>derate</a:t>
            </a:r>
            <a:r>
              <a:rPr lang="en-US" sz="1600" dirty="0"/>
              <a:t> above 25 ˚C is 1.6mW/ ˚</a:t>
            </a:r>
            <a:r>
              <a:rPr lang="en-US" sz="1600" dirty="0" smtClean="0"/>
              <a:t>C.</a:t>
            </a:r>
          </a:p>
          <a:p>
            <a:r>
              <a:rPr lang="en-US" sz="1600" dirty="0"/>
              <a:t>The active surface of these </a:t>
            </a:r>
            <a:r>
              <a:rPr lang="en-US" sz="1600" dirty="0" err="1"/>
              <a:t>photoresistors</a:t>
            </a:r>
            <a:r>
              <a:rPr lang="en-US" sz="1600" dirty="0"/>
              <a:t> are plastic coated for protection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These </a:t>
            </a:r>
            <a:r>
              <a:rPr lang="en-US" sz="1600" dirty="0" err="1"/>
              <a:t>photoresistors</a:t>
            </a:r>
            <a:r>
              <a:rPr lang="en-US" sz="1600" dirty="0"/>
              <a:t> have a maximum peak voltage of 100 </a:t>
            </a:r>
            <a:r>
              <a:rPr lang="en-US" sz="1600" dirty="0" smtClean="0"/>
              <a:t>volts.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813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2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Solar Tracker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752599"/>
            <a:ext cx="3581400" cy="480060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Simple and Effective Design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2 photocells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err="1" smtClean="0"/>
              <a:t>Arduino</a:t>
            </a:r>
            <a:r>
              <a:rPr lang="en-US" b="1" dirty="0" smtClean="0"/>
              <a:t> Microcontroller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Resistors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Single </a:t>
            </a:r>
            <a:r>
              <a:rPr lang="en-US" b="1" dirty="0"/>
              <a:t>A</a:t>
            </a:r>
            <a:r>
              <a:rPr lang="en-US" b="1" dirty="0" smtClean="0"/>
              <a:t>xis </a:t>
            </a:r>
            <a:r>
              <a:rPr lang="en-US" b="1" dirty="0"/>
              <a:t>T</a:t>
            </a:r>
            <a:r>
              <a:rPr lang="en-US" b="1" dirty="0" smtClean="0"/>
              <a:t>racker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4.8 – 6 V Servo </a:t>
            </a:r>
            <a:r>
              <a:rPr lang="en-US" b="1" dirty="0"/>
              <a:t>M</a:t>
            </a:r>
            <a:r>
              <a:rPr lang="en-US" b="1" dirty="0" smtClean="0"/>
              <a:t>otor</a:t>
            </a:r>
            <a:endParaRPr lang="en-US" b="1" dirty="0"/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Solar panel mount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b="1" dirty="0" smtClean="0"/>
              <a:t>Dimensions: </a:t>
            </a:r>
            <a:r>
              <a:rPr lang="en-US" b="1" dirty="0"/>
              <a:t>4.5 inches*6.625 inches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0717" y="4792158"/>
            <a:ext cx="1430906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Picture090512112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53394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1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DC to DC Converter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LT1776</a:t>
            </a:r>
          </a:p>
          <a:p>
            <a:r>
              <a:rPr lang="en-US" dirty="0" smtClean="0"/>
              <a:t>Input Voltage from 7.4 V to 40V</a:t>
            </a:r>
          </a:p>
          <a:p>
            <a:r>
              <a:rPr lang="en-US" dirty="0" smtClean="0"/>
              <a:t>Outputs 5V, 500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85% efficiency</a:t>
            </a:r>
          </a:p>
          <a:p>
            <a:r>
              <a:rPr lang="en-US" dirty="0" smtClean="0"/>
              <a:t>Switching frequency:</a:t>
            </a:r>
          </a:p>
          <a:p>
            <a:pPr>
              <a:buNone/>
            </a:pPr>
            <a:r>
              <a:rPr lang="en-US" dirty="0" smtClean="0"/>
              <a:t>	200kHz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971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75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to DC converter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LT1676</a:t>
            </a:r>
          </a:p>
          <a:p>
            <a:r>
              <a:rPr lang="en-US" dirty="0" smtClean="0"/>
              <a:t>Input Voltage from   8V to 40V</a:t>
            </a:r>
          </a:p>
          <a:p>
            <a:r>
              <a:rPr lang="en-US" dirty="0" smtClean="0"/>
              <a:t>Outputs 5V, 500 mA</a:t>
            </a:r>
          </a:p>
          <a:p>
            <a:r>
              <a:rPr lang="en-US" dirty="0" smtClean="0"/>
              <a:t>87% efficiency </a:t>
            </a:r>
          </a:p>
          <a:p>
            <a:r>
              <a:rPr lang="en-US" dirty="0" smtClean="0"/>
              <a:t>Switching frequency: 100kHz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505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Manufacture:</a:t>
            </a:r>
            <a:r>
              <a:rPr lang="en-US" dirty="0"/>
              <a:t> </a:t>
            </a:r>
            <a:r>
              <a:rPr lang="en-US" dirty="0" smtClean="0"/>
              <a:t>Battery Mart	</a:t>
            </a:r>
          </a:p>
          <a:p>
            <a:r>
              <a:rPr lang="en-US" dirty="0" smtClean="0"/>
              <a:t>Type: Sealed </a:t>
            </a:r>
            <a:r>
              <a:rPr lang="en-US" dirty="0"/>
              <a:t>Lead Acid Battery</a:t>
            </a:r>
            <a:endParaRPr lang="en-US" dirty="0" smtClean="0"/>
          </a:p>
          <a:p>
            <a:r>
              <a:rPr lang="en-US" dirty="0" smtClean="0"/>
              <a:t>Voltage Output: </a:t>
            </a:r>
            <a:r>
              <a:rPr lang="en-US" dirty="0"/>
              <a:t>12 Volt</a:t>
            </a:r>
            <a:endParaRPr lang="en-US" dirty="0" smtClean="0"/>
          </a:p>
          <a:p>
            <a:r>
              <a:rPr lang="en-US" dirty="0" smtClean="0"/>
              <a:t>Capacity: 35 Ah</a:t>
            </a:r>
          </a:p>
          <a:p>
            <a:r>
              <a:rPr lang="en-US" dirty="0" smtClean="0"/>
              <a:t>Size: </a:t>
            </a:r>
            <a:r>
              <a:rPr lang="en-US" sz="2600" dirty="0" smtClean="0"/>
              <a:t>7.65 L x 5.25 w x 7.18 h in. </a:t>
            </a:r>
          </a:p>
          <a:p>
            <a:r>
              <a:rPr lang="en-US" dirty="0" smtClean="0"/>
              <a:t>Cost : Donated</a:t>
            </a:r>
          </a:p>
          <a:p>
            <a:r>
              <a:rPr lang="en-US" dirty="0" smtClean="0"/>
              <a:t>Weight: </a:t>
            </a:r>
            <a:r>
              <a:rPr lang="en-US" dirty="0"/>
              <a:t>29.00 Pounds</a:t>
            </a:r>
            <a:endParaRPr lang="en-US" dirty="0" smtClean="0"/>
          </a:p>
          <a:p>
            <a:r>
              <a:rPr lang="en-US" dirty="0" smtClean="0"/>
              <a:t>Battery Life: 100,000 hours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 smtClean="0"/>
              <a:t>Deep Cycle </a:t>
            </a:r>
            <a:r>
              <a:rPr lang="en-US" sz="2200" dirty="0"/>
              <a:t>S</a:t>
            </a:r>
            <a:r>
              <a:rPr lang="en-US" sz="2200" dirty="0" smtClean="0"/>
              <a:t>ealed </a:t>
            </a:r>
          </a:p>
          <a:p>
            <a:r>
              <a:rPr lang="en-US" sz="2200" dirty="0" smtClean="0"/>
              <a:t>Long Service </a:t>
            </a:r>
            <a:r>
              <a:rPr lang="en-US" sz="2200" dirty="0"/>
              <a:t>L</a:t>
            </a:r>
            <a:r>
              <a:rPr lang="en-US" sz="2200" dirty="0" smtClean="0"/>
              <a:t>ife</a:t>
            </a:r>
          </a:p>
          <a:p>
            <a:r>
              <a:rPr lang="en-US" sz="2200" dirty="0" smtClean="0"/>
              <a:t>Long Shelf Life</a:t>
            </a:r>
          </a:p>
          <a:p>
            <a:r>
              <a:rPr lang="en-US" sz="2200" dirty="0" smtClean="0"/>
              <a:t>Wide Operating Temperature Ranges  (-</a:t>
            </a:r>
            <a:r>
              <a:rPr lang="en-US" sz="2200" dirty="0"/>
              <a:t>40°C to +</a:t>
            </a:r>
            <a:r>
              <a:rPr lang="en-US" sz="2200" dirty="0" smtClean="0"/>
              <a:t>60°C )</a:t>
            </a:r>
          </a:p>
          <a:p>
            <a:r>
              <a:rPr lang="en-US" sz="2200" dirty="0" smtClean="0"/>
              <a:t>No Memory Effect</a:t>
            </a:r>
          </a:p>
          <a:p>
            <a:r>
              <a:rPr lang="en-US" sz="2200" dirty="0" smtClean="0"/>
              <a:t>Recyclable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Convenience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Maximum Power Point Tracking (MPPT)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The current and voltage at which a solar module generates the maximum power</a:t>
            </a:r>
          </a:p>
          <a:p>
            <a:r>
              <a:rPr lang="en-US" sz="1500" dirty="0" smtClean="0"/>
              <a:t>Location of maximum power point is not known in advance</a:t>
            </a:r>
          </a:p>
          <a:p>
            <a:r>
              <a:rPr lang="en-US" sz="1500" dirty="0" smtClean="0"/>
              <a:t>Modifies the electrical operating point of a solar energy system to ensure it generates the maximum amount of power.</a:t>
            </a:r>
          </a:p>
          <a:p>
            <a:r>
              <a:rPr lang="en-US" sz="1500" dirty="0" smtClean="0"/>
              <a:t>Finding the current or voltage of the solar panel at which maximum power can be generated</a:t>
            </a:r>
          </a:p>
          <a:p>
            <a:r>
              <a:rPr lang="en-US" sz="1500" dirty="0" smtClean="0"/>
              <a:t>Improves electrical efficiency of a solar energy system </a:t>
            </a:r>
            <a:endParaRPr lang="en-US" sz="15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9432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412" y="10668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ln w="254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Maximum </a:t>
            </a:r>
            <a:r>
              <a:rPr lang="en-US" dirty="0"/>
              <a:t>Power Point Tracking (</a:t>
            </a:r>
            <a:r>
              <a:rPr lang="en-US" dirty="0" smtClean="0"/>
              <a:t>MPPT)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i="1" dirty="0" smtClean="0"/>
              <a:t>Algorithms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800600"/>
          </a:xfrm>
          <a:ln w="25400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Perturb and </a:t>
            </a:r>
            <a:r>
              <a:rPr lang="en-US" sz="2000" dirty="0" smtClean="0"/>
              <a:t>Observe: 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Most commonly used because of its ease of  implementation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Modifies the operating voltage or current of the photovoltaic panel until maximum power can be </a:t>
            </a:r>
            <a:r>
              <a:rPr lang="en-US" sz="2000" dirty="0" smtClean="0"/>
              <a:t>obtained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Incremental Conductance: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Take advantage of the fact that the slope of the power-voltage curve is zero at the maximum power point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1500" dirty="0" smtClean="0"/>
              <a:t>- The slope of the power voltage curve is positive at the left of the MPP and negative at the right</a:t>
            </a:r>
          </a:p>
          <a:p>
            <a:pPr marL="0" indent="0">
              <a:buNone/>
            </a:pPr>
            <a:r>
              <a:rPr lang="en-US" sz="1500" dirty="0" smtClean="0"/>
              <a:t>           of the MPP</a:t>
            </a:r>
          </a:p>
          <a:p>
            <a:r>
              <a:rPr lang="en-US" sz="2000" dirty="0" smtClean="0"/>
              <a:t>MPP is found by comparing the instantaneous conductance (I/V) to the incremental conductance (</a:t>
            </a:r>
            <a:r>
              <a:rPr lang="el-GR" sz="2000" dirty="0" smtClean="0"/>
              <a:t>Δ</a:t>
            </a:r>
            <a:r>
              <a:rPr lang="en-US" sz="2000" dirty="0" smtClean="0"/>
              <a:t>I/</a:t>
            </a:r>
            <a:r>
              <a:rPr lang="el-GR" sz="2000" dirty="0" smtClean="0"/>
              <a:t>Δ</a:t>
            </a:r>
            <a:r>
              <a:rPr lang="en-US" sz="2000" dirty="0" smtClean="0"/>
              <a:t>V)</a:t>
            </a:r>
          </a:p>
          <a:p>
            <a:pPr marL="0" indent="0">
              <a:buNone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When MPP is obtained, the solar module maintains this power unless a change in </a:t>
            </a:r>
            <a:r>
              <a:rPr lang="el-GR" sz="2000" dirty="0" smtClean="0"/>
              <a:t>Δ</a:t>
            </a:r>
            <a:r>
              <a:rPr lang="en-US" sz="2000" dirty="0" smtClean="0"/>
              <a:t>I occurs.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8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Maximum Power Point Tracking (MPPT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200" i="1" dirty="0" smtClean="0"/>
              <a:t>Algorithms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Increase the conversion </a:t>
            </a:r>
            <a:r>
              <a:rPr lang="en-US" sz="2000" dirty="0" smtClean="0"/>
              <a:t>ratio </a:t>
            </a:r>
            <a:r>
              <a:rPr lang="en-US" sz="2000" dirty="0"/>
              <a:t>of the DC/DC/converter.</a:t>
            </a:r>
          </a:p>
          <a:p>
            <a:pPr lvl="0"/>
            <a:r>
              <a:rPr lang="en-US" sz="2000" dirty="0"/>
              <a:t>Measure the solar panel Watt.</a:t>
            </a:r>
          </a:p>
          <a:p>
            <a:pPr lvl="0"/>
            <a:r>
              <a:rPr lang="en-US" sz="2000" dirty="0"/>
              <a:t>If the solar panel watts are greater than the last </a:t>
            </a:r>
            <a:r>
              <a:rPr lang="en-US" sz="2000" dirty="0" smtClean="0"/>
              <a:t>measurement, then </a:t>
            </a:r>
            <a:r>
              <a:rPr lang="en-US" sz="2000" dirty="0"/>
              <a:t>it is climbing the front of the hill, loop back and do it again.</a:t>
            </a:r>
          </a:p>
          <a:p>
            <a:pPr lvl="0"/>
            <a:r>
              <a:rPr lang="en-US" sz="2000" dirty="0"/>
              <a:t>Else if Watts are less than the last time </a:t>
            </a:r>
            <a:r>
              <a:rPr lang="en-US" sz="2000" dirty="0" smtClean="0"/>
              <a:t>measurement, then </a:t>
            </a:r>
            <a:r>
              <a:rPr lang="en-US" sz="2000" dirty="0"/>
              <a:t>it is on the back side of the hill, decrease the conversion ratio and loop back to try </a:t>
            </a:r>
            <a:r>
              <a:rPr lang="en-US" sz="2000" dirty="0" smtClean="0"/>
              <a:t>again.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9432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25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DC/DC Converter (Buck)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Changes the solar panel’s higher voltage and lower current to the lower voltage and higher current needed to charge the battery.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Controlled </a:t>
            </a:r>
            <a:r>
              <a:rPr lang="en-US" dirty="0"/>
              <a:t>by PWM </a:t>
            </a:r>
            <a:r>
              <a:rPr lang="en-US" dirty="0" smtClean="0"/>
              <a:t>signal that switches the MOSFETS at 50kHz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Prevents battery from discharging at night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Measures battery and solar panel’s voltage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Dimensions: 4.5 inches*6.625 inches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56769"/>
            <a:ext cx="3352800" cy="167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10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Controller</a:t>
            </a:r>
            <a:br>
              <a:rPr lang="en-US" dirty="0" smtClean="0"/>
            </a:br>
            <a:r>
              <a:rPr lang="en-US" sz="2200" i="1" dirty="0" smtClean="0"/>
              <a:t>Schematic Diagram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7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Mobile harnessing of solar energy </a:t>
            </a:r>
          </a:p>
          <a:p>
            <a:r>
              <a:rPr lang="en-US" dirty="0" smtClean="0"/>
              <a:t> Store this energy into a battery</a:t>
            </a:r>
          </a:p>
          <a:p>
            <a:r>
              <a:rPr lang="en-US" dirty="0" smtClean="0"/>
              <a:t>Supply the stored energy when desired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682321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191000"/>
            <a:ext cx="1905000" cy="193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73400" y="5138737"/>
            <a:ext cx="68580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22686" y="5122181"/>
            <a:ext cx="68580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3411"/>
            <a:ext cx="2209800" cy="21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Controller</a:t>
            </a:r>
            <a:br>
              <a:rPr lang="en-US" dirty="0" smtClean="0"/>
            </a:br>
            <a:r>
              <a:rPr lang="en-US" sz="2200" i="1" dirty="0" smtClean="0"/>
              <a:t>Current Sense Resistor and  High Side Current Sense Amplifier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4389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Controller</a:t>
            </a:r>
            <a:br>
              <a:rPr lang="en-US" dirty="0" smtClean="0"/>
            </a:br>
            <a:r>
              <a:rPr lang="en-US" sz="2200" i="1" dirty="0" smtClean="0"/>
              <a:t>Switching MOSFETS and Blocking MOSFET, and MOSFET Driver</a:t>
            </a:r>
            <a:endParaRPr lang="en-US" sz="2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87" y="1600200"/>
            <a:ext cx="775897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Microcontroller</a:t>
            </a:r>
            <a:br>
              <a:rPr lang="en-US" dirty="0" smtClean="0"/>
            </a:br>
            <a:r>
              <a:rPr lang="en-US" sz="2200" i="1" dirty="0" err="1" smtClean="0"/>
              <a:t>Arduino</a:t>
            </a:r>
            <a:r>
              <a:rPr lang="en-US" sz="2200" i="1" dirty="0" smtClean="0"/>
              <a:t> Uno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ln w="25400" cap="flat" cmpd="sng">
            <a:solidFill>
              <a:schemeClr val="tx1"/>
            </a:solidFill>
            <a:round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Processor: ATmega328 </a:t>
            </a:r>
          </a:p>
          <a:p>
            <a:r>
              <a:rPr lang="en-US" sz="2000" dirty="0" smtClean="0"/>
              <a:t>Operating Voltage: 5 V</a:t>
            </a:r>
          </a:p>
          <a:p>
            <a:r>
              <a:rPr lang="en-US" sz="2000" dirty="0" smtClean="0"/>
              <a:t>Digital I/O Pins: 14 (6 provides PWM output)</a:t>
            </a:r>
          </a:p>
          <a:p>
            <a:r>
              <a:rPr lang="en-US" sz="2000" dirty="0" smtClean="0"/>
              <a:t>Analog Input Pins: 6</a:t>
            </a:r>
          </a:p>
          <a:p>
            <a:r>
              <a:rPr lang="en-US" sz="2000" dirty="0" smtClean="0"/>
              <a:t>DC Current per I/O Pin 40mA</a:t>
            </a:r>
          </a:p>
          <a:p>
            <a:r>
              <a:rPr lang="en-US" sz="2000" dirty="0" smtClean="0"/>
              <a:t>Flash Memory: 32KB (2KB is used by </a:t>
            </a:r>
            <a:r>
              <a:rPr lang="en-US" sz="2000" dirty="0" err="1" smtClean="0"/>
              <a:t>bootloader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SRAM: 1 KB</a:t>
            </a:r>
          </a:p>
          <a:p>
            <a:r>
              <a:rPr lang="en-US" sz="2000" dirty="0" smtClean="0"/>
              <a:t>EEPROM: 512 bytes</a:t>
            </a:r>
          </a:p>
          <a:p>
            <a:r>
              <a:rPr lang="en-US" sz="2000" dirty="0" smtClean="0"/>
              <a:t>Clock Speed: 16MHz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 w="254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Controls </a:t>
            </a:r>
            <a:r>
              <a:rPr lang="en-US" sz="2000" dirty="0"/>
              <a:t>Charge Controller to Optimize battery charging</a:t>
            </a:r>
          </a:p>
          <a:p>
            <a:r>
              <a:rPr lang="en-US" sz="2000" dirty="0"/>
              <a:t>Displays status of the portable solar power supply on LCD display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Specification: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403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Microcontroller</a:t>
            </a:r>
            <a:br>
              <a:rPr lang="en-US" dirty="0" smtClean="0"/>
            </a:br>
            <a:r>
              <a:rPr lang="en-US" sz="2200" i="1" dirty="0" err="1" smtClean="0"/>
              <a:t>Arduino</a:t>
            </a:r>
            <a:r>
              <a:rPr lang="en-US" sz="2200" i="1" dirty="0" smtClean="0"/>
              <a:t> Uno Schematic</a:t>
            </a:r>
            <a:endParaRPr lang="en-US" sz="2200" i="1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1821248"/>
            <a:ext cx="8153400" cy="40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0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2738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56"/>
                <a:gridCol w="552344"/>
                <a:gridCol w="754301"/>
                <a:gridCol w="2270099"/>
              </a:tblGrid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Pin</a:t>
                      </a:r>
                      <a:endParaRPr lang="en-U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Symbol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Level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Functions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VSS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GND (0V)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VDD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----</a:t>
                      </a:r>
                      <a:endParaRPr lang="en-U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Supply Voltage for Logic (+5V)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V0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 supply for LCD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H: Data;     L: instruction Code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R/W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H: Read;    L: Write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Enable Signal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DB0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 Line</a:t>
                      </a:r>
                      <a:endParaRPr lang="en-U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DB1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DB2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DB3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DB4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DB5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DB6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0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DB7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H/L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0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LEDA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Backlight Power (+5V)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  <a:tr h="1720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LEDB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</a:t>
                      </a:r>
                      <a:endParaRPr lang="en-US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Backlight Power (0V)</a:t>
                      </a:r>
                      <a:endParaRPr lang="en-US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7" marR="48577" marT="0" marB="0"/>
                </a:tc>
              </a:tr>
            </a:tbl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Pin connections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400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5791200" y="3414713"/>
            <a:ext cx="2514600" cy="111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1200" y="2540000"/>
            <a:ext cx="0" cy="874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524250"/>
            <a:ext cx="7048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855118"/>
            <a:ext cx="712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Pure sine wave Inverter</a:t>
            </a:r>
            <a:br>
              <a:rPr lang="en-US" sz="4000" dirty="0" smtClean="0"/>
            </a:br>
            <a:r>
              <a:rPr lang="en-US" sz="2200" i="1" dirty="0" smtClean="0"/>
              <a:t>Specifications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90% of Efficiency</a:t>
            </a:r>
          </a:p>
          <a:p>
            <a:r>
              <a:rPr lang="en-US" dirty="0" smtClean="0"/>
              <a:t>Output voltage of 120V AC at 60 Hz</a:t>
            </a:r>
          </a:p>
          <a:p>
            <a:r>
              <a:rPr lang="en-US" dirty="0" smtClean="0"/>
              <a:t>Power rating of 300 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086" y="4132470"/>
            <a:ext cx="3976914" cy="24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8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   </a:t>
            </a:r>
            <a:br>
              <a:rPr lang="en-US" sz="4000" dirty="0" smtClean="0"/>
            </a:br>
            <a:r>
              <a:rPr lang="en-US" dirty="0" smtClean="0"/>
              <a:t>Inverter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200" i="1" dirty="0" smtClean="0"/>
              <a:t>Inversion Process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Stepping up the low DC voltage to a much higher voltage using boost converter</a:t>
            </a:r>
          </a:p>
          <a:p>
            <a:r>
              <a:rPr lang="en-US" dirty="0" smtClean="0"/>
              <a:t>Transforming the high DC voltage into AC signal using Pulse Width Modulation</a:t>
            </a:r>
          </a:p>
          <a:p>
            <a:endParaRPr lang="en-US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49942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4419600"/>
            <a:ext cx="1295399" cy="15795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3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Voltage DC/DC Converter</a:t>
            </a:r>
            <a:br>
              <a:rPr lang="en-US" dirty="0" smtClean="0"/>
            </a:br>
            <a:r>
              <a:rPr lang="en-US" sz="2200" i="1" dirty="0" smtClean="0"/>
              <a:t>Specification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Feed the </a:t>
            </a:r>
            <a:r>
              <a:rPr lang="en-US" dirty="0"/>
              <a:t>h</a:t>
            </a:r>
            <a:r>
              <a:rPr lang="en-US" dirty="0" smtClean="0"/>
              <a:t>igh side of the H-bridge</a:t>
            </a:r>
          </a:p>
          <a:p>
            <a:r>
              <a:rPr lang="en-US" dirty="0" smtClean="0"/>
              <a:t>Efficiency of 90%</a:t>
            </a:r>
          </a:p>
          <a:p>
            <a:r>
              <a:rPr lang="en-US" dirty="0" smtClean="0"/>
              <a:t>Isolated voltage feedback</a:t>
            </a:r>
          </a:p>
          <a:p>
            <a:r>
              <a:rPr lang="en-US" dirty="0" smtClean="0"/>
              <a:t>Cooling passively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Block Diagram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12192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Voltage Regulator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1960418"/>
            <a:ext cx="13716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 </a:t>
            </a:r>
          </a:p>
          <a:p>
            <a:pPr algn="ctr"/>
            <a:r>
              <a:rPr lang="en-US" dirty="0" smtClean="0"/>
              <a:t>Signal Generation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1981200"/>
            <a:ext cx="9906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47709" y="1953491"/>
            <a:ext cx="914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 Output Signal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43400" y="1981200"/>
            <a:ext cx="10668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MOSFETs Drivers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4629150"/>
            <a:ext cx="1219200" cy="87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 Input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752600" y="2538984"/>
            <a:ext cx="60960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33800" y="2538984"/>
            <a:ext cx="60960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410200" y="2538984"/>
            <a:ext cx="60960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010400" y="2518202"/>
            <a:ext cx="60960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628649" y="3872483"/>
            <a:ext cx="1028703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9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i="1" dirty="0" smtClean="0"/>
              <a:t>Specifications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 – 0 – 12 volts input at 2 A.</a:t>
            </a:r>
          </a:p>
          <a:p>
            <a:r>
              <a:rPr lang="en-US" dirty="0" smtClean="0"/>
              <a:t>120 volts output at 60 Hz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eter\AppData\Local\Microsoft\Windows\Temporary Internet Files\Content.IE5\XJPUXGXW\2012-11-20 10.39.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521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3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Solar Panel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Solar Tracking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Maximum Power Point Tracking (MPPT)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Charge Controller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DC/DC Converter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DC/AC Inverter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5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Pulse Width Modulation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 of generating AC Power in Electronic Power Conversion through:</a:t>
            </a:r>
          </a:p>
          <a:p>
            <a:pPr marL="514350" indent="-514350">
              <a:buAutoNum type="arabicPeriod"/>
            </a:pPr>
            <a:r>
              <a:rPr lang="en-US" dirty="0" smtClean="0"/>
              <a:t>Simple Analog Components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Digital Microcontroller</a:t>
            </a:r>
          </a:p>
          <a:p>
            <a:pPr marL="514350" indent="-514350">
              <a:buAutoNum type="arabicPeriod"/>
            </a:pPr>
            <a:r>
              <a:rPr lang="en-US" dirty="0" smtClean="0"/>
              <a:t>Specific PWM Integrated Circuits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pcbheaven.com/wikipages/images/pwmmodulation_123646709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1"/>
            <a:ext cx="4953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Pulse Width Modulation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2 Level PWM Signal</a:t>
            </a:r>
            <a:endParaRPr lang="en-US" sz="20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H-Bridge Circuit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Circuit that enables a voltage to be across a load</a:t>
            </a:r>
          </a:p>
          <a:p>
            <a:r>
              <a:rPr lang="en-US" dirty="0" smtClean="0"/>
              <a:t>Consists of 4 switches, MOSFETS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436" y="3442854"/>
            <a:ext cx="5486400" cy="3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6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H-Bridge Circuit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200" i="1" dirty="0" smtClean="0"/>
              <a:t>Control of the Switches</a:t>
            </a:r>
            <a:endParaRPr lang="en-US" sz="22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029654"/>
              </p:ext>
            </p:extLst>
          </p:nvPr>
        </p:nvGraphicFramePr>
        <p:xfrm>
          <a:off x="152401" y="1219200"/>
          <a:ext cx="8839199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224"/>
                <a:gridCol w="1695772"/>
                <a:gridCol w="1632293"/>
                <a:gridCol w="1735757"/>
                <a:gridCol w="2152153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 side left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 side right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Low side left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Low side right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Voltage load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Positive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Off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Negative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Zero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Off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Zero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0358" y="5916075"/>
            <a:ext cx="4780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4.4.4-1: Switches Position and Load Sign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8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H-Bridge Circuit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200" i="1" dirty="0" smtClean="0"/>
              <a:t>Control and Operation</a:t>
            </a:r>
            <a:endParaRPr lang="en-US" sz="2200" i="1" dirty="0"/>
          </a:p>
        </p:txBody>
      </p:sp>
      <p:pic>
        <p:nvPicPr>
          <p:cNvPr id="105" name="Picture 5" descr="anim_inv_cir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122488"/>
            <a:ext cx="44545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animsqwav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2488"/>
            <a:ext cx="4224338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Microcontroller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/>
              <a:t>PIC16F628A</a:t>
            </a: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Frequency: 4 MHz</a:t>
            </a:r>
          </a:p>
          <a:p>
            <a:r>
              <a:rPr lang="en-US" dirty="0" smtClean="0"/>
              <a:t>Pin: 18</a:t>
            </a:r>
          </a:p>
          <a:p>
            <a:r>
              <a:rPr lang="en-US" dirty="0" smtClean="0"/>
              <a:t>Memory: 3.5 KB</a:t>
            </a:r>
          </a:p>
          <a:p>
            <a:r>
              <a:rPr lang="en-US" dirty="0" smtClean="0"/>
              <a:t>Comparator: Yes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Generate signals for the MOSFET drivers</a:t>
            </a:r>
          </a:p>
          <a:p>
            <a:r>
              <a:rPr lang="en-US" dirty="0" smtClean="0"/>
              <a:t>Control the PWM</a:t>
            </a:r>
          </a:p>
          <a:p>
            <a:r>
              <a:rPr lang="en-US" dirty="0"/>
              <a:t>Provides easier feedback to control </a:t>
            </a:r>
            <a:r>
              <a:rPr lang="en-US" dirty="0" smtClean="0"/>
              <a:t>power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9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Inverter Circuit Diagram</a:t>
            </a:r>
            <a:endParaRPr lang="en-US" sz="4000" dirty="0"/>
          </a:p>
        </p:txBody>
      </p:sp>
      <p:pic>
        <p:nvPicPr>
          <p:cNvPr id="1027" name="Picture 3" descr="C:\Users\Amos\Desktop\pi_inver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5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sp>
        <p:nvSpPr>
          <p:cNvPr id="3" name="AutoShape 2" descr="https://mail.google.com/mail/?ui=2&amp;ik=0f12cb41e5&amp;view=att&amp;th=13b1e8393666e218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mail.google.com/mail/?ui=2&amp;ik=0f12cb41e5&amp;view=att&amp;th=13b1e8393666e218&amp;attid=0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Peter\Desktop\2012-11-20_10_49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4" y="1524000"/>
            <a:ext cx="75406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5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MPPT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01261643"/>
              </p:ext>
            </p:extLst>
          </p:nvPr>
        </p:nvGraphicFramePr>
        <p:xfrm>
          <a:off x="685797" y="1600203"/>
          <a:ext cx="7543802" cy="4495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193"/>
                <a:gridCol w="1369416"/>
                <a:gridCol w="1153193"/>
                <a:gridCol w="1153193"/>
                <a:gridCol w="1153193"/>
                <a:gridCol w="1561614"/>
              </a:tblGrid>
              <a:tr h="161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Power Supply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Electronic DC Load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2.791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2.25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2.791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2.971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Power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40.296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37.94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94.15%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40.32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37.669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93.43%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23.24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21.409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92.12%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17.8624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90.21%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38.8125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36.283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93.48%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39.375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38.0288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96.58%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  <a:tr h="2926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MPPT Average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93.33%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3" marR="8083" marT="80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90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Progress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1040733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Goals and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Harvest solar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Convenient </a:t>
            </a:r>
            <a:r>
              <a:rPr lang="en-US" dirty="0"/>
              <a:t>mobile power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Provide Power for broad range AC and DC devices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2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02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Total Spent</a:t>
            </a:r>
            <a:endParaRPr lang="en-US" sz="4000" dirty="0"/>
          </a:p>
        </p:txBody>
      </p:sp>
      <p:pic>
        <p:nvPicPr>
          <p:cNvPr id="2056" name="Picture 8" descr="C:\Users\svc_lib_pubuser.NET.000\AppData\Local\Microsoft\Windows\Temporary Internet Files\Content.IE5\PYT7I6TQ\MC900034469[2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23579" y="3505200"/>
            <a:ext cx="3886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311123"/>
              </p:ext>
            </p:extLst>
          </p:nvPr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83317" y="2089743"/>
            <a:ext cx="256672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$500.00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</a:t>
            </a:r>
            <a:r>
              <a:rPr lang="en-US" sz="4000" dirty="0" smtClean="0"/>
              <a:t>Questions??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500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400" y="3105150"/>
            <a:ext cx="1447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Charge Regulator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2076450"/>
            <a:ext cx="1752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 (MPPT)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2114550"/>
            <a:ext cx="1447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 Display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4171950"/>
            <a:ext cx="1600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V Lead Acid Battery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95625" y="5238750"/>
            <a:ext cx="2286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 and Motor (Solar Tracking)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391150"/>
            <a:ext cx="2286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Solar Panel Mount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2076450"/>
            <a:ext cx="1600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from Solar Panel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24193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5181600" y="24193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276225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24400" y="276225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0" idx="0"/>
          </p:cNvCxnSpPr>
          <p:nvPr/>
        </p:nvCxnSpPr>
        <p:spPr>
          <a:xfrm>
            <a:off x="4305300" y="37909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>
            <a:off x="4305300" y="493395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10" idx="3"/>
          </p:cNvCxnSpPr>
          <p:nvPr/>
        </p:nvCxnSpPr>
        <p:spPr>
          <a:xfrm>
            <a:off x="5105400" y="4552950"/>
            <a:ext cx="148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" name="Rectangle 1029"/>
          <p:cNvSpPr/>
          <p:nvPr/>
        </p:nvSpPr>
        <p:spPr>
          <a:xfrm>
            <a:off x="7239000" y="4171950"/>
            <a:ext cx="1524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Provision of AC and DC Power</a:t>
            </a:r>
            <a:endParaRPr lang="en-US" dirty="0"/>
          </a:p>
        </p:txBody>
      </p:sp>
      <p:cxnSp>
        <p:nvCxnSpPr>
          <p:cNvPr id="1032" name="Straight Arrow Connector 1031"/>
          <p:cNvCxnSpPr>
            <a:endCxn id="1030" idx="1"/>
          </p:cNvCxnSpPr>
          <p:nvPr/>
        </p:nvCxnSpPr>
        <p:spPr>
          <a:xfrm>
            <a:off x="6591300" y="455295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>
            <a:stCxn id="11" idx="1"/>
            <a:endCxn id="12" idx="3"/>
          </p:cNvCxnSpPr>
          <p:nvPr/>
        </p:nvCxnSpPr>
        <p:spPr>
          <a:xfrm flipH="1">
            <a:off x="2667000" y="5695950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/>
          <p:nvPr/>
        </p:nvCxnSpPr>
        <p:spPr>
          <a:xfrm>
            <a:off x="1943100" y="3448050"/>
            <a:ext cx="1638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>
            <a:stCxn id="13" idx="2"/>
          </p:cNvCxnSpPr>
          <p:nvPr/>
        </p:nvCxnSpPr>
        <p:spPr>
          <a:xfrm>
            <a:off x="1943100" y="276225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Portable Solar Power Supply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i="1" dirty="0" smtClean="0"/>
              <a:t>Block Diagram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xmlns="" val="4205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Specifications and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Convert 12 </a:t>
            </a:r>
            <a:r>
              <a:rPr lang="en-US" sz="2800" dirty="0"/>
              <a:t>V DC to 120 V </a:t>
            </a:r>
            <a:r>
              <a:rPr lang="en-US" sz="2800" dirty="0" smtClean="0"/>
              <a:t>AC at 60Hz</a:t>
            </a:r>
            <a:endParaRPr lang="en-US" sz="2800" dirty="0"/>
          </a:p>
          <a:p>
            <a:r>
              <a:rPr lang="en-US" sz="2800" dirty="0"/>
              <a:t>Capable of supplying 5 V DC </a:t>
            </a:r>
            <a:r>
              <a:rPr lang="en-US" sz="2800" dirty="0" smtClean="0"/>
              <a:t>at 500mA for </a:t>
            </a:r>
            <a:r>
              <a:rPr lang="en-US" sz="2800" dirty="0"/>
              <a:t>USB </a:t>
            </a:r>
            <a:r>
              <a:rPr lang="en-US" sz="2800" dirty="0" smtClean="0"/>
              <a:t>outputs</a:t>
            </a:r>
          </a:p>
          <a:p>
            <a:r>
              <a:rPr lang="en-US" sz="2800" dirty="0"/>
              <a:t>The efficiency (Input power from solar panel to output power from outlet devices) should be at least 90 </a:t>
            </a:r>
            <a:r>
              <a:rPr lang="en-US" sz="2800" dirty="0" smtClean="0"/>
              <a:t>percent</a:t>
            </a:r>
          </a:p>
          <a:p>
            <a:r>
              <a:rPr lang="en-US" sz="2800" dirty="0" smtClean="0"/>
              <a:t>An MPPT algorithm that works very well to keep the solar panel operating at its maximum power point (MPP)</a:t>
            </a:r>
          </a:p>
          <a:p>
            <a:pPr lvl="0"/>
            <a:r>
              <a:rPr lang="en-US" sz="2800" dirty="0" smtClean="0"/>
              <a:t>Horizontal </a:t>
            </a:r>
            <a:r>
              <a:rPr lang="en-US" sz="2800" dirty="0"/>
              <a:t>rotation for solar panel </a:t>
            </a:r>
            <a:r>
              <a:rPr lang="en-US" sz="2800" dirty="0" smtClean="0"/>
              <a:t>mount (solar tracking)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46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9366312"/>
              </p:ext>
            </p:extLst>
          </p:nvPr>
        </p:nvGraphicFramePr>
        <p:xfrm>
          <a:off x="609600" y="4572000"/>
          <a:ext cx="800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Crystallin</a:t>
                      </a:r>
                      <a:r>
                        <a:rPr lang="en-US" baseline="0" dirty="0" smtClean="0"/>
                        <a:t>e PV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 Film PV Panels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Efficiency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Priced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High power per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Suited for large areas 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Ease</a:t>
                      </a:r>
                      <a:r>
                        <a:rPr lang="en-US" baseline="0" dirty="0" smtClean="0"/>
                        <a:t> of fabrication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tolerance in the shade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susceptible to damage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 and easier</a:t>
                      </a:r>
                      <a:r>
                        <a:rPr lang="en-US" baseline="0" dirty="0" smtClean="0"/>
                        <a:t> to handle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8" name="Picture 6" descr="http://img.ehowcdn.com/article-new/ehow/images/a05/qv/9r/monocrystalline-silicon-wafer_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60064" cy="27813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Solar Panel Types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76400"/>
            <a:ext cx="3759200" cy="27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54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60326"/>
              </p:ext>
            </p:extLst>
          </p:nvPr>
        </p:nvGraphicFramePr>
        <p:xfrm>
          <a:off x="228600" y="4495800"/>
          <a:ext cx="838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507"/>
                <a:gridCol w="2753507"/>
                <a:gridCol w="2874986"/>
              </a:tblGrid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Monocrystalline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Polycrystalline</a:t>
                      </a:r>
                      <a:endParaRPr lang="en-US" dirty="0"/>
                    </a:p>
                  </a:txBody>
                  <a:tcPr/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12.6lbs</a:t>
                      </a:r>
                      <a:endParaRPr lang="en-US" dirty="0"/>
                    </a:p>
                  </a:txBody>
                  <a:tcPr/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24.6x1.2x21</a:t>
                      </a:r>
                      <a:r>
                        <a:rPr lang="en-US" baseline="0" dirty="0" smtClean="0"/>
                        <a:t> in.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30.6x1.9x27.2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$149.99</a:t>
                      </a:r>
                      <a:endParaRPr lang="en-US" dirty="0"/>
                    </a:p>
                  </a:txBody>
                  <a:tcPr/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12V nominal output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12V nominal out put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75062"/>
            <a:ext cx="2286000" cy="260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Monocrystalline Solar Panel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0" y="1575062"/>
            <a:ext cx="5181600" cy="2604154"/>
          </a:xfrm>
        </p:spPr>
        <p:txBody>
          <a:bodyPr>
            <a:normAutofit/>
          </a:bodyPr>
          <a:lstStyle/>
          <a:p>
            <a:r>
              <a:rPr lang="en-US" dirty="0"/>
              <a:t>50 Watt Solar </a:t>
            </a:r>
            <a:r>
              <a:rPr lang="en-US" dirty="0" smtClean="0"/>
              <a:t>Panel</a:t>
            </a:r>
          </a:p>
          <a:p>
            <a:r>
              <a:rPr lang="en-US" dirty="0"/>
              <a:t>Monocrystalline Photovoltaic Solar </a:t>
            </a:r>
            <a:r>
              <a:rPr lang="en-US" dirty="0" smtClean="0"/>
              <a:t>Panel</a:t>
            </a:r>
          </a:p>
          <a:p>
            <a:r>
              <a:rPr lang="en-US" dirty="0"/>
              <a:t>Up to 50 Watts (power)</a:t>
            </a:r>
          </a:p>
          <a:p>
            <a:r>
              <a:rPr lang="en-US" dirty="0"/>
              <a:t>Up to 2.92 Amps (current)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44196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1575062"/>
            <a:ext cx="0" cy="27216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" y="24384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in.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1120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Solar Angle </a:t>
            </a:r>
            <a:r>
              <a:rPr lang="en-US" sz="4000" dirty="0"/>
              <a:t>o</a:t>
            </a:r>
            <a:r>
              <a:rPr lang="en-US" sz="4000" dirty="0" smtClean="0"/>
              <a:t>f Incidence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 the geographic location and time of year. </a:t>
            </a:r>
          </a:p>
          <a:p>
            <a:r>
              <a:rPr lang="en-US" dirty="0" smtClean="0"/>
              <a:t>The fixed angles are dependent of the seasons.</a:t>
            </a:r>
          </a:p>
          <a:p>
            <a:r>
              <a:rPr lang="en-US" dirty="0" smtClean="0"/>
              <a:t>Multiple solar angle calculators can be found online.</a:t>
            </a:r>
            <a:endParaRPr lang="en-US" dirty="0"/>
          </a:p>
        </p:txBody>
      </p:sp>
      <p:pic>
        <p:nvPicPr>
          <p:cNvPr id="32770" name="Picture 2" descr="http://www.desktopclass.com/wp-content/uploads/2010/11/Mirror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343400" cy="280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51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</TotalTime>
  <Words>1298</Words>
  <Application>Microsoft Office PowerPoint</Application>
  <PresentationFormat>On-screen Show (4:3)</PresentationFormat>
  <Paragraphs>384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Portable Solar Power Supply</vt:lpstr>
      <vt:lpstr>Project Definition</vt:lpstr>
      <vt:lpstr>Project Overview</vt:lpstr>
      <vt:lpstr>Goals and Objectives</vt:lpstr>
      <vt:lpstr>Portable Solar Power Supply Block Diagram</vt:lpstr>
      <vt:lpstr>Specifications and Requirements</vt:lpstr>
      <vt:lpstr>Solar Panel Types </vt:lpstr>
      <vt:lpstr>Monocrystalline Solar Panel</vt:lpstr>
      <vt:lpstr>Solar Angle of Incidence</vt:lpstr>
      <vt:lpstr>Photoresistor</vt:lpstr>
      <vt:lpstr>Solar Tracker</vt:lpstr>
      <vt:lpstr>DC to DC Converter</vt:lpstr>
      <vt:lpstr>DC to DC converter</vt:lpstr>
      <vt:lpstr>Battery</vt:lpstr>
      <vt:lpstr>Maximum Power Point Tracking (MPPT) </vt:lpstr>
      <vt:lpstr> Maximum Power Point Tracking (MPPT) Algorithms </vt:lpstr>
      <vt:lpstr>Maximum Power Point Tracking (MPPT) Algorithms </vt:lpstr>
      <vt:lpstr>Charge Controller</vt:lpstr>
      <vt:lpstr>Charge Controller Schematic Diagram</vt:lpstr>
      <vt:lpstr>Charge Controller Current Sense Resistor and  High Side Current Sense Amplifier</vt:lpstr>
      <vt:lpstr>Charge Controller Switching MOSFETS and Blocking MOSFET, and MOSFET Driver</vt:lpstr>
      <vt:lpstr>Microcontroller Arduino Uno</vt:lpstr>
      <vt:lpstr>Microcontroller Arduino Uno Schematic</vt:lpstr>
      <vt:lpstr>LCD Display</vt:lpstr>
      <vt:lpstr>Pure sine wave Inverter Specifications </vt:lpstr>
      <vt:lpstr>    Inverter Inversion Process   </vt:lpstr>
      <vt:lpstr>High Voltage DC/DC Converter Specification</vt:lpstr>
      <vt:lpstr>Block Diagram</vt:lpstr>
      <vt:lpstr>Transformer  Specifications</vt:lpstr>
      <vt:lpstr>Pulse Width Modulation</vt:lpstr>
      <vt:lpstr>Pulse Width Modulation 2 Level PWM Signal</vt:lpstr>
      <vt:lpstr>H-Bridge Circuit</vt:lpstr>
      <vt:lpstr>H-Bridge Circuit Control of the Switches</vt:lpstr>
      <vt:lpstr>H-Bridge Circuit Control and Operation</vt:lpstr>
      <vt:lpstr> Microcontroller PIC16F628A </vt:lpstr>
      <vt:lpstr>Inverter Circuit Diagram</vt:lpstr>
      <vt:lpstr>Inverter</vt:lpstr>
      <vt:lpstr>Testing MPPT</vt:lpstr>
      <vt:lpstr>Progress</vt:lpstr>
      <vt:lpstr>Budget</vt:lpstr>
      <vt:lpstr>Total Spent</vt:lpstr>
      <vt:lpstr> Questions??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Solar Power Supply</dc:title>
  <dc:creator>Peter</dc:creator>
  <cp:lastModifiedBy>Alba</cp:lastModifiedBy>
  <cp:revision>172</cp:revision>
  <dcterms:created xsi:type="dcterms:W3CDTF">2012-09-04T12:54:39Z</dcterms:created>
  <dcterms:modified xsi:type="dcterms:W3CDTF">2012-12-03T04:25:13Z</dcterms:modified>
</cp:coreProperties>
</file>