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70"/>
  </p:notesMasterIdLst>
  <p:handoutMasterIdLst>
    <p:handoutMasterId r:id="rId71"/>
  </p:handoutMasterIdLst>
  <p:sldIdLst>
    <p:sldId id="271" r:id="rId2"/>
    <p:sldId id="274" r:id="rId3"/>
    <p:sldId id="275" r:id="rId4"/>
    <p:sldId id="276" r:id="rId5"/>
    <p:sldId id="351" r:id="rId6"/>
    <p:sldId id="278" r:id="rId7"/>
    <p:sldId id="279" r:id="rId8"/>
    <p:sldId id="283" r:id="rId9"/>
    <p:sldId id="285" r:id="rId10"/>
    <p:sldId id="360" r:id="rId11"/>
    <p:sldId id="293" r:id="rId12"/>
    <p:sldId id="328" r:id="rId13"/>
    <p:sldId id="352" r:id="rId14"/>
    <p:sldId id="329" r:id="rId15"/>
    <p:sldId id="331" r:id="rId16"/>
    <p:sldId id="330" r:id="rId17"/>
    <p:sldId id="280" r:id="rId18"/>
    <p:sldId id="353" r:id="rId19"/>
    <p:sldId id="312" r:id="rId20"/>
    <p:sldId id="306" r:id="rId21"/>
    <p:sldId id="307" r:id="rId22"/>
    <p:sldId id="356" r:id="rId23"/>
    <p:sldId id="346" r:id="rId24"/>
    <p:sldId id="259" r:id="rId25"/>
    <p:sldId id="308" r:id="rId26"/>
    <p:sldId id="335" r:id="rId27"/>
    <p:sldId id="343" r:id="rId28"/>
    <p:sldId id="354" r:id="rId29"/>
    <p:sldId id="298" r:id="rId30"/>
    <p:sldId id="299" r:id="rId31"/>
    <p:sldId id="300" r:id="rId32"/>
    <p:sldId id="301" r:id="rId33"/>
    <p:sldId id="303" r:id="rId34"/>
    <p:sldId id="349" r:id="rId35"/>
    <p:sldId id="348" r:id="rId36"/>
    <p:sldId id="315" r:id="rId37"/>
    <p:sldId id="316" r:id="rId38"/>
    <p:sldId id="317" r:id="rId39"/>
    <p:sldId id="319" r:id="rId40"/>
    <p:sldId id="359" r:id="rId41"/>
    <p:sldId id="358" r:id="rId42"/>
    <p:sldId id="323" r:id="rId43"/>
    <p:sldId id="324" r:id="rId44"/>
    <p:sldId id="357" r:id="rId45"/>
    <p:sldId id="281" r:id="rId46"/>
    <p:sldId id="355" r:id="rId47"/>
    <p:sldId id="257" r:id="rId48"/>
    <p:sldId id="364" r:id="rId49"/>
    <p:sldId id="258" r:id="rId50"/>
    <p:sldId id="290" r:id="rId51"/>
    <p:sldId id="291" r:id="rId52"/>
    <p:sldId id="260" r:id="rId53"/>
    <p:sldId id="272" r:id="rId54"/>
    <p:sldId id="282" r:id="rId55"/>
    <p:sldId id="264" r:id="rId56"/>
    <p:sldId id="269" r:id="rId57"/>
    <p:sldId id="265" r:id="rId58"/>
    <p:sldId id="270" r:id="rId59"/>
    <p:sldId id="347" r:id="rId60"/>
    <p:sldId id="266" r:id="rId61"/>
    <p:sldId id="361" r:id="rId62"/>
    <p:sldId id="267" r:id="rId63"/>
    <p:sldId id="363" r:id="rId64"/>
    <p:sldId id="286" r:id="rId65"/>
    <p:sldId id="294" r:id="rId66"/>
    <p:sldId id="292" r:id="rId67"/>
    <p:sldId id="362" r:id="rId68"/>
    <p:sldId id="350" r:id="rId69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276F08-6495-46F9-B39A-800B646427D2}">
          <p14:sldIdLst>
            <p14:sldId id="271"/>
            <p14:sldId id="274"/>
            <p14:sldId id="275"/>
            <p14:sldId id="276"/>
            <p14:sldId id="351"/>
            <p14:sldId id="278"/>
            <p14:sldId id="279"/>
            <p14:sldId id="283"/>
            <p14:sldId id="285"/>
            <p14:sldId id="360"/>
            <p14:sldId id="293"/>
            <p14:sldId id="328"/>
            <p14:sldId id="352"/>
            <p14:sldId id="329"/>
            <p14:sldId id="331"/>
            <p14:sldId id="330"/>
            <p14:sldId id="280"/>
            <p14:sldId id="353"/>
            <p14:sldId id="312"/>
            <p14:sldId id="306"/>
            <p14:sldId id="307"/>
            <p14:sldId id="356"/>
            <p14:sldId id="346"/>
            <p14:sldId id="259"/>
            <p14:sldId id="308"/>
            <p14:sldId id="335"/>
            <p14:sldId id="343"/>
            <p14:sldId id="354"/>
            <p14:sldId id="298"/>
            <p14:sldId id="299"/>
            <p14:sldId id="300"/>
            <p14:sldId id="301"/>
            <p14:sldId id="303"/>
            <p14:sldId id="349"/>
            <p14:sldId id="348"/>
            <p14:sldId id="315"/>
            <p14:sldId id="316"/>
            <p14:sldId id="317"/>
            <p14:sldId id="319"/>
            <p14:sldId id="359"/>
            <p14:sldId id="358"/>
            <p14:sldId id="323"/>
            <p14:sldId id="324"/>
            <p14:sldId id="357"/>
            <p14:sldId id="281"/>
            <p14:sldId id="355"/>
            <p14:sldId id="257"/>
            <p14:sldId id="364"/>
            <p14:sldId id="258"/>
            <p14:sldId id="290"/>
            <p14:sldId id="291"/>
            <p14:sldId id="260"/>
            <p14:sldId id="272"/>
            <p14:sldId id="282"/>
            <p14:sldId id="264"/>
            <p14:sldId id="269"/>
            <p14:sldId id="265"/>
            <p14:sldId id="270"/>
            <p14:sldId id="347"/>
            <p14:sldId id="266"/>
            <p14:sldId id="361"/>
            <p14:sldId id="267"/>
            <p14:sldId id="363"/>
            <p14:sldId id="286"/>
            <p14:sldId id="294"/>
            <p14:sldId id="292"/>
            <p14:sldId id="362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A42C9B0-7A14-4F45-8068-133CA008958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9FC6C55-5401-4C61-AB33-DD51D1F0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50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FB02D10-16FA-4AEE-9C85-7DCDEAE5BC8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849246E-E9E7-436E-B17D-F241400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85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9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0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4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6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E344C7-A701-483E-88AA-2B7C079B73AB}" type="datetime1">
              <a:rPr lang="en-US" smtClean="0"/>
              <a:t>12/4/2013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7161-806B-4777-BFE0-2931B1A954E1}" type="datetime1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9B83-F677-42E3-9983-408099E72A4A}" type="datetime1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BEF3-A86F-46FF-9879-946E933BAFFA}" type="datetime1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CCD7-F6C7-478D-9F9A-D5B5CDA56D7A}" type="datetime1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7E5-B5F5-487F-B2C1-3B074A974DD5}" type="datetime1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50925E-EBDE-4BC4-8C00-8DF7067F5A6F}" type="datetime1">
              <a:rPr lang="en-US" smtClean="0"/>
              <a:t>12/4/2013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1E7254E-9E28-490A-BE41-BD8AADCFB0BA}" type="datetime1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C6A6-7034-4BA3-97B5-835C289ECA28}" type="datetime1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52DC-D59D-4420-B511-8E3087F55BD5}" type="datetime1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D00D-C5A0-4731-828D-8769AE6D34E0}" type="datetime1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3B8AE04-45F2-4D5D-8F0E-9DEF44E532C0}" type="datetime1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84582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M.A.S.S.</a:t>
            </a:r>
            <a:br>
              <a:rPr lang="en-US" b="1" dirty="0" smtClean="0"/>
            </a:br>
            <a:r>
              <a:rPr lang="en-US" sz="2200" dirty="0" smtClean="0"/>
              <a:t>(</a:t>
            </a:r>
            <a:r>
              <a:rPr lang="en-US" sz="2400" dirty="0"/>
              <a:t>Mobile Aerial Security System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dirty="0" smtClean="0"/>
              <a:t>Group 6</a:t>
            </a:r>
          </a:p>
          <a:p>
            <a:r>
              <a:rPr lang="en-US" dirty="0" smtClean="0"/>
              <a:t>	Derrick </a:t>
            </a:r>
            <a:r>
              <a:rPr lang="en-US" dirty="0" err="1"/>
              <a:t>Shrock</a:t>
            </a:r>
            <a:endParaRPr lang="en-US" dirty="0"/>
          </a:p>
          <a:p>
            <a:r>
              <a:rPr lang="en-US" dirty="0" smtClean="0"/>
              <a:t>	Henry </a:t>
            </a:r>
            <a:r>
              <a:rPr lang="en-US" dirty="0"/>
              <a:t>Chan</a:t>
            </a:r>
          </a:p>
          <a:p>
            <a:r>
              <a:rPr lang="en-US" dirty="0" smtClean="0"/>
              <a:t>	Eric </a:t>
            </a:r>
            <a:r>
              <a:rPr lang="en-US" dirty="0"/>
              <a:t>Hernandez </a:t>
            </a:r>
          </a:p>
          <a:p>
            <a:r>
              <a:rPr lang="en-US" dirty="0" smtClean="0"/>
              <a:t>	Sanjay </a:t>
            </a:r>
            <a:r>
              <a:rPr lang="en-US" dirty="0" err="1"/>
              <a:t>Yerra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Mount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motor mount houses the servo gear used for pitch control, the gears to drive the pitch axel with the motors attached at either end, and is made of light-weight Balsa wood. 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38600"/>
            <a:ext cx="3581400" cy="2684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94235" y="3592565"/>
            <a:ext cx="268933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3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Weight Considerations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1" y="5638800"/>
            <a:ext cx="613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One cubic foot of helium will lift about 28.2 </a:t>
            </a:r>
            <a:r>
              <a:rPr lang="en-US" b="1" i="1" dirty="0" smtClean="0"/>
              <a:t>grams</a:t>
            </a:r>
            <a:endParaRPr lang="en-US" b="1" i="1" dirty="0"/>
          </a:p>
          <a:p>
            <a:pPr algn="ctr"/>
            <a:r>
              <a:rPr lang="en-US" dirty="0" smtClean="0"/>
              <a:t>Our Blimp size: ~70 - 90 cubic feet	</a:t>
            </a:r>
          </a:p>
          <a:p>
            <a:pPr algn="ctr"/>
            <a:r>
              <a:rPr lang="en-US" dirty="0" smtClean="0"/>
              <a:t>Projected Lift: ~ 1,900- 2,500 grams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36476"/>
            <a:ext cx="4367213" cy="37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9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Blimp Motors and Servos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025"/>
            <a:ext cx="88392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36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838200"/>
            <a:ext cx="8229600" cy="1066800"/>
          </a:xfrm>
        </p:spPr>
        <p:txBody>
          <a:bodyPr/>
          <a:lstStyle/>
          <a:p>
            <a:r>
              <a:rPr lang="en-US" dirty="0" smtClean="0"/>
              <a:t>Pitch Axel Servo Motor (S3004)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5410200" cy="43251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Control System: +Pulse </a:t>
            </a:r>
            <a:r>
              <a:rPr lang="en-US" dirty="0" smtClean="0"/>
              <a:t>Width Control </a:t>
            </a:r>
          </a:p>
          <a:p>
            <a:r>
              <a:rPr lang="en-US" dirty="0"/>
              <a:t>360 Modifiable: </a:t>
            </a:r>
            <a:r>
              <a:rPr lang="en-US" dirty="0" smtClean="0"/>
              <a:t>Yes</a:t>
            </a:r>
          </a:p>
          <a:p>
            <a:r>
              <a:rPr lang="en-US" dirty="0" smtClean="0"/>
              <a:t>Required </a:t>
            </a:r>
            <a:r>
              <a:rPr lang="en-US" dirty="0"/>
              <a:t>Pulse: 3-5 Volt Peak to Peak Square Wave</a:t>
            </a:r>
          </a:p>
          <a:p>
            <a:r>
              <a:rPr lang="en-US" dirty="0"/>
              <a:t>Operating Voltage: 4.8-6.0 Volts</a:t>
            </a:r>
          </a:p>
          <a:p>
            <a:r>
              <a:rPr lang="en-US" dirty="0" smtClean="0"/>
              <a:t>Operating </a:t>
            </a:r>
            <a:r>
              <a:rPr lang="en-US" dirty="0"/>
              <a:t>Speed (4.8V): 0.23sec/60 degrees at no </a:t>
            </a:r>
            <a:r>
              <a:rPr lang="en-US" dirty="0" smtClean="0"/>
              <a:t>load</a:t>
            </a:r>
          </a:p>
          <a:p>
            <a:r>
              <a:rPr lang="en-US" dirty="0" smtClean="0"/>
              <a:t>Stall </a:t>
            </a:r>
            <a:r>
              <a:rPr lang="en-US" dirty="0"/>
              <a:t>Torque (4.8V): 44 </a:t>
            </a:r>
            <a:r>
              <a:rPr lang="en-US" dirty="0" err="1"/>
              <a:t>oz</a:t>
            </a:r>
            <a:r>
              <a:rPr lang="en-US" dirty="0"/>
              <a:t>/in. (3.2kg.cm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Current Drain (4.8V): 7.2mA/idle</a:t>
            </a:r>
          </a:p>
          <a:p>
            <a:r>
              <a:rPr lang="en-US" dirty="0" smtClean="0"/>
              <a:t>Weight: 1.3oz. (37.2g)</a:t>
            </a:r>
            <a:endParaRPr lang="en-US" dirty="0"/>
          </a:p>
        </p:txBody>
      </p:sp>
      <p:pic>
        <p:nvPicPr>
          <p:cNvPr id="2051" name="Picture 3" descr="https://lh4.googleusercontent.com/uUTXPIvfSWxlG9qWM2Bld49OvegvkdS9DgeSzbATQP95JqnGtrfVVvjtJmu6WdMGztKwdvZN0KA441mjrcpWa7k_nJeGURYtqD5EaZSf8B6ELBzxd1wMnpQOl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18" y="4844080"/>
            <a:ext cx="26193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5.googleusercontent.com/rjEjmU0l_zJ3HWzOrtz8fkS30aQUa91lRNJ3YgDz9yLTHtWNvNorrY4Kk_Crryqcp12RMySP7v4K8k3l2Y774mzUfkfNMBvdj-g86cN0JxwM1jifVa9oMVMFHQ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133600" cy="20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58571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mm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5597694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451768" y="430243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659455" y="4380553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27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Brushless </a:t>
            </a:r>
            <a:r>
              <a:rPr lang="en-US" dirty="0" err="1"/>
              <a:t>Outrunner</a:t>
            </a:r>
            <a:r>
              <a:rPr lang="en-US" dirty="0"/>
              <a:t> </a:t>
            </a:r>
            <a:r>
              <a:rPr lang="en-US" dirty="0" smtClean="0"/>
              <a:t>2217-4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343400" cy="4303776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Battery Requirement: 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</a:rPr>
              <a:t>2 – 3 Cell Li-Poly 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</a:rPr>
              <a:t>6 – 10 Cell </a:t>
            </a:r>
            <a:r>
              <a:rPr lang="en-US" sz="1400" b="1" dirty="0" err="1">
                <a:solidFill>
                  <a:schemeClr val="tx1"/>
                </a:solidFill>
              </a:rPr>
              <a:t>NiCd</a:t>
            </a:r>
            <a:r>
              <a:rPr lang="en-US" sz="1400" b="1" dirty="0">
                <a:solidFill>
                  <a:schemeClr val="tx1"/>
                </a:solidFill>
              </a:rPr>
              <a:t>/NiMH</a:t>
            </a:r>
            <a:r>
              <a:rPr lang="en-US" sz="1400" b="1" dirty="0"/>
              <a:t>  </a:t>
            </a:r>
            <a:endParaRPr lang="en-US" sz="1400" dirty="0"/>
          </a:p>
          <a:p>
            <a:r>
              <a:rPr lang="en-US" sz="1600" b="1" dirty="0"/>
              <a:t> </a:t>
            </a:r>
            <a:r>
              <a:rPr lang="en-US" sz="1600" b="1" dirty="0" err="1"/>
              <a:t>Kv</a:t>
            </a:r>
            <a:r>
              <a:rPr lang="en-US" sz="1600" b="1" dirty="0"/>
              <a:t>:  </a:t>
            </a:r>
            <a:r>
              <a:rPr lang="en-US" sz="1600" b="1" dirty="0" smtClean="0"/>
              <a:t>950 </a:t>
            </a:r>
            <a:r>
              <a:rPr lang="en-US" sz="1600" b="1" dirty="0"/>
              <a:t>RPM/V  </a:t>
            </a:r>
            <a:endParaRPr lang="en-US" sz="1600" dirty="0"/>
          </a:p>
          <a:p>
            <a:r>
              <a:rPr lang="en-US" sz="1600" b="1" dirty="0"/>
              <a:t> Max Efficiency:  </a:t>
            </a:r>
            <a:r>
              <a:rPr lang="en-US" sz="1600" b="1" dirty="0" smtClean="0"/>
              <a:t>80</a:t>
            </a:r>
            <a:r>
              <a:rPr lang="en-US" sz="1600" b="1" dirty="0"/>
              <a:t>%  </a:t>
            </a:r>
            <a:endParaRPr lang="en-US" sz="1600" dirty="0"/>
          </a:p>
          <a:p>
            <a:r>
              <a:rPr lang="en-US" sz="1600" b="1" dirty="0"/>
              <a:t> Max Efficiency Current:  </a:t>
            </a:r>
            <a:r>
              <a:rPr lang="en-US" sz="1600" b="1" dirty="0" smtClean="0"/>
              <a:t>5 </a:t>
            </a:r>
            <a:r>
              <a:rPr lang="en-US" sz="1600" b="1" dirty="0"/>
              <a:t>- 15A (&gt;75%)  </a:t>
            </a:r>
            <a:endParaRPr lang="en-US" sz="1600" dirty="0"/>
          </a:p>
          <a:p>
            <a:r>
              <a:rPr lang="en-US" sz="1600" b="1" dirty="0"/>
              <a:t> No Load Current:  </a:t>
            </a:r>
            <a:r>
              <a:rPr lang="en-US" sz="1600" b="1" dirty="0" smtClean="0"/>
              <a:t>0.9A </a:t>
            </a:r>
            <a:r>
              <a:rPr lang="en-US" sz="1600" b="1" dirty="0"/>
              <a:t>@10V  </a:t>
            </a:r>
            <a:endParaRPr lang="en-US" sz="1600" dirty="0"/>
          </a:p>
          <a:p>
            <a:r>
              <a:rPr lang="en-US" sz="1600" b="1" dirty="0"/>
              <a:t> </a:t>
            </a:r>
            <a:r>
              <a:rPr lang="en-US" sz="1600" b="1" dirty="0" smtClean="0"/>
              <a:t>Max </a:t>
            </a:r>
            <a:r>
              <a:rPr lang="en-US" sz="1600" b="1" dirty="0"/>
              <a:t>Current:  </a:t>
            </a:r>
            <a:r>
              <a:rPr lang="en-US" sz="1600" b="1" dirty="0" smtClean="0"/>
              <a:t>18A </a:t>
            </a:r>
            <a:r>
              <a:rPr lang="en-US" sz="1600" b="1" dirty="0"/>
              <a:t>for 60S  </a:t>
            </a:r>
            <a:endParaRPr lang="en-US" sz="1600" dirty="0"/>
          </a:p>
          <a:p>
            <a:r>
              <a:rPr lang="en-US" sz="1600" b="1" dirty="0"/>
              <a:t> Max Watts:  </a:t>
            </a:r>
            <a:r>
              <a:rPr lang="en-US" sz="1600" b="1" dirty="0" smtClean="0"/>
              <a:t>200W </a:t>
            </a:r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 Weight:  </a:t>
            </a:r>
            <a:r>
              <a:rPr lang="en-US" sz="1600" b="1" dirty="0" smtClean="0"/>
              <a:t>73.4 </a:t>
            </a:r>
            <a:r>
              <a:rPr lang="en-US" sz="1600" b="1" dirty="0"/>
              <a:t>g / 2.59 </a:t>
            </a:r>
            <a:r>
              <a:rPr lang="en-US" sz="1600" b="1" dirty="0" err="1"/>
              <a:t>oz</a:t>
            </a:r>
            <a:r>
              <a:rPr lang="en-US" sz="1600" b="1" dirty="0"/>
              <a:t>  </a:t>
            </a:r>
            <a:endParaRPr lang="en-US" sz="1600" dirty="0"/>
          </a:p>
          <a:p>
            <a:r>
              <a:rPr lang="en-US" sz="1600" b="1" dirty="0"/>
              <a:t> Size:  </a:t>
            </a:r>
            <a:r>
              <a:rPr lang="en-US" sz="1600" b="1" dirty="0" smtClean="0"/>
              <a:t>27.8 </a:t>
            </a:r>
            <a:r>
              <a:rPr lang="en-US" sz="1600" b="1" dirty="0"/>
              <a:t>mm x 34 mm  </a:t>
            </a:r>
            <a:endParaRPr lang="en-US" sz="1600" dirty="0"/>
          </a:p>
          <a:p>
            <a:r>
              <a:rPr lang="en-US" sz="1600" b="1" dirty="0"/>
              <a:t> Shaft Diameter:  </a:t>
            </a:r>
            <a:r>
              <a:rPr lang="en-US" sz="1600" b="1" dirty="0" smtClean="0"/>
              <a:t>4mm </a:t>
            </a:r>
            <a:r>
              <a:rPr lang="en-US" sz="1600" b="1" dirty="0"/>
              <a:t> </a:t>
            </a:r>
            <a:endParaRPr lang="en-US" sz="1600" dirty="0"/>
          </a:p>
        </p:txBody>
      </p:sp>
      <p:pic>
        <p:nvPicPr>
          <p:cNvPr id="4098" name="Picture 2" descr="https://lh5.googleusercontent.com/0OzbPjM_3jKsWIonjjy3u1ZpBmKNLmn8HRLRdaN-N0SCmEpxXSBtwAo4U95Dil0HBuCzhBtbu1s2j3y_XW1nMJOc5r1HayNFUeRVKvc6m3n5itX3tjrgFRtkz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83" y="2398414"/>
            <a:ext cx="362857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4083" y="3991687"/>
            <a:ext cx="37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Running at lower speed: 2-3 MPH</a:t>
            </a:r>
            <a:endParaRPr lang="en-US" dirty="0"/>
          </a:p>
        </p:txBody>
      </p:sp>
      <p:pic>
        <p:nvPicPr>
          <p:cNvPr id="7" name="Picture 2" descr="https://lh5.googleusercontent.com/V5ijEWhuaqa_Oy4R4VQcY3ELHQrgAlTkM5igfsrLIWLIj-tb6S485i5cazsV38a4fO3YtaW0h5bKop4o0Faqc7_SXjfwmGZpAhYd3vw_EpTppTj1X54BTstC3y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68" y="4501278"/>
            <a:ext cx="2345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05600" y="4876799"/>
            <a:ext cx="2438400" cy="107227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1600" b="1" dirty="0" smtClean="0"/>
              <a:t>Propeller</a:t>
            </a:r>
          </a:p>
          <a:p>
            <a:r>
              <a:rPr lang="en-US" sz="1600" b="1" dirty="0" smtClean="0"/>
              <a:t>Model: LP 06040E</a:t>
            </a:r>
            <a:endParaRPr lang="en-US" sz="1600" dirty="0" smtClean="0"/>
          </a:p>
          <a:p>
            <a:r>
              <a:rPr lang="en-US" sz="1600" b="1" dirty="0" smtClean="0"/>
              <a:t>Dimensions: 6 x 4 inches / 15cm x 10cm </a:t>
            </a:r>
            <a:endParaRPr lang="en-US" sz="1600" dirty="0" smtClean="0"/>
          </a:p>
          <a:p>
            <a:r>
              <a:rPr lang="en-US" sz="1600" b="1" dirty="0" smtClean="0"/>
              <a:t>Material: Plastic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08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BP 30 AMP </a:t>
            </a:r>
            <a:r>
              <a:rPr lang="en-US" b="1" dirty="0" smtClean="0"/>
              <a:t>Brushless Electronic </a:t>
            </a:r>
            <a:r>
              <a:rPr lang="en-US" b="1" dirty="0"/>
              <a:t>Speed Controller (ESC)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25112"/>
          </a:xfrm>
        </p:spPr>
        <p:txBody>
          <a:bodyPr>
            <a:normAutofit/>
          </a:bodyPr>
          <a:lstStyle/>
          <a:p>
            <a:r>
              <a:rPr lang="en-US" sz="1200" b="1" dirty="0"/>
              <a:t>Max Continuous Current: 30A on 3 Cells </a:t>
            </a:r>
            <a:endParaRPr lang="en-US" sz="1200" dirty="0"/>
          </a:p>
          <a:p>
            <a:r>
              <a:rPr lang="en-US" sz="1200" b="1" dirty="0" smtClean="0"/>
              <a:t>Input </a:t>
            </a:r>
            <a:r>
              <a:rPr lang="en-US" sz="1200" b="1" dirty="0"/>
              <a:t>Voltage: 2-3 Lithium Polymer </a:t>
            </a:r>
            <a:endParaRPr lang="en-US" sz="1200" dirty="0"/>
          </a:p>
          <a:p>
            <a:r>
              <a:rPr lang="en-US" sz="1200" b="1" dirty="0"/>
              <a:t>4-10 </a:t>
            </a:r>
            <a:r>
              <a:rPr lang="en-US" sz="1200" b="1" dirty="0" err="1"/>
              <a:t>NiCD</a:t>
            </a:r>
            <a:r>
              <a:rPr lang="en-US" sz="1200" b="1" dirty="0"/>
              <a:t>/NiMH </a:t>
            </a:r>
            <a:endParaRPr lang="en-US" sz="1200" dirty="0"/>
          </a:p>
          <a:p>
            <a:r>
              <a:rPr lang="en-US" sz="1200" b="1" dirty="0"/>
              <a:t>Resistance: 0.0050 ohm </a:t>
            </a:r>
            <a:endParaRPr lang="en-US" sz="1200" b="1" dirty="0" smtClean="0"/>
          </a:p>
          <a:p>
            <a:r>
              <a:rPr lang="en-US" sz="1200" b="1" dirty="0" smtClean="0"/>
              <a:t>Lithium </a:t>
            </a:r>
            <a:r>
              <a:rPr lang="en-US" sz="1200" b="1" dirty="0"/>
              <a:t>Cut-Off Voltage: 3.0V / cell </a:t>
            </a:r>
            <a:endParaRPr lang="en-US" sz="1200" dirty="0"/>
          </a:p>
          <a:p>
            <a:r>
              <a:rPr lang="en-US" sz="1200" b="1" dirty="0"/>
              <a:t>Size: 45 x 24 x 9mm </a:t>
            </a:r>
            <a:endParaRPr lang="en-US" sz="1200" dirty="0"/>
          </a:p>
          <a:p>
            <a:r>
              <a:rPr lang="en-US" sz="1200" b="1" dirty="0"/>
              <a:t>Temperature Protection: 110C </a:t>
            </a:r>
            <a:endParaRPr lang="en-US" sz="1200" dirty="0"/>
          </a:p>
          <a:p>
            <a:r>
              <a:rPr lang="en-US" sz="1200" b="1" dirty="0"/>
              <a:t>PWM: 8kHz </a:t>
            </a:r>
            <a:endParaRPr lang="en-US" sz="1200" b="1" dirty="0" smtClean="0"/>
          </a:p>
          <a:p>
            <a:pPr lvl="1"/>
            <a:r>
              <a:rPr lang="en-US" sz="1000" b="1" dirty="0" smtClean="0">
                <a:solidFill>
                  <a:schemeClr val="tx1"/>
                </a:solidFill>
              </a:rPr>
              <a:t>Needs “Arming Sequence” before controlling to set propeller position and then the motors start spinning. 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200" b="1" dirty="0"/>
              <a:t>Max Rotation Speed: 40,000 RPM for 14 pole </a:t>
            </a:r>
            <a:r>
              <a:rPr lang="en-US" sz="1200" b="1" dirty="0" smtClean="0"/>
              <a:t>motor</a:t>
            </a:r>
          </a:p>
          <a:p>
            <a:endParaRPr lang="en-US" sz="1200" dirty="0"/>
          </a:p>
        </p:txBody>
      </p:sp>
      <p:pic>
        <p:nvPicPr>
          <p:cNvPr id="3075" name="Picture 3" descr="https://lh5.googleusercontent.com/_p-AjzYn1iN5DWoaHh0rcOaLGk7E0m_tjG3wl26QO34hC7M13_wSaxQ9pZZT3OAb7NfSN7yxX_wag_ySsuHm7zqKhU0gcNTcT1LvhnRyZHGPVxk9eWSN49uQukw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2514600" cy="14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4.googleusercontent.com/66Z-V7BcR8-tvdlcpJu1BJNiETNoM01uhi2ktXH3xVEFLtbRBkb2hvY6DDwSPIhk2UqD0jDWdH7JXa-eMhJgfuCftAifw5stIssH6b3m_BGTHb1Al6CMYRNYCPJ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04307"/>
            <a:ext cx="36099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Blimp Control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52450"/>
            <a:ext cx="882015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06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Microprocessor on the Blimp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AVR Atmega328 microprocessor </a:t>
            </a:r>
            <a:r>
              <a:rPr lang="en-US" sz="1800" dirty="0" smtClean="0"/>
              <a:t>(ATMEGA328-PwB)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Up to </a:t>
            </a:r>
            <a:r>
              <a:rPr lang="en-US" sz="1800" dirty="0" smtClean="0">
                <a:solidFill>
                  <a:schemeClr val="tx1"/>
                </a:solidFill>
              </a:rPr>
              <a:t>20 </a:t>
            </a:r>
            <a:r>
              <a:rPr lang="en-US" sz="1800" dirty="0">
                <a:solidFill>
                  <a:schemeClr val="tx1"/>
                </a:solidFill>
              </a:rPr>
              <a:t>MIPS Throughput at </a:t>
            </a:r>
            <a:r>
              <a:rPr lang="en-US" sz="1800" dirty="0" smtClean="0">
                <a:solidFill>
                  <a:schemeClr val="tx1"/>
                </a:solidFill>
              </a:rPr>
              <a:t>20MHz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Low </a:t>
            </a:r>
            <a:r>
              <a:rPr lang="en-US" sz="1800" dirty="0">
                <a:solidFill>
                  <a:schemeClr val="tx1"/>
                </a:solidFill>
              </a:rPr>
              <a:t>power </a:t>
            </a:r>
            <a:r>
              <a:rPr lang="en-US" sz="1800" dirty="0" smtClean="0">
                <a:solidFill>
                  <a:schemeClr val="tx1"/>
                </a:solidFill>
              </a:rPr>
              <a:t>settings</a:t>
            </a:r>
            <a:endParaRPr lang="en-US" sz="1800" dirty="0">
              <a:solidFill>
                <a:schemeClr val="tx1"/>
              </a:solidFill>
            </a:endParaRPr>
          </a:p>
          <a:p>
            <a:pPr lvl="1" fontAlgn="base"/>
            <a:r>
              <a:rPr lang="en-US" sz="1800" dirty="0">
                <a:solidFill>
                  <a:schemeClr val="tx1"/>
                </a:solidFill>
              </a:rPr>
              <a:t>SPI, I</a:t>
            </a:r>
            <a:r>
              <a:rPr lang="en-US" sz="1800" baseline="30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C, and UART serial communication </a:t>
            </a:r>
            <a:r>
              <a:rPr lang="en-US" sz="1800" dirty="0" smtClean="0">
                <a:solidFill>
                  <a:schemeClr val="tx1"/>
                </a:solidFill>
              </a:rPr>
              <a:t>ports</a:t>
            </a:r>
          </a:p>
          <a:p>
            <a:pPr lvl="1" fontAlgn="base"/>
            <a:r>
              <a:rPr lang="en-US" sz="1800" dirty="0" smtClean="0">
                <a:solidFill>
                  <a:schemeClr val="tx1"/>
                </a:solidFill>
              </a:rPr>
              <a:t>Six </a:t>
            </a:r>
            <a:r>
              <a:rPr lang="en-US" sz="1800" dirty="0">
                <a:solidFill>
                  <a:schemeClr val="tx1"/>
                </a:solidFill>
              </a:rPr>
              <a:t>PWM </a:t>
            </a:r>
            <a:r>
              <a:rPr lang="en-US" sz="1800" dirty="0" smtClean="0">
                <a:solidFill>
                  <a:schemeClr val="tx1"/>
                </a:solidFill>
              </a:rPr>
              <a:t>Channels</a:t>
            </a:r>
          </a:p>
          <a:p>
            <a:pPr lvl="1" fontAlgn="base"/>
            <a:r>
              <a:rPr lang="en-US" sz="1800" dirty="0" smtClean="0">
                <a:solidFill>
                  <a:schemeClr val="tx1"/>
                </a:solidFill>
              </a:rPr>
              <a:t>23 Programmable I/O Pins</a:t>
            </a:r>
          </a:p>
          <a:p>
            <a:pPr lvl="1" fontAlgn="base"/>
            <a:r>
              <a:rPr lang="en-US" sz="1800" dirty="0" smtClean="0">
                <a:solidFill>
                  <a:schemeClr val="tx1"/>
                </a:solidFill>
              </a:rPr>
              <a:t>5 Volts operating voltage</a:t>
            </a:r>
          </a:p>
          <a:p>
            <a:pPr lvl="1" fontAlgn="base"/>
            <a:r>
              <a:rPr lang="en-US" sz="1800" dirty="0" smtClean="0">
                <a:solidFill>
                  <a:schemeClr val="tx1"/>
                </a:solidFill>
              </a:rPr>
              <a:t>DIP packaging</a:t>
            </a:r>
          </a:p>
          <a:p>
            <a:pPr fontAlgn="base"/>
            <a:r>
              <a:rPr lang="en-US" sz="2000" dirty="0" smtClean="0"/>
              <a:t>Cost: $5.21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318">
            <a:off x="6249951" y="5309257"/>
            <a:ext cx="1773553" cy="123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32" y="3962400"/>
            <a:ext cx="2658912" cy="141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7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Motivation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Experience with Aviation work</a:t>
            </a:r>
          </a:p>
          <a:p>
            <a:pPr fontAlgn="base"/>
            <a:r>
              <a:rPr lang="en-US" dirty="0" smtClean="0"/>
              <a:t>Extra </a:t>
            </a:r>
            <a:r>
              <a:rPr lang="en-US" dirty="0"/>
              <a:t>protection at public </a:t>
            </a:r>
            <a:r>
              <a:rPr lang="en-US" dirty="0" smtClean="0"/>
              <a:t>events</a:t>
            </a:r>
            <a:endParaRPr lang="en-US" dirty="0"/>
          </a:p>
          <a:p>
            <a:pPr fontAlgn="base"/>
            <a:r>
              <a:rPr lang="en-US" dirty="0"/>
              <a:t>Doubles as an advertising </a:t>
            </a:r>
            <a:r>
              <a:rPr lang="en-US" dirty="0" smtClean="0"/>
              <a:t>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Sensors (IMU)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85912"/>
              </p:ext>
            </p:extLst>
          </p:nvPr>
        </p:nvGraphicFramePr>
        <p:xfrm>
          <a:off x="1524000" y="1524000"/>
          <a:ext cx="6096000" cy="504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082800"/>
                <a:gridCol w="2032000"/>
              </a:tblGrid>
              <a:tr h="319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 IMU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AVR</a:t>
                      </a:r>
                      <a:r>
                        <a:rPr lang="en-US" sz="1600" baseline="0" dirty="0" smtClean="0"/>
                        <a:t> IMU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</a:tr>
              <a:tr h="319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14.60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24.99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</a:tr>
              <a:tr h="5520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Accelerometer G Values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2,4,6,8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2,4,6,8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</a:tr>
              <a:tr h="319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DOF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</a:tr>
              <a:tr h="10252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Advantages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Parts are already in.</a:t>
                      </a:r>
                    </a:p>
                    <a:p>
                      <a:r>
                        <a:rPr lang="en-US" sz="1600" dirty="0" smtClean="0"/>
                        <a:t>Familiar</a:t>
                      </a:r>
                      <a:r>
                        <a:rPr lang="en-US" sz="1600" baseline="0" dirty="0" smtClean="0"/>
                        <a:t> with parts.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parts are on same board.</a:t>
                      </a:r>
                    </a:p>
                    <a:p>
                      <a:r>
                        <a:rPr lang="en-US" sz="1600" dirty="0" smtClean="0"/>
                        <a:t>Noise Regulators included.</a:t>
                      </a:r>
                    </a:p>
                    <a:p>
                      <a:endParaRPr lang="en-US" sz="1600" dirty="0"/>
                    </a:p>
                  </a:txBody>
                  <a:tcPr marL="78867" marR="78867" marT="39434" marB="39434"/>
                </a:tc>
              </a:tr>
              <a:tr h="22082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Disadvantages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Would have</a:t>
                      </a:r>
                      <a:r>
                        <a:rPr lang="en-US" sz="1600" baseline="0" dirty="0" smtClean="0"/>
                        <a:t> to buy separate breakout boards for programming.</a:t>
                      </a:r>
                    </a:p>
                    <a:p>
                      <a:r>
                        <a:rPr lang="en-US" sz="1600" dirty="0" smtClean="0"/>
                        <a:t>Several comments complained about sensor flaws due to noise.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Spend more money.</a:t>
                      </a:r>
                    </a:p>
                    <a:p>
                      <a:r>
                        <a:rPr lang="en-US" sz="1600" dirty="0" smtClean="0"/>
                        <a:t>Have</a:t>
                      </a:r>
                      <a:r>
                        <a:rPr lang="en-US" sz="1600" baseline="0" dirty="0" smtClean="0"/>
                        <a:t> to wait for parts.</a:t>
                      </a:r>
                    </a:p>
                  </a:txBody>
                  <a:tcPr marL="78867" marR="78867" marT="39434" marB="394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0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Inertial </a:t>
            </a:r>
            <a:r>
              <a:rPr lang="en-US" b="1" dirty="0" smtClean="0"/>
              <a:t>Measurement Unit-</a:t>
            </a:r>
            <a:r>
              <a:rPr lang="en-US" dirty="0" smtClean="0"/>
              <a:t>ATAVRSBIN2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53340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IMU 3000 Gyroscope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X,Y,Z axis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I2C Serial Output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±250, ±500, ±1000, and  ±2000 degrees/sec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1MHz clock output to synchronize with digital 3-axis </a:t>
            </a:r>
            <a:r>
              <a:rPr lang="en-US" dirty="0" smtClean="0">
                <a:solidFill>
                  <a:schemeClr val="tx1"/>
                </a:solidFill>
              </a:rPr>
              <a:t>accelerometer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KXTF9 Accelerometer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 ±2g, ±4g or ±8g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I2C interface</a:t>
            </a:r>
          </a:p>
          <a:p>
            <a:r>
              <a:rPr lang="en-US" dirty="0"/>
              <a:t>HMC5883L </a:t>
            </a:r>
            <a:r>
              <a:rPr lang="en-US" dirty="0" smtClean="0"/>
              <a:t>Magnetometer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s 1° to 2° compass heading accuracy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I2C interface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Wide Magnetic Field Range (+/-8 </a:t>
            </a:r>
            <a:r>
              <a:rPr lang="en-US" dirty="0" err="1">
                <a:solidFill>
                  <a:schemeClr val="tx1"/>
                </a:solidFill>
              </a:rPr>
              <a:t>Oe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684106" cy="298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28453" y="5427518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3"/>
          </p:cNvCxnSpPr>
          <p:nvPr/>
        </p:nvCxnSpPr>
        <p:spPr>
          <a:xfrm>
            <a:off x="6085114" y="2623066"/>
            <a:ext cx="0" cy="2558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80853" y="5579918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mm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4514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58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Level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using an ATMEL sensor board with an </a:t>
            </a:r>
            <a:r>
              <a:rPr lang="en-US" dirty="0" err="1" smtClean="0"/>
              <a:t>Arduino</a:t>
            </a:r>
            <a:r>
              <a:rPr lang="en-US" dirty="0" smtClean="0"/>
              <a:t> development board modifications had to be made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Arduino</a:t>
            </a:r>
            <a:r>
              <a:rPr lang="en-US" dirty="0" smtClean="0"/>
              <a:t> Uno board runs at 5.0 volts while the IMU runs at 3.3 volts.</a:t>
            </a:r>
          </a:p>
          <a:p>
            <a:r>
              <a:rPr lang="en-US" dirty="0" smtClean="0"/>
              <a:t>This logic level converter correctly adjusts the voltages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07211"/>
            <a:ext cx="1782208" cy="164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200400" y="5907291"/>
            <a:ext cx="1119704" cy="710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70251" y="5830514"/>
            <a:ext cx="762000" cy="82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6236969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.6”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41239" y="6121439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78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Comparison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90838" y="224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73523"/>
              </p:ext>
            </p:extLst>
          </p:nvPr>
        </p:nvGraphicFramePr>
        <p:xfrm>
          <a:off x="304800" y="2667000"/>
          <a:ext cx="8305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/>
                <a:gridCol w="1019175"/>
                <a:gridCol w="838200"/>
                <a:gridCol w="990600"/>
                <a:gridCol w="1219200"/>
                <a:gridCol w="1066800"/>
                <a:gridCol w="1095375"/>
                <a:gridCol w="1038225"/>
              </a:tblGrid>
              <a:tr h="4124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  <a:endParaRPr lang="en-US" sz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Antenna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Power Consumption</a:t>
                      </a:r>
                      <a:endParaRPr lang="en-US" sz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 Range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Price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75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nRF24L01+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2.4Ghz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External SMA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 grams (no Antenna)</a:t>
                      </a:r>
                      <a:endParaRPr lang="en-US" sz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11.3mA TX Mode 13.3mA RX Mode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 meters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250kbps, 1Mbps or 2Mbps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$19.84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917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XBee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60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mW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2.4Ghz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On-Chip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 grams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3.3V @ 250mA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1500 Meters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250kbps Max data rate with 128-bit encryption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$ 37.95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5416"/>
            <a:ext cx="8915400" cy="10668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Transmitter/Receiver Module </a:t>
            </a:r>
            <a:r>
              <a:rPr lang="en-US" sz="2400" cap="none" dirty="0" smtClean="0"/>
              <a:t>(XBEE PRO)</a:t>
            </a:r>
            <a:endParaRPr lang="en-US" sz="2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0173"/>
            <a:ext cx="5943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2.4 GHz ISM Band </a:t>
            </a:r>
          </a:p>
          <a:p>
            <a:r>
              <a:rPr lang="en-US" dirty="0" smtClean="0"/>
              <a:t>250 kbps Max Data Rate</a:t>
            </a:r>
          </a:p>
          <a:p>
            <a:r>
              <a:rPr lang="en-US" dirty="0" smtClean="0"/>
              <a:t>6o </a:t>
            </a:r>
            <a:r>
              <a:rPr lang="en-US" dirty="0" err="1" smtClean="0"/>
              <a:t>mW</a:t>
            </a:r>
            <a:r>
              <a:rPr lang="en-US" dirty="0" smtClean="0"/>
              <a:t> output Power</a:t>
            </a:r>
          </a:p>
          <a:p>
            <a:r>
              <a:rPr lang="en-US" dirty="0" smtClean="0"/>
              <a:t>UART serial communication</a:t>
            </a:r>
          </a:p>
          <a:p>
            <a:r>
              <a:rPr lang="en-US" dirty="0" smtClean="0"/>
              <a:t>Weight: 39g</a:t>
            </a:r>
          </a:p>
          <a:p>
            <a:r>
              <a:rPr lang="en-US" dirty="0" smtClean="0"/>
              <a:t>Cost: $37.95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100263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</a:t>
            </a:r>
            <a:r>
              <a:rPr lang="en-US" dirty="0" smtClean="0"/>
              <a:t>MODULE- LOCOSYS LS20031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66 Channel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Hz update rate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Built in micro battery to</a:t>
            </a:r>
          </a:p>
          <a:p>
            <a:pPr marL="0" indent="0">
              <a:buNone/>
            </a:pPr>
            <a:r>
              <a:rPr lang="en-US" dirty="0" smtClean="0"/>
              <a:t>preserve system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Precision: ~2-3 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Cost: $59.95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3.3V @ 41 mA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15X15(mm)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42" y="2895600"/>
            <a:ext cx="2619375" cy="232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6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NMEA Codes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98"/>
            <a:ext cx="3581400" cy="4325112"/>
          </a:xfrm>
        </p:spPr>
        <p:txBody>
          <a:bodyPr>
            <a:normAutofit/>
          </a:bodyPr>
          <a:lstStyle/>
          <a:p>
            <a:r>
              <a:rPr lang="en-US" sz="2400" dirty="0"/>
              <a:t>NMEA Codes will use 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GGA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Longitude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Latitude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Altitude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 GSA </a:t>
            </a:r>
            <a:r>
              <a:rPr lang="en-US" sz="1600" dirty="0" smtClean="0">
                <a:solidFill>
                  <a:schemeClr val="tx1"/>
                </a:solidFill>
              </a:rPr>
              <a:t>(confirmation of satellite connections)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A,2 – Only Longitude and Latitude Confirmation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A,3 – Longitude, Latitude, Altitude Confirmation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4980"/>
              </p:ext>
            </p:extLst>
          </p:nvPr>
        </p:nvGraphicFramePr>
        <p:xfrm>
          <a:off x="4267200" y="1219200"/>
          <a:ext cx="4276830" cy="4324346"/>
        </p:xfrm>
        <a:graphic>
          <a:graphicData uri="http://schemas.openxmlformats.org/drawingml/2006/table">
            <a:tbl>
              <a:tblPr/>
              <a:tblGrid>
                <a:gridCol w="1425610"/>
                <a:gridCol w="1425610"/>
                <a:gridCol w="1425610"/>
              </a:tblGrid>
              <a:tr h="19008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Name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Example Data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Description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/>
                        <a:t>Sentence Identifier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$GPGGA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Global Positioning System Fix Data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81">
                <a:tc>
                  <a:txBody>
                    <a:bodyPr/>
                    <a:lstStyle/>
                    <a:p>
                      <a:r>
                        <a:rPr lang="en-US" sz="900"/>
                        <a:t>Time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170834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17:08:34 Z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 dirty="0"/>
                        <a:t>Latitude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4124.8963, N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41d 24.8963' N or 41d 24' 54" N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 dirty="0"/>
                        <a:t>Longitude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08151.6838, W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/>
                        <a:t>81d 51.6838' W or 81d 51' 41" W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7764">
                <a:tc>
                  <a:txBody>
                    <a:bodyPr/>
                    <a:lstStyle/>
                    <a:p>
                      <a:r>
                        <a:rPr lang="en-US" sz="900"/>
                        <a:t>Fix Quality:</a:t>
                      </a:r>
                      <a:br>
                        <a:rPr lang="en-US" sz="900"/>
                      </a:br>
                      <a:r>
                        <a:rPr lang="en-US" sz="900"/>
                        <a:t>- 0 = Invalid</a:t>
                      </a:r>
                      <a:br>
                        <a:rPr lang="en-US" sz="900"/>
                      </a:br>
                      <a:r>
                        <a:rPr lang="en-US" sz="900"/>
                        <a:t>- 1 = GPS fix</a:t>
                      </a:r>
                      <a:br>
                        <a:rPr lang="en-US" sz="900"/>
                      </a:br>
                      <a:r>
                        <a:rPr lang="en-US" sz="900"/>
                        <a:t>- 2 = DGPS fix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Data is from a GPS fix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81">
                <a:tc>
                  <a:txBody>
                    <a:bodyPr/>
                    <a:lstStyle/>
                    <a:p>
                      <a:r>
                        <a:rPr lang="en-US" sz="900"/>
                        <a:t>Number of Satellites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05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 Satellites are in view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/>
                        <a:t>Horizontal Dilution of Precision (HDOP)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1.5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Relative accuracy of horizontal position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 dirty="0"/>
                        <a:t>Altitude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280.2, M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280.2 meters above mean sea level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/>
                        <a:t>Height of geoid above WGS84 ellipsoid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-34.0, M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-34.0 meters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/>
                        <a:t>Time since last DGPS update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blank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No last update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/>
                        <a:t>DGPS reference station id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blank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No station id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03">
                <a:tc>
                  <a:txBody>
                    <a:bodyPr/>
                    <a:lstStyle/>
                    <a:p>
                      <a:r>
                        <a:rPr lang="en-US" sz="900" dirty="0"/>
                        <a:t>Checksum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*75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Used by program to check for transmission errors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33638" y="2249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436" y="5869477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$GPGSA,A,3,,,,,,16,18,,22,24,,,3.6,2.1,2.2*3C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7202" y="6146476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,A,3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Camera System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38163"/>
            <a:ext cx="862012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370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Lightweight</a:t>
            </a:r>
          </a:p>
          <a:p>
            <a:r>
              <a:rPr lang="en-US" dirty="0"/>
              <a:t>Crisp Picture and High Resolution</a:t>
            </a:r>
          </a:p>
          <a:p>
            <a:r>
              <a:rPr lang="en-US" dirty="0"/>
              <a:t>Inexpensive</a:t>
            </a:r>
          </a:p>
          <a:p>
            <a:r>
              <a:rPr lang="en-US" dirty="0"/>
              <a:t>Limited Video Feed Delay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Goals and </a:t>
            </a:r>
            <a:r>
              <a:rPr lang="en-US" b="1" dirty="0" smtClean="0"/>
              <a:t>Objectives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57200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Personal Surveillance System</a:t>
            </a:r>
          </a:p>
          <a:p>
            <a:pPr fontAlgn="base"/>
            <a:r>
              <a:rPr lang="en-US" dirty="0"/>
              <a:t>Autonomous Blimp System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Basic aviation functions</a:t>
            </a:r>
          </a:p>
          <a:p>
            <a:pPr fontAlgn="base"/>
            <a:r>
              <a:rPr lang="en-US" dirty="0"/>
              <a:t>Camera System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Stabilization System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Video Recognition</a:t>
            </a:r>
          </a:p>
          <a:p>
            <a:pPr fontAlgn="base"/>
            <a:r>
              <a:rPr lang="en-US" dirty="0"/>
              <a:t>GPS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Enter waypoints into </a:t>
            </a:r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Record Flight Path</a:t>
            </a:r>
          </a:p>
          <a:p>
            <a:pPr fontAlgn="base"/>
            <a:r>
              <a:rPr lang="en-US" dirty="0" smtClean="0"/>
              <a:t>Long Range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Camera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69793"/>
              </p:ext>
            </p:extLst>
          </p:nvPr>
        </p:nvGraphicFramePr>
        <p:xfrm>
          <a:off x="838200" y="2209800"/>
          <a:ext cx="7400036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3336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GoPro</a:t>
                      </a:r>
                      <a:r>
                        <a:rPr lang="en-US" baseline="0" dirty="0" smtClean="0"/>
                        <a:t> Hero 3 Black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SC2000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Sony CCD Video Camera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204g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35g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$240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   $32.76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1080p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540TV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 Compatible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Battery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 with 150 mA current draw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Flight</a:t>
                      </a:r>
                      <a:r>
                        <a:rPr lang="en-US" baseline="0" dirty="0" smtClean="0"/>
                        <a:t> 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Completely dependent</a:t>
                      </a:r>
                      <a:r>
                        <a:rPr lang="en-US" baseline="0" dirty="0" smtClean="0"/>
                        <a:t> on size of external battery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Delay for Stream of 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3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</a:t>
                      </a:r>
                      <a:r>
                        <a:rPr lang="en-US" baseline="0" dirty="0" smtClean="0"/>
                        <a:t> of Transceiver  &lt;1s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This one!!! (It is all about the money)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3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SC2000 </a:t>
            </a:r>
            <a:r>
              <a:rPr lang="en-US" dirty="0"/>
              <a:t>Sony CCD Video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249424"/>
            <a:ext cx="4495800" cy="43251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Pixels  752 X 582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Internal Synchronization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Horizontal Resolution is </a:t>
            </a:r>
            <a:r>
              <a:rPr lang="en-US" sz="2400" dirty="0" smtClean="0"/>
              <a:t>540 </a:t>
            </a:r>
            <a:r>
              <a:rPr lang="en-US" sz="2400" dirty="0"/>
              <a:t>TV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Lens is 3.6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Power Supply: 12V/150 </a:t>
            </a:r>
            <a:r>
              <a:rPr lang="en-US" sz="2400" dirty="0" smtClean="0"/>
              <a:t>mA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 weight 14 grams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199"/>
            <a:ext cx="3733800" cy="275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Camera </a:t>
            </a:r>
            <a:r>
              <a:rPr lang="en-US" dirty="0" smtClean="0"/>
              <a:t>Feed Transmitter/Receiver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267200" cy="43251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Video Camera will have a 5.8 GHz AV Transceiver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Choose 5.8 </a:t>
            </a:r>
            <a:r>
              <a:rPr lang="en-US" sz="2400" dirty="0" smtClean="0"/>
              <a:t>GHz </a:t>
            </a:r>
            <a:r>
              <a:rPr lang="en-US" sz="2400" dirty="0"/>
              <a:t>in order to not cross signals with 2.4 </a:t>
            </a:r>
            <a:r>
              <a:rPr lang="en-US" sz="2400" dirty="0" smtClean="0"/>
              <a:t>GHz Transceiver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200m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Power Regulation: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5 Volt, 1A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Uses RCA adapter from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3” x 4” x 1”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81475" cy="414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9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800600" cy="43251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Lightweight </a:t>
            </a:r>
            <a:r>
              <a:rPr lang="en-US" dirty="0" smtClean="0"/>
              <a:t> </a:t>
            </a:r>
            <a:r>
              <a:rPr lang="en-US" dirty="0"/>
              <a:t>19g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particular mount was made for our specific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Gives </a:t>
            </a:r>
            <a:r>
              <a:rPr lang="en-US" dirty="0"/>
              <a:t>complete 180 degree pan &amp; full tilt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two 9.5g (Torque rating) servos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12" y="2438400"/>
            <a:ext cx="390020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7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Servo Motor </a:t>
            </a:r>
            <a:r>
              <a:rPr lang="it-IT" b="1" dirty="0"/>
              <a:t>Turnigy TG9e </a:t>
            </a:r>
            <a:br>
              <a:rPr lang="it-IT" b="1" dirty="0"/>
            </a:br>
            <a:endParaRPr lang="en-US" dirty="0"/>
          </a:p>
        </p:txBody>
      </p:sp>
      <p:pic>
        <p:nvPicPr>
          <p:cNvPr id="2050" name="Picture 2" descr="Turnigy TG9e 9g / 1.5kg / 0.10sec Eco Micro Ser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3" y="2418843"/>
            <a:ext cx="3655833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265533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Dimension: 23x12.2x29mm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Torque: 1.5kg/cm (4.8V)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Operating </a:t>
            </a:r>
            <a:r>
              <a:rPr lang="en-US" sz="2400" b="1" dirty="0" smtClean="0"/>
              <a:t>speed:</a:t>
            </a:r>
          </a:p>
          <a:p>
            <a:r>
              <a:rPr lang="en-US" sz="2400" b="1" dirty="0" smtClean="0"/>
              <a:t>	0.10sec/60 </a:t>
            </a:r>
            <a:r>
              <a:rPr lang="en-US" sz="2400" b="1" dirty="0"/>
              <a:t>degree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Operating voltage: </a:t>
            </a:r>
            <a:r>
              <a:rPr lang="en-US" sz="2400" b="1" dirty="0" smtClean="0"/>
              <a:t>4.8V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97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LiPo</a:t>
            </a:r>
            <a:r>
              <a:rPr lang="en-US" dirty="0" smtClean="0"/>
              <a:t> 2200mAh 3s Battery</a:t>
            </a:r>
            <a:endParaRPr lang="en-US" dirty="0"/>
          </a:p>
        </p:txBody>
      </p:sp>
      <p:sp>
        <p:nvSpPr>
          <p:cNvPr id="6" name="AutoShape 4" descr="data:image/jpeg;base64,/9j/4AAQSkZJRgABAQAAAQABAAD/2wCEAAkGBxQSEhUUEhQVFBQUFBQUFRcXFBQUFBUUFBYXFxQUFBgYHSggGBwlHBQUITEhJSkrLi4uFx8zODMsNygtLisBCgoKDg0OGhAQGCwkHCQsLCwsLCwsLC0sLCwsLCwsLCwsLCwsLCwsLCwsLCwsLCwsLCwsLCwsLCwsLCwsLCwsLP/AABEIAMQBAQMBEQACEQEDEQH/xAAbAAACAwEBAQAAAAAAAAAAAAAAAQIDBAUGB//EAEUQAAEEAAMEBwQHBwMBCQAAAAEAAgMRBBIhBTFBUQYiYXGBkaETMlKxFCNCcsHR8AczYoKSorIVQ5MkFlNUY3ODwuHx/8QAGgEBAQADAQEAAAAAAAAAAAAAAAECAwQFBv/EADYRAAIBAwEECAYBBQADAQAAAAABAgMEETEFEiFBMlFhcYGRsfATM0KhwdEiBhRS4fE0YpIV/9oADAMBAAIRAxEAPwD0ChmMIQaAaAEAIAQDQAgBACAEAIAQAgBACASAEAIBIBIUEAkAIBIBKASACgIlAIoCJVAKA0KkGEA0AIAQDQAgBANACAEAIAQAgBAJACAEAIBIAQokAkAIBIBIAUAiqBIBKARVBEoBIQ0oUaAEICAaAEA0AIAQAgBACAEAIAQAgBACASAEAkAkKCASASAFAJUCUAlQJAIoBFAJQGlACoBACEGgBANACAEA0AIBIBoAQCQDQAgBAJAJACFEhBIUSAEAkAkAkAkAIBFAIoQVoDQhQUAKgaAEICAaALQDtAFoAQAgBACAEAIAQE2QucLa1xF1YBOu+tEBdNs+Rjc725RpvIB17N6oyZVCiQCQCQAgEgEgBAJAJAJAJAJAJCF6FGgBANCAgBCjQAhAQo0AWhAQoWhAQAgBANrSdwJ7hfyWM5xgt6TSXbwKk3odTZO0pY5I4xARHT3Svc+MG6JbTc18GjWu2qo8MtqWq0qLgbVQnzR6prg8W0jvFHwXop5WUaGsHk9s7M9mczdGnSi4F4Otk1w0QqOUoUEAkAkAkAIAIUQIqgSAEAkAkAkIXqFBUDQAgBANACEBACFBCDQoIQEBdHhXnc01zOg9VyVr+3o9Oaz1Li/JG2NKctEU4nEwRGpJQXDexgL3+QBI8lyQv69w8WlCUu18F78UZypQprNWaRzZOkrLyww5j/Eczq5hkeb1yrsjsnaVRb1xWVNdi9+pzu8t08U4ub9+9DFjduYlwoyRYdvHdmrsY3N6kKf/AJuzKT3qkpVZdr4eX/Tso0toV/l0t1d35fAzwYlzvcfPK74o4wwH+d2YD0XVC5pR4UqCx2o2S2XNf+RcqPYnx8j1fRfaU0GYzU2LK95Dnh0uYZGtvKMoFcu9HUq1J700l2I1VaVpTp7tGUpPOr0/ZDG9Mw6880MTSKI9owOrkdbWRy4Rw5OleDbvxMfgS7/EFQZMknTnBD/dJ7o5PyQZRnf+0LBjd7U/+3XzKEyjHJ+0WKzkicQN1uDSfAA/NBkrb+0Yf+H7rk08aCxkm1hPBVJJ8Udbol0/kxGKbDJG1jJbDA0Hqua0u1J3ghp4Lxr2ydOm6qm21rnyO2jWU3u7uD3kmIad9Guy148a1eD4NnV8OLXFFOLLHNOlEDQgUvQtLqv8WMW8ps0VaUd1s5S+jPPEgEgEgBAXKAaAFQCAEA0AIAQhGSQN3kD9cEKcifpPA12RpfK/4Y25neWhWUYSl0VkxcktWdDBHFSi24N8beDsRIyAH+UZn/2rkuLujQX85LuTT/19zZCDnojoPMUQuVxe7i2Fr5ADyLg31IauJXd1X+RSwv8AKTwvvj8m/wCFCPSl4c/I42L6YBhIhha2vtSSxl39LHOetisI1ON5dN/+sF+cfg2xoXUvkW775cF78Tze1Okz36zTUOTbDa5EPcwHxDl2UYbMt/kW+8+uXH1z9sGUtmXrWa9eNNdSfv1OBiOkcY0Y0uHabaO5oDGHxa5dcr66msRxBdhqVns2i8zlKrLyXvxKX9JtKLXPHw5/Zxf8cbfk4LllSc3mpJt9puW0lSWLenGHcuPmzMek83+22GM82xB7v6pc58iso0ox0Ry1b2vV6cm/F+iwvsUYnpBin+/iJf8AkLB5NIHos+Bzre5EI8BiZdWxzSX9oMkeP6qr1TgXEuZM7DnHvNa3sdNAw+Rffoo6kVqzbC1rT6MW/B/ork2Q8cWHuLneobXqsHcU1zOmOyrqX047yA2U/s9Vj/dU+pm5bFr82kM7Jdxc0eCf3MeUSvY0lrUXl/skNkm/3jTpdAEnXsC3KpldE1S2Zu61EaIMC3MGueSbAoNojXXf2WtNSs0spGULCiulUy+z2z23RLo/7Gb6Q6+qHCMGrtwov3XeUkeJXk3Ny6sNx+JYW8ISyj2PtzyHmuSFtKcsRWTOU4xXFikmJXtULKFOW9qzgqV3JYWhUu00CQCQAgEoC5UAgGgBACAdoCrFYlkbS57g1o4n8OaA4sW2ZsSQMJES07pH2GntbWr/AOXTT3gs1TeHJ8IrVvgjXKok8avq5nVj6MRjXHzOlJ19k05I/wCZjDr/ADly8+e0oZ3baDqNc3wivfadELapLjLguzX33F8vSGDCMy4eFkQHBjWN8TdeYtc9T49bhXqvH+MdPfcvE9Chs6WN6MUl/lL3nzaPF7Y6eTSHqk637gzHTf13aHeNzVtpWijxhFR7Xxfm8v0NkqlpR4SbqPqXCP2/bPI7Q2/K/wB6v53GRw/q3f0rp/t4vpNs1Pa9SKxRhGC7F/z0OXJtCR2ntHdzdPRv5LYqUI6I5Z3tzVfGo/Dh6EsLsuR56sbj2mm+ryEdWC5okLG4npCXk/VnXg6LvPvvY0chmc7yprf7lrd1TXP7HZT2LdS1il3tfjJvh6MxAdZ8jz/CI4q8xJa1O8XJHZT/AKfn9c0u5N+rRuj2Zhm1ULTXxvlkPiA4NP8AStbu5vRI7KewqMelOT7sL8P1NLMU2L3AyP7jI4j/AFMaD6rD4taXM6o7Ns4fQn3tv1eCp+IMvB83bldKfPVPhVZamz49rQ4Ldj3YXoWswU53QuH3iyP0cQfRbYWU5HLU2zax+rJZ/o0n25Imdxc8+VAeq6obNlzPOq/1FD6It+/EX+lQD35ZJDyaGsafmfVdEbGEeZ59TbVeeiwQxEmGiGmHZ/ODI492YldFOxcujE8+ptCo+MpnKxW3sQ/qwtZEzsa0HyAoLtjsqbXE43erOTHgNiyX7XO4EHNmBo3vtZS2bTX8ZvPYVXcuMo6nt9hbcD+rJWbcH8D97kVwXGxKdHM6Sz2Pj5G2ltKdT+M3juPQFcSiloje5N6sSpBIUEIJCiQCQFyALQBaEHaFC0BRjsYyFhfI4Na3f28gOZPJAee2FhHbSc7EYgZMNGeo13uHtcPt8NN3E8FquLmlawUqnGUujHm+19nqKdOdee5T8X+F2+h2Np9LYcKCyBrif4Rcju1xA6o/Wi8mpCveS37iXDlFcIr32ce092js+lbx/lq/Fv328DzsM20MXrFEYoz9oa6dshNeZK7Y04RWNV1LgjZKVVPEIxh2yeZf/K08mS/7KEDNO8PPaTIB4N+r8wsvjbi/ikiKw+PLNapKT8vs/wBGPEbMiOhLnD4Q4sZ/RHTfRaXc1Hoz0KeyLWOsc97ZQNmQM3RMHaWj8Vg51HzZ1RtbWGkI+SL4nN+wAfui/wDEJ8OcuRsdejT4NpfY0swszvdikPe3J/nSzVrNnPPattD6l6+mS5ux5jvyM+9JZ8mA/NboWE2cVT+oKMeim/fvkTGyGj35/BjAD5uJ+S6Y7O6zz6v9QzfRj58f0P6Lhm7xJJ955HozKF0RsoR1OCpti5npLHgTbio2fu4Y2nnlbm86tblRpo453NafSk34ik2lI7ifBbY0W+jE53UxqyovdxdXiuiFpUfYaZXMEY58cxvNx9F2Q2en0mc8rx/SjFJtN590Bo7Br5ldsLWlDkaXVqS1ZkeCdXHXtK3rhwSNTfWJrq3DzWW6YuRYyS/eca5Aqbi5Ix3masPjGtIAFC9e7itc6OVx1LGpKOh7DY+Ia/2gY7OxkmRjqItuVp3HdvK+Z2hBRnHhhtZfflnuWsnKD4548DeuA6gQCQCQCtAFqAstUBaAdoAQDtAeY6T7Mfi8Rh4A7KynSSH4G3Tn99NIHa4LmubiNvTc2s9S631GynTc5YRbtra7QxsMIyRM6rGjiBxPad9/iV5NOM5Sdes81JfbsXUl/o+usLCFGKOVs2w6w3O+7Ay5w3ty0QD2ldUIzeh0V6lCmv5PC78Z/J382Lk1e4jkXvGncBdei6I29SWrPJqbStKaxTjnuWP0Rk2des05ceyvm7MV1Q2dKXJs4Km3nHhBJff0wMYXDN4F3e559Lr0XVHZz5pI4Km2a8vrfgkgbiIWe5EwdzWj8FvVnCOsvI5J3taerb72xSbYPCgsvh0Vyyat6ozHLtUn7RWSkl0Ykw+bM5xZO4ErJRqS0Ri5QWrFTzyC2q1m9Wa3cQWgGID3nfgt8bOPPiaZXT5FL8VG3t7tV1QtUtEaJXEnzKJdpng2u9dEaCNTmzDNii73neHBblBLREyuZQZAst0u91IiZk4E4ssw0MkhqNj3k6dVpd8lhOtTp9Jpd5Y0ZS0Rub0fxGmdrYrFgyyMZu7Lzei5J7Ut4/VnuR0Rsqr5Ev8ASY2/vMS3dZ9lG+Sx2F2UcFxz21H6IPxeP2b47Pf1M1jZELoJ5Ge2+qa0tc8tDXE0dABy7eK00tq1alWMcJJs2TsqcKblzN/Qj9zJ/wCqf8GLn2o81l3flm2z4U/E9CV5p1iQgrQoiUAiUAWgLEAWgGChBoAtCmXaU2SJ5aOs5uQHiA5wtcd5RVSKb5PJ37Mw7hJ6frieExUU74yYGE6EueBfs2D7R5DXet+zrH+5k22ktOJ6229qO0gox6Tz9tWdHZuPlhjZG928ZmOAyhwsg7t+oK+gqWMaMd6KTxr2eB8TG8deX8m8v7mk4xx42udVZckbdxc2QL3HmrvVZExBCyvPBZKjUepi6sEP6O7iaWyNo3qzB3MVoI4do3n1XRCziaJXT5ETPG3iF0xtsaI0SuG+ZTJtZg3a9wW5UTXvNmOfaxO4FbFTiicWYn4knf8AmtqxyG6Vunrea8aWEqsI6tIyVNvRGnZuCfiP3dEXlsmhf4rkq7St6f1Z7uJ0Qs6suXmegw/Qtxr2koHMMaXepr5LhntqP0Qfi/8Ap0x2e/qZ18B0Kw99fO8Dfbso/tAPquSe17iWmF4fs6I2VJa8TrYTZGGY7qxRAj3RQc81x61lcc7uvPpTfn+jfGjTjpFHTDTvO/cByC5zYeU6VyYVji6dwfJlrK59Ma0XdgCzvOgslCHncJ0sjbIxjcO2MFzW26IAUSNXOcczR1r0HHgrgm8ew23iRLgJJMuUGM03xAW60+fHvNdx8qXccPoR+4f2yu/xauraXzV3fs1Wny/E9Ba886REoCJcgIlyAiXIUVoDSgBAFoQdoULQHG6X4p0WEkkYac0xkcRftG6Hs3rdQhGc92WjyT4kqbU4vijP0r2WMLFBNBI8MlB0vcHta4gEb2nXQr0NiwjCVSDWdH5cDTti5qXEYSlqsrh24/RyNs7SZLFEyJhYGU42bcHuyiQNd8FtzAHcXOXtxoy/k5POeHhyz28jxPiKLSisY9f0afpWRo+ryXwJ1N1W/foQVphaxzqZTuW0R+nEiy5jRV6u13XuGvLzW34UUa1OcjHPtM/ZdfcK49v5cVsUILkR73WZH4554nzWX8Vogo9bM8s/xO8ysJV4Q1aRnGi5aIzvxjBxvuC5Z7QornnuN8bSo+WCp2P5NPifyXPLaa+mPmbo2L5yHE+WQhrQ0FxytGmYkmgACbOvYuWe06vLC8DfGyprXidyDoRi3++4MH3vwFLknfVJayb+3ob420I6JHVwn7Nm75JSfuivmud1mzbuI9dsnYMeHaGsGgFC+HPxPNam8vLM9DoOjABJ3AEnsA1KA5mPwxxGClnGIjiylrY4xbusXNH11FpzEOFC6FgniEMWz5pE/FjElgc4iMtJIYAGtJABPEGyBRJ150rwwOOT6+2YsjBd1nhvEjUgcSfmsTI+Y7Zez2zJZJLkisNbGPaGSRz3vzBo3uGZoBPV+rbqdxyRiyWydhPxE3tpMsYvRgNtj5DNpncN9NFA9nVTOBjJ6npM8DCPaNGta1jRzpzRa32Xz4++RruflSOH0SlqE9sjvkFv2j87wRrtPlnfbMuA6SYeqBFyACUAkArQZNKEBCghAtCjQh53p8f+jd2vjB7rv5gLrs1mp4M1Vn/E6XSD63YuEk4tZhyf+IsPrS6tnPdu5R60/wBmi8jmjnqPAxPLaI0IOi+hbPHxxL553TOL5HFzuJJJPr3LXFKCwjN8WUyimk1ZAWFWo4wclyM6cFKSj1mE4t5G4N/XavIlf1nphHoq0prXiZyXvIALnHk0Fx8mrnnXqS6UzdGlCOkTq4PopipPdw7wOb8sY/uNrnc4m3DO1hP2dzkXJJFH3B0h9aHqsHVXJF3TpQ9C8Gz99iXPO6g5jB5AEjzWLqsu6jq7OwOCgIdDCTIPcJD8zs3VJY6Q8jqeRWDm3qZYN/8Aqzz7sQAyF9l2rQNHZhXA23Tj5rEHPdtSZ4a7OGscHEFnswSGljXAG3UQXjjv0VBqwbs0xzSF72WALOU0SwvodUC2uA7ieOkBd0h2gyOJzXE9YEmiBTW9Z1k7hQ9VQeBbiJJ3N9lmbG3rNloGZ1aVBm1bxGY69mhCuDHJ63AYp+IlZbHTSMaGxsJEbGiNrjeu8gMfZOtntWODLJg25tGd8cgez2LvZ5gx2ZjxoS0OzAaEgbviCoPIbDllYS36OXOc5xL70ykABuXiLs3etjkqzFHrtiYY1FnY5hjY72rnGvaSPO5oug1oFDjrrqoyofShznRONUwZa7esBY811WPz4+Poabr5T8PUy9FmfUfzu+a2bQ+d4Ixtflo7YauE6CSpB2gEhQQhJCl6AEAIQEAWgMW28J7aCSPi5hr7w1b6gLbQnuVEzGosxaI7J+u6PAcY2O8PZTk/4hddF7l8u/HmsGmqt6g0eBA0X0p4hPDcVhMzRswWHbJJGx95XvYw0aNOcGmj4rmuM/Cl3P0N1Lpx70e7w3RLBx/7LXHm8uk9HEj0Xy7nJ8z28I6eRsbD7JjQQDlDQGgmtBpSxKcTEYvEFusgj0fZAaA3K8Rk3rucTrYAylQCmJFg3K6NznMaHtkc8mRuV3VcaaGN3urV1CygLXYJ2WQRMPWblicTlqgATIx9EB45WRd1qhSraOJ+jgOIH1rskbK9oIy2HKHtcSyjlElnW8zRRpUjOd9NmBaWMcXNYIs1uZTLcXZg4Ma6y4k9Z16a6KAm5k7ic7xW6y4uJFihRsjduD/NUHV2W/2cLAH+1dVB2hzczoVAeb6XvEmeNzsujBnLmtbvzP8AeI5MAq9LWSRGcDC4mKIhgkklaaHsmulMbnHdTGlrXE6b7WW6zE9Xh4JM7KZK3K0kOjy4eOMGupnjFZvu8zZ11xxkyLhsiaRudnsg86lzg/FH4TlObK51irNbin8RxO27AtjYG5uvTbJIDjo42WMBHWLSNBzpYlM742MHXOW8tufQaGkHUGQtGgcbGXjVGlnGEpdFNmMpKOrwc/pVtTDOw5iheHO6jRQ0ppBJsDL9kaBejZWtWFRSksLicdzXhKG6nnQxdF/3DfvP/wAitF/89+Hobbb5SOyFxnQFKgeVAGVQDpAKiqC60IMFACARQCtAAcgJ9EsL/wBHjsMdwlxAb9yaJr214vPkuiVTFWFTufkYKOYuJ8vidYX1rPAawy7BHU934ha6mhlE24Xqyx8hIw+AeFoqcacu5+htjwku9ep9Qe8fr9fqu9fJnvFb8SBvIHj+v16iGBk0cd5bO+7LjoSXEdY6CyTQ4koUyYjpDFH9pjeywefBvcfXwEML+lAJoZqJrMW5YxrRJc7ho715q4GTk7Q21I5xyPNOc2JlUQ9ziDYe1riHcANPevgqosmTF9GfOCSXOafZmpHhodG8PyChmzHIbO7cCNSrukySEzCXPnmY0CYhtkusMN52B5IAsUKbvHFZbhMkmYrM3qRzSDLQLWvEQJBBNuyxVmd3W0cyFkojJztpz+0a5gMMIaS7I1wke4hoAaBC1wG67LqsnVZxT0Ri2bug8EMT/pGJeBlsRx0XOJOhc8AEtAG7dd8t+f8Aa1p8FHz4epg7inHWX5PR4zpVFbjHG+3GyajbZoAkOcHHg37I3c9V0R2ZUljfkl9/0aZXsF0V+Dn4npVI5wLWsaRRBJfI5pG4tzHKD3NXTDZlJdJt/Y0yvZvRJGKXaeIk3yyV2H2Y8Q2guiNvRhpFevqaHVqS1bOVLiI2+9IwHvDneQsrKVxThqyKlKXHBNj8wuOOWThmyiNgPe7X0XNK+j9Kybo2z5nsdj4XLE0bqG7vXjVZynNylqejTioxwjpBi1GwllQCQEUAigC0BK1SDtAK0BK0BEoCJP64IDqdGSDJK2/3jGf2lzSfJ7fILKXQT6n7/JFqfHsPoO6vRfZ5zxPAnqaMN73gfTX8FrnoImuY0/7tee9adUbNGej2l0gawO+sbmF0M3zA4bvJfJpM97Jz5MTiHt0tpBdZDQ0EcB1zYPhv5q7pMmWRpe5zJHsAi62Zzi8F0gsDQtFACtxAtZbpMlcc+HsCNz5XDJ1Y2uLjqbbcIu6DRZJ46crujJZNiwx2ZsDI7blL55Y2EMlcwZnNsyEDTXKSAHdqyx2kMkm0DK5r3y5S0uIbFh3vLSW170pazN1Wi9dw10W2FGUuEYtmEqkY9JmUG6tjnuoWZpjlD6AJbHCG6UKFuOlacF0wsaz14e+w0Suqa04k4w4UWlkdbvZRMjI0I9+i/cT9r5BdENnR+qXvxyaZXj5IicIH1YdIRuzF0hHdd0umNpRjy8zS7ipLn5FkgbH7zmR9jnNb6b1sdSnTWqRgozm+spZjYyaZnlN0BHG4g+LqC0Svaa049xsjbTepobDObAw+Q/8Amv8A/iwfitMr6T6MfM2K2XNmluxcQf3kwh03Miq+4mz4rRK4qy5+X+zaqMFyNDejkRy+0zn+KR73NceeWq8gVqcm9XnxNiWNFg34XZ8UdFjA3Wswb1fLL+uSwykXDZf7G70zH4hYaPDL+SjmVROjA7QcdOGn4Lnkzai0PWBkPMhQLlABKAV+CAjQ/VoQsCoGgGgHaARKApkKApg2r9GkbIbIFh3c7l4hq30KXxW6fXp3r/WTVVnuLf6j53BZu9/FfWrgjxZ8Xk0YXV47fxBWE9CR1Nk28nm5aImxnEwcbfadZ2UDrAlj5LIIoZWmz58PBfOtZeEe1nhlnYnxbnf7mIksi9GYdhAFbyXvvQa6LbC1qvSPvxNUq9NcyljdbbHEwjcS1077+LNMSM3IgCl1R2fJ9KXv7GmV5FaIskc9wp8sjuFZsjaJusrKFWBp2LohYUlrl++w0Su5vTgVjCtjF5WsHM0webqtb1CjT5JGpyqT5tlE204W75Afugu8Adx81hK9ox+rJlG2qPkODGOfWTDyuBOjnERN79xvwK55bQz0Ym1WmOkzU3B4p90IYh8Qa6Q+b7HotTu6z6kbFQprtNQ2Dd+3nll0+w8sYO8Bv5LS5TlrJ+noZqMVojRhtiYeOvq2mhw1d4ktP4rDCRnlnRjIAoBtXuAAf55U3kMMsDt9AAfxAF3gcvypYuZVEbRyoc81EeHVWDqGW6IMArn20W/JYubLuom1g/8AysvyWO8y4LjH2f01XyWOS4L2NoD/AOvVRsywTJUAWgAFAAKgFaoHn/VBTAJqgdoBhAMIAQFbwqQ4nSFlxO3nT5LfQluVFLqNdRb0Wjx2GOq+qhJSjlHizWDXgR1x3rGr0RDU2ZC73QSewEn0WjODZgpnDY/fc2P7xa0+W/0Wt1KcOaRluTkY5Nrwg00vkPJjdPN1fIrnnfwWnE3RtpPXgBxOIcaZh8vbI7MfIZR6FaJX1WXRSRsVtBasvj2NinV7Wb2TXf8Adht/2kX4rTKrWnrI2KFOOiNMHRKIdZ+aSz7zjr5ArVuLPHU2bz5HWwmzYYtY2MND3iA1w7R1r+avBE4svDtRXW/hdoB2Drfkq5YIkQ9pwvW/d+z52o5mSiI6X9jsGoPf1lg6hd0C2qJ6um8a32+9+Sx3zLdJxjjXH3uPlawcmXBpZGXXXW7dx+axyUubhyf4tNx08N6mS4BsZGh57jf5pkYLI2USPd7NaPqoU6EDBfKxvFm/VQpc/DClMlMsuGI3K5JgzlUgrQASgC0AqQFoKAYKAkEA0AEqgi5Uhix0QLaIsclnExZ5HF7ENl0Dg3jTiKPcF2UqtSl0H+jnnCE+kjNDg8VdMMLbGrjXpenotk7yvLhw8jCNvSRY3ZE0mkuJf2BhyMrtA0XO3UlrJm1KK0Rrw3RaBh+sGY18YNnyorHcRlvM6keFjjaBTQ3f1cubxNaeKywicS1kgANAUeeUu8NL8kzgYGyTfkr+bKfLSli5dZVEgHbq0PaRl+Sxcy7on8c2/gW0G+g+Sw3uoywN4+KiK+yQD46fNY7xcDG4bq8M3ytTJSTBvy1X8WUnw0TIFpfV38c2Wvl81CkdOO/sIr5IDVA6jrXe3LXyUB2IXg1dHTeKvx0WJkWGMEaUdey0KQfANa8jX5ICDTVc+RpCGyKfT9UsWZFj6P60VIYp41SGVzFSELQCtAPOgLbQBaAlaAeZALMhCJcsgZ5ncjRWUTFnPdv1GvO9F0xZqaK55tetbuAIJoeiyMSwTaAHVo1oE6emixZkiIkNHK6gfs2bPpqsGypA06205D2l3posHLrMsECOwg/FZrvWO8ZYLHG/etx5guWOSjJOlnMK3Au0/JQANxp1D4ddUyUG79LZ4uQAOG8HnrSgJnXfr2glAJ98esOVmwgIgmtDQ5Em0BZGddOr3k/kgNUOIquB52aUwXJsjxG/5hQppEl79dPFClLzpvtCEA+kBcyfdwQuRl2+vNAUSeaEKXBUhXaEFlQFtoB2hR2gFmQgs6oIlyoKJXc1UQx4g666jx0W2DNbRldfA6H7Ov6K25McEmmtWnL4uWLZcB4Ufi6y1yZmieb4ut225azIs8cw5dbRQoAaaGuzrICbd/wn+ZQARzHjqgA9vW/qQpIcOPZqgG3s07NUII+R56oCB7dTz1QE75m/EoCQOm/TlqgJxvo6ad5KA0xTqYLkv9pahROKAgXKkGJFAPP4IUi4oQqcqQVoCVoUdoAzIBFypCJcgIucgKnnxVIZZOYO/hqtkWYtFDt/wnnqs8kwIu5i+3VRsJE+/rDx0WDMkMbtD4arEpJp106vmoUlm5jx1UKPNz63mgJA7tb7NUAweXV80AeFduqAlfPXt1QAfMctUIRHZp2aoAHZofFASvnqeeqAnfPXxKAk13LcgLGSclCkxIgHmQESUAZkAZkAiUBG0A8yAC5CBmVAi5ARLkBElAVudvpUFEhBrgVkmRlLz8Wviss9RMEbob9OVqZBJp5aeKjKGYdx52sSjLuevigJB3bY5WoCTTyNeKFBp8DzsoCebnr22gJX26crQDaeWnigGD5oAJ5/NAF893egG08vmhAB80BInn80A7QDDlASD0KPMgFaEC0KLOhB2gI2hQtUg+CASFI2hCLigK37kBXvOqoKHOI0WRByDLVIADbFlQAw2aKhQJrQICbm1qFCkmiwSUA2G9EBLcaCAnlrVQo2i96pB3wQAdCgFXFQD3qkC1APcqAQBagC0KStCBwQoDVCEbQDp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hQVFBQUFBQUFRcXFBQUFBUUFBYXFxQUFBgYHSggGBwlHBQUITEhJSkrLi4uFx8zODMsNygtLisBCgoKDg0OGhAQGCwkHCQsLCwsLCwsLC0sLCwsLCwsLCwsLCwsLCwsLCwsLCwsLCwsLCwsLCwsLCwsLCwsLCwsLP/AABEIAMQBAQMBEQACEQEDEQH/xAAbAAACAwEBAQAAAAAAAAAAAAAAAQIDBAUGB//EAEUQAAEEAAMEBwQHBwMBCQAAAAEAAgMRBBIhBTFBUQYiYXGBkaETMlKxFCNCcsHR8AczYoKSorIVQ5MkFlNUY3ODwuHx/8QAGgEBAQADAQEAAAAAAAAAAAAAAAECAwQFBv/EADYRAAIBAwEECAYBBQADAQAAAAABAgMEETEFEiFBMlFhcYGRsfATM0KhwdEiBhRS4fE0YpIV/9oADAMBAAIRAxEAPwD0ChmMIQaAaAEAIAQDQAgBACAEAIAQAgBACASAEAIBIBIUEAkAIBIBKASACgIlAIoCJVAKA0KkGEA0AIAQDQAgBANACAEAIAQAgBAJACAEAIBIAQokAkAIBIBIAUAiqBIBKARVBEoBIQ0oUaAEICAaAEA0AIAQAgBACAEAIAQAgBACASAEAkAkKCASASAFAJUCUAlQJAIoBFAJQGlACoBACEGgBANACAEA0AIBIBoAQCQDQAgBAJAJACFEhBIUSAEAkAkAkAkAIBFAIoQVoDQhQUAKgaAEICAaALQDtAFoAQAgBACAEAIAQE2QucLa1xF1YBOu+tEBdNs+Rjc725RpvIB17N6oyZVCiQCQCQAgEgEgBAJAJAJAJAJAJCF6FGgBANCAgBCjQAhAQo0AWhAQoWhAQAgBANrSdwJ7hfyWM5xgt6TSXbwKk3odTZO0pY5I4xARHT3Svc+MG6JbTc18GjWu2qo8MtqWq0qLgbVQnzR6prg8W0jvFHwXop5WUaGsHk9s7M9mczdGnSi4F4Otk1w0QqOUoUEAkAkAkAIAIUQIqgSAEAkAkAkIXqFBUDQAgBANACEBACFBCDQoIQEBdHhXnc01zOg9VyVr+3o9Oaz1Li/JG2NKctEU4nEwRGpJQXDexgL3+QBI8lyQv69w8WlCUu18F78UZypQprNWaRzZOkrLyww5j/Eczq5hkeb1yrsjsnaVRb1xWVNdi9+pzu8t08U4ub9+9DFjduYlwoyRYdvHdmrsY3N6kKf/AJuzKT3qkpVZdr4eX/Tso0toV/l0t1d35fAzwYlzvcfPK74o4wwH+d2YD0XVC5pR4UqCx2o2S2XNf+RcqPYnx8j1fRfaU0GYzU2LK95Dnh0uYZGtvKMoFcu9HUq1J700l2I1VaVpTp7tGUpPOr0/ZDG9Mw6880MTSKI9owOrkdbWRy4Rw5OleDbvxMfgS7/EFQZMknTnBD/dJ7o5PyQZRnf+0LBjd7U/+3XzKEyjHJ+0WKzkicQN1uDSfAA/NBkrb+0Yf+H7rk08aCxkm1hPBVJJ8Udbol0/kxGKbDJG1jJbDA0Hqua0u1J3ghp4Lxr2ydOm6qm21rnyO2jWU3u7uD3kmIad9Guy148a1eD4NnV8OLXFFOLLHNOlEDQgUvQtLqv8WMW8ps0VaUd1s5S+jPPEgEgEgBAXKAaAFQCAEA0AIAQhGSQN3kD9cEKcifpPA12RpfK/4Y25neWhWUYSl0VkxcktWdDBHFSi24N8beDsRIyAH+UZn/2rkuLujQX85LuTT/19zZCDnojoPMUQuVxe7i2Fr5ADyLg31IauJXd1X+RSwv8AKTwvvj8m/wCFCPSl4c/I42L6YBhIhha2vtSSxl39LHOetisI1ON5dN/+sF+cfg2xoXUvkW775cF78Tze1Okz36zTUOTbDa5EPcwHxDl2UYbMt/kW+8+uXH1z9sGUtmXrWa9eNNdSfv1OBiOkcY0Y0uHabaO5oDGHxa5dcr66msRxBdhqVns2i8zlKrLyXvxKX9JtKLXPHw5/Zxf8cbfk4LllSc3mpJt9puW0lSWLenGHcuPmzMek83+22GM82xB7v6pc58iso0ox0Ry1b2vV6cm/F+iwvsUYnpBin+/iJf8AkLB5NIHos+Bzre5EI8BiZdWxzSX9oMkeP6qr1TgXEuZM7DnHvNa3sdNAw+Rffoo6kVqzbC1rT6MW/B/ork2Q8cWHuLneobXqsHcU1zOmOyrqX047yA2U/s9Vj/dU+pm5bFr82kM7Jdxc0eCf3MeUSvY0lrUXl/skNkm/3jTpdAEnXsC3KpldE1S2Zu61EaIMC3MGueSbAoNojXXf2WtNSs0spGULCiulUy+z2z23RLo/7Gb6Q6+qHCMGrtwov3XeUkeJXk3Ny6sNx+JYW8ISyj2PtzyHmuSFtKcsRWTOU4xXFikmJXtULKFOW9qzgqV3JYWhUu00CQCQAgEoC5UAgGgBACAdoCrFYlkbS57g1o4n8OaA4sW2ZsSQMJES07pH2GntbWr/AOXTT3gs1TeHJ8IrVvgjXKok8avq5nVj6MRjXHzOlJ19k05I/wCZjDr/ADly8+e0oZ3baDqNc3wivfadELapLjLguzX33F8vSGDCMy4eFkQHBjWN8TdeYtc9T49bhXqvH+MdPfcvE9Chs6WN6MUl/lL3nzaPF7Y6eTSHqk637gzHTf13aHeNzVtpWijxhFR7Xxfm8v0NkqlpR4SbqPqXCP2/bPI7Q2/K/wB6v53GRw/q3f0rp/t4vpNs1Pa9SKxRhGC7F/z0OXJtCR2ntHdzdPRv5LYqUI6I5Z3tzVfGo/Dh6EsLsuR56sbj2mm+ryEdWC5okLG4npCXk/VnXg6LvPvvY0chmc7yprf7lrd1TXP7HZT2LdS1il3tfjJvh6MxAdZ8jz/CI4q8xJa1O8XJHZT/AKfn9c0u5N+rRuj2Zhm1ULTXxvlkPiA4NP8AStbu5vRI7KewqMelOT7sL8P1NLMU2L3AyP7jI4j/AFMaD6rD4taXM6o7Ns4fQn3tv1eCp+IMvB83bldKfPVPhVZamz49rQ4Ldj3YXoWswU53QuH3iyP0cQfRbYWU5HLU2zax+rJZ/o0n25Imdxc8+VAeq6obNlzPOq/1FD6It+/EX+lQD35ZJDyaGsafmfVdEbGEeZ59TbVeeiwQxEmGiGmHZ/ODI492YldFOxcujE8+ptCo+MpnKxW3sQ/qwtZEzsa0HyAoLtjsqbXE43erOTHgNiyX7XO4EHNmBo3vtZS2bTX8ZvPYVXcuMo6nt9hbcD+rJWbcH8D97kVwXGxKdHM6Sz2Pj5G2ltKdT+M3juPQFcSiloje5N6sSpBIUEIJCiQCQFyALQBaEHaFC0BRjsYyFhfI4Na3f28gOZPJAee2FhHbSc7EYgZMNGeo13uHtcPt8NN3E8FquLmlawUqnGUujHm+19nqKdOdee5T8X+F2+h2Np9LYcKCyBrif4Rcju1xA6o/Wi8mpCveS37iXDlFcIr32ce092js+lbx/lq/Fv328DzsM20MXrFEYoz9oa6dshNeZK7Y04RWNV1LgjZKVVPEIxh2yeZf/K08mS/7KEDNO8PPaTIB4N+r8wsvjbi/ikiKw+PLNapKT8vs/wBGPEbMiOhLnD4Q4sZ/RHTfRaXc1Hoz0KeyLWOsc97ZQNmQM3RMHaWj8Vg51HzZ1RtbWGkI+SL4nN+wAfui/wDEJ8OcuRsdejT4NpfY0swszvdikPe3J/nSzVrNnPPattD6l6+mS5ux5jvyM+9JZ8mA/NboWE2cVT+oKMeim/fvkTGyGj35/BjAD5uJ+S6Y7O6zz6v9QzfRj58f0P6Lhm7xJJ955HozKF0RsoR1OCpti5npLHgTbio2fu4Y2nnlbm86tblRpo453NafSk34ik2lI7ifBbY0W+jE53UxqyovdxdXiuiFpUfYaZXMEY58cxvNx9F2Q2en0mc8rx/SjFJtN590Bo7Br5ldsLWlDkaXVqS1ZkeCdXHXtK3rhwSNTfWJrq3DzWW6YuRYyS/eca5Aqbi5Ix3masPjGtIAFC9e7itc6OVx1LGpKOh7DY+Ia/2gY7OxkmRjqItuVp3HdvK+Z2hBRnHhhtZfflnuWsnKD4548DeuA6gQCQCQCtAFqAstUBaAdoAQDtAeY6T7Mfi8Rh4A7KynSSH4G3Tn99NIHa4LmubiNvTc2s9S631GynTc5YRbtra7QxsMIyRM6rGjiBxPad9/iV5NOM5Sdes81JfbsXUl/o+usLCFGKOVs2w6w3O+7Ay5w3ty0QD2ldUIzeh0V6lCmv5PC78Z/J382Lk1e4jkXvGncBdei6I29SWrPJqbStKaxTjnuWP0Rk2des05ceyvm7MV1Q2dKXJs4Km3nHhBJff0wMYXDN4F3e559Lr0XVHZz5pI4Km2a8vrfgkgbiIWe5EwdzWj8FvVnCOsvI5J3taerb72xSbYPCgsvh0Vyyat6ozHLtUn7RWSkl0Ykw+bM5xZO4ErJRqS0Ri5QWrFTzyC2q1m9Wa3cQWgGID3nfgt8bOPPiaZXT5FL8VG3t7tV1QtUtEaJXEnzKJdpng2u9dEaCNTmzDNii73neHBblBLREyuZQZAst0u91IiZk4E4ssw0MkhqNj3k6dVpd8lhOtTp9Jpd5Y0ZS0Rub0fxGmdrYrFgyyMZu7Lzei5J7Ut4/VnuR0Rsqr5Ev8ASY2/vMS3dZ9lG+Sx2F2UcFxz21H6IPxeP2b47Pf1M1jZELoJ5Ge2+qa0tc8tDXE0dABy7eK00tq1alWMcJJs2TsqcKblzN/Qj9zJ/wCqf8GLn2o81l3flm2z4U/E9CV5p1iQgrQoiUAiUAWgLEAWgGChBoAtCmXaU2SJ5aOs5uQHiA5wtcd5RVSKb5PJ37Mw7hJ6frieExUU74yYGE6EueBfs2D7R5DXet+zrH+5k22ktOJ6229qO0gox6Tz9tWdHZuPlhjZG928ZmOAyhwsg7t+oK+gqWMaMd6KTxr2eB8TG8deX8m8v7mk4xx42udVZckbdxc2QL3HmrvVZExBCyvPBZKjUepi6sEP6O7iaWyNo3qzB3MVoI4do3n1XRCziaJXT5ETPG3iF0xtsaI0SuG+ZTJtZg3a9wW5UTXvNmOfaxO4FbFTiicWYn4knf8AmtqxyG6Vunrea8aWEqsI6tIyVNvRGnZuCfiP3dEXlsmhf4rkq7St6f1Z7uJ0Qs6suXmegw/Qtxr2koHMMaXepr5LhntqP0Qfi/8Ap0x2e/qZ18B0Kw99fO8Dfbso/tAPquSe17iWmF4fs6I2VJa8TrYTZGGY7qxRAj3RQc81x61lcc7uvPpTfn+jfGjTjpFHTDTvO/cByC5zYeU6VyYVji6dwfJlrK59Ma0XdgCzvOgslCHncJ0sjbIxjcO2MFzW26IAUSNXOcczR1r0HHgrgm8ew23iRLgJJMuUGM03xAW60+fHvNdx8qXccPoR+4f2yu/xauraXzV3fs1Wny/E9Ba886REoCJcgIlyAiXIUVoDSgBAFoQdoULQHG6X4p0WEkkYac0xkcRftG6Hs3rdQhGc92WjyT4kqbU4vijP0r2WMLFBNBI8MlB0vcHta4gEb2nXQr0NiwjCVSDWdH5cDTti5qXEYSlqsrh24/RyNs7SZLFEyJhYGU42bcHuyiQNd8FtzAHcXOXtxoy/k5POeHhyz28jxPiKLSisY9f0afpWRo+ryXwJ1N1W/foQVphaxzqZTuW0R+nEiy5jRV6u13XuGvLzW34UUa1OcjHPtM/ZdfcK49v5cVsUILkR73WZH4554nzWX8Vogo9bM8s/xO8ysJV4Q1aRnGi5aIzvxjBxvuC5Z7QornnuN8bSo+WCp2P5NPifyXPLaa+mPmbo2L5yHE+WQhrQ0FxytGmYkmgACbOvYuWe06vLC8DfGyprXidyDoRi3++4MH3vwFLknfVJayb+3ob420I6JHVwn7Nm75JSfuivmud1mzbuI9dsnYMeHaGsGgFC+HPxPNam8vLM9DoOjABJ3AEnsA1KA5mPwxxGClnGIjiylrY4xbusXNH11FpzEOFC6FgniEMWz5pE/FjElgc4iMtJIYAGtJABPEGyBRJ150rwwOOT6+2YsjBd1nhvEjUgcSfmsTI+Y7Zez2zJZJLkisNbGPaGSRz3vzBo3uGZoBPV+rbqdxyRiyWydhPxE3tpMsYvRgNtj5DNpncN9NFA9nVTOBjJ6npM8DCPaNGta1jRzpzRa32Xz4++RruflSOH0SlqE9sjvkFv2j87wRrtPlnfbMuA6SYeqBFyACUAkArQZNKEBCghAtCjQh53p8f+jd2vjB7rv5gLrs1mp4M1Vn/E6XSD63YuEk4tZhyf+IsPrS6tnPdu5R60/wBmi8jmjnqPAxPLaI0IOi+hbPHxxL553TOL5HFzuJJJPr3LXFKCwjN8WUyimk1ZAWFWo4wclyM6cFKSj1mE4t5G4N/XavIlf1nphHoq0prXiZyXvIALnHk0Fx8mrnnXqS6UzdGlCOkTq4PopipPdw7wOb8sY/uNrnc4m3DO1hP2dzkXJJFH3B0h9aHqsHVXJF3TpQ9C8Gz99iXPO6g5jB5AEjzWLqsu6jq7OwOCgIdDCTIPcJD8zs3VJY6Q8jqeRWDm3qZYN/8Aqzz7sQAyF9l2rQNHZhXA23Tj5rEHPdtSZ4a7OGscHEFnswSGljXAG3UQXjjv0VBqwbs0xzSF72WALOU0SwvodUC2uA7ieOkBd0h2gyOJzXE9YEmiBTW9Z1k7hQ9VQeBbiJJ3N9lmbG3rNloGZ1aVBm1bxGY69mhCuDHJ63AYp+IlZbHTSMaGxsJEbGiNrjeu8gMfZOtntWODLJg25tGd8cgez2LvZ5gx2ZjxoS0OzAaEgbviCoPIbDllYS36OXOc5xL70ykABuXiLs3etjkqzFHrtiYY1FnY5hjY72rnGvaSPO5oug1oFDjrrqoyofShznRONUwZa7esBY811WPz4+Poabr5T8PUy9FmfUfzu+a2bQ+d4Ixtflo7YauE6CSpB2gEhQQhJCl6AEAIQEAWgMW28J7aCSPi5hr7w1b6gLbQnuVEzGosxaI7J+u6PAcY2O8PZTk/4hddF7l8u/HmsGmqt6g0eBA0X0p4hPDcVhMzRswWHbJJGx95XvYw0aNOcGmj4rmuM/Cl3P0N1Lpx70e7w3RLBx/7LXHm8uk9HEj0Xy7nJ8z28I6eRsbD7JjQQDlDQGgmtBpSxKcTEYvEFusgj0fZAaA3K8Rk3rucTrYAylQCmJFg3K6NznMaHtkc8mRuV3VcaaGN3urV1CygLXYJ2WQRMPWblicTlqgATIx9EB45WRd1qhSraOJ+jgOIH1rskbK9oIy2HKHtcSyjlElnW8zRRpUjOd9NmBaWMcXNYIs1uZTLcXZg4Ma6y4k9Z16a6KAm5k7ic7xW6y4uJFihRsjduD/NUHV2W/2cLAH+1dVB2hzczoVAeb6XvEmeNzsujBnLmtbvzP8AeI5MAq9LWSRGcDC4mKIhgkklaaHsmulMbnHdTGlrXE6b7WW6zE9Xh4JM7KZK3K0kOjy4eOMGupnjFZvu8zZ11xxkyLhsiaRudnsg86lzg/FH4TlObK51irNbin8RxO27AtjYG5uvTbJIDjo42WMBHWLSNBzpYlM742MHXOW8tufQaGkHUGQtGgcbGXjVGlnGEpdFNmMpKOrwc/pVtTDOw5iheHO6jRQ0ppBJsDL9kaBejZWtWFRSksLicdzXhKG6nnQxdF/3DfvP/wAitF/89+Hobbb5SOyFxnQFKgeVAGVQDpAKiqC60IMFACARQCtAAcgJ9EsL/wBHjsMdwlxAb9yaJr214vPkuiVTFWFTufkYKOYuJ8vidYX1rPAawy7BHU934ha6mhlE24Xqyx8hIw+AeFoqcacu5+htjwku9ep9Qe8fr9fqu9fJnvFb8SBvIHj+v16iGBk0cd5bO+7LjoSXEdY6CyTQ4koUyYjpDFH9pjeywefBvcfXwEML+lAJoZqJrMW5YxrRJc7ho715q4GTk7Q21I5xyPNOc2JlUQ9ziDYe1riHcANPevgqosmTF9GfOCSXOafZmpHhodG8PyChmzHIbO7cCNSrukySEzCXPnmY0CYhtkusMN52B5IAsUKbvHFZbhMkmYrM3qRzSDLQLWvEQJBBNuyxVmd3W0cyFkojJztpz+0a5gMMIaS7I1wke4hoAaBC1wG67LqsnVZxT0Ri2bug8EMT/pGJeBlsRx0XOJOhc8AEtAG7dd8t+f8Aa1p8FHz4epg7inHWX5PR4zpVFbjHG+3GyajbZoAkOcHHg37I3c9V0R2ZUljfkl9/0aZXsF0V+Dn4npVI5wLWsaRRBJfI5pG4tzHKD3NXTDZlJdJt/Y0yvZvRJGKXaeIk3yyV2H2Y8Q2guiNvRhpFevqaHVqS1bOVLiI2+9IwHvDneQsrKVxThqyKlKXHBNj8wuOOWThmyiNgPe7X0XNK+j9Kybo2z5nsdj4XLE0bqG7vXjVZynNylqejTioxwjpBi1GwllQCQEUAigC0BK1SDtAK0BK0BEoCJP64IDqdGSDJK2/3jGf2lzSfJ7fILKXQT6n7/JFqfHsPoO6vRfZ5zxPAnqaMN73gfTX8FrnoImuY0/7tee9adUbNGej2l0gawO+sbmF0M3zA4bvJfJpM97Jz5MTiHt0tpBdZDQ0EcB1zYPhv5q7pMmWRpe5zJHsAi62Zzi8F0gsDQtFACtxAtZbpMlcc+HsCNz5XDJ1Y2uLjqbbcIu6DRZJ46crujJZNiwx2ZsDI7blL55Y2EMlcwZnNsyEDTXKSAHdqyx2kMkm0DK5r3y5S0uIbFh3vLSW170pazN1Wi9dw10W2FGUuEYtmEqkY9JmUG6tjnuoWZpjlD6AJbHCG6UKFuOlacF0wsaz14e+w0Suqa04k4w4UWlkdbvZRMjI0I9+i/cT9r5BdENnR+qXvxyaZXj5IicIH1YdIRuzF0hHdd0umNpRjy8zS7ipLn5FkgbH7zmR9jnNb6b1sdSnTWqRgozm+spZjYyaZnlN0BHG4g+LqC0Svaa049xsjbTepobDObAw+Q/8Amv8A/iwfitMr6T6MfM2K2XNmluxcQf3kwh03Miq+4mz4rRK4qy5+X+zaqMFyNDejkRy+0zn+KR73NceeWq8gVqcm9XnxNiWNFg34XZ8UdFjA3Wswb1fLL+uSwykXDZf7G70zH4hYaPDL+SjmVROjA7QcdOGn4Lnkzai0PWBkPMhQLlABKAV+CAjQ/VoQsCoGgGgHaARKApkKApg2r9GkbIbIFh3c7l4hq30KXxW6fXp3r/WTVVnuLf6j53BZu9/FfWrgjxZ8Xk0YXV47fxBWE9CR1Nk28nm5aImxnEwcbfadZ2UDrAlj5LIIoZWmz58PBfOtZeEe1nhlnYnxbnf7mIksi9GYdhAFbyXvvQa6LbC1qvSPvxNUq9NcyljdbbHEwjcS1077+LNMSM3IgCl1R2fJ9KXv7GmV5FaIskc9wp8sjuFZsjaJusrKFWBp2LohYUlrl++w0Su5vTgVjCtjF5WsHM0webqtb1CjT5JGpyqT5tlE204W75Afugu8Adx81hK9ox+rJlG2qPkODGOfWTDyuBOjnERN79xvwK55bQz0Ym1WmOkzU3B4p90IYh8Qa6Q+b7HotTu6z6kbFQprtNQ2Dd+3nll0+w8sYO8Bv5LS5TlrJ+noZqMVojRhtiYeOvq2mhw1d4ktP4rDCRnlnRjIAoBtXuAAf55U3kMMsDt9AAfxAF3gcvypYuZVEbRyoc81EeHVWDqGW6IMArn20W/JYubLuom1g/8AysvyWO8y4LjH2f01XyWOS4L2NoD/AOvVRsywTJUAWgAFAAKgFaoHn/VBTAJqgdoBhAMIAQFbwqQ4nSFlxO3nT5LfQluVFLqNdRb0Wjx2GOq+qhJSjlHizWDXgR1x3rGr0RDU2ZC73QSewEn0WjODZgpnDY/fc2P7xa0+W/0Wt1KcOaRluTkY5Nrwg00vkPJjdPN1fIrnnfwWnE3RtpPXgBxOIcaZh8vbI7MfIZR6FaJX1WXRSRsVtBasvj2NinV7Wb2TXf8Adht/2kX4rTKrWnrI2KFOOiNMHRKIdZ+aSz7zjr5ArVuLPHU2bz5HWwmzYYtY2MND3iA1w7R1r+avBE4svDtRXW/hdoB2Drfkq5YIkQ9pwvW/d+z52o5mSiI6X9jsGoPf1lg6hd0C2qJ6um8a32+9+Sx3zLdJxjjXH3uPlawcmXBpZGXXXW7dx+axyUubhyf4tNx08N6mS4BsZGh57jf5pkYLI2USPd7NaPqoU6EDBfKxvFm/VQpc/DClMlMsuGI3K5JgzlUgrQASgC0AqQFoKAYKAkEA0AEqgi5Uhix0QLaIsclnExZ5HF7ENl0Dg3jTiKPcF2UqtSl0H+jnnCE+kjNDg8VdMMLbGrjXpenotk7yvLhw8jCNvSRY3ZE0mkuJf2BhyMrtA0XO3UlrJm1KK0Rrw3RaBh+sGY18YNnyorHcRlvM6keFjjaBTQ3f1cubxNaeKywicS1kgANAUeeUu8NL8kzgYGyTfkr+bKfLSli5dZVEgHbq0PaRl+Sxcy7on8c2/gW0G+g+Sw3uoywN4+KiK+yQD46fNY7xcDG4bq8M3ytTJSTBvy1X8WUnw0TIFpfV38c2Wvl81CkdOO/sIr5IDVA6jrXe3LXyUB2IXg1dHTeKvx0WJkWGMEaUdey0KQfANa8jX5ICDTVc+RpCGyKfT9UsWZFj6P60VIYp41SGVzFSELQCtAPOgLbQBaAlaAeZALMhCJcsgZ5ncjRWUTFnPdv1GvO9F0xZqaK55tetbuAIJoeiyMSwTaAHVo1oE6emixZkiIkNHK6gfs2bPpqsGypA06205D2l3posHLrMsECOwg/FZrvWO8ZYLHG/etx5guWOSjJOlnMK3Au0/JQANxp1D4ddUyUG79LZ4uQAOG8HnrSgJnXfr2glAJ98esOVmwgIgmtDQ5Em0BZGddOr3k/kgNUOIquB52aUwXJsjxG/5hQppEl79dPFClLzpvtCEA+kBcyfdwQuRl2+vNAUSeaEKXBUhXaEFlQFtoB2hR2gFmQgs6oIlyoKJXc1UQx4g666jx0W2DNbRldfA6H7Ov6K25McEmmtWnL4uWLZcB4Ufi6y1yZmieb4ut225azIs8cw5dbRQoAaaGuzrICbd/wn+ZQARzHjqgA9vW/qQpIcOPZqgG3s07NUII+R56oCB7dTz1QE75m/EoCQOm/TlqgJxvo6ad5KA0xTqYLkv9pahROKAgXKkGJFAPP4IUi4oQqcqQVoCVoUdoAzIBFypCJcgIucgKnnxVIZZOYO/hqtkWYtFDt/wnnqs8kwIu5i+3VRsJE+/rDx0WDMkMbtD4arEpJp106vmoUlm5jx1UKPNz63mgJA7tb7NUAweXV80AeFduqAlfPXt1QAfMctUIRHZp2aoAHZofFASvnqeeqAnfPXxKAk13LcgLGSclCkxIgHmQESUAZkAZkAiUBG0A8yAC5CBmVAi5ARLkBElAVudvpUFEhBrgVkmRlLz8Wviss9RMEbob9OVqZBJp5aeKjKGYdx52sSjLuevigJB3bY5WoCTTyNeKFBp8DzsoCebnr22gJX26crQDaeWnigGD5oAJ5/NAF893egG08vmhAB80BInn80A7QDDlASD0KPMgFaEC0KLOhB2gI2hQtUg+CASFI2hCLigK37kBXvOqoKHOI0WRByDLVIADbFlQAw2aKhQJrQICbm1qFCkmiwSUA2G9EBLcaCAnlrVQo2i96pB3wQAdCgFXFQD3qkC1APcqAQBagC0KStCBwQoDVCEbQDpC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575" y="2438400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Minimum Capacity: </a:t>
            </a:r>
            <a:r>
              <a:rPr lang="en-US" sz="2400" b="1" dirty="0" smtClean="0"/>
              <a:t>2200mAh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11.1v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3cell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Constant </a:t>
            </a:r>
            <a:r>
              <a:rPr lang="en-US" sz="2400" b="1" dirty="0"/>
              <a:t>Discharge: </a:t>
            </a:r>
            <a:r>
              <a:rPr lang="en-US" sz="2400" b="1" dirty="0" smtClean="0"/>
              <a:t>25C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Peak </a:t>
            </a:r>
            <a:r>
              <a:rPr lang="en-US" sz="2400" b="1" dirty="0"/>
              <a:t>Discharge (10sec): </a:t>
            </a:r>
            <a:r>
              <a:rPr lang="en-US" sz="2400" b="1" dirty="0" smtClean="0"/>
              <a:t>35C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Pack </a:t>
            </a:r>
            <a:r>
              <a:rPr lang="en-US" sz="2400" b="1" dirty="0"/>
              <a:t>Weight: </a:t>
            </a:r>
            <a:r>
              <a:rPr lang="en-US" sz="2400" b="1" dirty="0" smtClean="0"/>
              <a:t>188g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Pack </a:t>
            </a:r>
            <a:r>
              <a:rPr lang="en-US" sz="2400" b="1" dirty="0"/>
              <a:t>Size: 105 x 33 x </a:t>
            </a:r>
            <a:r>
              <a:rPr lang="en-US" sz="2400" b="1" dirty="0" smtClean="0"/>
              <a:t>24mm</a:t>
            </a:r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1032" name="Picture 8" descr="Turnigy 2200mAh 3S 25C Lipo 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486150" cy="26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Blimp Functionality &amp; Microcontroller Program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Blimp </a:t>
            </a:r>
            <a:r>
              <a:rPr lang="en-US" b="1" dirty="0" smtClean="0"/>
              <a:t>Control Flowchart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6386" name="Picture 2" descr="https://lh5.googleusercontent.com/j1LWbfPK2-OvYc7x1mp1QSQ06bgH_HGub-a99NLE8T8ipbYSdSEFAIEg-UF1qPcCFfdWsoUo36XiQ0lL_0feP__ecqf7R7SZfKTslGiLeB9Le4RRRXNrL7Gnm1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9048750" cy="42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Camera </a:t>
            </a:r>
            <a:r>
              <a:rPr lang="en-US" b="1" dirty="0" smtClean="0"/>
              <a:t>System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7410" name="Picture 2" descr="https://lh4.googleusercontent.com/uOlVdlmbHg3NOQ0ZPENCuNTV7ldI_Gmq1IV1fToop1Bsi0vx2PSwEEz6YZXIndyQTcgnfHA1VYBaZjkUaqrfurO41Hb-uxjIGXfmoXhYiFC-ZjRfNh9cmNamuNq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648200" cy="47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Camera System Explained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Camera system has </a:t>
            </a:r>
            <a:r>
              <a:rPr lang="en-US" dirty="0" smtClean="0"/>
              <a:t>two modes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User control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The user can control at which view to see from the </a:t>
            </a:r>
            <a:r>
              <a:rPr lang="en-US" sz="1800" dirty="0" smtClean="0">
                <a:solidFill>
                  <a:schemeClr val="tx1"/>
                </a:solidFill>
              </a:rPr>
              <a:t>camera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Controlled by the Graphic User Interface</a:t>
            </a:r>
          </a:p>
          <a:p>
            <a:pPr lvl="2"/>
            <a:endParaRPr lang="en-US" dirty="0" smtClean="0"/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Auto control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The blimp will stabilize the camera through 2 servo </a:t>
            </a:r>
            <a:r>
              <a:rPr lang="en-US" sz="1800" dirty="0" smtClean="0">
                <a:solidFill>
                  <a:schemeClr val="tx1"/>
                </a:solidFill>
              </a:rPr>
              <a:t>motors </a:t>
            </a:r>
            <a:r>
              <a:rPr lang="en-US" sz="1800" dirty="0">
                <a:solidFill>
                  <a:schemeClr val="tx1"/>
                </a:solidFill>
              </a:rPr>
              <a:t>which get data from the </a:t>
            </a:r>
            <a:r>
              <a:rPr lang="en-US" sz="1800" dirty="0" smtClean="0">
                <a:solidFill>
                  <a:schemeClr val="tx1"/>
                </a:solidFill>
              </a:rPr>
              <a:t>IMU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Auto-corrects for turbulence be it wind or debris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Components of Blimp Design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1676400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24800" y="27432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13278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Feet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52509" y="35872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 Feet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8800"/>
            <a:ext cx="6400800" cy="46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Servo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commands sent from the computer GUI through the </a:t>
            </a:r>
            <a:r>
              <a:rPr lang="en-US" dirty="0" err="1" smtClean="0"/>
              <a:t>XBee</a:t>
            </a:r>
            <a:r>
              <a:rPr lang="en-US" dirty="0" smtClean="0"/>
              <a:t> to the Blimp</a:t>
            </a:r>
          </a:p>
          <a:p>
            <a:r>
              <a:rPr lang="en-US" dirty="0" smtClean="0"/>
              <a:t>Camera11-camera up tilt</a:t>
            </a:r>
          </a:p>
          <a:p>
            <a:r>
              <a:rPr lang="en-US" dirty="0" smtClean="0"/>
              <a:t>Camera22-camera down tilt</a:t>
            </a:r>
          </a:p>
          <a:p>
            <a:r>
              <a:rPr lang="en-US" dirty="0" smtClean="0"/>
              <a:t>Camera33-camera left pan</a:t>
            </a:r>
          </a:p>
          <a:p>
            <a:r>
              <a:rPr lang="en-US" dirty="0" smtClean="0"/>
              <a:t>Camera44-camera right 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7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Control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Servo motors will be used to turn the blimp system and the camera system</a:t>
            </a:r>
          </a:p>
          <a:p>
            <a:r>
              <a:rPr lang="en-US" dirty="0" smtClean="0"/>
              <a:t>Each button press will turn the servo approximately 30 degrees.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17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Motor controls and User interface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8434" name="Picture 2" descr="https://lh4.googleusercontent.com/rDLdBOHj8a9zU2cxNp_cj0xvrxWWtJ8CPIxyemNuOOEz7HFn6pZt-WopbcRaDbeZWNywY-vJgg0G9Gam8OYPHVaS822GkdGmZBWy7JtkkHS2kgLOXRV_QloMbV7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668861" cy="45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Motor control System Explained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otor </a:t>
            </a:r>
            <a:r>
              <a:rPr lang="en-US" dirty="0"/>
              <a:t>control system has 2 modes</a:t>
            </a: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User control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The user can control how the blimp will </a:t>
            </a:r>
            <a:r>
              <a:rPr lang="en-US" sz="1800" dirty="0" smtClean="0">
                <a:solidFill>
                  <a:schemeClr val="tx1"/>
                </a:solidFill>
              </a:rPr>
              <a:t>move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Controlled by the </a:t>
            </a:r>
            <a:r>
              <a:rPr lang="en-US" sz="1800" dirty="0" smtClean="0">
                <a:solidFill>
                  <a:schemeClr val="tx1"/>
                </a:solidFill>
              </a:rPr>
              <a:t>Graphic User Interface</a:t>
            </a:r>
          </a:p>
          <a:p>
            <a:pPr lvl="2"/>
            <a:endParaRPr lang="en-US" sz="1800" dirty="0">
              <a:solidFill>
                <a:schemeClr val="tx1"/>
              </a:solidFill>
            </a:endParaRP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Auto control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The blimp will read in the GPS coordinates of the starting location and fly </a:t>
            </a:r>
            <a:r>
              <a:rPr lang="en-US" sz="1800" dirty="0" smtClean="0">
                <a:solidFill>
                  <a:schemeClr val="tx1"/>
                </a:solidFill>
              </a:rPr>
              <a:t>around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The blimp automatic flight path will determined by the Graphic User Interface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basic controls for the blimp</a:t>
            </a:r>
          </a:p>
          <a:p>
            <a:r>
              <a:rPr lang="en-US" dirty="0" smtClean="0"/>
              <a:t>There will be 5 speeds on 2 rear motors</a:t>
            </a:r>
          </a:p>
          <a:p>
            <a:r>
              <a:rPr lang="en-US" dirty="0" smtClean="0"/>
              <a:t>Speed111, speed222, speed333 and so on</a:t>
            </a:r>
          </a:p>
          <a:p>
            <a:r>
              <a:rPr lang="en-US" dirty="0" smtClean="0"/>
              <a:t>The speed555 will set the limit of max speed possible</a:t>
            </a:r>
          </a:p>
          <a:p>
            <a:r>
              <a:rPr lang="en-US" dirty="0" smtClean="0"/>
              <a:t>For directional control of the blimp, the speed’s of the individual motors are manipulated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87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Blimp Ground Station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28638"/>
            <a:ext cx="88487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78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Schematic</a:t>
            </a:r>
            <a:endParaRPr lang="en-US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904998"/>
            <a:ext cx="9020246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25" b="4125"/>
          <a:stretch>
            <a:fillRect/>
          </a:stretch>
        </p:blipFill>
        <p:spPr>
          <a:xfrm>
            <a:off x="457200" y="914400"/>
            <a:ext cx="8229600" cy="5659438"/>
          </a:xfrm>
        </p:spPr>
      </p:pic>
    </p:spTree>
    <p:extLst>
      <p:ext uri="{BB962C8B-B14F-4D97-AF65-F5344CB8AC3E}">
        <p14:creationId xmlns:p14="http://schemas.microsoft.com/office/powerpoint/2010/main" val="3036650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Microcontroller </a:t>
            </a:r>
            <a:r>
              <a:rPr lang="en-US" sz="2700" cap="none" dirty="0" smtClean="0"/>
              <a:t>(atmega</a:t>
            </a:r>
            <a:r>
              <a:rPr lang="en-US" sz="2700" dirty="0" smtClean="0"/>
              <a:t>328</a:t>
            </a:r>
            <a:r>
              <a:rPr lang="en-US" sz="2700" cap="none" dirty="0" smtClean="0"/>
              <a:t>)</a:t>
            </a:r>
            <a:endParaRPr lang="en-US" sz="27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002380"/>
              </p:ext>
            </p:extLst>
          </p:nvPr>
        </p:nvGraphicFramePr>
        <p:xfrm>
          <a:off x="609600" y="1649730"/>
          <a:ext cx="48768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Atmega</a:t>
                      </a:r>
                      <a:r>
                        <a:rPr lang="en-US" dirty="0" smtClean="0"/>
                        <a:t> 328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28-pin</a:t>
                      </a:r>
                      <a:r>
                        <a:rPr lang="en-US" baseline="0" dirty="0" smtClean="0"/>
                        <a:t> DIP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Flash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EEPROM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</a:t>
                      </a:r>
                      <a:r>
                        <a:rPr lang="en-US" dirty="0" err="1" smtClean="0"/>
                        <a:t>kBytes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Voltage</a:t>
                      </a:r>
                      <a:r>
                        <a:rPr lang="en-US" b="0" baseline="0" dirty="0" smtClean="0"/>
                        <a:t> Operation Range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 to 5.5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Digital Communication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UART</a:t>
                      </a:r>
                      <a:endParaRPr lang="en-US" b="0" dirty="0" smtClean="0">
                        <a:effectLst/>
                      </a:endParaRPr>
                    </a:p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</a:t>
                      </a:r>
                      <a:endParaRPr lang="en-US" b="0" dirty="0" smtClean="0">
                        <a:effectLst/>
                      </a:endParaRPr>
                    </a:p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I2C</a:t>
                      </a:r>
                      <a:endParaRPr lang="en-US" b="0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$ 5.25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3930134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Software UART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Hardware UART Pins</a:t>
            </a:r>
          </a:p>
          <a:p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1812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6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57213"/>
            <a:ext cx="88296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63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Schematic</a:t>
            </a:r>
            <a:endParaRPr lang="en-US" cap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47800"/>
            <a:ext cx="90773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Station Schematic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828"/>
            <a:ext cx="9101004" cy="352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2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USB Connector </a:t>
            </a:r>
            <a:r>
              <a:rPr lang="en-US" sz="2700" cap="none" dirty="0" smtClean="0"/>
              <a:t>(CP2102)</a:t>
            </a:r>
            <a:endParaRPr lang="en-US" sz="27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5181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UART</a:t>
            </a:r>
            <a:r>
              <a:rPr lang="en-US" dirty="0"/>
              <a:t> </a:t>
            </a:r>
            <a:r>
              <a:rPr lang="en-US" dirty="0" smtClean="0"/>
              <a:t>Connection.</a:t>
            </a:r>
          </a:p>
          <a:p>
            <a:r>
              <a:rPr lang="en-US" dirty="0" smtClean="0"/>
              <a:t>5 Volts</a:t>
            </a:r>
          </a:p>
          <a:p>
            <a:r>
              <a:rPr lang="en-US" dirty="0" smtClean="0"/>
              <a:t>No need for external crystal for full USB speed (48Mhz).</a:t>
            </a:r>
          </a:p>
          <a:p>
            <a:r>
              <a:rPr lang="en-US" dirty="0" smtClean="0"/>
              <a:t>Cheap Solution for USB Connection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$7.50</a:t>
            </a:r>
          </a:p>
          <a:p>
            <a:endParaRPr lang="en-US" dirty="0"/>
          </a:p>
        </p:txBody>
      </p:sp>
      <p:pic>
        <p:nvPicPr>
          <p:cNvPr id="7170" name="Picture 2" descr="https://lh3.googleusercontent.com/6zAmNltSCEyPjCBIYOAJl-TDNqay_JV2OlkgUyBDEzal8J9pYcILfiaaUOqh3l8excaEX0a-M4k8uO-iytZrKgde54G4cQCJ-DF7LjEtFs3J-nw6cmjfJGrj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59" y="1600200"/>
            <a:ext cx="2190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Schematic</a:t>
            </a:r>
            <a:endParaRPr lang="en-US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3524"/>
            <a:ext cx="902024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6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Graphical User Interface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C++ GUI On Computer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Connected to Ground Station. (2.4GHz Transmitter) </a:t>
            </a:r>
          </a:p>
          <a:p>
            <a:r>
              <a:rPr lang="en-US" dirty="0" smtClean="0"/>
              <a:t>Connected to Video Decoder.  (5.8GHz Transmitter)</a:t>
            </a:r>
          </a:p>
          <a:p>
            <a:r>
              <a:rPr lang="en-US" dirty="0" smtClean="0"/>
              <a:t>Provides 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OpenCV</a:t>
            </a:r>
            <a:r>
              <a:rPr lang="en-US" dirty="0" smtClean="0">
                <a:solidFill>
                  <a:schemeClr val="tx1"/>
                </a:solidFill>
              </a:rPr>
              <a:t> Video Feed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Person Detection (HOG Descriptor)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Tracking and Follow (Template Matching)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Drawing Automatic Patrol Path (</a:t>
            </a:r>
            <a:r>
              <a:rPr lang="en-US" dirty="0" err="1" smtClean="0">
                <a:solidFill>
                  <a:schemeClr val="tx1"/>
                </a:solidFill>
              </a:rPr>
              <a:t>OpenStreetMap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Display of IMU and GPS Data.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065365" cy="6009238"/>
          </a:xfrm>
        </p:spPr>
      </p:pic>
    </p:spTree>
    <p:extLst>
      <p:ext uri="{BB962C8B-B14F-4D97-AF65-F5344CB8AC3E}">
        <p14:creationId xmlns:p14="http://schemas.microsoft.com/office/powerpoint/2010/main" val="30565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OpenCV</a:t>
            </a:r>
            <a:r>
              <a:rPr lang="en-US" cap="none" dirty="0" smtClean="0"/>
              <a:t> (Computer Visions)</a:t>
            </a:r>
            <a:r>
              <a:rPr lang="en-US" cap="none" dirty="0"/>
              <a:t> – </a:t>
            </a:r>
            <a:r>
              <a:rPr lang="en-US" sz="2700" cap="none" dirty="0" smtClean="0"/>
              <a:t>HOG Descriptor </a:t>
            </a:r>
            <a:endParaRPr lang="en-US" sz="27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752600"/>
            <a:ext cx="8229600" cy="4325112"/>
          </a:xfrm>
        </p:spPr>
        <p:txBody>
          <a:bodyPr/>
          <a:lstStyle/>
          <a:p>
            <a:r>
              <a:rPr lang="en-US" dirty="0" smtClean="0"/>
              <a:t>Full body person detection. </a:t>
            </a:r>
          </a:p>
          <a:p>
            <a:r>
              <a:rPr lang="en-US" dirty="0" smtClean="0"/>
              <a:t>Large Amount of Processing Power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Takes time for detection to converge.</a:t>
            </a:r>
          </a:p>
          <a:p>
            <a:r>
              <a:rPr lang="en-US" dirty="0" smtClean="0"/>
              <a:t>Works on each frame of video.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Limit: 15-20 frames per second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4" descr="data:image/jpeg;base64,/9j/4AAQSkZJRgABAQAAAQABAAD/2wCEAAkGBxQTEhQUExQWFhUXGBwXFxgYGBYXFxoXHBcXFxgXFxoYHCghGBwlHBcUITEhJSkrLi4uGB8zODMsNygtLisBCgoKDg0OGxAQGywkICQsLCwsLCwsLCwsNCwsLCwsLCwsLCwsLCwsLCwsLCwsLCwsLCwsLCwsLCwsLCwsLCwsLP/AABEIAMgA/AMBIgACEQEDEQH/xAAcAAAABwEBAAAAAAAAAAAAAAAAAQIDBAUGBwj/xABJEAACAQIDBAQHDQcDBAMBAAABAhEAAwQSIQUxQVEGEyJhFTJxgZGx0gcUFkJSVJKToaLB0fAjM1NicnThNMLxJEOCsjVj4iX/xAAZAQEBAQEBAQAAAAAAAAAAAAAAAQIDBAX/xAAsEQACAgECBAUEAwEBAAAAAAAAAQIRAxIxIVKh0RMUQVFxIjKx8ASRwYFh/9oADAMBAAIRAxEAPwDQ3Nov75xAa9cCK5VVVssHSBv3d0eesf4dvNbRhtnq3NssyP1bQ4AOUssFZJgCCRlbfurt9jZ9lxLWrbNxJRSfOSKc8F2P4Nr6CflXXHOMW3V/12JJNnEsXtHEpbNzw2rDKSoC2+2w3opLakSJO7URJ0rLfDzH/PLn3PZr0fi8Hh7eWbFoywXREnXTlrrHpqR4KsfwbX0E/Ku0f5EFvBP+uxiWN+55o+HeP+eXPuezQ+HeP+eXPuezXpfwVY/g2voJ+VDwVY/g2voJ+Va8zj5F07GfDlzHmj4d4/55c+57ND4d4/55c+57Nel/BVj+Da+gn5UPBVj+Da+gn5U8zj5F07Dw5cx5o+HeP+eXPuezQ+HeP+eXPuezXozG7BtsbbIttCrS37NCGXipHog8KTszY9rKHZLbllX/ALaBRA1gAaSSSf8AFXzOPkXTsXw5cx51+HeP+eXPuezQ+HeP+eXPuezXpfwVY/g2voJ+VDwVY/g2voJ+VTzOPkXTsTw5cx5o+HeP+eXPuezQ+HeP+eXPuezXpfwVY/g2voJ+VDwVY/g2voJ+VPM4+RdOw8OXMeaPh3tD55c+57ND4d7Q+eXPuezXpVtj4c/9i19BfypB2Fhv4Fr6C/lTzOPkXTsPDlzHm34d7Q+eXPuezQ+He0Pnlz7ns16S8A4b+Bb+iKMbEw/8C19Bfyp5nHyLp2Hhy5jzZ8O8f88ufc9mh8O8f88ufc9mvSw2TY/g2voJ+VH4KsfwbX0E/KnmcfIunYeHLmPNHw7x/wA8ufc9mh8O8f8APLn3PZr0dtHZVvITbtWgw1/dpqBwEjQ1m8Lh1vYdlRES9bbJmdbZzfGBgAyCp4d/dTzOPkXTsbjgk1eo4r8O8f8APLn3PZofDvaHzy59z2a6bZ2iy3Tb6nDggRkcayTnUg5eIJAOo0qNtHDypa2jMWUZUtt4lwfvHPEpOm8DXup5rHyLp2N+VnzHO/h3tD55c+57ND4d7Q+eXPuezWht4m4eqtuGEsczKYLGGI1OgA007qYxtrq7722v3FUEQxZgSCCRoJHL0081j5F07E8tLmKX4d7Q+eXPuezQ+He0Pnlz7ns1O61hchbrMAsgM7ayNRod43x3UrGvcQlRdzTEFbjExE6a/wCdKeax8i6dieXlzD/RLpjiruMspfxj9UxbPLKggW3YSwAjUDjW/v7atEA28XlneXuO0a8UFxW3AxqN86xXOlNxHVOtd2O7K2YawQTO8Uu9gcVZbrGdmVCC652IE8xO4aaVwy5IzdpUbjiaXFm3w+3f3s4kOQyBR746tSDaVnZc1yfGJ0JPyZG8V2LxrXGLdYXAa4qtmzdhb1wLBnXSNalbN2W2MzAN1FqyCWcEszHgpMCOJodIECmyBu6lPPq2p7zXNsaaOrWF7II3+sTSMRiv2TsNIVjyOk6we8bqjpjlywjqWWZWRMjUgjhpOtVHS7G5sM1y2WUi07o4IjxQApE6hpA3eqsm4x2strTdbiA0SqJAPAO2reU5cmvlqXjsYLagn5Srpr4zAa+msz0cxYWwloTcNsAmPGN0kt5lBkEnjTu1rwXS4Cwe4jMRuJAPYUb4GWJPdQ1p4l+MbN7qgCRkz5uHjRHlpeNuEIxUkNw0HjTpv31RYDEDrnzvkAtg5d2USGYg8jJ05ctabsbXF2912otWyUIIbUESLkfKEN5BPGqTRxNBhcYr5gpkp2WHEMN4NSqyy4lbeMbK3Zc7gOzPV6SeJZide6tKzagc/VQzKNDlM4MRbT+keqnLYIABM99NYF5toeaj1VDI/QoUKEBQoUKAFChQoAUKFCgBRE1D2tfupbZrSB3EQp466ju8tZb4TZ3RdbTBs0MeJA/Z7u0CZnjEEcgNxg5F10t2j1FnMVZlMq2Vsp1BArnVzaxtO8khW/bWi0zIBXq+xoZ5gx2fNWv2l0hstZUP2lzBLkxmWRGYqN8yxBGhArnW274t4pWUBkVspRjKETqBm3KSp/xUZ6MaqI/tzatu9etOZz9SEfhuEM0fGgz3GmNmbQFnMLbXA7qASXyqO0Wytx103GDJ5xVErqLzOqBlBnq5IG/xZHCJH21K2fZZ7oKqQtxzlBMgRDgcJga6kVC2abbODa1h7bpdVoAdCPH7ZYupy65Y5njpWT2ti2vXZNxnuPvO5WKtCkTHCIFaN9n2rS+OesKk9qZnKcqgA6LDa74rJYVCuKUgBiJOsFd0LpOu8eejIbHZWzrVoqcQVBJJZWGqqojVh3gCO486oMVYW3ZOIVRFxiAHmQMxEpB1Ghk8KvekuNZzbwhtPZztLuVgsJhnCjWOETE1AxGBC3LfW5hbUAs+WdM0SAd6iD6DWnRiirweCZSLvaa3HaZZyhTETpIE+mK3Z2ZhDhbuJuXmIuqRbSZnTKOyQSTIPkArNbRe3bu3Rgrv7FR2885HYydBEDzxNZbZ+PuW7hK2yybysZgBv0PCmxGjRbJ2i3vQW2zIh0Lrqn8pfiCPtir7boA975TI9724PMawfPUL3Odt2QrYe40P1kouWVZSSSSCIkbvNVz01thb6qNAqQPIHcDdQ5y2KrbN+5a2ldvW4BR1B3kNOsNHDhWn2JtG3ew+KLW1BtqVySdF3tHNRMisJ0tuNbx2IgEh7gO+CIgad2m/nWj6B2GuWMRYDDrGBK5hodAGGYHQmd0cKiZ1TVI1HQm2fe7OgBcpbAJkTKBmn+WWPoqBt4ZbrMbqEhWcAiADoCFiZY5zE69n0VHRnpBdwuFUFesYzbVdAFyNGpHCWg+QUnbBFu27O/WM+QMQ3iADUQN2uUQN3nq+gW9jaX+udWZirZmVV8YldDLlZ1gAbt5BrXbSxHVWQuTtlsnZGYMpPbH9WpGuo08tcrwl9t5ZUy9vLO9gw0A4kya3ezukn7Qpikyh9zXAGCZYBC6agnkNKiNMYGNjEWLoUhDeVCsQyhbbAIRr5uJ0mtThduk5rsr1bsVtCRqF0LNEwM2fy5RWJ26cvWXcPraRrbkGAcqlbhKHhoGHamYHOrvZyuWt9aqW7KsAWEnOuvVAa6Kx1037zpWkSXHc3WBxPWLmiAScs7yBx8+/yU1sTEB7KkcJXzqxU+qmTjt0RHCN7QNwHyQd57oqq2BtNLeBVi4nM6idJc3GAHdRo46TU0Kz9nbTKP265WChiNw7RIAk7gN0mpNnbasFiC5VGKjfDRJg7gN9QODLNnMwF05z6acqNbxyMwUMC3LiI115VImhlqg6FChQgKFCiZo1NAVe2MQ2RzbYZkE6sFBMwRm3SIIIPPhvrmW28cuJtM/WBbln4usx2VIkHWCZB72qf052wpdhbjMNCVc5WBHZkAanxtJ/zz+9cIzjQFhqFMARGsbjP41Gz1xjpRf4rbVxVto/aJhXZ8uqjKFTMeAObvEmq/F7RBuhnU5Y3gQM6g6dk9o6jXfSLdpgkXG7LSwkaNByyOfHWnH2Gxe0pIUsyQSc6hWfKSwndmIGnOslsqrWjGUJUEM0Tp42nfr6jUy9LkvbyCFJMGASN5iIBjlyq8fFPgcVctv1Jm2kEJnV/HZSNezqe8btDVZtkg21FtXnNnaABbYlQGKAAFdNNdPJVozYxs7E3MU+uVXywMqBcxEaz8U8Se6oVm91WKlO0cukgATmUrPIabxWpweFXE2S9tAFTRLRabxuRq4CJJGs5TpWO2jbYYp7eXtnTsHsgmCSImRE6UoOSN5hsFfxuTE3HUXLrEJBOZbSkISqxouYmNeM8KudqYOyloDE3IyAkAuC1w6BEje2sbtIEVE6KYv3pYN5pzsuS0r5gotzIUDiSdQo5k861Owuj6X098Yy0r37hJIIjq13KijhAgzvk0Rhyox+z+jFvEFCz2lSQcia3X7sqzlG/fWv2Lsizhyba4a9DR+0YK08CP5R5RWgwmzUtfu1VeGijd5RBPnqT1eoMnThwpRlzMftnoBh8TkuW1OFvJqjJAII3FgKzHSiyyPaR2zOtlVZvlMCwZvOQTXW65Z07/1P/j/veqc7sy3Sayx2hid5Ekxv0Agx6Sa0HRGwQy23633vdPZc5AVuqBAkk6HKO47qhXbKPtPFh2t5Q4kXLnViSoO/Uaa6cZrR4zFYNbZW/bFsMBPV3rZfnmCZxAEDgeFTidlsV/R+ylv3+t8nJZu6Nl7IBLMFcDgc7T/xVPskhnfEXVVuqYuQxEXM24cJZQSddSQKhr0kQ3sRbtXEi71SBrq5VYoSpuPGiwhzHvHGNd7h8PhDYt9bdskIMw/aWxLcWynme1qZPEjdV4i0YDE4hFDuqhGLZl1MpBIgxrqsA+WhsnbaQqshZycklyQBmJ3cZHGl9K79h7jdVdDBhqWyAzvMFe+N/prL4bEJbaZzMCCN8HnOnf8A81OJts6l4IXELiLWYIBakCcwlsxTLJkDdzJqn2dt22yWbrrcusoVWUQFLDIpU8Aq5VA01lvJWVvdIIRipK3CIIOogcAfxOvfwNfsnahtyUYzvAgFZJOpniOHlq2Z4HYtj7Yt3md7unBbamDlkdhYMxO/QbtYFVOydnveR3AygXnCAklQc8jXcSD+PdWF2V0k6tgXBYQQYIzEEGQOVXVrpebNo27dsBWYuDJDAMfFPAwNKNlVGj6Ty1tHzdsAo43ESIOYTI1C8PXVNszardS9wsRoFWeBVdFPAghd3dVFtPpQ952ZkUFgPFJAkRrHPQVT+/2g7obePPPm1qNm00bbZfSVrdy0SZJuE3NdYOgMxpvaT3xXQ9j9Lbd24lslZIYMQdMynhruMfaK4MlwmT3T6qVZxTLMGJ4/ry1nUw1GW56ctvInvPLgYnSlVxXot7olzDW+qa2txd4MlSPQDNXj+6TdbVUtAd+Yn05hXWK1HmnDSzp1ZP3QukPvWzCzncECI003kcRvrMP7pGIWZWyeQhvwasBt3bl3E3GuXCJY7hMAchJ0H51JfSbwxTdv0It7GsSSdZ9dIN0wTl8v2a1HD06L/fpuiuR3lIvdlFoM22YRMqDnHBY7gfL3VKwuBuW0t4mVIW6mef3qmYHYENvIg8dKZwHSC5bYMOrhRopBK+XU61ZY3p116ML1iyXgqtwDUAiIIMhh3H161tJnNyRZLsW3Zx6JnkXLCuHdZdW6wscgAOYnhM8qvNk7Ae9eN0p1KDs22t5UYw0sSuoYExvzDQwDINc42d0xujFW7t1UZrdjqWmf2igyCT8UnScsTB5kVsLPuuvrmwymPkuR6watGHJk+/sA4TFM4BuG4est5bcrK63LbqOYgiAdxOlYdNtWU2k2VFtKwe2z3AYtLndnKAasSgy8zm4VrsV7qNm8hQ4dg29SHEo3BgcuhFc4G3WfaK4nEKt6CCw0QPlWBmgaagExvo0Zvgd52LsS2xXEuhDHtW7bbrc/Gy7utIgk8Nw3VoIrltn3XxvfDadz6+grUke69ZLCMPcI49pZ8wpsZps6VQrC2vdUwXxxetjmUBH3SaYxnutYRY6tLlwRvgLry1pY0s6DXLOnf+p/8f8Ae9R9pe62SwFqyQBvlhP2UnpJi+tazdiOsspcjlmLNH20T4lcaRlelWCU7RxRZyJucv5V/KqLa2BNtWIcMBxDA/jWg6WEjaGJ006z/aKqVsDWEBPCd0xx51LZVRmLF0gyN81bYfaGYdr/ADT9/Zaq9ssqorNBAkxpvjfFWdvZ2DkCbh/pQD7S9FqJaRmFxctFMYrEQ1dBwXRLCXCP+pa0WEr1qWyp4QchleO/zUd73PLuYxb6wToyMpVh3EndVpi7MC2In0VItAjSKv8AbOxTgsrXLLAE5ZMEA8NQfL6KrL20VtNBSZMxmI0mYg/lSi2QBIOulWePudm0f5BRt0kNxUtPZRlBGQHNIJ00Y6qDpImNN1TFu2i4t3LUGSsKcwUiBEjeN+onhUaLFlQbuhPeBunnScxGkfYPyrVWsFbXUWwPPT+HwkgjJOp4Md/mrm2jrqkkqb/WzOYLNLSIGVtSIGg8lSNlbMu37gt2+rLMNAWQazEeXu89XKbCiStokwd7L2pEEa8+/TWsxhtv20uj9gFAaOye2NYkE8aqp+g1yS3f9khbbsBkuC00xnPZA14mNKYwqXrikteDQ0ZC0sTBOcKR4ojf3iuh3NjWWWGSQd418tI8FWEYMtpVYCJA1ANXSx4vDjd/LMZewpyLAII09Rqwx+x0GGtXLd1HuMuZ03Mmg7O/tEa6aVp4AG7ifWacuJbYaqA3MaH9eWlNLgZk/qfyYHD4DMrsWRAvBjDMYOiiNTw84o8HasszKbhHZYhmULJGmWCd5M+itbfwX8yMO8QfR/mq27gweBB7pH4GsKT9UKXuL/8A5eFm41+7idMqJ1JQMxBy3AC6s6DfpoZGtSsXgsMpU3+qwqsispQveuMDMkoMypMadrSONVN7ZSGMwBK6LOaRGgAMD0VCvbEXQi4ywQwGYwCDIOvfrW1NexjSX7dGLL7SGHstA6jMWvEEFjBler08Vh9taFuj2BBFqxcwV26vj9ZdcknjKWSABXMMTcul3cX5usT2wcpO7jTGG2PcXIySjwczBl1nkZrdoy1xOrYTo27reSw2DW6xRlyWiyKgDKwHWKxEnKaz+3uitxtrWsPlQdYoPZARcqg5ioUD5LcNaX0G6Q3cAtw3FN4tprcVYUARoZ3HNrPHurP9IenF+9jBi7MWnsjq7cRc0AIOYnRpzN5j56oo6hf6O4bAqEt4U4i+wkM9t7qyNDAAKrzgkeWqQ7K20x/Z2rNoEbhbwqx90mnMN7p79UjvhCz5Rnh8ozwJyrvieNLb3TL2XMuCTlreGbziKtIzRe7I6NXL2G6vaa2nui5mQjLOSAcrdWBpObdwqvb3K7bNJyAb4AYR3DtVQ7S91W/bCO2GtAZtwYsd3HhWKv7Z2hfnHjEXBF0KIuEAE6hQgPix3UpFo03TjoeuBs9Z74UszQEyDdzzd2lWG0DNrCf2tn/1NVG1uk+JxS5L3VZBqMq9r6VXe1/Fw39ta9Row6K/pTaX35fJIHb/AAFZXbO1nw7r1RIkGWG/yCrbppcPv7Ej/wCz8BVK1lm4tUtIELFYvEFEu3FKqxzI+upG/U7zrUUdIr+sXH1EHXh6KsL+DbKFhiBwJMAHUwCdKIYW2P8As/ZU8Re40Mqm2xcmSzz3sak2uuuWjdF5i+bL1YLTHOBpG7XvqzWBuQDzClHE+asPM/QulLckYG9iDHX5MmTJlJliBumCR56MWEJLMltyeJDbt8STrUe2C26al2sETvMCsXORrh7Dq4tQICW/JlqVsxHDu+UAPBM6RAjSjwuHAPZHnNTgh8tbUX6sWiQLuvijj+FPi9UPNB/XdS/LW0WWy/fVktcSdwAPqPdULA9AreLdLtx0tQ5ZrdsZ3ftT2gPFUn4x/wA0bYpB8ZfTPqrd9G9tgC3ZRRqgloiWhjrprwrSx6nZHNqOn3K7b2BSyxcOHtHxFDSS/FCRwXeT5BxrMq01c9P7nVm25khpEgCSCAQG5kQwnkAOFZMbXT+b0D86ONNkvgWGf06+s0prsGN9V6bRU7gx8ik+qpFt511HlBHrFZWxqf3P5JdvF6RkAPA76iYzCG6zMhKXTqUnsvzyH4p7qTeQncYNLzSADqedSUUyJmfcQSHkMN4Mz56MFOQNaLF5LyZb+jjxLwA+jc5jvrP4/Z9yyYcSDuYagjuP4V55RaKBcQo4CiOKHyR6KYKg031VZoamPNi0/U/hVfiBaMRbaOMCAe+pi2acy1pOhuRraJwLeQlhThsp+iafHlFERV8SQ0jJw1s8JHfQTB2xuUCnIFNtHAVtZfcmkeFtRuFbPa/i4X+2teo1hWu/rStztU9jC/21r1GukZJmZIoemN4DG4n+vu5CqVcaf+al9O3I2hiY/if7Vqha4T/iuLjbNqTRYNiNDJg926mziv1FIsYIt42nrqys4QLw9NaWMaiNbztuGUc4qdawQI7WvmigACdFn0VMVK2oJEsJcOIgCnlSk+elgVsg6N369VIKXODAf+P5k04i04KAhNhLp33fWPVTR2U5+OPt/KrIn9eilhqiNS2X76srbWxLjEKpBJMAa6k+atqq5MRaKOGKEJcA0VMo6sksd5zAwP0WLN1cHbF24QLjCVBE5LfFiPlEaAd9RDi7Yw6uVeSc51WAZLQApOUjvE8eUXBk1ydbfvQzODUUy+6ZYMXLBDCcjhwJ1g6HdrEuD56x9vDoNyKPNJ+2tFtDbCvYO4gxbD8ZnMqEc4BM8APJWdzV0y7mUKU+um230FeiuCuS2Ok/ufyOLQKUhWoxcHOqZF794o+sKqUbtWj8Uicvk5/qKZa4OYpHvgcx6ajVlTIWP2H2c9ls6/J+MPJzH21TSZitCmJyNmUr3idD+R76XjMFaxIzqclzju1P80euuMoUPgoggjeaJstNXrbW2KsIPfRG75JrnRULLcqbN7zUecb6ZN0zyoUdF0DiaNrw76itc3zUe5iKtEsmNeEeLNb/AGmf2eE/tbXqNcuuXmrp+PP7LB/2ln/1NdYKjMjLdOP/AJDFCY/af7RVZhkA8Ua1a9NcAG2himJOtzcP6V40zhewIQKvMgSx/wDI7vNW+IVBKGGkQfJrTlqxJliTRrSw/KqB5QBoBApasKZUE0oCqB4GadDVGBpSNAJ0AG8mPsoCZ1g4mKrMTteCQomOJ/Cq/G47OdCY7+NRQ1CFp4Xfu9H65Voth3TasnGYkDINLNuINy5z/pH4emq6L7GW7mvXzkw1vtOx+NljsL3nMPTUTpJttsTdmMttRltINyoNw8p4155SeSTxx29X/nz+DttFSf7xYnaO3Lt1ma4wJYydBHcPIKpNqXznYyZO+NOA5U/bSSBzNRL9qXy7+f2zXrxpJcDzTk20WWE2qHRFBbNbA1JnUAg7+40ttoXPln7KpVtm2/Z3bx+VWbJoGG4/Z3U08LRddumPHG3PlHh6hSWxb/LPppEeoeoUg1zWx0n9z+WLOIf5R9JoutPM+mm5o6pgMueZptyedOURNCjIYjjVhs++w1E6b43jvFQHNJt3WUyDBqA19u+t1OrxAMfEuAaqeTd1UW1dl3LDQy6Hcw3Hz1GsYwjjv3jhWq2RtYMpRyGXSM2vmYHh31iUDV2ZONKQ1abG7DV9bZCk8CZQ+Q8KoMds+5aMXEK9/A+Q1yaoEVhSGtUsnvowJoBlrFdK2j+7wn9ra/8AU1zxljea6HtL93hP7W16jXTHuZkil6YL/wBbiP6/wFVQWrjpcP8ArcR/X+AqtU11AlENOKtKBpVAFlNGBzow1Gz0KAE+akYqxniTAHAbvRToNKU0IQBsocSfRVtsLoqMRciWCDV20AA/On9k4Br9wIvnPADmatukG10sW/euH3D943M8RPPn6K82bK78OH3PovfsdIwVansQ+lV+3cyYe1pYtCFCmATxJ018vnrNnZacyPPP4VJQ9+tOJJIAEk6Ad+6umLGscdKGR6qf7uysxWGW0ucElh4vKedQdkWOuutmnQfbuH40/tzEBhlMqytuMrrxBB1oujjgB24kx3QOXpr0J/TwODX1E/EbIQggTmjQzuPA1VYK9rkdZgww4+UVeNiORqq2yuZ1yIS8atwy8ydwjnSEq3E43sW1rBoQCAIO40fg5DwFJsOotooYswHaJgLP8o3x3mlh65o6z+5jb7PT5IoeDU5VKQ/o007xrVMjZ2avKmjs9eVTrVyicVAVt3CLyHoqKuFE65fRVvcTTvqDdXzUAuzYA7vNQYFdRHoFFbuUHPOgEHG3FPYae4jTy1e4TaVu9bNtgG5q28eSqAqNIpD2JMgw3AjSo0VMlbU6PmA9oyPk/G83OqDJB19HGtHZ2wQAl0Hd44/GN3mqQ+CtOnbJb5LiMwHAE8fPWHEplZFdG2j+7wn9ra9RrDbT2Q9vtDtJwYfiK3G0P3eE/tbP/qaQ3MyKvpb/AK3Ef1/gKqpq06XD/rcR/X+AqrUV1AtDS1ps0amgHqEUgNFGmu8UKHFTdnYF7rhEGp9AHM91N4awzsFUSToAK11y4mz7HA3n9fsj7a82fPoqMeMnsv8Afg6Y8eri9kMbWxi4K11FkjrWHbfiO/y8hwrHIp/540dy41xi7GSSSZ405b0HfWsGHw1x4t7smSep8NhLCktb0/QpdOZK7Ck0uP59xjKwEdY8DgWYjzSdKBtE6sSfLyqQbVHFCaV7/nsRuoFBsCGEEacuHlipIMUZfyUJpXv+ewxYwqr3VIUDhSdQKNVothNpydChTTkTFPEU24qkEIw3AmnBSDpRM1CAYD8qZuWhvFOk86SXigIbW41FJFwk6VKuJx9NR7qxu+ygEz3URAo6Jh5qAAbTUSKRbLLqh04qd1GXoeSpQLbBbQmAOzzU8e7yVoNv/wDYjd1Cf7qxmSd/mPGthtjxcN/bW/UaiQkym6W/63Ef1/gKqg1WfS//AFuI/r/AVV260BxF505MUgNSs2lCilFLtiSAJJJgAb/IKaNyth0e2auHQ4i/AaJAPxR7Rrz/AMjOsUb9fRHXFieR0iRgcMmCtG7dg3CNB3/JX8TWM2njHvOXfUnhyHACpW2tqvfuZz4u5V5D8++odscqx/HwuN5J/c+n/hrLkT+mOyDtW9ZpU0WbgKVXrPOHbWNaWSaKBzoA0KHBozNDMaVw0oBE6UlDTpE02Y119QoBQbupatFNEH9Clo1AGzUkmibXjRUAQu8KOaKBv40kn0UIOhKRcWKNG8v5Um55aAJVpi4tLIIpi5mJ0IoBDikl6dY8DUa8nEUARTTfSZiKV1fOjKgUIFmra7XPZwv9ta9RrCs0cK3W1fEwv9ta9RqBlL0u/wBbiP6/wFVQarPph/rsR/X+AqrAqlFijZudFMVf9F9h9aRduDsDxVPxjzPdXLNmjijqkdMeN5JaUTui2xAB74vaRqingPlGq7pHto32hZFtd3ed2Y1J6VbczE2bZ7I8cjifkjurNr9leT+Nilkl42Xf0Xsj0ZpqC8KH/RxDNOgRFNx5qcTnX0DyAImlICBTYNP6AUAWtLU60AdKOe7SgAKWTupo8qMLQBuwOlNg0pkikTyoBa6ikISSe7jSCTpQLQZ/RoQkZuFEw3U0GMaCgZGlChk91IzUvu89EF07qASTyoMx47qMmizChBIY02zGnCONIJigElu6kM/dS81ERQEZqTJp5knhSGEGgGjW42r4mF/trXqNYiTW32r4mF/trXqNCMvdo7HwF269x2QsxknriO7cGio46P7O5p9efbo6FSiWA7A2dzT68+3VqzYbLl6y2FiNLgGndB0oUKxLFGf3Kzccko7OiqHR/Z3NPrz7dH4B2fzT64+3QoVujFihsTZ/NPrj7VDwJs/mn1x9uioUoWH4E2fzT64+3QOxcBzT64+3QoUoWGNjYDmn1x9qlHZWB+Un1x9qhQpQsHgnAfKT67/9UPBOB+Un1x9qhQpQsB2TgflJ9cfapB2LgOafXH2qFClCw/A2A+Un1x9qk+A9n80+uPt0VClCxZ2NgPlJ9cfboeB8B8pPrj7VChShYnwHs/mn1x9uleBsBuzJ9cfaoUKULE+A9n80+uPt0PAez+afXH26FClCw/Amz+afXH26T4B2fzT68+3QoUoWH4C2fzT68+3RHYWz+afXn26FClCwDYOz+afXH26Sej2zuafXn26FClCxPwb2bzT69vbqB0muWg9tbbqVW0qiGDQAWAEzyihQ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857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46" y="762000"/>
            <a:ext cx="8772053" cy="487362"/>
          </a:xfrm>
        </p:spPr>
        <p:txBody>
          <a:bodyPr>
            <a:noAutofit/>
          </a:bodyPr>
          <a:lstStyle/>
          <a:p>
            <a:r>
              <a:rPr lang="en-US" sz="3200" cap="none" dirty="0" err="1" smtClean="0"/>
              <a:t>OpenCV</a:t>
            </a:r>
            <a:r>
              <a:rPr lang="en-US" sz="3200" cap="none" dirty="0" smtClean="0"/>
              <a:t> HOG Algorithm </a:t>
            </a:r>
            <a:r>
              <a:rPr lang="en-US" sz="2400" cap="none" dirty="0" smtClean="0"/>
              <a:t>(Added Implementation)</a:t>
            </a:r>
            <a:endParaRPr lang="en-US" sz="2400" cap="non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99" y="3962400"/>
            <a:ext cx="4572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5661" y="4495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Overhead View to HOG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custom </a:t>
            </a:r>
            <a:r>
              <a:rPr lang="en-US" dirty="0"/>
              <a:t>b</a:t>
            </a:r>
            <a:r>
              <a:rPr lang="en-US" dirty="0" smtClean="0"/>
              <a:t>lob for detection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 find </a:t>
            </a:r>
            <a:r>
              <a:rPr lang="en-US" dirty="0"/>
              <a:t>s</a:t>
            </a:r>
            <a:r>
              <a:rPr lang="en-US" dirty="0" smtClean="0"/>
              <a:t>hirt Colors and Shape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600" y="1676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 Size Limitation (Default 128x64)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based on Blimp Current Altitude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OpenCV</a:t>
            </a:r>
            <a:r>
              <a:rPr lang="en-US" dirty="0" smtClean="0"/>
              <a:t> – </a:t>
            </a:r>
            <a:r>
              <a:rPr lang="en-US" sz="2700" dirty="0" smtClean="0"/>
              <a:t>Custom Blob Detection and Color Detection</a:t>
            </a:r>
            <a:endParaRPr lang="en-US" sz="2700" dirty="0"/>
          </a:p>
        </p:txBody>
      </p:sp>
      <p:sp>
        <p:nvSpPr>
          <p:cNvPr id="5" name="AutoShape 2" descr="data:image/jpeg;base64,/9j/4AAQSkZJRgABAQAAAQABAAD/2wCEAAkGBhQSEBUTExQWFRUVFxYXGBcXFxcZFRoYFBcXGBkbGBcXHSYeGBkjGRUVIC8gIycpLC0sFx4xNTAqNSYsLCkBCQoKDQwNGA4OGikkHiQsNjMpKyk1MzIpLCkpKSwsKiwpLDY1NTUpKSksKSwpKSkpLikpLCkpKSk0KSksKSkpKf/AABEIAJ0BQAMBIgACEQEDEQH/xAAcAAABBQEBAQAAAAAAAAAAAAAAAwQFBgcIAQL/xABLEAACAQIDBAYDCBAGAgMAAAABAhEAAwQSIQUGMUEHEyIyUWFxgbEINHJzkZKhshQVFyMzQlJiZHSjs7TB0eJDU4Lh8PEloiREg//EABcBAQEBAQAAAAAAAAAAAAAAAAABAgP/xAAdEQEAAgIDAQEAAAAAAAAAAAAAATECEQMUURMh/9oADAMBAAIRAxEAPwDEcT32+EfbSdKYnvt8I+2k6AooooCiiigKKKKAooooCiiigKt2I974P9WP8TiaqNW7Ee98H+rH+JxNA0JpQHSvpLGg01NeaUCtmxmBMgR40gDrX3XnOgUu8KcYq8esAnTKp/8AUGkLvCvcee2BOvVrzH5PnQLWL+ZxS+OvRYQn/MYUy2bh26wMeAnUQRr69KdYq31lhfHrG+qKDyyoOsj1051+WmqLBExFSlsSNKBhcwmlJpggO8fVNPTJMUlcwx4AUDbHhfsLEZfC1+9WqTV42nhsmDxGuuW1+9WqPQFFFFAUUUUBRRRQFFFFAUUUUBUhu/77sfG2/rCo+pDd/wB92Pjbf1hVi0yqTPE99vhH20nSmJ77fCPtpOooooooCn2xNi3cXiEw9hc9y4YA5eZJ5KBJJ5AUxrYfc37PRsXibrCXt2kCHw6xjmIHjCAT4E+NBad3Pc84S2gOLd79wjUKxt2wfzQO0fCSfUKjukLoNwtrBXsRgxdW5aTP1ZfMjKsF+8M2YIGIg6xEa1tVUTpd34t4DBNbILXcSl23aEdngquzHllFwGOfCg5XooooCiiigKt978Bg/wBWP8TiaqFW7Ee98H+rH+JxNALdLHzpG3br22wAnnXvW60H3iLhczAHAaCBp6KSyV7nr0XaB3h8Pmqewt8CNBppEDl6aj92MQOvCsmcMCMvnxrQDuZaNo3kRi2WQkzB8qCBw9rD3NCgDHmoyn1kaGq9tjCNZTKNYusQR4FRTu2zrc1DKQecjhy1rzbmLF0T+fBPmFFBBC8GIBkf1/lTn7Y9WvInlrTBhrI4jxpXrEbQ6E6f9UH1Y2prwp5Z2gZJMeQH9ag8UQphTIilMASSQKCS2niM2DxPotfvVqj1dMbbIweJn8m1+9WqXQFFFFAUUUUExsDYYvks5hAY04k8Y8tOfnV42fsnCKArWEI8SMxPrmamOj3dyxicBazJBAJzKdWOdpkeqPVSG8myLlm+VW04T8WASIHPThQUvfvdy3YNu7YGW3ckFZJhhrpJOhB+iqlVj3t261wrY4LaJ48Sx0nyEcvM1XKAooooCpDd/wB92Pjbf1hUfUhu/wC+7Hxtv6wqxaZVJnie+3wj7aTpTE99vhH20nUUUUUUBVm6Pt9X2XjBfVc6EFLicMyEgmDyYFQR6I4E1WaKDqrcjpcwu0772LaXLThcyi5kGcA65crHUaGPCTyNffSvuI+1MGtu06rctObi5ho3ZK5c34kyNdRoPSMf9z7svrdrG6ZHUWbjiOBLxagn0Ox9VdLUHEOLwrWrjW3Uq6Mysp4hlJBB8wQRSVbP7oLcdbbrtG1oLrC3eX8/Kcrj0qsHzAPM1jFAUUUUBVuxHvfB/qx/icTVRq24n3vg/wBWP8TiaBzhsUcvC1A/KGvtpnexAJ4KPQIpDPpFCpNB916xArwW69awaD6w+KZGDISrDgRxrR9idIItpatsHzMBLaZRNZnFWvc/DLcx2GR+BSRpIzQYkeE0G6YHApisOOvtqyvrlYT6CfOsh3z3UbZ+jozWWfsOp0MjgfyWgcDxjStowVxraqrnMeExH0ClNvbGTF4a5Yud24sTzB/FYeYMGg5h62x/k3PnivGv4c8bNz54r3G4Q27j227yMyn0qSD7KZsKB0buGP8Ag3PnilbONsJ3bVwT+cpqPr6BoH+0sWr4PEZVcQtrvEEfhV4AVSKt+IecJifg2v3q1UKAooooCiiigtO5+/13ABlC9Yp1CliuUnnwOnlW79GO9jbRsm5GXKSriSYbkAeYIIPrrl+ujuhHZbWNlrdkjr2e4VI00Y2wR6VQUEB00dFX4TaOF4ABr1oAaBQFLpA4QJYHzaeVYhXbSZbiEMAVYEEESCDoQQeIIrlHpP3RGzto3LKT1TAXLUzIR57MnjlZWWeYUc5oKnRRRQFSG7/vux8bb+sKj6kN3/fdj4239YVYtMqkzxPfb4R9tJ0pie+3wj7aTqKKKKKAooooOi/c6bLVNnXb+WHu3mXNzKWlXKPIBmufL6K1iqX0PbFOG2PhweN0G8f/ANu0o+Zlq6UFN6YMIbmxcWAuYqiv6MlxGJ9ShjXJ1dv4nDrcRkcBlZSrA8CrCCD5EE1xvvbsM4PHX8MQR1VxlWYkpModPFCp9dBEUUUUBVtxXvfB/qx/icTVSq3Yn3vg/wBWP8TiaBiaXt8K8XDHnpXhSDQfWavdSK+1WvWWgbxWpdEWyla819iOxbRVHmSST7Ky6K0zoxsszAKYGTXw0ig1HaBeJXtQZ5fyr72PtlrrQ0D80fznjSljDwNST/z0VD4jDtavZ1mJ1oMl6R9mta2niJ4O3WL5hxPtmqe/Gtr6Wtiddas4hQJWUY+Tar9PtrIbmyn/ACaBhX3btknQTSz4BxxU0YdipBjUGaD29aIweJMaRaHrF1aqFX7aT/8AjLonXsk+Ot5aoNAUUUUBRRRQeqJMV2FhsKLdlLVsgKiKgURlhRGmk8q5M2BgOuxVq1yZ1B9HE/QDXWOAwZAGYmY5aUDWxtS5bcW2hR4gan1nhWYe6OwrF8HeAlClxJ/OBVgCfMEx6DWqbY2fmAK8RVf342Kcbse/ayzdtDrUmZDWu0YjWSmdR8Kg5jooooCpDd/33Y+Nt/WFR9SG7/vux8bb+sKsWmVSZ4nvt8I+2k6UxPfb4R9tJ1FFFFFAVPbkbpXNpYxMMhygyzvEhEXvNEieIAE8WFQNdIdCW6YwGz3xmIAt3LwLln0KWEErM92dXPlknhQaVszZ62LFuyk5LSJbWTJy21CiTzMAU5rDujPpPxuO20yO84e6t1uqhYtqiyhUxObQA665ifRuNAVz97o3YGTE2MWoEXUNto457RkE+MowH+iugayr3RloHZdpoEjEoAY1Aa3dkA+cD5BQc40UUUBV4GDzYXBmT73I0E//AGcR4emqPW67goPtbhZAnI3767QUUYQ+DfNb+lfLbLJ5P8xv6Vr62F8vkpQWE5x8lBjo2WfB/mN/SvTso/n/ADG/pWzLhkPIV4cElBi/2nP5/wAxv6Vrm5WzBhLSIY6xhLk8p4CB4U5volsZoBP4oHjXuEPU5r7nUAlgAWyrz0HH1UFvwrzxM+qPopRrYnhxqoWelHZ4YBbrXZ5pbYKPnwfkr6vdLWCHBb59Fsfzagf7yjPsy6ACSo4ASeyw5CskOb/Ku/Mb+la5sXaK37F0rIUyQDxAPjUT1C8iaDNyr/5V35jf0pJsPPGy/wAwitOOHEcabHB9qQ3yigy7ePDFcFfm2ySLerKRP31OFZ1W29KSxs9tZ1X95brEqAooooCiipHYGxHxd9LNsakyx5Kg7zHyA1oL70R7rrP2ddHdJWyDwLahm8wJgec+FbrgrxIGvqiB9PGse3/2oMLgEt2T1cxasqO9kQdt/LSBPGXmnHRf0k27OBKYu7duXBdbIuR3bIVXQ3T2YzZ4BOlBtNxZFI2rgF4jxVT8lVRulzCAfg7505Kn83r72NvpbxmIU20dI7Jz5ZPzSaDnPfHZP2Nj8RYHBLrAaR2SZXT4JFQ1X7pvA+3F2PyLX1BVBoCpDd/33Y+Nt/WFR9SG7/vux8bb+sKsWmVSZ4nvt8I+2k6UxPfb4R9tJ1FFFFFBpvRP0SttArir5C4VXIy657pSJUfkpOhaZ0IHiLr7oDfc2bK4C0RmvrmvGTmW2GBUDl2yGnyWPxqyzcrpQxmzYW0wezJJsuJTU6lSNVbzBjxBpjvPt+7tbaBvdWFuXjbtpbU6SAttQC0cTzPjQal7nPdUjrsex0INi2PWrXGPrCAf6vKtwqK3V2EuDwdnDqAOrtqpgAS0dpjHElpM+dStAVQOnLZJv7GukCTZa3eiJ0U5W56QrsZ8Aav9VzpG2c9/ZWLt2xLmyxA11y9qBHMhYHmRQcf0V6a8oCt43Aj7V4fR5Ft2LDLkCreuyDPM1g9bXuftfqdmYVWkoyERmyievvGTIhgAO7z0oLRY2jbA7a3JzBiVgr1TExB5mBXlzadvvgPkLkflECNJAE96foptj9oqwUYbEMGTM2ZkhiW5Qe8gHIxypxgT2s4PWEDO7dWqgtGqsoPGIiKB5ir2RDcIZANYcaxoJ7M6HU0zwW0M9tnJjKwGhEEHhHPhXmOxwuXmVsOyi5bUENcZWgTJC8I1A9VMlHVYZurnKSeyMjs5WYLQdDxGh0oJAXLlxleAqTCTzE6nx11pDG7ae3bvF4ssoKqpVirGOCs3e8+NN8EpvIlom4GOa4o/I0GgA70j11Vt5trtlGHzEhCSZkHnAIbUMJINBAsdaUBJpqblL2cQARJoNW3PxQTBXuLFEkgcoHjNLvioa2pXKbilgzMot6AEjNwDajjUHuptZkZHkERlI1kr466H1eFSW1ce1hupRraq7Z0lQNGAGg1AHLlQO7dxnOVQC3hm48dRyI0OtBDLmzLGTiJnj4EaH0A1C4LbeYEZesv54JXQrrGqmJEDlUjgdoWbjlbpcr3u2WCoykxlVSOHgZoKj0nY5XwVxBxUI3lDXEiD6qxqtp6S0sHZrPYEBiJJJDaXUgZD3VFYtQFFFFB9IkkAcTp8tbRuhuaMIr5SHukHrbpEBUB0VZ4AxJPkOFYrU7s7fXFWUa2t0lWRkhtSFcEEA8efjFB5vXvA+NxRaSVHYtCI7GYxp4mZPpjkKsbYJbIFpGDhBGYCMx4sfRmJjyiq5upbK3heGnVyVOvfiFg+IJDR5VONdoF0arj0etlvqTIlhGnP2CqTbuxqeFWPdzGTIVh48CYI4cOHpoIjpvsf/PF2MuYFCJEzbgzA5Zbi668PKs5rXOmey1/DYbFf5Za1c0HF4ZDPEzlYRWR0BUhu/wC+7Hxtv6wqPqQ3f992Pjbf1hVi0yqTPE99vhH20nSmJ77fCPtpOooooooCtX9z7us17HNi2X73h1IUkGDduCAAYglULE6yJTxrNdj7JuYq/bsWRmuXGCqOUnxPIcyeUV1zuVusmz8FawyASom4w/HuMBnYmBOugngAo5UE7WadKnSu+y79izatJcLr1lzOWkJmygLlIhjlfUyNBoaum9m8iYDB3cVcBZbYHZHFmYhVWeUsQJ5ca4/2vtW5ib9y/dbNcuMWY68SeAngAIAHIACg7RwWLW7bS4uququp8mAI+g1m3Sb0tXtmXzYXChs9rNavF4GYyCcmU5spHCRy8a+Pc/byG/s98O5JbCuFHH8HclkEk8mW4PIBa++nzdU4nZ64hJL4QlsoBM27mUPw/Jyq08grUHNhNeUUUBW4bjjJszDXCrsptOkKC0kXrxIgcCQ3GPZWH1s+6+F/8VhHDsrnsKMoZGPXXtDPCJJJ8KCa2ngYQs10GY7TASBwChiQQ/LUa0xwWGuKblu04LgC4V6wJcddYyrwYgAzr4U5+wbZBZ4zKVKDIWw5KcfvXE6lpIjgDX3e2vczMrW5tNKXDbbtHQ5VCMM3gfKgWG8JNoXW7bFSCLltTcXUQttie6oJmmmH3iVLeazK3S56zMiaT+KI4kaa8daRFi5ZsAHCQyz9+1Yga8B3ZjQyDxr3AbauYWzlKJkuGU6qWuCRqQxOXMvHK2higcHboGdwxhFLFj2bgdzJXTiPQIrPMViTcdnYyWJJ9dTO820AzZVZHHeLhMjszfliSJHlpUFatlmAGpNA82Zst775EEmJkmAAPE8qiTdPWENpBI+QxV12RgStkyHtyQTckBMq8cwJ1WqrvPs9rWIOYglu1I4aiR8oIProLJsS+eyoJEHSBOnoq3X8W2IwkHDNeYMEDlFRgJ7wckGJ008azrdzGCQrQR+dwg8jWgYbHWsO4w7ZUQonVozl1GduIOnCDHMEUCOFw2Vms571m4JCh0gRw0uHvqDp2eEU6XErbDW7ptt1TKcyo3aB76hlEZzx40+d7F1PxruYuFVHlkBnOwM6HSST5VB2BbK5i6lQUi2zO6hBozQkEn4WlBCdIttVwd8KIAcRrIydahUzz9NZBWy9KFoLhLoVTkItsLhOktdTsAcQFWD/AKorGqAooooCiiprd7ZwYm6xEIQApBOYkHhyGXsnXxFBLYHDG1ZW2eMlm+E0eHgAo+WllX/nKvljUdvFiSii1GrgMT+bOnykT8lA2XbDNdKkjJJAjy4a8/8AerVsS+AJHmDWeA1atjYyIPJomgbbf3vxV62cLeICo8lVESyyBOvASartWjfXZBVlxKwUu6MQeFwDUEcRKgHwOtVegKkN3/fdj4239YVH1Ibv++7Hxtv6wqxaZVJnie+3wj7aTpTE99vhH20nUUUUU52bgjevW7S8bjog56uwUac9TQaX7nfZQubSuXiCeossVPINcITXx7Buf8FdH1W9wNy12Zgxh1frGLM7vEBnaBosmAAqjjynnVkoOe+n7flcRdXA2WJWwzG9EZTdgAKPHIM4Pm3lWQVMb4JG0cWJLRib4k6kxdfUnmTUPQXLop3x+120UdzFm796u+SsQQ3+lgpnwzeNdXXLYdSpAKsCCORBEEegiuH66l6GN8RjtnKjGb2Gy2rniVA+9t5yognxRqDnrf3dz7B2jfwwBCI828xBJtsAyGRx7JHyVX66H90Dud12FXHW1++Yfs3IGpsseJ5nI5nyDueVc8UBWw7rMPsDCKbbXA9thC5iZF+8QYB+mserbtxcKh2fhXZ7it1bABSFXS/eOp48/oFA8srIVg6qjjKHdj2Ap7UAAAOTyJPGlMZhE7y3izohbMkcojiePkPClmxACm2oBttJKNLLJMyoPnr6aZvbUk6sGmdIy6awfI0DxnRmsHr7qQZYG6QtzSPDs60ltDZzNbY27b5FeTLKyrAliW4RMwfOkMNhrNu5buBWMXAzQSASNYIkhh+b6KZb/bZstJsqVa4QTMgggQwABjKRyjjQVHH3QzkjhOn/AFUpuns0XHLMSoWIYcAfGoEGrXsPZhFu0xA7ZYgM/ZYLGhVTIPmRQT20cD1eVx98W5NsIGheUsyEHUgnUH1Ux3y2faxFkZQLd9SDqSyuqIFAA/EOg14GnGMvpeQTKZZIKcPCIPD0ikVwoFl2DFhKjVgHGupEd4UGd4K4VbwI/wCa1bMNta41oWxl72Zc3APETMGBw4eFQO39mm1czRo+uk97mNdfP119bKxkEfz1oLq2Na2z3sihHMO9vipZVzQInKzAt8tNrjfYt6FXtXE0JTtQZgeM/RzqW+2CXbSC4CLaqQTbCqyyII04+IJ4Gl7V4ZesVxdZhFt4i4UP+Gw8AOJETJoKnv1ilOAuoFNth1blGJYw7pD5pIMkERx0rJq2TpIZTs94AEZAQAQZ6y3ofH01jdAUUUUBV2wWF6nDW7bIVuHMzgiGBYwJB1ByqNDUPulsy1dd2vZitpQ4URDEOvZbnlK5uGtSrXixJ8aAF1V7TzkXVo4kDkPM6D11VdoYzrbrPEZjoJmBwAnnAgeqrVjMLmwt9jEKinVgDJuIBA4t6BVMoCpPY+Kg5T6v51GV92rhVgRyoLteQ3rD2zDGJWeTDhqPk9dUc1a9n4oaMOdRm8uAy3OsUdm5r5B+Y9fH1mghqkN3/fdj4239YVH1Ibv++7Hxtv6wqxaZVJnie+3wj7aTpTE99vhH20nUUVceiHAC9trCK3BXa5xjWyj3F/8AZRUHu/uticdc6vDWXukRmIHZXMYBdjoo48fA1tXRh0O4vZ+PTFX3sFQjrlRnLgusc7YGnpoNkqq9JW9w2ds+7dDAXWBSyJEm42gIB4hdXPwfOrVXM3TtvYcVtE4dWBtYWUEc7jAG6T5ggJHLIfGgzd3JJJJJJkk6kk8yfGvmiigKuPRZvudm45Xb8Bdi3eETCk6OPNTr5iRzqnV6KDt5lW4kGGVhBGhVlYfIQQa5G6Rt1hs/aN7DrOQEPbn8hxmUTzI1Wfza6V6MNpC/sfBuJ0srbMmTNmbRPrNsn11mHujt3SLljGKpIKm1cIXsgqc1ssw5nOw1/JFBidbFuoxGAwnxTny0v3v61jtbTuak7OwpHK2x9H3+9QOgDx5cP+qWyCDEZo111genjxpUQJIOvhGmvEmaZ47GIiZrgAE6kQOPDTjQJB4Ijl6eVVPeHEZrzaQAdB7fpqyvtqwFkNIkgaE6+Egc/Oqdj7nWOzARJJgmTrQe4W1nYKOJIHy1dWww0AgAQO6JEVAbqYPNcLtpkGmkyx/59NWprJOqgHTUEEa+RmKBocJGg01I5/RTTEWXLrJ8J04aePyVJW1JknsR489a+vsQzBIM6yCCPRpzoIbH7NN62Vnt8QD4jhr51UVlGg6EGPWONaLczB4PoAnz8PGq5vXgUX79OUsQCpHEn8YeemtA62DtAkQGjnwBHmCDUkcLwJgEkkETprOkVUtl4jJcUzp9EGr4ttYiSPTx+mgru/GJZsBdnxQz4nrEGvOayetZ37WMBcGsxbM+P3xKyagKKKmdj7u9dq9wWxBI0LMY8FBH0mge7vQuGcxq9wAnyRQY+VqdIa+rOGW1bFpGLjMzByuWcwURlJMRl4+dIu2RWZuAE/8APXA9dAz3k2j2EsLyOd/hEQo9S6/6vKq/X3duFiWJkkyTXxQFFFFBKbHxWuQ+kfzH86sIQXbTW25jTyI4H5f51U9mkdckmBmAJ8ATBP01aLDg6qeFBTqkN3/fdj4239YV8bXwuS63ge0NRwJPh5gj1V97v++7Hxtv6wqxaZVJnie+3wj7aTpTE99vhH20nUVoHRD0i/a3ElLxP2LejPxORh3bgABJ00IHEGdSoFbtjeljZdrLmxlo51zDJnuaH8rq1OQ+TQfKuSaKDpLfzplw6bPL7PxNt77sEXQ51Ags/VuvIEQWEEnnBFc4377O7OxLMxLMTxJYySfSTSdFAUUUUBU7uU2DGNtnaAc4fXNlnjHZzBe0VniF1qCooOkF6bNj4OylrDLcZEEKlq0VAkkn8KV5ySdePprOekrpkbadn7GtWeqs5lZixzXGKzA00VZPDUmBqOFZrRQFbTufbnZ2F+Lb9/erFq3fo/wWbZuGMiOrYRE/497zoH163oO1m9FRO3Nml0KshPMAjX1Val2RrIaNDoF8B6aQfZOYSzTMcR/vV0m2VXsFdt6JbfiTOQtTa1hLk9tHH+lhx9I0rXrWzypMMNRHd5fOpS1sbNqW5+H+9NG1Q2RbFpFUCRxJMSSeetSdoHUn+lS+L2GucgHQHhE/zpG5soIs5p1I1/7po2Yi92COc/RTd8Pzyn0/9VMW9jDLObj5aj1zRZ2SS2ryNeXh66aNq3tHEXlX70oZuGp4TzHjVQ2ns/F3nm4rHkD+IP5CtT+0uveHzf8Aem+09kFLFx0eGgxKyAdBPGmjahbL3TiGdywGuUKQvymrg2EcqWCSBAI4xPCdOdVPA7Lv2WNxMT2jxzW8ymfFWeJ86vm7oa9azXGEhoOVSFMDjBYxxpo2qe/l7Ns5+zEZPR+EThWR1v2++7wvYY2gwTNrOWe69s8JHj41nX3Mv0j9l/fWowymnPLlwxnUyo1TGyNsKghxqO63Hj4irD9zL9I/Zf30fcy/SP2X99X55eM9jj9Qj7fBaSWPLugafLTLa20A7QhOSBPIE8eHPlVo+5l+kfsv76PuZfpH7L++nzy8Oxx+qNRV5+5l+kfsv76PuZfpH7L++nzy8Oxx+qNRV5+5l+kfsv76PuZfpH7L++nzy8Oxx+qlg8aEUgrqTxAE+iTwHor7O0oOgPy1avuZfpH7L++j7mX6R+y/vp88vDscfql4jElzLeEDwAp3u/77sfG2/rCrT9zL9I/Zf3042f0edVdS5185GVo6uJymYnPpwqxx5bpJ5+PU/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2" y="1828800"/>
            <a:ext cx="4800600" cy="195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 descr="http://www.shervinemami.info/shirtInp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8956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52900" y="4876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16" name="Picture 12" descr="http://www.shervinemami.info/shirtCol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24942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19050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Custom Blob and Look for it in Picture.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High False Positive Rate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Need to Combine with Color Detection for shirt and hair.</a:t>
            </a:r>
          </a:p>
        </p:txBody>
      </p:sp>
    </p:spTree>
    <p:extLst>
      <p:ext uri="{BB962C8B-B14F-4D97-AF65-F5344CB8AC3E}">
        <p14:creationId xmlns:p14="http://schemas.microsoft.com/office/powerpoint/2010/main" val="2064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Blimp Design 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 cap="none" dirty="0" err="1"/>
              <a:t>OpenCV</a:t>
            </a:r>
            <a:r>
              <a:rPr lang="en-US" cap="none" dirty="0"/>
              <a:t> (Computer Visions</a:t>
            </a:r>
            <a:r>
              <a:rPr lang="en-US" cap="none" dirty="0" smtClean="0"/>
              <a:t>) – </a:t>
            </a:r>
            <a:r>
              <a:rPr lang="en-US" sz="2700" cap="none" dirty="0" smtClean="0"/>
              <a:t>Template Matching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7150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Used for Tracking and Following System. </a:t>
            </a:r>
          </a:p>
          <a:p>
            <a:r>
              <a:rPr lang="en-US" sz="2400" dirty="0" smtClean="0"/>
              <a:t>Select Target (Person) found using HOG.</a:t>
            </a:r>
          </a:p>
          <a:p>
            <a:r>
              <a:rPr lang="en-US" sz="2400" dirty="0" smtClean="0"/>
              <a:t>Move Camera and/or </a:t>
            </a:r>
          </a:p>
          <a:p>
            <a:pPr marL="109728" indent="0">
              <a:buNone/>
            </a:pPr>
            <a:r>
              <a:rPr lang="en-US" sz="2400" dirty="0" smtClean="0"/>
              <a:t>    motors so person is in </a:t>
            </a:r>
          </a:p>
          <a:p>
            <a:pPr marL="109728" indent="0">
              <a:buNone/>
            </a:pPr>
            <a:r>
              <a:rPr lang="en-US" sz="2400" dirty="0" smtClean="0"/>
              <a:t>    Center of View. </a:t>
            </a:r>
          </a:p>
          <a:p>
            <a:r>
              <a:rPr lang="en-US" sz="2400" dirty="0" smtClean="0"/>
              <a:t>Blimp will be in 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autonomous mode.  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21" y="2020848"/>
            <a:ext cx="2952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3536" y="2516148"/>
            <a:ext cx="113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Template</a:t>
            </a:r>
            <a:endParaRPr 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95735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8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562850" cy="46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9144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Here is Sanjay being detected from the Third floor of HEC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71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Map Patrol Path (</a:t>
            </a:r>
            <a:r>
              <a:rPr lang="en-US" cap="none" dirty="0" err="1" smtClean="0"/>
              <a:t>OpenStreetMap</a:t>
            </a:r>
            <a:r>
              <a:rPr lang="en-US" cap="none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3352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Enables the user to setup a automatic path for the Blimp to Patrol.</a:t>
            </a:r>
          </a:p>
          <a:p>
            <a:r>
              <a:rPr lang="en-US" dirty="0" smtClean="0"/>
              <a:t>Set Altitude on GUI before able to Start a Patrol. (Minimum of 100 meters).</a:t>
            </a:r>
          </a:p>
          <a:p>
            <a:r>
              <a:rPr lang="en-US" dirty="0" smtClean="0"/>
              <a:t>Maximum Distance Determined by Transmission Range.</a:t>
            </a:r>
          </a:p>
          <a:p>
            <a:endParaRPr lang="en-US" dirty="0"/>
          </a:p>
          <a:p>
            <a:r>
              <a:rPr lang="en-US" dirty="0" smtClean="0"/>
              <a:t>Reason why we didn’t use Google Maps: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Against Terms of Service to use in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applications. (Can only use API in Public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Websites)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3842493"/>
            <a:ext cx="3124200" cy="2198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199" y="6051890"/>
            <a:ext cx="381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Meters Around Memory Mall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599" y="5199965"/>
            <a:ext cx="560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Formula for Heading (Between 2 GPS Coordinates): </a:t>
            </a:r>
          </a:p>
          <a:p>
            <a:r>
              <a:rPr lang="en-US" dirty="0" smtClean="0"/>
              <a:t>	</a:t>
            </a:r>
            <a:r>
              <a:rPr lang="el-GR" dirty="0" smtClean="0"/>
              <a:t>θ</a:t>
            </a:r>
            <a:r>
              <a:rPr lang="el-GR" dirty="0"/>
              <a:t> = </a:t>
            </a:r>
            <a:r>
              <a:rPr lang="en-US" dirty="0"/>
              <a:t>atan2( sin(</a:t>
            </a:r>
            <a:r>
              <a:rPr lang="el-GR" dirty="0"/>
              <a:t>Δλ).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l-GR" dirty="0"/>
              <a:t>φ</a:t>
            </a:r>
            <a:r>
              <a:rPr lang="el-GR" baseline="-25000" dirty="0"/>
              <a:t>2</a:t>
            </a:r>
            <a:r>
              <a:rPr lang="el-GR" dirty="0"/>
              <a:t>),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l-GR" dirty="0"/>
              <a:t>φ</a:t>
            </a:r>
            <a:r>
              <a:rPr lang="el-GR" baseline="-25000" dirty="0"/>
              <a:t>1</a:t>
            </a:r>
            <a:r>
              <a:rPr lang="el-GR" dirty="0"/>
              <a:t>).</a:t>
            </a:r>
            <a:r>
              <a:rPr lang="en-US" dirty="0"/>
              <a:t>sin(</a:t>
            </a:r>
            <a:r>
              <a:rPr lang="el-GR" dirty="0"/>
              <a:t>φ</a:t>
            </a:r>
            <a:r>
              <a:rPr lang="el-GR" baseline="-25000" dirty="0"/>
              <a:t>2</a:t>
            </a:r>
            <a:r>
              <a:rPr lang="el-GR" dirty="0"/>
              <a:t>) </a:t>
            </a:r>
            <a:r>
              <a:rPr lang="en-US" dirty="0" smtClean="0"/>
              <a:t>		</a:t>
            </a:r>
            <a:r>
              <a:rPr lang="el-GR" dirty="0" smtClean="0"/>
              <a:t>− </a:t>
            </a:r>
            <a:r>
              <a:rPr lang="en-US" dirty="0"/>
              <a:t>sin(</a:t>
            </a:r>
            <a:r>
              <a:rPr lang="el-GR" dirty="0"/>
              <a:t>φ</a:t>
            </a:r>
            <a:r>
              <a:rPr lang="el-GR" baseline="-25000" dirty="0"/>
              <a:t>1</a:t>
            </a:r>
            <a:r>
              <a:rPr lang="el-GR" dirty="0"/>
              <a:t>).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l-GR" dirty="0"/>
              <a:t>φ</a:t>
            </a:r>
            <a:r>
              <a:rPr lang="el-GR" baseline="-25000" dirty="0"/>
              <a:t>2</a:t>
            </a:r>
            <a:r>
              <a:rPr lang="el-GR" dirty="0"/>
              <a:t>).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l-GR" dirty="0"/>
              <a:t>Δλ) </a:t>
            </a:r>
            <a:r>
              <a:rPr lang="el-GR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33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2326" r="2326"/>
          <a:stretch>
            <a:fillRect/>
          </a:stretch>
        </p:blipFill>
        <p:spPr>
          <a:xfrm>
            <a:off x="457200" y="990600"/>
            <a:ext cx="8229600" cy="5583238"/>
          </a:xfrm>
        </p:spPr>
      </p:pic>
    </p:spTree>
    <p:extLst>
      <p:ext uri="{BB962C8B-B14F-4D97-AF65-F5344CB8AC3E}">
        <p14:creationId xmlns:p14="http://schemas.microsoft.com/office/powerpoint/2010/main" val="1121959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Content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Task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92035"/>
              </p:ext>
            </p:extLst>
          </p:nvPr>
        </p:nvGraphicFramePr>
        <p:xfrm>
          <a:off x="228600" y="2362200"/>
          <a:ext cx="8610599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948"/>
                <a:gridCol w="1105948"/>
                <a:gridCol w="1658923"/>
                <a:gridCol w="1234581"/>
                <a:gridCol w="1447800"/>
                <a:gridCol w="1219200"/>
                <a:gridCol w="838199"/>
              </a:tblGrid>
              <a:tr h="777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Tasks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Blimp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r>
                        <a:rPr lang="en-US" sz="2000" baseline="0" dirty="0" smtClean="0"/>
                        <a:t>Controller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Camera</a:t>
                      </a:r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System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Blimp Structure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Ground Station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C++</a:t>
                      </a:r>
                      <a:r>
                        <a:rPr lang="en-US" sz="2000" baseline="0" dirty="0" smtClean="0"/>
                        <a:t> GUI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Henry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Derrick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Sanjay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5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293151" cy="762000"/>
          </a:xfrm>
        </p:spPr>
        <p:txBody>
          <a:bodyPr/>
          <a:lstStyle/>
          <a:p>
            <a:r>
              <a:rPr lang="en-US" dirty="0" smtClean="0"/>
              <a:t>Cost of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676400"/>
            <a:ext cx="388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dirty="0" smtClean="0"/>
          </a:p>
          <a:p>
            <a:r>
              <a:rPr lang="en-US" dirty="0" smtClean="0"/>
              <a:t>Predicted Project Cost: $1063.00</a:t>
            </a:r>
          </a:p>
          <a:p>
            <a:r>
              <a:rPr lang="en-US" dirty="0" smtClean="0"/>
              <a:t>Actual Project Cost: $952.64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709286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2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between Pic and Atmel</a:t>
            </a:r>
          </a:p>
          <a:p>
            <a:r>
              <a:rPr lang="en-US" dirty="0" smtClean="0"/>
              <a:t>Burnt out transmitters</a:t>
            </a:r>
          </a:p>
          <a:p>
            <a:r>
              <a:rPr lang="en-US" dirty="0" smtClean="0"/>
              <a:t>Logic Level Problems</a:t>
            </a:r>
          </a:p>
          <a:p>
            <a:r>
              <a:rPr lang="en-US" dirty="0" smtClean="0"/>
              <a:t>Structure Design </a:t>
            </a:r>
          </a:p>
          <a:p>
            <a:r>
              <a:rPr lang="en-US" dirty="0" smtClean="0"/>
              <a:t>Delay in communications</a:t>
            </a:r>
          </a:p>
          <a:p>
            <a:r>
              <a:rPr lang="en-US" dirty="0" smtClean="0"/>
              <a:t>Financial Difficulties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08550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752601"/>
            <a:ext cx="8458200" cy="2119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33600"/>
            <a:ext cx="6019800" cy="4512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371600"/>
            <a:ext cx="30509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Questions???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Section Design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0730"/>
            <a:ext cx="8229600" cy="4325112"/>
          </a:xfrm>
        </p:spPr>
        <p:txBody>
          <a:bodyPr/>
          <a:lstStyle/>
          <a:p>
            <a:pPr fontAlgn="base"/>
            <a:r>
              <a:rPr lang="en-US" sz="2400" dirty="0"/>
              <a:t>Typical non-rigid ellipses </a:t>
            </a:r>
            <a:r>
              <a:rPr lang="en-US" sz="2400" dirty="0" smtClean="0"/>
              <a:t>design</a:t>
            </a:r>
          </a:p>
          <a:p>
            <a:pPr fontAlgn="base"/>
            <a:r>
              <a:rPr lang="en-US" sz="2400" dirty="0" smtClean="0"/>
              <a:t>The </a:t>
            </a:r>
            <a:r>
              <a:rPr lang="en-US" sz="2400" dirty="0"/>
              <a:t>envelope </a:t>
            </a:r>
            <a:r>
              <a:rPr lang="en-US" sz="2400" dirty="0" smtClean="0"/>
              <a:t>is made </a:t>
            </a:r>
            <a:r>
              <a:rPr lang="en-US" sz="2400" dirty="0"/>
              <a:t>up of </a:t>
            </a:r>
            <a:r>
              <a:rPr lang="en-US" sz="2400" dirty="0" smtClean="0"/>
              <a:t>six </a:t>
            </a:r>
            <a:r>
              <a:rPr lang="en-US" sz="2400" dirty="0"/>
              <a:t>different sections</a:t>
            </a:r>
          </a:p>
          <a:p>
            <a:pPr fontAlgn="base"/>
            <a:r>
              <a:rPr lang="en-US" sz="2400" dirty="0"/>
              <a:t>Each </a:t>
            </a:r>
            <a:r>
              <a:rPr lang="en-US" sz="2400" dirty="0" smtClean="0"/>
              <a:t>section follows </a:t>
            </a:r>
            <a:r>
              <a:rPr lang="en-US" sz="2400" dirty="0"/>
              <a:t>the overall profile measurements </a:t>
            </a:r>
          </a:p>
          <a:p>
            <a:pPr fontAlgn="base"/>
            <a:r>
              <a:rPr lang="en-US" sz="2400" dirty="0"/>
              <a:t>Using the arc length and the radius of the envelope profile each section </a:t>
            </a:r>
            <a:r>
              <a:rPr lang="en-US" sz="2400" dirty="0" smtClean="0"/>
              <a:t>was </a:t>
            </a:r>
            <a:r>
              <a:rPr lang="en-US" sz="2400" dirty="0"/>
              <a:t>measured out accordingly</a:t>
            </a:r>
          </a:p>
          <a:p>
            <a:endParaRPr lang="en-US" dirty="0"/>
          </a:p>
        </p:txBody>
      </p:sp>
      <p:pic>
        <p:nvPicPr>
          <p:cNvPr id="5122" name="Picture 2" descr="https://lh3.googleusercontent.com/OQOTJZ4bIjzU36CVf4Z_eipxqP5JFR5P6675AQEK8Z-2VzfI6UXbcriDqDK9V3knF02-hyeHB65VgRQLpA6mVzVg-dv6R0VJBeJZr4GcOBb7nD78YbSYECPyEy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3286"/>
            <a:ext cx="49149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Joining the </a:t>
            </a:r>
            <a:r>
              <a:rPr lang="en-US" b="1" dirty="0" smtClean="0"/>
              <a:t>Sections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25112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There are good and bad ways to join the sections</a:t>
            </a:r>
          </a:p>
          <a:p>
            <a:pPr fontAlgn="base"/>
            <a:r>
              <a:rPr lang="en-US" sz="2400" dirty="0" smtClean="0"/>
              <a:t>Sections </a:t>
            </a:r>
            <a:r>
              <a:rPr lang="en-US" sz="2400" dirty="0"/>
              <a:t>will </a:t>
            </a:r>
            <a:r>
              <a:rPr lang="en-US" sz="2400" dirty="0" smtClean="0"/>
              <a:t>were joined </a:t>
            </a:r>
            <a:r>
              <a:rPr lang="en-US" sz="2400" dirty="0"/>
              <a:t>with a tool using the same profile as the envelope </a:t>
            </a:r>
          </a:p>
          <a:p>
            <a:endParaRPr lang="en-US" sz="2400" dirty="0"/>
          </a:p>
        </p:txBody>
      </p:sp>
      <p:pic>
        <p:nvPicPr>
          <p:cNvPr id="6146" name="Picture 2" descr="https://lh3.googleusercontent.com/Ozz0C9fMgmqBANwkJQ_qQrOfnGu3RSOZPfvMSpodoUFw5-qzxW39msF_DxFqdVPskUeJEUeEqZ6E-vlLJni8odAzZbkfB1zBu1lbYj3pqgfpNTeGTlvKosFlxK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3864429"/>
            <a:ext cx="50196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3962400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/>
              <a:t>Overlapping Technique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428" y="4996461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/>
              <a:t>Webbing Technique </a:t>
            </a:r>
          </a:p>
        </p:txBody>
      </p:sp>
    </p:spTree>
    <p:extLst>
      <p:ext uri="{BB962C8B-B14F-4D97-AF65-F5344CB8AC3E}">
        <p14:creationId xmlns:p14="http://schemas.microsoft.com/office/powerpoint/2010/main" val="25752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Gondola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375302"/>
            <a:ext cx="4114800" cy="2663298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 smtClean="0"/>
              <a:t>Gondola houses the controls </a:t>
            </a:r>
            <a:r>
              <a:rPr lang="en-US" sz="2000" dirty="0"/>
              <a:t>system </a:t>
            </a:r>
            <a:r>
              <a:rPr lang="en-US" sz="2000" dirty="0" smtClean="0"/>
              <a:t>(includes: microcontroller</a:t>
            </a:r>
            <a:r>
              <a:rPr lang="en-US" sz="2000" dirty="0"/>
              <a:t>, GPS, IMU, </a:t>
            </a:r>
            <a:r>
              <a:rPr lang="en-US" sz="2000" dirty="0" smtClean="0"/>
              <a:t>etc.)</a:t>
            </a:r>
          </a:p>
          <a:p>
            <a:r>
              <a:rPr lang="en-US" sz="2000" dirty="0" smtClean="0"/>
              <a:t>Material: Balsa Wood; lightweight and inexpensive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819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50" y="4483072"/>
            <a:ext cx="3619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rear view of the gondola shows the camera wireless system attached as well as the camera system fused to the bottom side.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4089400" cy="2701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24384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81400"/>
            <a:ext cx="3327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2557</TotalTime>
  <Words>1893</Words>
  <Application>Microsoft Office PowerPoint</Application>
  <PresentationFormat>On-screen Show (4:3)</PresentationFormat>
  <Paragraphs>461</Paragraphs>
  <Slides>68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Georgia</vt:lpstr>
      <vt:lpstr>Trebuchet MS</vt:lpstr>
      <vt:lpstr>Wingdings 2</vt:lpstr>
      <vt:lpstr>Urban</vt:lpstr>
      <vt:lpstr>M.A.S.S. (Mobile Aerial Security System)</vt:lpstr>
      <vt:lpstr>Motivation </vt:lpstr>
      <vt:lpstr>Goals and Objectives </vt:lpstr>
      <vt:lpstr>Components of Blimp Design </vt:lpstr>
      <vt:lpstr>PowerPoint Presentation</vt:lpstr>
      <vt:lpstr>Blimp Design Structure</vt:lpstr>
      <vt:lpstr>Section Design  </vt:lpstr>
      <vt:lpstr>Joining the Sections </vt:lpstr>
      <vt:lpstr>Gondola  </vt:lpstr>
      <vt:lpstr>Motor Mount</vt:lpstr>
      <vt:lpstr>Weight Considerations</vt:lpstr>
      <vt:lpstr>Blimp Motors and Servos</vt:lpstr>
      <vt:lpstr>PowerPoint Presentation</vt:lpstr>
      <vt:lpstr>Pitch Axel Servo Motor (S3004)</vt:lpstr>
      <vt:lpstr>Brushless Outrunner 2217-4 Motor</vt:lpstr>
      <vt:lpstr>BP 30 AMP Brushless Electronic Speed Controller (ESC)   </vt:lpstr>
      <vt:lpstr>Blimp Control System</vt:lpstr>
      <vt:lpstr>PowerPoint Presentation</vt:lpstr>
      <vt:lpstr>Microprocessor on the Blimp </vt:lpstr>
      <vt:lpstr>Sensors (IMU) Comparison</vt:lpstr>
      <vt:lpstr>Inertial Measurement Unit-ATAVRSBIN2</vt:lpstr>
      <vt:lpstr>Logic Level Converter</vt:lpstr>
      <vt:lpstr>Transmission Comparison</vt:lpstr>
      <vt:lpstr>Transmitter/Receiver Module (XBEE PRO)</vt:lpstr>
      <vt:lpstr>GPS MODULE- LOCOSYS LS20031</vt:lpstr>
      <vt:lpstr>NMEA Codes </vt:lpstr>
      <vt:lpstr>Camera System</vt:lpstr>
      <vt:lpstr>PowerPoint Presentation</vt:lpstr>
      <vt:lpstr>Camera Qualifications</vt:lpstr>
      <vt:lpstr>Camera Comparison</vt:lpstr>
      <vt:lpstr>SC2000 Sony CCD Video Camera</vt:lpstr>
      <vt:lpstr>Camera Feed Transmitter/Receiver</vt:lpstr>
      <vt:lpstr>Camera Mount</vt:lpstr>
      <vt:lpstr>Servo Motor Turnigy TG9e  </vt:lpstr>
      <vt:lpstr>LiPo 2200mAh 3s Battery</vt:lpstr>
      <vt:lpstr>Blimp Functionality &amp; Microcontroller Program</vt:lpstr>
      <vt:lpstr>Blimp Control Flowchart  </vt:lpstr>
      <vt:lpstr>Camera System Program </vt:lpstr>
      <vt:lpstr>Camera System Explained </vt:lpstr>
      <vt:lpstr>Camera Servo Controls</vt:lpstr>
      <vt:lpstr>Servo Control Commands</vt:lpstr>
      <vt:lpstr>Motor controls and User interface </vt:lpstr>
      <vt:lpstr>Motor control System Explained </vt:lpstr>
      <vt:lpstr>Motor Control Commands</vt:lpstr>
      <vt:lpstr>Blimp Ground Station</vt:lpstr>
      <vt:lpstr>PowerPoint Presentation</vt:lpstr>
      <vt:lpstr>Ground Station Schematic</vt:lpstr>
      <vt:lpstr>PowerPoint Presentation</vt:lpstr>
      <vt:lpstr>Ground Station Microcontroller (atmega328)</vt:lpstr>
      <vt:lpstr>Ground Station Schematic</vt:lpstr>
      <vt:lpstr>Ground Station Schematic</vt:lpstr>
      <vt:lpstr>Ground Station USB Connector (CP2102)</vt:lpstr>
      <vt:lpstr>Ground Station Schematic</vt:lpstr>
      <vt:lpstr>Graphical User Interface</vt:lpstr>
      <vt:lpstr>C++ GUI On Computer</vt:lpstr>
      <vt:lpstr>PowerPoint Presentation</vt:lpstr>
      <vt:lpstr>OpenCV (Computer Visions) – HOG Descriptor </vt:lpstr>
      <vt:lpstr>OpenCV HOG Algorithm (Added Implementation)</vt:lpstr>
      <vt:lpstr>OpenCV – Custom Blob Detection and Color Detection</vt:lpstr>
      <vt:lpstr>OpenCV (Computer Visions) – Template Matching</vt:lpstr>
      <vt:lpstr>PowerPoint Presentation</vt:lpstr>
      <vt:lpstr>Map Patrol Path (OpenStreetMap)</vt:lpstr>
      <vt:lpstr>PowerPoint Presentation</vt:lpstr>
      <vt:lpstr>Administrative Content </vt:lpstr>
      <vt:lpstr>Division of Task </vt:lpstr>
      <vt:lpstr>Cost of Design</vt:lpstr>
      <vt:lpstr>Issues and Troubleshooting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</dc:creator>
  <cp:lastModifiedBy>Eric Hernandez</cp:lastModifiedBy>
  <cp:revision>219</cp:revision>
  <dcterms:created xsi:type="dcterms:W3CDTF">2013-09-17T05:10:49Z</dcterms:created>
  <dcterms:modified xsi:type="dcterms:W3CDTF">2013-12-05T03:07:51Z</dcterms:modified>
</cp:coreProperties>
</file>