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3" r:id="rId3"/>
    <p:sldId id="324" r:id="rId4"/>
    <p:sldId id="325" r:id="rId5"/>
    <p:sldId id="287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6" r:id="rId16"/>
    <p:sldId id="337" r:id="rId17"/>
    <p:sldId id="338" r:id="rId18"/>
    <p:sldId id="339" r:id="rId19"/>
    <p:sldId id="341" r:id="rId20"/>
    <p:sldId id="340" r:id="rId21"/>
    <p:sldId id="355" r:id="rId22"/>
    <p:sldId id="342" r:id="rId23"/>
    <p:sldId id="343" r:id="rId24"/>
    <p:sldId id="357" r:id="rId25"/>
    <p:sldId id="344" r:id="rId26"/>
    <p:sldId id="345" r:id="rId27"/>
    <p:sldId id="346" r:id="rId28"/>
    <p:sldId id="347" r:id="rId29"/>
    <p:sldId id="358" r:id="rId30"/>
    <p:sldId id="348" r:id="rId31"/>
    <p:sldId id="349" r:id="rId32"/>
    <p:sldId id="351" r:id="rId33"/>
    <p:sldId id="352" r:id="rId34"/>
    <p:sldId id="359" r:id="rId35"/>
    <p:sldId id="360" r:id="rId36"/>
    <p:sldId id="309" r:id="rId37"/>
    <p:sldId id="281" r:id="rId38"/>
    <p:sldId id="310" r:id="rId39"/>
    <p:sldId id="282" r:id="rId40"/>
    <p:sldId id="321" r:id="rId41"/>
    <p:sldId id="311" r:id="rId42"/>
    <p:sldId id="283" r:id="rId43"/>
    <p:sldId id="322" r:id="rId44"/>
    <p:sldId id="361" r:id="rId45"/>
    <p:sldId id="312" r:id="rId46"/>
    <p:sldId id="284" r:id="rId47"/>
    <p:sldId id="353" r:id="rId48"/>
    <p:sldId id="314" r:id="rId49"/>
    <p:sldId id="286" r:id="rId50"/>
    <p:sldId id="268" r:id="rId51"/>
    <p:sldId id="261" r:id="rId52"/>
    <p:sldId id="264" r:id="rId53"/>
    <p:sldId id="319" r:id="rId54"/>
    <p:sldId id="265" r:id="rId55"/>
    <p:sldId id="263" r:id="rId56"/>
    <p:sldId id="362" r:id="rId57"/>
    <p:sldId id="303" r:id="rId58"/>
    <p:sldId id="356" r:id="rId59"/>
    <p:sldId id="27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4" autoAdjust="0"/>
    <p:restoredTop sz="94660"/>
  </p:normalViewPr>
  <p:slideViewPr>
    <p:cSldViewPr snapToGrid="0">
      <p:cViewPr>
        <p:scale>
          <a:sx n="80" d="100"/>
          <a:sy n="80" d="100"/>
        </p:scale>
        <p:origin x="11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52F1-3BE0-4103-B14C-29FE8FD32D0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B6C0-4777-4662-9721-E4221012A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595046" y="1990147"/>
            <a:ext cx="4192854" cy="11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UY" sz="2800" b="1" i="1" dirty="0" err="1">
                <a:solidFill>
                  <a:schemeClr val="bg1"/>
                </a:solidFill>
              </a:rPr>
              <a:t>Fire</a:t>
            </a:r>
            <a:r>
              <a:rPr lang="es-UY" sz="2800" b="1" i="1" dirty="0">
                <a:solidFill>
                  <a:schemeClr val="bg1"/>
                </a:solidFill>
              </a:rPr>
              <a:t> </a:t>
            </a:r>
            <a:r>
              <a:rPr lang="es-UY" sz="2800" b="1" i="1" dirty="0" err="1">
                <a:solidFill>
                  <a:schemeClr val="bg1"/>
                </a:solidFill>
              </a:rPr>
              <a:t>Detection</a:t>
            </a:r>
            <a:r>
              <a:rPr lang="es-UY" sz="2800" b="1" i="1" dirty="0">
                <a:solidFill>
                  <a:schemeClr val="bg1"/>
                </a:solidFill>
              </a:rPr>
              <a:t> and </a:t>
            </a:r>
            <a:r>
              <a:rPr lang="es-UY" sz="2800" b="1" i="1" dirty="0" err="1">
                <a:solidFill>
                  <a:schemeClr val="bg1"/>
                </a:solidFill>
              </a:rPr>
              <a:t>Eradication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9806" y="5333220"/>
            <a:ext cx="2585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+mn-lt"/>
              </a:rPr>
              <a:t>Bernadeau</a:t>
            </a:r>
            <a:r>
              <a:rPr lang="en-US" dirty="0" smtClean="0">
                <a:latin typeface="+mn-lt"/>
              </a:rPr>
              <a:t> Charles</a:t>
            </a:r>
          </a:p>
          <a:p>
            <a:pPr eaLnBrk="1" hangingPunct="1"/>
            <a:r>
              <a:rPr lang="en-US" dirty="0" smtClean="0">
                <a:latin typeface="+mn-lt"/>
              </a:rPr>
              <a:t>Matt </a:t>
            </a:r>
            <a:r>
              <a:rPr lang="en-US" dirty="0" err="1" smtClean="0">
                <a:latin typeface="+mn-lt"/>
              </a:rPr>
              <a:t>Erdelac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Erik Ferreira</a:t>
            </a:r>
            <a:endParaRPr lang="en-US" dirty="0">
              <a:latin typeface="+mn-lt"/>
            </a:endParaRPr>
          </a:p>
          <a:p>
            <a:pPr eaLnBrk="1" hangingPunct="1"/>
            <a:r>
              <a:rPr lang="en-US" dirty="0" smtClean="0">
                <a:latin typeface="+mn-lt"/>
              </a:rPr>
              <a:t>Armin Sadri</a:t>
            </a:r>
            <a:endParaRPr lang="en-US" dirty="0">
              <a:latin typeface="+mn-lt"/>
            </a:endParaRP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000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rmin\Desktop\itle -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872529"/>
            <a:ext cx="5156200" cy="10546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6900" y="3022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Group 13 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643715"/>
            <a:ext cx="8229600" cy="3318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UVTron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7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Render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6132" y="1279525"/>
            <a:ext cx="1093286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42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57840" y="3485829"/>
            <a:ext cx="1830338" cy="4845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5725" y="3364686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54210" y="2320070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13633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4241993" cy="981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Fire </a:t>
            </a:r>
            <a:r>
              <a:rPr lang="en-US" dirty="0" smtClean="0">
                <a:solidFill>
                  <a:schemeClr val="bg1"/>
                </a:solidFill>
              </a:rPr>
              <a:t>Extinguisher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11" idx="3"/>
          </p:cNvCxnSpPr>
          <p:nvPr/>
        </p:nvCxnSpPr>
        <p:spPr>
          <a:xfrm flipV="1">
            <a:off x="4088178" y="676275"/>
            <a:ext cx="1760172" cy="30518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29" y="2506662"/>
            <a:ext cx="7886700" cy="4351338"/>
          </a:xfrm>
        </p:spPr>
        <p:txBody>
          <a:bodyPr/>
          <a:lstStyle/>
          <a:p>
            <a:r>
              <a:rPr lang="en-US" dirty="0" smtClean="0"/>
              <a:t>Two considered methods: ABC dry chemical and water cannon</a:t>
            </a:r>
          </a:p>
          <a:p>
            <a:endParaRPr lang="en-US" dirty="0" smtClean="0"/>
          </a:p>
          <a:p>
            <a:r>
              <a:rPr lang="en-US" dirty="0" smtClean="0"/>
              <a:t>Main specification: Ease of testing and implementation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4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Comprised of water tank, pump, and hose</a:t>
            </a:r>
          </a:p>
          <a:p>
            <a:endParaRPr lang="en-US" dirty="0" smtClean="0"/>
          </a:p>
          <a:p>
            <a:r>
              <a:rPr lang="en-US" dirty="0" smtClean="0"/>
              <a:t>Appropriate for Class A fires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Advantages: Ease of activation and testing - $83.95</a:t>
            </a:r>
          </a:p>
          <a:p>
            <a:endParaRPr lang="en-US" dirty="0" smtClean="0"/>
          </a:p>
          <a:p>
            <a:r>
              <a:rPr lang="en-US" dirty="0" smtClean="0"/>
              <a:t>Disadvantages: Cannot handle B and C fires, cumbersome aiming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 – Water Cannon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7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Extinguisher – Water Cannon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79" y="4145498"/>
            <a:ext cx="4068752" cy="271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125" y="2105025"/>
            <a:ext cx="7886700" cy="4351338"/>
          </a:xfrm>
        </p:spPr>
        <p:txBody>
          <a:bodyPr/>
          <a:lstStyle/>
          <a:p>
            <a:r>
              <a:rPr lang="en-US" dirty="0" smtClean="0"/>
              <a:t>Implemented</a:t>
            </a:r>
          </a:p>
          <a:p>
            <a:pPr>
              <a:buNone/>
            </a:pPr>
            <a:r>
              <a:rPr lang="en-US" dirty="0" smtClean="0"/>
              <a:t>   Firing Pattern</a:t>
            </a:r>
          </a:p>
          <a:p>
            <a:r>
              <a:rPr lang="en-US" dirty="0" smtClean="0"/>
              <a:t>For-loop controlled</a:t>
            </a:r>
          </a:p>
          <a:p>
            <a:pPr>
              <a:buNone/>
            </a:pPr>
            <a:r>
              <a:rPr lang="en-US" dirty="0" smtClean="0"/>
              <a:t>   alternation of motors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981076"/>
            <a:ext cx="138716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9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74714" y="2449812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61819" y="3823023"/>
            <a:ext cx="1830338" cy="5054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21015" y="3823023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645065" y="3151352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46379" y="3151352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916353" y="4337711"/>
            <a:ext cx="4712922" cy="168208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250" y="2148681"/>
            <a:ext cx="7886700" cy="4351338"/>
          </a:xfrm>
        </p:spPr>
        <p:txBody>
          <a:bodyPr/>
          <a:lstStyle/>
          <a:p>
            <a:r>
              <a:rPr lang="en-US" dirty="0" smtClean="0"/>
              <a:t>Based on CNY70 Optical Transistor</a:t>
            </a:r>
          </a:p>
          <a:p>
            <a:endParaRPr lang="en-US" dirty="0" smtClean="0"/>
          </a:p>
          <a:p>
            <a:r>
              <a:rPr lang="en-US" dirty="0" smtClean="0"/>
              <a:t>Output depends on reflection of IR light</a:t>
            </a:r>
          </a:p>
          <a:p>
            <a:endParaRPr lang="en-US" dirty="0" smtClean="0"/>
          </a:p>
          <a:p>
            <a:r>
              <a:rPr lang="en-US" dirty="0" smtClean="0"/>
              <a:t>Array of CNY70s feeds into comparator</a:t>
            </a:r>
          </a:p>
          <a:p>
            <a:endParaRPr lang="en-US" dirty="0" smtClean="0"/>
          </a:p>
          <a:p>
            <a:r>
              <a:rPr lang="en-US" dirty="0" smtClean="0"/>
              <a:t>Comparator outputs logic level Boolean response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260" y="2019300"/>
            <a:ext cx="235632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9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min\Desktop\Line_follower_s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28" y="1980350"/>
            <a:ext cx="8606971" cy="4659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 - Schematic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5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 Follower - Navigation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6358"/>
          <a:stretch>
            <a:fillRect/>
          </a:stretch>
        </p:blipFill>
        <p:spPr bwMode="auto">
          <a:xfrm>
            <a:off x="1405164" y="1972355"/>
            <a:ext cx="2095500" cy="31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268" y="2482624"/>
            <a:ext cx="2571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1217" y="5280337"/>
            <a:ext cx="342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010  </a:t>
            </a:r>
          </a:p>
          <a:p>
            <a:pPr algn="ctr"/>
            <a:r>
              <a:rPr lang="en-US" sz="2800" dirty="0" smtClean="0"/>
              <a:t>Both motors 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47881" y="5291069"/>
            <a:ext cx="3425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011  </a:t>
            </a:r>
          </a:p>
          <a:p>
            <a:pPr algn="ctr"/>
            <a:r>
              <a:rPr lang="en-US" sz="2800" dirty="0" smtClean="0"/>
              <a:t>Left motor on, right motor 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2663"/>
            <a:ext cx="9144000" cy="1325879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     Project Overview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" y="2387600"/>
            <a:ext cx="8483600" cy="3073400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HeatSeekr</a:t>
            </a:r>
            <a:r>
              <a:rPr lang="en-US" dirty="0" smtClean="0"/>
              <a:t> </a:t>
            </a:r>
            <a:r>
              <a:rPr lang="en-US" dirty="0"/>
              <a:t>addresses </a:t>
            </a:r>
            <a:r>
              <a:rPr lang="en-US" dirty="0" smtClean="0"/>
              <a:t>issues plaguing the current </a:t>
            </a:r>
            <a:r>
              <a:rPr lang="en-US" dirty="0"/>
              <a:t>fire </a:t>
            </a:r>
            <a:r>
              <a:rPr lang="en-US" dirty="0" smtClean="0"/>
              <a:t>extinguishing methodology.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Minimizes the amount of additional damage caused by traditional fire systems.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Efficient and accurate without human interaction</a:t>
            </a:r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Armin\Desktop\New folder\LOGO6.png"/>
          <p:cNvPicPr>
            <a:picLocks noChangeAspect="1" noChangeArrowheads="1"/>
          </p:cNvPicPr>
          <p:nvPr/>
        </p:nvPicPr>
        <p:blipFill>
          <a:blip r:embed="rId2" cstate="print"/>
          <a:srcRect t="25368" r="36106"/>
          <a:stretch>
            <a:fillRect/>
          </a:stretch>
        </p:blipFill>
        <p:spPr bwMode="auto">
          <a:xfrm>
            <a:off x="6391276" y="0"/>
            <a:ext cx="2752724" cy="164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4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1" y="184821"/>
            <a:ext cx="83669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Follower –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PCB Representation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455" y="1064064"/>
            <a:ext cx="5275943" cy="39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90" t="5040" r="4922" b="3686"/>
          <a:stretch>
            <a:fillRect/>
          </a:stretch>
        </p:blipFill>
        <p:spPr bwMode="auto">
          <a:xfrm>
            <a:off x="0" y="1714486"/>
            <a:ext cx="4557486" cy="26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75" y="4408701"/>
            <a:ext cx="6395872" cy="2341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8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 Motors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85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Tread Kit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88" y="2674076"/>
            <a:ext cx="4572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857895"/>
              </p:ext>
            </p:extLst>
          </p:nvPr>
        </p:nvGraphicFramePr>
        <p:xfrm>
          <a:off x="308529" y="3530599"/>
          <a:ext cx="3800556" cy="28063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3276"/>
                <a:gridCol w="2047280"/>
              </a:tblGrid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Criteria</a:t>
                      </a:r>
                      <a:endParaRPr lang="en-US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Specification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Length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en-US" sz="1400" baseline="0" dirty="0" smtClean="0">
                          <a:effectLst/>
                        </a:rPr>
                        <a:t> chains of up to 32.75 in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 Width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1.5 in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95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 Weight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 inches weights 0.532 lbs.</a:t>
                      </a: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Tread</a:t>
                      </a:r>
                      <a:r>
                        <a:rPr lang="en-US" sz="1400" baseline="0" dirty="0" smtClean="0">
                          <a:effectLst/>
                        </a:rPr>
                        <a:t> Drive Diameter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Approx. 2.375 in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  <a:tr h="4620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Material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Delrin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Plasitc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31" marR="40431" marT="0" marB="0"/>
                </a:tc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VEX Robotics Tank Tread Kit</a:t>
            </a:r>
          </a:p>
        </p:txBody>
      </p:sp>
    </p:spTree>
    <p:extLst>
      <p:ext uri="{BB962C8B-B14F-4D97-AF65-F5344CB8AC3E}">
        <p14:creationId xmlns:p14="http://schemas.microsoft.com/office/powerpoint/2010/main" val="35126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Drive Motor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76901"/>
              </p:ext>
            </p:extLst>
          </p:nvPr>
        </p:nvGraphicFramePr>
        <p:xfrm>
          <a:off x="1515427" y="2555240"/>
          <a:ext cx="5915025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GHM-13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PGHM-02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Reduction</a:t>
                      </a:r>
                      <a:r>
                        <a:rPr lang="en-US" sz="1600" baseline="0" dirty="0" smtClean="0"/>
                        <a:t> 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r>
                        <a:rPr lang="en-US" sz="1600" baseline="0" dirty="0" smtClean="0"/>
                        <a:t> :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91: 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</a:t>
                      </a:r>
                      <a:r>
                        <a:rPr lang="en-US" sz="1600" dirty="0" err="1" smtClean="0"/>
                        <a:t>Vdc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</a:t>
                      </a:r>
                      <a:r>
                        <a:rPr lang="en-US" sz="1600" dirty="0" err="1" smtClean="0"/>
                        <a:t>Vdc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RPM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Outside</a:t>
                      </a:r>
                      <a:r>
                        <a:rPr lang="en-US" sz="1600" baseline="0" dirty="0" smtClean="0"/>
                        <a:t> Diameter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 mm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Stall Torque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231.5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oz</a:t>
                      </a:r>
                      <a:r>
                        <a:rPr lang="en-US" sz="1600" baseline="0" dirty="0" smtClean="0"/>
                        <a:t>-in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388.85 </a:t>
                      </a:r>
                      <a:r>
                        <a:rPr lang="en-US" sz="1600" dirty="0" err="1" smtClean="0"/>
                        <a:t>oz</a:t>
                      </a:r>
                      <a:r>
                        <a:rPr lang="en-US" sz="1600" dirty="0" smtClean="0"/>
                        <a:t>-in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7.28 oz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8.90 oz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$29.95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$37.95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89245" y="2463800"/>
            <a:ext cx="2105660" cy="314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Motor Driver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44896"/>
              </p:ext>
            </p:extLst>
          </p:nvPr>
        </p:nvGraphicFramePr>
        <p:xfrm>
          <a:off x="1204686" y="2209800"/>
          <a:ext cx="6096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L293DNE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Supply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4.5 V to 36 V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Output Current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A per channel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Peak Output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 A per channel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Operating Temperature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-0°C </a:t>
                      </a:r>
                      <a:r>
                        <a:rPr lang="en-US" dirty="0"/>
                        <a:t>~ </a:t>
                      </a:r>
                      <a:r>
                        <a:rPr lang="en-US" dirty="0" smtClean="0"/>
                        <a:t>70°C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rive Motors –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509077"/>
            <a:ext cx="7362825" cy="5348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Aiming Motors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5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665" y="3485829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54861" y="3488511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0860" y="2329595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56508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3386085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Aiming</a:t>
            </a: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9" idx="3"/>
          </p:cNvCxnSpPr>
          <p:nvPr/>
        </p:nvCxnSpPr>
        <p:spPr>
          <a:xfrm flipV="1">
            <a:off x="4095892" y="2070100"/>
            <a:ext cx="2190608" cy="88903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4095892" y="520701"/>
            <a:ext cx="1657208" cy="24384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Stepper Motors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083515"/>
              </p:ext>
            </p:extLst>
          </p:nvPr>
        </p:nvGraphicFramePr>
        <p:xfrm>
          <a:off x="603250" y="2663825"/>
          <a:ext cx="7583805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2075180"/>
                <a:gridCol w="15652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PM42M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HT23-180-8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39BYG302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Step Angle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7.5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°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Drive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 V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Current</a:t>
                      </a:r>
                      <a:r>
                        <a:rPr lang="en-US" sz="1600" baseline="0" dirty="0" smtClean="0"/>
                        <a:t> / Phase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0.32 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Coil</a:t>
                      </a:r>
                      <a:r>
                        <a:rPr lang="en-US" sz="1600" baseline="0" dirty="0" smtClean="0"/>
                        <a:t> Resistance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unipolar or 6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bipolar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1.23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unipolar or 0.62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 parallel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 </a:t>
                      </a:r>
                      <a:r>
                        <a:rPr lang="el-GR" sz="1600" baseline="0" dirty="0" smtClean="0"/>
                        <a:t>Ω</a:t>
                      </a:r>
                      <a:r>
                        <a:rPr lang="en-US" sz="1600" baseline="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N-cm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N-cm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N-cm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$33.95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$12.95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162040" y="2463800"/>
            <a:ext cx="2105660" cy="3390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Bipolar Stepper Motor </a:t>
            </a:r>
            <a:r>
              <a:rPr lang="en-US" dirty="0" smtClean="0">
                <a:solidFill>
                  <a:schemeClr val="bg1"/>
                </a:solidFill>
              </a:rPr>
              <a:t>Driver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96854"/>
              </p:ext>
            </p:extLst>
          </p:nvPr>
        </p:nvGraphicFramePr>
        <p:xfrm>
          <a:off x="391886" y="2055223"/>
          <a:ext cx="8302171" cy="4663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8007"/>
                <a:gridCol w="3104164"/>
              </a:tblGrid>
              <a:tr h="2525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DRV8811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Vs (Min)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 err="1"/>
                        <a:t>Vs</a:t>
                      </a:r>
                      <a:r>
                        <a:rPr lang="en-US" dirty="0"/>
                        <a:t> (Max)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38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RMS Output Current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1.4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Peak Output Current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1.9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# of Full Bridges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Operating Temperature Range (C)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-40 to 85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/>
                        <a:t>RDS(ON) (HS + LS) (mOhms)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1000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Current Regulation Levels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 </a:t>
                      </a:r>
                    </a:p>
                  </a:txBody>
                  <a:tcPr anchor="ctr"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Additional Features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/>
                        <a:t>1/8 Microstepping </a:t>
                      </a:r>
                      <a:br>
                        <a:rPr lang="nn-NO"/>
                      </a:br>
                      <a:r>
                        <a:rPr lang="nn-NO"/>
                        <a:t>P2P w/ DRV8818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/>
                        <a:t># of half-bridges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</a:p>
                  </a:txBody>
                  <a:tcPr anchor="ctr"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66" y="-245775"/>
            <a:ext cx="8683387" cy="147002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Primary Goals </a:t>
            </a:r>
            <a:r>
              <a:rPr lang="en-US" sz="4400" dirty="0">
                <a:solidFill>
                  <a:schemeClr val="bg1"/>
                </a:solidFill>
              </a:rPr>
              <a:t>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2019300"/>
            <a:ext cx="7772400" cy="3441700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Be able to detect the beginning stages of a fire.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Extinguish flames with concentrated water.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Be fully independent and autonomous.</a:t>
            </a:r>
          </a:p>
        </p:txBody>
      </p:sp>
    </p:spTree>
    <p:extLst>
      <p:ext uri="{BB962C8B-B14F-4D97-AF65-F5344CB8AC3E}">
        <p14:creationId xmlns:p14="http://schemas.microsoft.com/office/powerpoint/2010/main" val="31747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81050" y="2998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Stepper Motor -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9" y="2129016"/>
            <a:ext cx="6215062" cy="4357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Microcontrollers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32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icrocontrollers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9295"/>
              </p:ext>
            </p:extLst>
          </p:nvPr>
        </p:nvGraphicFramePr>
        <p:xfrm>
          <a:off x="603250" y="2057397"/>
          <a:ext cx="7321550" cy="4559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2235"/>
                <a:gridCol w="2707267"/>
                <a:gridCol w="2042048"/>
              </a:tblGrid>
              <a:tr h="4366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MSP430G2553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Voltage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 V to 3.6 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</a:t>
                      </a:r>
                      <a:r>
                        <a:rPr lang="en-US" sz="1600" baseline="0" dirty="0" smtClean="0"/>
                        <a:t> V to 5.5 V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Max.</a:t>
                      </a:r>
                      <a:r>
                        <a:rPr lang="en-US" sz="1600" baseline="0" dirty="0" smtClean="0"/>
                        <a:t> Op</a:t>
                      </a:r>
                      <a:r>
                        <a:rPr lang="en-US" sz="1600" dirty="0" smtClean="0"/>
                        <a:t>erating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MHz</a:t>
                      </a:r>
                      <a:endParaRPr lang="en-US" sz="1600" dirty="0"/>
                    </a:p>
                  </a:txBody>
                  <a:tcPr/>
                </a:tc>
              </a:tr>
              <a:tr h="9689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Power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/>
                        <a:t>Active: 230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 at 1MHz, 2.2V</a:t>
                      </a:r>
                    </a:p>
                    <a:p>
                      <a:pPr rtl="0"/>
                      <a:endParaRPr lang="en-US" sz="1600" kern="1200" dirty="0" smtClean="0"/>
                    </a:p>
                    <a:p>
                      <a:pPr rtl="0"/>
                      <a:r>
                        <a:rPr lang="en-US" sz="1600" kern="1200" dirty="0" smtClean="0"/>
                        <a:t>Standby: 0.5 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/>
                        <a:t>Active: 0.2mA</a:t>
                      </a:r>
                    </a:p>
                    <a:p>
                      <a:pPr rtl="0"/>
                      <a:endParaRPr lang="en-US" sz="1600" kern="1200" dirty="0" smtClean="0"/>
                    </a:p>
                    <a:p>
                      <a:pPr rtl="0"/>
                      <a:r>
                        <a:rPr lang="en-US" sz="1600" kern="1200" dirty="0" smtClean="0"/>
                        <a:t>Standby: 0.75 </a:t>
                      </a:r>
                      <a:r>
                        <a:rPr lang="el-GR" sz="1600" kern="1200" dirty="0" smtClean="0"/>
                        <a:t>μ</a:t>
                      </a:r>
                      <a:r>
                        <a:rPr lang="en-US" sz="1600" kern="1200" dirty="0" smtClean="0"/>
                        <a:t>A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Timer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 16-bit timers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Two</a:t>
                      </a:r>
                      <a:r>
                        <a:rPr lang="en-US" sz="1600" baseline="0" dirty="0" smtClean="0"/>
                        <a:t> 8-bit, One 16-bit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I/O pins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 or 28 package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 </a:t>
                      </a:r>
                      <a:r>
                        <a:rPr lang="en-US" sz="1600" dirty="0" err="1" smtClean="0"/>
                        <a:t>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</a:t>
                      </a:r>
                      <a:r>
                        <a:rPr lang="en-US" sz="1600" dirty="0" err="1" smtClean="0"/>
                        <a:t>kB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512 Bytes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512 Bytes</a:t>
                      </a:r>
                      <a:endParaRPr lang="en-US" sz="1600" dirty="0"/>
                    </a:p>
                  </a:txBody>
                  <a:tcPr/>
                </a:tc>
              </a:tr>
              <a:tr h="4366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$2.88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48676" y="1746828"/>
            <a:ext cx="2753359" cy="4996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Master Schematic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30400"/>
            <a:ext cx="7100727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Navigation Schematic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371725"/>
            <a:ext cx="7524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Extinguisher Schematic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1914530"/>
            <a:ext cx="8665027" cy="4783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Mainboard IC Communication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189866"/>
            <a:ext cx="7886700" cy="1325563"/>
          </a:xfrm>
        </p:spPr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Mainboard IC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2158134"/>
            <a:ext cx="7886700" cy="4351338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UART is chip-to-chip</a:t>
            </a:r>
          </a:p>
          <a:p>
            <a:pPr lvl="1"/>
            <a:r>
              <a:rPr lang="en-US" dirty="0" smtClean="0"/>
              <a:t>SPI required too many GPIO pins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Master processor will handle all communication of the rover</a:t>
            </a:r>
          </a:p>
          <a:p>
            <a:pPr lvl="1"/>
            <a:r>
              <a:rPr lang="en-US" dirty="0" smtClean="0"/>
              <a:t>Is there a fire?</a:t>
            </a:r>
            <a:endParaRPr lang="en-US" dirty="0" smtClean="0"/>
          </a:p>
          <a:p>
            <a:pPr lvl="1"/>
            <a:r>
              <a:rPr lang="en-US" dirty="0" smtClean="0"/>
              <a:t>Are we moving?</a:t>
            </a:r>
          </a:p>
          <a:p>
            <a:pPr lvl="1"/>
            <a:r>
              <a:rPr lang="en-US" dirty="0" smtClean="0"/>
              <a:t>Have we arrived?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Wireless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77447"/>
              </p:ext>
            </p:extLst>
          </p:nvPr>
        </p:nvGraphicFramePr>
        <p:xfrm>
          <a:off x="542290" y="2220480"/>
          <a:ext cx="7886700" cy="342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RN-171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RN-42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CC2520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Specification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802.11 b/g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802.15.1</a:t>
                      </a:r>
                      <a:r>
                        <a:rPr lang="en-US" sz="1200" baseline="0" dirty="0" smtClean="0"/>
                        <a:t> V2.1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802.15.4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Common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Bluetooth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Zigbee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Operating voltage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3.3 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 (</a:t>
                      </a:r>
                      <a:r>
                        <a:rPr lang="en-US" sz="1200" dirty="0" err="1" smtClean="0"/>
                        <a:t>Tx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 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 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25.8 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 (Sleep)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µA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r>
                        <a:rPr lang="en-US" sz="1200" baseline="0" dirty="0" smtClean="0"/>
                        <a:t> µA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 µA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UART, 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UART,</a:t>
                      </a:r>
                      <a:r>
                        <a:rPr lang="en-US" sz="1200" baseline="0" dirty="0" smtClean="0"/>
                        <a:t> 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External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On-board</a:t>
                      </a:r>
                      <a:r>
                        <a:rPr lang="en-US" sz="1200" baseline="0" dirty="0" smtClean="0"/>
                        <a:t> trace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External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$26.25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$19.14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$6.05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423294" y="2049896"/>
            <a:ext cx="2105660" cy="37655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92" y="18482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Specifications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37654"/>
              </p:ext>
            </p:extLst>
          </p:nvPr>
        </p:nvGraphicFramePr>
        <p:xfrm>
          <a:off x="1276350" y="1887374"/>
          <a:ext cx="6648450" cy="4788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06614"/>
                <a:gridCol w="3941836"/>
              </a:tblGrid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Criteria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Specification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Fire Detection Range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Up to 20 feet</a:t>
                      </a:r>
                      <a:endParaRPr lang="en-US" sz="18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Fire Detection Response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Time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30 seconds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Navigational Response Time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Travel </a:t>
                      </a:r>
                      <a:r>
                        <a:rPr lang="en-US" sz="1800" dirty="0" smtClean="0">
                          <a:effectLst/>
                        </a:rPr>
                        <a:t>40 </a:t>
                      </a:r>
                      <a:r>
                        <a:rPr lang="en-US" sz="1800" dirty="0">
                          <a:effectLst/>
                        </a:rPr>
                        <a:t>feet under </a:t>
                      </a:r>
                      <a:r>
                        <a:rPr lang="en-US" sz="1800" dirty="0" smtClean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minute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 Extinguisher Range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Distance of 5 feet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Standby Response Time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Operate after sleeping for </a:t>
                      </a:r>
                      <a:r>
                        <a:rPr lang="en-US" sz="1800" dirty="0" smtClean="0">
                          <a:effectLst/>
                        </a:rPr>
                        <a:t>2 hours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Weight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 30 </a:t>
                      </a:r>
                      <a:r>
                        <a:rPr lang="en-US" sz="1800" dirty="0" err="1">
                          <a:effectLst/>
                        </a:rPr>
                        <a:t>lbs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  <a:tr h="5878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Size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 2ft</a:t>
                      </a:r>
                      <a:r>
                        <a:rPr lang="en-US" sz="1800" baseline="0" dirty="0" smtClean="0">
                          <a:effectLst/>
                        </a:rPr>
                        <a:t> x 2ft x 2ft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8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RN-42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UART - ‘invisible wire’</a:t>
            </a:r>
          </a:p>
          <a:p>
            <a:r>
              <a:rPr lang="en-US" dirty="0" smtClean="0"/>
              <a:t>Commands </a:t>
            </a:r>
            <a:r>
              <a:rPr lang="en-US" dirty="0" err="1" smtClean="0"/>
              <a:t>vs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Device always assumes data</a:t>
            </a:r>
          </a:p>
          <a:p>
            <a:pPr lvl="1"/>
            <a:r>
              <a:rPr lang="en-US" dirty="0" smtClean="0"/>
              <a:t>Sending the ‘connect’ command:</a:t>
            </a:r>
          </a:p>
          <a:p>
            <a:pPr lvl="2"/>
            <a:r>
              <a:rPr lang="en-US" dirty="0" smtClean="0"/>
              <a:t>Send three ASCII ‘</a:t>
            </a:r>
            <a:r>
              <a:rPr lang="en-US" b="1" dirty="0" smtClean="0"/>
              <a:t>$</a:t>
            </a:r>
            <a:r>
              <a:rPr lang="en-US" dirty="0" smtClean="0"/>
              <a:t>’ – Enter command mode</a:t>
            </a:r>
          </a:p>
          <a:p>
            <a:pPr lvl="2"/>
            <a:r>
              <a:rPr lang="en-US" dirty="0" smtClean="0"/>
              <a:t>Send ASCII ‘</a:t>
            </a:r>
            <a:r>
              <a:rPr lang="en-US" b="1" dirty="0" smtClean="0"/>
              <a:t>C</a:t>
            </a:r>
            <a:r>
              <a:rPr lang="en-US" b="1" dirty="0" smtClean="0"/>
              <a:t>,</a:t>
            </a:r>
            <a:r>
              <a:rPr lang="en-US" dirty="0" smtClean="0"/>
              <a:t>’ </a:t>
            </a:r>
            <a:r>
              <a:rPr lang="en-US" dirty="0" smtClean="0"/>
              <a:t>– ‘connect’ command</a:t>
            </a:r>
          </a:p>
          <a:p>
            <a:pPr lvl="2"/>
            <a:r>
              <a:rPr lang="en-US" dirty="0" smtClean="0"/>
              <a:t>Send three ASCII ‘</a:t>
            </a:r>
            <a:r>
              <a:rPr lang="en-US" b="1" dirty="0" smtClean="0"/>
              <a:t>-</a:t>
            </a:r>
            <a:r>
              <a:rPr lang="en-US" dirty="0" smtClean="0"/>
              <a:t>’ – Leave command mode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lowchart: Alternate Process 3"/>
          <p:cNvSpPr/>
          <p:nvPr/>
        </p:nvSpPr>
        <p:spPr>
          <a:xfrm>
            <a:off x="1036320" y="487680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03632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036320" y="624078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684020" y="530352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1684020" y="5996940"/>
            <a:ext cx="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387096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C, 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6454140" y="624078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454140" y="557022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6454140" y="4876800"/>
            <a:ext cx="1295400" cy="42672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  <a:endCxn id="13" idx="0"/>
          </p:cNvCxnSpPr>
          <p:nvPr/>
        </p:nvCxnSpPr>
        <p:spPr>
          <a:xfrm>
            <a:off x="7101840" y="530352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7101840" y="5996940"/>
            <a:ext cx="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4" idx="1"/>
          </p:cNvCxnSpPr>
          <p:nvPr/>
        </p:nvCxnSpPr>
        <p:spPr>
          <a:xfrm flipV="1">
            <a:off x="5166360" y="5090160"/>
            <a:ext cx="1287780" cy="6934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3"/>
            <a:endCxn id="11" idx="1"/>
          </p:cNvCxnSpPr>
          <p:nvPr/>
        </p:nvCxnSpPr>
        <p:spPr>
          <a:xfrm flipV="1">
            <a:off x="2331720" y="5783580"/>
            <a:ext cx="1539240" cy="6705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Remote Probe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Probe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fires away from the rover</a:t>
            </a:r>
          </a:p>
          <a:p>
            <a:r>
              <a:rPr lang="en-US" dirty="0" err="1" smtClean="0"/>
              <a:t>UVTron</a:t>
            </a:r>
            <a:r>
              <a:rPr lang="en-US" dirty="0" smtClean="0"/>
              <a:t>, MSP430G2553, RN-42</a:t>
            </a:r>
          </a:p>
          <a:p>
            <a:r>
              <a:rPr lang="en-US" dirty="0" smtClean="0"/>
              <a:t>Bluetooth Master</a:t>
            </a:r>
          </a:p>
          <a:p>
            <a:pPr lvl="1"/>
            <a:r>
              <a:rPr lang="en-US" dirty="0" smtClean="0"/>
              <a:t>Rover has the Bluetooth slave module</a:t>
            </a:r>
          </a:p>
          <a:p>
            <a:r>
              <a:rPr lang="en-US" dirty="0" smtClean="0"/>
              <a:t>Ultra low power</a:t>
            </a:r>
          </a:p>
          <a:p>
            <a:pPr lvl="1"/>
            <a:r>
              <a:rPr lang="en-US" dirty="0" smtClean="0"/>
              <a:t>µC sleeps in LPM4 – 0.1 µA @ 25°C</a:t>
            </a:r>
          </a:p>
          <a:p>
            <a:pPr lvl="1"/>
            <a:r>
              <a:rPr lang="en-US" dirty="0" smtClean="0"/>
              <a:t>RN-42 not connected</a:t>
            </a:r>
          </a:p>
          <a:p>
            <a:pPr lvl="1"/>
            <a:r>
              <a:rPr lang="en-US" dirty="0" smtClean="0"/>
              <a:t>4.5 </a:t>
            </a:r>
            <a:r>
              <a:rPr lang="en-US" dirty="0" smtClean="0"/>
              <a:t>mA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09" l="1009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4" y="4752975"/>
            <a:ext cx="3296757" cy="16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Remote Probe Logic Flowchart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3490" y="20878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µC enters LPM4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3490" y="29641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Pulse from </a:t>
            </a:r>
            <a:r>
              <a:rPr lang="en-US" dirty="0" err="1" smtClean="0"/>
              <a:t>UVTron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53490" y="38481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µC enters Active Mode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3490" y="469773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if fire is present</a:t>
            </a:r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1377315" y="5654040"/>
            <a:ext cx="1280160" cy="90678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78530" y="58674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RN-42 connects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330190" y="586740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‘Fire present’ sent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120890" y="5859780"/>
            <a:ext cx="1527810" cy="4800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RN-42 disconnects</a:t>
            </a:r>
            <a:endParaRPr lang="en-US" dirty="0"/>
          </a:p>
        </p:txBody>
      </p:sp>
      <p:cxnSp>
        <p:nvCxnSpPr>
          <p:cNvPr id="18" name="Elbow Connector 17"/>
          <p:cNvCxnSpPr>
            <a:stCxn id="8" idx="1"/>
            <a:endCxn id="4" idx="1"/>
          </p:cNvCxnSpPr>
          <p:nvPr/>
        </p:nvCxnSpPr>
        <p:spPr>
          <a:xfrm rot="10800000">
            <a:off x="1253491" y="2327910"/>
            <a:ext cx="123825" cy="3779520"/>
          </a:xfrm>
          <a:prstGeom prst="bentConnector3">
            <a:avLst>
              <a:gd name="adj1" fmla="val 5676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>
          <a:xfrm>
            <a:off x="2017395" y="2567940"/>
            <a:ext cx="0" cy="396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>
          <a:xfrm>
            <a:off x="2017395" y="3444240"/>
            <a:ext cx="0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>
          <a:xfrm>
            <a:off x="2017395" y="4328160"/>
            <a:ext cx="0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>
            <a:off x="2017395" y="5177790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12" idx="1"/>
          </p:cNvCxnSpPr>
          <p:nvPr/>
        </p:nvCxnSpPr>
        <p:spPr>
          <a:xfrm>
            <a:off x="2657475" y="6107430"/>
            <a:ext cx="8210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3"/>
            <a:endCxn id="13" idx="1"/>
          </p:cNvCxnSpPr>
          <p:nvPr/>
        </p:nvCxnSpPr>
        <p:spPr>
          <a:xfrm>
            <a:off x="5006340" y="6107430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14" idx="1"/>
          </p:cNvCxnSpPr>
          <p:nvPr/>
        </p:nvCxnSpPr>
        <p:spPr>
          <a:xfrm flipV="1">
            <a:off x="6858000" y="6099810"/>
            <a:ext cx="26289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4" idx="0"/>
            <a:endCxn id="4" idx="3"/>
          </p:cNvCxnSpPr>
          <p:nvPr/>
        </p:nvCxnSpPr>
        <p:spPr>
          <a:xfrm rot="16200000" flipV="1">
            <a:off x="3567113" y="1542097"/>
            <a:ext cx="3531870" cy="51034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89860" y="5821680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0579" y="5821680"/>
            <a:ext cx="54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Remote </a:t>
            </a:r>
            <a:r>
              <a:rPr lang="en-US" dirty="0" smtClean="0">
                <a:solidFill>
                  <a:schemeClr val="bg1"/>
                </a:solidFill>
              </a:rPr>
              <a:t>Probe Schematic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2146255"/>
            <a:ext cx="7048500" cy="4030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LCD Screen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LCD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creen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Hitachi </a:t>
            </a:r>
            <a:r>
              <a:rPr lang="en-US" dirty="0" smtClean="0"/>
              <a:t>MED100-DSPL </a:t>
            </a:r>
            <a:endParaRPr lang="en-US" dirty="0"/>
          </a:p>
          <a:p>
            <a:r>
              <a:rPr lang="en-US" dirty="0" smtClean="0"/>
              <a:t>40 characters per line, 2 lines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 err="1" smtClean="0"/>
              <a:t>Nikosapi’s</a:t>
            </a:r>
            <a:r>
              <a:rPr lang="en-US" dirty="0"/>
              <a:t> </a:t>
            </a:r>
            <a:r>
              <a:rPr lang="en-US" dirty="0" smtClean="0"/>
              <a:t>HD44780 Library for the MSP430</a:t>
            </a:r>
            <a:endParaRPr lang="en-US" dirty="0"/>
          </a:p>
          <a:p>
            <a:r>
              <a:rPr lang="en-US" dirty="0" smtClean="0"/>
              <a:t>Displays status messages</a:t>
            </a:r>
          </a:p>
        </p:txBody>
      </p:sp>
      <p:pic>
        <p:nvPicPr>
          <p:cNvPr id="7170" name="Picture 2" descr="C:\Users\Student\AppData\Local\Microsoft\Windows\Temporary Internet Files\Content.IE5\ABE98F6U\Photo Oct 03, 8 17 40 P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7"/>
          <a:stretch/>
        </p:blipFill>
        <p:spPr bwMode="auto">
          <a:xfrm>
            <a:off x="1511300" y="3975100"/>
            <a:ext cx="51816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Water Tank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 smtClean="0"/>
              <a:t>12”x 7”x 6” water tank with ¼” thickness.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Ultraviolet-Resistant Clear Extruded Acrylic Sheets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Additional supports inserted inside.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Able to support a maximum of 2.18 gallons with a maximum weight of 16.68 lbs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Sheets attached with Weld-On #4 Acrylic Adhesive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89589" y="4135737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029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7361" y="290737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1292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366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6267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1992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72455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0030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96217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  <a:endCxn id="19" idx="1"/>
          </p:cNvCxnSpPr>
          <p:nvPr/>
        </p:nvCxnSpPr>
        <p:spPr>
          <a:xfrm flipV="1">
            <a:off x="451063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719132" cy="52429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6511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88306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Level Sensor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9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 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evel Sensor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determine water level</a:t>
            </a:r>
          </a:p>
          <a:p>
            <a:r>
              <a:rPr lang="en-US" dirty="0"/>
              <a:t>E</a:t>
            </a:r>
            <a:r>
              <a:rPr lang="en-US" dirty="0" smtClean="0"/>
              <a:t>ssentially a </a:t>
            </a:r>
            <a:r>
              <a:rPr lang="en-US" dirty="0"/>
              <a:t>“ground detection” </a:t>
            </a:r>
            <a:r>
              <a:rPr lang="en-US" dirty="0" smtClean="0"/>
              <a:t>sensor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10" y="3363595"/>
            <a:ext cx="4565778" cy="20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8008" y="5446514"/>
            <a:ext cx="383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Pseudo-code for the water level sensor</a:t>
            </a:r>
          </a:p>
        </p:txBody>
      </p:sp>
    </p:spTree>
    <p:extLst>
      <p:ext uri="{BB962C8B-B14F-4D97-AF65-F5344CB8AC3E}">
        <p14:creationId xmlns:p14="http://schemas.microsoft.com/office/powerpoint/2010/main" val="18858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89321" y="4135737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89321" y="2923069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73409" y="4135737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Navigation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261" y="5215413"/>
            <a:ext cx="1692139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19349" y="5215413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261" y="5993511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06118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74556" y="19902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694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 Follower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35890" y="5508948"/>
            <a:ext cx="183033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70457" y="5996193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61621" y="2907373"/>
            <a:ext cx="1830338" cy="70154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Wireless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230045" y="1976069"/>
            <a:ext cx="1571879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07922" y="1961849"/>
            <a:ext cx="1600862" cy="5183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41599" y="6235793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72104" y="6235886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3400" y="5466818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20996" y="54796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1753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20996" y="4837277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36456" y="4837277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72104" y="4837277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359940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561254" y="4837277"/>
            <a:ext cx="0" cy="6716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379796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614187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6541672" y="246600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594561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756437" y="2481699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1714402" y="2480223"/>
            <a:ext cx="0" cy="441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3"/>
          </p:cNvCxnSpPr>
          <p:nvPr/>
        </p:nvCxnSpPr>
        <p:spPr>
          <a:xfrm flipV="1">
            <a:off x="4304894" y="2221036"/>
            <a:ext cx="902291" cy="142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  <a:endCxn id="5" idx="0"/>
          </p:cNvCxnSpPr>
          <p:nvPr/>
        </p:nvCxnSpPr>
        <p:spPr>
          <a:xfrm>
            <a:off x="2204490" y="3624609"/>
            <a:ext cx="0" cy="5111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70457" y="3704810"/>
            <a:ext cx="3810303" cy="53191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25220">
            <a:off x="4108941" y="3689658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762956" y="3722579"/>
            <a:ext cx="64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759370" y="2527979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77326" y="2486590"/>
            <a:ext cx="83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554259" y="356984"/>
            <a:ext cx="3198591" cy="9810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18856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8596"/>
            <a:ext cx="6858000" cy="94109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Chassis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004060"/>
            <a:ext cx="7536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12.5 x 12.5 inches.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supported by center 12 x 6 inch support and L brackets.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Tank treads have support guards around them that also double for handles.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03600"/>
            <a:ext cx="43434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Power </a:t>
            </a:r>
            <a:r>
              <a:rPr lang="en-US" dirty="0" smtClean="0">
                <a:solidFill>
                  <a:schemeClr val="bg1"/>
                </a:solidFill>
              </a:rPr>
              <a:t>Requirements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931227"/>
              </p:ext>
            </p:extLst>
          </p:nvPr>
        </p:nvGraphicFramePr>
        <p:xfrm>
          <a:off x="701674" y="1996198"/>
          <a:ext cx="7589915" cy="45513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99894"/>
                <a:gridCol w="1652369"/>
                <a:gridCol w="1868826"/>
                <a:gridCol w="1868826"/>
              </a:tblGrid>
              <a:tr h="492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Operating Voltage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Current Consumption</a:t>
                      </a:r>
                      <a:endParaRPr lang="en-US" sz="20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</a:rPr>
                        <a:t>Power Consumption</a:t>
                      </a: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Microcontroller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3.3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0.5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1.65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Water level Sensor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3.3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0.3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0.99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Line Following Sensor</a:t>
                      </a:r>
                      <a:endParaRPr lang="en-US" sz="1800" b="1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3.3 V</a:t>
                      </a:r>
                      <a:endParaRPr lang="en-US" sz="1800" b="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9.9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Wireless Module</a:t>
                      </a:r>
                      <a:endParaRPr lang="en-US" sz="1800" b="1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3.3 V</a:t>
                      </a:r>
                      <a:endParaRPr lang="en-US" sz="1800" b="0" dirty="0"/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30 mA</a:t>
                      </a:r>
                      <a:r>
                        <a:rPr lang="en-US" sz="1800" b="0" baseline="0" dirty="0" smtClean="0">
                          <a:effectLst/>
                        </a:rPr>
                        <a:t> (</a:t>
                      </a:r>
                      <a:r>
                        <a:rPr lang="en-US" sz="1800" b="0" baseline="0" dirty="0" err="1" smtClean="0">
                          <a:effectLst/>
                        </a:rPr>
                        <a:t>Tx</a:t>
                      </a:r>
                      <a:r>
                        <a:rPr lang="en-US" sz="1800" b="0" baseline="0" dirty="0" smtClean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99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Tx</a:t>
                      </a: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)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+mn-ea"/>
                        </a:rPr>
                        <a:t>Stepper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+mn-ea"/>
                        </a:rPr>
                        <a:t> Motors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 </a:t>
                      </a:r>
                      <a:r>
                        <a:rPr lang="en-US" sz="1800" b="0" dirty="0" smtClean="0">
                          <a:effectLst/>
                        </a:rPr>
                        <a:t>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300 </a:t>
                      </a:r>
                      <a:r>
                        <a:rPr lang="en-US" sz="1800" b="0" dirty="0" smtClean="0">
                          <a:effectLst/>
                        </a:rPr>
                        <a:t>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3.6 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Drive Motor</a:t>
                      </a:r>
                      <a:endParaRPr lang="en-US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 V</a:t>
                      </a:r>
                      <a:endParaRPr lang="en-U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80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960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UVTron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</a:t>
                      </a:r>
                      <a:r>
                        <a:rPr lang="en-US" sz="1800" b="0" baseline="0" dirty="0" smtClean="0"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effectLst/>
                        </a:rPr>
                        <a:t>V 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4 mA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48 </a:t>
                      </a:r>
                      <a:r>
                        <a:rPr lang="en-US" sz="1800" b="0" dirty="0" err="1" smtClean="0">
                          <a:effectLst/>
                          <a:latin typeface="Times New Roman"/>
                          <a:ea typeface="Calibri"/>
                        </a:rPr>
                        <a:t>mW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9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Water pump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12 V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</a:rPr>
                        <a:t>2.5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</a:rPr>
                        <a:t> A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Calibri"/>
                        </a:rPr>
                        <a:t>30 W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Power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9300"/>
            <a:ext cx="7886700" cy="4851400"/>
          </a:xfrm>
        </p:spPr>
        <p:txBody>
          <a:bodyPr>
            <a:noAutofit/>
          </a:bodyPr>
          <a:lstStyle/>
          <a:p>
            <a:r>
              <a:rPr lang="en-US" dirty="0" err="1" smtClean="0"/>
              <a:t>Tenergy</a:t>
            </a:r>
            <a:r>
              <a:rPr lang="en-US" dirty="0" smtClean="0"/>
              <a:t> 22.2V 7800mAh li-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/>
              <a:t>battery pack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switch to turn HeatSeekr on and </a:t>
            </a:r>
            <a:r>
              <a:rPr lang="en-US" dirty="0" smtClean="0"/>
              <a:t>off, throw in reverse for charging. </a:t>
            </a:r>
          </a:p>
          <a:p>
            <a:endParaRPr lang="en-US" dirty="0" smtClean="0"/>
          </a:p>
          <a:p>
            <a:r>
              <a:rPr lang="en-US" dirty="0" smtClean="0"/>
              <a:t>3.3 and 5 volt </a:t>
            </a:r>
            <a:r>
              <a:rPr lang="en-US" dirty="0"/>
              <a:t>switching </a:t>
            </a:r>
            <a:r>
              <a:rPr lang="en-US" dirty="0" smtClean="0"/>
              <a:t>regulators </a:t>
            </a:r>
            <a:r>
              <a:rPr lang="en-US" dirty="0"/>
              <a:t>(Murata Power Solutions 78SR-3.3/2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/>
              <a:t>volt switching regulator </a:t>
            </a:r>
            <a:r>
              <a:rPr lang="en-US" dirty="0" smtClean="0"/>
              <a:t>(Custom)</a:t>
            </a:r>
          </a:p>
        </p:txBody>
      </p:sp>
    </p:spTree>
    <p:extLst>
      <p:ext uri="{BB962C8B-B14F-4D97-AF65-F5344CB8AC3E}">
        <p14:creationId xmlns:p14="http://schemas.microsoft.com/office/powerpoint/2010/main" val="17000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19" y="2921593"/>
            <a:ext cx="1830338" cy="8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3.3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Switching VR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62676" y="3021039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witching VR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5755" y="4653067"/>
            <a:ext cx="1244027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MSP430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2173" y="4667377"/>
            <a:ext cx="1432307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Bluetooth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2188" y="1875989"/>
            <a:ext cx="1830338" cy="489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Tenergy</a:t>
            </a:r>
            <a:r>
              <a:rPr lang="en-US" dirty="0" smtClean="0">
                <a:solidFill>
                  <a:schemeClr val="tx1"/>
                </a:solidFill>
              </a:rPr>
              <a:t> 22.2V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67030" y="4725747"/>
            <a:ext cx="1493878" cy="505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Drive motors</a:t>
            </a: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50534" y="4729629"/>
            <a:ext cx="1493466" cy="5016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UVTron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35513" y="5519826"/>
            <a:ext cx="1425386" cy="6483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Pump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17258" y="2924324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Switching VR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Chart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>
            <a:stCxn id="13" idx="1"/>
          </p:cNvCxnSpPr>
          <p:nvPr/>
        </p:nvCxnSpPr>
        <p:spPr>
          <a:xfrm flipH="1">
            <a:off x="2270457" y="2120956"/>
            <a:ext cx="1111731" cy="6984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4297357" y="2365923"/>
            <a:ext cx="0" cy="5556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>
            <a:off x="5212526" y="2120956"/>
            <a:ext cx="1823364" cy="8006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517259" y="4686971"/>
            <a:ext cx="1829442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Screen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54057" y="3722579"/>
            <a:ext cx="0" cy="841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</p:cNvCxnSpPr>
          <p:nvPr/>
        </p:nvCxnSpPr>
        <p:spPr>
          <a:xfrm>
            <a:off x="1355288" y="3722579"/>
            <a:ext cx="778312" cy="841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297357" y="3625864"/>
            <a:ext cx="0" cy="10272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80537" y="3714551"/>
            <a:ext cx="0" cy="9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8054017" y="3722579"/>
            <a:ext cx="0" cy="9385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649327" y="5550797"/>
            <a:ext cx="1511581" cy="6173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Stepper Motors</a:t>
            </a:r>
          </a:p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163823" y="5843080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258680" y="3722579"/>
            <a:ext cx="3496" cy="2112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549266" y="3724588"/>
            <a:ext cx="3496" cy="2112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49266" y="5843080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ower Supply </a:t>
            </a:r>
            <a:r>
              <a:rPr lang="en-US" dirty="0">
                <a:solidFill>
                  <a:schemeClr val="bg1"/>
                </a:solidFill>
              </a:rPr>
              <a:t>Schematic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1" y="1690689"/>
            <a:ext cx="4782217" cy="4877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0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Battery </a:t>
            </a:r>
            <a:r>
              <a:rPr lang="en-US" dirty="0" smtClean="0">
                <a:solidFill>
                  <a:schemeClr val="bg1"/>
                </a:solidFill>
              </a:rPr>
              <a:t>Specifications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ummary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88187"/>
              </p:ext>
            </p:extLst>
          </p:nvPr>
        </p:nvGraphicFramePr>
        <p:xfrm>
          <a:off x="1054100" y="1981201"/>
          <a:ext cx="6807199" cy="46013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81022"/>
                <a:gridCol w="1110632"/>
                <a:gridCol w="1376192"/>
                <a:gridCol w="1088443"/>
                <a:gridCol w="1050910"/>
              </a:tblGrid>
              <a:tr h="3015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Specifications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Ni-MH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Ni-Cd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Li-Po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Li-ion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418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Energy density (W-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r>
                        <a:rPr lang="en-US" sz="1800" dirty="0">
                          <a:effectLst/>
                        </a:rPr>
                        <a:t>/kg)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70-90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40-60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100-160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Capacity (Amp-</a:t>
                      </a:r>
                      <a:r>
                        <a:rPr lang="en-US" sz="1800" dirty="0" err="1">
                          <a:effectLst/>
                        </a:rPr>
                        <a:t>hr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12.6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Internal resistance (</a:t>
                      </a:r>
                      <a:r>
                        <a:rPr lang="en-US" sz="1800" dirty="0" err="1">
                          <a:effectLst/>
                        </a:rPr>
                        <a:t>mΩ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200-300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200-300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100-200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voltage (V)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3.7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Discharge Rate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366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Recharge </a:t>
                      </a:r>
                      <a:r>
                        <a:rPr lang="en-US" sz="1800" dirty="0" smtClean="0">
                          <a:effectLst/>
                        </a:rPr>
                        <a:t>cycle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600-1000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500-700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&gt;1000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&gt; 600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390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Disposal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Non-degradable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Recyclable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6030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Charge/discharge efficiency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66%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70-90%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99.80%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80%-90%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  <a:tr h="4606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($/</a:t>
                      </a:r>
                      <a:r>
                        <a:rPr lang="en-US" sz="1800" dirty="0" err="1">
                          <a:effectLst/>
                        </a:rPr>
                        <a:t>Whr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2.8-5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5715000" y="1866900"/>
            <a:ext cx="1117600" cy="4864100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Budget and Finance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9171"/>
              </p:ext>
            </p:extLst>
          </p:nvPr>
        </p:nvGraphicFramePr>
        <p:xfrm>
          <a:off x="90153" y="1977447"/>
          <a:ext cx="4300141" cy="4191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6647"/>
                <a:gridCol w="1019155"/>
                <a:gridCol w="761155"/>
                <a:gridCol w="743184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Cost per unit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Required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Total Cost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Hamamatsu UVTRON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Flame </a:t>
                      </a:r>
                      <a:r>
                        <a:rPr lang="en-US" sz="1300" dirty="0">
                          <a:effectLst/>
                        </a:rPr>
                        <a:t>Sensor R2868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$35.95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$74.00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C3704 Hamamatsu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UVTRON </a:t>
                      </a:r>
                      <a:r>
                        <a:rPr lang="en-US" sz="1300" dirty="0">
                          <a:effectLst/>
                        </a:rPr>
                        <a:t>Board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$49.94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$62.00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TOPSFLO</a:t>
                      </a:r>
                      <a:r>
                        <a:rPr lang="en-US" sz="1300" baseline="0" dirty="0" smtClean="0">
                          <a:effectLst/>
                        </a:rPr>
                        <a:t> Micro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aseline="0" dirty="0" smtClean="0">
                          <a:effectLst/>
                        </a:rPr>
                        <a:t>Gear pump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$15.00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15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1.0 kg/cm </a:t>
                      </a:r>
                      <a:r>
                        <a:rPr lang="en-US" sz="1300" dirty="0" err="1">
                          <a:effectLst/>
                        </a:rPr>
                        <a:t>Nema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16 </a:t>
                      </a:r>
                      <a:r>
                        <a:rPr lang="en-US" sz="1300" dirty="0">
                          <a:effectLst/>
                        </a:rPr>
                        <a:t>Step Motor- 39BYG302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$12.95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$25.90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Bipolar Stepper Motor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Driver</a:t>
                      </a:r>
                      <a:r>
                        <a:rPr lang="en-US" sz="1300" dirty="0" smtClean="0"/>
                        <a:t>DRV8811 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$4.67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Free*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Vex Robotics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Tank </a:t>
                      </a:r>
                      <a:r>
                        <a:rPr lang="en-US" sz="1300" dirty="0">
                          <a:effectLst/>
                        </a:rPr>
                        <a:t>Tread Kit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$29.99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$29.99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Planetary Gear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Motor </a:t>
                      </a:r>
                      <a:r>
                        <a:rPr lang="en-US" sz="1300" dirty="0">
                          <a:effectLst/>
                        </a:rPr>
                        <a:t>PGHM-02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$37.95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$75.90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Reflective Optical </a:t>
                      </a:r>
                      <a:endParaRPr lang="en-US" sz="13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Phototransistor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$0.76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$3.04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9923"/>
              </p:ext>
            </p:extLst>
          </p:nvPr>
        </p:nvGraphicFramePr>
        <p:xfrm>
          <a:off x="4583844" y="1958022"/>
          <a:ext cx="4470003" cy="4358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46509"/>
                <a:gridCol w="1019155"/>
                <a:gridCol w="761155"/>
                <a:gridCol w="743184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Cost per unit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Required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Total Cost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3.3V / 5V Switching Regulator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$13.18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$26.36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2-layer PCB board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</a:t>
                      </a:r>
                      <a:r>
                        <a:rPr lang="en-US" sz="1300" dirty="0" smtClean="0">
                          <a:effectLst/>
                        </a:rPr>
                        <a:t>33.00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$33.00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Plexiglas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$9.03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$54.18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MSP430G2553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$2.50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Free*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Chassis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$25.00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$25.00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Wood framing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$20.00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$20.00</a:t>
                      </a: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Misc. screws/nuts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$75.00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$75.00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Battery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$112.00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$112.00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Charger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$27.00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$27.00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Weld on 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$30.30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$30.30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12 volt regulator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$15.00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$15.00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RN42-I/RM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$19.14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</a:rPr>
                        <a:t>$38.28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Total:</a:t>
                      </a:r>
                      <a:endParaRPr lang="en-US" sz="130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$741.95</a:t>
                      </a:r>
                      <a:endParaRPr lang="en-US" sz="13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0917" marR="509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chemeClr val="bg1"/>
                </a:solidFill>
              </a:rPr>
              <a:t>Labor Distribution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29979"/>
              </p:ext>
            </p:extLst>
          </p:nvPr>
        </p:nvGraphicFramePr>
        <p:xfrm>
          <a:off x="809625" y="2921000"/>
          <a:ext cx="7558406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7818"/>
                <a:gridCol w="646938"/>
                <a:gridCol w="711835"/>
                <a:gridCol w="744601"/>
                <a:gridCol w="715899"/>
                <a:gridCol w="1330452"/>
                <a:gridCol w="849567"/>
                <a:gridCol w="97129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Chassis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Sensors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Motors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Microcontroller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Wireless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Navigation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08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400" dirty="0" err="1" smtClean="0"/>
                        <a:t>Bernadeau</a:t>
                      </a:r>
                      <a:r>
                        <a:rPr lang="en-US" sz="1400" dirty="0" smtClean="0"/>
                        <a:t> Charles</a:t>
                      </a:r>
                    </a:p>
                    <a:p>
                      <a:pPr eaLnBrk="1" hangingPunct="1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Matt </a:t>
                      </a:r>
                      <a:r>
                        <a:rPr lang="en-US" sz="1400" dirty="0" err="1" smtClean="0"/>
                        <a:t>Erdelac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196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Erik Ferreira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Armin Sadri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172" y="23449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ssues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72" y="1961242"/>
            <a:ext cx="7184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Stepper </a:t>
            </a:r>
            <a:r>
              <a:rPr lang="en-US" sz="2800" dirty="0"/>
              <a:t>Motors heating </a:t>
            </a:r>
            <a:r>
              <a:rPr lang="en-US" sz="2800" dirty="0" smtClean="0"/>
              <a:t>up.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 smtClean="0"/>
              <a:t>Water distribution </a:t>
            </a:r>
            <a:r>
              <a:rPr lang="en-US" sz="2800" dirty="0"/>
              <a:t>from sudden </a:t>
            </a:r>
            <a:r>
              <a:rPr lang="en-US" sz="2800" dirty="0" smtClean="0"/>
              <a:t>acceleration and deceleration.</a:t>
            </a:r>
          </a:p>
          <a:p>
            <a:endParaRPr lang="en-US" sz="2800" dirty="0" smtClean="0"/>
          </a:p>
          <a:p>
            <a:r>
              <a:rPr lang="en-US" sz="2800" dirty="0" smtClean="0"/>
              <a:t>Purchased 12V regulator was unable to supply the necessary current to run the pump.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8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12" y="22345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E:\sd\LOGO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r="41630"/>
          <a:stretch/>
        </p:blipFill>
        <p:spPr bwMode="auto">
          <a:xfrm>
            <a:off x="2267857" y="0"/>
            <a:ext cx="6876143" cy="57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rmin\Desktop\itle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343" y="5698046"/>
            <a:ext cx="5156200" cy="105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3725" y="1628055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µC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03753" y="2707731"/>
            <a:ext cx="1692139" cy="5028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Detector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359" y="2707730"/>
            <a:ext cx="1681445" cy="5028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Aiming Motors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5665" y="3485829"/>
            <a:ext cx="1830338" cy="484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Extinguisher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54861" y="3488511"/>
            <a:ext cx="1830338" cy="701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Level Sensor</a:t>
            </a:r>
          </a:p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26003" y="3728111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6508" y="3728204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87804" y="2959136"/>
            <a:ext cx="115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05400" y="2971929"/>
            <a:ext cx="983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17957" y="23359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1899000" y="2323245"/>
            <a:ext cx="0" cy="6295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20860" y="2329595"/>
            <a:ext cx="0" cy="1390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56508" y="2329595"/>
            <a:ext cx="0" cy="14114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07" y="343035"/>
            <a:ext cx="3981643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Fire Detection</a:t>
            </a:r>
          </a:p>
        </p:txBody>
      </p:sp>
      <p:pic>
        <p:nvPicPr>
          <p:cNvPr id="18" name="Picture 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62" y="217488"/>
            <a:ext cx="489743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9" idx="3"/>
          </p:cNvCxnSpPr>
          <p:nvPr/>
        </p:nvCxnSpPr>
        <p:spPr>
          <a:xfrm flipV="1">
            <a:off x="4095892" y="1571625"/>
            <a:ext cx="1962008" cy="13875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5675"/>
            <a:ext cx="7886700" cy="4351338"/>
          </a:xfrm>
        </p:spPr>
        <p:txBody>
          <a:bodyPr/>
          <a:lstStyle/>
          <a:p>
            <a:r>
              <a:rPr lang="en-US" dirty="0" smtClean="0"/>
              <a:t>Three initial choices: IR Camera, IR Thermometer, and Hamamatsu </a:t>
            </a:r>
            <a:r>
              <a:rPr lang="en-US" dirty="0" err="1" smtClean="0"/>
              <a:t>UVTron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Main specification: feasible and efficient to incorporate on rover and wireless probe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13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Methods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417995"/>
              </p:ext>
            </p:extLst>
          </p:nvPr>
        </p:nvGraphicFramePr>
        <p:xfrm>
          <a:off x="412750" y="2041525"/>
          <a:ext cx="8185152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288"/>
                <a:gridCol w="2046288"/>
                <a:gridCol w="2046288"/>
                <a:gridCol w="20462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 Thermometer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UVTron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Functional</a:t>
                      </a:r>
                      <a:r>
                        <a:rPr lang="en-US" sz="1200" baseline="0" dirty="0" smtClean="0"/>
                        <a:t> Essence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IR sensitive</a:t>
                      </a:r>
                      <a:r>
                        <a:rPr lang="en-US" sz="1200" baseline="0" dirty="0" smtClean="0"/>
                        <a:t> image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IR value for</a:t>
                      </a:r>
                      <a:r>
                        <a:rPr lang="en-US" sz="1200" baseline="0" dirty="0" smtClean="0"/>
                        <a:t> a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UV sensitive transistor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µC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Pin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FOV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Medium – Software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None – point 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Shroud – Naturally Omni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OpenCV</a:t>
                      </a:r>
                      <a:r>
                        <a:rPr lang="en-US" sz="1200" baseline="0" dirty="0" smtClean="0"/>
                        <a:t> Contour Match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Array</a:t>
                      </a:r>
                      <a:r>
                        <a:rPr lang="en-US" sz="1200" baseline="0" dirty="0" smtClean="0"/>
                        <a:t> Max Value Search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Counter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r>
                        <a:rPr lang="en-US" sz="1200" baseline="0" dirty="0" smtClean="0"/>
                        <a:t>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Very 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Scanning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 plane</a:t>
                      </a:r>
                      <a:r>
                        <a:rPr lang="en-US" sz="1200" baseline="0" dirty="0" smtClean="0"/>
                        <a:t> motor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X-Y</a:t>
                      </a:r>
                      <a:r>
                        <a:rPr lang="en-US" sz="1200" baseline="0" dirty="0" smtClean="0"/>
                        <a:t> plane motor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r>
                        <a:rPr lang="en-US" sz="1200" baseline="0" dirty="0" smtClean="0"/>
                        <a:t> plane motor/</a:t>
                      </a:r>
                      <a:r>
                        <a:rPr lang="en-US" sz="1200" baseline="0" dirty="0" err="1" smtClean="0"/>
                        <a:t>omni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</a:t>
                      </a:r>
                      <a:r>
                        <a:rPr lang="en-US" sz="1200" baseline="0" dirty="0" smtClean="0"/>
                        <a:t> Speed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Slow – 1 minute per degree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Slow</a:t>
                      </a:r>
                      <a:r>
                        <a:rPr lang="en-US" sz="1200" baseline="0" dirty="0" smtClean="0"/>
                        <a:t> – 1 minute per x-parallel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Fast – 1 degree per second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~15 feet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Less than 7 feet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20+ feet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Voltage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$99.50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$84.90*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73197"/>
              </p:ext>
            </p:extLst>
          </p:nvPr>
        </p:nvGraphicFramePr>
        <p:xfrm>
          <a:off x="323850" y="2016125"/>
          <a:ext cx="4092576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288"/>
                <a:gridCol w="20462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UVTron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Functional</a:t>
                      </a:r>
                      <a:r>
                        <a:rPr lang="en-US" sz="1200" baseline="0" dirty="0" smtClean="0"/>
                        <a:t> Essence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UV sensitive transistor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µC</a:t>
                      </a:r>
                      <a:r>
                        <a:rPr lang="en-US" sz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Pin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FOV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Shroud – Naturally Omni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Counter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Processing</a:t>
                      </a:r>
                      <a:r>
                        <a:rPr lang="en-US" sz="1200" baseline="0" dirty="0" smtClean="0"/>
                        <a:t>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Scanning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r>
                        <a:rPr lang="en-US" sz="1200" baseline="0" dirty="0" smtClean="0"/>
                        <a:t> plane </a:t>
                      </a:r>
                      <a:r>
                        <a:rPr lang="en-US" sz="1200" baseline="0" dirty="0" err="1" smtClean="0"/>
                        <a:t>smotor</a:t>
                      </a:r>
                      <a:r>
                        <a:rPr lang="en-US" sz="1200" baseline="0" dirty="0" smtClean="0"/>
                        <a:t>/</a:t>
                      </a:r>
                      <a:r>
                        <a:rPr lang="en-US" sz="1200" baseline="0" dirty="0" err="1" smtClean="0"/>
                        <a:t>omni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</a:t>
                      </a:r>
                      <a:r>
                        <a:rPr lang="en-US" sz="1200" baseline="0" dirty="0" smtClean="0"/>
                        <a:t> Speed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Fast – 1 degree per second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Detection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20+ feet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Voltage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Current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4mA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$84.90*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2892" y="18482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Detection -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UVTron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2157413"/>
            <a:ext cx="3028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7" y="4314958"/>
            <a:ext cx="4513263" cy="17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4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1956</Words>
  <Application>Microsoft Office PowerPoint</Application>
  <PresentationFormat>On-screen Show (4:3)</PresentationFormat>
  <Paragraphs>861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Project Overview</vt:lpstr>
      <vt:lpstr>Primary Goals and Objectives</vt:lpstr>
      <vt:lpstr>Design Specifications</vt:lpstr>
      <vt:lpstr>Flowchart</vt:lpstr>
      <vt:lpstr>Fire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Extinguisher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 Follower - Navigation</vt:lpstr>
      <vt:lpstr>PowerPoint Presentation</vt:lpstr>
      <vt:lpstr>PowerPoint Presentation</vt:lpstr>
      <vt:lpstr>Tread Kit</vt:lpstr>
      <vt:lpstr>Drive Motor</vt:lpstr>
      <vt:lpstr>Motor Driver</vt:lpstr>
      <vt:lpstr>Drive Motors – Schematic</vt:lpstr>
      <vt:lpstr>PowerPoint Presentation</vt:lpstr>
      <vt:lpstr>Aiming</vt:lpstr>
      <vt:lpstr>Stepper Motors</vt:lpstr>
      <vt:lpstr>Bipolar Stepper Motor Driver</vt:lpstr>
      <vt:lpstr>PowerPoint Presentation</vt:lpstr>
      <vt:lpstr>PowerPoint Presentation</vt:lpstr>
      <vt:lpstr>Microcontrollers</vt:lpstr>
      <vt:lpstr>Master Schematic</vt:lpstr>
      <vt:lpstr>Navigation Schematic</vt:lpstr>
      <vt:lpstr>Extinguisher Schematic</vt:lpstr>
      <vt:lpstr>PowerPoint Presentation</vt:lpstr>
      <vt:lpstr>Mainboard IC Communication</vt:lpstr>
      <vt:lpstr>PowerPoint Presentation</vt:lpstr>
      <vt:lpstr>Wireless</vt:lpstr>
      <vt:lpstr>RN-42</vt:lpstr>
      <vt:lpstr>PowerPoint Presentation</vt:lpstr>
      <vt:lpstr>Remote Probe</vt:lpstr>
      <vt:lpstr>Remote Probe Logic Flowchart</vt:lpstr>
      <vt:lpstr>Remote Probe Schematic</vt:lpstr>
      <vt:lpstr>PowerPoint Presentation</vt:lpstr>
      <vt:lpstr>LCD Screen</vt:lpstr>
      <vt:lpstr>Water Tank</vt:lpstr>
      <vt:lpstr>PowerPoint Presentation</vt:lpstr>
      <vt:lpstr> Water Level Sensor</vt:lpstr>
      <vt:lpstr>Chassis </vt:lpstr>
      <vt:lpstr>Power Requirements</vt:lpstr>
      <vt:lpstr>Power Components</vt:lpstr>
      <vt:lpstr>PowerPoint Presentation</vt:lpstr>
      <vt:lpstr>Power Supply Schematic</vt:lpstr>
      <vt:lpstr>Battery Specifications Summary  </vt:lpstr>
      <vt:lpstr>Budget and Finance </vt:lpstr>
      <vt:lpstr>Labor Distribution </vt:lpstr>
      <vt:lpstr>Issues</vt:lpstr>
      <vt:lpstr>Questions?</vt:lpstr>
    </vt:vector>
  </TitlesOfParts>
  <Company>UCF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HeatSeekr</dc:title>
  <dc:creator>Joseph Ryan</dc:creator>
  <cp:lastModifiedBy>Cathy</cp:lastModifiedBy>
  <cp:revision>114</cp:revision>
  <dcterms:created xsi:type="dcterms:W3CDTF">2013-09-27T19:27:06Z</dcterms:created>
  <dcterms:modified xsi:type="dcterms:W3CDTF">2013-11-25T18:49:52Z</dcterms:modified>
</cp:coreProperties>
</file>