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23" r:id="rId3"/>
    <p:sldId id="324" r:id="rId4"/>
    <p:sldId id="325" r:id="rId5"/>
    <p:sldId id="287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5" r:id="rId15"/>
    <p:sldId id="336" r:id="rId16"/>
    <p:sldId id="337" r:id="rId17"/>
    <p:sldId id="338" r:id="rId18"/>
    <p:sldId id="339" r:id="rId19"/>
    <p:sldId id="341" r:id="rId20"/>
    <p:sldId id="340" r:id="rId21"/>
    <p:sldId id="355" r:id="rId22"/>
    <p:sldId id="342" r:id="rId23"/>
    <p:sldId id="343" r:id="rId24"/>
    <p:sldId id="357" r:id="rId25"/>
    <p:sldId id="344" r:id="rId26"/>
    <p:sldId id="345" r:id="rId27"/>
    <p:sldId id="346" r:id="rId28"/>
    <p:sldId id="347" r:id="rId29"/>
    <p:sldId id="358" r:id="rId30"/>
    <p:sldId id="348" r:id="rId31"/>
    <p:sldId id="349" r:id="rId32"/>
    <p:sldId id="351" r:id="rId33"/>
    <p:sldId id="352" r:id="rId34"/>
    <p:sldId id="359" r:id="rId35"/>
    <p:sldId id="360" r:id="rId36"/>
    <p:sldId id="309" r:id="rId37"/>
    <p:sldId id="281" r:id="rId38"/>
    <p:sldId id="310" r:id="rId39"/>
    <p:sldId id="282" r:id="rId40"/>
    <p:sldId id="321" r:id="rId41"/>
    <p:sldId id="311" r:id="rId42"/>
    <p:sldId id="283" r:id="rId43"/>
    <p:sldId id="322" r:id="rId44"/>
    <p:sldId id="361" r:id="rId45"/>
    <p:sldId id="312" r:id="rId46"/>
    <p:sldId id="284" r:id="rId47"/>
    <p:sldId id="353" r:id="rId48"/>
    <p:sldId id="314" r:id="rId49"/>
    <p:sldId id="286" r:id="rId50"/>
    <p:sldId id="268" r:id="rId51"/>
    <p:sldId id="261" r:id="rId52"/>
    <p:sldId id="264" r:id="rId53"/>
    <p:sldId id="319" r:id="rId54"/>
    <p:sldId id="265" r:id="rId55"/>
    <p:sldId id="263" r:id="rId56"/>
    <p:sldId id="266" r:id="rId57"/>
    <p:sldId id="303" r:id="rId58"/>
    <p:sldId id="354" r:id="rId59"/>
    <p:sldId id="356" r:id="rId60"/>
    <p:sldId id="27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4" autoAdjust="0"/>
    <p:restoredTop sz="94660"/>
  </p:normalViewPr>
  <p:slideViewPr>
    <p:cSldViewPr snapToGrid="0">
      <p:cViewPr>
        <p:scale>
          <a:sx n="75" d="100"/>
          <a:sy n="75" d="100"/>
        </p:scale>
        <p:origin x="-7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cf\Total%20Progr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Total Progress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Sheet1!$B$5</c:f>
              <c:strCache>
                <c:ptCount val="1"/>
                <c:pt idx="0">
                  <c:v>Research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val>
            <c:numRef>
              <c:f>Sheet1!$C$5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Design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val>
            <c:numRef>
              <c:f>Sheet1!$C$6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ser>
          <c:idx val="2"/>
          <c:order val="2"/>
          <c:tx>
            <c:strRef>
              <c:f>Sheet1!$B$7</c:f>
              <c:strCache>
                <c:ptCount val="1"/>
                <c:pt idx="0">
                  <c:v>Prototype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val>
            <c:numRef>
              <c:f>Sheet1!$C$7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3"/>
          <c:order val="3"/>
          <c:tx>
            <c:strRef>
              <c:f>Sheet1!$B$8</c:f>
              <c:strCache>
                <c:ptCount val="1"/>
                <c:pt idx="0">
                  <c:v>Testing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val>
            <c:numRef>
              <c:f>Sheet1!$C$8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4"/>
          <c:order val="4"/>
          <c:tx>
            <c:strRef>
              <c:f>Sheet1!$B$9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val>
            <c:numRef>
              <c:f>Sheet1!$C$9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dLbls>
          <c:showVal val="1"/>
        </c:dLbls>
        <c:overlap val="-25"/>
        <c:axId val="49267840"/>
        <c:axId val="49269376"/>
      </c:barChart>
      <c:catAx>
        <c:axId val="49267840"/>
        <c:scaling>
          <c:orientation val="minMax"/>
        </c:scaling>
        <c:delete val="1"/>
        <c:axPos val="b"/>
        <c:majorTickMark val="none"/>
        <c:tickLblPos val="none"/>
        <c:crossAx val="49269376"/>
        <c:crosses val="autoZero"/>
        <c:auto val="1"/>
        <c:lblAlgn val="ctr"/>
        <c:lblOffset val="100"/>
      </c:catAx>
      <c:valAx>
        <c:axId val="492693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926784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10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89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4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74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37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26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14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27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61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66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2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852F1-3BE0-4103-B14C-29FE8FD32D0A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595046" y="1990147"/>
            <a:ext cx="4192854" cy="114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UY" sz="2800" b="1" i="1" dirty="0" err="1">
                <a:solidFill>
                  <a:schemeClr val="bg1"/>
                </a:solidFill>
              </a:rPr>
              <a:t>Fire</a:t>
            </a:r>
            <a:r>
              <a:rPr lang="es-UY" sz="2800" b="1" i="1" dirty="0">
                <a:solidFill>
                  <a:schemeClr val="bg1"/>
                </a:solidFill>
              </a:rPr>
              <a:t> </a:t>
            </a:r>
            <a:r>
              <a:rPr lang="es-UY" sz="2800" b="1" i="1" dirty="0" err="1">
                <a:solidFill>
                  <a:schemeClr val="bg1"/>
                </a:solidFill>
              </a:rPr>
              <a:t>Detection</a:t>
            </a:r>
            <a:r>
              <a:rPr lang="es-UY" sz="2800" b="1" i="1" dirty="0">
                <a:solidFill>
                  <a:schemeClr val="bg1"/>
                </a:solidFill>
              </a:rPr>
              <a:t> and </a:t>
            </a:r>
            <a:r>
              <a:rPr lang="es-UY" sz="2800" b="1" i="1" dirty="0" err="1">
                <a:solidFill>
                  <a:schemeClr val="bg1"/>
                </a:solidFill>
              </a:rPr>
              <a:t>Eradication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9806" y="5333220"/>
            <a:ext cx="25853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+mn-lt"/>
              </a:rPr>
              <a:t>Bernadeau</a:t>
            </a:r>
            <a:r>
              <a:rPr lang="en-US" dirty="0" smtClean="0">
                <a:latin typeface="+mn-lt"/>
              </a:rPr>
              <a:t> Charles</a:t>
            </a:r>
          </a:p>
          <a:p>
            <a:pPr eaLnBrk="1" hangingPunct="1"/>
            <a:r>
              <a:rPr lang="en-US" dirty="0" smtClean="0">
                <a:latin typeface="+mn-lt"/>
              </a:rPr>
              <a:t>Matt </a:t>
            </a:r>
            <a:r>
              <a:rPr lang="en-US" dirty="0" err="1" smtClean="0">
                <a:latin typeface="+mn-lt"/>
              </a:rPr>
              <a:t>Erdelac</a:t>
            </a:r>
            <a:endParaRPr lang="en-US" dirty="0">
              <a:latin typeface="+mn-lt"/>
            </a:endParaRPr>
          </a:p>
          <a:p>
            <a:pPr eaLnBrk="1" hangingPunct="1"/>
            <a:r>
              <a:rPr lang="en-US" dirty="0" smtClean="0">
                <a:latin typeface="+mn-lt"/>
              </a:rPr>
              <a:t>Erik Ferreira</a:t>
            </a:r>
            <a:endParaRPr lang="en-US" dirty="0">
              <a:latin typeface="+mn-lt"/>
            </a:endParaRPr>
          </a:p>
          <a:p>
            <a:pPr eaLnBrk="1" hangingPunct="1"/>
            <a:r>
              <a:rPr lang="en-US" dirty="0" smtClean="0">
                <a:latin typeface="+mn-lt"/>
              </a:rPr>
              <a:t>Armin Sadri</a:t>
            </a:r>
            <a:endParaRPr lang="en-US" dirty="0">
              <a:latin typeface="+mn-lt"/>
            </a:endParaRPr>
          </a:p>
        </p:txBody>
      </p:sp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1000" y="217488"/>
            <a:ext cx="48974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rmin\Desktop\itle -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872529"/>
            <a:ext cx="5156200" cy="105467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6900" y="3022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Group 13 </a:t>
            </a:r>
            <a:r>
              <a:rPr lang="en-US" i="1" dirty="0" smtClean="0">
                <a:solidFill>
                  <a:schemeClr val="bg1"/>
                </a:solidFill>
              </a:rPr>
              <a:t>(formerly known as Group A)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2643715"/>
            <a:ext cx="8229600" cy="3318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Detection -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UVTron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7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Detection - Render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132" y="1279525"/>
            <a:ext cx="1093286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42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73725" y="1628055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03753" y="2707731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6359" y="2707730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57840" y="3485829"/>
            <a:ext cx="1830338" cy="48456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85725" y="3364686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26003" y="37281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6508" y="3728204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87804" y="2959136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05400" y="2971929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7957" y="23359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1899000" y="23232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154210" y="2320070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013633" y="2329595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07" y="343035"/>
            <a:ext cx="4241993" cy="981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Fire </a:t>
            </a:r>
            <a:r>
              <a:rPr lang="en-US" dirty="0" smtClean="0">
                <a:solidFill>
                  <a:schemeClr val="bg1"/>
                </a:solidFill>
              </a:rPr>
              <a:t>Extinguisher</a:t>
            </a:r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8" name="Picture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562" y="217488"/>
            <a:ext cx="48974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11" idx="3"/>
          </p:cNvCxnSpPr>
          <p:nvPr/>
        </p:nvCxnSpPr>
        <p:spPr>
          <a:xfrm flipV="1">
            <a:off x="4088178" y="676275"/>
            <a:ext cx="1760172" cy="305183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59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29" y="2506662"/>
            <a:ext cx="7886700" cy="4351338"/>
          </a:xfrm>
        </p:spPr>
        <p:txBody>
          <a:bodyPr/>
          <a:lstStyle/>
          <a:p>
            <a:r>
              <a:rPr lang="en-US" dirty="0" smtClean="0"/>
              <a:t>Two considered methods: ABC dry chemical and water cannon</a:t>
            </a:r>
          </a:p>
          <a:p>
            <a:endParaRPr lang="en-US" dirty="0" smtClean="0"/>
          </a:p>
          <a:p>
            <a:r>
              <a:rPr lang="en-US" dirty="0" smtClean="0"/>
              <a:t>Main specification: Ease of testing and implementation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Extinguisher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4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Comprised of water tank, pump, and hose</a:t>
            </a:r>
          </a:p>
          <a:p>
            <a:endParaRPr lang="en-US" dirty="0" smtClean="0"/>
          </a:p>
          <a:p>
            <a:r>
              <a:rPr lang="en-US" dirty="0" smtClean="0"/>
              <a:t>Appropriate for Class A fires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Advantages: Ease of activation and testing - $83.95</a:t>
            </a:r>
          </a:p>
          <a:p>
            <a:endParaRPr lang="en-US" dirty="0" smtClean="0"/>
          </a:p>
          <a:p>
            <a:r>
              <a:rPr lang="en-US" dirty="0" smtClean="0"/>
              <a:t>Disadvantages: Cannot handle B and C fires, cumbersome aiming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Extinguisher – Water Cannon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Extinguisher – Water Cannon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50126" y="1532587"/>
            <a:ext cx="791853" cy="320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079" y="4145498"/>
            <a:ext cx="4068752" cy="271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1950" y="2105025"/>
            <a:ext cx="7886700" cy="4351338"/>
          </a:xfrm>
        </p:spPr>
        <p:txBody>
          <a:bodyPr/>
          <a:lstStyle/>
          <a:p>
            <a:r>
              <a:rPr lang="en-US" dirty="0" smtClean="0"/>
              <a:t>Proposed firing</a:t>
            </a:r>
          </a:p>
          <a:p>
            <a:pPr>
              <a:buNone/>
            </a:pPr>
            <a:r>
              <a:rPr lang="en-US" dirty="0" smtClean="0"/>
              <a:t>   pattern</a:t>
            </a:r>
          </a:p>
          <a:p>
            <a:r>
              <a:rPr lang="en-US" dirty="0" smtClean="0"/>
              <a:t>For-loop controlled</a:t>
            </a:r>
          </a:p>
          <a:p>
            <a:pPr>
              <a:buNone/>
            </a:pPr>
            <a:r>
              <a:rPr lang="en-US" dirty="0" smtClean="0"/>
              <a:t>   alternation of motors</a:t>
            </a:r>
          </a:p>
        </p:txBody>
      </p:sp>
    </p:spTree>
    <p:extLst>
      <p:ext uri="{BB962C8B-B14F-4D97-AF65-F5344CB8AC3E}">
        <p14:creationId xmlns:p14="http://schemas.microsoft.com/office/powerpoint/2010/main" xmlns="" val="15639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74714" y="2449812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61819" y="3823023"/>
            <a:ext cx="1830338" cy="50549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321015" y="3823023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645065" y="3151352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846379" y="3151352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Follower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" name="Picture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562" y="217488"/>
            <a:ext cx="48974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Arrow Connector 41"/>
          <p:cNvCxnSpPr/>
          <p:nvPr/>
        </p:nvCxnSpPr>
        <p:spPr>
          <a:xfrm>
            <a:off x="916353" y="4337711"/>
            <a:ext cx="4712922" cy="168208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Follower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9250" y="2148681"/>
            <a:ext cx="7886700" cy="4351338"/>
          </a:xfrm>
        </p:spPr>
        <p:txBody>
          <a:bodyPr/>
          <a:lstStyle/>
          <a:p>
            <a:r>
              <a:rPr lang="en-US" dirty="0" smtClean="0"/>
              <a:t>Based on CNY70 Optical Transistor</a:t>
            </a:r>
          </a:p>
          <a:p>
            <a:endParaRPr lang="en-US" dirty="0" smtClean="0"/>
          </a:p>
          <a:p>
            <a:r>
              <a:rPr lang="en-US" dirty="0" smtClean="0"/>
              <a:t>Output depends on reflection of IR light</a:t>
            </a:r>
          </a:p>
          <a:p>
            <a:endParaRPr lang="en-US" dirty="0" smtClean="0"/>
          </a:p>
          <a:p>
            <a:r>
              <a:rPr lang="en-US" dirty="0" smtClean="0"/>
              <a:t>Array of CNY70s feeds into comparator</a:t>
            </a:r>
          </a:p>
          <a:p>
            <a:endParaRPr lang="en-US" dirty="0" smtClean="0"/>
          </a:p>
          <a:p>
            <a:r>
              <a:rPr lang="en-US" dirty="0" smtClean="0"/>
              <a:t>Comparator outputs logic level Boolean response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260" y="2019300"/>
            <a:ext cx="235632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139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min\Desktop\Line_follower_s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28" y="1980350"/>
            <a:ext cx="8606971" cy="4659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Follower - Schematic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6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Line Follower - Navigation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16358"/>
          <a:stretch>
            <a:fillRect/>
          </a:stretch>
        </p:blipFill>
        <p:spPr bwMode="auto">
          <a:xfrm>
            <a:off x="1405164" y="1972355"/>
            <a:ext cx="2095500" cy="319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268" y="2482624"/>
            <a:ext cx="2571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21217" y="5280337"/>
            <a:ext cx="3425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010  </a:t>
            </a:r>
          </a:p>
          <a:p>
            <a:pPr algn="ctr"/>
            <a:r>
              <a:rPr lang="en-US" sz="2800" dirty="0" smtClean="0"/>
              <a:t>Both motors 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47881" y="5291069"/>
            <a:ext cx="3425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011  </a:t>
            </a:r>
          </a:p>
          <a:p>
            <a:pPr algn="ctr"/>
            <a:r>
              <a:rPr lang="en-US" sz="2800" dirty="0" smtClean="0"/>
              <a:t>Left motor on, right motor off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14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02663"/>
            <a:ext cx="9144000" cy="1325879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     Project Overview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" y="2387600"/>
            <a:ext cx="8483600" cy="3073400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HeatSeekr</a:t>
            </a:r>
            <a:r>
              <a:rPr lang="en-US" dirty="0" smtClean="0"/>
              <a:t> </a:t>
            </a:r>
            <a:r>
              <a:rPr lang="en-US" dirty="0"/>
              <a:t>addresses </a:t>
            </a:r>
            <a:r>
              <a:rPr lang="en-US" dirty="0" smtClean="0"/>
              <a:t>issues plaguing the current </a:t>
            </a:r>
            <a:r>
              <a:rPr lang="en-US" dirty="0"/>
              <a:t>fire </a:t>
            </a:r>
            <a:r>
              <a:rPr lang="en-US" dirty="0" smtClean="0"/>
              <a:t>extinguishing methodology.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Minimizes the amount of additional damage caused by traditional fire systems.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Efficient and accurate without human interaction</a:t>
            </a:r>
            <a:endParaRPr lang="en-US" b="1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C:\Users\Armin\Desktop\New folder\LOGO6.png"/>
          <p:cNvPicPr>
            <a:picLocks noChangeAspect="1" noChangeArrowheads="1"/>
          </p:cNvPicPr>
          <p:nvPr/>
        </p:nvPicPr>
        <p:blipFill>
          <a:blip r:embed="rId2" cstate="print"/>
          <a:srcRect t="25368" r="36106"/>
          <a:stretch>
            <a:fillRect/>
          </a:stretch>
        </p:blipFill>
        <p:spPr bwMode="auto">
          <a:xfrm>
            <a:off x="6391276" y="0"/>
            <a:ext cx="2752724" cy="1640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84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2891" y="184821"/>
            <a:ext cx="8366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Follower –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PCB Representation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455" y="1064064"/>
            <a:ext cx="5275943" cy="395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490" t="5040" r="4922" b="3686"/>
          <a:stretch>
            <a:fillRect/>
          </a:stretch>
        </p:blipFill>
        <p:spPr bwMode="auto">
          <a:xfrm>
            <a:off x="0" y="1714486"/>
            <a:ext cx="4557486" cy="265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975" y="4408701"/>
            <a:ext cx="6395872" cy="2341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88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Drive Motors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5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Tread Kit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188" y="2674076"/>
            <a:ext cx="4572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9857895"/>
              </p:ext>
            </p:extLst>
          </p:nvPr>
        </p:nvGraphicFramePr>
        <p:xfrm>
          <a:off x="308529" y="3530599"/>
          <a:ext cx="3800556" cy="28063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53276"/>
                <a:gridCol w="2047280"/>
              </a:tblGrid>
              <a:tr h="4620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Criteria</a:t>
                      </a:r>
                      <a:endParaRPr lang="en-US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Specification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40431" marR="40431" marT="0" marB="0"/>
                </a:tc>
              </a:tr>
              <a:tr h="462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Length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en-US" sz="1400" baseline="0" dirty="0" smtClean="0">
                          <a:effectLst/>
                        </a:rPr>
                        <a:t> chains of up to 32.75 in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</a:tr>
              <a:tr h="4620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Tread Width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1.5 in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</a:tr>
              <a:tr h="4959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Tread Weight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 inches weights 0.532 lbs.</a:t>
                      </a:r>
                    </a:p>
                  </a:txBody>
                  <a:tcPr marL="40431" marR="40431" marT="0" marB="0"/>
                </a:tc>
              </a:tr>
              <a:tr h="4620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Tread</a:t>
                      </a:r>
                      <a:r>
                        <a:rPr lang="en-US" sz="1400" baseline="0" dirty="0" smtClean="0">
                          <a:effectLst/>
                        </a:rPr>
                        <a:t> Drive Diameter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Approx. 2.375 in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</a:tr>
              <a:tr h="4620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Material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Delrin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Plasitc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</a:tr>
            </a:tbl>
          </a:graphicData>
        </a:graphic>
      </p:graphicFrame>
      <p:sp>
        <p:nvSpPr>
          <p:cNvPr id="9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VEX Robotics Tank Tread Kit</a:t>
            </a:r>
          </a:p>
        </p:txBody>
      </p:sp>
    </p:spTree>
    <p:extLst>
      <p:ext uri="{BB962C8B-B14F-4D97-AF65-F5344CB8AC3E}">
        <p14:creationId xmlns:p14="http://schemas.microsoft.com/office/powerpoint/2010/main" xmlns="" val="35126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Drive Motor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3433320"/>
              </p:ext>
            </p:extLst>
          </p:nvPr>
        </p:nvGraphicFramePr>
        <p:xfrm>
          <a:off x="1515427" y="2555240"/>
          <a:ext cx="5915025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GHM-13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PGHM-02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Reduction</a:t>
                      </a:r>
                      <a:r>
                        <a:rPr lang="en-US" sz="1200" baseline="0" dirty="0" smtClean="0"/>
                        <a:t> Ratio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</a:t>
                      </a:r>
                      <a:r>
                        <a:rPr lang="en-US" sz="1200" baseline="0" dirty="0" smtClean="0"/>
                        <a:t> :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91: 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Voltage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 </a:t>
                      </a:r>
                      <a:r>
                        <a:rPr lang="en-US" sz="1200" dirty="0" err="1" smtClean="0"/>
                        <a:t>Vdc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 </a:t>
                      </a:r>
                      <a:r>
                        <a:rPr lang="en-US" sz="1200" dirty="0" err="1" smtClean="0"/>
                        <a:t>Vdc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RPM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Outside</a:t>
                      </a:r>
                      <a:r>
                        <a:rPr lang="en-US" sz="1200" baseline="0" dirty="0" smtClean="0"/>
                        <a:t> Diameter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 mm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 mm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Stall Torque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231.5</a:t>
                      </a:r>
                      <a:r>
                        <a:rPr lang="en-US" sz="1200" baseline="0" dirty="0" smtClean="0"/>
                        <a:t> oz/in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388.85 oz/in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7.28 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8.90 oz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$37.95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89245" y="2463800"/>
            <a:ext cx="2105660" cy="314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1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MOSFET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7789135"/>
              </p:ext>
            </p:extLst>
          </p:nvPr>
        </p:nvGraphicFramePr>
        <p:xfrm>
          <a:off x="1204686" y="2209800"/>
          <a:ext cx="60960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HIP4020IBZ-ND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Configuration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NMOS</a:t>
                      </a:r>
                      <a:endParaRPr lang="en-US" dirty="0"/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Logic Voltage</a:t>
                      </a:r>
                      <a:endParaRPr lang="en-US" dirty="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3.3 V</a:t>
                      </a:r>
                      <a:endParaRPr lang="en-US" dirty="0"/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Delay Time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2.5µs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Current - Peak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625mA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Supply Voltage</a:t>
                      </a:r>
                      <a:endParaRPr lang="en-US" dirty="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 V ~ 12 V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Operating Temperature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-40°C ~ 85°C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$6.83</a:t>
                      </a:r>
                      <a:endParaRPr lang="en-US" dirty="0"/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38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rive Motors – Schematic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720974"/>
            <a:ext cx="5736828" cy="295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3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Aiming Motors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5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73725" y="1628055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03753" y="2707731"/>
            <a:ext cx="1692139" cy="50281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6359" y="2707730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5665" y="3485829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54861" y="3488511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26003" y="37281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6508" y="3728204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87804" y="2959136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05400" y="2971929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7957" y="23359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1899000" y="23232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20860" y="2329595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56508" y="2329595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07" y="343035"/>
            <a:ext cx="3386085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Aiming</a:t>
            </a:r>
          </a:p>
        </p:txBody>
      </p:sp>
      <p:pic>
        <p:nvPicPr>
          <p:cNvPr id="18" name="Picture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562" y="217488"/>
            <a:ext cx="48974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9" idx="3"/>
          </p:cNvCxnSpPr>
          <p:nvPr/>
        </p:nvCxnSpPr>
        <p:spPr>
          <a:xfrm flipV="1">
            <a:off x="4095892" y="2070100"/>
            <a:ext cx="2190608" cy="88903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 flipV="1">
            <a:off x="4095892" y="520701"/>
            <a:ext cx="1657208" cy="243843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3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Stepper Motors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04629015"/>
              </p:ext>
            </p:extLst>
          </p:nvPr>
        </p:nvGraphicFramePr>
        <p:xfrm>
          <a:off x="603250" y="2663825"/>
          <a:ext cx="7583805" cy="30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675"/>
                <a:gridCol w="2075180"/>
                <a:gridCol w="15652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PM42M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HT23-180-8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39BYG302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Step Angle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7.5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°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Drive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 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Current</a:t>
                      </a:r>
                      <a:r>
                        <a:rPr lang="en-US" sz="1600" baseline="0" dirty="0" smtClean="0"/>
                        <a:t> / Phase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0.32 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Coil</a:t>
                      </a:r>
                      <a:r>
                        <a:rPr lang="en-US" sz="1600" baseline="0" dirty="0" smtClean="0"/>
                        <a:t> Resistance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s </a:t>
                      </a:r>
                      <a:r>
                        <a:rPr lang="en-US" sz="1600" baseline="0" dirty="0" err="1" smtClean="0"/>
                        <a:t>unipolor</a:t>
                      </a:r>
                      <a:r>
                        <a:rPr lang="en-US" sz="1600" baseline="0" dirty="0" smtClean="0"/>
                        <a:t> or 6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s bipolar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1.23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s </a:t>
                      </a:r>
                      <a:r>
                        <a:rPr lang="en-US" sz="1600" baseline="0" dirty="0" err="1" smtClean="0"/>
                        <a:t>unipolor</a:t>
                      </a:r>
                      <a:r>
                        <a:rPr lang="en-US" sz="1600" baseline="0" dirty="0" smtClean="0"/>
                        <a:t> or 0.62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s parallel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15.0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Torque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N/cm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 N/cm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N/cm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$7.95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$33.95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$12.95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162040" y="2463800"/>
            <a:ext cx="2105660" cy="3390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4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Bipolar Stepper Motor </a:t>
            </a:r>
            <a:r>
              <a:rPr lang="en-US" dirty="0" smtClean="0">
                <a:solidFill>
                  <a:schemeClr val="bg1"/>
                </a:solidFill>
              </a:rPr>
              <a:t>Driver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0196854"/>
              </p:ext>
            </p:extLst>
          </p:nvPr>
        </p:nvGraphicFramePr>
        <p:xfrm>
          <a:off x="391886" y="2055223"/>
          <a:ext cx="8302171" cy="466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98007"/>
                <a:gridCol w="3104164"/>
              </a:tblGrid>
              <a:tr h="2525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DRV8811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/>
                        <a:t>Vs (Min)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 err="1"/>
                        <a:t>Vs</a:t>
                      </a:r>
                      <a:r>
                        <a:rPr lang="en-US" dirty="0"/>
                        <a:t> (Max)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38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/>
                        <a:t>RMS Output Current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1.4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/>
                        <a:t>Peak Output Current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1.9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/>
                        <a:t># of Full Bridges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/>
                        <a:t>Operating Temperature Range (C)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-40 to 85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/>
                        <a:t>RDS(ON) (HS + LS) (mOhms)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1000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/>
                        <a:t>Current Regulation Levels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 </a:t>
                      </a:r>
                    </a:p>
                  </a:txBody>
                  <a:tcPr anchor="ctr"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/>
                        <a:t>Additional Features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n-NO"/>
                        <a:t>1/8 Microstepping </a:t>
                      </a:r>
                      <a:br>
                        <a:rPr lang="nn-NO"/>
                      </a:br>
                      <a:r>
                        <a:rPr lang="nn-NO"/>
                        <a:t>P2P w/ DRV8818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/>
                        <a:t># of half-bridges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6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966" y="-245775"/>
            <a:ext cx="8683387" cy="1470025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Primary Goals </a:t>
            </a:r>
            <a:r>
              <a:rPr lang="en-US" sz="4400" dirty="0">
                <a:solidFill>
                  <a:schemeClr val="bg1"/>
                </a:solidFill>
              </a:rPr>
              <a:t>and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2019300"/>
            <a:ext cx="7772400" cy="3441700"/>
          </a:xfrm>
        </p:spPr>
        <p:txBody>
          <a:bodyPr anchor="ctr"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Be able to detect the beginning stages of a fire.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Extinguish flames with concentrated water.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Be fully independent and autonomous.</a:t>
            </a:r>
          </a:p>
        </p:txBody>
      </p:sp>
    </p:spTree>
    <p:extLst>
      <p:ext uri="{BB962C8B-B14F-4D97-AF65-F5344CB8AC3E}">
        <p14:creationId xmlns:p14="http://schemas.microsoft.com/office/powerpoint/2010/main" xmlns="" val="31747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81050" y="2998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Stepper Motor - Schematic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489" y="2129016"/>
            <a:ext cx="6215062" cy="4357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99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Microcontrollers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2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icrocontrollers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31607000"/>
              </p:ext>
            </p:extLst>
          </p:nvPr>
        </p:nvGraphicFramePr>
        <p:xfrm>
          <a:off x="603250" y="2057397"/>
          <a:ext cx="7321550" cy="45597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2235"/>
                <a:gridCol w="2707267"/>
                <a:gridCol w="2042048"/>
              </a:tblGrid>
              <a:tr h="4366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MSP430G2553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ATmega328</a:t>
                      </a:r>
                      <a:endParaRPr lang="en-US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Voltage 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 V to 3.6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</a:t>
                      </a:r>
                      <a:r>
                        <a:rPr lang="en-US" sz="1600" baseline="0" dirty="0" smtClean="0"/>
                        <a:t> V to 5.5 V</a:t>
                      </a:r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Max.</a:t>
                      </a:r>
                      <a:r>
                        <a:rPr lang="en-US" sz="1600" baseline="0" dirty="0" smtClean="0"/>
                        <a:t> Op</a:t>
                      </a:r>
                      <a:r>
                        <a:rPr lang="en-US" sz="1600" dirty="0" smtClean="0"/>
                        <a:t>erating 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 MHz</a:t>
                      </a:r>
                      <a:endParaRPr lang="en-US" sz="1600" dirty="0"/>
                    </a:p>
                  </a:txBody>
                  <a:tcPr/>
                </a:tc>
              </a:tr>
              <a:tr h="96893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Power Consumption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kern="1200" dirty="0" smtClean="0"/>
                        <a:t>Active: 230</a:t>
                      </a:r>
                      <a:r>
                        <a:rPr lang="el-GR" sz="1600" kern="1200" dirty="0" smtClean="0"/>
                        <a:t>μ</a:t>
                      </a:r>
                      <a:r>
                        <a:rPr lang="en-US" sz="1600" kern="1200" dirty="0" smtClean="0"/>
                        <a:t>A at 1MHz, 2.2V</a:t>
                      </a:r>
                    </a:p>
                    <a:p>
                      <a:pPr rtl="0"/>
                      <a:endParaRPr lang="en-US" sz="1600" kern="1200" dirty="0" smtClean="0"/>
                    </a:p>
                    <a:p>
                      <a:pPr rtl="0"/>
                      <a:r>
                        <a:rPr lang="en-US" sz="1600" kern="1200" dirty="0" smtClean="0"/>
                        <a:t>Standby: 0.5 </a:t>
                      </a:r>
                      <a:r>
                        <a:rPr lang="el-GR" sz="1600" kern="1200" dirty="0" smtClean="0"/>
                        <a:t>μ</a:t>
                      </a:r>
                      <a:r>
                        <a:rPr lang="en-US" sz="1600" kern="1200" dirty="0" smtClean="0"/>
                        <a:t>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kern="1200" dirty="0" smtClean="0"/>
                        <a:t>Active: 0.2mA</a:t>
                      </a:r>
                    </a:p>
                    <a:p>
                      <a:pPr rtl="0"/>
                      <a:endParaRPr lang="en-US" sz="1600" kern="1200" dirty="0" smtClean="0"/>
                    </a:p>
                    <a:p>
                      <a:pPr rtl="0"/>
                      <a:r>
                        <a:rPr lang="en-US" sz="1600" kern="1200" dirty="0" smtClean="0"/>
                        <a:t>Standby: 0.75 </a:t>
                      </a:r>
                      <a:r>
                        <a:rPr lang="el-GR" sz="1600" kern="1200" dirty="0" smtClean="0"/>
                        <a:t>μ</a:t>
                      </a:r>
                      <a:r>
                        <a:rPr lang="en-US" sz="1600" kern="1200" dirty="0" smtClean="0"/>
                        <a:t>A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Timer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Two 16-bit timers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Two</a:t>
                      </a:r>
                      <a:r>
                        <a:rPr lang="en-US" sz="1600" baseline="0" dirty="0" smtClean="0"/>
                        <a:t> 8-bit, One 16-bit</a:t>
                      </a:r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I/O pins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</a:t>
                      </a:r>
                      <a:r>
                        <a:rPr lang="en-US" sz="1600" dirty="0" err="1" smtClean="0"/>
                        <a:t>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 </a:t>
                      </a:r>
                      <a:r>
                        <a:rPr lang="en-US" sz="1600" dirty="0" err="1" smtClean="0"/>
                        <a:t>kB</a:t>
                      </a:r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512 Bytes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512 Bytes</a:t>
                      </a:r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$2.88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148676" y="1746828"/>
            <a:ext cx="2753359" cy="49968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9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Master Schematic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599" y="1930400"/>
            <a:ext cx="7100727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80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Navigation Schematic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2371725"/>
            <a:ext cx="75247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0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Extinguisher Schematic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43" y="1914530"/>
            <a:ext cx="8665027" cy="4783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98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Mainboard IC Communication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9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189866"/>
            <a:ext cx="7886700" cy="1325563"/>
          </a:xfrm>
        </p:spPr>
        <p:txBody>
          <a:bodyPr anchor="t"/>
          <a:lstStyle/>
          <a:p>
            <a:r>
              <a:rPr lang="en-US" dirty="0" smtClean="0">
                <a:solidFill>
                  <a:schemeClr val="bg1"/>
                </a:solidFill>
              </a:rPr>
              <a:t>Mainboard IC Communication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2158134"/>
            <a:ext cx="7886700" cy="4351338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UART is chip-to-chip</a:t>
            </a:r>
          </a:p>
          <a:p>
            <a:pPr lvl="1"/>
            <a:r>
              <a:rPr lang="en-US" dirty="0" smtClean="0"/>
              <a:t>SPI required too many GPIO pins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Master processor will handle all communication of the rover</a:t>
            </a:r>
          </a:p>
          <a:p>
            <a:pPr lvl="1"/>
            <a:r>
              <a:rPr lang="en-US" dirty="0" smtClean="0"/>
              <a:t>Fire?</a:t>
            </a:r>
          </a:p>
          <a:p>
            <a:pPr lvl="1"/>
            <a:r>
              <a:rPr lang="en-US" dirty="0" smtClean="0"/>
              <a:t>Moving?</a:t>
            </a:r>
          </a:p>
        </p:txBody>
      </p:sp>
    </p:spTree>
    <p:extLst>
      <p:ext uri="{BB962C8B-B14F-4D97-AF65-F5344CB8AC3E}">
        <p14:creationId xmlns:p14="http://schemas.microsoft.com/office/powerpoint/2010/main" xmlns="" val="4803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FF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Wireless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9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Wireless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9477447"/>
              </p:ext>
            </p:extLst>
          </p:nvPr>
        </p:nvGraphicFramePr>
        <p:xfrm>
          <a:off x="542290" y="2220480"/>
          <a:ext cx="7886700" cy="342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RN-171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RN-42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CC2520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Specification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802.11 b/g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802.15.1</a:t>
                      </a:r>
                      <a:r>
                        <a:rPr lang="en-US" sz="1200" baseline="0" dirty="0" smtClean="0"/>
                        <a:t> V2.1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802.15.4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Common</a:t>
                      </a:r>
                      <a:r>
                        <a:rPr lang="en-US" sz="1200" baseline="0" dirty="0" smtClean="0"/>
                        <a:t>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Wi-Fi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Bluetooth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Zigbee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Operating voltage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 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 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 V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Current Consumption (</a:t>
                      </a:r>
                      <a:r>
                        <a:rPr lang="en-US" sz="1200" dirty="0" err="1" smtClean="0"/>
                        <a:t>Tx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120 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 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25.8 mA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Current Consumption (Sleep)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µA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r>
                        <a:rPr lang="en-US" sz="1200" baseline="0" dirty="0" smtClean="0"/>
                        <a:t> µA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 µA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UART, SPI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UART,</a:t>
                      </a:r>
                      <a:r>
                        <a:rPr lang="en-US" sz="1200" baseline="0" dirty="0" smtClean="0"/>
                        <a:t> SPI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SPI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Antenna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External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On-board</a:t>
                      </a:r>
                      <a:r>
                        <a:rPr lang="en-US" sz="1200" baseline="0" dirty="0" smtClean="0"/>
                        <a:t> trace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External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$26.25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$19.14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$6.05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423294" y="2049896"/>
            <a:ext cx="2105660" cy="3765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892" y="184821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Specifications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1537654"/>
              </p:ext>
            </p:extLst>
          </p:nvPr>
        </p:nvGraphicFramePr>
        <p:xfrm>
          <a:off x="1276350" y="1887374"/>
          <a:ext cx="6648450" cy="47888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06614"/>
                <a:gridCol w="3941836"/>
              </a:tblGrid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Criteria</a:t>
                      </a: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Specification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Fire Detection Range</a:t>
                      </a:r>
                      <a:endParaRPr lang="en-US" sz="18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Up to 20 feet</a:t>
                      </a:r>
                      <a:endParaRPr lang="en-US" sz="18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Fire Detection Response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Time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Under 30 seconds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Navigational Response Time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Travel </a:t>
                      </a:r>
                      <a:r>
                        <a:rPr lang="en-US" sz="1800" dirty="0" smtClean="0">
                          <a:effectLst/>
                        </a:rPr>
                        <a:t>40 </a:t>
                      </a:r>
                      <a:r>
                        <a:rPr lang="en-US" sz="1800" dirty="0">
                          <a:effectLst/>
                        </a:rPr>
                        <a:t>feet under </a:t>
                      </a:r>
                      <a:r>
                        <a:rPr lang="en-US" sz="1800" dirty="0" smtClean="0">
                          <a:effectLst/>
                        </a:rPr>
                        <a:t>1 </a:t>
                      </a:r>
                      <a:r>
                        <a:rPr lang="en-US" sz="1800" dirty="0">
                          <a:effectLst/>
                        </a:rPr>
                        <a:t>minute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Water Extinguisher Range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Distance of 5 feet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Standby Response Time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Operate after sleeping for </a:t>
                      </a:r>
                      <a:r>
                        <a:rPr lang="en-US" sz="1800" dirty="0" smtClean="0">
                          <a:effectLst/>
                        </a:rPr>
                        <a:t>2 hours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Weight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Under 30 </a:t>
                      </a:r>
                      <a:r>
                        <a:rPr lang="en-US" sz="1800" dirty="0" err="1">
                          <a:effectLst/>
                        </a:rPr>
                        <a:t>lbs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Size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Under 2ft</a:t>
                      </a:r>
                      <a:r>
                        <a:rPr lang="en-US" sz="1800" baseline="0" dirty="0" smtClean="0">
                          <a:effectLst/>
                        </a:rPr>
                        <a:t> x 2ft x 2ft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58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RN-42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UART - ‘invisible wire’</a:t>
            </a:r>
          </a:p>
          <a:p>
            <a:r>
              <a:rPr lang="en-US" dirty="0" smtClean="0"/>
              <a:t>Commands </a:t>
            </a:r>
            <a:r>
              <a:rPr lang="en-US" dirty="0" err="1" smtClean="0"/>
              <a:t>vs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Device always assumes data</a:t>
            </a:r>
          </a:p>
          <a:p>
            <a:pPr lvl="1"/>
            <a:r>
              <a:rPr lang="en-US" dirty="0" smtClean="0"/>
              <a:t>Sending the ‘connect’ command:</a:t>
            </a:r>
          </a:p>
          <a:p>
            <a:pPr lvl="2"/>
            <a:r>
              <a:rPr lang="en-US" dirty="0" smtClean="0"/>
              <a:t>Send three ASCII ‘</a:t>
            </a:r>
            <a:r>
              <a:rPr lang="en-US" b="1" dirty="0" smtClean="0"/>
              <a:t>$</a:t>
            </a:r>
            <a:r>
              <a:rPr lang="en-US" dirty="0" smtClean="0"/>
              <a:t>’ – Enter command mode</a:t>
            </a:r>
          </a:p>
          <a:p>
            <a:pPr lvl="2"/>
            <a:r>
              <a:rPr lang="en-US" dirty="0" smtClean="0"/>
              <a:t>Send ASCII ‘</a:t>
            </a:r>
            <a:r>
              <a:rPr lang="en-US" b="1" dirty="0" smtClean="0"/>
              <a:t>C, </a:t>
            </a:r>
            <a:r>
              <a:rPr lang="en-US" dirty="0" smtClean="0"/>
              <a:t>’ – ‘connect’ command</a:t>
            </a:r>
          </a:p>
          <a:p>
            <a:pPr lvl="2"/>
            <a:r>
              <a:rPr lang="en-US" dirty="0" smtClean="0"/>
              <a:t>Send three ASCII ‘</a:t>
            </a:r>
            <a:r>
              <a:rPr lang="en-US" b="1" dirty="0" smtClean="0"/>
              <a:t>-</a:t>
            </a:r>
            <a:r>
              <a:rPr lang="en-US" dirty="0" smtClean="0"/>
              <a:t>’ – Leave command mode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Flowchart: Alternate Process 3"/>
          <p:cNvSpPr/>
          <p:nvPr/>
        </p:nvSpPr>
        <p:spPr>
          <a:xfrm>
            <a:off x="1036320" y="487680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036320" y="557022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036320" y="624078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1684020" y="5303520"/>
            <a:ext cx="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1684020" y="5996940"/>
            <a:ext cx="0" cy="243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Alternate Process 10"/>
          <p:cNvSpPr/>
          <p:nvPr/>
        </p:nvSpPr>
        <p:spPr>
          <a:xfrm>
            <a:off x="3870960" y="557022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C, </a:t>
            </a:r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6454140" y="624078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6454140" y="557022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6454140" y="487680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  <a:endCxn id="13" idx="0"/>
          </p:cNvCxnSpPr>
          <p:nvPr/>
        </p:nvCxnSpPr>
        <p:spPr>
          <a:xfrm>
            <a:off x="7101840" y="5303520"/>
            <a:ext cx="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</p:cNvCxnSpPr>
          <p:nvPr/>
        </p:nvCxnSpPr>
        <p:spPr>
          <a:xfrm>
            <a:off x="7101840" y="5996940"/>
            <a:ext cx="0" cy="243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1" idx="3"/>
            <a:endCxn id="14" idx="1"/>
          </p:cNvCxnSpPr>
          <p:nvPr/>
        </p:nvCxnSpPr>
        <p:spPr>
          <a:xfrm flipV="1">
            <a:off x="5166360" y="5090160"/>
            <a:ext cx="1287780" cy="69342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3"/>
            <a:endCxn id="11" idx="1"/>
          </p:cNvCxnSpPr>
          <p:nvPr/>
        </p:nvCxnSpPr>
        <p:spPr>
          <a:xfrm flipV="1">
            <a:off x="2331720" y="5783580"/>
            <a:ext cx="1539240" cy="6705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6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Remote Probe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9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Remote Probe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fires away from the rover</a:t>
            </a:r>
          </a:p>
          <a:p>
            <a:r>
              <a:rPr lang="en-US" dirty="0" err="1" smtClean="0"/>
              <a:t>UVTron</a:t>
            </a:r>
            <a:r>
              <a:rPr lang="en-US" dirty="0" smtClean="0"/>
              <a:t>, MSP430G2553, RN-42</a:t>
            </a:r>
          </a:p>
          <a:p>
            <a:r>
              <a:rPr lang="en-US" dirty="0" smtClean="0"/>
              <a:t>Bluetooth Master</a:t>
            </a:r>
          </a:p>
          <a:p>
            <a:pPr lvl="1"/>
            <a:r>
              <a:rPr lang="en-US" dirty="0" smtClean="0"/>
              <a:t>Rover has the Bluetooth slave module</a:t>
            </a:r>
          </a:p>
          <a:p>
            <a:r>
              <a:rPr lang="en-US" dirty="0" smtClean="0"/>
              <a:t>Ultra low power</a:t>
            </a:r>
          </a:p>
          <a:p>
            <a:pPr lvl="1"/>
            <a:r>
              <a:rPr lang="en-US" dirty="0" smtClean="0"/>
              <a:t>µC sleeps in LPM4 – 0.1 µA @ 25°C</a:t>
            </a:r>
          </a:p>
          <a:p>
            <a:pPr lvl="1"/>
            <a:r>
              <a:rPr lang="en-US" dirty="0" smtClean="0"/>
              <a:t>RN-42 not connected</a:t>
            </a:r>
          </a:p>
          <a:p>
            <a:pPr lvl="1"/>
            <a:r>
              <a:rPr lang="en-US" dirty="0" smtClean="0"/>
              <a:t>4.5 mA</a:t>
            </a:r>
          </a:p>
          <a:p>
            <a:pPr lvl="1"/>
            <a:r>
              <a:rPr lang="en-US" dirty="0" smtClean="0"/>
              <a:t>A23 alkaline battery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109" l="1009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0174" y="4752975"/>
            <a:ext cx="3296757" cy="16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Remote Probe Logic Flowchart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3490" y="208788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µC enters LPM4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3490" y="296418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Pulse from </a:t>
            </a:r>
            <a:r>
              <a:rPr lang="en-US" dirty="0" err="1" smtClean="0"/>
              <a:t>UVTron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53490" y="384810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µC enters Active Mode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53490" y="469773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Determine if fire is present</a:t>
            </a:r>
            <a:endParaRPr lang="en-US" dirty="0"/>
          </a:p>
        </p:txBody>
      </p:sp>
      <p:sp>
        <p:nvSpPr>
          <p:cNvPr id="8" name="Flowchart: Decision 7"/>
          <p:cNvSpPr/>
          <p:nvPr/>
        </p:nvSpPr>
        <p:spPr>
          <a:xfrm>
            <a:off x="1377315" y="5654040"/>
            <a:ext cx="1280160" cy="906780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Fire?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478530" y="586740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RN-42 connects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330190" y="586740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‘Fire present’ sent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120890" y="585978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RN-42 disconnects</a:t>
            </a:r>
            <a:endParaRPr lang="en-US" dirty="0"/>
          </a:p>
        </p:txBody>
      </p:sp>
      <p:cxnSp>
        <p:nvCxnSpPr>
          <p:cNvPr id="18" name="Elbow Connector 17"/>
          <p:cNvCxnSpPr>
            <a:stCxn id="8" idx="1"/>
            <a:endCxn id="4" idx="1"/>
          </p:cNvCxnSpPr>
          <p:nvPr/>
        </p:nvCxnSpPr>
        <p:spPr>
          <a:xfrm rot="10800000">
            <a:off x="1253491" y="2327910"/>
            <a:ext cx="123825" cy="3779520"/>
          </a:xfrm>
          <a:prstGeom prst="bentConnector3">
            <a:avLst>
              <a:gd name="adj1" fmla="val 56769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5" idx="0"/>
          </p:cNvCxnSpPr>
          <p:nvPr/>
        </p:nvCxnSpPr>
        <p:spPr>
          <a:xfrm>
            <a:off x="2017395" y="2567940"/>
            <a:ext cx="0" cy="396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6" idx="0"/>
          </p:cNvCxnSpPr>
          <p:nvPr/>
        </p:nvCxnSpPr>
        <p:spPr>
          <a:xfrm>
            <a:off x="2017395" y="3444240"/>
            <a:ext cx="0" cy="403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7" idx="0"/>
          </p:cNvCxnSpPr>
          <p:nvPr/>
        </p:nvCxnSpPr>
        <p:spPr>
          <a:xfrm>
            <a:off x="2017395" y="4328160"/>
            <a:ext cx="0" cy="369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>
          <a:xfrm>
            <a:off x="2017395" y="5177790"/>
            <a:ext cx="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  <a:endCxn id="12" idx="1"/>
          </p:cNvCxnSpPr>
          <p:nvPr/>
        </p:nvCxnSpPr>
        <p:spPr>
          <a:xfrm>
            <a:off x="2657475" y="6107430"/>
            <a:ext cx="8210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3"/>
            <a:endCxn id="13" idx="1"/>
          </p:cNvCxnSpPr>
          <p:nvPr/>
        </p:nvCxnSpPr>
        <p:spPr>
          <a:xfrm>
            <a:off x="5006340" y="6107430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14" idx="1"/>
          </p:cNvCxnSpPr>
          <p:nvPr/>
        </p:nvCxnSpPr>
        <p:spPr>
          <a:xfrm flipV="1">
            <a:off x="6858000" y="6099810"/>
            <a:ext cx="26289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4" idx="0"/>
            <a:endCxn id="4" idx="3"/>
          </p:cNvCxnSpPr>
          <p:nvPr/>
        </p:nvCxnSpPr>
        <p:spPr>
          <a:xfrm rot="16200000" flipV="1">
            <a:off x="3567113" y="1542097"/>
            <a:ext cx="3531870" cy="51034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89860" y="5821680"/>
            <a:ext cx="60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30579" y="5821680"/>
            <a:ext cx="54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69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Remote </a:t>
            </a:r>
            <a:r>
              <a:rPr lang="en-US" dirty="0" smtClean="0">
                <a:solidFill>
                  <a:schemeClr val="bg1"/>
                </a:solidFill>
              </a:rPr>
              <a:t>Probe Schematic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951" y="2146255"/>
            <a:ext cx="7048500" cy="4030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37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Flow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9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LCD </a:t>
            </a:r>
            <a:r>
              <a:rPr lang="en-US" dirty="0">
                <a:solidFill>
                  <a:schemeClr val="bg1"/>
                </a:solidFill>
              </a:rPr>
              <a:t>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Hitachi </a:t>
            </a:r>
            <a:r>
              <a:rPr lang="en-US" dirty="0" smtClean="0"/>
              <a:t>MED100-DSPL </a:t>
            </a:r>
            <a:endParaRPr lang="en-US" dirty="0"/>
          </a:p>
          <a:p>
            <a:r>
              <a:rPr lang="en-US" dirty="0" smtClean="0"/>
              <a:t>40 characters per line, 2 lines</a:t>
            </a:r>
            <a:endParaRPr lang="en-US" dirty="0"/>
          </a:p>
          <a:p>
            <a:r>
              <a:rPr lang="en-US" dirty="0" smtClean="0"/>
              <a:t>Using </a:t>
            </a:r>
            <a:r>
              <a:rPr lang="en-US" dirty="0" err="1" smtClean="0"/>
              <a:t>Nikosapi’s</a:t>
            </a:r>
            <a:r>
              <a:rPr lang="en-US" dirty="0"/>
              <a:t> </a:t>
            </a:r>
            <a:r>
              <a:rPr lang="en-US" dirty="0" smtClean="0"/>
              <a:t>HD44780 Library for the MSP430</a:t>
            </a:r>
            <a:endParaRPr lang="en-US" dirty="0"/>
          </a:p>
          <a:p>
            <a:r>
              <a:rPr lang="en-US" dirty="0" smtClean="0"/>
              <a:t>Displays status messages</a:t>
            </a:r>
          </a:p>
        </p:txBody>
      </p:sp>
      <p:pic>
        <p:nvPicPr>
          <p:cNvPr id="7170" name="Picture 2" descr="C:\Users\Student\AppData\Local\Microsoft\Windows\Temporary Internet Files\Content.IE5\ABE98F6U\Photo Oct 03, 8 17 40 P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57"/>
          <a:stretch/>
        </p:blipFill>
        <p:spPr bwMode="auto">
          <a:xfrm>
            <a:off x="1511300" y="3975100"/>
            <a:ext cx="51816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31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Water Tank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 smtClean="0"/>
              <a:t>12”x 7”x 6” water tank.</a:t>
            </a:r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Ultraviolet-Resistant Clear Extruded Acrylic Sheets</a:t>
            </a:r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6 sheets with dimensions 12” x 12” with 1/4” thickness</a:t>
            </a:r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Able to support a maximum of 2.18 gallons with a maximum weight of 16.68 lbs</a:t>
            </a:r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Sheets attached with Weld-On #4 Acrylic Adhesive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3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Water Level Sensor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9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ater 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evel Sensor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determine water level</a:t>
            </a:r>
          </a:p>
          <a:p>
            <a:r>
              <a:rPr lang="en-US" dirty="0"/>
              <a:t>E</a:t>
            </a:r>
            <a:r>
              <a:rPr lang="en-US" dirty="0" smtClean="0"/>
              <a:t>ssentially a </a:t>
            </a:r>
            <a:r>
              <a:rPr lang="en-US" dirty="0"/>
              <a:t>“ground detection” </a:t>
            </a:r>
            <a:r>
              <a:rPr lang="en-US" dirty="0" smtClean="0"/>
              <a:t>sensor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810" y="3363595"/>
            <a:ext cx="4565778" cy="200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8008" y="5446514"/>
            <a:ext cx="3839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Pseudo-code for the water level sensor</a:t>
            </a:r>
          </a:p>
        </p:txBody>
      </p:sp>
    </p:spTree>
    <p:extLst>
      <p:ext uri="{BB962C8B-B14F-4D97-AF65-F5344CB8AC3E}">
        <p14:creationId xmlns:p14="http://schemas.microsoft.com/office/powerpoint/2010/main" xmlns="" val="18858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73409" y="4135737"/>
            <a:ext cx="1830338" cy="7015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7455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061621" y="2907373"/>
            <a:ext cx="1830338" cy="7015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23004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0792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37979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61418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54167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59456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75643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</p:cNvCxnSpPr>
          <p:nvPr/>
        </p:nvCxnSpPr>
        <p:spPr>
          <a:xfrm flipV="1">
            <a:off x="430489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810303" cy="53191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75937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67732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554259" y="356984"/>
            <a:ext cx="3198591" cy="9810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Data Flow</a:t>
            </a:r>
          </a:p>
        </p:txBody>
      </p:sp>
    </p:spTree>
    <p:extLst>
      <p:ext uri="{BB962C8B-B14F-4D97-AF65-F5344CB8AC3E}">
        <p14:creationId xmlns:p14="http://schemas.microsoft.com/office/powerpoint/2010/main" xmlns="" val="18856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48596"/>
            <a:ext cx="6858000" cy="94109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Chassis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hassis Kit, Medium (Shown With Wheel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870" y="1389691"/>
            <a:ext cx="4024270" cy="53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" y="2004060"/>
            <a:ext cx="301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25 holes long x 25 holes 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Size is Adjustable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2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Power </a:t>
            </a:r>
            <a:r>
              <a:rPr lang="en-US" dirty="0" smtClean="0">
                <a:solidFill>
                  <a:schemeClr val="bg1"/>
                </a:solidFill>
              </a:rPr>
              <a:t>Requirements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8738251"/>
              </p:ext>
            </p:extLst>
          </p:nvPr>
        </p:nvGraphicFramePr>
        <p:xfrm>
          <a:off x="1095374" y="1996198"/>
          <a:ext cx="6905626" cy="44904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77946"/>
                <a:gridCol w="2265455"/>
                <a:gridCol w="2562225"/>
              </a:tblGrid>
              <a:tr h="492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Operating Voltage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Current Consumption</a:t>
                      </a:r>
                      <a:endParaRPr lang="en-US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Microcontroller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3.3 V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0.5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Water level Sensor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3.3 V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0.3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Line Following Sensor</a:t>
                      </a:r>
                      <a:endParaRPr lang="en-US" sz="1800" b="1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3.3 V</a:t>
                      </a:r>
                      <a:endParaRPr lang="en-US" sz="1800" b="0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Wireless Module</a:t>
                      </a:r>
                      <a:endParaRPr lang="en-US" sz="1800" b="1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3.3 V</a:t>
                      </a:r>
                      <a:endParaRPr lang="en-US" sz="1800" b="0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30 mA</a:t>
                      </a:r>
                      <a:r>
                        <a:rPr lang="en-US" sz="1800" b="0" baseline="0" dirty="0" smtClean="0">
                          <a:effectLst/>
                        </a:rPr>
                        <a:t> (</a:t>
                      </a:r>
                      <a:r>
                        <a:rPr lang="en-US" sz="1800" b="0" baseline="0" dirty="0" err="1" smtClean="0">
                          <a:effectLst/>
                        </a:rPr>
                        <a:t>Tx</a:t>
                      </a:r>
                      <a:r>
                        <a:rPr lang="en-US" sz="1800" b="0" baseline="0" dirty="0" smtClean="0">
                          <a:effectLst/>
                        </a:rPr>
                        <a:t>)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Servos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5 V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32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Drive Motor</a:t>
                      </a:r>
                      <a:endParaRPr lang="en-US" sz="18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12 V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80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UVTron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12</a:t>
                      </a:r>
                      <a:r>
                        <a:rPr lang="en-US" sz="1800" b="0" baseline="0" dirty="0" smtClean="0">
                          <a:effectLst/>
                        </a:rPr>
                        <a:t> </a:t>
                      </a:r>
                      <a:r>
                        <a:rPr lang="en-US" sz="1800" b="0" dirty="0" smtClean="0">
                          <a:effectLst/>
                        </a:rPr>
                        <a:t>V 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4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Water pump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12 V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40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93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 Components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6600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Tenergy</a:t>
            </a:r>
            <a:r>
              <a:rPr lang="en-US" dirty="0" smtClean="0"/>
              <a:t> 22.2V 7800mAh li-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/>
              <a:t>battery pack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/>
              <a:t>switch to turn </a:t>
            </a:r>
            <a:r>
              <a:rPr lang="en-US" dirty="0" err="1"/>
              <a:t>HeatSeekr</a:t>
            </a:r>
            <a:r>
              <a:rPr lang="en-US" dirty="0"/>
              <a:t> on and off.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3.3 </a:t>
            </a:r>
            <a:r>
              <a:rPr lang="en-US" dirty="0"/>
              <a:t>volt switching regulator (Murata Power Solutions 78SR-3.3/2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/>
              <a:t>volt switching regulator (Murata Power Solutions 78SR-5/2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12 </a:t>
            </a:r>
            <a:r>
              <a:rPr lang="en-US" dirty="0"/>
              <a:t>volt switching regulator (</a:t>
            </a:r>
            <a:r>
              <a:rPr lang="en-US" dirty="0" err="1"/>
              <a:t>Innoline</a:t>
            </a:r>
            <a:r>
              <a:rPr lang="en-US" dirty="0"/>
              <a:t> R-78C12-1.0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0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0119" y="2921593"/>
            <a:ext cx="1830338" cy="800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3.3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 Switching VR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62676" y="302103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witching VR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05755" y="4653067"/>
            <a:ext cx="1244027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MSP430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2173" y="4667377"/>
            <a:ext cx="1432307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WIFI module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82188" y="18759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Tenergy</a:t>
            </a:r>
            <a:r>
              <a:rPr lang="en-US" dirty="0" smtClean="0">
                <a:solidFill>
                  <a:schemeClr val="tx1"/>
                </a:solidFill>
              </a:rPr>
              <a:t> 22.2V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15737" y="4725747"/>
            <a:ext cx="149387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543800" y="4729629"/>
            <a:ext cx="1493466" cy="5016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UVTron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491148" y="5823980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Pump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17258" y="2924324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 Switching VR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Power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Flow Chart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Arrow Connector 3"/>
          <p:cNvCxnSpPr>
            <a:stCxn id="13" idx="1"/>
          </p:cNvCxnSpPr>
          <p:nvPr/>
        </p:nvCxnSpPr>
        <p:spPr>
          <a:xfrm flipH="1">
            <a:off x="2270457" y="2120956"/>
            <a:ext cx="1111731" cy="6984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</p:cNvCxnSpPr>
          <p:nvPr/>
        </p:nvCxnSpPr>
        <p:spPr>
          <a:xfrm>
            <a:off x="4297357" y="2365923"/>
            <a:ext cx="0" cy="4534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</p:cNvCxnSpPr>
          <p:nvPr/>
        </p:nvCxnSpPr>
        <p:spPr>
          <a:xfrm>
            <a:off x="5212526" y="2120956"/>
            <a:ext cx="1823364" cy="8006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730327" y="4686971"/>
            <a:ext cx="1134059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ervos</a:t>
            </a:r>
          </a:p>
          <a:p>
            <a:pPr algn="ctr"/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54057" y="3722579"/>
            <a:ext cx="0" cy="8418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</p:cNvCxnSpPr>
          <p:nvPr/>
        </p:nvCxnSpPr>
        <p:spPr>
          <a:xfrm>
            <a:off x="1355288" y="3722579"/>
            <a:ext cx="778312" cy="8418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297357" y="3625864"/>
            <a:ext cx="0" cy="9385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80537" y="3714551"/>
            <a:ext cx="0" cy="9385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8054017" y="3722579"/>
            <a:ext cx="0" cy="9385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406317" y="3722579"/>
            <a:ext cx="0" cy="19238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13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ower Supply </a:t>
            </a:r>
            <a:r>
              <a:rPr lang="en-US" dirty="0">
                <a:solidFill>
                  <a:schemeClr val="bg1"/>
                </a:solidFill>
              </a:rPr>
              <a:t>Schematic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2" t="1741" r="2351" b="1788"/>
          <a:stretch/>
        </p:blipFill>
        <p:spPr>
          <a:xfrm>
            <a:off x="2324100" y="1859279"/>
            <a:ext cx="4178300" cy="4366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710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Battery </a:t>
            </a:r>
            <a:r>
              <a:rPr lang="en-US" dirty="0" smtClean="0">
                <a:solidFill>
                  <a:schemeClr val="bg1"/>
                </a:solidFill>
              </a:rPr>
              <a:t>Specifications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ummary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788187"/>
              </p:ext>
            </p:extLst>
          </p:nvPr>
        </p:nvGraphicFramePr>
        <p:xfrm>
          <a:off x="1054100" y="1981201"/>
          <a:ext cx="6807199" cy="460135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81022"/>
                <a:gridCol w="1110632"/>
                <a:gridCol w="1376192"/>
                <a:gridCol w="1088443"/>
                <a:gridCol w="1050910"/>
              </a:tblGrid>
              <a:tr h="3015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Specifications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Ni-MH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Ni-Cd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Li-Po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Li-ion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418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Energy density (W-</a:t>
                      </a:r>
                      <a:r>
                        <a:rPr lang="en-US" sz="1800" dirty="0" err="1">
                          <a:effectLst/>
                        </a:rPr>
                        <a:t>hr</a:t>
                      </a:r>
                      <a:r>
                        <a:rPr lang="en-US" sz="1800" dirty="0">
                          <a:effectLst/>
                        </a:rPr>
                        <a:t>/kg)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70-90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40-60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130-200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100-160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606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Capacity (Amp-</a:t>
                      </a:r>
                      <a:r>
                        <a:rPr lang="en-US" sz="1800" dirty="0" err="1">
                          <a:effectLst/>
                        </a:rPr>
                        <a:t>hr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12.6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606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Internal resistance (</a:t>
                      </a:r>
                      <a:r>
                        <a:rPr lang="en-US" sz="1800" dirty="0" err="1">
                          <a:effectLst/>
                        </a:rPr>
                        <a:t>mΩ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200-300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100-200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200-300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100-200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606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voltage (V)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3.7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3.6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606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Discharge Rate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Flat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Flat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Flat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Flat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366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Recharge </a:t>
                      </a:r>
                      <a:r>
                        <a:rPr lang="en-US" sz="1800" dirty="0" smtClean="0">
                          <a:effectLst/>
                        </a:rPr>
                        <a:t>cycle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600-1000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500-700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&gt;1000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&gt; 600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3904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Disposal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Recyclable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Non-degradable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Recyclable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Recyclable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6030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Charge/discharge efficiency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66%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70-90%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99.80%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80%-90%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606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Cost ($/</a:t>
                      </a:r>
                      <a:r>
                        <a:rPr lang="en-US" sz="1800" dirty="0" err="1">
                          <a:effectLst/>
                        </a:rPr>
                        <a:t>Whr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2.75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2.8-5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3" name="Flowchart: Alternate Process 2"/>
          <p:cNvSpPr/>
          <p:nvPr/>
        </p:nvSpPr>
        <p:spPr>
          <a:xfrm>
            <a:off x="5715000" y="1866900"/>
            <a:ext cx="1117600" cy="486410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3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bg1"/>
                </a:solidFill>
              </a:rPr>
              <a:t>Budget and Finance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9548153"/>
              </p:ext>
            </p:extLst>
          </p:nvPr>
        </p:nvGraphicFramePr>
        <p:xfrm>
          <a:off x="1378800" y="1866901"/>
          <a:ext cx="6370974" cy="48418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39544"/>
                <a:gridCol w="949432"/>
                <a:gridCol w="1078679"/>
                <a:gridCol w="919345"/>
                <a:gridCol w="933450"/>
                <a:gridCol w="105052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Part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Cost per unit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Required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Acquired Thus Far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Total </a:t>
                      </a:r>
                      <a:r>
                        <a:rPr lang="en-US" sz="1150" dirty="0" smtClean="0">
                          <a:effectLst/>
                        </a:rPr>
                        <a:t>Spent Thus</a:t>
                      </a:r>
                      <a:r>
                        <a:rPr lang="en-US" sz="1150" baseline="0" dirty="0" smtClean="0">
                          <a:effectLst/>
                        </a:rPr>
                        <a:t> Far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Projected</a:t>
                      </a:r>
                      <a:r>
                        <a:rPr lang="en-US" sz="1150" baseline="0" dirty="0" smtClean="0">
                          <a:effectLst/>
                          <a:latin typeface="+mn-lt"/>
                          <a:ea typeface="Calibri"/>
                        </a:rPr>
                        <a:t> Cost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362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Hamamatsu UVTRON Flame Sensor R2868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$35.95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2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1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$0.00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$71.90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362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C3704 Hamamatsu UVTRON Board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$49.94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2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1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$0.00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$99.88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362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MCP355 Swifttech PC Liquid Cooling Pump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$83.95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1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$0.00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$83.95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362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1.0 kg/cm </a:t>
                      </a:r>
                      <a:r>
                        <a:rPr lang="en-US" sz="1150" dirty="0" err="1">
                          <a:effectLst/>
                        </a:rPr>
                        <a:t>Nema</a:t>
                      </a:r>
                      <a:r>
                        <a:rPr lang="en-US" sz="1150" dirty="0">
                          <a:effectLst/>
                        </a:rPr>
                        <a:t> 16 Step Motor- 39BYG302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$12.95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2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2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$25.90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$25.90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362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solidFill>
                            <a:schemeClr val="bg1"/>
                          </a:solidFill>
                        </a:rPr>
                        <a:t>Bipolar Stepper Motor Driver</a:t>
                      </a:r>
                      <a:r>
                        <a:rPr lang="en-US" sz="1150" dirty="0" smtClean="0"/>
                        <a:t>DRV8811 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$4.67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Free*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$9.34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362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Vex Robotics Tank Tread Kit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$29.99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1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1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$29.99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$29.99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362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Planetary Gear Motor PGHM-02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$37.95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2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2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$75.90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$75.90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362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Reflective Optical Phototransistor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$0.76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4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$3.04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$3.04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362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3.3V / 5V Switching Regulator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$13.18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2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$26.36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$26.36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1810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2-layer PCB board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$33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1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$0.00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$33.00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1810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Plexiglas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$9.03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$54.18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$54.18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1810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MSP430G2553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$2.50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4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4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Free*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$10.00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1810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Chassis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$25.00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1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$25.00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$25.00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1810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 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 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Total:</a:t>
                      </a:r>
                      <a:endParaRPr lang="en-US" sz="115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$240.37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+mn-lt"/>
                          <a:ea typeface="Calibri"/>
                        </a:rPr>
                        <a:t>$548.44</a:t>
                      </a:r>
                      <a:endParaRPr lang="en-US" sz="115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16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chemeClr val="bg1"/>
                </a:solidFill>
              </a:rPr>
              <a:t>Labor Distribution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5530114"/>
              </p:ext>
            </p:extLst>
          </p:nvPr>
        </p:nvGraphicFramePr>
        <p:xfrm>
          <a:off x="809625" y="2921000"/>
          <a:ext cx="7506654" cy="249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7818"/>
                <a:gridCol w="646938"/>
                <a:gridCol w="711835"/>
                <a:gridCol w="744601"/>
                <a:gridCol w="664147"/>
                <a:gridCol w="1330452"/>
                <a:gridCol w="849567"/>
                <a:gridCol w="971296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Chassis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Sensors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en-US" sz="1400" dirty="0" smtClean="0">
                          <a:effectLst/>
                        </a:rPr>
                        <a:t>ervos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Microcontroller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Wireless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Navigation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08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400" dirty="0" err="1" smtClean="0"/>
                        <a:t>Bernadeau</a:t>
                      </a:r>
                      <a:r>
                        <a:rPr lang="en-US" sz="1400" dirty="0" smtClean="0"/>
                        <a:t> Charles</a:t>
                      </a:r>
                    </a:p>
                    <a:p>
                      <a:pPr eaLnBrk="1" hangingPunct="1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Matt </a:t>
                      </a:r>
                      <a:r>
                        <a:rPr lang="en-US" sz="1400" dirty="0" err="1" smtClean="0"/>
                        <a:t>Erdelac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196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Erik Ferreira</a:t>
                      </a:r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Armin Sadri</a:t>
                      </a:r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60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Progress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8589171"/>
              </p:ext>
            </p:extLst>
          </p:nvPr>
        </p:nvGraphicFramePr>
        <p:xfrm>
          <a:off x="612775" y="1990725"/>
          <a:ext cx="7454900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805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2172" y="234497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ssues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72" y="2177142"/>
            <a:ext cx="71845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Shipping Delays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Speed of </a:t>
            </a:r>
            <a:r>
              <a:rPr lang="en-US" sz="2800" dirty="0" err="1" smtClean="0"/>
              <a:t>Heatseekr</a:t>
            </a:r>
            <a:r>
              <a:rPr lang="en-US" sz="2800" dirty="0" smtClean="0"/>
              <a:t> with current motors</a:t>
            </a:r>
          </a:p>
          <a:p>
            <a:r>
              <a:rPr lang="en-US" sz="2800" dirty="0"/>
              <a:t> 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Money</a:t>
            </a:r>
          </a:p>
          <a:p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28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73725" y="1628055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03753" y="2707731"/>
            <a:ext cx="1692139" cy="50281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6359" y="2707730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5665" y="3485829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54861" y="3488511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26003" y="37281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6508" y="3728204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87804" y="2959136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05400" y="2971929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7957" y="23359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1899000" y="23232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20860" y="2329595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56508" y="2329595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07" y="343035"/>
            <a:ext cx="3981643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Fire Detection</a:t>
            </a:r>
          </a:p>
        </p:txBody>
      </p:sp>
      <p:pic>
        <p:nvPicPr>
          <p:cNvPr id="18" name="Picture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562" y="217488"/>
            <a:ext cx="48974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9" idx="3"/>
          </p:cNvCxnSpPr>
          <p:nvPr/>
        </p:nvCxnSpPr>
        <p:spPr>
          <a:xfrm flipV="1">
            <a:off x="4095892" y="1571625"/>
            <a:ext cx="1962008" cy="13875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63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87" y="223459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E:\sd\LOGO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46" r="41630"/>
          <a:stretch/>
        </p:blipFill>
        <p:spPr bwMode="auto">
          <a:xfrm>
            <a:off x="2267857" y="0"/>
            <a:ext cx="6876143" cy="574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rmin\Desktop\itle -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3343" y="5698046"/>
            <a:ext cx="5156200" cy="1054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11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5675"/>
            <a:ext cx="7886700" cy="4351338"/>
          </a:xfrm>
        </p:spPr>
        <p:txBody>
          <a:bodyPr/>
          <a:lstStyle/>
          <a:p>
            <a:r>
              <a:rPr lang="en-US" dirty="0" smtClean="0"/>
              <a:t>Three initial choices: IR Camera, IR Thermometer, and Hamamatsu </a:t>
            </a:r>
            <a:r>
              <a:rPr lang="en-US" dirty="0" err="1" smtClean="0"/>
              <a:t>UVTron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Main specification: feasible and efficient to incorporate on rover and wireless </a:t>
            </a:r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Detection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3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Detection - Methods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7170564"/>
              </p:ext>
            </p:extLst>
          </p:nvPr>
        </p:nvGraphicFramePr>
        <p:xfrm>
          <a:off x="412750" y="2041525"/>
          <a:ext cx="8185152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6288"/>
                <a:gridCol w="2046288"/>
                <a:gridCol w="2046288"/>
                <a:gridCol w="20462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 Thermometer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UVTron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Functional</a:t>
                      </a:r>
                      <a:r>
                        <a:rPr lang="en-US" sz="1200" baseline="0" dirty="0" smtClean="0"/>
                        <a:t> Essence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IR sensitive</a:t>
                      </a:r>
                      <a:r>
                        <a:rPr lang="en-US" sz="1200" baseline="0" dirty="0" smtClean="0"/>
                        <a:t> image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IR value for</a:t>
                      </a:r>
                      <a:r>
                        <a:rPr lang="en-US" sz="1200" baseline="0" dirty="0" smtClean="0"/>
                        <a:t> a 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UV sensitive transistor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UART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µC</a:t>
                      </a:r>
                      <a:r>
                        <a:rPr lang="en-US" sz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</a:rPr>
                        <a:t>Pin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FOV</a:t>
                      </a:r>
                      <a:r>
                        <a:rPr lang="en-US" sz="1200" baseline="0" dirty="0" smtClean="0"/>
                        <a:t> Control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Medium – Software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None – point source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Shroud – Naturally Omni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Processing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OpenCV</a:t>
                      </a:r>
                      <a:r>
                        <a:rPr lang="en-US" sz="1200" baseline="0" dirty="0" smtClean="0"/>
                        <a:t> Contour Match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Array</a:t>
                      </a:r>
                      <a:r>
                        <a:rPr lang="en-US" sz="1200" baseline="0" dirty="0" smtClean="0"/>
                        <a:t> Max Value Search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Frequency Counter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Processing</a:t>
                      </a:r>
                      <a:r>
                        <a:rPr lang="en-US" sz="1200" baseline="0" dirty="0" smtClean="0"/>
                        <a:t>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Very 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Scanning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 plane</a:t>
                      </a:r>
                      <a:r>
                        <a:rPr lang="en-US" sz="1200" baseline="0" dirty="0" smtClean="0"/>
                        <a:t> servo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X-Y</a:t>
                      </a:r>
                      <a:r>
                        <a:rPr lang="en-US" sz="1200" baseline="0" dirty="0" smtClean="0"/>
                        <a:t> plane servo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r>
                        <a:rPr lang="en-US" sz="1200" baseline="0" dirty="0" smtClean="0"/>
                        <a:t> plane servo/</a:t>
                      </a:r>
                      <a:r>
                        <a:rPr lang="en-US" sz="1200" baseline="0" dirty="0" err="1" smtClean="0"/>
                        <a:t>omni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Detection</a:t>
                      </a:r>
                      <a:r>
                        <a:rPr lang="en-US" sz="1200" baseline="0" dirty="0" smtClean="0"/>
                        <a:t> Speed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Slow – 1 minute per degree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Slow</a:t>
                      </a:r>
                      <a:r>
                        <a:rPr lang="en-US" sz="1200" baseline="0" dirty="0" smtClean="0"/>
                        <a:t> – 1 minute per x-parallel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Fast – 1 degree per second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Detection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~15 feet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Less than 7 feet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20+ feet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Voltage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12V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Current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4mA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$49.95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$99.50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$84.90*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5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4752986"/>
              </p:ext>
            </p:extLst>
          </p:nvPr>
        </p:nvGraphicFramePr>
        <p:xfrm>
          <a:off x="323850" y="2016125"/>
          <a:ext cx="4092576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6288"/>
                <a:gridCol w="20462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UVTron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Functional</a:t>
                      </a:r>
                      <a:r>
                        <a:rPr lang="en-US" sz="1200" baseline="0" dirty="0" smtClean="0"/>
                        <a:t> Essence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UV sensitive transistor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µC</a:t>
                      </a:r>
                      <a:r>
                        <a:rPr lang="en-US" sz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</a:rPr>
                        <a:t>Pin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FOV</a:t>
                      </a:r>
                      <a:r>
                        <a:rPr lang="en-US" sz="1200" baseline="0" dirty="0" smtClean="0"/>
                        <a:t> Control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Shroud – Naturally Omni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Processing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Frequency Counter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Processing</a:t>
                      </a:r>
                      <a:r>
                        <a:rPr lang="en-US" sz="1200" baseline="0" dirty="0" smtClean="0"/>
                        <a:t>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Scanning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r>
                        <a:rPr lang="en-US" sz="1200" baseline="0" dirty="0" smtClean="0"/>
                        <a:t> plane servo/</a:t>
                      </a:r>
                      <a:r>
                        <a:rPr lang="en-US" sz="1200" baseline="0" dirty="0" err="1" smtClean="0"/>
                        <a:t>omni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Detection</a:t>
                      </a:r>
                      <a:r>
                        <a:rPr lang="en-US" sz="1200" baseline="0" dirty="0" smtClean="0"/>
                        <a:t> Speed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Fast – 1 degree per second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Detection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20+ feet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Voltage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12V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Current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4mA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$84.90*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Detection -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UVTron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6025" y="2157413"/>
            <a:ext cx="30289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7" y="4314958"/>
            <a:ext cx="4513263" cy="170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494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1900</Words>
  <Application>Microsoft Office PowerPoint</Application>
  <PresentationFormat>On-screen Show (4:3)</PresentationFormat>
  <Paragraphs>850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     Project Overview</vt:lpstr>
      <vt:lpstr>Primary Goals and Objectives</vt:lpstr>
      <vt:lpstr>Design Specifications</vt:lpstr>
      <vt:lpstr>Data Flow</vt:lpstr>
      <vt:lpstr>Fire Detection</vt:lpstr>
      <vt:lpstr>Slide 7</vt:lpstr>
      <vt:lpstr>Slide 8</vt:lpstr>
      <vt:lpstr>Slide 9</vt:lpstr>
      <vt:lpstr>Slide 10</vt:lpstr>
      <vt:lpstr>Slide 11</vt:lpstr>
      <vt:lpstr>Fire Extinguisher</vt:lpstr>
      <vt:lpstr>Slide 13</vt:lpstr>
      <vt:lpstr>Slide 14</vt:lpstr>
      <vt:lpstr>Slide 15</vt:lpstr>
      <vt:lpstr>Slide 16</vt:lpstr>
      <vt:lpstr>Slide 17</vt:lpstr>
      <vt:lpstr>Slide 18</vt:lpstr>
      <vt:lpstr>Line Follower - Navigation</vt:lpstr>
      <vt:lpstr>Slide 20</vt:lpstr>
      <vt:lpstr>Slide 21</vt:lpstr>
      <vt:lpstr>Tread Kit</vt:lpstr>
      <vt:lpstr>Drive Motor</vt:lpstr>
      <vt:lpstr>MOSFET</vt:lpstr>
      <vt:lpstr>Drive Motors – Schematic</vt:lpstr>
      <vt:lpstr>Slide 26</vt:lpstr>
      <vt:lpstr>Aiming</vt:lpstr>
      <vt:lpstr>Stepper Motors</vt:lpstr>
      <vt:lpstr>Bipolar Stepper Motor Driver</vt:lpstr>
      <vt:lpstr>Slide 30</vt:lpstr>
      <vt:lpstr>Slide 31</vt:lpstr>
      <vt:lpstr>Microcontrollers</vt:lpstr>
      <vt:lpstr>Master Schematic</vt:lpstr>
      <vt:lpstr>Navigation Schematic</vt:lpstr>
      <vt:lpstr>Extinguisher Schematic</vt:lpstr>
      <vt:lpstr>Slide 36</vt:lpstr>
      <vt:lpstr>Mainboard IC Communication</vt:lpstr>
      <vt:lpstr>Slide 38</vt:lpstr>
      <vt:lpstr>Wireless</vt:lpstr>
      <vt:lpstr>RN-42</vt:lpstr>
      <vt:lpstr>Slide 41</vt:lpstr>
      <vt:lpstr>Remote Probe</vt:lpstr>
      <vt:lpstr>Remote Probe Logic Flowchart</vt:lpstr>
      <vt:lpstr>Remote Probe Schematic</vt:lpstr>
      <vt:lpstr>Slide 45</vt:lpstr>
      <vt:lpstr>LCD screen</vt:lpstr>
      <vt:lpstr>Water Tank</vt:lpstr>
      <vt:lpstr>Slide 48</vt:lpstr>
      <vt:lpstr> Water Level Sensor</vt:lpstr>
      <vt:lpstr>Chassis </vt:lpstr>
      <vt:lpstr>Power Requirements</vt:lpstr>
      <vt:lpstr>Power Components</vt:lpstr>
      <vt:lpstr>Slide 53</vt:lpstr>
      <vt:lpstr>Power Supply Schematic</vt:lpstr>
      <vt:lpstr>Battery Specifications Summary  </vt:lpstr>
      <vt:lpstr>Budget and Finance </vt:lpstr>
      <vt:lpstr>Labor Distribution </vt:lpstr>
      <vt:lpstr>Progress </vt:lpstr>
      <vt:lpstr>Issues</vt:lpstr>
      <vt:lpstr>QUESTIONS?</vt:lpstr>
    </vt:vector>
  </TitlesOfParts>
  <Company>UCF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HeatSeekr</dc:title>
  <dc:creator>Joseph Ryan</dc:creator>
  <cp:lastModifiedBy>Erik Ferreira</cp:lastModifiedBy>
  <cp:revision>94</cp:revision>
  <dcterms:created xsi:type="dcterms:W3CDTF">2013-09-27T19:27:06Z</dcterms:created>
  <dcterms:modified xsi:type="dcterms:W3CDTF">2013-12-05T05:15:05Z</dcterms:modified>
</cp:coreProperties>
</file>