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2" r:id="rId2"/>
    <p:sldId id="283" r:id="rId3"/>
    <p:sldId id="284" r:id="rId4"/>
    <p:sldId id="285" r:id="rId5"/>
    <p:sldId id="286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7" r:id="rId20"/>
    <p:sldId id="306" r:id="rId21"/>
    <p:sldId id="308" r:id="rId22"/>
    <p:sldId id="310" r:id="rId23"/>
    <p:sldId id="311" r:id="rId24"/>
    <p:sldId id="309" r:id="rId25"/>
    <p:sldId id="312" r:id="rId26"/>
    <p:sldId id="313" r:id="rId27"/>
    <p:sldId id="314" r:id="rId28"/>
    <p:sldId id="315" r:id="rId29"/>
    <p:sldId id="31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61" autoAdjust="0"/>
  </p:normalViewPr>
  <p:slideViewPr>
    <p:cSldViewPr>
      <p:cViewPr varScale="1">
        <p:scale>
          <a:sx n="64" d="100"/>
          <a:sy n="64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55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91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ble.com/products/nessus-home" TargetMode="External"/><Relationship Id="rId2" Type="http://schemas.openxmlformats.org/officeDocument/2006/relationships/hyperlink" Target="http://www.tenable.com/products/nessus/select-your-operating-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nable.com/blog/installing-and-using-nessus-on-kali-linu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_pDVhNoYr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ackercool.com/2013/09/how-to-install-metasploitable-in-virtualbox/" TargetMode="External"/><Relationship Id="rId2" Type="http://schemas.openxmlformats.org/officeDocument/2006/relationships/hyperlink" Target="http://sourceforge.net/projects/metasploitable/files/Metasploitable2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acketlife.net/media/library/23/common_port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r>
              <a:rPr lang="en-GB" altLang="en-US" sz="4000" dirty="0" smtClean="0">
                <a:latin typeface="AlBattar" charset="0"/>
              </a:rPr>
              <a:t>Scanning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2016, </a:t>
            </a:r>
            <a:r>
              <a:rPr lang="en-US" b="1" dirty="0"/>
              <a:t>Dr. </a:t>
            </a:r>
            <a:r>
              <a:rPr lang="en-US" b="1" dirty="0" smtClean="0"/>
              <a:t>Cliff Zou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Nmap Port Selection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a single Port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-p 22 192.168.1.1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a range of ports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-p 1-100 192.168.1.1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100 most common ports (Fast)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-F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C00000"/>
                </a:solidFill>
              </a:rPr>
              <a:t>Scan all 65535 ports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rgbClr val="C00000"/>
                </a:solidFill>
              </a:rPr>
              <a:t>nmap</a:t>
            </a:r>
            <a:r>
              <a:rPr lang="en-US" altLang="en-US" dirty="0" smtClean="0">
                <a:solidFill>
                  <a:srgbClr val="C00000"/>
                </a:solidFill>
              </a:rPr>
              <a:t> -p- 192.168.1.1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C00000"/>
                </a:solidFill>
              </a:rPr>
              <a:t>Be careful with this. Generate large amount of scanning traffic!</a:t>
            </a:r>
          </a:p>
        </p:txBody>
      </p:sp>
    </p:spTree>
    <p:extLst>
      <p:ext uri="{BB962C8B-B14F-4D97-AF65-F5344CB8AC3E}">
        <p14:creationId xmlns:p14="http://schemas.microsoft.com/office/powerpoint/2010/main" val="193514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Nmap Port Scan Types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using TCP connect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sT</a:t>
            </a:r>
            <a:r>
              <a:rPr lang="en-US" altLang="en-US" dirty="0" smtClean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using TCP SYN scan (default)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sS</a:t>
            </a:r>
            <a:r>
              <a:rPr lang="en-US" altLang="en-US" dirty="0" smtClean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UDP ports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-p 123,161,162 </a:t>
            </a:r>
            <a:r>
              <a:rPr lang="en-US" altLang="en-US" dirty="0" smtClean="0"/>
              <a:t>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Scan selected ports - ignore discovery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Pn</a:t>
            </a:r>
            <a:r>
              <a:rPr lang="en-US" altLang="en-US" dirty="0" smtClean="0"/>
              <a:t> -F 192.168.1.1</a:t>
            </a:r>
          </a:p>
        </p:txBody>
      </p:sp>
    </p:spTree>
    <p:extLst>
      <p:ext uri="{BB962C8B-B14F-4D97-AF65-F5344CB8AC3E}">
        <p14:creationId xmlns:p14="http://schemas.microsoft.com/office/powerpoint/2010/main" val="408233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Service and OS Detection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Detect OS and Services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-A 192.168.1.1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70C0"/>
                </a:solidFill>
              </a:rPr>
              <a:t>Will setup connection successfully and get the first data packet from the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Standard service detection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sV</a:t>
            </a:r>
            <a:r>
              <a:rPr lang="en-US" altLang="en-US" dirty="0" smtClean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More aggressive Service Detection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sV</a:t>
            </a:r>
            <a:r>
              <a:rPr lang="en-US" altLang="en-US" dirty="0" smtClean="0"/>
              <a:t> --version-intensity 5 192.168.1.1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Lighter banner grabbing detection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-</a:t>
            </a:r>
            <a:r>
              <a:rPr lang="en-US" altLang="en-US" dirty="0" err="1" smtClean="0"/>
              <a:t>sV</a:t>
            </a:r>
            <a:r>
              <a:rPr lang="en-US" altLang="en-US" dirty="0" smtClean="0"/>
              <a:t> --version-intensity 0 192.168.1.1</a:t>
            </a:r>
          </a:p>
        </p:txBody>
      </p:sp>
    </p:spTree>
    <p:extLst>
      <p:ext uri="{BB962C8B-B14F-4D97-AF65-F5344CB8AC3E}">
        <p14:creationId xmlns:p14="http://schemas.microsoft.com/office/powerpoint/2010/main" val="363104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Service and OS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more aggressive service detection is often helpful if there are services running on unusual ports.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lighter version of the service will be much faster as it does not really attempt to detect the service by simply grabbing the banner of the open service.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Nmap Script Engine (NSE)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Nmap --script banner 192.168.0.101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Setup TCP connection, get the first response text from the target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Nmap --script vuln 192.168.0.101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Run a series of scripts looking for known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97134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GUI-based Nmap:  Zenmap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Included in Kali Linux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Where?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Application menu  </a:t>
            </a:r>
            <a:r>
              <a:rPr lang="en-US" altLang="en-US" smtClean="0">
                <a:sym typeface="Wingdings" panose="05000000000000000000" pitchFamily="2" charset="2"/>
              </a:rPr>
              <a:t> “Information Gathering…”  Zenmap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>
                <a:sym typeface="Wingdings" panose="05000000000000000000" pitchFamily="2" charset="2"/>
              </a:rPr>
              <a:t>You can download Zenmap for Windows and Mac OS as well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https://nmap.org/zenmap/</a:t>
            </a:r>
          </a:p>
        </p:txBody>
      </p:sp>
    </p:spTree>
    <p:extLst>
      <p:ext uri="{BB962C8B-B14F-4D97-AF65-F5344CB8AC3E}">
        <p14:creationId xmlns:p14="http://schemas.microsoft.com/office/powerpoint/2010/main" val="236688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Nessus: a GUI-based Power Network Scanner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b="1" dirty="0"/>
              <a:t>Nessus</a:t>
            </a:r>
            <a:r>
              <a:rPr lang="en-US" altLang="en-US" sz="2400" dirty="0"/>
              <a:t> is a proprietary </a:t>
            </a:r>
            <a:r>
              <a:rPr lang="en-US" altLang="en-US" sz="2400" dirty="0" smtClean="0"/>
              <a:t>vulnerability </a:t>
            </a:r>
            <a:r>
              <a:rPr lang="en-US" altLang="en-US" sz="2400" dirty="0"/>
              <a:t>scanner which is developed by Tenable Network Security. It is free of charge for personal use in a non-enterprise </a:t>
            </a:r>
            <a:r>
              <a:rPr lang="en-US" altLang="en-US" sz="2400" dirty="0" smtClean="0"/>
              <a:t>environment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----wikipiedia.com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Download home-only FREE version: </a:t>
            </a:r>
            <a:r>
              <a:rPr lang="en-GB" altLang="en-US" sz="2400" dirty="0" smtClean="0">
                <a:hlinkClick r:id="rId2"/>
              </a:rPr>
              <a:t>http://www.tenable.com/products/nessus/select-your-operating-system</a:t>
            </a: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Request a home-only registration key: </a:t>
            </a:r>
            <a:r>
              <a:rPr lang="en-GB" altLang="en-US" sz="2400" dirty="0" smtClean="0">
                <a:hlinkClick r:id="rId3"/>
              </a:rPr>
              <a:t>http://www.tenable.com/products/nessus-home</a:t>
            </a:r>
            <a:endParaRPr lang="en-GB" alt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Tutorial on installing </a:t>
            </a:r>
            <a:r>
              <a:rPr lang="en-US" altLang="en-US" dirty="0" err="1" smtClean="0"/>
              <a:t>nessus</a:t>
            </a:r>
            <a:r>
              <a:rPr lang="en-US" altLang="en-US" dirty="0" smtClean="0"/>
              <a:t> on Kali Linux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hlinkClick r:id="rId4"/>
              </a:rPr>
              <a:t>http://www.tenable.com/blog/installing-and-using-nessus-on-kali-linux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291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Install Nessus on Kali Linux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Download the free home version of </a:t>
            </a:r>
            <a:r>
              <a:rPr lang="en-US" altLang="en-US" sz="2800" dirty="0" err="1" smtClean="0"/>
              <a:t>nessus</a:t>
            </a:r>
            <a:r>
              <a:rPr lang="en-US" altLang="en-US" sz="2800" dirty="0" smtClean="0"/>
              <a:t> for Linux: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Debian</a:t>
            </a:r>
            <a:r>
              <a:rPr lang="en-US" altLang="en-US" sz="2400" dirty="0" smtClean="0"/>
              <a:t> 6 and 7 / Kali Linux 1 AMD64  (64bit VM)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File: Nessus-6.5.6-debian6_amd64.deb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Debian</a:t>
            </a:r>
            <a:r>
              <a:rPr lang="en-US" altLang="en-US" sz="2400" dirty="0" smtClean="0"/>
              <a:t> 6 and 7 / Kali Linux 1 i386 (32-bit VM)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File: Nessus-6.5.6-debian6_i386.deb</a:t>
            </a:r>
          </a:p>
        </p:txBody>
      </p:sp>
    </p:spTree>
    <p:extLst>
      <p:ext uri="{BB962C8B-B14F-4D97-AF65-F5344CB8AC3E}">
        <p14:creationId xmlns:p14="http://schemas.microsoft.com/office/powerpoint/2010/main" val="165770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Install Nessus on Kali Linux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70C0"/>
                </a:solidFill>
              </a:rPr>
              <a:t>#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dpkg</a:t>
            </a:r>
            <a:r>
              <a:rPr lang="en-US" altLang="en-US" sz="2800" dirty="0" smtClean="0">
                <a:solidFill>
                  <a:srgbClr val="0070C0"/>
                </a:solidFill>
              </a:rPr>
              <a:t> –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Nessus-6.5.6-debian6_amd64.deb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For programs existed in </a:t>
            </a:r>
            <a:r>
              <a:rPr lang="en-US" altLang="en-US" dirty="0" err="1" smtClean="0"/>
              <a:t>Kali’s</a:t>
            </a:r>
            <a:r>
              <a:rPr lang="en-US" altLang="en-US" dirty="0" smtClean="0"/>
              <a:t> App store, use “apt-get install …” to install them</a:t>
            </a:r>
            <a:endParaRPr lang="en-US" altLang="en-US" dirty="0" smtClean="0"/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Enable </a:t>
            </a:r>
            <a:r>
              <a:rPr lang="en-US" altLang="en-US" sz="2800" dirty="0" err="1" smtClean="0"/>
              <a:t>nessus</a:t>
            </a:r>
            <a:r>
              <a:rPr lang="en-US" altLang="en-US" sz="2800" dirty="0" smtClean="0"/>
              <a:t> service first:  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70C0"/>
                </a:solidFill>
              </a:rPr>
              <a:t>#/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etc</a:t>
            </a:r>
            <a:r>
              <a:rPr lang="en-US" altLang="en-US" sz="2400" dirty="0" smtClean="0">
                <a:solidFill>
                  <a:srgbClr val="0070C0"/>
                </a:solidFill>
              </a:rPr>
              <a:t>/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init.d</a:t>
            </a:r>
            <a:r>
              <a:rPr lang="en-US" altLang="en-US" sz="2400" dirty="0" smtClean="0">
                <a:solidFill>
                  <a:srgbClr val="0070C0"/>
                </a:solidFill>
              </a:rPr>
              <a:t>/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nessusd</a:t>
            </a:r>
            <a:r>
              <a:rPr lang="en-US" altLang="en-US" sz="2400" dirty="0" smtClean="0">
                <a:solidFill>
                  <a:srgbClr val="0070C0"/>
                </a:solidFill>
              </a:rPr>
              <a:t> start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Then the </a:t>
            </a:r>
            <a:r>
              <a:rPr lang="en-US" altLang="en-US" sz="2400" dirty="0" err="1" smtClean="0"/>
              <a:t>nessus</a:t>
            </a:r>
            <a:r>
              <a:rPr lang="en-US" altLang="en-US" sz="2400" dirty="0" smtClean="0"/>
              <a:t> demon will start to run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70C0"/>
                </a:solidFill>
              </a:rPr>
              <a:t>Nessus </a:t>
            </a:r>
            <a:r>
              <a:rPr lang="en-US" altLang="en-US" sz="2800" dirty="0" smtClean="0">
                <a:solidFill>
                  <a:srgbClr val="0070C0"/>
                </a:solidFill>
              </a:rPr>
              <a:t>relies on Web Browser for GUI and remote access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Local access:  https://localhost:8834/</a:t>
            </a:r>
          </a:p>
          <a:p>
            <a:pPr marL="668338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Remote access: https://192.168.0.3:8834/ (if the machine running </a:t>
            </a:r>
            <a:r>
              <a:rPr lang="en-US" altLang="en-US" sz="2400" dirty="0" err="1" smtClean="0"/>
              <a:t>nessusd</a:t>
            </a:r>
            <a:r>
              <a:rPr lang="en-US" altLang="en-US" sz="2400" dirty="0" smtClean="0"/>
              <a:t> has IP of 192.168.0.3)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25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150" y="4572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Web </a:t>
            </a:r>
            <a:r>
              <a:rPr lang="en-US" altLang="en-US" sz="4400" dirty="0" smtClean="0">
                <a:solidFill>
                  <a:schemeClr val="tx1"/>
                </a:solidFill>
              </a:rPr>
              <a:t>Browser-based GUI </a:t>
            </a:r>
            <a:r>
              <a:rPr lang="en-US" altLang="en-US" sz="4400" dirty="0">
                <a:solidFill>
                  <a:schemeClr val="tx1"/>
                </a:solidFill>
              </a:rPr>
              <a:t>and </a:t>
            </a:r>
            <a:r>
              <a:rPr lang="en-US" altLang="en-US" sz="4400" dirty="0" smtClean="0">
                <a:solidFill>
                  <a:schemeClr val="tx1"/>
                </a:solidFill>
              </a:rPr>
              <a:t>Remote Access</a:t>
            </a:r>
            <a:r>
              <a:rPr lang="en-US" altLang="en-US" sz="4400" dirty="0">
                <a:solidFill>
                  <a:srgbClr val="0070C0"/>
                </a:solidFill>
              </a:rPr>
              <a:t/>
            </a:r>
            <a:br>
              <a:rPr lang="en-US" altLang="en-US" sz="440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 smtClean="0"/>
              <a:t>Many recent software use this way for implementation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Pros: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user can remote access and use the software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Remote user does not need any client-side software installation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Rely on the graphic and interaction functions provided by Browsers, may not be beautiful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Could suffer the same Web-based attacks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solidFill>
                  <a:srgbClr val="0000CC"/>
                </a:solidFill>
              </a:rPr>
              <a:t>Content from the book:</a:t>
            </a:r>
            <a:endParaRPr lang="en-GB" altLang="en-US" sz="2800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  <a:r>
              <a:rPr lang="en-GB" altLang="en-US" sz="2800" dirty="0" smtClean="0">
                <a:solidFill>
                  <a:srgbClr val="0000CC"/>
                </a:solidFill>
              </a:rPr>
              <a:t>“</a:t>
            </a:r>
            <a:r>
              <a:rPr lang="en-US" altLang="en-US" sz="2800" dirty="0" smtClean="0">
                <a:solidFill>
                  <a:srgbClr val="0000CC"/>
                </a:solidFill>
              </a:rPr>
              <a:t>The </a:t>
            </a:r>
            <a:r>
              <a:rPr lang="en-US" altLang="en-US" sz="2800" dirty="0">
                <a:solidFill>
                  <a:srgbClr val="0000CC"/>
                </a:solidFill>
              </a:rPr>
              <a:t>Basics of Hacking and Penetration Testing: Ethical Hacking and Penetration Testing Made </a:t>
            </a:r>
            <a:r>
              <a:rPr lang="en-US" altLang="en-US" sz="2800" dirty="0" smtClean="0">
                <a:solidFill>
                  <a:srgbClr val="0000CC"/>
                </a:solidFill>
              </a:rPr>
              <a:t>Easy”, </a:t>
            </a:r>
            <a:r>
              <a:rPr lang="en-US" altLang="en-US" sz="2800" dirty="0">
                <a:solidFill>
                  <a:srgbClr val="0000CC"/>
                </a:solidFill>
              </a:rPr>
              <a:t>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 of Nessus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Why Nessus runs as a webserver (on port 8834)?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It enables other computers to do </a:t>
            </a:r>
            <a:r>
              <a:rPr lang="en-US" altLang="en-US" sz="2400" dirty="0" err="1" smtClean="0"/>
              <a:t>nessus</a:t>
            </a:r>
            <a:r>
              <a:rPr lang="en-US" altLang="en-US" sz="2400" dirty="0" smtClean="0"/>
              <a:t> scanning, too, by remote login to the Nessus server machine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You can install Nessus server on Linux, or Windows</a:t>
            </a:r>
          </a:p>
          <a:p>
            <a:pPr marL="457200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Nice video tutorial on using Nessus:</a:t>
            </a:r>
          </a:p>
          <a:p>
            <a:pPr marL="914400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hlinkClick r:id="rId2"/>
              </a:rPr>
              <a:t>https://www.youtube.com/watch?v=r_pDVhNoYr0</a:t>
            </a:r>
            <a:endParaRPr lang="en-US" alt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3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n-US" sz="2800" dirty="0" smtClean="0"/>
              <a:t>Assume the Nessus is installed in Kali VM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We run Nessus on the Win7 VM in the same LAN</a:t>
            </a:r>
          </a:p>
          <a:p>
            <a:pPr lvl="1"/>
            <a:r>
              <a:rPr lang="en-US" sz="2400" dirty="0" smtClean="0"/>
              <a:t>The warning is normal</a:t>
            </a:r>
          </a:p>
          <a:p>
            <a:pPr marL="403225" lvl="1" indent="0">
              <a:buNone/>
            </a:pPr>
            <a:r>
              <a:rPr lang="en-US" sz="2400" dirty="0" smtClean="0"/>
              <a:t>Due to the Nessus</a:t>
            </a:r>
          </a:p>
          <a:p>
            <a:pPr marL="403225" lvl="1" indent="0">
              <a:buNone/>
            </a:pPr>
            <a:r>
              <a:rPr lang="en-US" sz="2400" dirty="0" smtClean="0"/>
              <a:t>Server has no valid</a:t>
            </a:r>
          </a:p>
          <a:p>
            <a:pPr marL="403225" lvl="1" indent="0">
              <a:buNone/>
            </a:pPr>
            <a:r>
              <a:rPr lang="en-US" sz="2400" dirty="0" smtClean="0"/>
              <a:t>Digital certificate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7400"/>
            <a:ext cx="578167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826" y="3504467"/>
            <a:ext cx="4786312" cy="31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6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/>
              <a:t>First run, set up an account as you choose the username and password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43200"/>
            <a:ext cx="47720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run, after account set up, you need to input your activation code: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7202"/>
            <a:ext cx="46196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52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17638"/>
            <a:ext cx="5381625" cy="35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dirty="0" smtClean="0"/>
              <a:t>The free version comes with a few predefined types of scans</a:t>
            </a:r>
          </a:p>
          <a:p>
            <a:pPr lvl="1"/>
            <a:r>
              <a:rPr lang="en-US" dirty="0" smtClean="0"/>
              <a:t>The gray entries are only available in commercial version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78458"/>
            <a:ext cx="5610225" cy="34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19" y="1676400"/>
            <a:ext cx="8229600" cy="4800600"/>
          </a:xfrm>
        </p:spPr>
        <p:txBody>
          <a:bodyPr/>
          <a:lstStyle/>
          <a:p>
            <a:r>
              <a:rPr lang="en-US" sz="2800" dirty="0" smtClean="0"/>
              <a:t>Test of Basic Network Scan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 can test to scan your Kali VM, Win7 VM, </a:t>
            </a:r>
          </a:p>
          <a:p>
            <a:pPr lvl="1"/>
            <a:r>
              <a:rPr lang="en-US" dirty="0" smtClean="0"/>
              <a:t>The best target is the </a:t>
            </a:r>
            <a:r>
              <a:rPr lang="en-US" dirty="0" err="1" smtClean="0"/>
              <a:t>Metasploitable</a:t>
            </a:r>
            <a:r>
              <a:rPr lang="en-US" dirty="0" smtClean="0"/>
              <a:t> VM since it has many vulnerabilities that can be discovered by Nessus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21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Metasploitable</a:t>
            </a:r>
            <a:r>
              <a:rPr lang="en-US" dirty="0" smtClean="0"/>
              <a:t> 2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 err="1"/>
              <a:t>Metasploitable</a:t>
            </a:r>
            <a:r>
              <a:rPr lang="en-US" altLang="en-US" sz="2800" dirty="0"/>
              <a:t> is a vulnerable Linux set up for penetration testing purpose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Download this VM at: </a:t>
            </a:r>
            <a:r>
              <a:rPr lang="en-US" altLang="en-US" sz="2400" dirty="0">
                <a:sym typeface="Wingdings" panose="05000000000000000000" pitchFamily="2" charset="2"/>
                <a:hlinkClick r:id="rId2"/>
              </a:rPr>
              <a:t>http://sourceforge.net/projects/metasploitable/files/Metasploitable2/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>
                <a:sym typeface="Wingdings" panose="05000000000000000000" pitchFamily="2" charset="2"/>
              </a:rPr>
              <a:t>Setup is slightly different from Kali VM and Win VM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Set up instruction: </a:t>
            </a:r>
            <a:r>
              <a:rPr lang="en-US" altLang="en-US" sz="2400" dirty="0">
                <a:sym typeface="Wingdings" panose="05000000000000000000" pitchFamily="2" charset="2"/>
                <a:hlinkClick r:id="rId3"/>
              </a:rPr>
              <a:t>http://hackercool.com/2013/09/how-to-install-metasploitable-in-virtualbox/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06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0000CC"/>
                </a:solidFill>
                <a:latin typeface="AlBattar" charset="0"/>
              </a:rPr>
              <a:t>Metasploitable 2 Virtual Machine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12725" y="1417638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Notice from Producer: </a:t>
            </a:r>
            <a:r>
              <a:rPr lang="en-US" altLang="en-US" sz="2400" dirty="0"/>
              <a:t>Never expose this VM to an untrusted network, use NAT or Host-only mode!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800" dirty="0"/>
              <a:t>Don’t use bridged adapter mode in a hotspot!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800" dirty="0"/>
              <a:t>If your </a:t>
            </a:r>
            <a:r>
              <a:rPr lang="en-US" altLang="en-US" sz="1800" dirty="0" err="1"/>
              <a:t>VirtualBox</a:t>
            </a:r>
            <a:r>
              <a:rPr lang="en-US" altLang="en-US" sz="1800" dirty="0"/>
              <a:t> host machine is within your home </a:t>
            </a:r>
            <a:r>
              <a:rPr lang="en-US" altLang="en-US" sz="1800" dirty="0" err="1"/>
              <a:t>WiFi</a:t>
            </a:r>
            <a:r>
              <a:rPr lang="en-US" altLang="en-US" sz="1800" dirty="0"/>
              <a:t>, as long as your home machines are not malicious, this </a:t>
            </a:r>
            <a:r>
              <a:rPr lang="en-US" altLang="en-US" sz="1800" dirty="0" err="1"/>
              <a:t>Metasploitable</a:t>
            </a:r>
            <a:r>
              <a:rPr lang="en-US" altLang="en-US" sz="1800" dirty="0"/>
              <a:t> is safe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 dirty="0"/>
              <a:t>Because outside computers cannot scan and see this vulnerable Linux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 dirty="0"/>
              <a:t>But, do not use browser to browse webserver from this computer, your computer may get infected by “drive-by download”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/>
              <a:t>This </a:t>
            </a:r>
            <a:r>
              <a:rPr lang="en-US" altLang="en-US" sz="2400" dirty="0"/>
              <a:t>Linux is a command-based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The default login and password is </a:t>
            </a:r>
            <a:r>
              <a:rPr lang="en-US" altLang="en-US" sz="2400" b="1" dirty="0" err="1"/>
              <a:t>msfadmin</a:t>
            </a: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You can change the password by: $</a:t>
            </a:r>
            <a:r>
              <a:rPr lang="en-US" altLang="en-US" sz="2400" dirty="0" err="1"/>
              <a:t>passwd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Change to root: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$</a:t>
            </a:r>
            <a:r>
              <a:rPr lang="en-US" altLang="en-US" sz="2000" dirty="0" err="1"/>
              <a:t>sudo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Then you can change root password by #</a:t>
            </a:r>
            <a:r>
              <a:rPr lang="en-GB" altLang="en-US" sz="2000" dirty="0" err="1"/>
              <a:t>passwd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4111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0000CC"/>
                </a:solidFill>
                <a:latin typeface="AlBattar" charset="0"/>
              </a:rPr>
              <a:t>Metasploitable 2 Virtual Machine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12725" y="1417638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Use nmap to see what services are running on this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Use Nessus installed on your Kali Linux to check any known vulnerabilities on this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3209968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Checking Machine Online Status?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71600"/>
            <a:ext cx="8201025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root@kali</a:t>
            </a:r>
            <a:r>
              <a:rPr lang="en-US" sz="2800" dirty="0" smtClean="0"/>
              <a:t>: ping </a:t>
            </a:r>
            <a:r>
              <a:rPr lang="en-US" sz="2800" dirty="0" err="1" smtClean="0"/>
              <a:t>IPaddress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Windows with firewall enabled blocks PING by default for not home network (subnet)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Enable PING response in Windows: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Search “firewall”, click “Windows Firewall” in control panel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Click “Advanced settings” on the left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From the left panel, click “Inbound Rules”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Find the rules titled “File and Printer Sharing (Echo Request - ICMPv4-In)”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Right-click each rule and choose “Enable Rule”.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7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Ping and Ping Sweep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Ping Sweep: series of pings sent to a range of IP addresses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dirty="0" smtClean="0">
                <a:solidFill>
                  <a:schemeClr val="tx1"/>
                </a:solidFill>
              </a:rPr>
              <a:t>Tool: </a:t>
            </a:r>
            <a:r>
              <a:rPr lang="pt-BR" altLang="en-US" dirty="0" smtClean="0">
                <a:solidFill>
                  <a:srgbClr val="C00000"/>
                </a:solidFill>
              </a:rPr>
              <a:t>fping</a:t>
            </a:r>
            <a:r>
              <a:rPr lang="pt-BR" altLang="en-US" dirty="0" smtClean="0">
                <a:solidFill>
                  <a:schemeClr val="tx1"/>
                </a:solidFill>
              </a:rPr>
              <a:t>  (preinstalled in Kali Linux)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dirty="0" smtClean="0">
                <a:solidFill>
                  <a:srgbClr val="C00000"/>
                </a:solidFill>
              </a:rPr>
              <a:t>fping -a -r 0 -g 192.168.0.1 192.168.0.254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altLang="en-US" dirty="0" smtClean="0"/>
              <a:t>-a: only show live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altLang="en-US" dirty="0" smtClean="0"/>
              <a:t>-r 0:  retry ping number (0 means only 1 ping per IP)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altLang="en-US" dirty="0" smtClean="0"/>
              <a:t>-g: the IP range</a:t>
            </a:r>
          </a:p>
          <a:p>
            <a:pPr marL="582612" indent="-457200">
              <a:buFont typeface="Arial" panose="020B0604020202020204" pitchFamily="34" charset="0"/>
              <a:buChar char="•"/>
            </a:pPr>
            <a:r>
              <a:rPr lang="pt-BR" altLang="en-US" dirty="0" smtClean="0">
                <a:solidFill>
                  <a:srgbClr val="FF0000"/>
                </a:solidFill>
              </a:rPr>
              <a:t>Con: only can find computers that respond to ICMP echo request message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633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Port Scanning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Discover what services are running on a target computer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See the “common port number” </a:t>
            </a:r>
            <a:r>
              <a:rPr lang="en-US" altLang="en-US" dirty="0"/>
              <a:t>sheet: </a:t>
            </a:r>
            <a:r>
              <a:rPr lang="en-US" altLang="en-US" dirty="0">
                <a:hlinkClick r:id="rId2"/>
              </a:rPr>
              <a:t>http://</a:t>
            </a:r>
            <a:r>
              <a:rPr lang="en-US" altLang="en-US" dirty="0" smtClean="0">
                <a:hlinkClick r:id="rId2"/>
              </a:rPr>
              <a:t>packetlife.net/media/library/23/common_ports.pdf</a:t>
            </a: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pic>
        <p:nvPicPr>
          <p:cNvPr id="21508" name="Picture 7" descr="https://patentimages.storage.googleapis.com/WO2003069478A1/imgf000046_0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202113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3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 based Scan	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connect scan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smtClean="0"/>
              <a:t>Open port: syn/ack response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smtClean="0"/>
              <a:t>Closed port: rst/ack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syn scan (half-open scan)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fin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null scan (no flag is set)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ack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/>
              <a:t>TCP XMAS tree scan (all flags are set)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26275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Port Scanning Tool: Nmap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Included in Kali Linux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nmap</a:t>
            </a:r>
            <a:r>
              <a:rPr lang="en-US" altLang="en-US" dirty="0" smtClean="0"/>
              <a:t> –</a:t>
            </a:r>
            <a:r>
              <a:rPr lang="en-US" altLang="en-US" dirty="0" err="1" smtClean="0"/>
              <a:t>sT</a:t>
            </a:r>
            <a:r>
              <a:rPr lang="en-US" altLang="en-US" dirty="0" smtClean="0"/>
              <a:t>  192.168.0.101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Default scan will scan 1000 TCP ports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82612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70C0"/>
                </a:solidFill>
              </a:rPr>
              <a:t>For safety, try 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nmap</a:t>
            </a:r>
            <a:r>
              <a:rPr lang="en-US" altLang="en-US" sz="2800" dirty="0" smtClean="0">
                <a:solidFill>
                  <a:srgbClr val="0070C0"/>
                </a:solidFill>
              </a:rPr>
              <a:t> on your own VMs in the same LAN, such as the 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Metasploitable</a:t>
            </a:r>
            <a:r>
              <a:rPr lang="en-US" altLang="en-US" sz="2800" dirty="0" smtClean="0">
                <a:solidFill>
                  <a:srgbClr val="0070C0"/>
                </a:solidFill>
              </a:rPr>
              <a:t> VM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581650" cy="24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0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Nmap Command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sT</a:t>
            </a:r>
            <a:r>
              <a:rPr lang="en-GB" altLang="en-US" sz="2000" dirty="0" smtClean="0"/>
              <a:t>:  TCP connect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sS</a:t>
            </a:r>
            <a:r>
              <a:rPr lang="en-GB" altLang="en-US" sz="2000" dirty="0" smtClean="0"/>
              <a:t>:  TCP SYN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sA</a:t>
            </a:r>
            <a:r>
              <a:rPr lang="en-GB" altLang="en-US" sz="2000" dirty="0" smtClean="0"/>
              <a:t>:  TCP ACK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sF</a:t>
            </a:r>
            <a:r>
              <a:rPr lang="en-GB" altLang="en-US" sz="2000" dirty="0" smtClean="0"/>
              <a:t>:  TCP FIN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sX</a:t>
            </a:r>
            <a:r>
              <a:rPr lang="en-GB" altLang="en-US" sz="2000" dirty="0" smtClean="0"/>
              <a:t>:  XMAS tree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sN</a:t>
            </a:r>
            <a:r>
              <a:rPr lang="en-GB" altLang="en-US" sz="2000" dirty="0" smtClean="0"/>
              <a:t>:  NULL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sP</a:t>
            </a:r>
            <a:r>
              <a:rPr lang="en-GB" altLang="en-US" sz="2000" dirty="0" smtClean="0"/>
              <a:t>:  Ping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sU</a:t>
            </a:r>
            <a:r>
              <a:rPr lang="en-GB" altLang="en-US" sz="2000" dirty="0" smtClean="0"/>
              <a:t>:  UDP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-</a:t>
            </a:r>
            <a:r>
              <a:rPr lang="en-GB" altLang="en-US" sz="2000" dirty="0" err="1" smtClean="0"/>
              <a:t>sO</a:t>
            </a:r>
            <a:r>
              <a:rPr lang="en-GB" altLang="en-US" sz="2000" dirty="0" smtClean="0"/>
              <a:t>: protocol scan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A good </a:t>
            </a:r>
            <a:r>
              <a:rPr lang="en-GB" altLang="en-US" sz="2400" dirty="0"/>
              <a:t>online tutorial: </a:t>
            </a:r>
            <a:endParaRPr lang="en-GB" altLang="en-US" sz="24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000" dirty="0" smtClean="0"/>
              <a:t>https</a:t>
            </a:r>
            <a:r>
              <a:rPr lang="en-GB" altLang="en-US" sz="2000" dirty="0"/>
              <a:t>://hackertarget.com/nmap-cheatsheet-a-quick-reference-guide</a:t>
            </a:r>
            <a:r>
              <a:rPr lang="en-GB" altLang="en-US" sz="2000" dirty="0" smtClean="0"/>
              <a:t>/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7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Nmap Target Selection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201025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a single IP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nmap</a:t>
            </a:r>
            <a:r>
              <a:rPr lang="en-US" altLang="en-US" sz="2400" dirty="0" smtClean="0"/>
              <a:t> 192.168.1.1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a host 	</a:t>
            </a:r>
          </a:p>
          <a:p>
            <a:pPr marL="731838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n</a:t>
            </a:r>
            <a:r>
              <a:rPr lang="en-US" altLang="en-US" sz="2400" dirty="0" err="1" smtClean="0"/>
              <a:t>map</a:t>
            </a:r>
            <a:r>
              <a:rPr lang="en-US" altLang="en-US" sz="2400" dirty="0" smtClean="0"/>
              <a:t> www.testhostname.com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a range of IPs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nmap</a:t>
            </a:r>
            <a:r>
              <a:rPr lang="en-US" altLang="en-US" sz="2400" dirty="0" smtClean="0"/>
              <a:t> 192.168.1.1-20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a subnet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nmap</a:t>
            </a:r>
            <a:r>
              <a:rPr lang="en-US" altLang="en-US" sz="2400" dirty="0" smtClean="0"/>
              <a:t> 192.168.1.0/24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Scan targets from a text file 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nmap</a:t>
            </a:r>
            <a:r>
              <a:rPr lang="en-US" altLang="en-US" sz="2400" dirty="0" smtClean="0"/>
              <a:t> -</a:t>
            </a:r>
            <a:r>
              <a:rPr lang="en-US" altLang="en-US" sz="2400" dirty="0" err="1" smtClean="0"/>
              <a:t>iL</a:t>
            </a:r>
            <a:r>
              <a:rPr lang="en-US" altLang="en-US" sz="2400" dirty="0" smtClean="0"/>
              <a:t> list-of-ips.txt       (one IP per 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96155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6576</TotalTime>
  <Words>1142</Words>
  <Application>Microsoft Office PowerPoint</Application>
  <PresentationFormat>On-screen Show (4:3)</PresentationFormat>
  <Paragraphs>202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AlBattar</vt:lpstr>
      <vt:lpstr>Arial</vt:lpstr>
      <vt:lpstr>Calibri</vt:lpstr>
      <vt:lpstr>DejaVu Sans</vt:lpstr>
      <vt:lpstr>FreeSans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Penetration Testing Scanning</vt:lpstr>
      <vt:lpstr>Acknowledgement</vt:lpstr>
      <vt:lpstr>Checking Machine Online Status?</vt:lpstr>
      <vt:lpstr>Ping and Ping Sweep</vt:lpstr>
      <vt:lpstr>Port Scanning</vt:lpstr>
      <vt:lpstr>TCP based Scan </vt:lpstr>
      <vt:lpstr>Port Scanning Tool: Nmap</vt:lpstr>
      <vt:lpstr>Nmap Command Options</vt:lpstr>
      <vt:lpstr>Nmap Target Selection</vt:lpstr>
      <vt:lpstr>Nmap Port Selection</vt:lpstr>
      <vt:lpstr>Nmap Port Scan Types</vt:lpstr>
      <vt:lpstr>Service and OS Detection</vt:lpstr>
      <vt:lpstr>Service and OS Detection</vt:lpstr>
      <vt:lpstr>Nmap Script Engine (NSE)</vt:lpstr>
      <vt:lpstr>GUI-based Nmap:  Zenmap</vt:lpstr>
      <vt:lpstr>Nessus: a GUI-based Power Network Scanner</vt:lpstr>
      <vt:lpstr>Install Nessus on Kali Linux</vt:lpstr>
      <vt:lpstr>Install Nessus on Kali Linux</vt:lpstr>
      <vt:lpstr>Web Browser-based GUI and Remote Access </vt:lpstr>
      <vt:lpstr>Use of Nessus</vt:lpstr>
      <vt:lpstr>Use of Nessus</vt:lpstr>
      <vt:lpstr>Use of Nessus</vt:lpstr>
      <vt:lpstr>Use of Nessus</vt:lpstr>
      <vt:lpstr>Use of Nessus</vt:lpstr>
      <vt:lpstr>Use of Nessus</vt:lpstr>
      <vt:lpstr>Use of Nessus</vt:lpstr>
      <vt:lpstr>Metasploitable 2 VM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Changchun Zou</cp:lastModifiedBy>
  <cp:revision>204</cp:revision>
  <dcterms:created xsi:type="dcterms:W3CDTF">2012-08-21T01:52:40Z</dcterms:created>
  <dcterms:modified xsi:type="dcterms:W3CDTF">2016-11-07T16:53:16Z</dcterms:modified>
</cp:coreProperties>
</file>