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8"/>
  </p:notesMasterIdLst>
  <p:sldIdLst>
    <p:sldId id="311" r:id="rId2"/>
    <p:sldId id="257" r:id="rId3"/>
    <p:sldId id="30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312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93" r:id="rId35"/>
    <p:sldId id="313" r:id="rId36"/>
    <p:sldId id="294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 autoAdjust="0"/>
    <p:restoredTop sz="94712" autoAdjust="0"/>
  </p:normalViewPr>
  <p:slideViewPr>
    <p:cSldViewPr snapToGrid="0">
      <p:cViewPr varScale="1">
        <p:scale>
          <a:sx n="103" d="100"/>
          <a:sy n="103" d="100"/>
        </p:scale>
        <p:origin x="-288" y="-84"/>
      </p:cViewPr>
      <p:guideLst>
        <p:guide orient="horz" pos="806"/>
        <p:guide pos="5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7E06DF2F-9378-43DB-A144-BC00B84DB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F1861B-9500-400A-BEC1-08D21B1AA98C}" type="slidenum">
              <a:rPr lang="en-US"/>
              <a:pPr/>
              <a:t>1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910130-7328-4C53-8396-B958562DAA37}" type="slidenum">
              <a:rPr lang="en-US"/>
              <a:pPr/>
              <a:t>10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271DD0-B730-4521-8D8C-EEFAF64A90A8}" type="slidenum">
              <a:rPr lang="en-US"/>
              <a:pPr/>
              <a:t>11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8874B3-B335-49D5-AE43-FE9C643079FF}" type="slidenum">
              <a:rPr lang="en-US"/>
              <a:pPr/>
              <a:t>13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5248A1-32FC-4439-BE81-282B018E9AAE}" type="slidenum">
              <a:rPr lang="en-US"/>
              <a:pPr/>
              <a:t>14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0493E6-7AF6-4086-AD20-F0D96767F92D}" type="slidenum">
              <a:rPr lang="en-US"/>
              <a:pPr/>
              <a:t>15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6F9EC5-7B21-4A19-8D52-6F7F64142719}" type="slidenum">
              <a:rPr lang="en-US"/>
              <a:pPr/>
              <a:t>16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CDB452-A73C-4883-B794-28EB2169808F}" type="slidenum">
              <a:rPr lang="en-US"/>
              <a:pPr/>
              <a:t>17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E70839-ECF7-47F4-806E-1C8DFBF6D8C7}" type="slidenum">
              <a:rPr lang="en-US"/>
              <a:pPr/>
              <a:t>18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5CC290-B9AE-4956-AA50-47E291397AD8}" type="slidenum">
              <a:rPr lang="en-US"/>
              <a:pPr/>
              <a:t>19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181EA4-16F2-4502-AFFA-25DA93A46C13}" type="slidenum">
              <a:rPr lang="en-US"/>
              <a:pPr/>
              <a:t>20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F50032-0890-4071-B76D-F440E7B2675E}" type="slidenum">
              <a:rPr lang="en-US"/>
              <a:pPr/>
              <a:t>2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4E11F3-BB8A-4AD7-ADAE-2EEA1C01CD5F}" type="slidenum">
              <a:rPr lang="en-US"/>
              <a:pPr/>
              <a:t>21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52328C-F4EE-4953-B497-6F56A65A6E9D}" type="slidenum">
              <a:rPr lang="en-US"/>
              <a:pPr/>
              <a:t>22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0197BD-8B0B-4580-8298-F3A9F4BC6276}" type="slidenum">
              <a:rPr lang="en-US"/>
              <a:pPr/>
              <a:t>23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7FE153-E1C4-420A-AA01-4E330A5E7867}" type="slidenum">
              <a:rPr lang="en-US"/>
              <a:pPr/>
              <a:t>24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0EE8CE-CDBD-46FC-8C5A-E7EA10E39E2D}" type="slidenum">
              <a:rPr lang="en-US"/>
              <a:pPr/>
              <a:t>25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CCA4C-15A1-4201-99C7-B40D47A339B4}" type="slidenum">
              <a:rPr lang="en-US"/>
              <a:pPr/>
              <a:t>26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3BF5D1-D952-454C-82D7-E46B191E24BE}" type="slidenum">
              <a:rPr lang="en-US"/>
              <a:pPr/>
              <a:t>27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0FEB3-914D-4F8D-BE13-35D9E462569C}" type="slidenum">
              <a:rPr lang="en-US"/>
              <a:pPr/>
              <a:t>28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422CBA-BE82-43CD-8D74-D34ECA953440}" type="slidenum">
              <a:rPr lang="en-US"/>
              <a:pPr/>
              <a:t>29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A7FCDF-6753-4E0D-AC64-F6EE3E3ED289}" type="slidenum">
              <a:rPr lang="en-US"/>
              <a:pPr/>
              <a:t>30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53F570-3D34-42F2-96F1-EDA607B8C590}" type="slidenum">
              <a:rPr lang="en-US"/>
              <a:pPr/>
              <a:t>3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185A7E-4B0B-466F-9791-FF0C1BEB4BA5}" type="slidenum">
              <a:rPr lang="en-US"/>
              <a:pPr/>
              <a:t>31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CF4E22-D128-45F3-BDDE-E109903A99CF}" type="slidenum">
              <a:rPr lang="en-US"/>
              <a:pPr/>
              <a:t>32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C90FF4-2E08-4BB5-80BF-C574CEB00C51}" type="slidenum">
              <a:rPr lang="en-US"/>
              <a:pPr/>
              <a:t>33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D4D583-219B-4415-A7C1-388E7C4E294C}" type="slidenum">
              <a:rPr lang="en-US"/>
              <a:pPr/>
              <a:t>34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7C301E-78D8-4C09-8A2C-6751D36ACC1E}" type="slidenum">
              <a:rPr lang="en-US"/>
              <a:pPr/>
              <a:t>36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DE554F-2367-4D2D-ACD4-9E757F9F558B}" type="slidenum">
              <a:rPr lang="en-US"/>
              <a:pPr/>
              <a:t>4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C47178-A19D-4ED4-A8EF-00B07824D2C3}" type="slidenum">
              <a:rPr lang="en-US"/>
              <a:pPr/>
              <a:t>5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12E91C-0F81-4C2D-BDA5-FA9DF93F34EA}" type="slidenum">
              <a:rPr lang="en-US"/>
              <a:pPr/>
              <a:t>6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FF107F-15E5-4862-A2EB-676ED2764627}" type="slidenum">
              <a:rPr lang="en-US"/>
              <a:pPr/>
              <a:t>7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89C2C4-1248-412C-B43E-25CBBA5B735E}" type="slidenum">
              <a:rPr lang="en-US"/>
              <a:pPr/>
              <a:t>8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F9AB70-4909-4FC6-9B22-BE5AC8AB999A}" type="slidenum">
              <a:rPr lang="en-US"/>
              <a:pPr/>
              <a:t>9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pitchFamily="34" charset="0"/>
              </a:rPr>
              <a:t>Silberschatz, Galvin and Gagne ©2009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6988" y="6613525"/>
            <a:ext cx="2670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pitchFamily="34" charset="0"/>
              </a:rPr>
              <a:t>Operating System Concepts – 8</a:t>
            </a:r>
            <a:r>
              <a:rPr lang="en-US" sz="1000" b="1" baseline="30000">
                <a:solidFill>
                  <a:srgbClr val="336699"/>
                </a:solidFill>
                <a:latin typeface="Helvetica" pitchFamily="34" charset="0"/>
              </a:rPr>
              <a:t>th</a:t>
            </a:r>
            <a:r>
              <a:rPr lang="en-US" sz="1000" b="1">
                <a:solidFill>
                  <a:srgbClr val="336699"/>
                </a:solidFill>
                <a:latin typeface="Helvetica" pitchFamily="34" charset="0"/>
              </a:rPr>
              <a:t> Edition,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24326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8229600" cy="4530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09574" name="Line 6"/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9575" name="Rectangle 7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09576" name="Rectangle 8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4222750" y="6613525"/>
            <a:ext cx="514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pitchFamily="34" charset="0"/>
              </a:rPr>
              <a:t>11.</a:t>
            </a:r>
            <a:fld id="{211D5967-DC2D-429B-B193-C16D60101EBB}" type="slidenum">
              <a:rPr lang="en-US" sz="1000" b="1">
                <a:solidFill>
                  <a:srgbClr val="006699"/>
                </a:solidFill>
                <a:latin typeface="Helvetica" pitchFamily="34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000" b="1">
              <a:solidFill>
                <a:srgbClr val="006699"/>
              </a:solidFill>
              <a:latin typeface="Helvetica" pitchFamily="34" charset="0"/>
            </a:endParaRPr>
          </a:p>
        </p:txBody>
      </p:sp>
      <p:sp>
        <p:nvSpPr>
          <p:cNvPr id="109578" name="Text Box 10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pitchFamily="34" charset="0"/>
              </a:rPr>
              <a:t>Silberschatz, Galvin and Gagne ©2009</a:t>
            </a:r>
          </a:p>
        </p:txBody>
      </p:sp>
      <p:sp>
        <p:nvSpPr>
          <p:cNvPr id="109579" name="Text Box 11"/>
          <p:cNvSpPr txBox="1">
            <a:spLocks noChangeArrowheads="1"/>
          </p:cNvSpPr>
          <p:nvPr/>
        </p:nvSpPr>
        <p:spPr bwMode="auto">
          <a:xfrm>
            <a:off x="185738" y="6621463"/>
            <a:ext cx="2635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pitchFamily="34" charset="0"/>
              </a:rPr>
              <a:t>Operating System Concepts – 8</a:t>
            </a:r>
            <a:r>
              <a:rPr lang="en-US" sz="1000" b="1" baseline="30000">
                <a:solidFill>
                  <a:srgbClr val="006699"/>
                </a:solidFill>
                <a:latin typeface="Helvetica" pitchFamily="34" charset="0"/>
              </a:rPr>
              <a:t>th</a:t>
            </a:r>
            <a:r>
              <a:rPr lang="en-US" sz="1000" b="1">
                <a:solidFill>
                  <a:srgbClr val="006699"/>
                </a:solidFill>
                <a:latin typeface="Helvetica" pitchFamily="34" charset="0"/>
              </a:rPr>
              <a:t> Edition</a:t>
            </a:r>
          </a:p>
        </p:txBody>
      </p:sp>
      <p:pic>
        <p:nvPicPr>
          <p:cNvPr id="1036" name="Picture 12" descr="dino_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pitchFamily="2" charset="2"/>
        <a:buChar char="n"/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pitchFamily="2" charset="2"/>
        <a:buChar char="l"/>
        <a:defRPr kumimoji="1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itchFamily="18" charset="2"/>
        <a:buChar char="4"/>
        <a:defRPr kumimoji="1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11:  File System Implementation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Schematic View of Virtual File System</a:t>
            </a:r>
            <a:endParaRPr lang="en-US" sz="2400" smtClean="0"/>
          </a:p>
        </p:txBody>
      </p:sp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9263" y="1377950"/>
            <a:ext cx="5872162" cy="441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Directory Implementation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/>
              <a:t>Linear list</a:t>
            </a:r>
            <a:r>
              <a:rPr lang="en-US" smtClean="0"/>
              <a:t> of file names with pointer to the data blocks.</a:t>
            </a:r>
          </a:p>
          <a:p>
            <a:pPr lvl="1"/>
            <a:r>
              <a:rPr lang="en-US" smtClean="0"/>
              <a:t>simple to program</a:t>
            </a:r>
          </a:p>
          <a:p>
            <a:pPr lvl="1"/>
            <a:r>
              <a:rPr lang="en-US" smtClean="0"/>
              <a:t>time-consuming to execute</a:t>
            </a:r>
            <a:br>
              <a:rPr lang="en-US" smtClean="0"/>
            </a:br>
            <a:endParaRPr lang="en-US" smtClean="0"/>
          </a:p>
          <a:p>
            <a:r>
              <a:rPr lang="en-US" b="1" smtClean="0"/>
              <a:t>Hash Table</a:t>
            </a:r>
            <a:r>
              <a:rPr lang="en-US" smtClean="0"/>
              <a:t> – linear list with hash data structure.</a:t>
            </a:r>
          </a:p>
          <a:p>
            <a:pPr lvl="1"/>
            <a:r>
              <a:rPr lang="en-US" smtClean="0"/>
              <a:t>decreases directory search time</a:t>
            </a:r>
          </a:p>
          <a:p>
            <a:pPr lvl="1"/>
            <a:r>
              <a:rPr lang="en-US" b="1" smtClean="0"/>
              <a:t>collisions</a:t>
            </a:r>
            <a:r>
              <a:rPr lang="en-US" smtClean="0"/>
              <a:t> – situations where two file names hash to the same location</a:t>
            </a:r>
          </a:p>
          <a:p>
            <a:pPr lvl="1"/>
            <a:r>
              <a:rPr lang="en-US" smtClean="0"/>
              <a:t>fixed size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6509" y="2660795"/>
            <a:ext cx="8229600" cy="576262"/>
          </a:xfrm>
        </p:spPr>
        <p:txBody>
          <a:bodyPr/>
          <a:lstStyle/>
          <a:p>
            <a:r>
              <a:rPr lang="en-US" dirty="0" smtClean="0"/>
              <a:t>Allocation methods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Allocation Methods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An allocation method refers to how disk blocks are allocated for files:</a:t>
            </a:r>
          </a:p>
          <a:p>
            <a:endParaRPr lang="en-US" smtClean="0"/>
          </a:p>
          <a:p>
            <a:r>
              <a:rPr lang="en-US" b="1" smtClean="0"/>
              <a:t>Contiguous allocation</a:t>
            </a:r>
          </a:p>
          <a:p>
            <a:endParaRPr lang="en-US" b="1" smtClean="0"/>
          </a:p>
          <a:p>
            <a:r>
              <a:rPr lang="en-US" b="1" smtClean="0"/>
              <a:t>Linked allocation</a:t>
            </a:r>
          </a:p>
          <a:p>
            <a:endParaRPr lang="en-US" b="1" smtClean="0"/>
          </a:p>
          <a:p>
            <a:r>
              <a:rPr lang="en-US" b="1" smtClean="0"/>
              <a:t>Indexed allocation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Contiguous Allocation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370763" cy="4138612"/>
          </a:xfrm>
          <a:noFill/>
        </p:spPr>
        <p:txBody>
          <a:bodyPr/>
          <a:lstStyle/>
          <a:p>
            <a:r>
              <a:rPr lang="en-US" smtClean="0"/>
              <a:t>Each file occupies a set of contiguous blocks on the disk</a:t>
            </a:r>
          </a:p>
          <a:p>
            <a:endParaRPr lang="en-US" smtClean="0"/>
          </a:p>
          <a:p>
            <a:r>
              <a:rPr lang="en-US" smtClean="0"/>
              <a:t>Simple – only starting location (block #) and length (number of blocks) are required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Random access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Wasteful of space (dynamic storage-allocation problem)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Files cannot grow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882650" y="5399088"/>
            <a:ext cx="702945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Contiguous Allocation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350125" cy="3490912"/>
          </a:xfrm>
        </p:spPr>
        <p:txBody>
          <a:bodyPr/>
          <a:lstStyle/>
          <a:p>
            <a:r>
              <a:rPr lang="en-US" smtClean="0"/>
              <a:t>Mapping from logical to physical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655888" y="2586038"/>
            <a:ext cx="1265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34" charset="0"/>
              </a:rPr>
              <a:t>LA/512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768725" y="2128838"/>
            <a:ext cx="804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34" charset="0"/>
              </a:rPr>
              <a:t>Q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825875" y="3144838"/>
            <a:ext cx="63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34" charset="0"/>
              </a:rPr>
              <a:t>R</a:t>
            </a: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V="1">
            <a:off x="3760788" y="2300288"/>
            <a:ext cx="258762" cy="173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3711575" y="2954338"/>
            <a:ext cx="27305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882650" y="5399088"/>
            <a:ext cx="702945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887413" y="3740150"/>
            <a:ext cx="70294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eaLnBrk="1" hangingPunct="1"/>
            <a:r>
              <a:rPr lang="en-US" sz="2400">
                <a:latin typeface="Times New Roman" pitchFamily="18" charset="0"/>
              </a:rPr>
              <a:t>Block to be accessed = ! + starting address</a:t>
            </a:r>
          </a:p>
          <a:p>
            <a:pPr lvl="1" eaLnBrk="1" hangingPunct="1"/>
            <a:r>
              <a:rPr lang="en-US" sz="2400">
                <a:latin typeface="Times New Roman" pitchFamily="18" charset="0"/>
              </a:rPr>
              <a:t>Displacement into block = 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Contiguous Allocation of Disk Space</a:t>
            </a:r>
            <a:endParaRPr lang="en-US" sz="2400" smtClean="0"/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2100" y="1122363"/>
            <a:ext cx="5659438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Extent-Based Systems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newer file systems use a modified contiguous allocation scheme</a:t>
            </a:r>
          </a:p>
          <a:p>
            <a:r>
              <a:rPr lang="en-US" dirty="0" smtClean="0"/>
              <a:t>Extent-based file systems allocate disk blocks in </a:t>
            </a:r>
            <a:r>
              <a:rPr lang="en-US" b="1" dirty="0" smtClean="0"/>
              <a:t>extents</a:t>
            </a:r>
            <a:endParaRPr lang="en-US" dirty="0" smtClean="0"/>
          </a:p>
          <a:p>
            <a:r>
              <a:rPr lang="en-US" dirty="0" smtClean="0"/>
              <a:t>An </a:t>
            </a:r>
            <a:r>
              <a:rPr lang="en-US" b="1" dirty="0" smtClean="0"/>
              <a:t>extent</a:t>
            </a:r>
            <a:r>
              <a:rPr lang="en-US" dirty="0" smtClean="0"/>
              <a:t> is a contiguous block of disk</a:t>
            </a:r>
          </a:p>
          <a:p>
            <a:pPr lvl="1"/>
            <a:r>
              <a:rPr lang="en-US" dirty="0" smtClean="0"/>
              <a:t>Extents are allocated for file allocation</a:t>
            </a:r>
          </a:p>
          <a:p>
            <a:pPr lvl="1"/>
            <a:r>
              <a:rPr lang="en-US" dirty="0" smtClean="0"/>
              <a:t>A file consists of one or more extents.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Most modern </a:t>
            </a:r>
            <a:r>
              <a:rPr lang="en-US" smtClean="0"/>
              <a:t>file systems </a:t>
            </a:r>
            <a:r>
              <a:rPr lang="en-US" dirty="0" smtClean="0"/>
              <a:t>support it:</a:t>
            </a:r>
          </a:p>
          <a:p>
            <a:pPr lvl="1"/>
            <a:r>
              <a:rPr lang="en-US" dirty="0" smtClean="0"/>
              <a:t>Linux: Ext4, Reiser4</a:t>
            </a:r>
          </a:p>
          <a:p>
            <a:pPr lvl="1"/>
            <a:r>
              <a:rPr lang="en-US" dirty="0" smtClean="0"/>
              <a:t>Windows: NTFS</a:t>
            </a:r>
          </a:p>
          <a:p>
            <a:pPr lvl="1"/>
            <a:r>
              <a:rPr lang="en-US" dirty="0" smtClean="0"/>
              <a:t>Apple: HFS Plus 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Linked Allocation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8229600" cy="749300"/>
          </a:xfrm>
        </p:spPr>
        <p:txBody>
          <a:bodyPr/>
          <a:lstStyle/>
          <a:p>
            <a:r>
              <a:rPr lang="en-US" smtClean="0"/>
              <a:t>Each file is a linked list of disk blocks: blocks may be scattered anywhere on the disk.</a:t>
            </a:r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2678113" y="2501900"/>
            <a:ext cx="2760662" cy="1500188"/>
            <a:chOff x="1687" y="1576"/>
            <a:chExt cx="1739" cy="945"/>
          </a:xfrm>
        </p:grpSpPr>
        <p:sp>
          <p:nvSpPr>
            <p:cNvPr id="19461" name="Rectangle 5"/>
            <p:cNvSpPr>
              <a:spLocks noChangeArrowheads="1"/>
            </p:cNvSpPr>
            <p:nvPr/>
          </p:nvSpPr>
          <p:spPr bwMode="auto">
            <a:xfrm>
              <a:off x="2481" y="1576"/>
              <a:ext cx="945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Helvetica" pitchFamily="34" charset="0"/>
                </a:rPr>
                <a:t>pointer</a:t>
              </a:r>
            </a:p>
          </p:txBody>
        </p:sp>
        <p:sp>
          <p:nvSpPr>
            <p:cNvPr id="19462" name="Rectangle 6"/>
            <p:cNvSpPr>
              <a:spLocks noChangeArrowheads="1"/>
            </p:cNvSpPr>
            <p:nvPr/>
          </p:nvSpPr>
          <p:spPr bwMode="auto">
            <a:xfrm>
              <a:off x="2481" y="1848"/>
              <a:ext cx="945" cy="67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3" name="Text Box 7"/>
            <p:cNvSpPr txBox="1">
              <a:spLocks noChangeArrowheads="1"/>
            </p:cNvSpPr>
            <p:nvPr/>
          </p:nvSpPr>
          <p:spPr bwMode="auto">
            <a:xfrm>
              <a:off x="1687" y="1597"/>
              <a:ext cx="7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pitchFamily="34" charset="0"/>
                </a:rPr>
                <a:t>block      =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Linked Allocation (Cont.)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370763" cy="1517650"/>
          </a:xfrm>
        </p:spPr>
        <p:txBody>
          <a:bodyPr/>
          <a:lstStyle/>
          <a:p>
            <a:r>
              <a:rPr lang="en-US" smtClean="0"/>
              <a:t>Simple – need only starting address</a:t>
            </a:r>
          </a:p>
          <a:p>
            <a:r>
              <a:rPr lang="en-US" smtClean="0"/>
              <a:t>Free-space management system – no waste of space </a:t>
            </a:r>
          </a:p>
          <a:p>
            <a:r>
              <a:rPr lang="en-US" smtClean="0"/>
              <a:t>No random access</a:t>
            </a:r>
          </a:p>
          <a:p>
            <a:r>
              <a:rPr lang="en-US" smtClean="0"/>
              <a:t>Mapping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841375" y="4348163"/>
            <a:ext cx="7029450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>
              <a:buClr>
                <a:schemeClr val="accent2"/>
              </a:buClr>
              <a:buSzPct val="90000"/>
              <a:buFont typeface="Monotype Sorts" pitchFamily="2" charset="2"/>
              <a:buNone/>
            </a:pPr>
            <a:r>
              <a:rPr kumimoji="1" lang="en-US">
                <a:latin typeface="Helvetica" pitchFamily="34" charset="0"/>
              </a:rPr>
              <a:t>Block to be accessed is the Qth block in the linked chain of blocks representing the file.</a:t>
            </a:r>
          </a:p>
          <a:p>
            <a:pPr lvl="1">
              <a:buClr>
                <a:schemeClr val="accent2"/>
              </a:buClr>
              <a:buSzPct val="90000"/>
              <a:buFont typeface="Monotype Sorts" pitchFamily="2" charset="2"/>
              <a:buNone/>
            </a:pPr>
            <a:r>
              <a:rPr kumimoji="1" lang="en-US">
                <a:latin typeface="Helvetica" pitchFamily="34" charset="0"/>
              </a:rPr>
              <a:t>Displacement into block = R + 1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Monotype Sorts" pitchFamily="2" charset="2"/>
              <a:buNone/>
            </a:pPr>
            <a:r>
              <a:rPr kumimoji="1" lang="en-US">
                <a:latin typeface="Helvetica" pitchFamily="34" charset="0"/>
              </a:rPr>
              <a:t>File-allocation table (FAT) – disk-space allocation used by MS-DOS and OS/2.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227388" y="3209925"/>
            <a:ext cx="90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34" charset="0"/>
              </a:rPr>
              <a:t>LA/511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243388" y="2894013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34" charset="0"/>
              </a:rPr>
              <a:t>Q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243388" y="350996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34" charset="0"/>
              </a:rPr>
              <a:t>R</a:t>
            </a:r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V="1">
            <a:off x="4049713" y="3135313"/>
            <a:ext cx="258762" cy="173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4057650" y="3446463"/>
            <a:ext cx="258763" cy="173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 Chapter 11: File System Implementation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File-System Structure</a:t>
            </a:r>
          </a:p>
          <a:p>
            <a:r>
              <a:rPr lang="en-US" smtClean="0"/>
              <a:t>File-System Implementation </a:t>
            </a:r>
          </a:p>
          <a:p>
            <a:r>
              <a:rPr lang="en-US" smtClean="0"/>
              <a:t>Directory Implementation</a:t>
            </a:r>
          </a:p>
          <a:p>
            <a:r>
              <a:rPr lang="en-US" smtClean="0"/>
              <a:t>Allocation Methods</a:t>
            </a:r>
          </a:p>
          <a:p>
            <a:r>
              <a:rPr lang="en-US" smtClean="0"/>
              <a:t>Free-Space Management </a:t>
            </a:r>
          </a:p>
          <a:p>
            <a:r>
              <a:rPr lang="en-US" smtClean="0"/>
              <a:t>Efficiency and Performance</a:t>
            </a:r>
          </a:p>
          <a:p>
            <a:r>
              <a:rPr lang="en-US" smtClean="0"/>
              <a:t>Recovery</a:t>
            </a:r>
          </a:p>
          <a:p>
            <a:r>
              <a:rPr lang="en-US" smtClean="0"/>
              <a:t>Log-Structured File Systems</a:t>
            </a:r>
          </a:p>
          <a:p>
            <a:r>
              <a:rPr lang="en-US" smtClean="0"/>
              <a:t>NFS</a:t>
            </a:r>
          </a:p>
          <a:p>
            <a:r>
              <a:rPr lang="en-US" smtClean="0"/>
              <a:t>Example: WAFL File System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974725" y="1531938"/>
            <a:ext cx="70294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Linked Allocation</a:t>
            </a:r>
            <a:endParaRPr lang="en-US" sz="2400" smtClean="0"/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5450" y="1019175"/>
            <a:ext cx="5440363" cy="510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File-Allocation Table</a:t>
            </a:r>
            <a:endParaRPr lang="en-US" sz="2400" smtClean="0"/>
          </a:p>
        </p:txBody>
      </p:sp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112838"/>
            <a:ext cx="6183312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Indexed Allocation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8229600" cy="939800"/>
          </a:xfrm>
        </p:spPr>
        <p:txBody>
          <a:bodyPr/>
          <a:lstStyle/>
          <a:p>
            <a:r>
              <a:rPr lang="en-US" smtClean="0"/>
              <a:t>Brings all pointers together into the </a:t>
            </a:r>
            <a:r>
              <a:rPr lang="en-US" i="1" smtClean="0"/>
              <a:t>index block.</a:t>
            </a:r>
            <a:endParaRPr lang="en-US" smtClean="0"/>
          </a:p>
          <a:p>
            <a:r>
              <a:rPr lang="en-US" smtClean="0"/>
              <a:t>Logical view.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044825" y="2338388"/>
            <a:ext cx="606425" cy="3317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044825" y="2663825"/>
            <a:ext cx="606425" cy="331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3044825" y="2989263"/>
            <a:ext cx="606425" cy="3317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3044825" y="3314700"/>
            <a:ext cx="606425" cy="331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3044825" y="3640138"/>
            <a:ext cx="606425" cy="3317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4603750" y="2352675"/>
            <a:ext cx="201613" cy="173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4603750" y="2720975"/>
            <a:ext cx="201613" cy="173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4603750" y="3089275"/>
            <a:ext cx="201613" cy="173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4603750" y="3457575"/>
            <a:ext cx="201613" cy="173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4603750" y="3825875"/>
            <a:ext cx="201613" cy="173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3679825" y="2439988"/>
            <a:ext cx="923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>
            <a:off x="3644900" y="2779713"/>
            <a:ext cx="923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3652838" y="3190875"/>
            <a:ext cx="923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>
            <a:off x="3617913" y="3544888"/>
            <a:ext cx="923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>
            <a:off x="3640138" y="3898900"/>
            <a:ext cx="923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3179763" y="4075113"/>
            <a:ext cx="1289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34" charset="0"/>
              </a:rPr>
              <a:t>index table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of Indexed Allocation</a:t>
            </a:r>
            <a:endParaRPr lang="en-US" sz="2400" smtClean="0"/>
          </a:p>
        </p:txBody>
      </p:sp>
      <p:pic>
        <p:nvPicPr>
          <p:cNvPr id="2457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5538" y="1082675"/>
            <a:ext cx="6627812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Indexed Allocation (Cont.)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370763" cy="23193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Need index table</a:t>
            </a:r>
          </a:p>
          <a:p>
            <a:pPr>
              <a:lnSpc>
                <a:spcPct val="90000"/>
              </a:lnSpc>
            </a:pPr>
            <a:r>
              <a:rPr lang="en-US" smtClean="0"/>
              <a:t>Random access</a:t>
            </a:r>
          </a:p>
          <a:p>
            <a:pPr>
              <a:lnSpc>
                <a:spcPct val="90000"/>
              </a:lnSpc>
            </a:pPr>
            <a:r>
              <a:rPr lang="en-US" smtClean="0"/>
              <a:t>Dynamic access without external fragmentation, but have overhead of index block.</a:t>
            </a:r>
          </a:p>
          <a:p>
            <a:pPr>
              <a:lnSpc>
                <a:spcPct val="90000"/>
              </a:lnSpc>
            </a:pPr>
            <a:r>
              <a:rPr lang="en-US" smtClean="0"/>
              <a:t>Mapping from logical to physical in a file of maximum size of 256K words and block size of 512 words.  We need only 1 block for index table.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987675" y="3917950"/>
            <a:ext cx="90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34" charset="0"/>
              </a:rPr>
              <a:t>LA/512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003675" y="3602038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34" charset="0"/>
              </a:rPr>
              <a:t>Q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003675" y="4217988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34" charset="0"/>
              </a:rPr>
              <a:t>R</a:t>
            </a: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 flipV="1">
            <a:off x="3810000" y="3843338"/>
            <a:ext cx="258763" cy="173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3817938" y="4154488"/>
            <a:ext cx="258762" cy="173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1457325" y="4960938"/>
            <a:ext cx="702945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buClr>
                <a:schemeClr val="accent2"/>
              </a:buClr>
              <a:buFont typeface="Monotype Sorts" pitchFamily="2" charset="2"/>
              <a:buNone/>
            </a:pPr>
            <a:r>
              <a:rPr lang="en-US">
                <a:latin typeface="Helvetica" pitchFamily="34" charset="0"/>
              </a:rPr>
              <a:t>Q = displacement into index table</a:t>
            </a:r>
          </a:p>
          <a:p>
            <a:pPr marL="228600" indent="-228600">
              <a:buClr>
                <a:schemeClr val="accent2"/>
              </a:buClr>
              <a:buFont typeface="Monotype Sorts" pitchFamily="2" charset="2"/>
              <a:buNone/>
            </a:pPr>
            <a:r>
              <a:rPr lang="en-US">
                <a:latin typeface="Helvetica" pitchFamily="34" charset="0"/>
              </a:rPr>
              <a:t>R = displacement into block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Indexed Allocation – Mapping (Cont.)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370763" cy="11811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Mapping from logical to physical in a file of unbounded length (block size of 512 words).</a:t>
            </a:r>
          </a:p>
          <a:p>
            <a:pPr>
              <a:lnSpc>
                <a:spcPct val="90000"/>
              </a:lnSpc>
            </a:pPr>
            <a:r>
              <a:rPr lang="en-US" smtClean="0"/>
              <a:t>Linked scheme – Link blocks of index table (no limit on size).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224213" y="3019425"/>
            <a:ext cx="1631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Helvetica" pitchFamily="34" charset="0"/>
              </a:rPr>
              <a:t>LA / (512 x 511)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178425" y="2767013"/>
            <a:ext cx="420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Helvetica" pitchFamily="34" charset="0"/>
              </a:rPr>
              <a:t>Q</a:t>
            </a:r>
            <a:r>
              <a:rPr lang="en-US" sz="1600" baseline="-25000">
                <a:latin typeface="Helvetica" pitchFamily="34" charset="0"/>
              </a:rPr>
              <a:t>1</a:t>
            </a:r>
            <a:endParaRPr lang="en-US" sz="1600">
              <a:latin typeface="Helvetica" pitchFamily="34" charset="0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178425" y="3279775"/>
            <a:ext cx="407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Helvetica" pitchFamily="34" charset="0"/>
              </a:rPr>
              <a:t>R</a:t>
            </a:r>
            <a:r>
              <a:rPr lang="en-US" sz="1600" baseline="-25000">
                <a:latin typeface="Helvetica" pitchFamily="34" charset="0"/>
              </a:rPr>
              <a:t>1</a:t>
            </a:r>
            <a:endParaRPr lang="en-US" sz="1600">
              <a:latin typeface="Helvetica" pitchFamily="34" charset="0"/>
            </a:endParaRP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flipV="1">
            <a:off x="4791075" y="2957513"/>
            <a:ext cx="4191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4783138" y="3198813"/>
            <a:ext cx="4191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992188" y="3581400"/>
            <a:ext cx="70294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8650" lvl="1" indent="-285750">
              <a:buClr>
                <a:schemeClr val="accent2"/>
              </a:buClr>
              <a:buFont typeface="Monotype Sorts" pitchFamily="2" charset="2"/>
              <a:buNone/>
            </a:pPr>
            <a:r>
              <a:rPr lang="en-US" i="1">
                <a:latin typeface="Helvetica" pitchFamily="34" charset="0"/>
              </a:rPr>
              <a:t>Q</a:t>
            </a:r>
            <a:r>
              <a:rPr lang="en-US" i="1" baseline="-25000">
                <a:latin typeface="Helvetica" pitchFamily="34" charset="0"/>
              </a:rPr>
              <a:t>1</a:t>
            </a:r>
            <a:r>
              <a:rPr lang="en-US" i="1">
                <a:latin typeface="Helvetica" pitchFamily="34" charset="0"/>
              </a:rPr>
              <a:t> </a:t>
            </a:r>
            <a:r>
              <a:rPr lang="en-US">
                <a:latin typeface="Helvetica" pitchFamily="34" charset="0"/>
              </a:rPr>
              <a:t>= block of index table</a:t>
            </a:r>
          </a:p>
          <a:p>
            <a:pPr marL="628650" lvl="1" indent="-285750">
              <a:buClr>
                <a:schemeClr val="accent2"/>
              </a:buClr>
              <a:buFont typeface="Monotype Sorts" pitchFamily="2" charset="2"/>
              <a:buNone/>
            </a:pPr>
            <a:r>
              <a:rPr lang="en-US" i="1">
                <a:latin typeface="Helvetica" pitchFamily="34" charset="0"/>
              </a:rPr>
              <a:t>R</a:t>
            </a:r>
            <a:r>
              <a:rPr lang="en-US" i="1" baseline="-25000">
                <a:latin typeface="Helvetica" pitchFamily="34" charset="0"/>
              </a:rPr>
              <a:t>1</a:t>
            </a:r>
            <a:r>
              <a:rPr lang="en-US" i="1">
                <a:latin typeface="Helvetica" pitchFamily="34" charset="0"/>
              </a:rPr>
              <a:t> </a:t>
            </a:r>
            <a:r>
              <a:rPr lang="en-US">
                <a:latin typeface="Helvetica" pitchFamily="34" charset="0"/>
              </a:rPr>
              <a:t>is used as follows: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3663950" y="4384675"/>
            <a:ext cx="917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Helvetica" pitchFamily="34" charset="0"/>
              </a:rPr>
              <a:t>R</a:t>
            </a:r>
            <a:r>
              <a:rPr lang="en-US" sz="1600" baseline="-25000">
                <a:latin typeface="Helvetica" pitchFamily="34" charset="0"/>
              </a:rPr>
              <a:t>1</a:t>
            </a:r>
            <a:r>
              <a:rPr lang="en-US" sz="1600">
                <a:latin typeface="Helvetica" pitchFamily="34" charset="0"/>
              </a:rPr>
              <a:t> / 512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4883150" y="4117975"/>
            <a:ext cx="420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Helvetica" pitchFamily="34" charset="0"/>
              </a:rPr>
              <a:t>Q</a:t>
            </a:r>
            <a:r>
              <a:rPr lang="en-US" sz="1600" baseline="-25000">
                <a:latin typeface="Helvetica" pitchFamily="34" charset="0"/>
              </a:rPr>
              <a:t>2</a:t>
            </a:r>
            <a:endParaRPr lang="en-US" sz="1600">
              <a:latin typeface="Helvetica" pitchFamily="34" charset="0"/>
            </a:endParaRP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4883150" y="4630738"/>
            <a:ext cx="407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Helvetica" pitchFamily="34" charset="0"/>
              </a:rPr>
              <a:t>R</a:t>
            </a:r>
            <a:r>
              <a:rPr lang="en-US" sz="1600" baseline="-25000">
                <a:latin typeface="Helvetica" pitchFamily="34" charset="0"/>
              </a:rPr>
              <a:t>2</a:t>
            </a:r>
            <a:endParaRPr lang="en-US" sz="1600">
              <a:latin typeface="Helvetica" pitchFamily="34" charset="0"/>
            </a:endParaRPr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 flipV="1">
            <a:off x="4495800" y="4308475"/>
            <a:ext cx="4191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4487863" y="4549775"/>
            <a:ext cx="4191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992188" y="5075238"/>
            <a:ext cx="702945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8650" lvl="1" indent="-285750">
              <a:buClr>
                <a:schemeClr val="accent2"/>
              </a:buClr>
              <a:buFont typeface="Monotype Sorts" pitchFamily="2" charset="2"/>
              <a:buNone/>
            </a:pPr>
            <a:r>
              <a:rPr lang="en-US" i="1">
                <a:latin typeface="Helvetica" pitchFamily="34" charset="0"/>
              </a:rPr>
              <a:t>Q</a:t>
            </a:r>
            <a:r>
              <a:rPr lang="en-US" baseline="-25000">
                <a:latin typeface="Helvetica" pitchFamily="34" charset="0"/>
              </a:rPr>
              <a:t>2</a:t>
            </a:r>
            <a:r>
              <a:rPr lang="en-US">
                <a:latin typeface="Helvetica" pitchFamily="34" charset="0"/>
              </a:rPr>
              <a:t> = displacement into block of index table</a:t>
            </a:r>
          </a:p>
          <a:p>
            <a:pPr marL="628650" lvl="1" indent="-285750">
              <a:buClr>
                <a:schemeClr val="accent2"/>
              </a:buClr>
              <a:buFont typeface="Monotype Sorts" pitchFamily="2" charset="2"/>
              <a:buNone/>
            </a:pPr>
            <a:r>
              <a:rPr lang="en-US" i="1">
                <a:latin typeface="Helvetica" pitchFamily="34" charset="0"/>
              </a:rPr>
              <a:t>R</a:t>
            </a:r>
            <a:r>
              <a:rPr lang="en-US" baseline="-25000">
                <a:latin typeface="Helvetica" pitchFamily="34" charset="0"/>
              </a:rPr>
              <a:t>2</a:t>
            </a:r>
            <a:r>
              <a:rPr lang="en-US">
                <a:latin typeface="Helvetica" pitchFamily="34" charset="0"/>
              </a:rPr>
              <a:t> displacement into block of file: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Indexed Allocation – Mapping (Cont.)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8229600" cy="574675"/>
          </a:xfrm>
        </p:spPr>
        <p:txBody>
          <a:bodyPr/>
          <a:lstStyle/>
          <a:p>
            <a:r>
              <a:rPr lang="en-US" smtClean="0"/>
              <a:t>Two-level index (maximum file size is 512</a:t>
            </a:r>
            <a:r>
              <a:rPr lang="en-US" baseline="30000" smtClean="0"/>
              <a:t>3</a:t>
            </a:r>
            <a:r>
              <a:rPr lang="en-US" smtClean="0"/>
              <a:t>)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295650" y="2355850"/>
            <a:ext cx="1631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Helvetica" pitchFamily="34" charset="0"/>
              </a:rPr>
              <a:t>LA / (512 x 512)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249863" y="2103438"/>
            <a:ext cx="420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Helvetica" pitchFamily="34" charset="0"/>
              </a:rPr>
              <a:t>Q</a:t>
            </a:r>
            <a:r>
              <a:rPr lang="en-US" sz="1600" baseline="-25000">
                <a:latin typeface="Helvetica" pitchFamily="34" charset="0"/>
              </a:rPr>
              <a:t>1</a:t>
            </a:r>
            <a:endParaRPr lang="en-US" sz="1600">
              <a:latin typeface="Helvetica" pitchFamily="34" charset="0"/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249863" y="2616200"/>
            <a:ext cx="407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Helvetica" pitchFamily="34" charset="0"/>
              </a:rPr>
              <a:t>R</a:t>
            </a:r>
            <a:r>
              <a:rPr lang="en-US" sz="1600" baseline="-25000">
                <a:latin typeface="Helvetica" pitchFamily="34" charset="0"/>
              </a:rPr>
              <a:t>1</a:t>
            </a:r>
            <a:endParaRPr lang="en-US" sz="1600">
              <a:latin typeface="Helvetica" pitchFamily="34" charset="0"/>
            </a:endParaRPr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 flipV="1">
            <a:off x="4862513" y="2293938"/>
            <a:ext cx="4191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4854575" y="2535238"/>
            <a:ext cx="4191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841375" y="3581400"/>
            <a:ext cx="70294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8650" lvl="1" indent="-285750">
              <a:buClr>
                <a:schemeClr val="accent2"/>
              </a:buClr>
              <a:buFont typeface="Monotype Sorts" pitchFamily="2" charset="2"/>
              <a:buNone/>
            </a:pPr>
            <a:r>
              <a:rPr lang="en-US" i="1">
                <a:latin typeface="Helvetica" pitchFamily="34" charset="0"/>
              </a:rPr>
              <a:t>Q</a:t>
            </a:r>
            <a:r>
              <a:rPr lang="en-US" baseline="-25000">
                <a:latin typeface="Helvetica" pitchFamily="34" charset="0"/>
              </a:rPr>
              <a:t>1</a:t>
            </a:r>
            <a:r>
              <a:rPr lang="en-US">
                <a:latin typeface="Helvetica" pitchFamily="34" charset="0"/>
              </a:rPr>
              <a:t> = displacement into outer-index</a:t>
            </a:r>
          </a:p>
          <a:p>
            <a:pPr marL="628650" lvl="1" indent="-285750">
              <a:buClr>
                <a:schemeClr val="accent2"/>
              </a:buClr>
              <a:buFont typeface="Monotype Sorts" pitchFamily="2" charset="2"/>
              <a:buNone/>
            </a:pPr>
            <a:r>
              <a:rPr lang="en-US" i="1">
                <a:latin typeface="Helvetica" pitchFamily="34" charset="0"/>
              </a:rPr>
              <a:t>R</a:t>
            </a:r>
            <a:r>
              <a:rPr lang="en-US" baseline="-25000">
                <a:latin typeface="Helvetica" pitchFamily="34" charset="0"/>
              </a:rPr>
              <a:t>1</a:t>
            </a:r>
            <a:r>
              <a:rPr lang="en-US">
                <a:latin typeface="Helvetica" pitchFamily="34" charset="0"/>
              </a:rPr>
              <a:t> is used as follows: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3663950" y="4384675"/>
            <a:ext cx="917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Helvetica" pitchFamily="34" charset="0"/>
              </a:rPr>
              <a:t>R</a:t>
            </a:r>
            <a:r>
              <a:rPr lang="en-US" sz="1600" baseline="-25000">
                <a:latin typeface="Helvetica" pitchFamily="34" charset="0"/>
              </a:rPr>
              <a:t>1</a:t>
            </a:r>
            <a:r>
              <a:rPr lang="en-US" sz="1600">
                <a:latin typeface="Helvetica" pitchFamily="34" charset="0"/>
              </a:rPr>
              <a:t> / 512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4883150" y="4117975"/>
            <a:ext cx="420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Helvetica" pitchFamily="34" charset="0"/>
              </a:rPr>
              <a:t>Q</a:t>
            </a:r>
            <a:r>
              <a:rPr lang="en-US" sz="1600" baseline="-25000">
                <a:latin typeface="Helvetica" pitchFamily="34" charset="0"/>
              </a:rPr>
              <a:t>2</a:t>
            </a:r>
            <a:endParaRPr lang="en-US" sz="1600">
              <a:latin typeface="Helvetica" pitchFamily="34" charset="0"/>
            </a:endParaRP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4883150" y="4630738"/>
            <a:ext cx="407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Helvetica" pitchFamily="34" charset="0"/>
              </a:rPr>
              <a:t>R</a:t>
            </a:r>
            <a:r>
              <a:rPr lang="en-US" sz="1600" baseline="-25000">
                <a:latin typeface="Helvetica" pitchFamily="34" charset="0"/>
              </a:rPr>
              <a:t>2</a:t>
            </a:r>
            <a:endParaRPr lang="en-US" sz="1600">
              <a:latin typeface="Helvetica" pitchFamily="34" charset="0"/>
            </a:endParaRPr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V="1">
            <a:off x="4495800" y="4308475"/>
            <a:ext cx="4191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>
            <a:off x="4487863" y="4549775"/>
            <a:ext cx="4191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841375" y="5075238"/>
            <a:ext cx="702945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8650" lvl="1" indent="-285750">
              <a:buClr>
                <a:schemeClr val="accent2"/>
              </a:buClr>
              <a:buFont typeface="Monotype Sorts" pitchFamily="2" charset="2"/>
              <a:buNone/>
            </a:pPr>
            <a:r>
              <a:rPr lang="en-US" i="1">
                <a:latin typeface="Helvetica" pitchFamily="34" charset="0"/>
              </a:rPr>
              <a:t>Q</a:t>
            </a:r>
            <a:r>
              <a:rPr lang="en-US" baseline="-25000">
                <a:latin typeface="Helvetica" pitchFamily="34" charset="0"/>
              </a:rPr>
              <a:t>2</a:t>
            </a:r>
            <a:r>
              <a:rPr lang="en-US">
                <a:latin typeface="Helvetica" pitchFamily="34" charset="0"/>
              </a:rPr>
              <a:t> = displacement into block of index table</a:t>
            </a:r>
          </a:p>
          <a:p>
            <a:pPr marL="628650" lvl="1" indent="-285750">
              <a:buClr>
                <a:schemeClr val="accent2"/>
              </a:buClr>
              <a:buFont typeface="Monotype Sorts" pitchFamily="2" charset="2"/>
              <a:buNone/>
            </a:pPr>
            <a:r>
              <a:rPr lang="en-US" i="1">
                <a:latin typeface="Helvetica" pitchFamily="34" charset="0"/>
              </a:rPr>
              <a:t>R</a:t>
            </a:r>
            <a:r>
              <a:rPr lang="en-US" baseline="-25000">
                <a:latin typeface="Helvetica" pitchFamily="34" charset="0"/>
              </a:rPr>
              <a:t>2</a:t>
            </a:r>
            <a:r>
              <a:rPr lang="en-US">
                <a:latin typeface="Helvetica" pitchFamily="34" charset="0"/>
              </a:rPr>
              <a:t> displacement into block of file: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Indexed Allocation – Mapping (Cont.)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357688" y="1400175"/>
            <a:ext cx="1674812" cy="3824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4646613" y="1703388"/>
            <a:ext cx="1096962" cy="2746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4648200" y="1981200"/>
            <a:ext cx="1096963" cy="274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4649788" y="2209800"/>
            <a:ext cx="1096962" cy="274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4646613" y="2846388"/>
            <a:ext cx="1096962" cy="2746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4648200" y="3124200"/>
            <a:ext cx="1096963" cy="274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4648200" y="4038600"/>
            <a:ext cx="10668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6858000" y="1219200"/>
            <a:ext cx="1066800" cy="403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7038975" y="1447800"/>
            <a:ext cx="733425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7038975" y="2362200"/>
            <a:ext cx="733425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7038975" y="3276600"/>
            <a:ext cx="733425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2665413" y="1931988"/>
            <a:ext cx="1096962" cy="2746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2667000" y="2162175"/>
            <a:ext cx="1096963" cy="274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2667000" y="2438400"/>
            <a:ext cx="1096963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2667000" y="4191000"/>
            <a:ext cx="1096963" cy="274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1028700" y="1905000"/>
            <a:ext cx="1096963" cy="274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>
            <a:off x="2133600" y="202882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 flipV="1">
            <a:off x="3757613" y="1828800"/>
            <a:ext cx="890587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>
            <a:off x="3757613" y="2281238"/>
            <a:ext cx="885825" cy="704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4" name="Line 22"/>
          <p:cNvSpPr>
            <a:spLocks noChangeShapeType="1"/>
          </p:cNvSpPr>
          <p:nvPr/>
        </p:nvSpPr>
        <p:spPr bwMode="auto">
          <a:xfrm>
            <a:off x="3767138" y="4300538"/>
            <a:ext cx="885825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3094038" y="3009900"/>
            <a:ext cx="26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34" charset="0"/>
                <a:sym typeface="MT Extra" pitchFamily="18" charset="2"/>
              </a:rPr>
              <a:t></a:t>
            </a:r>
            <a:endParaRPr lang="en-US">
              <a:latin typeface="Helvetica" pitchFamily="34" charset="0"/>
            </a:endParaRPr>
          </a:p>
        </p:txBody>
      </p:sp>
      <p:sp>
        <p:nvSpPr>
          <p:cNvPr id="28696" name="Line 24"/>
          <p:cNvSpPr>
            <a:spLocks noChangeShapeType="1"/>
          </p:cNvSpPr>
          <p:nvPr/>
        </p:nvSpPr>
        <p:spPr bwMode="auto">
          <a:xfrm flipH="1" flipV="1">
            <a:off x="5734050" y="2986088"/>
            <a:ext cx="1309688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7" name="Line 25"/>
          <p:cNvSpPr>
            <a:spLocks noChangeShapeType="1"/>
          </p:cNvSpPr>
          <p:nvPr/>
        </p:nvSpPr>
        <p:spPr bwMode="auto">
          <a:xfrm flipH="1" flipV="1">
            <a:off x="5738813" y="2057400"/>
            <a:ext cx="1295400" cy="623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8" name="Line 26"/>
          <p:cNvSpPr>
            <a:spLocks noChangeShapeType="1"/>
          </p:cNvSpPr>
          <p:nvPr/>
        </p:nvSpPr>
        <p:spPr bwMode="auto">
          <a:xfrm flipH="1">
            <a:off x="5729288" y="1685925"/>
            <a:ext cx="1309687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9" name="Text Box 27"/>
          <p:cNvSpPr txBox="1">
            <a:spLocks noChangeArrowheads="1"/>
          </p:cNvSpPr>
          <p:nvPr/>
        </p:nvSpPr>
        <p:spPr bwMode="auto">
          <a:xfrm>
            <a:off x="2582863" y="4529138"/>
            <a:ext cx="1327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34" charset="0"/>
              </a:rPr>
              <a:t>outer-index</a:t>
            </a:r>
          </a:p>
        </p:txBody>
      </p:sp>
      <p:sp>
        <p:nvSpPr>
          <p:cNvPr id="28700" name="Text Box 28"/>
          <p:cNvSpPr txBox="1">
            <a:spLocks noChangeArrowheads="1"/>
          </p:cNvSpPr>
          <p:nvPr/>
        </p:nvSpPr>
        <p:spPr bwMode="auto">
          <a:xfrm>
            <a:off x="4529138" y="5345113"/>
            <a:ext cx="1289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34" charset="0"/>
              </a:rPr>
              <a:t>index table</a:t>
            </a:r>
          </a:p>
        </p:txBody>
      </p:sp>
      <p:sp>
        <p:nvSpPr>
          <p:cNvPr id="28701" name="Text Box 29"/>
          <p:cNvSpPr txBox="1">
            <a:spLocks noChangeArrowheads="1"/>
          </p:cNvSpPr>
          <p:nvPr/>
        </p:nvSpPr>
        <p:spPr bwMode="auto">
          <a:xfrm>
            <a:off x="7239000" y="5324475"/>
            <a:ext cx="47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34" charset="0"/>
              </a:rPr>
              <a:t>file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03200"/>
            <a:ext cx="8229600" cy="457200"/>
          </a:xfrm>
        </p:spPr>
        <p:txBody>
          <a:bodyPr/>
          <a:lstStyle/>
          <a:p>
            <a:pPr eaLnBrk="1" hangingPunct="1"/>
            <a:r>
              <a:rPr lang="en-US" sz="2800" smtClean="0"/>
              <a:t>Combined Scheme:  UNIX (4K bytes per block)</a:t>
            </a:r>
            <a:endParaRPr lang="en-US" sz="2400" smtClean="0"/>
          </a:p>
        </p:txBody>
      </p:sp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7775" y="1101725"/>
            <a:ext cx="6580188" cy="49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Free-Space Management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9150" y="1239838"/>
            <a:ext cx="8204200" cy="501650"/>
          </a:xfrm>
        </p:spPr>
        <p:txBody>
          <a:bodyPr/>
          <a:lstStyle/>
          <a:p>
            <a:r>
              <a:rPr lang="en-US" smtClean="0"/>
              <a:t>Bit vector   (</a:t>
            </a:r>
            <a:r>
              <a:rPr lang="en-US" i="1" smtClean="0"/>
              <a:t>n</a:t>
            </a:r>
            <a:r>
              <a:rPr lang="en-US" smtClean="0"/>
              <a:t> blocks)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2871788" y="2085975"/>
            <a:ext cx="360362" cy="361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200400" y="2085975"/>
            <a:ext cx="360363" cy="361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3529013" y="2085975"/>
            <a:ext cx="360362" cy="361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857625" y="2085975"/>
            <a:ext cx="360363" cy="361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4186238" y="2085975"/>
            <a:ext cx="360362" cy="361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4514850" y="2085975"/>
            <a:ext cx="360363" cy="361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4876800" y="2085975"/>
            <a:ext cx="1219200" cy="361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Helvetica" pitchFamily="34" charset="0"/>
              </a:rPr>
              <a:t>…</a:t>
            </a:r>
            <a:endParaRPr lang="en-US">
              <a:latin typeface="Helvetica" pitchFamily="34" charset="0"/>
            </a:endParaRP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6096000" y="2085975"/>
            <a:ext cx="360363" cy="361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2895600" y="16764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34" charset="0"/>
              </a:rPr>
              <a:t>0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3200400" y="16764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34" charset="0"/>
              </a:rPr>
              <a:t>1</a:t>
            </a: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3657600" y="16764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34" charset="0"/>
              </a:rPr>
              <a:t>2</a:t>
            </a: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5994400" y="1676400"/>
            <a:ext cx="51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34" charset="0"/>
              </a:rPr>
              <a:t>n-1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2647950" y="2940050"/>
            <a:ext cx="800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34" charset="0"/>
              </a:rPr>
              <a:t>bit[</a:t>
            </a:r>
            <a:r>
              <a:rPr lang="en-US" i="1">
                <a:latin typeface="Helvetica" pitchFamily="34" charset="0"/>
              </a:rPr>
              <a:t>i</a:t>
            </a:r>
            <a:r>
              <a:rPr lang="en-US">
                <a:latin typeface="Helvetica" pitchFamily="34" charset="0"/>
              </a:rPr>
              <a:t>] =</a:t>
            </a: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 rot="-5400000">
            <a:off x="3000375" y="2943225"/>
            <a:ext cx="949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Helvetica" pitchFamily="34" charset="0"/>
                <a:sym typeface="MT Extra" pitchFamily="18" charset="2"/>
              </a:rPr>
              <a:t></a:t>
            </a:r>
            <a:endParaRPr lang="en-US" sz="5400">
              <a:latin typeface="Helvetica" pitchFamily="34" charset="0"/>
              <a:sym typeface="Monotype Sorts" pitchFamily="2" charset="2"/>
            </a:endParaRP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3733800" y="2743200"/>
            <a:ext cx="241617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Helvetica" pitchFamily="34" charset="0"/>
              </a:rPr>
              <a:t>0 </a:t>
            </a:r>
            <a:r>
              <a:rPr lang="en-US">
                <a:latin typeface="Helvetica" pitchFamily="34" charset="0"/>
                <a:sym typeface="Symbol" pitchFamily="18" charset="2"/>
              </a:rPr>
              <a:t> block[</a:t>
            </a:r>
            <a:r>
              <a:rPr lang="en-US" i="1">
                <a:latin typeface="Helvetica" pitchFamily="34" charset="0"/>
                <a:sym typeface="Symbol" pitchFamily="18" charset="2"/>
              </a:rPr>
              <a:t>i</a:t>
            </a:r>
            <a:r>
              <a:rPr lang="en-US">
                <a:latin typeface="Helvetica" pitchFamily="34" charset="0"/>
                <a:sym typeface="Symbol" pitchFamily="18" charset="2"/>
              </a:rPr>
              <a:t>] free</a:t>
            </a:r>
          </a:p>
          <a:p>
            <a:pPr>
              <a:spcBef>
                <a:spcPct val="50000"/>
              </a:spcBef>
            </a:pPr>
            <a:r>
              <a:rPr lang="en-US">
                <a:latin typeface="Helvetica" pitchFamily="34" charset="0"/>
                <a:sym typeface="Symbol" pitchFamily="18" charset="2"/>
              </a:rPr>
              <a:t>1 </a:t>
            </a:r>
            <a:r>
              <a:rPr lang="en-US">
                <a:latin typeface="Helvetica" pitchFamily="34" charset="0"/>
              </a:rPr>
              <a:t> </a:t>
            </a:r>
            <a:r>
              <a:rPr lang="en-US">
                <a:latin typeface="Helvetica" pitchFamily="34" charset="0"/>
                <a:sym typeface="Symbol" pitchFamily="18" charset="2"/>
              </a:rPr>
              <a:t> block[</a:t>
            </a:r>
            <a:r>
              <a:rPr lang="en-US" i="1">
                <a:latin typeface="Helvetica" pitchFamily="34" charset="0"/>
                <a:sym typeface="Symbol" pitchFamily="18" charset="2"/>
              </a:rPr>
              <a:t>i</a:t>
            </a:r>
            <a:r>
              <a:rPr lang="en-US">
                <a:latin typeface="Helvetica" pitchFamily="34" charset="0"/>
                <a:sym typeface="Symbol" pitchFamily="18" charset="2"/>
              </a:rPr>
              <a:t>] occupied</a:t>
            </a: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990600" y="3886200"/>
            <a:ext cx="70294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Monotype Sorts" pitchFamily="2" charset="2"/>
              <a:buNone/>
            </a:pPr>
            <a:r>
              <a:rPr kumimoji="1" lang="en-US">
                <a:latin typeface="Helvetica" pitchFamily="34" charset="0"/>
              </a:rPr>
              <a:t>Block number calculation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2667000" y="4419600"/>
            <a:ext cx="3048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latin typeface="Helvetica" pitchFamily="34" charset="0"/>
              </a:rPr>
              <a:t>(number of bits per word) *</a:t>
            </a:r>
          </a:p>
          <a:p>
            <a:r>
              <a:rPr lang="en-US">
                <a:latin typeface="Helvetica" pitchFamily="34" charset="0"/>
              </a:rPr>
              <a:t>(number of 0-value words) +</a:t>
            </a:r>
          </a:p>
          <a:p>
            <a:r>
              <a:rPr lang="en-US">
                <a:latin typeface="Helvetica" pitchFamily="34" charset="0"/>
              </a:rPr>
              <a:t>offset of first 1 bit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To describe the details of implementing local file systems and directory structures</a:t>
            </a:r>
          </a:p>
          <a:p>
            <a:r>
              <a:rPr lang="en-US" smtClean="0"/>
              <a:t>To describe the implementation of remote file systems</a:t>
            </a:r>
          </a:p>
          <a:p>
            <a:r>
              <a:rPr lang="en-US" smtClean="0"/>
              <a:t>To discuss block allocation and free-block algorithms and trade-offs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Free-Space Management (Cont.)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1312863" algn="l"/>
              </a:tabLst>
            </a:pPr>
            <a:r>
              <a:rPr lang="en-US" smtClean="0"/>
              <a:t>Bit map requires extra space</a:t>
            </a:r>
          </a:p>
          <a:p>
            <a:pPr lvl="1">
              <a:tabLst>
                <a:tab pos="1312863" algn="l"/>
              </a:tabLst>
            </a:pPr>
            <a:r>
              <a:rPr lang="en-US" smtClean="0"/>
              <a:t>Example:</a:t>
            </a:r>
          </a:p>
          <a:p>
            <a:pPr>
              <a:buFont typeface="Monotype Sorts" pitchFamily="2" charset="2"/>
              <a:buNone/>
              <a:tabLst>
                <a:tab pos="1312863" algn="l"/>
              </a:tabLst>
            </a:pPr>
            <a:r>
              <a:rPr lang="en-US" smtClean="0"/>
              <a:t>		block size = 2</a:t>
            </a:r>
            <a:r>
              <a:rPr lang="en-US" baseline="30000" smtClean="0"/>
              <a:t>12</a:t>
            </a:r>
            <a:r>
              <a:rPr lang="en-US" smtClean="0"/>
              <a:t> bytes</a:t>
            </a:r>
          </a:p>
          <a:p>
            <a:pPr>
              <a:buFont typeface="Monotype Sorts" pitchFamily="2" charset="2"/>
              <a:buNone/>
              <a:tabLst>
                <a:tab pos="1312863" algn="l"/>
              </a:tabLst>
            </a:pPr>
            <a:r>
              <a:rPr lang="en-US" smtClean="0"/>
              <a:t>		disk size = 2</a:t>
            </a:r>
            <a:r>
              <a:rPr lang="en-US" baseline="30000" smtClean="0"/>
              <a:t>30</a:t>
            </a:r>
            <a:r>
              <a:rPr lang="en-US" smtClean="0"/>
              <a:t> bytes (1 gigabyte)</a:t>
            </a:r>
          </a:p>
          <a:p>
            <a:pPr>
              <a:buFont typeface="Monotype Sorts" pitchFamily="2" charset="2"/>
              <a:buNone/>
              <a:tabLst>
                <a:tab pos="1312863" algn="l"/>
              </a:tabLst>
            </a:pPr>
            <a:r>
              <a:rPr lang="en-US" smtClean="0"/>
              <a:t>		</a:t>
            </a:r>
            <a:r>
              <a:rPr lang="en-US" i="1" smtClean="0"/>
              <a:t>n</a:t>
            </a:r>
            <a:r>
              <a:rPr lang="en-US" smtClean="0"/>
              <a:t> = 2</a:t>
            </a:r>
            <a:r>
              <a:rPr lang="en-US" baseline="30000" smtClean="0"/>
              <a:t>30</a:t>
            </a:r>
            <a:r>
              <a:rPr lang="en-US" smtClean="0"/>
              <a:t>/2</a:t>
            </a:r>
            <a:r>
              <a:rPr lang="en-US" baseline="30000" smtClean="0"/>
              <a:t>12</a:t>
            </a:r>
            <a:r>
              <a:rPr lang="en-US" smtClean="0"/>
              <a:t> = 2</a:t>
            </a:r>
            <a:r>
              <a:rPr lang="en-US" baseline="30000" smtClean="0"/>
              <a:t>18</a:t>
            </a:r>
            <a:r>
              <a:rPr lang="en-US" smtClean="0"/>
              <a:t> bits (or 32K bytes)</a:t>
            </a:r>
          </a:p>
          <a:p>
            <a:pPr>
              <a:tabLst>
                <a:tab pos="1312863" algn="l"/>
              </a:tabLst>
            </a:pPr>
            <a:r>
              <a:rPr lang="en-US" smtClean="0"/>
              <a:t>Easy to get contiguous files </a:t>
            </a:r>
          </a:p>
          <a:p>
            <a:pPr>
              <a:tabLst>
                <a:tab pos="1312863" algn="l"/>
              </a:tabLst>
            </a:pPr>
            <a:r>
              <a:rPr lang="en-US" smtClean="0"/>
              <a:t>Linked list (free list)</a:t>
            </a:r>
          </a:p>
          <a:p>
            <a:pPr lvl="1">
              <a:tabLst>
                <a:tab pos="1312863" algn="l"/>
              </a:tabLst>
            </a:pPr>
            <a:r>
              <a:rPr lang="en-US" smtClean="0"/>
              <a:t>Cannot get contiguous space easily</a:t>
            </a:r>
          </a:p>
          <a:p>
            <a:pPr lvl="1">
              <a:tabLst>
                <a:tab pos="1312863" algn="l"/>
              </a:tabLst>
            </a:pPr>
            <a:r>
              <a:rPr lang="en-US" smtClean="0"/>
              <a:t>No waste of space</a:t>
            </a:r>
          </a:p>
          <a:p>
            <a:pPr>
              <a:tabLst>
                <a:tab pos="1312863" algn="l"/>
              </a:tabLst>
            </a:pPr>
            <a:r>
              <a:rPr lang="en-US" smtClean="0"/>
              <a:t>Grouping </a:t>
            </a:r>
          </a:p>
          <a:p>
            <a:pPr>
              <a:tabLst>
                <a:tab pos="1312863" algn="l"/>
              </a:tabLst>
            </a:pPr>
            <a:r>
              <a:rPr lang="en-US" smtClean="0"/>
              <a:t>Counting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Free-Space Management (Cont.)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450138" cy="38211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Need to protect: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Pointer to free list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Bit map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Must be kept on disk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Copy in memory and disk may differ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Cannot allow for block[</a:t>
            </a:r>
            <a:r>
              <a:rPr lang="en-US" i="1" smtClean="0"/>
              <a:t>i</a:t>
            </a:r>
            <a:r>
              <a:rPr lang="en-US" smtClean="0"/>
              <a:t>] to have a situation where bit[</a:t>
            </a:r>
            <a:r>
              <a:rPr lang="en-US" i="1" smtClean="0"/>
              <a:t>i</a:t>
            </a:r>
            <a:r>
              <a:rPr lang="en-US" smtClean="0"/>
              <a:t>] = 1 in memory and bit[</a:t>
            </a:r>
            <a:r>
              <a:rPr lang="en-US" i="1" smtClean="0"/>
              <a:t>i</a:t>
            </a:r>
            <a:r>
              <a:rPr lang="en-US" smtClean="0"/>
              <a:t>] = 0 on disk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Solution: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Set bit[</a:t>
            </a:r>
            <a:r>
              <a:rPr lang="en-US" i="1" smtClean="0"/>
              <a:t>i</a:t>
            </a:r>
            <a:r>
              <a:rPr lang="en-US" smtClean="0"/>
              <a:t>] = 1 in disk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Allocate block[</a:t>
            </a:r>
            <a:r>
              <a:rPr lang="en-US" i="1" smtClean="0"/>
              <a:t>i</a:t>
            </a:r>
            <a:r>
              <a:rPr lang="en-US" smtClean="0"/>
              <a:t>]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Set bit[</a:t>
            </a:r>
            <a:r>
              <a:rPr lang="en-US" i="1" smtClean="0"/>
              <a:t>i</a:t>
            </a:r>
            <a:r>
              <a:rPr lang="en-US" smtClean="0"/>
              <a:t>] = 1 in memory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Directory Implementation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Linear list of file names with pointer to the data blocks</a:t>
            </a:r>
          </a:p>
          <a:p>
            <a:pPr lvl="1"/>
            <a:r>
              <a:rPr lang="en-US" smtClean="0"/>
              <a:t>simple to program</a:t>
            </a:r>
          </a:p>
          <a:p>
            <a:pPr lvl="1"/>
            <a:r>
              <a:rPr lang="en-US" smtClean="0"/>
              <a:t>time-consuming to execute</a:t>
            </a:r>
          </a:p>
          <a:p>
            <a:r>
              <a:rPr lang="en-US" smtClean="0"/>
              <a:t>Hash Table – linear list with hash data structure</a:t>
            </a:r>
          </a:p>
          <a:p>
            <a:pPr lvl="1"/>
            <a:r>
              <a:rPr lang="en-US" smtClean="0"/>
              <a:t>decreases directory search time</a:t>
            </a:r>
          </a:p>
          <a:p>
            <a:pPr lvl="1"/>
            <a:r>
              <a:rPr lang="en-US" b="1" smtClean="0"/>
              <a:t>collisions</a:t>
            </a:r>
            <a:r>
              <a:rPr lang="en-US" smtClean="0"/>
              <a:t> – situations where two file names hash to the same location</a:t>
            </a:r>
          </a:p>
          <a:p>
            <a:pPr lvl="1"/>
            <a:r>
              <a:rPr lang="en-US" smtClean="0"/>
              <a:t>fixed size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Linked Free Space List on Disk</a:t>
            </a:r>
            <a:endParaRPr lang="en-US" sz="2400" smtClean="0"/>
          </a:p>
        </p:txBody>
      </p:sp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7563" y="1016000"/>
            <a:ext cx="4875212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Recovery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Consistency checking – compares data in directory structure with data blocks on disk, and tries to fix inconsistencies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Use system programs to </a:t>
            </a:r>
            <a:r>
              <a:rPr lang="en-US" b="1" smtClean="0"/>
              <a:t>back up</a:t>
            </a:r>
            <a:r>
              <a:rPr lang="en-US" smtClean="0"/>
              <a:t> data from disk to another storage device (floppy disk, magnetic tape, other magnetic disk, optical)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Recover lost file or disk by </a:t>
            </a:r>
            <a:r>
              <a:rPr lang="en-US" b="1" smtClean="0"/>
              <a:t>restoring</a:t>
            </a:r>
            <a:r>
              <a:rPr lang="en-US" smtClean="0"/>
              <a:t> data from backup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write a piece of data, you need to update in three places on the disk</a:t>
            </a:r>
          </a:p>
          <a:p>
            <a:pPr lvl="1"/>
            <a:r>
              <a:rPr lang="en-US" dirty="0" smtClean="0"/>
              <a:t>Data, </a:t>
            </a:r>
            <a:r>
              <a:rPr lang="en-US" dirty="0" err="1" smtClean="0"/>
              <a:t>Inode</a:t>
            </a:r>
            <a:r>
              <a:rPr lang="en-US" dirty="0" smtClean="0"/>
              <a:t>, Bitmap</a:t>
            </a:r>
          </a:p>
          <a:p>
            <a:r>
              <a:rPr lang="en-US" dirty="0" smtClean="0"/>
              <a:t>What happens if the system crash:</a:t>
            </a:r>
          </a:p>
          <a:p>
            <a:pPr lvl="1"/>
            <a:r>
              <a:rPr lang="en-US" dirty="0" smtClean="0"/>
              <a:t>Data only: no consistency problem (but lost data)</a:t>
            </a:r>
          </a:p>
          <a:p>
            <a:pPr lvl="1"/>
            <a:r>
              <a:rPr lang="en-US" dirty="0" err="1" smtClean="0"/>
              <a:t>Inode</a:t>
            </a:r>
            <a:r>
              <a:rPr lang="en-US" dirty="0" smtClean="0"/>
              <a:t> only: garbage readings…</a:t>
            </a:r>
          </a:p>
          <a:p>
            <a:pPr lvl="1"/>
            <a:r>
              <a:rPr lang="en-US" dirty="0" smtClean="0"/>
              <a:t>Bitmap only: space leak </a:t>
            </a:r>
          </a:p>
          <a:p>
            <a:pPr lvl="1"/>
            <a:r>
              <a:rPr lang="en-US" dirty="0" err="1" smtClean="0"/>
              <a:t>Inode</a:t>
            </a:r>
            <a:r>
              <a:rPr lang="en-US" dirty="0" smtClean="0"/>
              <a:t> and bitmap only: garbage in the file</a:t>
            </a:r>
          </a:p>
          <a:p>
            <a:pPr lvl="1"/>
            <a:r>
              <a:rPr lang="en-US" dirty="0" err="1" smtClean="0"/>
              <a:t>Inode</a:t>
            </a:r>
            <a:r>
              <a:rPr lang="en-US" dirty="0" smtClean="0"/>
              <a:t> and data only: inconsistency, data not mapped as occupied…</a:t>
            </a:r>
          </a:p>
          <a:p>
            <a:pPr lvl="1"/>
            <a:r>
              <a:rPr lang="en-US" dirty="0" smtClean="0"/>
              <a:t>Bitmap and data only: we don’t know where it belongs, data only</a:t>
            </a:r>
          </a:p>
          <a:p>
            <a:r>
              <a:rPr lang="en-US" dirty="0" smtClean="0"/>
              <a:t>One solution: file system consistency check (</a:t>
            </a:r>
            <a:r>
              <a:rPr lang="en-US" dirty="0" err="1" smtClean="0"/>
              <a:t>fsck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Log Structured File Systems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1375" y="1279525"/>
            <a:ext cx="7351713" cy="5310188"/>
          </a:xfrm>
        </p:spPr>
        <p:txBody>
          <a:bodyPr/>
          <a:lstStyle/>
          <a:p>
            <a:r>
              <a:rPr lang="en-US" b="1" smtClean="0"/>
              <a:t>Log structured</a:t>
            </a:r>
            <a:r>
              <a:rPr lang="en-US" smtClean="0"/>
              <a:t> (or journaling) file systems record each update to the file system as a </a:t>
            </a:r>
            <a:r>
              <a:rPr lang="en-US" b="1" smtClean="0"/>
              <a:t>transaction</a:t>
            </a:r>
            <a:endParaRPr lang="en-US" smtClean="0"/>
          </a:p>
          <a:p>
            <a:endParaRPr lang="en-US" smtClean="0"/>
          </a:p>
          <a:p>
            <a:r>
              <a:rPr lang="en-US" smtClean="0"/>
              <a:t>All transactions are written to a </a:t>
            </a:r>
            <a:r>
              <a:rPr lang="en-US" b="1" smtClean="0"/>
              <a:t>log</a:t>
            </a:r>
            <a:endParaRPr lang="en-US" smtClean="0"/>
          </a:p>
          <a:p>
            <a:pPr lvl="1"/>
            <a:r>
              <a:rPr lang="en-US" smtClean="0"/>
              <a:t> A transaction is considered </a:t>
            </a:r>
            <a:r>
              <a:rPr lang="en-US" b="1" smtClean="0"/>
              <a:t>committed</a:t>
            </a:r>
            <a:r>
              <a:rPr lang="en-US" smtClean="0"/>
              <a:t> once it is written to the log</a:t>
            </a:r>
          </a:p>
          <a:p>
            <a:pPr lvl="1"/>
            <a:r>
              <a:rPr lang="en-US" smtClean="0"/>
              <a:t>However, the file system may not yet be updated</a:t>
            </a:r>
          </a:p>
          <a:p>
            <a:endParaRPr lang="en-US" smtClean="0"/>
          </a:p>
          <a:p>
            <a:r>
              <a:rPr lang="en-US" smtClean="0"/>
              <a:t>The transactions in the log are asynchronously written to the file system</a:t>
            </a:r>
          </a:p>
          <a:p>
            <a:pPr lvl="1"/>
            <a:r>
              <a:rPr lang="en-US" smtClean="0"/>
              <a:t> When the file system is modified, the transaction is removed from the log</a:t>
            </a:r>
          </a:p>
          <a:p>
            <a:endParaRPr lang="en-US" smtClean="0"/>
          </a:p>
          <a:p>
            <a:r>
              <a:rPr lang="en-US" smtClean="0"/>
              <a:t>If the file system crashes, all remaining transactions in the log must still be performed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File-System Structure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File structure</a:t>
            </a:r>
          </a:p>
          <a:p>
            <a:pPr lvl="1"/>
            <a:r>
              <a:rPr lang="en-US" smtClean="0"/>
              <a:t>Logical storage unit</a:t>
            </a:r>
          </a:p>
          <a:p>
            <a:pPr lvl="1"/>
            <a:r>
              <a:rPr lang="en-US" smtClean="0"/>
              <a:t>Collection of related information</a:t>
            </a:r>
          </a:p>
          <a:p>
            <a:r>
              <a:rPr lang="en-US" smtClean="0"/>
              <a:t>File system resides on secondary storage (disks)</a:t>
            </a:r>
          </a:p>
          <a:p>
            <a:r>
              <a:rPr lang="en-US" smtClean="0"/>
              <a:t>File system organized into layers</a:t>
            </a:r>
          </a:p>
          <a:p>
            <a:r>
              <a:rPr lang="en-US" b="1" smtClean="0"/>
              <a:t>File control block</a:t>
            </a:r>
            <a:r>
              <a:rPr lang="en-US" smtClean="0"/>
              <a:t> – storage structure consisting of information about a file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Layered File System</a:t>
            </a: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2788" y="1203325"/>
            <a:ext cx="2476500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Typical File Control Block</a:t>
            </a:r>
            <a:endParaRPr lang="en-US" sz="2400" smtClean="0"/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8863" y="1244600"/>
            <a:ext cx="6999287" cy="46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In-Memory File System Structures</a:t>
            </a:r>
            <a:endParaRPr lang="en-US" sz="240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following figure illustrates the necessary file system structures provided by the operating systems.</a:t>
            </a:r>
          </a:p>
          <a:p>
            <a:endParaRPr lang="en-US" smtClean="0"/>
          </a:p>
          <a:p>
            <a:r>
              <a:rPr lang="en-US" smtClean="0"/>
              <a:t>Figure 12-3(a) refers to opening a file.</a:t>
            </a:r>
          </a:p>
          <a:p>
            <a:endParaRPr lang="en-US" smtClean="0"/>
          </a:p>
          <a:p>
            <a:r>
              <a:rPr lang="en-US" smtClean="0"/>
              <a:t>Figure 12-3(b) refers to reading a file.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In-Memory File System Structures</a:t>
            </a:r>
            <a:endParaRPr lang="en-US" sz="2400" smtClean="0"/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6638" y="1365250"/>
            <a:ext cx="6532562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7404100" cy="576262"/>
          </a:xfrm>
        </p:spPr>
        <p:txBody>
          <a:bodyPr/>
          <a:lstStyle/>
          <a:p>
            <a:pPr eaLnBrk="1" hangingPunct="1"/>
            <a:r>
              <a:rPr lang="en-US" smtClean="0"/>
              <a:t>Virtual File Systems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Virtual File Systems (VFS) provide an object-oriented way of implementing file systems.</a:t>
            </a:r>
          </a:p>
          <a:p>
            <a:endParaRPr lang="en-US" smtClean="0"/>
          </a:p>
          <a:p>
            <a:r>
              <a:rPr lang="en-US" smtClean="0"/>
              <a:t>VFS allows the same system call interface (the API) to be used for different types of file systems.</a:t>
            </a:r>
          </a:p>
          <a:p>
            <a:endParaRPr lang="en-US" smtClean="0"/>
          </a:p>
          <a:p>
            <a:r>
              <a:rPr lang="en-US" smtClean="0"/>
              <a:t>The API is to the VFS interface, rather than any specific type of file system.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2598</TotalTime>
  <Words>1147</Words>
  <Application>Microsoft Office PowerPoint</Application>
  <PresentationFormat>On-screen Show (4:3)</PresentationFormat>
  <Paragraphs>252</Paragraphs>
  <Slides>36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os-8</vt:lpstr>
      <vt:lpstr>Chapter 11:  File System Implementation</vt:lpstr>
      <vt:lpstr> Chapter 11: File System Implementation</vt:lpstr>
      <vt:lpstr>Objectives</vt:lpstr>
      <vt:lpstr>File-System Structure</vt:lpstr>
      <vt:lpstr>Layered File System</vt:lpstr>
      <vt:lpstr>A Typical File Control Block</vt:lpstr>
      <vt:lpstr>In-Memory File System Structures</vt:lpstr>
      <vt:lpstr>In-Memory File System Structures</vt:lpstr>
      <vt:lpstr>Virtual File Systems</vt:lpstr>
      <vt:lpstr>Schematic View of Virtual File System</vt:lpstr>
      <vt:lpstr>Directory Implementation</vt:lpstr>
      <vt:lpstr>Allocation methods</vt:lpstr>
      <vt:lpstr>Allocation Methods</vt:lpstr>
      <vt:lpstr>Contiguous Allocation</vt:lpstr>
      <vt:lpstr>Contiguous Allocation</vt:lpstr>
      <vt:lpstr>Contiguous Allocation of Disk Space</vt:lpstr>
      <vt:lpstr>Extent-Based Systems</vt:lpstr>
      <vt:lpstr>Linked Allocation</vt:lpstr>
      <vt:lpstr>Linked Allocation (Cont.)</vt:lpstr>
      <vt:lpstr>Linked Allocation</vt:lpstr>
      <vt:lpstr>File-Allocation Table</vt:lpstr>
      <vt:lpstr>Indexed Allocation</vt:lpstr>
      <vt:lpstr>Example of Indexed Allocation</vt:lpstr>
      <vt:lpstr>Indexed Allocation (Cont.)</vt:lpstr>
      <vt:lpstr>Indexed Allocation – Mapping (Cont.)</vt:lpstr>
      <vt:lpstr>Indexed Allocation – Mapping (Cont.)</vt:lpstr>
      <vt:lpstr>Indexed Allocation – Mapping (Cont.)</vt:lpstr>
      <vt:lpstr>Combined Scheme:  UNIX (4K bytes per block)</vt:lpstr>
      <vt:lpstr>Free-Space Management</vt:lpstr>
      <vt:lpstr>Free-Space Management (Cont.)</vt:lpstr>
      <vt:lpstr>Free-Space Management (Cont.)</vt:lpstr>
      <vt:lpstr>Directory Implementation</vt:lpstr>
      <vt:lpstr>Linked Free Space List on Disk</vt:lpstr>
      <vt:lpstr>Recovery</vt:lpstr>
      <vt:lpstr>Crash consistency</vt:lpstr>
      <vt:lpstr>Log Structured File Systems</vt:lpstr>
    </vt:vector>
  </TitlesOfParts>
  <Company>Lucent Technologies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1.01</dc:title>
  <dc:creator>Lucent End User</dc:creator>
  <cp:lastModifiedBy>lboloni</cp:lastModifiedBy>
  <cp:revision>68</cp:revision>
  <dcterms:created xsi:type="dcterms:W3CDTF">2004-10-07T18:29:30Z</dcterms:created>
  <dcterms:modified xsi:type="dcterms:W3CDTF">2015-11-23T19:33:07Z</dcterms:modified>
</cp:coreProperties>
</file>