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76" r:id="rId5"/>
    <p:sldId id="275" r:id="rId6"/>
    <p:sldId id="273" r:id="rId7"/>
    <p:sldId id="264" r:id="rId8"/>
    <p:sldId id="277" r:id="rId9"/>
    <p:sldId id="258" r:id="rId10"/>
    <p:sldId id="281" r:id="rId11"/>
    <p:sldId id="270" r:id="rId12"/>
    <p:sldId id="271" r:id="rId13"/>
    <p:sldId id="267" r:id="rId14"/>
    <p:sldId id="272" r:id="rId15"/>
    <p:sldId id="268" r:id="rId16"/>
    <p:sldId id="278" r:id="rId17"/>
    <p:sldId id="280" r:id="rId18"/>
    <p:sldId id="265" r:id="rId19"/>
    <p:sldId id="269" r:id="rId20"/>
    <p:sldId id="279" r:id="rId21"/>
    <p:sldId id="261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>
        <p:scale>
          <a:sx n="90" d="100"/>
          <a:sy n="90" d="100"/>
        </p:scale>
        <p:origin x="-6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7E0581-0D61-4F19-A1F5-004E625B8334}" type="datetimeFigureOut">
              <a:rPr lang="en-US" smtClean="0"/>
              <a:pPr/>
              <a:t>4/4/2010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E0EDB1-1B3D-4D80-B6EF-1E68AD79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7E0581-0D61-4F19-A1F5-004E625B8334}" type="datetimeFigureOut">
              <a:rPr lang="en-US" smtClean="0"/>
              <a:pPr/>
              <a:t>4/4/2010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E0EDB1-1B3D-4D80-B6EF-1E68AD79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7E0581-0D61-4F19-A1F5-004E625B8334}" type="datetimeFigureOut">
              <a:rPr lang="en-US" smtClean="0"/>
              <a:pPr/>
              <a:t>4/4/2010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E0EDB1-1B3D-4D80-B6EF-1E68AD79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7E0581-0D61-4F19-A1F5-004E625B8334}" type="datetimeFigureOut">
              <a:rPr lang="en-US" smtClean="0"/>
              <a:pPr/>
              <a:t>4/4/2010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E0EDB1-1B3D-4D80-B6EF-1E68AD79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7E0581-0D61-4F19-A1F5-004E625B8334}" type="datetimeFigureOut">
              <a:rPr lang="en-US" smtClean="0"/>
              <a:pPr/>
              <a:t>4/4/2010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E0EDB1-1B3D-4D80-B6EF-1E68AD79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7E0581-0D61-4F19-A1F5-004E625B8334}" type="datetimeFigureOut">
              <a:rPr lang="en-US" smtClean="0"/>
              <a:pPr/>
              <a:t>4/4/2010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E0EDB1-1B3D-4D80-B6EF-1E68AD79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7E0581-0D61-4F19-A1F5-004E625B8334}" type="datetimeFigureOut">
              <a:rPr lang="en-US" smtClean="0"/>
              <a:pPr/>
              <a:t>4/4/2010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E0EDB1-1B3D-4D80-B6EF-1E68AD79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7E0581-0D61-4F19-A1F5-004E625B8334}" type="datetimeFigureOut">
              <a:rPr lang="en-US" smtClean="0"/>
              <a:pPr/>
              <a:t>4/4/2010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E0EDB1-1B3D-4D80-B6EF-1E68AD79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7E0581-0D61-4F19-A1F5-004E625B8334}" type="datetimeFigureOut">
              <a:rPr lang="en-US" smtClean="0"/>
              <a:pPr/>
              <a:t>4/4/2010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E0EDB1-1B3D-4D80-B6EF-1E68AD79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7E0581-0D61-4F19-A1F5-004E625B8334}" type="datetimeFigureOut">
              <a:rPr lang="en-US" smtClean="0"/>
              <a:pPr/>
              <a:t>4/4/2010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E0EDB1-1B3D-4D80-B6EF-1E68AD79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7E0581-0D61-4F19-A1F5-004E625B8334}" type="datetimeFigureOut">
              <a:rPr lang="en-US" smtClean="0"/>
              <a:pPr/>
              <a:t>4/4/2010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E0EDB1-1B3D-4D80-B6EF-1E68AD793F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B7E0581-0D61-4F19-A1F5-004E625B8334}" type="datetimeFigureOut">
              <a:rPr lang="en-US" smtClean="0"/>
              <a:pPr/>
              <a:t>4/4/2010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FE0EDB1-1B3D-4D80-B6EF-1E68AD79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p/splmeter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5" Type="http://schemas.openxmlformats.org/officeDocument/2006/relationships/image" Target="../media/image14.png"/><Relationship Id="rId4" Type="http://schemas.openxmlformats.org/officeDocument/2006/relationships/hyperlink" Target="mailto:hashir@mobware4u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1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UCF Noise </a:t>
            </a:r>
            <a:r>
              <a:rPr lang="en-US" dirty="0" smtClean="0"/>
              <a:t>Map, </a:t>
            </a:r>
            <a:br>
              <a:rPr lang="en-US" dirty="0" smtClean="0"/>
            </a:br>
            <a:r>
              <a:rPr lang="en-US" dirty="0" smtClean="0"/>
              <a:t>an Android Application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Project Presentation</a:t>
            </a:r>
            <a:endParaRPr lang="en-US" dirty="0" smtClean="0"/>
          </a:p>
          <a:p>
            <a:r>
              <a:rPr lang="en-US" dirty="0" smtClean="0"/>
              <a:t>Cindy Atherton and Deepa Shinde</a:t>
            </a:r>
            <a:endParaRPr lang="en-US" dirty="0"/>
          </a:p>
        </p:txBody>
      </p:sp>
      <p:pic>
        <p:nvPicPr>
          <p:cNvPr id="5" name="~PP598.WAV">
            <a:hlinkClick r:id="" action="ppaction://media"/>
          </p:cNvPr>
          <p:cNvPicPr>
            <a:picLocks noRot="1" noChangeAspect="1"/>
          </p:cNvPicPr>
          <p:nvPr>
            <a:wavAudioFile r:embed="rId1" name="~PP598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5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Modified from original </a:t>
            </a:r>
            <a:r>
              <a:rPr lang="en-US" dirty="0" err="1" smtClean="0"/>
              <a:t>splMeter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http://code.google.com/p/splmeter</a:t>
            </a:r>
            <a:endParaRPr lang="en-US" dirty="0" smtClean="0"/>
          </a:p>
          <a:p>
            <a:r>
              <a:rPr lang="en-US" dirty="0" smtClean="0"/>
              <a:t>SPL Meter is a Software Based Sound Pressure Level Meter that runs in android OS.</a:t>
            </a:r>
          </a:p>
          <a:p>
            <a:r>
              <a:rPr lang="en-US" dirty="0" smtClean="0"/>
              <a:t>Copyright </a:t>
            </a:r>
            <a:r>
              <a:rPr lang="en-US" dirty="0" smtClean="0"/>
              <a:t>(C) 2009  </a:t>
            </a:r>
            <a:r>
              <a:rPr lang="en-US" dirty="0" err="1" smtClean="0"/>
              <a:t>Hashir</a:t>
            </a:r>
            <a:r>
              <a:rPr lang="en-US" dirty="0" smtClean="0"/>
              <a:t> </a:t>
            </a:r>
            <a:r>
              <a:rPr lang="en-US" dirty="0" smtClean="0"/>
              <a:t>N A </a:t>
            </a:r>
            <a:r>
              <a:rPr lang="en-US" u="sng" dirty="0" smtClean="0">
                <a:hlinkClick r:id="rId4"/>
              </a:rPr>
              <a:t>hashir@mobware4u.com</a:t>
            </a:r>
            <a:endParaRPr lang="en-US" u="sng" dirty="0" smtClean="0"/>
          </a:p>
        </p:txBody>
      </p:sp>
      <p:pic>
        <p:nvPicPr>
          <p:cNvPr id="4" name="~PP2985.WAV">
            <a:hlinkClick r:id="" action="ppaction://media"/>
          </p:cNvPr>
          <p:cNvPicPr>
            <a:picLocks noRot="1" noChangeAspect="1"/>
          </p:cNvPicPr>
          <p:nvPr>
            <a:wavAudioFile r:embed="rId1" name="~PP2985.WAV"/>
          </p:nvPr>
        </p:nvPicPr>
        <p:blipFill>
          <a:blip r:embed="rId5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Activities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33800" y="685800"/>
            <a:ext cx="17526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GUI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362200" y="1905000"/>
            <a:ext cx="1828800" cy="10668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Contribute Reading</a:t>
            </a:r>
            <a:endParaRPr lang="en-US" sz="16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029200" y="1981200"/>
            <a:ext cx="1828800" cy="990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 Map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3733800" y="1295400"/>
            <a:ext cx="9144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648200" y="129540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~PP1978.WAV">
            <a:hlinkClick r:id="" action="ppaction://media"/>
          </p:cNvPr>
          <p:cNvPicPr>
            <a:picLocks noRot="1" noChangeAspect="1"/>
          </p:cNvPicPr>
          <p:nvPr>
            <a:wavAudioFile r:embed="rId1" name="~PP1978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9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Contributing Readings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657600" y="609600"/>
            <a:ext cx="1828800" cy="10668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Contribute Reading</a:t>
            </a:r>
            <a:endParaRPr lang="en-US" sz="16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33800" y="2133600"/>
            <a:ext cx="17526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 Listening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733800" y="3352800"/>
            <a:ext cx="17526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Submit Reading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248400" y="2057400"/>
            <a:ext cx="1828800" cy="83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Record &amp; Calculate SPL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248400" y="3276600"/>
            <a:ext cx="1828800" cy="83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 text file to SD card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4343400" y="19050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4306094" y="30853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3"/>
            <a:endCxn id="15" idx="1"/>
          </p:cNvCxnSpPr>
          <p:nvPr/>
        </p:nvCxnSpPr>
        <p:spPr>
          <a:xfrm>
            <a:off x="5486400" y="2476500"/>
            <a:ext cx="762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486400" y="3657600"/>
            <a:ext cx="762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3" name="~PP875.WAV">
            <a:hlinkClick r:id="" action="ppaction://media"/>
          </p:cNvPr>
          <p:cNvPicPr>
            <a:picLocks noRot="1" noChangeAspect="1"/>
          </p:cNvPicPr>
          <p:nvPr>
            <a:wavAudioFile r:embed="rId1" name="~PP875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Contributing Readings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01" y="530225"/>
            <a:ext cx="2300436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~PP589.WAV">
            <a:hlinkClick r:id="" action="ppaction://media"/>
          </p:cNvPr>
          <p:cNvPicPr>
            <a:picLocks noRot="1" noChangeAspect="1"/>
          </p:cNvPicPr>
          <p:nvPr>
            <a:wavAudioFile r:embed="rId1" name="~PP589.WAV"/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the Map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505200" y="533400"/>
            <a:ext cx="1828800" cy="990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 Map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29000" y="1981200"/>
            <a:ext cx="19812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Access website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29000" y="3124200"/>
            <a:ext cx="1981200" cy="762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Download map in GIF format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429000" y="4343400"/>
            <a:ext cx="19812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Display map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4"/>
          </p:cNvCxnSpPr>
          <p:nvPr/>
        </p:nvCxnSpPr>
        <p:spPr>
          <a:xfrm rot="5400000">
            <a:off x="4152900" y="17907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115594" y="28948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4115594" y="41140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" name="~PP3234.WAV">
            <a:hlinkClick r:id="" action="ppaction://media"/>
          </p:cNvPr>
          <p:cNvPicPr>
            <a:picLocks noRot="1" noChangeAspect="1"/>
          </p:cNvPicPr>
          <p:nvPr>
            <a:wavAudioFile r:embed="rId1" name="~PP3234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5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the Map</a:t>
            </a:r>
            <a:endParaRPr lang="en-US" dirty="0"/>
          </a:p>
        </p:txBody>
      </p:sp>
      <p:pic>
        <p:nvPicPr>
          <p:cNvPr id="819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7591" y="530225"/>
            <a:ext cx="2334856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2547.WAV">
            <a:hlinkClick r:id="" action="ppaction://media"/>
          </p:cNvPr>
          <p:cNvPicPr>
            <a:picLocks noRot="1" noChangeAspect="1"/>
          </p:cNvPicPr>
          <p:nvPr>
            <a:wavAudioFile r:embed="rId1" name="~PP2547.WAV"/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Side Processing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~PP2015.WAV">
            <a:hlinkClick r:id="" action="ppaction://media"/>
          </p:cNvPr>
          <p:cNvPicPr>
            <a:picLocks noRot="1" noChangeAspect="1"/>
          </p:cNvPicPr>
          <p:nvPr>
            <a:wavAudioFile r:embed="rId1" name="~PP2015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5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using MapPoint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Very simple to use</a:t>
            </a:r>
          </a:p>
          <a:p>
            <a:r>
              <a:rPr lang="en-US" dirty="0" smtClean="0"/>
              <a:t>Readily available via the MSDN Academic Alliance (Free)</a:t>
            </a:r>
          </a:p>
          <a:p>
            <a:r>
              <a:rPr lang="en-US" dirty="0" smtClean="0"/>
              <a:t>Accepts text files as input to update existing map (no need to parse files)</a:t>
            </a:r>
          </a:p>
          <a:p>
            <a:r>
              <a:rPr lang="en-US" dirty="0" smtClean="0"/>
              <a:t>Enables users to create their own custom data ranges and corresponding visual representations</a:t>
            </a:r>
          </a:p>
          <a:p>
            <a:r>
              <a:rPr lang="en-US" dirty="0" smtClean="0"/>
              <a:t>Outputs images in GIF format, which is supported by Android</a:t>
            </a:r>
          </a:p>
          <a:p>
            <a:r>
              <a:rPr lang="en-US" dirty="0" smtClean="0"/>
              <a:t>Exports maps as HTML files</a:t>
            </a:r>
          </a:p>
        </p:txBody>
      </p:sp>
      <p:pic>
        <p:nvPicPr>
          <p:cNvPr id="4" name="~PP1714.WAV">
            <a:hlinkClick r:id="" action="ppaction://media"/>
          </p:cNvPr>
          <p:cNvPicPr>
            <a:picLocks noRot="1" noChangeAspect="1"/>
          </p:cNvPicPr>
          <p:nvPr>
            <a:wavAudioFile r:embed="rId1" name="~PP1714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2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124200" y="1100137"/>
          <a:ext cx="2328981" cy="3052763"/>
        </p:xfrm>
        <a:graphic>
          <a:graphicData uri="http://schemas.openxmlformats.org/drawingml/2006/table">
            <a:tbl>
              <a:tblPr/>
              <a:tblGrid>
                <a:gridCol w="776327"/>
                <a:gridCol w="776327"/>
                <a:gridCol w="776327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Decibels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28.600523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81.197916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28.601936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-81.200405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28.602922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-81.198505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28.602235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-81.199706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28.601547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-81.200704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28.600954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-81.199363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28.600605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-81.199213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28.600681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-81.199073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28.601293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-81.199062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28.600916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-81.197775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28.600106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-81.201466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28.601170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-81.201498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28.602875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-81.201079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28.604608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-81.198762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28.603751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-81.200457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iwstar" descr="http://maps.gstatic.com/intl/en_us/mapfiles/transparen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952500"/>
            <a:ext cx="9525" cy="9525"/>
          </a:xfrm>
          <a:prstGeom prst="rect">
            <a:avLst/>
          </a:prstGeom>
          <a:noFill/>
        </p:spPr>
      </p:pic>
      <p:pic>
        <p:nvPicPr>
          <p:cNvPr id="6" name="iwstar" descr="http://maps.gstatic.com/intl/en_us/mapfiles/transparen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714500"/>
            <a:ext cx="9525" cy="9525"/>
          </a:xfrm>
          <a:prstGeom prst="rect">
            <a:avLst/>
          </a:prstGeom>
          <a:noFill/>
        </p:spPr>
      </p:pic>
      <p:pic>
        <p:nvPicPr>
          <p:cNvPr id="7" name="~PP873.WAV">
            <a:hlinkClick r:id="" action="ppaction://media"/>
          </p:cNvPr>
          <p:cNvPicPr>
            <a:picLocks noRot="1" noChangeAspect="1"/>
          </p:cNvPicPr>
          <p:nvPr>
            <a:wavAudioFile r:embed="rId1" name="~PP873.WAV"/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Server Side: Microsoft MapPoint</a:t>
            </a:r>
            <a:endParaRPr lang="en-US" dirty="0"/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0271" y="530225"/>
            <a:ext cx="606949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3698.WAV">
            <a:hlinkClick r:id="" action="ppaction://media"/>
          </p:cNvPr>
          <p:cNvPicPr>
            <a:picLocks noRot="1" noChangeAspect="1"/>
          </p:cNvPicPr>
          <p:nvPr>
            <a:wavAudioFile r:embed="rId1" name="~PP3698.WAV"/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Plan</a:t>
            </a:r>
          </a:p>
          <a:p>
            <a:r>
              <a:rPr lang="en-US" dirty="0" smtClean="0"/>
              <a:t>Introduction to Sound Pressure Level(SPL)</a:t>
            </a:r>
          </a:p>
          <a:p>
            <a:r>
              <a:rPr lang="en-US" dirty="0" smtClean="0"/>
              <a:t>Mobile </a:t>
            </a:r>
            <a:r>
              <a:rPr lang="en-US" dirty="0" err="1" smtClean="0"/>
              <a:t>splMeter</a:t>
            </a:r>
            <a:r>
              <a:rPr lang="en-US" dirty="0" smtClean="0"/>
              <a:t> App</a:t>
            </a:r>
          </a:p>
          <a:p>
            <a:pPr lvl="1"/>
            <a:r>
              <a:rPr lang="en-US" dirty="0" smtClean="0"/>
              <a:t>Capturing SPL</a:t>
            </a:r>
          </a:p>
          <a:p>
            <a:pPr lvl="1"/>
            <a:r>
              <a:rPr lang="en-US" dirty="0" smtClean="0"/>
              <a:t>Viewing the Map</a:t>
            </a:r>
          </a:p>
          <a:p>
            <a:r>
              <a:rPr lang="en-US" dirty="0" smtClean="0"/>
              <a:t>Server Side Processing</a:t>
            </a:r>
          </a:p>
          <a:p>
            <a:pPr lvl="1"/>
            <a:r>
              <a:rPr lang="en-US" dirty="0" smtClean="0"/>
              <a:t>Using Microsoft MapPoint</a:t>
            </a:r>
          </a:p>
          <a:p>
            <a:pPr lvl="1"/>
            <a:r>
              <a:rPr lang="en-US" dirty="0" smtClean="0"/>
              <a:t>Hosting the web page</a:t>
            </a:r>
          </a:p>
          <a:p>
            <a:r>
              <a:rPr lang="en-US" dirty="0" smtClean="0"/>
              <a:t>Conclusions and Future Work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~PP1332.WAV">
            <a:hlinkClick r:id="" action="ppaction://media"/>
          </p:cNvPr>
          <p:cNvPicPr>
            <a:picLocks noRot="1" noChangeAspect="1"/>
          </p:cNvPicPr>
          <p:nvPr>
            <a:wavAudioFile r:embed="rId1" name="~PP1332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Data Ranges</a:t>
            </a: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7053" y="530225"/>
            <a:ext cx="4215931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2469.WAV">
            <a:hlinkClick r:id="" action="ppaction://media"/>
          </p:cNvPr>
          <p:cNvPicPr>
            <a:picLocks noRot="1" noChangeAspect="1"/>
          </p:cNvPicPr>
          <p:nvPr>
            <a:wavAudioFile r:embed="rId1" name="~PP2469.WAV"/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Server </a:t>
            </a:r>
            <a:r>
              <a:rPr lang="en-US" dirty="0" smtClean="0"/>
              <a:t>Side: UCF Noise Map Site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u="sng" dirty="0" smtClean="0">
                <a:latin typeface="+mn-lt"/>
              </a:rPr>
              <a:t>http://www.cs.ucf.edu/~catherto/UCF%20Noise%20Map.htm</a:t>
            </a:r>
            <a:endParaRPr lang="en-US" sz="1800" u="sng" dirty="0">
              <a:latin typeface="+mn-lt"/>
            </a:endParaRPr>
          </a:p>
        </p:txBody>
      </p:sp>
      <p:pic>
        <p:nvPicPr>
          <p:cNvPr id="1228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3600"/>
          <a:stretch>
            <a:fillRect/>
          </a:stretch>
        </p:blipFill>
        <p:spPr bwMode="auto">
          <a:xfrm>
            <a:off x="1244759" y="530225"/>
            <a:ext cx="6700520" cy="403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~PP3960.WAV">
            <a:hlinkClick r:id="" action="ppaction://media"/>
          </p:cNvPr>
          <p:cNvPicPr>
            <a:picLocks noRot="1" noChangeAspect="1"/>
          </p:cNvPicPr>
          <p:nvPr>
            <a:wavAudioFile r:embed="rId1" name="~PP3960.WAV"/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9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splMeter</a:t>
            </a:r>
            <a:r>
              <a:rPr lang="en-US" dirty="0" smtClean="0"/>
              <a:t> App currently</a:t>
            </a:r>
          </a:p>
          <a:p>
            <a:pPr lvl="1"/>
            <a:r>
              <a:rPr lang="en-US" dirty="0" smtClean="0"/>
              <a:t>R</a:t>
            </a:r>
            <a:r>
              <a:rPr lang="en-US" dirty="0" smtClean="0"/>
              <a:t>uns on the Android Emulator</a:t>
            </a:r>
          </a:p>
          <a:p>
            <a:pPr lvl="1"/>
            <a:r>
              <a:rPr lang="en-US" dirty="0" smtClean="0"/>
              <a:t>A</a:t>
            </a:r>
            <a:r>
              <a:rPr lang="en-US" dirty="0" smtClean="0"/>
              <a:t>llows users to contribute SPL readings</a:t>
            </a:r>
          </a:p>
          <a:p>
            <a:pPr lvl="1"/>
            <a:r>
              <a:rPr lang="en-US" dirty="0" smtClean="0"/>
              <a:t>Allows users to </a:t>
            </a:r>
            <a:r>
              <a:rPr lang="en-US" dirty="0" smtClean="0"/>
              <a:t>view a current noise map of the UCF campus</a:t>
            </a:r>
          </a:p>
          <a:p>
            <a:r>
              <a:rPr lang="en-US" dirty="0" smtClean="0"/>
              <a:t>Drawbacks</a:t>
            </a:r>
          </a:p>
          <a:p>
            <a:pPr lvl="1"/>
            <a:r>
              <a:rPr lang="en-US" dirty="0" smtClean="0"/>
              <a:t>The Emulator has no GPS location sensor, the latitude and longitude had to be hardcoded</a:t>
            </a:r>
          </a:p>
          <a:p>
            <a:pPr lvl="1"/>
            <a:r>
              <a:rPr lang="en-US" dirty="0" smtClean="0"/>
              <a:t>Input to MapPoint and upload of the HTML file to the Internet are done manually</a:t>
            </a:r>
          </a:p>
          <a:p>
            <a:r>
              <a:rPr lang="en-US" dirty="0" smtClean="0"/>
              <a:t>To Do</a:t>
            </a:r>
          </a:p>
          <a:p>
            <a:pPr lvl="1"/>
            <a:r>
              <a:rPr lang="en-US" dirty="0" smtClean="0"/>
              <a:t>We are investigating writing an application in Visual Basic that will automate processing on the server side</a:t>
            </a:r>
          </a:p>
          <a:p>
            <a:pPr lvl="1"/>
            <a:r>
              <a:rPr lang="en-US" dirty="0" smtClean="0"/>
              <a:t>Finish paper</a:t>
            </a:r>
          </a:p>
          <a:p>
            <a:pPr lvl="1"/>
            <a:r>
              <a:rPr lang="en-US" dirty="0" smtClean="0"/>
              <a:t>Clean up code and GUI</a:t>
            </a:r>
            <a:endParaRPr lang="en-US" dirty="0" smtClean="0"/>
          </a:p>
        </p:txBody>
      </p:sp>
      <p:pic>
        <p:nvPicPr>
          <p:cNvPr id="5" name="~PP397.WAV">
            <a:hlinkClick r:id="" action="ppaction://media"/>
          </p:cNvPr>
          <p:cNvPicPr>
            <a:picLocks noRot="1" noChangeAspect="1"/>
          </p:cNvPicPr>
          <p:nvPr>
            <a:wavAudioFile r:embed="rId1" name="~PP397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89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Provide an Android Emulator app that enables clients to contribute data and download a map from the server:</a:t>
            </a:r>
          </a:p>
          <a:p>
            <a:r>
              <a:rPr lang="en-US" dirty="0" smtClean="0"/>
              <a:t>Client-server communication in Android Emulator will illustrate network communications </a:t>
            </a:r>
          </a:p>
          <a:p>
            <a:r>
              <a:rPr lang="en-US" dirty="0" smtClean="0"/>
              <a:t>Clients will have the ability to capture sound files and process intensity levels (in decibels) showing how Android handles file and sound processing and how the Emulator simulates sound sensors </a:t>
            </a:r>
          </a:p>
          <a:p>
            <a:r>
              <a:rPr lang="en-US" dirty="0" smtClean="0"/>
              <a:t>Clients can view temporal maps of noise </a:t>
            </a:r>
          </a:p>
          <a:p>
            <a:r>
              <a:rPr lang="en-US" dirty="0" smtClean="0"/>
              <a:t>Server compiles and stores data as well as produces temporal maps from the client data </a:t>
            </a:r>
          </a:p>
          <a:p>
            <a:r>
              <a:rPr lang="en-US" dirty="0" smtClean="0"/>
              <a:t>Maps display noise levels as temporal distribution by displaying the areas on the map based on color-coded sound level intensity scale </a:t>
            </a:r>
          </a:p>
        </p:txBody>
      </p:sp>
      <p:pic>
        <p:nvPicPr>
          <p:cNvPr id="6" name="~PP3818.WAV">
            <a:hlinkClick r:id="" action="ppaction://media"/>
          </p:cNvPr>
          <p:cNvPicPr>
            <a:picLocks noRot="1" noChangeAspect="1"/>
          </p:cNvPicPr>
          <p:nvPr>
            <a:wavAudioFile r:embed="rId1" name="~PP3818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4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Sound Pressure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~PP1366.WAV">
            <a:hlinkClick r:id="" action="ppaction://media"/>
          </p:cNvPr>
          <p:cNvPicPr>
            <a:picLocks noRot="1" noChangeAspect="1"/>
          </p:cNvPicPr>
          <p:nvPr>
            <a:wavAudioFile r:embed="rId1" name="~PP1366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5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Sound pressure is the local pressure deviation from the ambient (average, or equilibrium) pressure caused by a sound wave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Sound pressure level (SPL) </a:t>
            </a:r>
            <a:r>
              <a:rPr lang="en-US" dirty="0" smtClean="0"/>
              <a:t>is </a:t>
            </a:r>
            <a:r>
              <a:rPr lang="en-US" dirty="0" smtClean="0"/>
              <a:t>a logarithmic measure of the effective sound pressure of a sound relative to a reference value. </a:t>
            </a:r>
            <a:endParaRPr lang="en-US" dirty="0" smtClean="0"/>
          </a:p>
          <a:p>
            <a:r>
              <a:rPr lang="en-US" dirty="0" smtClean="0"/>
              <a:t>SPL </a:t>
            </a:r>
            <a:r>
              <a:rPr lang="en-US" dirty="0" smtClean="0"/>
              <a:t>is measured in decibels (dB) above a standard reference level.</a:t>
            </a:r>
            <a:endParaRPr lang="en-US" dirty="0"/>
          </a:p>
        </p:txBody>
      </p:sp>
      <p:pic>
        <p:nvPicPr>
          <p:cNvPr id="4" name="~PP1196.WAV">
            <a:hlinkClick r:id="" action="ppaction://media"/>
          </p:cNvPr>
          <p:cNvPicPr>
            <a:picLocks noRot="1" noChangeAspect="1"/>
          </p:cNvPicPr>
          <p:nvPr>
            <a:wavAudioFile r:embed="rId1" name="~PP1196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decibel expresses </a:t>
            </a:r>
            <a:r>
              <a:rPr lang="en-US" dirty="0" smtClean="0"/>
              <a:t>the level of a given sound in terms of the </a:t>
            </a:r>
            <a:r>
              <a:rPr lang="en-US" dirty="0" smtClean="0"/>
              <a:t>ratio of </a:t>
            </a:r>
            <a:r>
              <a:rPr lang="en-US" dirty="0" smtClean="0"/>
              <a:t>the </a:t>
            </a:r>
            <a:r>
              <a:rPr lang="en-US" dirty="0" smtClean="0"/>
              <a:t>mean-square </a:t>
            </a:r>
            <a:r>
              <a:rPr lang="en-US" dirty="0" smtClean="0"/>
              <a:t>pressure of the sound </a:t>
            </a:r>
            <a:r>
              <a:rPr lang="en-US" dirty="0" smtClean="0"/>
              <a:t> to </a:t>
            </a:r>
            <a:r>
              <a:rPr lang="en-US" dirty="0" smtClean="0"/>
              <a:t>a reference </a:t>
            </a:r>
            <a:r>
              <a:rPr lang="en-US" dirty="0" smtClean="0"/>
              <a:t>mean-square </a:t>
            </a:r>
            <a:r>
              <a:rPr lang="en-US" dirty="0" smtClean="0"/>
              <a:t>pressure.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err="1" smtClean="0"/>
              <a:t>p</a:t>
            </a:r>
            <a:r>
              <a:rPr lang="en-US" baseline="-25000" dirty="0" err="1" smtClean="0"/>
              <a:t>ref</a:t>
            </a:r>
            <a:r>
              <a:rPr lang="en-US" dirty="0" smtClean="0"/>
              <a:t> is the standardized reference pressure</a:t>
            </a:r>
          </a:p>
          <a:p>
            <a:pPr lvl="1"/>
            <a:r>
              <a:rPr lang="en-US" dirty="0" err="1" smtClean="0"/>
              <a:t>p</a:t>
            </a:r>
            <a:r>
              <a:rPr lang="en-US" baseline="-25000" dirty="0" err="1" smtClean="0"/>
              <a:t>rms</a:t>
            </a:r>
            <a:r>
              <a:rPr lang="en-US" dirty="0" smtClean="0"/>
              <a:t> </a:t>
            </a:r>
            <a:r>
              <a:rPr lang="en-US" dirty="0" smtClean="0"/>
              <a:t>is the </a:t>
            </a:r>
            <a:r>
              <a:rPr lang="en-US" dirty="0" err="1" smtClean="0"/>
              <a:t>rms</a:t>
            </a:r>
            <a:r>
              <a:rPr lang="en-US" dirty="0" smtClean="0"/>
              <a:t> </a:t>
            </a:r>
            <a:r>
              <a:rPr lang="en-US" dirty="0" smtClean="0"/>
              <a:t>(root-mean-square) pressure </a:t>
            </a:r>
            <a:r>
              <a:rPr lang="en-US" dirty="0" smtClean="0"/>
              <a:t>of </a:t>
            </a:r>
            <a:r>
              <a:rPr lang="en-US" dirty="0" smtClean="0"/>
              <a:t>the sound </a:t>
            </a:r>
            <a:r>
              <a:rPr lang="en-US" dirty="0" smtClean="0"/>
              <a:t>under </a:t>
            </a:r>
            <a:r>
              <a:rPr lang="en-US" dirty="0" smtClean="0"/>
              <a:t>consideration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2438400"/>
            <a:ext cx="3114675" cy="628650"/>
          </a:xfrm>
          <a:prstGeom prst="rect">
            <a:avLst/>
          </a:prstGeom>
          <a:noFill/>
        </p:spPr>
      </p:pic>
      <p:pic>
        <p:nvPicPr>
          <p:cNvPr id="8" name="~PP47.WAV">
            <a:hlinkClick r:id="" action="ppaction://media"/>
          </p:cNvPr>
          <p:cNvPicPr>
            <a:picLocks noRot="1" noChangeAspect="1"/>
          </p:cNvPicPr>
          <p:nvPr>
            <a:wavAudioFile r:embed="rId1" name="~PP47.WAV"/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9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Sound </a:t>
            </a:r>
            <a:r>
              <a:rPr lang="en-US" dirty="0" smtClean="0"/>
              <a:t>Levels</a:t>
            </a:r>
            <a:br>
              <a:rPr lang="en-US" dirty="0" smtClean="0"/>
            </a:br>
            <a:r>
              <a:rPr lang="en-US" sz="1200" dirty="0" smtClean="0"/>
              <a:t>http://www.mallory-sonalert.com/Articles/TechAppGuides/Decibel </a:t>
            </a:r>
            <a:r>
              <a:rPr lang="en-US" sz="1200" dirty="0" smtClean="0"/>
              <a:t>Sound Level Scale.pdf</a:t>
            </a:r>
            <a:endParaRPr lang="en-US" sz="1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2332" y="530225"/>
            <a:ext cx="5185374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3318.WAV">
            <a:hlinkClick r:id="" action="ppaction://media"/>
          </p:cNvPr>
          <p:cNvPicPr>
            <a:picLocks noRot="1" noChangeAspect="1"/>
          </p:cNvPicPr>
          <p:nvPr>
            <a:wavAudioFile r:embed="rId1" name="~PP3318.WAV"/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1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</a:t>
            </a:r>
            <a:r>
              <a:rPr lang="en-US" dirty="0" err="1" smtClean="0"/>
              <a:t>splMeter</a:t>
            </a:r>
            <a:r>
              <a:rPr lang="en-US" dirty="0" smtClean="0"/>
              <a:t> App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~PP816.WAV">
            <a:hlinkClick r:id="" action="ppaction://media"/>
          </p:cNvPr>
          <p:cNvPicPr>
            <a:picLocks noRot="1" noChangeAspect="1"/>
          </p:cNvPicPr>
          <p:nvPr>
            <a:wavAudioFile r:embed="rId1" name="~PP816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splMeter</a:t>
            </a:r>
            <a:r>
              <a:rPr lang="en-US" dirty="0" smtClean="0"/>
              <a:t> </a:t>
            </a:r>
            <a:r>
              <a:rPr lang="en-US" dirty="0" smtClean="0"/>
              <a:t>Android </a:t>
            </a:r>
            <a:r>
              <a:rPr lang="en-US" dirty="0" smtClean="0"/>
              <a:t>App</a:t>
            </a:r>
            <a:endParaRPr lang="en-US" dirty="0"/>
          </a:p>
        </p:txBody>
      </p:sp>
      <p:pic>
        <p:nvPicPr>
          <p:cNvPr id="1331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3612" y="530225"/>
            <a:ext cx="22228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~PP1039.WAV">
            <a:hlinkClick r:id="" action="ppaction://media"/>
          </p:cNvPr>
          <p:cNvPicPr>
            <a:picLocks noRot="1" noChangeAspect="1"/>
          </p:cNvPicPr>
          <p:nvPr>
            <a:wavAudioFile r:embed="rId1" name="~PP1039.WAV"/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3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349</TotalTime>
  <Words>582</Words>
  <Application>Microsoft Office PowerPoint</Application>
  <PresentationFormat>On-screen Show (4:3)</PresentationFormat>
  <Paragraphs>127</Paragraphs>
  <Slides>22</Slides>
  <Notes>0</Notes>
  <HiddenSlides>0</HiddenSlides>
  <MMClips>22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Aspect</vt:lpstr>
      <vt:lpstr>UCF Noise Map,  an Android Application</vt:lpstr>
      <vt:lpstr>Topics</vt:lpstr>
      <vt:lpstr>Project Plan</vt:lpstr>
      <vt:lpstr>Introduction to Sound Pressure Level</vt:lpstr>
      <vt:lpstr>Definitions</vt:lpstr>
      <vt:lpstr>SPL Computation</vt:lpstr>
      <vt:lpstr>Sound Levels http://www.mallory-sonalert.com/Articles/TechAppGuides/Decibel Sound Level Scale.pdf</vt:lpstr>
      <vt:lpstr>Mobile splMeter App</vt:lpstr>
      <vt:lpstr>The splMeter Android App</vt:lpstr>
      <vt:lpstr>Modified from original splMeter</vt:lpstr>
      <vt:lpstr>User Activities</vt:lpstr>
      <vt:lpstr>Contributing Readings</vt:lpstr>
      <vt:lpstr>Contributing Readings</vt:lpstr>
      <vt:lpstr>Viewing the Map</vt:lpstr>
      <vt:lpstr>Viewing the Map</vt:lpstr>
      <vt:lpstr>Server Side Processing</vt:lpstr>
      <vt:lpstr>Reasons for using MapPoint</vt:lpstr>
      <vt:lpstr>Test Data</vt:lpstr>
      <vt:lpstr>Server Side: Microsoft MapPoint</vt:lpstr>
      <vt:lpstr>Custom Data Ranges</vt:lpstr>
      <vt:lpstr>Server Side: UCF Noise Map Site http://www.cs.ucf.edu/~catherto/UCF%20Noise%20Map.htm</vt:lpstr>
      <vt:lpstr>Conclusions and Future Work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UCF Noise Map</dc:title>
  <dc:creator>Cindy</dc:creator>
  <cp:lastModifiedBy>Cindy</cp:lastModifiedBy>
  <cp:revision>15</cp:revision>
  <dcterms:created xsi:type="dcterms:W3CDTF">2010-03-07T21:33:27Z</dcterms:created>
  <dcterms:modified xsi:type="dcterms:W3CDTF">2010-04-04T21:34:32Z</dcterms:modified>
</cp:coreProperties>
</file>