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6" r:id="rId4"/>
    <p:sldId id="297" r:id="rId5"/>
    <p:sldId id="300" r:id="rId6"/>
    <p:sldId id="301" r:id="rId7"/>
    <p:sldId id="302" r:id="rId8"/>
    <p:sldId id="321" r:id="rId9"/>
    <p:sldId id="299" r:id="rId10"/>
    <p:sldId id="323" r:id="rId11"/>
    <p:sldId id="324" r:id="rId12"/>
    <p:sldId id="322" r:id="rId13"/>
    <p:sldId id="303" r:id="rId14"/>
    <p:sldId id="304" r:id="rId15"/>
    <p:sldId id="325" r:id="rId16"/>
    <p:sldId id="305" r:id="rId17"/>
    <p:sldId id="327" r:id="rId18"/>
    <p:sldId id="326" r:id="rId19"/>
    <p:sldId id="306" r:id="rId20"/>
    <p:sldId id="328" r:id="rId21"/>
    <p:sldId id="329" r:id="rId22"/>
    <p:sldId id="330" r:id="rId23"/>
    <p:sldId id="331" r:id="rId24"/>
    <p:sldId id="332" r:id="rId25"/>
    <p:sldId id="333" r:id="rId26"/>
    <p:sldId id="307" r:id="rId27"/>
    <p:sldId id="334" r:id="rId28"/>
    <p:sldId id="335" r:id="rId29"/>
    <p:sldId id="336" r:id="rId30"/>
    <p:sldId id="310" r:id="rId31"/>
    <p:sldId id="337" r:id="rId32"/>
    <p:sldId id="338" r:id="rId33"/>
    <p:sldId id="314" r:id="rId34"/>
    <p:sldId id="339" r:id="rId35"/>
    <p:sldId id="340" r:id="rId36"/>
    <p:sldId id="315" r:id="rId37"/>
    <p:sldId id="316" r:id="rId38"/>
    <p:sldId id="317" r:id="rId39"/>
    <p:sldId id="341" r:id="rId40"/>
    <p:sldId id="319" r:id="rId41"/>
    <p:sldId id="296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114" d="100"/>
          <a:sy n="114" d="100"/>
        </p:scale>
        <p:origin x="-91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E0A1C-A2CD-4104-82A5-CC45E7EE7F61}" type="datetimeFigureOut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C17E-911F-4B2C-9710-EED2B18EC3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3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3CA2-538D-4C0D-9A8C-5DD05CE6DDA2}" type="datetimeFigureOut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4AF76-1CDC-4635-832F-346BCD348A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1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also can work with an</a:t>
            </a:r>
            <a:r>
              <a:rPr lang="en-US" baseline="0" dirty="0" smtClean="0"/>
              <a:t> external GPS set up to connect to the phone via Bluetooth.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4AF76-1CDC-4635-832F-346BCD348A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also can work with an</a:t>
            </a:r>
            <a:r>
              <a:rPr lang="en-US" baseline="0" dirty="0" smtClean="0"/>
              <a:t> external GPS set up to connect to the phone </a:t>
            </a:r>
            <a:r>
              <a:rPr lang="en-US" baseline="0" smtClean="0"/>
              <a:t>via Bluetooth.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4AF76-1CDC-4635-832F-346BCD348A7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123295-2031-4BCE-B5E7-26475EA9BB89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673E3-676B-439F-9FEB-FFB7D7CD88E2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91760-8684-41C3-AE7A-34ED1BD39003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537141-FBE2-4F23-99B0-40AB39986517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7E225-A011-4FA8-898D-782B9E02932B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D46F2-4DDD-4AFD-B3F6-DEE36D09C12E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3A5A53-750B-4051-9108-B14373261B72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5EDDA0-1C17-40B7-87D7-BB38002488A0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FF82C-5EE9-40D8-A2AE-5AFFE734B7FF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4121B-3D43-42C9-969F-49CAD5B4EE01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13C1B3-7A15-4CE8-ACF8-585E8EC6AE08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B72ACE8-FEB9-46D5-9057-215E3E212839}" type="datetime1">
              <a:rPr lang="en-US" smtClean="0"/>
              <a:pPr/>
              <a:t>4/2/2011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D5BF78-C6BA-4301-B05C-293719BCB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James Pittman</a:t>
            </a:r>
          </a:p>
          <a:p>
            <a:r>
              <a:rPr lang="en-US" dirty="0" smtClean="0"/>
              <a:t>February 9, 2011</a:t>
            </a:r>
          </a:p>
          <a:p>
            <a:r>
              <a:rPr lang="en-US" dirty="0" smtClean="0"/>
              <a:t>EEL 6788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5608" y="1295400"/>
            <a:ext cx="7498080" cy="1143000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Automatic Collection of Fuel Prices from a Network of Mobile Cameras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2600" y="24384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Dong, S. S. </a:t>
            </a:r>
            <a:r>
              <a:rPr lang="en-US" dirty="0" err="1"/>
              <a:t>Kanhere</a:t>
            </a:r>
            <a:r>
              <a:rPr lang="en-US" dirty="0"/>
              <a:t>, C. T. Chou and N. </a:t>
            </a:r>
            <a:r>
              <a:rPr lang="en-US" dirty="0" err="1"/>
              <a:t>Bulusu</a:t>
            </a:r>
            <a:r>
              <a:rPr lang="en-US" dirty="0"/>
              <a:t>, Automatic Collection of Fuel Prices from a Network of Mobile Cameras, in Proceedings of the 4th IEEE International Conference on Distributed Computing in Sensor Systems (DCOSS), June 2008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Camera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control unit in the mobile phone oversees the capturing operations.</a:t>
            </a:r>
          </a:p>
          <a:p>
            <a:pPr lvl="1"/>
            <a:r>
              <a:rPr lang="en-US" dirty="0" smtClean="0"/>
              <a:t>It periodically polls the GPS receiver to obtain the current location</a:t>
            </a:r>
          </a:p>
          <a:p>
            <a:pPr lvl="1"/>
            <a:r>
              <a:rPr lang="en-US" dirty="0" smtClean="0"/>
              <a:t>A GIS (</a:t>
            </a:r>
            <a:r>
              <a:rPr lang="en-US" dirty="0"/>
              <a:t>geographic information </a:t>
            </a:r>
            <a:r>
              <a:rPr lang="en-US" dirty="0" smtClean="0"/>
              <a:t>system) app such as Google maps or </a:t>
            </a:r>
            <a:r>
              <a:rPr lang="en-US" dirty="0" err="1" smtClean="0"/>
              <a:t>TomTom</a:t>
            </a:r>
            <a:r>
              <a:rPr lang="en-US" dirty="0" smtClean="0"/>
              <a:t> is required on the phone</a:t>
            </a:r>
          </a:p>
          <a:p>
            <a:pPr lvl="1"/>
            <a:r>
              <a:rPr lang="en-US" dirty="0" smtClean="0"/>
              <a:t>The GIS on the phone is then queried (using GPS location) to gather local contextual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Camera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If a gas station is known to be </a:t>
            </a:r>
            <a:r>
              <a:rPr lang="en-US" dirty="0" smtClean="0"/>
              <a:t>close, </a:t>
            </a:r>
            <a:r>
              <a:rPr lang="en-US" dirty="0" smtClean="0"/>
              <a:t>the control unit estimates viability for image capture (camera facing, distance to target)</a:t>
            </a:r>
          </a:p>
          <a:p>
            <a:pPr lvl="1"/>
            <a:r>
              <a:rPr lang="en-US" dirty="0" smtClean="0"/>
              <a:t>If the situation is deemed viable the camera is activated, images are captured and the camera is deactivated</a:t>
            </a:r>
          </a:p>
          <a:p>
            <a:pPr lvl="1"/>
            <a:r>
              <a:rPr lang="en-US" dirty="0" smtClean="0"/>
              <a:t>The resulting images along with the associated meta-data </a:t>
            </a:r>
            <a:r>
              <a:rPr lang="en-US" dirty="0"/>
              <a:t>(location, time of </a:t>
            </a:r>
            <a:r>
              <a:rPr lang="en-US" dirty="0" smtClean="0"/>
              <a:t>capture, and any GIS data such as station brand) are passed to the “data-upload unit” for upload to the central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8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Camera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810000" cy="429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Data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data captured by the camera along with the meta-data is transferred to the data upload unit</a:t>
            </a:r>
          </a:p>
          <a:p>
            <a:pPr lvl="1"/>
            <a:r>
              <a:rPr lang="en-US" dirty="0" smtClean="0"/>
              <a:t>This “unit” is generally the ability of the mobile phone to access the internet via 3G or Wi-Fi.</a:t>
            </a:r>
          </a:p>
          <a:p>
            <a:pPr lvl="1"/>
            <a:r>
              <a:rPr lang="en-US" dirty="0" smtClean="0"/>
              <a:t>The device establishes a TCP connection with the server and uploads the data.</a:t>
            </a:r>
            <a:endParaRPr lang="en-US" dirty="0"/>
          </a:p>
          <a:p>
            <a:pPr lvl="1"/>
            <a:r>
              <a:rPr lang="en-US" dirty="0" smtClean="0"/>
              <a:t>The backup/alternative method is to use multimedia SMS for the data 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3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Central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 server stores all of the data and runs the computer vision algorithms.</a:t>
            </a:r>
          </a:p>
          <a:p>
            <a:pPr lvl="1"/>
            <a:r>
              <a:rPr lang="en-US" dirty="0" smtClean="0"/>
              <a:t>Processes the images</a:t>
            </a:r>
          </a:p>
          <a:p>
            <a:pPr lvl="1"/>
            <a:r>
              <a:rPr lang="en-US" dirty="0" smtClean="0"/>
              <a:t>Extracts the fuel prices</a:t>
            </a:r>
          </a:p>
          <a:p>
            <a:r>
              <a:rPr lang="en-US" dirty="0" smtClean="0"/>
              <a:t>The server also handles the reception of the images, and processing / storing of the associated meta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Central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server processes all of the data in steps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Detect a fuel board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Detect the section with the numbers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Crop the image to the numbers and normalize to a standard size &amp; resolution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Extract the numbers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Classify the values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Report fuel prices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4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515350" cy="175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Pictorial overview of the algorithm</a:t>
            </a:r>
          </a:p>
        </p:txBody>
      </p:sp>
    </p:spTree>
    <p:extLst>
      <p:ext uri="{BB962C8B-B14F-4D97-AF65-F5344CB8AC3E}">
        <p14:creationId xmlns:p14="http://schemas.microsoft.com/office/powerpoint/2010/main" val="24927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to overcome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Objects obscuring the fuel price boards</a:t>
            </a:r>
          </a:p>
          <a:p>
            <a:pPr marL="916686" lvl="1" indent="-514350">
              <a:buFont typeface="+mj-lt"/>
              <a:buAutoNum type="arabicPeriod"/>
            </a:pPr>
            <a:endParaRPr lang="en-US" dirty="0"/>
          </a:p>
          <a:p>
            <a:pPr marL="916686" lvl="1" indent="-514350">
              <a:buFont typeface="+mj-lt"/>
              <a:buAutoNum type="arabicPeriod"/>
            </a:pPr>
            <a:endParaRPr lang="en-US" dirty="0" smtClean="0"/>
          </a:p>
          <a:p>
            <a:pPr marL="916686" lvl="1" indent="-514350">
              <a:buFont typeface="+mj-lt"/>
              <a:buAutoNum type="arabicPeriod"/>
            </a:pPr>
            <a:endParaRPr lang="en-US" dirty="0"/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Background color similar / identical to the price board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3048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648200" y="32004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4610100"/>
            <a:ext cx="2295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6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pPr marL="916686" lvl="1" indent="-514350">
              <a:buFont typeface="+mj-lt"/>
              <a:buAutoNum type="arabicPeriod" startAt="3"/>
            </a:pPr>
            <a:r>
              <a:rPr lang="en-US" dirty="0" smtClean="0"/>
              <a:t>Blurred or unfocused image captures (often due to capturing while sensor in motion)</a:t>
            </a:r>
          </a:p>
          <a:p>
            <a:pPr marL="916686" lvl="1" indent="-514350">
              <a:buFont typeface="+mj-lt"/>
              <a:buAutoNum type="arabicPeriod" startAt="3"/>
            </a:pPr>
            <a:endParaRPr lang="en-US" dirty="0"/>
          </a:p>
          <a:p>
            <a:pPr marL="916686" lvl="1" indent="-514350">
              <a:buFont typeface="+mj-lt"/>
              <a:buAutoNum type="arabicPeriod" startAt="3"/>
            </a:pPr>
            <a:endParaRPr lang="en-US" dirty="0" smtClean="0"/>
          </a:p>
          <a:p>
            <a:pPr marL="916686" lvl="1" indent="-514350">
              <a:buFont typeface="+mj-lt"/>
              <a:buAutoNum type="arabicPeriod" startAt="3"/>
            </a:pPr>
            <a:endParaRPr lang="en-US" dirty="0" smtClean="0"/>
          </a:p>
          <a:p>
            <a:pPr marL="916686" lvl="1" indent="-514350">
              <a:buFont typeface="+mj-lt"/>
              <a:buAutoNum type="arabicPeriod" startAt="3"/>
            </a:pPr>
            <a:endParaRPr lang="en-US" dirty="0" smtClean="0"/>
          </a:p>
          <a:p>
            <a:pPr marL="916686" lvl="1" indent="-514350">
              <a:buFont typeface="+mj-lt"/>
              <a:buAutoNum type="arabicPeriod" startAt="3"/>
            </a:pPr>
            <a:r>
              <a:rPr lang="en-US" dirty="0" smtClean="0"/>
              <a:t>Sections of the board that share characteristics with the prices (adds, borders)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2286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Detecting an fuel board and identifying its location in any given image is challenging</a:t>
            </a:r>
          </a:p>
          <a:p>
            <a:pPr lvl="1"/>
            <a:r>
              <a:rPr lang="en-US" dirty="0" smtClean="0"/>
              <a:t>Authors use GPS and GIS information to reduce the difficulty of the problem</a:t>
            </a:r>
          </a:p>
          <a:p>
            <a:pPr lvl="1"/>
            <a:r>
              <a:rPr lang="en-US" dirty="0" smtClean="0"/>
              <a:t>Each fuel brand has a generally unique color scheme</a:t>
            </a:r>
          </a:p>
          <a:p>
            <a:pPr lvl="1"/>
            <a:r>
              <a:rPr lang="en-US" dirty="0" smtClean="0"/>
              <a:t>Meta – data from GPS/GIS can be used to tag incoming images with fuel brands to guide the system in identifying color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Computer Vision Algorithm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0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2 prominent color schemes for representing images: RGB and HIS (Red-Green-Blue and </a:t>
            </a:r>
            <a:r>
              <a:rPr lang="en-US" dirty="0" smtClean="0"/>
              <a:t>Hue-Intensity-Saturation)</a:t>
            </a:r>
            <a:endParaRPr lang="en-US" dirty="0" smtClean="0"/>
          </a:p>
          <a:p>
            <a:pPr lvl="1"/>
            <a:r>
              <a:rPr lang="en-US" dirty="0" smtClean="0"/>
              <a:t>HIS is illumination independent but computationally complex</a:t>
            </a:r>
          </a:p>
          <a:p>
            <a:pPr lvl="1"/>
            <a:r>
              <a:rPr lang="en-US" dirty="0" smtClean="0"/>
              <a:t>RGB is illumination sensitive, but computationally efficient</a:t>
            </a:r>
          </a:p>
          <a:p>
            <a:pPr lvl="1"/>
            <a:r>
              <a:rPr lang="en-US" dirty="0" smtClean="0"/>
              <a:t>Authors work with RGB due to targeting mobile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RGB is an additive color space, making it easy to extract a single color component</a:t>
            </a:r>
          </a:p>
          <a:p>
            <a:pPr lvl="1"/>
            <a:r>
              <a:rPr lang="en-US" dirty="0" smtClean="0"/>
              <a:t>Each pixel is represented by red, green and blue color components</a:t>
            </a:r>
          </a:p>
          <a:p>
            <a:pPr lvl="1"/>
            <a:r>
              <a:rPr lang="en-US" dirty="0" smtClean="0"/>
              <a:t>They extract a single color by boosting that channel and subtracting the other components</a:t>
            </a:r>
          </a:p>
          <a:p>
            <a:r>
              <a:rPr lang="en-US" dirty="0" smtClean="0"/>
              <a:t>To extract the blue color: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5486400"/>
          <a:ext cx="6367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2425680" imgH="203040" progId="Equation.3">
                  <p:embed/>
                </p:oleObj>
              </mc:Choice>
              <mc:Fallback>
                <p:oleObj name="Equation" r:id="rId4" imgW="24256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6400"/>
                        <a:ext cx="63674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used by the authors is color thresholding</a:t>
            </a:r>
          </a:p>
          <a:p>
            <a:pPr lvl="1"/>
            <a:r>
              <a:rPr lang="en-US" dirty="0" smtClean="0"/>
              <a:t>The objective is to classify all pixels as either</a:t>
            </a:r>
          </a:p>
          <a:p>
            <a:pPr lvl="2"/>
            <a:r>
              <a:rPr lang="en-US" dirty="0" smtClean="0"/>
              <a:t>Object pixels (in areas potentially containing an object)</a:t>
            </a:r>
          </a:p>
          <a:p>
            <a:pPr lvl="2"/>
            <a:r>
              <a:rPr lang="en-US" dirty="0" smtClean="0"/>
              <a:t>Background pixels (everything else)</a:t>
            </a:r>
          </a:p>
          <a:p>
            <a:pPr lvl="1"/>
            <a:r>
              <a:rPr lang="en-US" dirty="0" smtClean="0"/>
              <a:t>This produces a binary image</a:t>
            </a:r>
          </a:p>
          <a:p>
            <a:pPr lvl="1"/>
            <a:r>
              <a:rPr lang="en-US" dirty="0" smtClean="0"/>
              <a:t>The difficulty in this is selecting the correct threshold to separate Object and Background pixels.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were unable to design a single color threshold to work with all images</a:t>
            </a:r>
          </a:p>
          <a:p>
            <a:pPr lvl="1"/>
            <a:r>
              <a:rPr lang="en-US" dirty="0" smtClean="0"/>
              <a:t>To resolve this they took all of the images and classified them into groups based on lighting conditions</a:t>
            </a:r>
          </a:p>
          <a:p>
            <a:pPr lvl="1"/>
            <a:r>
              <a:rPr lang="en-US" dirty="0" smtClean="0"/>
              <a:t>Each group was then analyzed and a threshold was derived based on the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step merges adjacent regions together to form a complete price </a:t>
            </a:r>
            <a:r>
              <a:rPr lang="en-US" dirty="0" smtClean="0"/>
              <a:t>board</a:t>
            </a:r>
          </a:p>
          <a:p>
            <a:endParaRPr lang="en-US" dirty="0" smtClean="0"/>
          </a:p>
          <a:p>
            <a:r>
              <a:rPr lang="en-US" dirty="0" smtClean="0"/>
              <a:t>Finally </a:t>
            </a:r>
            <a:r>
              <a:rPr lang="en-US" dirty="0" smtClean="0"/>
              <a:t>connected component labeling is employed to connect pixels into components (all pixels in a component share a physical connection and an intensity range)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Board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682750"/>
            <a:ext cx="6575425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i="1" dirty="0" smtClean="0"/>
              <a:t>priori </a:t>
            </a:r>
            <a:r>
              <a:rPr lang="en-US" dirty="0" smtClean="0"/>
              <a:t>knowledge about general fuel board dimensions, overly large and overly small regions are excluded</a:t>
            </a:r>
          </a:p>
          <a:p>
            <a:r>
              <a:rPr lang="en-US" dirty="0" smtClean="0"/>
              <a:t>Ratios were devised to take in account differences in angles, and distance to sensor</a:t>
            </a:r>
          </a:p>
          <a:p>
            <a:pPr marL="82296" indent="0">
              <a:buNone/>
            </a:pPr>
            <a:r>
              <a:rPr lang="en-US" sz="1600" dirty="0" smtClean="0"/>
              <a:t>	Variables correspond with: </a:t>
            </a:r>
          </a:p>
          <a:p>
            <a:pPr marL="82296" indent="0">
              <a:buNone/>
            </a:pPr>
            <a:r>
              <a:rPr lang="en-US" sz="1600" dirty="0" smtClean="0"/>
              <a:t>	W – width, H – height</a:t>
            </a:r>
          </a:p>
          <a:p>
            <a:pPr marL="82296" indent="0">
              <a:buNone/>
            </a:pPr>
            <a:r>
              <a:rPr lang="en-US" sz="1600" dirty="0" smtClean="0"/>
              <a:t>	Of the region in the image</a:t>
            </a:r>
          </a:p>
          <a:p>
            <a:pPr marL="82296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9439"/>
              </p:ext>
            </p:extLst>
          </p:nvPr>
        </p:nvGraphicFramePr>
        <p:xfrm>
          <a:off x="5181600" y="4343400"/>
          <a:ext cx="1289050" cy="139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749160" imgH="812520" progId="Equation.3">
                  <p:embed/>
                </p:oleObj>
              </mc:Choice>
              <mc:Fallback>
                <p:oleObj name="Equation" r:id="rId4" imgW="74916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600" y="4343400"/>
                        <a:ext cx="1289050" cy="1398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Histogram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part of the post processing is a histogram comparison algorithm</a:t>
            </a:r>
          </a:p>
          <a:p>
            <a:pPr lvl="1"/>
            <a:r>
              <a:rPr lang="en-US" dirty="0" smtClean="0"/>
              <a:t>Compares histogram distribution of candidate region to a template of the price board.</a:t>
            </a:r>
          </a:p>
          <a:p>
            <a:pPr lvl="1"/>
            <a:r>
              <a:rPr lang="en-US" dirty="0" smtClean="0"/>
              <a:t>Compute a </a:t>
            </a:r>
            <a:r>
              <a:rPr lang="el-GR" dirty="0" smtClean="0">
                <a:cs typeface="Times New Roman"/>
              </a:rPr>
              <a:t>χ</a:t>
            </a:r>
            <a:r>
              <a:rPr lang="en-US" dirty="0" smtClean="0">
                <a:cs typeface="Times New Roman"/>
              </a:rPr>
              <a:t> squared distance between the candidate histogram (h</a:t>
            </a:r>
            <a:r>
              <a:rPr lang="en-US" baseline="-25000" dirty="0" smtClean="0">
                <a:cs typeface="Times New Roman"/>
              </a:rPr>
              <a:t>i</a:t>
            </a:r>
            <a:r>
              <a:rPr lang="en-US" dirty="0" smtClean="0">
                <a:cs typeface="Times New Roman"/>
              </a:rPr>
              <a:t>) and the reference histogram (</a:t>
            </a:r>
            <a:r>
              <a:rPr lang="en-US" dirty="0" err="1" smtClean="0">
                <a:cs typeface="Times New Roman"/>
              </a:rPr>
              <a:t>h</a:t>
            </a:r>
            <a:r>
              <a:rPr lang="en-US" baseline="-25000" dirty="0" err="1" smtClean="0">
                <a:cs typeface="Times New Roman"/>
              </a:rPr>
              <a:t>j</a:t>
            </a:r>
            <a:r>
              <a:rPr lang="en-US" dirty="0" smtClean="0">
                <a:cs typeface="Times New Roman"/>
              </a:rPr>
              <a:t>). K = number of histogram bins.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15412"/>
              </p:ext>
            </p:extLst>
          </p:nvPr>
        </p:nvGraphicFramePr>
        <p:xfrm>
          <a:off x="2286000" y="4952999"/>
          <a:ext cx="5486400" cy="1294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2044440" imgH="482400" progId="Equation.3">
                  <p:embed/>
                </p:oleObj>
              </mc:Choice>
              <mc:Fallback>
                <p:oleObj name="Equation" r:id="rId3" imgW="204444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4952999"/>
                        <a:ext cx="5486400" cy="1294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Histogram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l-GR" dirty="0" smtClean="0">
                <a:cs typeface="Times New Roman"/>
              </a:rPr>
              <a:t>χ</a:t>
            </a:r>
            <a:r>
              <a:rPr lang="en-US" dirty="0" smtClean="0">
                <a:cs typeface="Times New Roman"/>
              </a:rPr>
              <a:t> turns out to be a large number they normalize it against the number of bins (K) and the width of the image (W</a:t>
            </a:r>
            <a:r>
              <a:rPr lang="en-US" baseline="-25000" dirty="0" smtClean="0">
                <a:cs typeface="Times New Roman"/>
              </a:rPr>
              <a:t>i</a:t>
            </a:r>
            <a:r>
              <a:rPr lang="en-US" dirty="0" smtClean="0">
                <a:cs typeface="Times New Roman"/>
              </a:rPr>
              <a:t>)</a:t>
            </a:r>
          </a:p>
          <a:p>
            <a:endParaRPr lang="en-US" dirty="0">
              <a:cs typeface="Times New Roman"/>
            </a:endParaRPr>
          </a:p>
          <a:p>
            <a:endParaRPr lang="en-US" dirty="0" smtClean="0">
              <a:cs typeface="Times New Roman"/>
            </a:endParaRPr>
          </a:p>
          <a:p>
            <a:r>
              <a:rPr lang="en-US" dirty="0" smtClean="0">
                <a:cs typeface="Times New Roman"/>
              </a:rPr>
              <a:t>Based on test results they have come up with a threshold of </a:t>
            </a:r>
            <a:r>
              <a:rPr lang="en-US" dirty="0" err="1" smtClean="0">
                <a:cs typeface="Times New Roman"/>
              </a:rPr>
              <a:t>D</a:t>
            </a:r>
            <a:r>
              <a:rPr lang="en-US" baseline="-25000" dirty="0" err="1" smtClean="0">
                <a:cs typeface="Times New Roman"/>
              </a:rPr>
              <a:t>norm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 smtClean="0"/>
              <a:t>≤ 2.5</a:t>
            </a:r>
          </a:p>
          <a:p>
            <a:pPr lvl="1"/>
            <a:r>
              <a:rPr lang="en-US" dirty="0" smtClean="0">
                <a:cs typeface="Times New Roman"/>
              </a:rPr>
              <a:t>If the value of </a:t>
            </a:r>
            <a:r>
              <a:rPr lang="en-US" dirty="0" err="1" smtClean="0">
                <a:cs typeface="Times New Roman"/>
              </a:rPr>
              <a:t>D</a:t>
            </a:r>
            <a:r>
              <a:rPr lang="en-US" baseline="-25000" dirty="0" err="1" smtClean="0">
                <a:cs typeface="Times New Roman"/>
              </a:rPr>
              <a:t>norm</a:t>
            </a:r>
            <a:r>
              <a:rPr lang="en-US" dirty="0" smtClean="0">
                <a:cs typeface="Times New Roman"/>
              </a:rPr>
              <a:t> is under this threshold, the region is very likely a price board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81341"/>
              </p:ext>
            </p:extLst>
          </p:nvPr>
        </p:nvGraphicFramePr>
        <p:xfrm>
          <a:off x="3810000" y="2819400"/>
          <a:ext cx="24876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927000" imgH="393480" progId="Equation.3">
                  <p:embed/>
                </p:oleObj>
              </mc:Choice>
              <mc:Fallback>
                <p:oleObj name="Equation" r:id="rId3" imgW="927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0" y="2819400"/>
                        <a:ext cx="248761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98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Histogram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8725"/>
            <a:ext cx="77343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548591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Template (a)</a:t>
            </a:r>
          </a:p>
          <a:p>
            <a:pPr algn="ctr"/>
            <a:r>
              <a:rPr lang="en-US" dirty="0" smtClean="0"/>
              <a:t>Histogram(d)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48591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 (b)</a:t>
            </a:r>
          </a:p>
          <a:p>
            <a:pPr algn="ctr"/>
            <a:r>
              <a:rPr lang="en-US" dirty="0" smtClean="0"/>
              <a:t>Histogram(e)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5485919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Region in Image (c)</a:t>
            </a:r>
          </a:p>
          <a:p>
            <a:pPr algn="ctr"/>
            <a:r>
              <a:rPr lang="en-US" dirty="0" smtClean="0"/>
              <a:t>Histogram(f)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sensor network (WSN) technology has been applied to many different domains</a:t>
            </a:r>
          </a:p>
          <a:p>
            <a:pPr lvl="1"/>
            <a:r>
              <a:rPr lang="en-US" dirty="0" smtClean="0"/>
              <a:t>This paper presents a concept where WSNs are used for collecting consumer pricing information</a:t>
            </a:r>
          </a:p>
          <a:p>
            <a:pPr lvl="1"/>
            <a:r>
              <a:rPr lang="en-US" dirty="0" smtClean="0"/>
              <a:t>The specific target for this paper’s effort is in gathering pricing from fuel (gasoline) stations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6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 Extraction</a:t>
            </a:r>
          </a:p>
          <a:p>
            <a:pPr lvl="1"/>
            <a:r>
              <a:rPr lang="en-US" dirty="0" smtClean="0"/>
              <a:t>Once the fuel board has been detected and located in the image the price must be extracted</a:t>
            </a:r>
          </a:p>
          <a:p>
            <a:pPr lvl="1"/>
            <a:r>
              <a:rPr lang="en-US" dirty="0" smtClean="0"/>
              <a:t>Due to the nature of the  board (color choice, low noise) it can be converted to a binary image.</a:t>
            </a:r>
          </a:p>
          <a:p>
            <a:pPr lvl="1"/>
            <a:r>
              <a:rPr lang="en-US" dirty="0" smtClean="0"/>
              <a:t>This significantly reduces the complexity of character extraction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bounding box algorithm is applied to the image to crop each character</a:t>
            </a:r>
          </a:p>
          <a:p>
            <a:r>
              <a:rPr lang="en-US" dirty="0" smtClean="0"/>
              <a:t>The cropped characters are normalized to a 50x70 pixel standard size image</a:t>
            </a:r>
          </a:p>
          <a:p>
            <a:r>
              <a:rPr lang="en-US" dirty="0" smtClean="0"/>
              <a:t>Each character is broken up into 35 10x10 pixel images that are used to create a 35x1 feature vector of the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Feed-forward Back-propagation Neural Networks (FFBPNN) are used in the character recognition </a:t>
            </a:r>
          </a:p>
          <a:p>
            <a:r>
              <a:rPr lang="en-US" dirty="0" smtClean="0"/>
              <a:t>Trained on characters from 20 sample fuel boards </a:t>
            </a:r>
          </a:p>
          <a:p>
            <a:r>
              <a:rPr lang="en-US" i="1" dirty="0" smtClean="0"/>
              <a:t>A priori</a:t>
            </a:r>
            <a:r>
              <a:rPr lang="en-US" dirty="0" smtClean="0"/>
              <a:t> knowledge of price placement is used as a base to know what price corresponds to what fuel type.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en-US" dirty="0" smtClean="0"/>
              <a:t>Character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60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52 images</a:t>
            </a:r>
            <a:r>
              <a:rPr lang="en-US" dirty="0"/>
              <a:t> </a:t>
            </a:r>
            <a:r>
              <a:rPr lang="en-US" dirty="0" smtClean="0"/>
              <a:t>from 5 Mobil and 3 BP stations</a:t>
            </a:r>
          </a:p>
          <a:p>
            <a:pPr lvl="1"/>
            <a:r>
              <a:rPr lang="en-US" dirty="0" smtClean="0"/>
              <a:t>Captured with a 5-megapixel Nokia N95 phone or 4-megapixel Canon IXUS 400 camera</a:t>
            </a:r>
          </a:p>
          <a:p>
            <a:pPr lvl="1"/>
            <a:r>
              <a:rPr lang="en-US" dirty="0" smtClean="0"/>
              <a:t>Cameras held by passenger in front seat</a:t>
            </a:r>
          </a:p>
          <a:p>
            <a:pPr lvl="1"/>
            <a:r>
              <a:rPr lang="en-US" dirty="0" smtClean="0"/>
              <a:t>Images captured in a range of distances, weather and lighting conditions</a:t>
            </a:r>
          </a:p>
          <a:p>
            <a:pPr lvl="1"/>
            <a:r>
              <a:rPr lang="en-US" dirty="0" smtClean="0"/>
              <a:t>Each image has 1 fuel price board with 3 prices, and 11 numerals are expected (Australian stations)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3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Range Definitions</a:t>
            </a:r>
          </a:p>
          <a:p>
            <a:pPr lvl="1"/>
            <a:r>
              <a:rPr lang="en-US" dirty="0" smtClean="0"/>
              <a:t>Board is “close” if it occupies &gt; 1/8 of the image</a:t>
            </a:r>
          </a:p>
          <a:p>
            <a:pPr lvl="1"/>
            <a:r>
              <a:rPr lang="en-US" dirty="0" smtClean="0"/>
              <a:t>Otherwise it is “far away”</a:t>
            </a:r>
          </a:p>
          <a:p>
            <a:r>
              <a:rPr lang="en-US" dirty="0" smtClean="0"/>
              <a:t>Results metric</a:t>
            </a:r>
          </a:p>
          <a:p>
            <a:pPr lvl="1"/>
            <a:r>
              <a:rPr lang="en-US" dirty="0" smtClean="0"/>
              <a:t>“hit” if board correctly detected</a:t>
            </a:r>
          </a:p>
          <a:p>
            <a:pPr lvl="1"/>
            <a:r>
              <a:rPr lang="en-US" dirty="0" smtClean="0"/>
              <a:t>“miss” otherwise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smtClean="0"/>
              <a:t>-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95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Detection Results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2299"/>
            <a:ext cx="85439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48 successfully classified images from detection phase</a:t>
            </a:r>
          </a:p>
          <a:p>
            <a:pPr lvl="1"/>
            <a:r>
              <a:rPr lang="en-US" dirty="0" smtClean="0"/>
              <a:t>15 contain board to blurry even for humans to ID</a:t>
            </a:r>
          </a:p>
          <a:p>
            <a:pPr lvl="1"/>
            <a:r>
              <a:rPr lang="en-US" dirty="0" smtClean="0"/>
              <a:t>33 images (15 Mobil, 18 BP) with 330 total characters and 99 fuel prices</a:t>
            </a:r>
          </a:p>
          <a:p>
            <a:pPr lvl="1"/>
            <a:r>
              <a:rPr lang="en-US" dirty="0" smtClean="0"/>
              <a:t>Issue with Mobil is always lower than BP as classification </a:t>
            </a:r>
            <a:r>
              <a:rPr lang="en-US" dirty="0" err="1" smtClean="0"/>
              <a:t>algo</a:t>
            </a:r>
            <a:r>
              <a:rPr lang="en-US" dirty="0" smtClean="0"/>
              <a:t> counted a white border as a “1”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2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-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Nearly 90% combined correct classification!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114550"/>
            <a:ext cx="90201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authors mention related work in both WSNs and detection/recognition of objects in images</a:t>
            </a:r>
          </a:p>
          <a:p>
            <a:r>
              <a:rPr lang="en-US" dirty="0" smtClean="0"/>
              <a:t>Point out that many WSN researchers are starting to look to a variety of tools (beyond traditional WSNs) such as mobile phones, vehicles, GPS, cameras etc. as everyday data collection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also mention the difficulty (or near impossibility) of using commercial OCR (optical character recognition) software to do the task they have presented</a:t>
            </a:r>
          </a:p>
          <a:p>
            <a:pPr lvl="1"/>
            <a:r>
              <a:rPr lang="en-US" dirty="0" smtClean="0"/>
              <a:t>Issues include</a:t>
            </a:r>
          </a:p>
          <a:p>
            <a:pPr lvl="2"/>
            <a:r>
              <a:rPr lang="en-US" dirty="0" smtClean="0"/>
              <a:t>lack of standard layout</a:t>
            </a:r>
          </a:p>
          <a:p>
            <a:pPr lvl="2"/>
            <a:r>
              <a:rPr lang="en-US" dirty="0" smtClean="0"/>
              <a:t>lack of standard fonts</a:t>
            </a:r>
          </a:p>
          <a:p>
            <a:pPr lvl="2"/>
            <a:r>
              <a:rPr lang="en-US" dirty="0" smtClean="0"/>
              <a:t>Other unstructured variables (lighting, weather, distance)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stations on the same corner of an intersection can have greatly different prices for fuel</a:t>
            </a:r>
          </a:p>
          <a:p>
            <a:r>
              <a:rPr lang="en-US" dirty="0" smtClean="0"/>
              <a:t>Currently websites such as </a:t>
            </a:r>
            <a:r>
              <a:rPr lang="en-US" dirty="0" err="1" smtClean="0"/>
              <a:t>Gaswatch</a:t>
            </a:r>
            <a:r>
              <a:rPr lang="en-US" dirty="0" smtClean="0"/>
              <a:t>, </a:t>
            </a:r>
            <a:r>
              <a:rPr lang="en-US" dirty="0" err="1" smtClean="0"/>
              <a:t>GasBuddy</a:t>
            </a:r>
            <a:r>
              <a:rPr lang="en-US" dirty="0" smtClean="0"/>
              <a:t>, and others either:</a:t>
            </a:r>
          </a:p>
          <a:p>
            <a:pPr lvl="1"/>
            <a:r>
              <a:rPr lang="en-US" dirty="0" smtClean="0"/>
              <a:t>Send workers out every day multiple times to collect and track fuel pricing data.</a:t>
            </a:r>
          </a:p>
          <a:p>
            <a:pPr lvl="1"/>
            <a:r>
              <a:rPr lang="en-US" dirty="0" smtClean="0"/>
              <a:t>Rely on input from volunteer site users </a:t>
            </a:r>
          </a:p>
          <a:p>
            <a:r>
              <a:rPr lang="en-US" dirty="0" smtClean="0"/>
              <a:t>This is highly labor intensive and inaccurate since stations often update prices at different times of the day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50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Key factors to the authors work</a:t>
            </a:r>
          </a:p>
          <a:p>
            <a:pPr lvl="1"/>
            <a:r>
              <a:rPr lang="en-US" dirty="0" smtClean="0"/>
              <a:t>Offering a “</a:t>
            </a:r>
            <a:r>
              <a:rPr lang="en-US" dirty="0" err="1" smtClean="0"/>
              <a:t>BitTorrent</a:t>
            </a:r>
            <a:r>
              <a:rPr lang="en-US" dirty="0" smtClean="0"/>
              <a:t>” style platform for sensing data, encouraging users to contribute</a:t>
            </a:r>
          </a:p>
          <a:p>
            <a:pPr lvl="1"/>
            <a:r>
              <a:rPr lang="en-US" dirty="0" smtClean="0"/>
              <a:t>Proposed system leverages existing sensing and communication infrastructure (lowering the barrier for a volunteer to participate)</a:t>
            </a:r>
          </a:p>
          <a:p>
            <a:pPr lvl="1"/>
            <a:r>
              <a:rPr lang="en-US" dirty="0" smtClean="0"/>
              <a:t>Use of computer vision algorithms for the extraction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4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447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www.Gassbuddy.com</a:t>
            </a:r>
          </a:p>
          <a:p>
            <a:endParaRPr lang="en-US" dirty="0" smtClean="0"/>
          </a:p>
          <a:p>
            <a:r>
              <a:rPr lang="en-US" dirty="0" smtClean="0"/>
              <a:t>Chou, C.T., </a:t>
            </a:r>
            <a:r>
              <a:rPr lang="en-US" dirty="0" err="1" smtClean="0"/>
              <a:t>Bulusu</a:t>
            </a:r>
            <a:r>
              <a:rPr lang="en-US" dirty="0" smtClean="0"/>
              <a:t>, N., </a:t>
            </a:r>
            <a:r>
              <a:rPr lang="en-US" dirty="0" err="1" smtClean="0"/>
              <a:t>Kanhere</a:t>
            </a:r>
            <a:r>
              <a:rPr lang="en-US" dirty="0" smtClean="0"/>
              <a:t>, S.: Sensing data market. In: Proceedings of Poster Papers of 3</a:t>
            </a:r>
            <a:r>
              <a:rPr lang="en-US" baseline="30000" dirty="0" smtClean="0"/>
              <a:t>rd</a:t>
            </a:r>
            <a:r>
              <a:rPr lang="en-US" dirty="0" smtClean="0"/>
              <a:t> IEEE International Conference on Distributed Computing in Sensor Systems (DCOSS 2007). (June 2007)</a:t>
            </a:r>
          </a:p>
          <a:p>
            <a:endParaRPr lang="en-US" dirty="0"/>
          </a:p>
          <a:p>
            <a:r>
              <a:rPr lang="en-US" dirty="0" smtClean="0"/>
              <a:t>Yuan, B., </a:t>
            </a:r>
            <a:r>
              <a:rPr lang="en-US" dirty="0" err="1" smtClean="0"/>
              <a:t>Kwoh</a:t>
            </a:r>
            <a:r>
              <a:rPr lang="en-US" dirty="0" smtClean="0"/>
              <a:t>, L.K., Tan, C.L.: Finding the best-fit bounding-boxes. Document Analysis Systems VII 3872/2006 (2006) 268-279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GasBuddy.com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24000"/>
            <a:ext cx="64960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0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</a:t>
            </a:r>
            <a:r>
              <a:rPr lang="en-US" i="1" dirty="0" err="1" smtClean="0"/>
              <a:t>SenseMart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authors are re-using the Sensing Data Market (</a:t>
            </a:r>
            <a:r>
              <a:rPr lang="en-US" i="1" dirty="0" err="1" smtClean="0"/>
              <a:t>SenseMart</a:t>
            </a:r>
            <a:r>
              <a:rPr lang="en-US" i="1" dirty="0" smtClean="0"/>
              <a:t>)</a:t>
            </a:r>
            <a:r>
              <a:rPr lang="en-US" dirty="0" smtClean="0"/>
              <a:t> framework they proposed in an earlier paper</a:t>
            </a:r>
          </a:p>
          <a:p>
            <a:r>
              <a:rPr lang="en-US" dirty="0" smtClean="0"/>
              <a:t>The </a:t>
            </a:r>
            <a:r>
              <a:rPr lang="en-US" i="1" dirty="0" err="1" smtClean="0"/>
              <a:t>SenseMart</a:t>
            </a:r>
            <a:r>
              <a:rPr lang="en-US" i="1" dirty="0" smtClean="0"/>
              <a:t> </a:t>
            </a:r>
            <a:r>
              <a:rPr lang="en-US" dirty="0" smtClean="0"/>
              <a:t>concept is similar to participatory sensing.</a:t>
            </a:r>
          </a:p>
          <a:p>
            <a:pPr lvl="1"/>
            <a:r>
              <a:rPr lang="en-US" dirty="0" smtClean="0"/>
              <a:t>It leverages existing infrastructure (WSNs) for data collection and encourages the users to share their data to accomplish some high level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7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</a:t>
            </a:r>
            <a:r>
              <a:rPr lang="en-US" i="1" dirty="0" err="1" smtClean="0"/>
              <a:t>SenseMart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SenseMart</a:t>
            </a:r>
            <a:r>
              <a:rPr lang="en-US" dirty="0"/>
              <a:t> framework facilitates the data exchange using a “</a:t>
            </a:r>
            <a:r>
              <a:rPr lang="en-US" dirty="0" err="1"/>
              <a:t>BitTorrent</a:t>
            </a:r>
            <a:r>
              <a:rPr lang="en-US" dirty="0"/>
              <a:t>” style concept </a:t>
            </a:r>
          </a:p>
          <a:p>
            <a:pPr lvl="1"/>
            <a:r>
              <a:rPr lang="en-US" dirty="0"/>
              <a:t>They incentivize the system by giving a return to the users proportionate to their contributions to encourages data sharing. </a:t>
            </a:r>
            <a:endParaRPr lang="en-US" dirty="0" smtClean="0"/>
          </a:p>
          <a:p>
            <a:pPr lvl="1"/>
            <a:r>
              <a:rPr lang="en-US" dirty="0" smtClean="0"/>
              <a:t>They did not detail what the ‘return’ was other than access to accurate data on gas prices.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proposed system has 2 methods of operation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Fuel price collection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User query</a:t>
            </a:r>
          </a:p>
          <a:p>
            <a:r>
              <a:rPr lang="en-US" dirty="0" smtClean="0"/>
              <a:t>The first is the focus of this paper.</a:t>
            </a:r>
          </a:p>
          <a:p>
            <a:pPr lvl="1"/>
            <a:r>
              <a:rPr lang="en-US" dirty="0" smtClean="0"/>
              <a:t>Automatic triggering of users phones</a:t>
            </a:r>
          </a:p>
          <a:p>
            <a:pPr lvl="1"/>
            <a:r>
              <a:rPr lang="en-US" dirty="0" smtClean="0"/>
              <a:t>Use of computer vision algorithms + GPS/GIS contextual information to extract the pricing info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2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601852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– Camera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function – automatic capture of images of fuel price boards</a:t>
            </a:r>
          </a:p>
          <a:p>
            <a:pPr lvl="1"/>
            <a:r>
              <a:rPr lang="en-US" dirty="0" smtClean="0"/>
              <a:t>Assumed that participating users have cameras mounted in car on dashboard on passenger side (in </a:t>
            </a:r>
            <a:r>
              <a:rPr lang="en-US" dirty="0" smtClean="0"/>
              <a:t>Australia)</a:t>
            </a:r>
            <a:endParaRPr lang="en-US" dirty="0" smtClean="0"/>
          </a:p>
          <a:p>
            <a:pPr lvl="1"/>
            <a:r>
              <a:rPr lang="en-US" dirty="0" smtClean="0"/>
              <a:t>System could also interface with built in car camera vision systems and transfer data via Wi-Fi or Bluetooth to mobile phones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BF78-C6BA-4301-B05C-293719BCB9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63246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89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1651</TotalTime>
  <Words>1921</Words>
  <Application>Microsoft Office PowerPoint</Application>
  <PresentationFormat>On-screen Show (4:3)</PresentationFormat>
  <Paragraphs>251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Solstice</vt:lpstr>
      <vt:lpstr>Equation</vt:lpstr>
      <vt:lpstr>PowerPoint Presentation</vt:lpstr>
      <vt:lpstr>Outline</vt:lpstr>
      <vt:lpstr>Introduction</vt:lpstr>
      <vt:lpstr>Introduction</vt:lpstr>
      <vt:lpstr>Background - SenseMart</vt:lpstr>
      <vt:lpstr>Background - SenseMart</vt:lpstr>
      <vt:lpstr>System Design</vt:lpstr>
      <vt:lpstr>System Design</vt:lpstr>
      <vt:lpstr>System Design – Camera Sensor</vt:lpstr>
      <vt:lpstr>System Design – Camera Sensor</vt:lpstr>
      <vt:lpstr>System Design – Camera Sensor</vt:lpstr>
      <vt:lpstr>System Design – Camera Sensor</vt:lpstr>
      <vt:lpstr>System Design – Data Transport</vt:lpstr>
      <vt:lpstr>System Design – Central Server</vt:lpstr>
      <vt:lpstr>System Design – Central Server</vt:lpstr>
      <vt:lpstr>Computer Vision Algorithm</vt:lpstr>
      <vt:lpstr>Computer Vision Algorithm</vt:lpstr>
      <vt:lpstr>Computer Vision Algorithm</vt:lpstr>
      <vt:lpstr>Fuel Price Board Detection</vt:lpstr>
      <vt:lpstr>Fuel Price Board Detection</vt:lpstr>
      <vt:lpstr>Fuel Price Board Detection</vt:lpstr>
      <vt:lpstr>Fuel Price Board Detection</vt:lpstr>
      <vt:lpstr>Fuel Price Board Detection</vt:lpstr>
      <vt:lpstr>Fuel Price Board Detection</vt:lpstr>
      <vt:lpstr>Fuel Price Board Detection</vt:lpstr>
      <vt:lpstr>Dimension Comparison</vt:lpstr>
      <vt:lpstr>Color Histogram Comparison</vt:lpstr>
      <vt:lpstr>Color Histogram Comparison</vt:lpstr>
      <vt:lpstr>Color Histogram Comparison</vt:lpstr>
      <vt:lpstr>Fuel Price Classification</vt:lpstr>
      <vt:lpstr>Character Extraction</vt:lpstr>
      <vt:lpstr>Character Recognition</vt:lpstr>
      <vt:lpstr>Evaluation</vt:lpstr>
      <vt:lpstr>Evaluation - Detection</vt:lpstr>
      <vt:lpstr>Evaluation - Detection</vt:lpstr>
      <vt:lpstr>Evaluation - Classification</vt:lpstr>
      <vt:lpstr>Evaluation - Classification</vt:lpstr>
      <vt:lpstr>Related Work</vt:lpstr>
      <vt:lpstr>Related Work</vt:lpstr>
      <vt:lpstr>Conclusions</vt:lpstr>
      <vt:lpstr>References</vt:lpstr>
      <vt:lpstr>Example GasBuddy.com App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</cp:lastModifiedBy>
  <cp:revision>78</cp:revision>
  <cp:lastPrinted>2011-02-09T01:54:09Z</cp:lastPrinted>
  <dcterms:created xsi:type="dcterms:W3CDTF">2011-02-05T15:46:08Z</dcterms:created>
  <dcterms:modified xsi:type="dcterms:W3CDTF">2011-04-02T20:16:22Z</dcterms:modified>
</cp:coreProperties>
</file>