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59" r:id="rId2"/>
  </p:sldMasterIdLst>
  <p:notesMasterIdLst>
    <p:notesMasterId r:id="rId33"/>
  </p:notesMasterIdLst>
  <p:sldIdLst>
    <p:sldId id="256" r:id="rId3"/>
    <p:sldId id="257" r:id="rId4"/>
    <p:sldId id="261" r:id="rId5"/>
    <p:sldId id="262" r:id="rId6"/>
    <p:sldId id="268" r:id="rId7"/>
    <p:sldId id="269" r:id="rId8"/>
    <p:sldId id="270" r:id="rId9"/>
    <p:sldId id="263" r:id="rId10"/>
    <p:sldId id="271" r:id="rId11"/>
    <p:sldId id="285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64" r:id="rId21"/>
    <p:sldId id="267" r:id="rId22"/>
    <p:sldId id="266" r:id="rId23"/>
    <p:sldId id="280" r:id="rId24"/>
    <p:sldId id="288" r:id="rId25"/>
    <p:sldId id="282" r:id="rId26"/>
    <p:sldId id="283" r:id="rId27"/>
    <p:sldId id="284" r:id="rId28"/>
    <p:sldId id="287" r:id="rId29"/>
    <p:sldId id="265" r:id="rId30"/>
    <p:sldId id="286" r:id="rId31"/>
    <p:sldId id="260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67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6049BF-4DC8-4D03-8825-A9DAEF14CF6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49BF-4DC8-4D03-8825-A9DAEF14CF6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49BF-4DC8-4D03-8825-A9DAEF14CF6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49BF-4DC8-4D03-8825-A9DAEF14CF6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49BF-4DC8-4D03-8825-A9DAEF14CF6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49BF-4DC8-4D03-8825-A9DAEF14CF6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49BF-4DC8-4D03-8825-A9DAEF14CF6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49BF-4DC8-4D03-8825-A9DAEF14CF6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49BF-4DC8-4D03-8825-A9DAEF14CF6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49BF-4DC8-4D03-8825-A9DAEF14CF6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49BF-4DC8-4D03-8825-A9DAEF14CF6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49BF-4DC8-4D03-8825-A9DAEF14CF6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49BF-4DC8-4D03-8825-A9DAEF14CF6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49BF-4DC8-4D03-8825-A9DAEF14CF6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49BF-4DC8-4D03-8825-A9DAEF14CF6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49BF-4DC8-4D03-8825-A9DAEF14CF6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49BF-4DC8-4D03-8825-A9DAEF14CF6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49BF-4DC8-4D03-8825-A9DAEF14CF6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49BF-4DC8-4D03-8825-A9DAEF14CF6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49BF-4DC8-4D03-8825-A9DAEF14CF6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49BF-4DC8-4D03-8825-A9DAEF14CF6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49BF-4DC8-4D03-8825-A9DAEF14CF6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49BF-4DC8-4D03-8825-A9DAEF14CF6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49BF-4DC8-4D03-8825-A9DAEF14CF6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49BF-4DC8-4D03-8825-A9DAEF14CF6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49BF-4DC8-4D03-8825-A9DAEF14CF6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49BF-4DC8-4D03-8825-A9DAEF14CF6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49BF-4DC8-4D03-8825-A9DAEF14CF6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49BF-4DC8-4D03-8825-A9DAEF14CF6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49BF-4DC8-4D03-8825-A9DAEF14CF6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49BF-4DC8-4D03-8825-A9DAEF14CF6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A473082-4530-4806-8DFC-CC4552A05B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5AEFA-B37A-4DE5-B08F-D30A3793E9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70CFE-132D-4D16-8603-A718869CD3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BFCA1B1-8592-478F-8FF6-5A1BC4AFEB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E70C1-63AF-4924-87DA-C36EC1740B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680EF-DCDC-4EF0-B2FF-8D3B9D0062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16A90-FCAA-4125-BA93-0BF1DB7E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2869A-FE4B-4C6E-90CE-46983BC210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32315-47DA-4467-B36A-44ACDE0BD1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F8198-2D69-4C59-B067-6ABAA903CF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FE319-577C-4C49-8FEB-E77A8233C6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289D6-043F-4250-B753-310054F858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7D4B5-5F70-4844-B837-78A36308F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BD814-FF5E-4D4A-8CE2-DFBA590ED4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4A452-583A-48AA-91E3-E4BA392DEC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094CE-0DC1-48B2-86B6-EB3B6C7C26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AD830-BB50-4729-9F95-03D851FE4B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D65FF-9CB1-4854-8A40-68830F623B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AA2EA-3D73-48A8-AF7B-E4F047531E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B7CDD-6541-4DDB-B7BA-8E0D16AF9F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13DCA-E4BD-409E-9DF5-0D7E0CF7A0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F8AC0-62BB-4071-95EF-A20A10193C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24C1CB-381D-486A-9E95-60F701DAD9E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9FE849-7B71-4E20-A18E-9CC7B2527A8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cs.ucf.edu/~turgut/COURSES/EEL6788_AWN_Spr11/Papers/Eisenman-BikeNet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cs.ucf.edu/~turgut/COURSES/EEL6788_AWN_Spr11/Papers/Eisenman-BikeNet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metrosense.cs.dartmouth.ed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143000"/>
            <a:ext cx="5756275" cy="1470025"/>
          </a:xfrm>
        </p:spPr>
        <p:txBody>
          <a:bodyPr/>
          <a:lstStyle/>
          <a:p>
            <a:r>
              <a:rPr lang="en-US" dirty="0" err="1" smtClean="0"/>
              <a:t>BikeNet</a:t>
            </a:r>
            <a:r>
              <a:rPr lang="en-US" dirty="0" smtClean="0"/>
              <a:t>:  A Mobile Sensing System for Cyclist Experience Mapping</a:t>
            </a:r>
            <a:endParaRPr lang="en-US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2819400"/>
            <a:ext cx="5832475" cy="1752600"/>
          </a:xfrm>
        </p:spPr>
        <p:txBody>
          <a:bodyPr/>
          <a:lstStyle/>
          <a:p>
            <a:r>
              <a:rPr lang="en-US" sz="1400" dirty="0" smtClean="0"/>
              <a:t>SHANE B. EISENMAN</a:t>
            </a:r>
          </a:p>
          <a:p>
            <a:r>
              <a:rPr lang="en-US" sz="1400" dirty="0" smtClean="0"/>
              <a:t>GAHNG-SEOP AHN</a:t>
            </a:r>
          </a:p>
          <a:p>
            <a:r>
              <a:rPr lang="en-US" sz="1400" dirty="0" smtClean="0"/>
              <a:t>Columbia University</a:t>
            </a:r>
          </a:p>
          <a:p>
            <a:endParaRPr lang="en-US" sz="1400" dirty="0" smtClean="0"/>
          </a:p>
          <a:p>
            <a:r>
              <a:rPr lang="en-US" sz="1400" dirty="0" smtClean="0"/>
              <a:t>EMILIANO MILUZZO, NICHOLAS D. LANE, and RONALD A. PETERSON</a:t>
            </a:r>
          </a:p>
          <a:p>
            <a:r>
              <a:rPr lang="en-US" sz="1400" dirty="0" smtClean="0"/>
              <a:t>ANDREW T. CAMPBELL</a:t>
            </a:r>
          </a:p>
          <a:p>
            <a:r>
              <a:rPr lang="en-US" sz="1400" dirty="0" smtClean="0"/>
              <a:t>Dartmouth College</a:t>
            </a:r>
          </a:p>
          <a:p>
            <a:endParaRPr lang="en-US" sz="1400" dirty="0" smtClean="0"/>
          </a:p>
          <a:p>
            <a:r>
              <a:rPr lang="en-US" sz="1400" dirty="0" smtClean="0"/>
              <a:t>From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ACM Transactions on Sensor Networks (TOSN), vol. 6, no. 1, December 2009</a:t>
            </a:r>
            <a:endParaRPr lang="en-US" sz="1400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858000" y="5486400"/>
            <a:ext cx="2133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Presented by:</a:t>
            </a:r>
          </a:p>
          <a:p>
            <a:r>
              <a:rPr lang="en-US" dirty="0" smtClean="0">
                <a:latin typeface="Gill Sans MT" pitchFamily="34" charset="0"/>
              </a:rPr>
              <a:t>Travis Cossairt</a:t>
            </a:r>
            <a:endParaRPr lang="en-US" dirty="0">
              <a:latin typeface="Gill Sans MT" pitchFamily="34" charset="0"/>
            </a:endParaRPr>
          </a:p>
          <a:p>
            <a:r>
              <a:rPr lang="en-US" dirty="0">
                <a:latin typeface="Gill Sans MT" pitchFamily="34" charset="0"/>
              </a:rPr>
              <a:t>February </a:t>
            </a:r>
            <a:r>
              <a:rPr lang="en-US" dirty="0" smtClean="0">
                <a:latin typeface="Gill Sans MT" pitchFamily="34" charset="0"/>
              </a:rPr>
              <a:t>21, </a:t>
            </a:r>
            <a:r>
              <a:rPr lang="en-US" dirty="0">
                <a:latin typeface="Gill Sans MT" pitchFamily="34" charset="0"/>
              </a:rPr>
              <a:t>2011</a:t>
            </a:r>
          </a:p>
          <a:p>
            <a:r>
              <a:rPr lang="en-US" dirty="0">
                <a:latin typeface="Gill Sans MT" pitchFamily="34" charset="0"/>
              </a:rPr>
              <a:t>EEL 6788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BikeNet</a:t>
            </a:r>
            <a:r>
              <a:rPr lang="en-US" dirty="0" smtClean="0"/>
              <a:t> Role Assignment Cont.</a:t>
            </a: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b="1" dirty="0" err="1" smtClean="0"/>
              <a:t>PersonalNode</a:t>
            </a:r>
            <a:r>
              <a:rPr lang="en-US" sz="2000" b="1" dirty="0" smtClean="0"/>
              <a:t> </a:t>
            </a:r>
            <a:r>
              <a:rPr lang="en-US" sz="2000" b="1" dirty="0"/>
              <a:t>provides control of short-range radio over other </a:t>
            </a:r>
            <a:r>
              <a:rPr lang="en-US" sz="2000" b="1"/>
              <a:t>sensing </a:t>
            </a:r>
            <a:r>
              <a:rPr lang="en-US" sz="2000" b="1" smtClean="0"/>
              <a:t>roles</a:t>
            </a:r>
            <a:endParaRPr lang="en-US" sz="2000" b="1" dirty="0" smtClean="0"/>
          </a:p>
          <a:p>
            <a:pPr lvl="1"/>
            <a:r>
              <a:rPr lang="en-US" sz="2000" b="1" dirty="0" smtClean="0"/>
              <a:t>S</a:t>
            </a:r>
            <a:r>
              <a:rPr lang="en-US" sz="2000" b="1" dirty="0" smtClean="0"/>
              <a:t>ignals </a:t>
            </a:r>
            <a:r>
              <a:rPr lang="en-US" sz="2000" b="1" dirty="0"/>
              <a:t>start/stop of </a:t>
            </a:r>
            <a:r>
              <a:rPr lang="en-US" sz="2000" b="1" dirty="0" smtClean="0"/>
              <a:t>trip </a:t>
            </a:r>
          </a:p>
          <a:p>
            <a:pPr lvl="1"/>
            <a:r>
              <a:rPr lang="en-US" sz="2000" b="1" dirty="0" smtClean="0"/>
              <a:t>O</a:t>
            </a:r>
            <a:r>
              <a:rPr lang="en-US" sz="2000" b="1" dirty="0" smtClean="0"/>
              <a:t>nly </a:t>
            </a:r>
            <a:r>
              <a:rPr lang="en-US" sz="2000" b="1" dirty="0"/>
              <a:t>REQUIRED role, all other </a:t>
            </a:r>
            <a:r>
              <a:rPr lang="en-US" sz="2000" b="1" dirty="0" smtClean="0"/>
              <a:t>optional, as well as storage of user profile preferences</a:t>
            </a:r>
            <a:endParaRPr lang="en-US" sz="2000" b="1" dirty="0"/>
          </a:p>
          <a:p>
            <a:pPr lvl="1"/>
            <a:r>
              <a:rPr lang="en-US" sz="2000" b="1" dirty="0" err="1" smtClean="0"/>
              <a:t>PersonalNode</a:t>
            </a:r>
            <a:r>
              <a:rPr lang="en-US" sz="2000" b="1" dirty="0" smtClean="0"/>
              <a:t> communicates with all local sensors in the BAN via a “hello”/”</a:t>
            </a:r>
            <a:r>
              <a:rPr lang="en-US" sz="2000" b="1" dirty="0" err="1" smtClean="0"/>
              <a:t>ack</a:t>
            </a:r>
            <a:r>
              <a:rPr lang="en-US" sz="2000" b="1" dirty="0" smtClean="0"/>
              <a:t>” type of protocol</a:t>
            </a:r>
          </a:p>
          <a:p>
            <a:pPr lvl="1"/>
            <a:r>
              <a:rPr lang="en-US" sz="2000" b="1" dirty="0" smtClean="0"/>
              <a:t>Sensors respond back with what role they can/are willing to fulfill</a:t>
            </a:r>
            <a:endParaRPr lang="en-US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572000"/>
            <a:ext cx="4648200" cy="214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Intra-BAN &amp; Inter-BAN Management</a:t>
            </a: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Localization &amp; Synchronization managed by </a:t>
            </a:r>
            <a:r>
              <a:rPr lang="en-US" b="1" dirty="0" err="1" smtClean="0"/>
              <a:t>SyncSprinkler</a:t>
            </a:r>
            <a:r>
              <a:rPr lang="en-US" b="1" dirty="0" smtClean="0"/>
              <a:t> role that does periodic broadcasts to update time/location to all BAN members</a:t>
            </a:r>
          </a:p>
          <a:p>
            <a:r>
              <a:rPr lang="en-US" b="1" dirty="0" smtClean="0"/>
              <a:t>When </a:t>
            </a:r>
            <a:r>
              <a:rPr lang="en-US" b="1" dirty="0" err="1" smtClean="0"/>
              <a:t>PersonalNode</a:t>
            </a:r>
            <a:r>
              <a:rPr lang="en-US" b="1" dirty="0" smtClean="0"/>
              <a:t> establishes all roles fulfilled in BAN, “Ready” state occurs.  When ride starts, a button click broadcasts to all members to start recording data</a:t>
            </a:r>
          </a:p>
          <a:p>
            <a:r>
              <a:rPr lang="en-US" b="1" dirty="0" smtClean="0"/>
              <a:t>System supports both event-based and </a:t>
            </a:r>
            <a:r>
              <a:rPr lang="en-US" b="1" dirty="0" err="1" smtClean="0"/>
              <a:t>continous</a:t>
            </a:r>
            <a:r>
              <a:rPr lang="en-US" b="1" dirty="0" smtClean="0"/>
              <a:t> sensing, as setup by the profile stored in </a:t>
            </a:r>
            <a:r>
              <a:rPr lang="en-US" b="1" dirty="0" err="1" smtClean="0"/>
              <a:t>PersonalNode</a:t>
            </a:r>
            <a:endParaRPr lang="en-US" b="1" dirty="0" smtClean="0"/>
          </a:p>
          <a:p>
            <a:r>
              <a:rPr lang="en-US" b="1" dirty="0" err="1" smtClean="0"/>
              <a:t>LocalDisplay</a:t>
            </a:r>
            <a:r>
              <a:rPr lang="en-US" b="1" dirty="0" smtClean="0"/>
              <a:t> communicates to BAN members to provide real-time display of sensor data communicating via Bluetooth</a:t>
            </a:r>
          </a:p>
          <a:p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Exchange Services</a:t>
            </a: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3 types of data exchange occur in system:</a:t>
            </a:r>
          </a:p>
          <a:p>
            <a:pPr lvl="1"/>
            <a:r>
              <a:rPr lang="en-US" b="1" dirty="0" smtClean="0"/>
              <a:t>Tasking exchange (mobile sensing&lt;-&gt;SAP): handles bootstrapping the sensors as well as requests from backend to particular BAN</a:t>
            </a:r>
          </a:p>
          <a:p>
            <a:pPr lvl="1"/>
            <a:r>
              <a:rPr lang="en-US" b="1" dirty="0" smtClean="0"/>
              <a:t>Mulling exchange (between members of mobile sensing tier i.e. other cyclists): allows other BAN’s outside of SAP range to be exchanged and uploaded for real-time requests from back end</a:t>
            </a:r>
            <a:endParaRPr lang="en-US" dirty="0" smtClean="0"/>
          </a:p>
          <a:p>
            <a:pPr marL="742950" lvl="2" indent="-342900"/>
            <a:r>
              <a:rPr lang="en-US" b="1" dirty="0" smtClean="0"/>
              <a:t>Uploading exchange (mobile sensing&lt;-&gt;SAP):  uploads data when in range of a SAP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Truth Sensing</a:t>
            </a: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SAPs equipped with special sensors to provide “ground-truth” measurements</a:t>
            </a:r>
          </a:p>
          <a:p>
            <a:r>
              <a:rPr lang="en-US" b="1" dirty="0" smtClean="0"/>
              <a:t>Refers to trusted, high-fidelity, always accessible stream of data</a:t>
            </a:r>
          </a:p>
          <a:p>
            <a:r>
              <a:rPr lang="en-US" b="1" dirty="0" smtClean="0"/>
              <a:t>Used to validate or invalidate uploaded data for samples expected to have high expected correlation</a:t>
            </a:r>
          </a:p>
          <a:p>
            <a:r>
              <a:rPr lang="en-US" b="1" dirty="0" smtClean="0"/>
              <a:t>E.g. temperature sampled at same time</a:t>
            </a:r>
          </a:p>
          <a:p>
            <a:r>
              <a:rPr lang="en-US" b="1" dirty="0" smtClean="0"/>
              <a:t>Can also be used to self-calibrate a BAN within radio range of a SAP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Management</a:t>
            </a: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SAP handles queries from both backend user and </a:t>
            </a:r>
            <a:r>
              <a:rPr lang="en-US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PersonalNode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a BAN</a:t>
            </a:r>
          </a:p>
          <a:p>
            <a:r>
              <a:rPr lang="en-US" b="1" dirty="0" smtClean="0"/>
              <a:t>Invokes sensing resource discovery to find sensing resources available to meet the request</a:t>
            </a:r>
          </a:p>
          <a:p>
            <a:r>
              <a:rPr lang="en-US" b="1" dirty="0" smtClean="0"/>
              <a:t>Checks both ground-truth sensors on SAP as well as any BAN’s within radio range</a:t>
            </a:r>
          </a:p>
          <a:p>
            <a:r>
              <a:rPr lang="en-US" b="1" dirty="0" smtClean="0"/>
              <a:t>If sensor resource available, invokes the task</a:t>
            </a:r>
          </a:p>
          <a:p>
            <a:r>
              <a:rPr lang="en-US" b="1" dirty="0" smtClean="0"/>
              <a:t>E.g. If phone used as SAP, could be invoked to take photo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 Checkpoints</a:t>
            </a: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Location-specific entities to allow storage/retrieval of location-specific data e.g. average speed up a particular hill</a:t>
            </a:r>
            <a:endParaRPr lang="en-US" dirty="0" smtClean="0"/>
          </a:p>
          <a:p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Could be used to display other cyclists performance at that location (competition), or your previous performance</a:t>
            </a:r>
          </a:p>
          <a:p>
            <a:r>
              <a:rPr lang="en-US" b="1" dirty="0" smtClean="0"/>
              <a:t>Can be created by the cyclist through UI on </a:t>
            </a:r>
            <a:r>
              <a:rPr lang="en-US" b="1" dirty="0" err="1" smtClean="0"/>
              <a:t>LocalDisplay</a:t>
            </a:r>
            <a:r>
              <a:rPr lang="en-US" b="1" dirty="0" smtClean="0"/>
              <a:t> or via web interface before the ride (w/ privacy indicator)</a:t>
            </a:r>
            <a:endParaRPr lang="en-US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Submission Portal</a:t>
            </a: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 portal containing graphical presentation of cyclist data</a:t>
            </a:r>
          </a:p>
          <a:p>
            <a:r>
              <a:rPr lang="en-US" sz="2000" b="1" dirty="0" smtClean="0"/>
              <a:t>Allows real time querying of BANs if cyclist using a GPRS connection device</a:t>
            </a:r>
          </a:p>
          <a:p>
            <a:r>
              <a:rPr lang="en-US" sz="2000" b="1" dirty="0" smtClean="0"/>
              <a:t>Includes ability to query BAN’s location, capture camera image, sample microphone</a:t>
            </a:r>
          </a:p>
          <a:p>
            <a:r>
              <a:rPr lang="en-US" sz="2000" b="1" dirty="0" smtClean="0"/>
              <a:t>Communicates by sending an SMS to the BAN’s phone over GPRS</a:t>
            </a:r>
            <a:endParaRPr lang="en-US" sz="2000" dirty="0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038600"/>
            <a:ext cx="45339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Data Storage, Processing, Visualization</a:t>
            </a: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Repository provides location for long-term storage of cyclist </a:t>
            </a:r>
            <a:r>
              <a:rPr lang="en-US" b="1" dirty="0" smtClean="0"/>
              <a:t>experience </a:t>
            </a:r>
            <a:r>
              <a:rPr lang="en-US" b="1" dirty="0" smtClean="0"/>
              <a:t>data on a per-cyclist basis</a:t>
            </a:r>
          </a:p>
          <a:p>
            <a:r>
              <a:rPr lang="en-US" b="1" dirty="0" smtClean="0"/>
              <a:t>Also provides location for aggregation of communal cyclist data</a:t>
            </a:r>
          </a:p>
          <a:p>
            <a:r>
              <a:rPr lang="en-US" b="1" dirty="0" smtClean="0"/>
              <a:t>System uses a number of data interpretation and inference tools to look for trends, averages, etc. and then filter/smooth those results for visualization</a:t>
            </a:r>
          </a:p>
          <a:p>
            <a:r>
              <a:rPr lang="en-US" b="1" dirty="0" smtClean="0"/>
              <a:t>Future goal is to provide full back end sharing and dynamic </a:t>
            </a:r>
            <a:r>
              <a:rPr lang="en-US" b="1" dirty="0" err="1" smtClean="0"/>
              <a:t>visualizers</a:t>
            </a:r>
            <a:r>
              <a:rPr lang="en-US" b="1" dirty="0" smtClean="0"/>
              <a:t> to share among community, groups, etc.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State Database</a:t>
            </a: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Contains both static and dynamic state information about elements in the network</a:t>
            </a:r>
          </a:p>
          <a:p>
            <a:r>
              <a:rPr lang="en-US" b="1" dirty="0" smtClean="0"/>
              <a:t>Tracks which BAN’s currently in radio range of mobile and static SAP’s</a:t>
            </a:r>
          </a:p>
          <a:p>
            <a:r>
              <a:rPr lang="en-US" b="1" dirty="0" smtClean="0"/>
              <a:t>Facilitates proper query routing from any back end query</a:t>
            </a:r>
          </a:p>
          <a:p>
            <a:r>
              <a:rPr lang="en-US" b="1" dirty="0" smtClean="0"/>
              <a:t>Also useful for debugging and management of network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Incentivizing Usage</a:t>
            </a: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</a:t>
            </a:r>
            <a:r>
              <a:rPr lang="en-US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BikeNet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consumes battery energy and </a:t>
            </a:r>
            <a:r>
              <a:rPr lang="en-US" b="1" dirty="0"/>
              <a:t>s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torage space of personal device, thus must incentive user to help contribute to community</a:t>
            </a:r>
          </a:p>
          <a:p>
            <a:r>
              <a:rPr lang="en-US" b="1" dirty="0" smtClean="0"/>
              <a:t>As a </a:t>
            </a:r>
            <a:r>
              <a:rPr lang="en-US" b="1" dirty="0" err="1" smtClean="0"/>
              <a:t>PersonalNode</a:t>
            </a:r>
            <a:r>
              <a:rPr lang="en-US" b="1" dirty="0" smtClean="0"/>
              <a:t> </a:t>
            </a:r>
            <a:r>
              <a:rPr lang="en-US" b="1" dirty="0" smtClean="0"/>
              <a:t>role, system provides direct usefulness to cyclist, so no additional incentive needed at this phase</a:t>
            </a:r>
          </a:p>
          <a:p>
            <a:r>
              <a:rPr lang="en-US" b="1" dirty="0" smtClean="0"/>
              <a:t>During upload however, </a:t>
            </a:r>
            <a:r>
              <a:rPr lang="en-US" b="1" dirty="0" err="1" smtClean="0"/>
              <a:t>muling</a:t>
            </a:r>
            <a:r>
              <a:rPr lang="en-US" b="1" dirty="0" smtClean="0"/>
              <a:t> may be used to get data to servers which consumes energy, storage, and radio bandwidth</a:t>
            </a:r>
          </a:p>
          <a:p>
            <a:r>
              <a:rPr lang="en-US" b="1" dirty="0" err="1" smtClean="0"/>
              <a:t>BikeNet</a:t>
            </a:r>
            <a:r>
              <a:rPr lang="en-US" b="1" dirty="0" smtClean="0"/>
              <a:t> thus allows user to indicate amount of resources he is willing to share for others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6850062" cy="1143000"/>
          </a:xfrm>
        </p:spPr>
        <p:txBody>
          <a:bodyPr/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Introduction</a:t>
            </a:r>
          </a:p>
          <a:p>
            <a:r>
              <a:rPr lang="en-US" sz="3200" dirty="0" smtClean="0"/>
              <a:t>Hardware Design</a:t>
            </a:r>
          </a:p>
          <a:p>
            <a:r>
              <a:rPr lang="en-US" sz="3200" dirty="0" smtClean="0"/>
              <a:t>Software Design</a:t>
            </a:r>
          </a:p>
          <a:p>
            <a:r>
              <a:rPr lang="en-US" sz="3200" dirty="0" smtClean="0"/>
              <a:t>Incentivizing Usage</a:t>
            </a:r>
          </a:p>
          <a:p>
            <a:r>
              <a:rPr lang="en-US" sz="3200" dirty="0" smtClean="0"/>
              <a:t>System Evaluation</a:t>
            </a:r>
          </a:p>
          <a:p>
            <a:r>
              <a:rPr lang="en-US" sz="3200" dirty="0" smtClean="0"/>
              <a:t>Conclusions &amp; Significance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and Trust</a:t>
            </a: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sensed data originates from cyclist and surroundings</a:t>
            </a:r>
          </a:p>
          <a:p>
            <a:r>
              <a:rPr lang="en-US" b="1" dirty="0" smtClean="0"/>
              <a:t>Privacy threat comes from mulling process of the other biker’s data, which can be addressed using standard encryption technologies</a:t>
            </a:r>
            <a:endParaRPr lang="en-US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sharing data (once in secure </a:t>
            </a:r>
            <a:r>
              <a:rPr lang="en-US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BikeNet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repository), authors assume that data is shared via secure internet channels such as SSL or IKE</a:t>
            </a:r>
          </a:p>
          <a:p>
            <a:r>
              <a:rPr lang="en-US" b="1" dirty="0" smtClean="0"/>
              <a:t>Identifies tension between user privacy and trust of data on internet, which is outside scope of project</a:t>
            </a:r>
            <a:endParaRPr lang="en-US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Evaluation</a:t>
            </a: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5 fully equipped </a:t>
            </a:r>
            <a:r>
              <a:rPr lang="en-US" b="1" dirty="0" err="1" smtClean="0"/>
              <a:t>BikeNet</a:t>
            </a:r>
            <a:r>
              <a:rPr lang="en-US" b="1" dirty="0" smtClean="0"/>
              <a:t> bicycles built</a:t>
            </a:r>
          </a:p>
          <a:p>
            <a:r>
              <a:rPr lang="en-US" b="1" dirty="0" smtClean="0"/>
              <a:t>Number of static and mobile SAP’s deployed over Dartmouth College &amp; adjacent area in Hanover, NH</a:t>
            </a:r>
          </a:p>
          <a:p>
            <a:r>
              <a:rPr lang="en-US" b="1" dirty="0" smtClean="0"/>
              <a:t>Fully functional backend Web portal offering query  submission and data retrieval services</a:t>
            </a:r>
          </a:p>
          <a:p>
            <a:r>
              <a:rPr lang="en-US" b="1" dirty="0" smtClean="0"/>
              <a:t>Number of experiments ran using this test setup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Cyclist Experience Mapping Experiments</a:t>
            </a: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600200"/>
            <a:ext cx="3811587" cy="4525963"/>
          </a:xfrm>
        </p:spPr>
        <p:txBody>
          <a:bodyPr/>
          <a:lstStyle/>
          <a:p>
            <a:r>
              <a:rPr lang="en-US" b="1" dirty="0" smtClean="0"/>
              <a:t>Inference and Cyclist Fitness Sensing</a:t>
            </a:r>
          </a:p>
          <a:p>
            <a:pPr lvl="1"/>
            <a:r>
              <a:rPr lang="en-US" b="1" dirty="0" smtClean="0"/>
              <a:t>By tracking wheel gear, &amp; pedal speed vs. slope, they were able to derive a level of fitness</a:t>
            </a:r>
          </a:p>
        </p:txBody>
      </p:sp>
      <p:pic>
        <p:nvPicPr>
          <p:cNvPr id="147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2600"/>
            <a:ext cx="439615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Cyclist Experience Mapping Experiments</a:t>
            </a: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4038600" cy="4525963"/>
          </a:xfrm>
        </p:spPr>
        <p:txBody>
          <a:bodyPr>
            <a:normAutofit lnSpcReduction="10000"/>
          </a:bodyPr>
          <a:lstStyle/>
          <a:p>
            <a:pPr lvl="1"/>
            <a:r>
              <a:rPr lang="en-US" b="1" dirty="0" smtClean="0"/>
              <a:t>Cyclist Experience:</a:t>
            </a:r>
          </a:p>
          <a:p>
            <a:pPr lvl="2"/>
            <a:r>
              <a:rPr lang="en-US" b="1" dirty="0" smtClean="0"/>
              <a:t>Measured levels of air pollution, noise pollution, and “Health </a:t>
            </a:r>
            <a:r>
              <a:rPr lang="en-US" b="1" dirty="0" err="1" smtClean="0"/>
              <a:t>index”over</a:t>
            </a:r>
            <a:r>
              <a:rPr lang="en-US" b="1" dirty="0" smtClean="0"/>
              <a:t> routes</a:t>
            </a:r>
          </a:p>
          <a:p>
            <a:pPr lvl="2"/>
            <a:r>
              <a:rPr lang="en-US" b="1" dirty="0" smtClean="0"/>
              <a:t>Health index is a measure overall index comparing </a:t>
            </a:r>
            <a:r>
              <a:rPr lang="en-US" b="1" dirty="0" err="1" smtClean="0"/>
              <a:t>CarDensity</a:t>
            </a:r>
            <a:r>
              <a:rPr lang="en-US" b="1" dirty="0" smtClean="0"/>
              <a:t>, CO</a:t>
            </a:r>
            <a:r>
              <a:rPr lang="en-US" b="1" baseline="-25000" dirty="0" smtClean="0"/>
              <a:t>2</a:t>
            </a:r>
            <a:r>
              <a:rPr lang="en-US" b="1" dirty="0" smtClean="0"/>
              <a:t> level, and </a:t>
            </a:r>
            <a:r>
              <a:rPr lang="en-US" b="1" dirty="0" err="1" smtClean="0"/>
              <a:t>SoundLevel</a:t>
            </a:r>
            <a:endParaRPr lang="en-US" b="1" dirty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905000"/>
            <a:ext cx="46958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Cycling Experiment</a:t>
            </a: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Bicycling is very social, and many ride in groups</a:t>
            </a:r>
          </a:p>
          <a:p>
            <a:r>
              <a:rPr lang="en-US" b="1" dirty="0" smtClean="0"/>
              <a:t>Could this be used to do data correlation for a group, and take advantage of auto calibration, anomaly detection, and noise reduction?</a:t>
            </a:r>
          </a:p>
          <a:p>
            <a:r>
              <a:rPr lang="en-US" b="1" dirty="0" smtClean="0"/>
              <a:t>In this </a:t>
            </a:r>
            <a:r>
              <a:rPr lang="en-US" b="1" dirty="0" err="1" smtClean="0"/>
              <a:t>experiement</a:t>
            </a:r>
            <a:r>
              <a:rPr lang="en-US" b="1" dirty="0" smtClean="0"/>
              <a:t>, cyclists travelled in tandem within 10m of each other (w/ as much as 50m separation at times)</a:t>
            </a:r>
          </a:p>
          <a:p>
            <a:r>
              <a:rPr lang="en-US" b="1" dirty="0" smtClean="0"/>
              <a:t>Found good correlation in some sensors such as CO</a:t>
            </a:r>
            <a:r>
              <a:rPr lang="en-US" b="1" baseline="-25000" dirty="0" smtClean="0"/>
              <a:t>2 </a:t>
            </a:r>
            <a:r>
              <a:rPr lang="en-US" b="1" dirty="0" smtClean="0"/>
              <a:t>and GPS, w/ ability to “patch” e.g. compass sensor</a:t>
            </a:r>
          </a:p>
          <a:p>
            <a:r>
              <a:rPr lang="en-US" b="1" dirty="0" smtClean="0"/>
              <a:t>Bad/difficult to correlate some data such as sound, lateral tilt, GSR bio-feedback etc.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Performance Experiments</a:t>
            </a: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600201"/>
            <a:ext cx="8226425" cy="3200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Cyclist Localization</a:t>
            </a:r>
          </a:p>
          <a:p>
            <a:pPr lvl="1"/>
            <a:r>
              <a:rPr lang="en-US" b="1" dirty="0" smtClean="0"/>
              <a:t>Alternative to GPS for </a:t>
            </a:r>
            <a:r>
              <a:rPr lang="en-US" b="1" dirty="0" err="1" smtClean="0"/>
              <a:t>SyncSprinkler</a:t>
            </a:r>
            <a:r>
              <a:rPr lang="en-US" b="1" dirty="0" smtClean="0"/>
              <a:t> role, as GPS might not work in tall building areas, expensive, high energy consumption etc.</a:t>
            </a:r>
          </a:p>
          <a:p>
            <a:pPr lvl="1"/>
            <a:r>
              <a:rPr lang="en-US" b="1" dirty="0" smtClean="0"/>
              <a:t>Combine </a:t>
            </a:r>
            <a:r>
              <a:rPr lang="en-US" b="1" dirty="0" err="1" smtClean="0"/>
              <a:t>WheelSensor</a:t>
            </a:r>
            <a:r>
              <a:rPr lang="en-US" b="1" dirty="0" smtClean="0"/>
              <a:t> and </a:t>
            </a:r>
            <a:r>
              <a:rPr lang="en-US" b="1" dirty="0" err="1" smtClean="0"/>
              <a:t>CompassSensor</a:t>
            </a:r>
            <a:r>
              <a:rPr lang="en-US" b="1" dirty="0" smtClean="0"/>
              <a:t> to determine position (i.e. dead reckoning) w/ known starting location</a:t>
            </a:r>
          </a:p>
          <a:p>
            <a:pPr lvl="1"/>
            <a:r>
              <a:rPr lang="en-US" b="1" dirty="0" smtClean="0"/>
              <a:t>Determined not accurate enough, due to wheel size </a:t>
            </a:r>
            <a:r>
              <a:rPr lang="en-US" b="1" dirty="0" err="1" smtClean="0"/>
              <a:t>flucations</a:t>
            </a:r>
            <a:r>
              <a:rPr lang="en-US" b="1" dirty="0" smtClean="0"/>
              <a:t> etc., but makes good complement solution for when GPS signal may be lost</a:t>
            </a:r>
          </a:p>
          <a:p>
            <a:endParaRPr lang="en-US" dirty="0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648200"/>
            <a:ext cx="4495800" cy="204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Town-Scale System Scenario Experiment</a:t>
            </a: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600200"/>
            <a:ext cx="8231187" cy="213359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3</a:t>
            </a:r>
            <a:r>
              <a:rPr lang="en-US" b="1" dirty="0" smtClean="0"/>
              <a:t> </a:t>
            </a:r>
            <a:r>
              <a:rPr lang="en-US" b="1" dirty="0" err="1" smtClean="0"/>
              <a:t>BikeNet</a:t>
            </a:r>
            <a:r>
              <a:rPr lang="en-US" b="1" dirty="0" smtClean="0"/>
              <a:t> bikes and small scale </a:t>
            </a:r>
            <a:r>
              <a:rPr lang="en-US" b="1" dirty="0" err="1" smtClean="0"/>
              <a:t>BikeNet</a:t>
            </a:r>
            <a:r>
              <a:rPr lang="en-US" b="1" dirty="0" smtClean="0"/>
              <a:t> </a:t>
            </a:r>
            <a:r>
              <a:rPr lang="en-US" b="1" dirty="0" err="1" smtClean="0"/>
              <a:t>testbed</a:t>
            </a:r>
            <a:r>
              <a:rPr lang="en-US" b="1" dirty="0" smtClean="0"/>
              <a:t> with 7 static SAP’s across Dartmouth College and Hanover collected on morning of November 20, 2006</a:t>
            </a:r>
          </a:p>
          <a:p>
            <a:r>
              <a:rPr lang="en-US" b="1" dirty="0" smtClean="0"/>
              <a:t>Cyclists 1&amp;2 live near each other, rendezvous with cyclist 3, then 1 &amp; 3 depart to library and cyclist 2 heads to CS building</a:t>
            </a:r>
          </a:p>
          <a:p>
            <a:endParaRPr lang="en-US" dirty="0"/>
          </a:p>
        </p:txBody>
      </p:sp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832" y="3581400"/>
            <a:ext cx="764606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Town-Scale System Scenario Experiment</a:t>
            </a: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Evalulated</a:t>
            </a:r>
            <a:r>
              <a:rPr lang="en-US" b="1" dirty="0" smtClean="0"/>
              <a:t> impact of incremental addition of SAP’s to system on average delay of delay </a:t>
            </a:r>
            <a:r>
              <a:rPr lang="en-US" b="1" dirty="0" err="1" smtClean="0"/>
              <a:t>deliverred</a:t>
            </a:r>
            <a:r>
              <a:rPr lang="en-US" b="1" dirty="0" smtClean="0"/>
              <a:t> from 3 cyclists to backend</a:t>
            </a:r>
          </a:p>
          <a:p>
            <a:r>
              <a:rPr lang="en-US" b="1" dirty="0" smtClean="0"/>
              <a:t>Discovered that addition of new SAP yields </a:t>
            </a:r>
            <a:r>
              <a:rPr lang="en-US" b="1" dirty="0" err="1" smtClean="0"/>
              <a:t>nonuniform</a:t>
            </a:r>
            <a:r>
              <a:rPr lang="en-US" b="1" dirty="0" smtClean="0"/>
              <a:t> improvement to data delivery performance, thus highly dependent on factors like deployment density and location in relation to routes</a:t>
            </a:r>
          </a:p>
          <a:p>
            <a:endParaRPr lang="en-US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450020"/>
            <a:ext cx="3124200" cy="240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&amp; Significance</a:t>
            </a: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BikeNet</a:t>
            </a:r>
            <a:r>
              <a:rPr lang="en-US" b="1" dirty="0" smtClean="0"/>
              <a:t> represents the “first comprehensive mobile sensing system quantifying the cyclist experience”</a:t>
            </a:r>
          </a:p>
          <a:p>
            <a:r>
              <a:rPr lang="en-US" b="1" dirty="0" smtClean="0"/>
              <a:t>Collects and analyzes personal cyclist performance and communal environment data</a:t>
            </a:r>
          </a:p>
          <a:p>
            <a:r>
              <a:rPr lang="en-US" b="1" dirty="0" smtClean="0"/>
              <a:t>Supports two modes of operation to support both delay-tolerant and real-time sensing</a:t>
            </a:r>
          </a:p>
          <a:p>
            <a:r>
              <a:rPr lang="en-US" b="1" dirty="0" smtClean="0"/>
              <a:t>Data can be displayed locally to cyclist or to others via backend services</a:t>
            </a:r>
          </a:p>
          <a:p>
            <a:r>
              <a:rPr lang="en-US" b="1" dirty="0" smtClean="0"/>
              <a:t>Web portal provides social networking among other cyclists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Own Thoughts</a:t>
            </a: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Sensors mounted on cyclist (e.g. the helmet) seem </a:t>
            </a:r>
            <a:r>
              <a:rPr lang="en-US" b="1" dirty="0" err="1" smtClean="0"/>
              <a:t>unwieldly</a:t>
            </a:r>
            <a:r>
              <a:rPr lang="en-US" b="1" dirty="0" smtClean="0"/>
              <a:t> and could be improved</a:t>
            </a:r>
          </a:p>
          <a:p>
            <a:r>
              <a:rPr lang="en-US" b="1" dirty="0" smtClean="0"/>
              <a:t>Could </a:t>
            </a:r>
            <a:r>
              <a:rPr lang="en-US" b="1" dirty="0" err="1" smtClean="0"/>
              <a:t>BikeNet</a:t>
            </a:r>
            <a:r>
              <a:rPr lang="en-US" b="1" dirty="0" smtClean="0"/>
              <a:t> system be used to trigger events such as if cyclist crashes/or falls down? (auto call 911 or other nearby bikers? </a:t>
            </a:r>
            <a:r>
              <a:rPr lang="en-US" b="1" dirty="0" smtClean="0">
                <a:sym typeface="Wingdings" pitchFamily="2" charset="2"/>
              </a:rPr>
              <a:t>)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600200"/>
            <a:ext cx="5106987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BikeNet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mobile sensing system for mapping the cyclist experience”</a:t>
            </a:r>
          </a:p>
          <a:p>
            <a:r>
              <a:rPr lang="en-US" b="1" dirty="0" smtClean="0"/>
              <a:t>Leverages the </a:t>
            </a:r>
            <a:r>
              <a:rPr lang="en-US" b="1" dirty="0" err="1" smtClean="0"/>
              <a:t>MetroSense</a:t>
            </a:r>
            <a:r>
              <a:rPr lang="en-US" b="1" dirty="0" smtClean="0"/>
              <a:t> Architecture[2] </a:t>
            </a:r>
          </a:p>
          <a:p>
            <a:r>
              <a:rPr lang="en-US" b="1" dirty="0" smtClean="0"/>
              <a:t>Project embeds multiple hardware sensors onto a bicycle</a:t>
            </a:r>
          </a:p>
          <a:p>
            <a:r>
              <a:rPr lang="en-US" b="1" dirty="0" smtClean="0"/>
              <a:t>Dual mode operation for data collection to handle areas without network connectivity</a:t>
            </a:r>
          </a:p>
          <a:p>
            <a:r>
              <a:rPr lang="en-US" b="1" dirty="0" smtClean="0"/>
              <a:t>Web-based portal created for community sharing and data viewing</a:t>
            </a:r>
          </a:p>
          <a:p>
            <a:endParaRPr lang="en-US" dirty="0"/>
          </a:p>
        </p:txBody>
      </p:sp>
      <p:pic>
        <p:nvPicPr>
          <p:cNvPr id="4" name="Picture 6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00200"/>
            <a:ext cx="3257550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[1]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Shane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B.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Eisenman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Emiliano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Miluzzo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, Nicholas D. Lane, Ronald A. Peterson,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Gahng-Seop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Ahn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, and Andrew T. Campbell, "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BikeNet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: A Mobile Sensing System for Cyclist Experience Mapping", ACM Transactions on Sensor Networks (TOSN), vol. 6, no. 1, December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2009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[2] </a:t>
            </a:r>
            <a:r>
              <a:rPr lang="pt-BR" dirty="0" smtClean="0"/>
              <a:t>METROSENSE PROJECT. 2007. </a:t>
            </a:r>
            <a:r>
              <a:rPr lang="pt-BR" dirty="0" smtClean="0">
                <a:hlinkClick r:id="rId4"/>
              </a:rPr>
              <a:t>http://metrosense.cs.dartmouth.edu</a:t>
            </a:r>
            <a:endParaRPr lang="pt-BR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Design</a:t>
            </a: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Organized into 3 tiers:  </a:t>
            </a:r>
          </a:p>
          <a:p>
            <a:pPr marL="857250" lvl="1" indent="-457200"/>
            <a:r>
              <a:rPr lang="en-US" b="1" dirty="0" smtClean="0"/>
              <a:t>Mobile Sensor Tier</a:t>
            </a:r>
            <a:endParaRPr lang="en-US" dirty="0" smtClean="0"/>
          </a:p>
          <a:p>
            <a:pPr marL="857250" lvl="1" indent="-457200"/>
            <a:r>
              <a:rPr lang="en-US" b="1" dirty="0" smtClean="0"/>
              <a:t>Sensor Access Point (SAP) Tier</a:t>
            </a:r>
          </a:p>
          <a:p>
            <a:pPr marL="857250" lvl="1" indent="-457200"/>
            <a:r>
              <a:rPr lang="en-US" b="1" dirty="0" smtClean="0"/>
              <a:t>Backend Server Tier</a:t>
            </a:r>
          </a:p>
          <a:p>
            <a:pPr marL="857250" lvl="1" indent="-457200"/>
            <a:endParaRPr lang="en-US" b="1" dirty="0" smtClean="0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733800"/>
            <a:ext cx="585022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Mobile Sensor Tier</a:t>
            </a:r>
            <a:endParaRPr lang="en-US" sz="40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600200"/>
            <a:ext cx="5564187" cy="4525963"/>
          </a:xfrm>
        </p:spPr>
        <p:txBody>
          <a:bodyPr/>
          <a:lstStyle/>
          <a:p>
            <a:r>
              <a:rPr lang="en-US" b="1" dirty="0" smtClean="0"/>
              <a:t># of sensors that are bicycle and human-mounted to create a BAN (Bicycle </a:t>
            </a:r>
            <a:r>
              <a:rPr lang="en-US" b="1" dirty="0"/>
              <a:t>A</a:t>
            </a:r>
            <a:r>
              <a:rPr lang="en-US" b="1" dirty="0" smtClean="0"/>
              <a:t>rea </a:t>
            </a:r>
            <a:r>
              <a:rPr lang="en-US" b="1" dirty="0"/>
              <a:t>N</a:t>
            </a:r>
            <a:r>
              <a:rPr lang="en-US" b="1" dirty="0" smtClean="0"/>
              <a:t>etwork)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Gathers data on cycling performance, cyclist heath/fitness, and environment on route</a:t>
            </a:r>
          </a:p>
          <a:p>
            <a:r>
              <a:rPr lang="en-US" b="1" dirty="0" smtClean="0"/>
              <a:t>Includes: 2-axis accelerometer, </a:t>
            </a:r>
            <a:r>
              <a:rPr lang="en-US" b="1" dirty="0" err="1" smtClean="0"/>
              <a:t>thermistor</a:t>
            </a:r>
            <a:r>
              <a:rPr lang="en-US" b="1" dirty="0" smtClean="0"/>
              <a:t>, photodiode, microphone, camera, multiple radios, GPS, C0</a:t>
            </a:r>
            <a:r>
              <a:rPr lang="en-US" b="1" baseline="-25000" dirty="0" smtClean="0"/>
              <a:t>2</a:t>
            </a:r>
            <a:r>
              <a:rPr lang="en-US" b="1" dirty="0" smtClean="0"/>
              <a:t>, Biofeedback, magnetometer (car detection), </a:t>
            </a:r>
          </a:p>
          <a:p>
            <a:r>
              <a:rPr lang="en-US" b="1" dirty="0" smtClean="0"/>
              <a:t>etc. </a:t>
            </a:r>
            <a:endParaRPr lang="en-US" b="1" baseline="-25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133600"/>
            <a:ext cx="27432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800600"/>
            <a:ext cx="32956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57200"/>
            <a:ext cx="1905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Sensor Access Point (SAP) Tier</a:t>
            </a:r>
            <a:endParaRPr lang="en-US" sz="40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600200"/>
            <a:ext cx="8459787" cy="4525963"/>
          </a:xfrm>
        </p:spPr>
        <p:txBody>
          <a:bodyPr/>
          <a:lstStyle/>
          <a:p>
            <a:r>
              <a:rPr lang="en-US" b="1" dirty="0" smtClean="0"/>
              <a:t>Offers high performance/reliability and secure gateway access from sensor tier to backend servers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 of command to task available sensors with user application requests/queries</a:t>
            </a:r>
          </a:p>
          <a:p>
            <a:r>
              <a:rPr lang="en-US" b="1" dirty="0" smtClean="0"/>
              <a:t>Can also be fitted with sensors to provide context/validation for any uploaded data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Authors experimented with both static </a:t>
            </a:r>
          </a:p>
          <a:p>
            <a:pPr>
              <a:buNone/>
            </a:pPr>
            <a:r>
              <a:rPr lang="en-US" b="1" dirty="0"/>
              <a:t>	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(wired directly to internet e.g. </a:t>
            </a:r>
            <a:r>
              <a:rPr lang="en-US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Tmote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>
              <a:buNone/>
            </a:pPr>
            <a:r>
              <a:rPr lang="en-US" b="1" dirty="0"/>
              <a:t>	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Invent plugged into IEEE 802.11 access</a:t>
            </a:r>
          </a:p>
          <a:p>
            <a:pPr>
              <a:buNone/>
            </a:pPr>
            <a:r>
              <a:rPr lang="en-US" b="1" dirty="0"/>
              <a:t> </a:t>
            </a:r>
            <a:r>
              <a:rPr lang="en-US" b="1" dirty="0" smtClean="0"/>
              <a:t>	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point) or mobile (e.g. radio access via </a:t>
            </a:r>
          </a:p>
          <a:p>
            <a:pPr>
              <a:buNone/>
            </a:pPr>
            <a:r>
              <a:rPr lang="en-US" b="1" dirty="0"/>
              <a:t>	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phone GSM/GPRS)</a:t>
            </a:r>
          </a:p>
        </p:txBody>
      </p: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191000"/>
            <a:ext cx="20669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Backend Server Tier</a:t>
            </a:r>
            <a:endParaRPr lang="en-US" sz="40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Backend members are Ethernet-connected servers  that have “practically unbounded storage and computational power”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Provides number of services to architecture that will be described in more detail in Software Design (application request/queries in sensor tier, and to retrieve/visualize sensed data)</a:t>
            </a: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038600"/>
            <a:ext cx="23336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Design</a:t>
            </a: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600200"/>
            <a:ext cx="5792787" cy="4525963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software system provides a number of services to the 3 h</a:t>
            </a:r>
            <a:r>
              <a:rPr lang="en-US" sz="2000" b="1" dirty="0" smtClean="0"/>
              <a:t>ardware tiers including:</a:t>
            </a:r>
          </a:p>
          <a:p>
            <a:pPr lvl="1"/>
            <a:r>
              <a:rPr lang="en-US" sz="2000" b="1" dirty="0" err="1" smtClean="0"/>
              <a:t>BikeNetRoleAssignment</a:t>
            </a:r>
            <a:endParaRPr lang="en-US" sz="2000" b="1" dirty="0" smtClean="0"/>
          </a:p>
          <a:p>
            <a:pPr lvl="1"/>
            <a:r>
              <a:rPr lang="en-US" sz="2000" b="1" dirty="0" smtClean="0"/>
              <a:t>Intra and Inter-BAN </a:t>
            </a:r>
            <a:r>
              <a:rPr lang="en-US" sz="2000" b="1" dirty="0" err="1" smtClean="0"/>
              <a:t>Mangement</a:t>
            </a:r>
            <a:endParaRPr lang="en-US" sz="2000" b="1" dirty="0" smtClean="0"/>
          </a:p>
          <a:p>
            <a:pPr lvl="1"/>
            <a:r>
              <a:rPr lang="en-US" sz="2000" b="1" dirty="0" smtClean="0"/>
              <a:t>Data Exchange Services</a:t>
            </a:r>
          </a:p>
          <a:p>
            <a:pPr lvl="1"/>
            <a:r>
              <a:rPr lang="en-US" sz="2000" b="1" dirty="0" smtClean="0"/>
              <a:t>Ground Truth Sensing</a:t>
            </a:r>
          </a:p>
          <a:p>
            <a:pPr lvl="1"/>
            <a:r>
              <a:rPr lang="en-US" sz="2000" b="1" dirty="0" smtClean="0"/>
              <a:t>Query Management</a:t>
            </a:r>
          </a:p>
          <a:p>
            <a:pPr lvl="1"/>
            <a:r>
              <a:rPr lang="en-US" sz="2000" b="1" dirty="0" smtClean="0"/>
              <a:t>Route Checkpoints</a:t>
            </a:r>
          </a:p>
          <a:p>
            <a:pPr lvl="1"/>
            <a:r>
              <a:rPr lang="en-US" sz="2000" b="1" dirty="0" smtClean="0"/>
              <a:t>Query Submission Portal</a:t>
            </a:r>
          </a:p>
          <a:p>
            <a:pPr lvl="1"/>
            <a:r>
              <a:rPr lang="en-US" sz="2000" b="1" dirty="0" smtClean="0"/>
              <a:t>Sensor Data Storage/Processing/Visualization</a:t>
            </a:r>
          </a:p>
          <a:p>
            <a:pPr lvl="1"/>
            <a:r>
              <a:rPr lang="en-US" sz="2000" b="1" dirty="0" smtClean="0"/>
              <a:t>System State Database</a:t>
            </a:r>
          </a:p>
          <a:p>
            <a:pPr lvl="1"/>
            <a:endParaRPr lang="en-US" sz="2000" dirty="0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914400"/>
            <a:ext cx="19240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895600"/>
            <a:ext cx="24669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876800"/>
            <a:ext cx="20478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BikeNet</a:t>
            </a:r>
            <a:r>
              <a:rPr lang="en-US" dirty="0" smtClean="0"/>
              <a:t> Role Assignment</a:t>
            </a: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 divides functionality into logical roles:</a:t>
            </a:r>
          </a:p>
          <a:p>
            <a:pPr lvl="1"/>
            <a:r>
              <a:rPr lang="en-US" b="1" dirty="0" smtClean="0">
                <a:ea typeface="+mn-ea"/>
                <a:cs typeface="+mn-cs"/>
              </a:rPr>
              <a:t>Pedal Sensor/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Wheel Sensor</a:t>
            </a:r>
          </a:p>
          <a:p>
            <a:pPr lvl="1"/>
            <a:r>
              <a:rPr lang="en-US" b="1" dirty="0" smtClean="0">
                <a:ea typeface="+mn-ea"/>
                <a:cs typeface="+mn-cs"/>
              </a:rPr>
              <a:t>Tilt Sensor/</a:t>
            </a:r>
            <a:r>
              <a:rPr lang="en-US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LateralTilt</a:t>
            </a:r>
            <a:r>
              <a:rPr lang="en-US" b="1" dirty="0" err="1" smtClean="0">
                <a:ea typeface="+mn-ea"/>
                <a:cs typeface="+mn-cs"/>
              </a:rPr>
              <a:t>Sensor</a:t>
            </a:r>
            <a:r>
              <a:rPr lang="en-US" b="1" dirty="0" smtClean="0">
                <a:ea typeface="+mn-ea"/>
                <a:cs typeface="+mn-cs"/>
              </a:rPr>
              <a:t>: can measure slope/terrain</a:t>
            </a:r>
          </a:p>
          <a:p>
            <a:pPr lvl="1"/>
            <a:r>
              <a:rPr lang="en-US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CompassSensor</a:t>
            </a:r>
            <a:endParaRPr lang="en-US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b="1" dirty="0" err="1" smtClean="0">
                <a:ea typeface="+mn-ea"/>
                <a:cs typeface="+mn-cs"/>
              </a:rPr>
              <a:t>MetalDetector</a:t>
            </a:r>
            <a:r>
              <a:rPr lang="en-US" b="1" dirty="0" smtClean="0">
                <a:ea typeface="+mn-ea"/>
                <a:cs typeface="+mn-cs"/>
              </a:rPr>
              <a:t>: Detect passing cars</a:t>
            </a:r>
          </a:p>
          <a:p>
            <a:pPr lvl="1"/>
            <a:r>
              <a:rPr lang="en-US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SyncSprinkler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common absolute notion of time/location to all members</a:t>
            </a:r>
          </a:p>
          <a:p>
            <a:pPr lvl="1"/>
            <a:r>
              <a:rPr lang="en-US" b="1" dirty="0" err="1" smtClean="0">
                <a:ea typeface="+mn-ea"/>
                <a:cs typeface="+mn-cs"/>
              </a:rPr>
              <a:t>LocalDisplay</a:t>
            </a:r>
            <a:r>
              <a:rPr lang="en-US" b="1" dirty="0" smtClean="0">
                <a:ea typeface="+mn-ea"/>
                <a:cs typeface="+mn-cs"/>
              </a:rPr>
              <a:t>: means to locally display data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</a:t>
            </a:r>
            <a:r>
              <a:rPr lang="en-US" b="1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Sensor</a:t>
            </a:r>
          </a:p>
          <a:p>
            <a:pPr lvl="1"/>
            <a:r>
              <a:rPr lang="en-US" b="1" dirty="0" err="1" smtClean="0">
                <a:ea typeface="+mn-ea"/>
                <a:cs typeface="+mn-cs"/>
              </a:rPr>
              <a:t>SoundSensor</a:t>
            </a:r>
            <a:r>
              <a:rPr lang="en-US" b="1" dirty="0" smtClean="0">
                <a:ea typeface="+mn-ea"/>
                <a:cs typeface="+mn-cs"/>
              </a:rPr>
              <a:t>: ambient noise + voice triggered sensing</a:t>
            </a:r>
          </a:p>
          <a:p>
            <a:pPr lvl="1"/>
            <a:r>
              <a:rPr lang="en-US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CameraSensor</a:t>
            </a:r>
            <a:endParaRPr lang="en-US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endParaRPr lang="en-US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3267_slide">
  <a:themeElements>
    <a:clrScheme name="Office Theme 2">
      <a:dk1>
        <a:srgbClr val="333333"/>
      </a:dk1>
      <a:lt1>
        <a:srgbClr val="FFFFFF"/>
      </a:lt1>
      <a:dk2>
        <a:srgbClr val="9966FF"/>
      </a:dk2>
      <a:lt2>
        <a:srgbClr val="FFFFFF"/>
      </a:lt2>
      <a:accent1>
        <a:srgbClr val="B2C3FF"/>
      </a:accent1>
      <a:accent2>
        <a:srgbClr val="FBB2FF"/>
      </a:accent2>
      <a:accent3>
        <a:srgbClr val="CAB8FF"/>
      </a:accent3>
      <a:accent4>
        <a:srgbClr val="DADADA"/>
      </a:accent4>
      <a:accent5>
        <a:srgbClr val="D5DEFF"/>
      </a:accent5>
      <a:accent6>
        <a:srgbClr val="E3A1E7"/>
      </a:accent6>
      <a:hlink>
        <a:srgbClr val="D4BFFF"/>
      </a:hlink>
      <a:folHlink>
        <a:srgbClr val="FFCED8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9966FF"/>
        </a:dk2>
        <a:lt2>
          <a:srgbClr val="FFFFFF"/>
        </a:lt2>
        <a:accent1>
          <a:srgbClr val="BB99FF"/>
        </a:accent1>
        <a:accent2>
          <a:srgbClr val="CCB2FF"/>
        </a:accent2>
        <a:accent3>
          <a:srgbClr val="CAB8FF"/>
        </a:accent3>
        <a:accent4>
          <a:srgbClr val="DADADA"/>
        </a:accent4>
        <a:accent5>
          <a:srgbClr val="DACAFF"/>
        </a:accent5>
        <a:accent6>
          <a:srgbClr val="B9A1E7"/>
        </a:accent6>
        <a:hlink>
          <a:srgbClr val="DDCCFF"/>
        </a:hlink>
        <a:folHlink>
          <a:srgbClr val="E5D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9966FF"/>
        </a:dk2>
        <a:lt2>
          <a:srgbClr val="FFFFFF"/>
        </a:lt2>
        <a:accent1>
          <a:srgbClr val="B2C3FF"/>
        </a:accent1>
        <a:accent2>
          <a:srgbClr val="FBB2FF"/>
        </a:accent2>
        <a:accent3>
          <a:srgbClr val="CAB8FF"/>
        </a:accent3>
        <a:accent4>
          <a:srgbClr val="DADADA"/>
        </a:accent4>
        <a:accent5>
          <a:srgbClr val="D5DEFF"/>
        </a:accent5>
        <a:accent6>
          <a:srgbClr val="E3A1E7"/>
        </a:accent6>
        <a:hlink>
          <a:srgbClr val="D4BFFF"/>
        </a:hlink>
        <a:folHlink>
          <a:srgbClr val="FFCE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9966FF"/>
        </a:dk2>
        <a:lt2>
          <a:srgbClr val="FFFFFF"/>
        </a:lt2>
        <a:accent1>
          <a:srgbClr val="BBDE9B"/>
        </a:accent1>
        <a:accent2>
          <a:srgbClr val="D4BFFF"/>
        </a:accent2>
        <a:accent3>
          <a:srgbClr val="CAB8FF"/>
        </a:accent3>
        <a:accent4>
          <a:srgbClr val="DADADA"/>
        </a:accent4>
        <a:accent5>
          <a:srgbClr val="DAECCB"/>
        </a:accent5>
        <a:accent6>
          <a:srgbClr val="C0ADE7"/>
        </a:accent6>
        <a:hlink>
          <a:srgbClr val="E6D0AC"/>
        </a:hlink>
        <a:folHlink>
          <a:srgbClr val="D9DE9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9966FF"/>
        </a:dk2>
        <a:lt2>
          <a:srgbClr val="FFFFFF"/>
        </a:lt2>
        <a:accent1>
          <a:srgbClr val="F2C9C2"/>
        </a:accent1>
        <a:accent2>
          <a:srgbClr val="B1DEC2"/>
        </a:accent2>
        <a:accent3>
          <a:srgbClr val="CAB8FF"/>
        </a:accent3>
        <a:accent4>
          <a:srgbClr val="DADADA"/>
        </a:accent4>
        <a:accent5>
          <a:srgbClr val="F7E1DD"/>
        </a:accent5>
        <a:accent6>
          <a:srgbClr val="A0C9B0"/>
        </a:accent6>
        <a:hlink>
          <a:srgbClr val="E6DBA1"/>
        </a:hlink>
        <a:folHlink>
          <a:srgbClr val="DD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BB99FF"/>
        </a:accent1>
        <a:accent2>
          <a:srgbClr val="CCB2FF"/>
        </a:accent2>
        <a:accent3>
          <a:srgbClr val="FFFFFF"/>
        </a:accent3>
        <a:accent4>
          <a:srgbClr val="000000"/>
        </a:accent4>
        <a:accent5>
          <a:srgbClr val="DACAFF"/>
        </a:accent5>
        <a:accent6>
          <a:srgbClr val="B9A1E7"/>
        </a:accent6>
        <a:hlink>
          <a:srgbClr val="DDCCFF"/>
        </a:hlink>
        <a:folHlink>
          <a:srgbClr val="E5D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B2C3FF"/>
        </a:accent1>
        <a:accent2>
          <a:srgbClr val="FBB2FF"/>
        </a:accent2>
        <a:accent3>
          <a:srgbClr val="FFFFFF"/>
        </a:accent3>
        <a:accent4>
          <a:srgbClr val="000000"/>
        </a:accent4>
        <a:accent5>
          <a:srgbClr val="D5DEFF"/>
        </a:accent5>
        <a:accent6>
          <a:srgbClr val="E3A1E7"/>
        </a:accent6>
        <a:hlink>
          <a:srgbClr val="D4BFFF"/>
        </a:hlink>
        <a:folHlink>
          <a:srgbClr val="FFCE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BBDE9B"/>
        </a:accent1>
        <a:accent2>
          <a:srgbClr val="D4BFFF"/>
        </a:accent2>
        <a:accent3>
          <a:srgbClr val="FFFFFF"/>
        </a:accent3>
        <a:accent4>
          <a:srgbClr val="000000"/>
        </a:accent4>
        <a:accent5>
          <a:srgbClr val="DAECCB"/>
        </a:accent5>
        <a:accent6>
          <a:srgbClr val="C0ADE7"/>
        </a:accent6>
        <a:hlink>
          <a:srgbClr val="E6D0AC"/>
        </a:hlink>
        <a:folHlink>
          <a:srgbClr val="D9DE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C9C2"/>
        </a:accent1>
        <a:accent2>
          <a:srgbClr val="B1DEC2"/>
        </a:accent2>
        <a:accent3>
          <a:srgbClr val="FFFFFF"/>
        </a:accent3>
        <a:accent4>
          <a:srgbClr val="000000"/>
        </a:accent4>
        <a:accent5>
          <a:srgbClr val="F7E1DD"/>
        </a:accent5>
        <a:accent6>
          <a:srgbClr val="A0C9B0"/>
        </a:accent6>
        <a:hlink>
          <a:srgbClr val="E6DBA1"/>
        </a:hlink>
        <a:folHlink>
          <a:srgbClr val="DD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9966FF"/>
      </a:dk2>
      <a:lt2>
        <a:srgbClr val="FFFFFF"/>
      </a:lt2>
      <a:accent1>
        <a:srgbClr val="B2C3FF"/>
      </a:accent1>
      <a:accent2>
        <a:srgbClr val="FBB2FF"/>
      </a:accent2>
      <a:accent3>
        <a:srgbClr val="CAB8FF"/>
      </a:accent3>
      <a:accent4>
        <a:srgbClr val="DADADA"/>
      </a:accent4>
      <a:accent5>
        <a:srgbClr val="D5DEFF"/>
      </a:accent5>
      <a:accent6>
        <a:srgbClr val="E3A1E7"/>
      </a:accent6>
      <a:hlink>
        <a:srgbClr val="D4BFFF"/>
      </a:hlink>
      <a:folHlink>
        <a:srgbClr val="FFCED8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9966FF"/>
        </a:dk2>
        <a:lt2>
          <a:srgbClr val="FFFFFF"/>
        </a:lt2>
        <a:accent1>
          <a:srgbClr val="BB99FF"/>
        </a:accent1>
        <a:accent2>
          <a:srgbClr val="CCB2FF"/>
        </a:accent2>
        <a:accent3>
          <a:srgbClr val="CAB8FF"/>
        </a:accent3>
        <a:accent4>
          <a:srgbClr val="DADADA"/>
        </a:accent4>
        <a:accent5>
          <a:srgbClr val="DACAFF"/>
        </a:accent5>
        <a:accent6>
          <a:srgbClr val="B9A1E7"/>
        </a:accent6>
        <a:hlink>
          <a:srgbClr val="DDCCFF"/>
        </a:hlink>
        <a:folHlink>
          <a:srgbClr val="E5D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9966FF"/>
        </a:dk2>
        <a:lt2>
          <a:srgbClr val="FFFFFF"/>
        </a:lt2>
        <a:accent1>
          <a:srgbClr val="B2C3FF"/>
        </a:accent1>
        <a:accent2>
          <a:srgbClr val="FBB2FF"/>
        </a:accent2>
        <a:accent3>
          <a:srgbClr val="CAB8FF"/>
        </a:accent3>
        <a:accent4>
          <a:srgbClr val="DADADA"/>
        </a:accent4>
        <a:accent5>
          <a:srgbClr val="D5DEFF"/>
        </a:accent5>
        <a:accent6>
          <a:srgbClr val="E3A1E7"/>
        </a:accent6>
        <a:hlink>
          <a:srgbClr val="D4BFFF"/>
        </a:hlink>
        <a:folHlink>
          <a:srgbClr val="FFCE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9966FF"/>
        </a:dk2>
        <a:lt2>
          <a:srgbClr val="FFFFFF"/>
        </a:lt2>
        <a:accent1>
          <a:srgbClr val="BBDE9B"/>
        </a:accent1>
        <a:accent2>
          <a:srgbClr val="D4BFFF"/>
        </a:accent2>
        <a:accent3>
          <a:srgbClr val="CAB8FF"/>
        </a:accent3>
        <a:accent4>
          <a:srgbClr val="DADADA"/>
        </a:accent4>
        <a:accent5>
          <a:srgbClr val="DAECCB"/>
        </a:accent5>
        <a:accent6>
          <a:srgbClr val="C0ADE7"/>
        </a:accent6>
        <a:hlink>
          <a:srgbClr val="E6D0AC"/>
        </a:hlink>
        <a:folHlink>
          <a:srgbClr val="D9DE9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9966FF"/>
        </a:dk2>
        <a:lt2>
          <a:srgbClr val="FFFFFF"/>
        </a:lt2>
        <a:accent1>
          <a:srgbClr val="F2C9C2"/>
        </a:accent1>
        <a:accent2>
          <a:srgbClr val="B1DEC2"/>
        </a:accent2>
        <a:accent3>
          <a:srgbClr val="CAB8FF"/>
        </a:accent3>
        <a:accent4>
          <a:srgbClr val="DADADA"/>
        </a:accent4>
        <a:accent5>
          <a:srgbClr val="F7E1DD"/>
        </a:accent5>
        <a:accent6>
          <a:srgbClr val="A0C9B0"/>
        </a:accent6>
        <a:hlink>
          <a:srgbClr val="E6DBA1"/>
        </a:hlink>
        <a:folHlink>
          <a:srgbClr val="DD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BB99FF"/>
        </a:accent1>
        <a:accent2>
          <a:srgbClr val="CCB2FF"/>
        </a:accent2>
        <a:accent3>
          <a:srgbClr val="FFFFFF"/>
        </a:accent3>
        <a:accent4>
          <a:srgbClr val="000000"/>
        </a:accent4>
        <a:accent5>
          <a:srgbClr val="DACAFF"/>
        </a:accent5>
        <a:accent6>
          <a:srgbClr val="B9A1E7"/>
        </a:accent6>
        <a:hlink>
          <a:srgbClr val="DDCCFF"/>
        </a:hlink>
        <a:folHlink>
          <a:srgbClr val="E5D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B2C3FF"/>
        </a:accent1>
        <a:accent2>
          <a:srgbClr val="FBB2FF"/>
        </a:accent2>
        <a:accent3>
          <a:srgbClr val="FFFFFF"/>
        </a:accent3>
        <a:accent4>
          <a:srgbClr val="000000"/>
        </a:accent4>
        <a:accent5>
          <a:srgbClr val="D5DEFF"/>
        </a:accent5>
        <a:accent6>
          <a:srgbClr val="E3A1E7"/>
        </a:accent6>
        <a:hlink>
          <a:srgbClr val="D4BFFF"/>
        </a:hlink>
        <a:folHlink>
          <a:srgbClr val="FFCE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BBDE9B"/>
        </a:accent1>
        <a:accent2>
          <a:srgbClr val="D4BFFF"/>
        </a:accent2>
        <a:accent3>
          <a:srgbClr val="FFFFFF"/>
        </a:accent3>
        <a:accent4>
          <a:srgbClr val="000000"/>
        </a:accent4>
        <a:accent5>
          <a:srgbClr val="DAECCB"/>
        </a:accent5>
        <a:accent6>
          <a:srgbClr val="C0ADE7"/>
        </a:accent6>
        <a:hlink>
          <a:srgbClr val="E6D0AC"/>
        </a:hlink>
        <a:folHlink>
          <a:srgbClr val="D9DE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C9C2"/>
        </a:accent1>
        <a:accent2>
          <a:srgbClr val="B1DEC2"/>
        </a:accent2>
        <a:accent3>
          <a:srgbClr val="FFFFFF"/>
        </a:accent3>
        <a:accent4>
          <a:srgbClr val="000000"/>
        </a:accent4>
        <a:accent5>
          <a:srgbClr val="F7E1DD"/>
        </a:accent5>
        <a:accent6>
          <a:srgbClr val="A0C9B0"/>
        </a:accent6>
        <a:hlink>
          <a:srgbClr val="E6DBA1"/>
        </a:hlink>
        <a:folHlink>
          <a:srgbClr val="DD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ind_3267_slide</Template>
  <TotalTime>246</TotalTime>
  <Words>1734</Words>
  <Application>Microsoft Office PowerPoint</Application>
  <PresentationFormat>On-screen Show (4:3)</PresentationFormat>
  <Paragraphs>199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ind_3267_slide</vt:lpstr>
      <vt:lpstr>1_Default Design</vt:lpstr>
      <vt:lpstr>BikeNet:  A Mobile Sensing System for Cyclist Experience Mapping</vt:lpstr>
      <vt:lpstr>Outline</vt:lpstr>
      <vt:lpstr>Introduction</vt:lpstr>
      <vt:lpstr>Hardware Design</vt:lpstr>
      <vt:lpstr>Mobile Sensor Tier</vt:lpstr>
      <vt:lpstr>Sensor Access Point (SAP) Tier</vt:lpstr>
      <vt:lpstr>Backend Server Tier</vt:lpstr>
      <vt:lpstr>Software Design</vt:lpstr>
      <vt:lpstr>BikeNet Role Assignment</vt:lpstr>
      <vt:lpstr>BikeNet Role Assignment Cont.</vt:lpstr>
      <vt:lpstr>Intra-BAN &amp; Inter-BAN Management</vt:lpstr>
      <vt:lpstr>Data Exchange Services</vt:lpstr>
      <vt:lpstr>Ground Truth Sensing</vt:lpstr>
      <vt:lpstr>Query Management</vt:lpstr>
      <vt:lpstr>Route Checkpoints</vt:lpstr>
      <vt:lpstr>Query Submission Portal</vt:lpstr>
      <vt:lpstr>Sensor Data Storage, Processing, Visualization</vt:lpstr>
      <vt:lpstr>System State Database</vt:lpstr>
      <vt:lpstr>Incentivizing Usage</vt:lpstr>
      <vt:lpstr>Privacy and Trust</vt:lpstr>
      <vt:lpstr>System Evaluation</vt:lpstr>
      <vt:lpstr>Cyclist Experience Mapping Experiments</vt:lpstr>
      <vt:lpstr>Cyclist Experience Mapping Experiments</vt:lpstr>
      <vt:lpstr>Social Cycling Experiment</vt:lpstr>
      <vt:lpstr>Services Performance Experiments</vt:lpstr>
      <vt:lpstr>Town-Scale System Scenario Experiment</vt:lpstr>
      <vt:lpstr>Town-Scale System Scenario Experiment</vt:lpstr>
      <vt:lpstr>Conclusions &amp; Significance</vt:lpstr>
      <vt:lpstr>My Own Thoughts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BikeNet:  A Mobile Sensing System for Cyclist Experience Mapping</dc:title>
  <dc:creator>installer</dc:creator>
  <cp:lastModifiedBy>Chad</cp:lastModifiedBy>
  <cp:revision>66</cp:revision>
  <dcterms:created xsi:type="dcterms:W3CDTF">2011-02-17T19:42:09Z</dcterms:created>
  <dcterms:modified xsi:type="dcterms:W3CDTF">2011-02-21T12:53:42Z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