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80" r:id="rId3"/>
    <p:sldId id="279" r:id="rId4"/>
    <p:sldId id="282" r:id="rId5"/>
    <p:sldId id="284" r:id="rId6"/>
    <p:sldId id="258" r:id="rId7"/>
    <p:sldId id="285" r:id="rId8"/>
    <p:sldId id="260" r:id="rId9"/>
    <p:sldId id="286" r:id="rId10"/>
    <p:sldId id="288" r:id="rId11"/>
    <p:sldId id="289" r:id="rId12"/>
    <p:sldId id="261" r:id="rId13"/>
    <p:sldId id="290" r:id="rId14"/>
    <p:sldId id="262" r:id="rId15"/>
    <p:sldId id="291" r:id="rId16"/>
    <p:sldId id="292" r:id="rId17"/>
    <p:sldId id="293" r:id="rId18"/>
    <p:sldId id="294" r:id="rId19"/>
    <p:sldId id="295" r:id="rId20"/>
    <p:sldId id="263" r:id="rId21"/>
    <p:sldId id="264" r:id="rId22"/>
    <p:sldId id="265" r:id="rId23"/>
    <p:sldId id="267" r:id="rId24"/>
    <p:sldId id="268" r:id="rId25"/>
    <p:sldId id="269" r:id="rId26"/>
    <p:sldId id="270" r:id="rId27"/>
    <p:sldId id="278" r:id="rId28"/>
    <p:sldId id="271" r:id="rId29"/>
    <p:sldId id="281" r:id="rId30"/>
    <p:sldId id="296" r:id="rId31"/>
    <p:sldId id="275" r:id="rId32"/>
    <p:sldId id="276"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C14BEFD-68B2-4A4A-B8BC-A511A15E3808}" type="datetimeFigureOut">
              <a:rPr lang="en-US" smtClean="0"/>
              <a:pPr/>
              <a:t>2/13/2011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8E70405-2A33-4692-925C-31A20AFDF2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14BEFD-68B2-4A4A-B8BC-A511A15E3808}" type="datetimeFigureOut">
              <a:rPr lang="en-US" smtClean="0"/>
              <a:pPr/>
              <a:t>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0405-2A33-4692-925C-31A20AFDF2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C14BEFD-68B2-4A4A-B8BC-A511A15E3808}" type="datetimeFigureOut">
              <a:rPr lang="en-US" smtClean="0"/>
              <a:pPr/>
              <a:t>2/13/2011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8E70405-2A33-4692-925C-31A20AFDF2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C14BEFD-68B2-4A4A-B8BC-A511A15E3808}" type="datetimeFigureOut">
              <a:rPr lang="en-US" smtClean="0"/>
              <a:pPr/>
              <a:t>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8E70405-2A33-4692-925C-31A20AFDF29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C14BEFD-68B2-4A4A-B8BC-A511A15E3808}" type="datetimeFigureOut">
              <a:rPr lang="en-US" smtClean="0"/>
              <a:pPr/>
              <a:t>2/13/2011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8E70405-2A33-4692-925C-31A20AFDF29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C14BEFD-68B2-4A4A-B8BC-A511A15E3808}" type="datetimeFigureOut">
              <a:rPr lang="en-US" smtClean="0"/>
              <a:pPr/>
              <a:t>2/13/2011</a:t>
            </a:fld>
            <a:endParaRPr lang="en-US"/>
          </a:p>
        </p:txBody>
      </p:sp>
      <p:sp>
        <p:nvSpPr>
          <p:cNvPr id="10" name="Slide Number Placeholder 9"/>
          <p:cNvSpPr>
            <a:spLocks noGrp="1"/>
          </p:cNvSpPr>
          <p:nvPr>
            <p:ph type="sldNum" sz="quarter" idx="16"/>
          </p:nvPr>
        </p:nvSpPr>
        <p:spPr/>
        <p:txBody>
          <a:bodyPr rtlCol="0"/>
          <a:lstStyle/>
          <a:p>
            <a:fld id="{18E70405-2A33-4692-925C-31A20AFDF29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C14BEFD-68B2-4A4A-B8BC-A511A15E3808}" type="datetimeFigureOut">
              <a:rPr lang="en-US" smtClean="0"/>
              <a:pPr/>
              <a:t>2/13/2011</a:t>
            </a:fld>
            <a:endParaRPr lang="en-US"/>
          </a:p>
        </p:txBody>
      </p:sp>
      <p:sp>
        <p:nvSpPr>
          <p:cNvPr id="12" name="Slide Number Placeholder 11"/>
          <p:cNvSpPr>
            <a:spLocks noGrp="1"/>
          </p:cNvSpPr>
          <p:nvPr>
            <p:ph type="sldNum" sz="quarter" idx="16"/>
          </p:nvPr>
        </p:nvSpPr>
        <p:spPr/>
        <p:txBody>
          <a:bodyPr rtlCol="0"/>
          <a:lstStyle/>
          <a:p>
            <a:fld id="{18E70405-2A33-4692-925C-31A20AFDF29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14BEFD-68B2-4A4A-B8BC-A511A15E3808}" type="datetimeFigureOut">
              <a:rPr lang="en-US" smtClean="0"/>
              <a:pPr/>
              <a:t>2/13/2011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8E70405-2A33-4692-925C-31A20AFDF2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BEFD-68B2-4A4A-B8BC-A511A15E3808}" type="datetimeFigureOut">
              <a:rPr lang="en-US" smtClean="0"/>
              <a:pPr/>
              <a:t>2/13/2011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8E70405-2A33-4692-925C-31A20AFDF2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C14BEFD-68B2-4A4A-B8BC-A511A15E3808}" type="datetimeFigureOut">
              <a:rPr lang="en-US" smtClean="0"/>
              <a:pPr/>
              <a:t>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8E70405-2A33-4692-925C-31A20AFDF29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C14BEFD-68B2-4A4A-B8BC-A511A15E3808}" type="datetimeFigureOut">
              <a:rPr lang="en-US" smtClean="0"/>
              <a:pPr/>
              <a:t>2/13/2011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8E70405-2A33-4692-925C-31A20AFDF29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C14BEFD-68B2-4A4A-B8BC-A511A15E3808}" type="datetimeFigureOut">
              <a:rPr lang="en-US" smtClean="0"/>
              <a:pPr/>
              <a:t>2/13/2011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E70405-2A33-4692-925C-31A20AFDF2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www.cenceme.org/imgs/description/mapped.png" TargetMode="External"/><Relationship Id="rId1" Type="http://schemas.openxmlformats.org/officeDocument/2006/relationships/slideLayout" Target="../slideLayouts/slideLayout2.xml"/><Relationship Id="rId6" Type="http://schemas.openxmlformats.org/officeDocument/2006/relationships/hyperlink" Target="http://www.cenceme.org/imgs/description/buddies.png" TargetMode="External"/><Relationship Id="rId5" Type="http://schemas.openxmlformats.org/officeDocument/2006/relationships/image" Target="../media/image19.png"/><Relationship Id="rId4" Type="http://schemas.openxmlformats.org/officeDocument/2006/relationships/hyperlink" Target="http://www.cenceme.org/imgs/description/photoview.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cencem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43000"/>
            <a:ext cx="7239000" cy="3810000"/>
          </a:xfrm>
        </p:spPr>
        <p:txBody>
          <a:bodyPr>
            <a:normAutofit fontScale="90000"/>
          </a:bodyPr>
          <a:lstStyle/>
          <a:p>
            <a:r>
              <a:rPr lang="en-US" b="1" dirty="0" smtClean="0"/>
              <a:t>Sensing Meets Mobile Social Networks: The Design,</a:t>
            </a:r>
            <a:br>
              <a:rPr lang="en-US" b="1" dirty="0" smtClean="0"/>
            </a:br>
            <a:r>
              <a:rPr lang="en-US" b="1" dirty="0" smtClean="0"/>
              <a:t>Implementation and Evaluation of the </a:t>
            </a:r>
            <a:r>
              <a:rPr lang="en-US" b="1" dirty="0" err="1" smtClean="0"/>
              <a:t>CenceMe</a:t>
            </a:r>
            <a:r>
              <a:rPr lang="en-US" b="1" dirty="0" smtClean="0"/>
              <a:t/>
            </a:r>
            <a:br>
              <a:rPr lang="en-US" b="1" dirty="0" smtClean="0"/>
            </a:br>
            <a:r>
              <a:rPr lang="en-US" b="1" dirty="0" smtClean="0"/>
              <a:t>Application</a:t>
            </a:r>
            <a:endParaRPr lang="en-US" dirty="0"/>
          </a:p>
        </p:txBody>
      </p:sp>
      <p:sp>
        <p:nvSpPr>
          <p:cNvPr id="3" name="Subtitle 2"/>
          <p:cNvSpPr>
            <a:spLocks noGrp="1"/>
          </p:cNvSpPr>
          <p:nvPr>
            <p:ph type="subTitle" idx="1"/>
          </p:nvPr>
        </p:nvSpPr>
        <p:spPr/>
        <p:txBody>
          <a:bodyPr>
            <a:normAutofit fontScale="55000" lnSpcReduction="20000"/>
          </a:bodyPr>
          <a:lstStyle/>
          <a:p>
            <a:r>
              <a:rPr lang="en-US" dirty="0" err="1" smtClean="0"/>
              <a:t>Emiliano</a:t>
            </a:r>
            <a:r>
              <a:rPr lang="en-US" dirty="0" smtClean="0"/>
              <a:t> </a:t>
            </a:r>
            <a:r>
              <a:rPr lang="en-US" dirty="0" err="1" smtClean="0"/>
              <a:t>Miluzzo</a:t>
            </a:r>
            <a:r>
              <a:rPr lang="en-US" dirty="0" smtClean="0"/>
              <a:t>†, Nicholas D. Lane†, </a:t>
            </a:r>
            <a:r>
              <a:rPr lang="en-US" dirty="0" err="1" smtClean="0"/>
              <a:t>Kristóf</a:t>
            </a:r>
            <a:r>
              <a:rPr lang="en-US" dirty="0" smtClean="0"/>
              <a:t> Fodor†, Ronald Peterson†, Hong Lu†,</a:t>
            </a:r>
          </a:p>
          <a:p>
            <a:r>
              <a:rPr lang="en-US" dirty="0" err="1" smtClean="0"/>
              <a:t>Mirco</a:t>
            </a:r>
            <a:r>
              <a:rPr lang="en-US" dirty="0" smtClean="0"/>
              <a:t> </a:t>
            </a:r>
            <a:r>
              <a:rPr lang="en-US" dirty="0" err="1" smtClean="0"/>
              <a:t>Musolesi</a:t>
            </a:r>
            <a:r>
              <a:rPr lang="en-US" dirty="0" smtClean="0"/>
              <a:t>†, Shane B. </a:t>
            </a:r>
            <a:r>
              <a:rPr lang="en-US" dirty="0" err="1" smtClean="0"/>
              <a:t>Eisenman</a:t>
            </a:r>
            <a:r>
              <a:rPr lang="en-US" dirty="0" smtClean="0"/>
              <a:t>§, Xiao </a:t>
            </a:r>
            <a:r>
              <a:rPr lang="en-US" dirty="0" err="1" smtClean="0"/>
              <a:t>Zheng</a:t>
            </a:r>
            <a:r>
              <a:rPr lang="en-US" dirty="0" smtClean="0"/>
              <a:t>†, Andrew T. Campbell†</a:t>
            </a:r>
            <a:endParaRPr lang="en-US" dirty="0"/>
          </a:p>
        </p:txBody>
      </p:sp>
      <p:sp>
        <p:nvSpPr>
          <p:cNvPr id="4" name="TextBox 3"/>
          <p:cNvSpPr txBox="1"/>
          <p:nvPr/>
        </p:nvSpPr>
        <p:spPr>
          <a:xfrm>
            <a:off x="457200" y="6096000"/>
            <a:ext cx="1828800" cy="646331"/>
          </a:xfrm>
          <a:prstGeom prst="rect">
            <a:avLst/>
          </a:prstGeom>
          <a:noFill/>
        </p:spPr>
        <p:txBody>
          <a:bodyPr wrap="square" rtlCol="0">
            <a:spAutoFit/>
          </a:bodyPr>
          <a:lstStyle/>
          <a:p>
            <a:r>
              <a:rPr lang="en-US" dirty="0" smtClean="0"/>
              <a:t>Eric </a:t>
            </a:r>
            <a:r>
              <a:rPr lang="en-US" dirty="0" err="1" smtClean="0"/>
              <a:t>Minner</a:t>
            </a:r>
            <a:endParaRPr lang="en-US" dirty="0" smtClean="0"/>
          </a:p>
          <a:p>
            <a:r>
              <a:rPr lang="en-US" dirty="0" smtClean="0"/>
              <a:t>2/14/2011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Classifiers</a:t>
            </a:r>
            <a:endParaRPr lang="en-US" dirty="0"/>
          </a:p>
        </p:txBody>
      </p:sp>
      <p:sp>
        <p:nvSpPr>
          <p:cNvPr id="3" name="Content Placeholder 2"/>
          <p:cNvSpPr>
            <a:spLocks noGrp="1"/>
          </p:cNvSpPr>
          <p:nvPr>
            <p:ph sz="quarter" idx="1"/>
          </p:nvPr>
        </p:nvSpPr>
        <p:spPr/>
        <p:txBody>
          <a:bodyPr>
            <a:normAutofit/>
          </a:bodyPr>
          <a:lstStyle/>
          <a:p>
            <a:r>
              <a:rPr lang="en-US" dirty="0" smtClean="0"/>
              <a:t>Mobile Device </a:t>
            </a:r>
            <a:endParaRPr lang="en-US" dirty="0" smtClean="0"/>
          </a:p>
          <a:p>
            <a:pPr lvl="1"/>
            <a:r>
              <a:rPr lang="en-US" dirty="0" smtClean="0"/>
              <a:t>Audio Classifier</a:t>
            </a:r>
          </a:p>
          <a:p>
            <a:pPr lvl="1"/>
            <a:r>
              <a:rPr lang="en-US" dirty="0" smtClean="0"/>
              <a:t>Activity Classifier</a:t>
            </a:r>
          </a:p>
          <a:p>
            <a:r>
              <a:rPr lang="en-US" dirty="0" smtClean="0"/>
              <a:t>Backend </a:t>
            </a:r>
          </a:p>
          <a:p>
            <a:pPr lvl="1"/>
            <a:r>
              <a:rPr lang="en-US" dirty="0" smtClean="0"/>
              <a:t>Conversation Classifier</a:t>
            </a:r>
          </a:p>
          <a:p>
            <a:pPr lvl="1"/>
            <a:r>
              <a:rPr lang="en-US" dirty="0" smtClean="0"/>
              <a:t>Social Context</a:t>
            </a:r>
          </a:p>
          <a:p>
            <a:pPr lvl="1"/>
            <a:r>
              <a:rPr lang="en-US" dirty="0" smtClean="0"/>
              <a:t>Mobility Mode Detection</a:t>
            </a:r>
          </a:p>
          <a:p>
            <a:pPr lvl="1"/>
            <a:r>
              <a:rPr lang="en-US" dirty="0" smtClean="0"/>
              <a:t>Location</a:t>
            </a:r>
          </a:p>
          <a:p>
            <a:pPr lvl="1"/>
            <a:r>
              <a:rPr lang="en-US" dirty="0" smtClean="0"/>
              <a:t>“Am I Hot” Classifier (Comedic)</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Classifier</a:t>
            </a:r>
            <a:endParaRPr lang="en-US" dirty="0"/>
          </a:p>
        </p:txBody>
      </p:sp>
      <p:sp>
        <p:nvSpPr>
          <p:cNvPr id="3" name="Content Placeholder 2"/>
          <p:cNvSpPr>
            <a:spLocks noGrp="1"/>
          </p:cNvSpPr>
          <p:nvPr>
            <p:ph sz="quarter" idx="1"/>
          </p:nvPr>
        </p:nvSpPr>
        <p:spPr/>
        <p:txBody>
          <a:bodyPr/>
          <a:lstStyle/>
          <a:p>
            <a:r>
              <a:rPr lang="en-US" dirty="0" smtClean="0"/>
              <a:t>Audio classification is performed on the mobile device via an </a:t>
            </a:r>
            <a:r>
              <a:rPr lang="en-US" dirty="0" smtClean="0"/>
              <a:t>D</a:t>
            </a:r>
            <a:r>
              <a:rPr lang="en-US" dirty="0" smtClean="0"/>
              <a:t>iscrete </a:t>
            </a:r>
            <a:r>
              <a:rPr lang="en-US" dirty="0" smtClean="0"/>
              <a:t>F</a:t>
            </a:r>
            <a:r>
              <a:rPr lang="en-US" dirty="0" smtClean="0"/>
              <a:t>ourier </a:t>
            </a:r>
            <a:r>
              <a:rPr lang="en-US" dirty="0" smtClean="0"/>
              <a:t>T</a:t>
            </a:r>
            <a:r>
              <a:rPr lang="en-US" dirty="0" smtClean="0"/>
              <a:t>ransform(DFT) transform of the collected audio sample.</a:t>
            </a:r>
          </a:p>
          <a:p>
            <a:r>
              <a:rPr lang="en-US" dirty="0" smtClean="0"/>
              <a:t>Analysis of some pre recorded conversations indicated that the human voice was captured between 250Hz and 600Hz.</a:t>
            </a:r>
          </a:p>
          <a:p>
            <a:pPr lvl="1"/>
            <a:endParaRPr lang="en-US" dirty="0"/>
          </a:p>
        </p:txBody>
      </p:sp>
      <p:pic>
        <p:nvPicPr>
          <p:cNvPr id="4" name="Picture 2"/>
          <p:cNvPicPr>
            <a:picLocks noChangeAspect="1" noChangeArrowheads="1"/>
          </p:cNvPicPr>
          <p:nvPr/>
        </p:nvPicPr>
        <p:blipFill>
          <a:blip r:embed="rId2"/>
          <a:srcRect/>
          <a:stretch>
            <a:fillRect/>
          </a:stretch>
        </p:blipFill>
        <p:spPr bwMode="auto">
          <a:xfrm>
            <a:off x="914400" y="4572000"/>
            <a:ext cx="2924175" cy="1922103"/>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555848" y="4648200"/>
            <a:ext cx="2902228" cy="1828801"/>
          </a:xfrm>
          <a:prstGeom prst="rect">
            <a:avLst/>
          </a:prstGeom>
          <a:noFill/>
          <a:ln w="9525">
            <a:noFill/>
            <a:miter lim="800000"/>
            <a:headEnd/>
            <a:tailEnd/>
          </a:ln>
          <a:effectLst/>
        </p:spPr>
      </p:pic>
      <p:sp>
        <p:nvSpPr>
          <p:cNvPr id="6" name="TextBox 5"/>
          <p:cNvSpPr txBox="1"/>
          <p:nvPr/>
        </p:nvSpPr>
        <p:spPr>
          <a:xfrm>
            <a:off x="1295400" y="6400800"/>
            <a:ext cx="3048000" cy="381000"/>
          </a:xfrm>
          <a:prstGeom prst="rect">
            <a:avLst/>
          </a:prstGeom>
          <a:noFill/>
        </p:spPr>
        <p:txBody>
          <a:bodyPr wrap="square" rtlCol="0">
            <a:spAutoFit/>
          </a:bodyPr>
          <a:lstStyle/>
          <a:p>
            <a:r>
              <a:rPr lang="en-US" dirty="0" smtClean="0"/>
              <a:t>Capture with Conversation</a:t>
            </a:r>
            <a:endParaRPr lang="en-US" dirty="0"/>
          </a:p>
        </p:txBody>
      </p:sp>
      <p:sp>
        <p:nvSpPr>
          <p:cNvPr id="7" name="TextBox 6"/>
          <p:cNvSpPr txBox="1"/>
          <p:nvPr/>
        </p:nvSpPr>
        <p:spPr>
          <a:xfrm>
            <a:off x="4648200" y="6400800"/>
            <a:ext cx="3048000" cy="381000"/>
          </a:xfrm>
          <a:prstGeom prst="rect">
            <a:avLst/>
          </a:prstGeom>
          <a:noFill/>
        </p:spPr>
        <p:txBody>
          <a:bodyPr wrap="square" rtlCol="0">
            <a:spAutoFit/>
          </a:bodyPr>
          <a:lstStyle/>
          <a:p>
            <a:r>
              <a:rPr lang="en-US" dirty="0" smtClean="0"/>
              <a:t>Capture with no Conversation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 Classifier</a:t>
            </a:r>
            <a:endParaRPr lang="en-US" dirty="0"/>
          </a:p>
        </p:txBody>
      </p:sp>
      <p:sp>
        <p:nvSpPr>
          <p:cNvPr id="3" name="Content Placeholder 2"/>
          <p:cNvSpPr>
            <a:spLocks noGrp="1"/>
          </p:cNvSpPr>
          <p:nvPr>
            <p:ph sz="quarter" idx="1"/>
          </p:nvPr>
        </p:nvSpPr>
        <p:spPr>
          <a:xfrm>
            <a:off x="612648" y="1600200"/>
            <a:ext cx="5102352" cy="4495800"/>
          </a:xfrm>
        </p:spPr>
        <p:txBody>
          <a:bodyPr/>
          <a:lstStyle/>
          <a:p>
            <a:r>
              <a:rPr lang="en-US" dirty="0" smtClean="0"/>
              <a:t>The mean and standard deviation of the total DFT are used to correlate if conversation is occurring in the scene</a:t>
            </a:r>
            <a:r>
              <a:rPr lang="en-US" dirty="0" smtClean="0"/>
              <a:t>.</a:t>
            </a:r>
          </a:p>
          <a:p>
            <a:r>
              <a:rPr lang="en-US" dirty="0" smtClean="0"/>
              <a:t>A large test set was used to create the boundary line that you see to the image on the right.</a:t>
            </a:r>
            <a:endParaRPr lang="en-US" dirty="0" smtClean="0"/>
          </a:p>
          <a:p>
            <a:endParaRPr lang="en-US" dirty="0"/>
          </a:p>
        </p:txBody>
      </p:sp>
      <p:pic>
        <p:nvPicPr>
          <p:cNvPr id="2052" name="Picture 4"/>
          <p:cNvPicPr>
            <a:picLocks noChangeAspect="1" noChangeArrowheads="1"/>
          </p:cNvPicPr>
          <p:nvPr/>
        </p:nvPicPr>
        <p:blipFill>
          <a:blip r:embed="rId2"/>
          <a:srcRect/>
          <a:stretch>
            <a:fillRect/>
          </a:stretch>
        </p:blipFill>
        <p:spPr bwMode="auto">
          <a:xfrm>
            <a:off x="5410200" y="2209800"/>
            <a:ext cx="3695700" cy="30895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Classifier</a:t>
            </a:r>
            <a:endParaRPr lang="en-US" dirty="0"/>
          </a:p>
        </p:txBody>
      </p:sp>
      <p:sp>
        <p:nvSpPr>
          <p:cNvPr id="3" name="Content Placeholder 2"/>
          <p:cNvSpPr>
            <a:spLocks noGrp="1"/>
          </p:cNvSpPr>
          <p:nvPr>
            <p:ph sz="quarter" idx="1"/>
          </p:nvPr>
        </p:nvSpPr>
        <p:spPr>
          <a:xfrm>
            <a:off x="612648" y="1600200"/>
            <a:ext cx="7769352" cy="4495800"/>
          </a:xfrm>
        </p:spPr>
        <p:txBody>
          <a:bodyPr/>
          <a:lstStyle/>
          <a:p>
            <a:r>
              <a:rPr lang="en-US" dirty="0" smtClean="0"/>
              <a:t>Accelerometer data used to determine 4 main activities</a:t>
            </a:r>
            <a:r>
              <a:rPr lang="en-US" dirty="0" smtClean="0"/>
              <a:t>.</a:t>
            </a:r>
          </a:p>
          <a:p>
            <a:pPr lvl="1"/>
            <a:r>
              <a:rPr lang="en-US" dirty="0" smtClean="0"/>
              <a:t>Sitting, Standing, Walking, and Running.</a:t>
            </a:r>
          </a:p>
          <a:p>
            <a:r>
              <a:rPr lang="en-US" dirty="0" smtClean="0"/>
              <a:t>Since computed in the mobile device a simple extraction of some basic features of the XYZ vectors of the accelerometers are used.</a:t>
            </a:r>
          </a:p>
          <a:p>
            <a:pPr lvl="1"/>
            <a:r>
              <a:rPr lang="en-US" dirty="0" smtClean="0"/>
              <a:t>Mean, Standard Deviation, and # of Peaks.</a:t>
            </a:r>
          </a:p>
          <a:p>
            <a:r>
              <a:rPr lang="en-US" dirty="0" smtClean="0"/>
              <a:t>Algorithm for classification created offline based on 10 sets of test data and the above features.</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Classifier</a:t>
            </a:r>
            <a:endParaRPr lang="en-US" dirty="0"/>
          </a:p>
        </p:txBody>
      </p:sp>
      <p:pic>
        <p:nvPicPr>
          <p:cNvPr id="3074" name="Picture 2"/>
          <p:cNvPicPr>
            <a:picLocks noChangeAspect="1" noChangeArrowheads="1"/>
          </p:cNvPicPr>
          <p:nvPr/>
        </p:nvPicPr>
        <p:blipFill>
          <a:blip r:embed="rId2"/>
          <a:srcRect/>
          <a:stretch>
            <a:fillRect/>
          </a:stretch>
        </p:blipFill>
        <p:spPr bwMode="auto">
          <a:xfrm>
            <a:off x="685800" y="2133600"/>
            <a:ext cx="8315324" cy="36512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a:t>
            </a:r>
            <a:r>
              <a:rPr lang="en-US" dirty="0" smtClean="0"/>
              <a:t> Classifier</a:t>
            </a:r>
            <a:endParaRPr lang="en-US" dirty="0"/>
          </a:p>
        </p:txBody>
      </p:sp>
      <p:sp>
        <p:nvSpPr>
          <p:cNvPr id="3" name="Content Placeholder 2"/>
          <p:cNvSpPr>
            <a:spLocks noGrp="1"/>
          </p:cNvSpPr>
          <p:nvPr>
            <p:ph sz="quarter" idx="1"/>
          </p:nvPr>
        </p:nvSpPr>
        <p:spPr>
          <a:xfrm>
            <a:off x="612648" y="1600200"/>
            <a:ext cx="7769352" cy="4495800"/>
          </a:xfrm>
        </p:spPr>
        <p:txBody>
          <a:bodyPr/>
          <a:lstStyle/>
          <a:p>
            <a:r>
              <a:rPr lang="en-US" dirty="0" smtClean="0"/>
              <a:t>Build upon the audio primitives generated by the mobile device.</a:t>
            </a:r>
          </a:p>
          <a:p>
            <a:r>
              <a:rPr lang="en-US" dirty="0" smtClean="0"/>
              <a:t>This algorithm takes a rolling window of samples from the mobile device and looks for a minimum percentage of samples that contain human voice.</a:t>
            </a:r>
          </a:p>
          <a:p>
            <a:r>
              <a:rPr lang="en-US" dirty="0" smtClean="0"/>
              <a:t>The threshold for confirmation of conversation is 40% of  the samples.</a:t>
            </a:r>
          </a:p>
          <a:p>
            <a:r>
              <a:rPr lang="en-US" dirty="0" smtClean="0"/>
              <a:t>The threshold for confirming that the user is not in conversation is 80% of the samples.</a:t>
            </a:r>
          </a:p>
          <a:p>
            <a:endParaRPr lang="en-US" dirty="0" smtClean="0"/>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Context</a:t>
            </a:r>
            <a:endParaRPr lang="en-US" dirty="0"/>
          </a:p>
        </p:txBody>
      </p:sp>
      <p:sp>
        <p:nvSpPr>
          <p:cNvPr id="3" name="Content Placeholder 2"/>
          <p:cNvSpPr>
            <a:spLocks noGrp="1"/>
          </p:cNvSpPr>
          <p:nvPr>
            <p:ph sz="quarter" idx="1"/>
          </p:nvPr>
        </p:nvSpPr>
        <p:spPr>
          <a:xfrm>
            <a:off x="612648" y="1600200"/>
            <a:ext cx="7769352" cy="4495800"/>
          </a:xfrm>
        </p:spPr>
        <p:txBody>
          <a:bodyPr/>
          <a:lstStyle/>
          <a:p>
            <a:r>
              <a:rPr lang="en-US" dirty="0" smtClean="0"/>
              <a:t>Uses multiple sensor data to identify the context of the scene.</a:t>
            </a:r>
          </a:p>
          <a:p>
            <a:r>
              <a:rPr lang="en-US" dirty="0" smtClean="0"/>
              <a:t>Tries to correlate conversation targets with neighboring </a:t>
            </a:r>
            <a:r>
              <a:rPr lang="en-US" dirty="0" err="1" smtClean="0"/>
              <a:t>CenceMe</a:t>
            </a:r>
            <a:r>
              <a:rPr lang="en-US" dirty="0" smtClean="0"/>
              <a:t> users.</a:t>
            </a:r>
          </a:p>
          <a:p>
            <a:r>
              <a:rPr lang="en-US" dirty="0" smtClean="0"/>
              <a:t>Looks for specific cases of partying and dancing </a:t>
            </a:r>
          </a:p>
          <a:p>
            <a:pPr lvl="1"/>
            <a:r>
              <a:rPr lang="en-US" dirty="0" smtClean="0"/>
              <a:t>Parses audio levels for music</a:t>
            </a:r>
          </a:p>
          <a:p>
            <a:pPr lvl="1"/>
            <a:r>
              <a:rPr lang="en-US" dirty="0" smtClean="0"/>
              <a:t>Looks for accelerometer readings that correlate to dancing activity(similar to running charts previously shown)</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Mode Detection</a:t>
            </a:r>
            <a:endParaRPr lang="en-US" dirty="0"/>
          </a:p>
        </p:txBody>
      </p:sp>
      <p:sp>
        <p:nvSpPr>
          <p:cNvPr id="3" name="Content Placeholder 2"/>
          <p:cNvSpPr>
            <a:spLocks noGrp="1"/>
          </p:cNvSpPr>
          <p:nvPr>
            <p:ph sz="quarter" idx="1"/>
          </p:nvPr>
        </p:nvSpPr>
        <p:spPr>
          <a:xfrm>
            <a:off x="612648" y="1600200"/>
            <a:ext cx="7769352" cy="4495800"/>
          </a:xfrm>
        </p:spPr>
        <p:txBody>
          <a:bodyPr/>
          <a:lstStyle/>
          <a:p>
            <a:r>
              <a:rPr lang="en-US" dirty="0" smtClean="0"/>
              <a:t>Detects if user is travelling in a vehicle or not.</a:t>
            </a:r>
          </a:p>
          <a:p>
            <a:r>
              <a:rPr lang="en-US" dirty="0" smtClean="0"/>
              <a:t>Uses GPS Sensing to determine distance changes that could not be achieved with normal human speeds.</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Classifier</a:t>
            </a:r>
            <a:endParaRPr lang="en-US" dirty="0"/>
          </a:p>
        </p:txBody>
      </p:sp>
      <p:sp>
        <p:nvSpPr>
          <p:cNvPr id="3" name="Content Placeholder 2"/>
          <p:cNvSpPr>
            <a:spLocks noGrp="1"/>
          </p:cNvSpPr>
          <p:nvPr>
            <p:ph sz="quarter" idx="1"/>
          </p:nvPr>
        </p:nvSpPr>
        <p:spPr>
          <a:xfrm>
            <a:off x="612648" y="1600200"/>
            <a:ext cx="7769352" cy="4495800"/>
          </a:xfrm>
        </p:spPr>
        <p:txBody>
          <a:bodyPr/>
          <a:lstStyle/>
          <a:p>
            <a:r>
              <a:rPr lang="en-US" dirty="0" smtClean="0"/>
              <a:t>Also uses GPS to detect the approximate location of a user.</a:t>
            </a:r>
          </a:p>
          <a:p>
            <a:r>
              <a:rPr lang="en-US" dirty="0" smtClean="0"/>
              <a:t>GPS coordinates fed to </a:t>
            </a:r>
            <a:r>
              <a:rPr lang="en-US" dirty="0" err="1" smtClean="0"/>
              <a:t>Wikimapia</a:t>
            </a:r>
            <a:r>
              <a:rPr lang="en-US" dirty="0" smtClean="0"/>
              <a:t> database to identify the location itself. </a:t>
            </a:r>
            <a:endParaRPr lang="en-US" dirty="0" smtClean="0"/>
          </a:p>
          <a:p>
            <a:r>
              <a:rPr lang="en-US" dirty="0" smtClean="0"/>
              <a:t>When a </a:t>
            </a:r>
            <a:r>
              <a:rPr lang="en-US" dirty="0" smtClean="0"/>
              <a:t>location is parsed from </a:t>
            </a:r>
            <a:r>
              <a:rPr lang="en-US" dirty="0" err="1" smtClean="0"/>
              <a:t>Wikimapia</a:t>
            </a:r>
            <a:r>
              <a:rPr lang="en-US" dirty="0" smtClean="0"/>
              <a:t> the user is asked to verify the location the first time. If the information is incorrect or no information is present in the database the user is prompted to “bind” their own label on that location.</a:t>
            </a:r>
            <a:endParaRPr lang="en-US" dirty="0" smtClean="0"/>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Hot” Classifier</a:t>
            </a:r>
            <a:endParaRPr lang="en-US" dirty="0"/>
          </a:p>
        </p:txBody>
      </p:sp>
      <p:sp>
        <p:nvSpPr>
          <p:cNvPr id="3" name="Content Placeholder 2"/>
          <p:cNvSpPr>
            <a:spLocks noGrp="1"/>
          </p:cNvSpPr>
          <p:nvPr>
            <p:ph sz="quarter" idx="1"/>
          </p:nvPr>
        </p:nvSpPr>
        <p:spPr>
          <a:xfrm>
            <a:off x="612648" y="1752600"/>
            <a:ext cx="7769352" cy="4495800"/>
          </a:xfrm>
        </p:spPr>
        <p:txBody>
          <a:bodyPr>
            <a:normAutofit fontScale="77500" lnSpcReduction="20000"/>
          </a:bodyPr>
          <a:lstStyle/>
          <a:p>
            <a:r>
              <a:rPr lang="en-US" dirty="0" smtClean="0"/>
              <a:t>Attempts to map previous user events to a stereotype.</a:t>
            </a:r>
          </a:p>
          <a:p>
            <a:r>
              <a:rPr lang="en-US" dirty="0" smtClean="0"/>
              <a:t>Metrics include :</a:t>
            </a:r>
          </a:p>
          <a:p>
            <a:pPr lvl="1"/>
            <a:r>
              <a:rPr lang="en-US" dirty="0" smtClean="0"/>
              <a:t>Nerdy</a:t>
            </a:r>
          </a:p>
          <a:p>
            <a:pPr lvl="2"/>
            <a:r>
              <a:rPr lang="en-US" dirty="0" smtClean="0"/>
              <a:t>Associated with spending time alone and frequent visits to libraries, etc..</a:t>
            </a:r>
          </a:p>
          <a:p>
            <a:pPr lvl="1"/>
            <a:r>
              <a:rPr lang="en-US" dirty="0" smtClean="0"/>
              <a:t>Party Animal</a:t>
            </a:r>
          </a:p>
          <a:p>
            <a:pPr lvl="2"/>
            <a:r>
              <a:rPr lang="en-US" dirty="0" smtClean="0"/>
              <a:t>Based on frequency and duration in which one attends parties as well as general social interaction.</a:t>
            </a:r>
          </a:p>
          <a:p>
            <a:pPr lvl="1"/>
            <a:r>
              <a:rPr lang="en-US" dirty="0" smtClean="0"/>
              <a:t>Cultured</a:t>
            </a:r>
          </a:p>
          <a:p>
            <a:pPr lvl="2"/>
            <a:r>
              <a:rPr lang="en-US" dirty="0" smtClean="0"/>
              <a:t>Correlated primarily with visits to museums and theatres.</a:t>
            </a:r>
          </a:p>
          <a:p>
            <a:pPr lvl="1"/>
            <a:r>
              <a:rPr lang="en-US" dirty="0" smtClean="0"/>
              <a:t>Healthy</a:t>
            </a:r>
          </a:p>
          <a:p>
            <a:pPr lvl="2"/>
            <a:r>
              <a:rPr lang="en-US" dirty="0" smtClean="0"/>
              <a:t>Based on general high intensity accelerometer data.</a:t>
            </a:r>
          </a:p>
          <a:p>
            <a:pPr lvl="1"/>
            <a:r>
              <a:rPr lang="en-US" dirty="0" err="1" smtClean="0"/>
              <a:t>Greeny</a:t>
            </a:r>
            <a:endParaRPr lang="en-US" dirty="0" smtClean="0"/>
          </a:p>
          <a:p>
            <a:pPr lvl="2"/>
            <a:r>
              <a:rPr lang="en-US" dirty="0" smtClean="0"/>
              <a:t>Based on primary method of transportation. i.e. Users are penalized for frequent use of vehicles.</a:t>
            </a:r>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Introduction</a:t>
            </a:r>
          </a:p>
          <a:p>
            <a:r>
              <a:rPr lang="en-US" dirty="0" smtClean="0"/>
              <a:t>Design Considerations</a:t>
            </a:r>
          </a:p>
          <a:p>
            <a:r>
              <a:rPr lang="en-US" dirty="0" smtClean="0"/>
              <a:t>Implementation</a:t>
            </a:r>
          </a:p>
          <a:p>
            <a:r>
              <a:rPr lang="en-US" dirty="0" smtClean="0"/>
              <a:t>Classifiers</a:t>
            </a:r>
          </a:p>
          <a:p>
            <a:r>
              <a:rPr lang="en-US" dirty="0" smtClean="0"/>
              <a:t>System Performance</a:t>
            </a:r>
          </a:p>
          <a:p>
            <a:r>
              <a:rPr lang="en-US" dirty="0" smtClean="0"/>
              <a:t>User Study</a:t>
            </a:r>
          </a:p>
          <a:p>
            <a:r>
              <a:rPr lang="en-US" dirty="0" smtClean="0"/>
              <a:t>Conclusion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a:t>
            </a:r>
            <a:endParaRPr lang="en-US" dirty="0"/>
          </a:p>
        </p:txBody>
      </p:sp>
      <p:pic>
        <p:nvPicPr>
          <p:cNvPr id="4098" name="Picture 2"/>
          <p:cNvPicPr>
            <a:picLocks noChangeAspect="1" noChangeArrowheads="1"/>
          </p:cNvPicPr>
          <p:nvPr/>
        </p:nvPicPr>
        <p:blipFill>
          <a:blip r:embed="rId2"/>
          <a:srcRect/>
          <a:stretch>
            <a:fillRect/>
          </a:stretch>
        </p:blipFill>
        <p:spPr bwMode="auto">
          <a:xfrm>
            <a:off x="762000" y="1828800"/>
            <a:ext cx="75438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Conversation Detection Performance</a:t>
            </a:r>
            <a:endParaRPr lang="en-US" dirty="0"/>
          </a:p>
        </p:txBody>
      </p:sp>
      <p:pic>
        <p:nvPicPr>
          <p:cNvPr id="5122" name="Picture 2"/>
          <p:cNvPicPr>
            <a:picLocks noChangeAspect="1" noChangeArrowheads="1"/>
          </p:cNvPicPr>
          <p:nvPr/>
        </p:nvPicPr>
        <p:blipFill>
          <a:blip r:embed="rId2"/>
          <a:srcRect/>
          <a:stretch>
            <a:fillRect/>
          </a:stretch>
        </p:blipFill>
        <p:spPr bwMode="auto">
          <a:xfrm>
            <a:off x="2057400" y="2133600"/>
            <a:ext cx="4877431" cy="3581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duty cycle</a:t>
            </a:r>
            <a:endParaRPr lang="en-US" dirty="0"/>
          </a:p>
        </p:txBody>
      </p:sp>
      <p:pic>
        <p:nvPicPr>
          <p:cNvPr id="6146" name="Picture 2"/>
          <p:cNvPicPr>
            <a:picLocks noChangeAspect="1" noChangeArrowheads="1"/>
          </p:cNvPicPr>
          <p:nvPr/>
        </p:nvPicPr>
        <p:blipFill>
          <a:blip r:embed="rId2"/>
          <a:srcRect/>
          <a:stretch>
            <a:fillRect/>
          </a:stretch>
        </p:blipFill>
        <p:spPr bwMode="auto">
          <a:xfrm>
            <a:off x="1600200" y="1849403"/>
            <a:ext cx="5562600" cy="424659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Phone Position Performance</a:t>
            </a:r>
            <a:endParaRPr lang="en-US" dirty="0"/>
          </a:p>
        </p:txBody>
      </p:sp>
      <p:pic>
        <p:nvPicPr>
          <p:cNvPr id="8194" name="Picture 2"/>
          <p:cNvPicPr>
            <a:picLocks noChangeAspect="1" noChangeArrowheads="1"/>
          </p:cNvPicPr>
          <p:nvPr/>
        </p:nvPicPr>
        <p:blipFill>
          <a:blip r:embed="rId2"/>
          <a:srcRect/>
          <a:stretch>
            <a:fillRect/>
          </a:stretch>
        </p:blipFill>
        <p:spPr bwMode="auto">
          <a:xfrm>
            <a:off x="2133600" y="1600200"/>
            <a:ext cx="4562475" cy="10001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209800" y="3124200"/>
            <a:ext cx="4267200" cy="304999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Phone Power Draw</a:t>
            </a:r>
            <a:endParaRPr lang="en-US" dirty="0"/>
          </a:p>
        </p:txBody>
      </p:sp>
      <p:pic>
        <p:nvPicPr>
          <p:cNvPr id="9218" name="Picture 2"/>
          <p:cNvPicPr>
            <a:picLocks noChangeAspect="1" noChangeArrowheads="1"/>
          </p:cNvPicPr>
          <p:nvPr/>
        </p:nvPicPr>
        <p:blipFill>
          <a:blip r:embed="rId2"/>
          <a:srcRect/>
          <a:stretch>
            <a:fillRect/>
          </a:stretch>
        </p:blipFill>
        <p:spPr bwMode="auto">
          <a:xfrm>
            <a:off x="847725" y="1905000"/>
            <a:ext cx="7153275" cy="42862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vs. Sensing Frequency</a:t>
            </a:r>
            <a:endParaRPr lang="en-US" dirty="0"/>
          </a:p>
        </p:txBody>
      </p:sp>
      <p:pic>
        <p:nvPicPr>
          <p:cNvPr id="10242" name="Picture 2"/>
          <p:cNvPicPr>
            <a:picLocks noChangeAspect="1" noChangeArrowheads="1"/>
          </p:cNvPicPr>
          <p:nvPr/>
        </p:nvPicPr>
        <p:blipFill>
          <a:blip r:embed="rId2"/>
          <a:srcRect/>
          <a:stretch>
            <a:fillRect/>
          </a:stretch>
        </p:blipFill>
        <p:spPr bwMode="auto">
          <a:xfrm>
            <a:off x="762000" y="1752600"/>
            <a:ext cx="7629525" cy="44767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Nokia N95 Benchmarks</a:t>
            </a:r>
            <a:endParaRPr lang="en-US" dirty="0"/>
          </a:p>
        </p:txBody>
      </p:sp>
      <p:pic>
        <p:nvPicPr>
          <p:cNvPr id="11266" name="Picture 2"/>
          <p:cNvPicPr>
            <a:picLocks noChangeAspect="1" noChangeArrowheads="1"/>
          </p:cNvPicPr>
          <p:nvPr/>
        </p:nvPicPr>
        <p:blipFill>
          <a:blip r:embed="rId2"/>
          <a:srcRect/>
          <a:stretch>
            <a:fillRect/>
          </a:stretch>
        </p:blipFill>
        <p:spPr bwMode="auto">
          <a:xfrm>
            <a:off x="971550" y="2724150"/>
            <a:ext cx="7181850" cy="21526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a:t>
            </a:r>
            <a:endParaRPr lang="en-US" dirty="0"/>
          </a:p>
        </p:txBody>
      </p:sp>
      <p:sp>
        <p:nvSpPr>
          <p:cNvPr id="3" name="Content Placeholder 2"/>
          <p:cNvSpPr>
            <a:spLocks noGrp="1"/>
          </p:cNvSpPr>
          <p:nvPr>
            <p:ph sz="quarter" idx="1"/>
          </p:nvPr>
        </p:nvSpPr>
        <p:spPr/>
        <p:txBody>
          <a:bodyPr/>
          <a:lstStyle/>
          <a:p>
            <a:r>
              <a:rPr lang="en-US" dirty="0" smtClean="0"/>
              <a:t>Involved 22 candidates for a three week </a:t>
            </a:r>
            <a:r>
              <a:rPr lang="en-US" dirty="0" smtClean="0"/>
              <a:t>period who all interact on a university campus.</a:t>
            </a:r>
          </a:p>
          <a:p>
            <a:pPr lvl="1"/>
            <a:r>
              <a:rPr lang="en-US" dirty="0" smtClean="0"/>
              <a:t>16 of the candidates were active </a:t>
            </a:r>
            <a:r>
              <a:rPr lang="en-US" dirty="0" err="1" smtClean="0"/>
              <a:t>Facebook</a:t>
            </a:r>
            <a:r>
              <a:rPr lang="en-US" dirty="0" smtClean="0"/>
              <a:t> users and linked their accounts.</a:t>
            </a:r>
          </a:p>
          <a:p>
            <a:r>
              <a:rPr lang="en-US" dirty="0" smtClean="0"/>
              <a:t>Outcome was positive by almost all users</a:t>
            </a:r>
          </a:p>
          <a:p>
            <a:pPr lvl="1"/>
            <a:r>
              <a:rPr lang="en-US" dirty="0" err="1" smtClean="0"/>
              <a:t>Facebook</a:t>
            </a:r>
            <a:r>
              <a:rPr lang="en-US" dirty="0" smtClean="0"/>
              <a:t> users were generally more active.</a:t>
            </a:r>
          </a:p>
          <a:p>
            <a:r>
              <a:rPr lang="en-US" dirty="0" smtClean="0"/>
              <a:t>Locations,</a:t>
            </a:r>
            <a:r>
              <a:rPr lang="en-US" dirty="0" smtClean="0"/>
              <a:t> random images, and social context were the features that users enjoyed the most.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Utilization</a:t>
            </a:r>
            <a:endParaRPr lang="en-US" dirty="0"/>
          </a:p>
        </p:txBody>
      </p:sp>
      <p:pic>
        <p:nvPicPr>
          <p:cNvPr id="12290" name="Picture 2"/>
          <p:cNvPicPr>
            <a:picLocks noChangeAspect="1" noChangeArrowheads="1"/>
          </p:cNvPicPr>
          <p:nvPr/>
        </p:nvPicPr>
        <p:blipFill>
          <a:blip r:embed="rId2"/>
          <a:srcRect/>
          <a:stretch>
            <a:fillRect/>
          </a:stretch>
        </p:blipFill>
        <p:spPr bwMode="auto">
          <a:xfrm>
            <a:off x="1447800" y="1676400"/>
            <a:ext cx="6019800" cy="460337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sz="quarter" idx="1"/>
          </p:nvPr>
        </p:nvSpPr>
        <p:spPr>
          <a:xfrm>
            <a:off x="612648" y="1600200"/>
            <a:ext cx="5483352" cy="4495800"/>
          </a:xfrm>
        </p:spPr>
        <p:txBody>
          <a:bodyPr/>
          <a:lstStyle/>
          <a:p>
            <a:r>
              <a:rPr lang="en-US" dirty="0" smtClean="0"/>
              <a:t>Current versions of application exist for </a:t>
            </a:r>
            <a:r>
              <a:rPr lang="en-US" dirty="0" err="1" smtClean="0"/>
              <a:t>iPhone</a:t>
            </a:r>
            <a:r>
              <a:rPr lang="en-US" dirty="0" smtClean="0"/>
              <a:t> and iPod Touch. (Released July 2009)</a:t>
            </a:r>
          </a:p>
          <a:p>
            <a:r>
              <a:rPr lang="en-US" dirty="0" smtClean="0"/>
              <a:t>Supports integration with MySpace, </a:t>
            </a:r>
            <a:r>
              <a:rPr lang="en-US" dirty="0" err="1" smtClean="0"/>
              <a:t>Facebook</a:t>
            </a:r>
            <a:r>
              <a:rPr lang="en-US" dirty="0" smtClean="0"/>
              <a:t>, and Twitter.</a:t>
            </a:r>
            <a:endParaRPr lang="en-US" dirty="0"/>
          </a:p>
        </p:txBody>
      </p:sp>
      <p:pic>
        <p:nvPicPr>
          <p:cNvPr id="15363" name="Picture 3" descr="http://www.cenceme.org/imgs/description/mapped.png">
            <a:hlinkClick r:id="rId2"/>
          </p:cNvPr>
          <p:cNvPicPr>
            <a:picLocks noChangeAspect="1" noChangeArrowheads="1"/>
          </p:cNvPicPr>
          <p:nvPr/>
        </p:nvPicPr>
        <p:blipFill>
          <a:blip r:embed="rId3"/>
          <a:srcRect/>
          <a:stretch>
            <a:fillRect/>
          </a:stretch>
        </p:blipFill>
        <p:spPr bwMode="auto">
          <a:xfrm>
            <a:off x="323850" y="4257675"/>
            <a:ext cx="1428750" cy="2143125"/>
          </a:xfrm>
          <a:prstGeom prst="rect">
            <a:avLst/>
          </a:prstGeom>
          <a:noFill/>
        </p:spPr>
      </p:pic>
      <p:pic>
        <p:nvPicPr>
          <p:cNvPr id="15364" name="Picture 4" descr="http://www.cenceme.org/imgs/description/photoview.png">
            <a:hlinkClick r:id="rId4"/>
          </p:cNvPr>
          <p:cNvPicPr>
            <a:picLocks noChangeAspect="1" noChangeArrowheads="1"/>
          </p:cNvPicPr>
          <p:nvPr/>
        </p:nvPicPr>
        <p:blipFill>
          <a:blip r:embed="rId5"/>
          <a:srcRect/>
          <a:stretch>
            <a:fillRect/>
          </a:stretch>
        </p:blipFill>
        <p:spPr bwMode="auto">
          <a:xfrm>
            <a:off x="2438400" y="4257675"/>
            <a:ext cx="1428750" cy="2143125"/>
          </a:xfrm>
          <a:prstGeom prst="rect">
            <a:avLst/>
          </a:prstGeom>
          <a:noFill/>
        </p:spPr>
      </p:pic>
      <p:pic>
        <p:nvPicPr>
          <p:cNvPr id="15362" name="Picture 2" descr="http://www.cenceme.org/imgs/description/buddies.png">
            <a:hlinkClick r:id="rId6"/>
          </p:cNvPr>
          <p:cNvPicPr>
            <a:picLocks noChangeAspect="1" noChangeArrowheads="1"/>
          </p:cNvPicPr>
          <p:nvPr/>
        </p:nvPicPr>
        <p:blipFill>
          <a:blip r:embed="rId7"/>
          <a:srcRect/>
          <a:stretch>
            <a:fillRect/>
          </a:stretch>
        </p:blipFill>
        <p:spPr bwMode="auto">
          <a:xfrm>
            <a:off x="4572000" y="4267200"/>
            <a:ext cx="1428750" cy="2143125"/>
          </a:xfrm>
          <a:prstGeom prst="rect">
            <a:avLst/>
          </a:prstGeom>
          <a:noFill/>
        </p:spPr>
      </p:pic>
      <p:pic>
        <p:nvPicPr>
          <p:cNvPr id="7" name="Picture 2"/>
          <p:cNvPicPr>
            <a:picLocks noChangeAspect="1" noChangeArrowheads="1"/>
          </p:cNvPicPr>
          <p:nvPr/>
        </p:nvPicPr>
        <p:blipFill>
          <a:blip r:embed="rId8"/>
          <a:srcRect/>
          <a:stretch>
            <a:fillRect/>
          </a:stretch>
        </p:blipFill>
        <p:spPr bwMode="auto">
          <a:xfrm>
            <a:off x="6335987" y="1981200"/>
            <a:ext cx="2350813" cy="412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Presents an implementation of a people-centric sensing application.</a:t>
            </a:r>
          </a:p>
          <a:p>
            <a:r>
              <a:rPr lang="en-US" dirty="0" smtClean="0"/>
              <a:t>Infers people’s </a:t>
            </a:r>
            <a:r>
              <a:rPr lang="en-US" dirty="0" smtClean="0"/>
              <a:t>presence based on mobile phone sensors.</a:t>
            </a:r>
            <a:endParaRPr lang="en-US" dirty="0" smtClean="0"/>
          </a:p>
          <a:p>
            <a:r>
              <a:rPr lang="en-US" dirty="0" smtClean="0"/>
              <a:t>Integrated into mainstream Social Networks.</a:t>
            </a:r>
          </a:p>
          <a:p>
            <a:r>
              <a:rPr lang="en-US" dirty="0" smtClean="0"/>
              <a:t>Split Architecture optimized for performance and battery life of mobile devices. (Nokia N95 used for initial implementation)</a:t>
            </a:r>
          </a:p>
          <a:p>
            <a:r>
              <a:rPr lang="en-US" dirty="0" smtClean="0"/>
              <a:t>User study used for initial testing and optimization of performance.</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Settings</a:t>
            </a:r>
            <a:endParaRPr lang="en-US" dirty="0"/>
          </a:p>
        </p:txBody>
      </p:sp>
      <p:sp>
        <p:nvSpPr>
          <p:cNvPr id="3" name="Content Placeholder 2"/>
          <p:cNvSpPr>
            <a:spLocks noGrp="1"/>
          </p:cNvSpPr>
          <p:nvPr>
            <p:ph sz="quarter" idx="1"/>
          </p:nvPr>
        </p:nvSpPr>
        <p:spPr>
          <a:xfrm>
            <a:off x="612648" y="1600200"/>
            <a:ext cx="7845552" cy="4495800"/>
          </a:xfrm>
        </p:spPr>
        <p:txBody>
          <a:bodyPr/>
          <a:lstStyle/>
          <a:p>
            <a:r>
              <a:rPr lang="en-US" dirty="0" smtClean="0"/>
              <a:t>Based on the User Study the main privacy concerns were giving away the users current position.</a:t>
            </a:r>
            <a:endParaRPr lang="en-US" dirty="0" smtClean="0"/>
          </a:p>
          <a:p>
            <a:r>
              <a:rPr lang="en-US" dirty="0" smtClean="0"/>
              <a:t>Also the random photo function was met with resistance as this occurs outside of the users control.</a:t>
            </a:r>
          </a:p>
          <a:p>
            <a:r>
              <a:rPr lang="en-US" dirty="0" smtClean="0"/>
              <a:t>Settings to enable/disable certain sensing functions exist in the SW.</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normAutofit lnSpcReduction="10000"/>
          </a:bodyPr>
          <a:lstStyle/>
          <a:p>
            <a:r>
              <a:rPr lang="en-US" dirty="0" err="1" smtClean="0"/>
              <a:t>Cence</a:t>
            </a:r>
            <a:r>
              <a:rPr lang="en-US" dirty="0" err="1" smtClean="0"/>
              <a:t>Me</a:t>
            </a:r>
            <a:r>
              <a:rPr lang="en-US" dirty="0" smtClean="0"/>
              <a:t> SW does a pretty accurate job of organizing the social events associated with the user.</a:t>
            </a:r>
          </a:p>
          <a:p>
            <a:r>
              <a:rPr lang="en-US" dirty="0" smtClean="0"/>
              <a:t>Implementation made an ideal solution for a split mobile device/backend system.</a:t>
            </a:r>
          </a:p>
          <a:p>
            <a:r>
              <a:rPr lang="en-US" dirty="0" smtClean="0"/>
              <a:t>Pitfalls still exist in a few spots such as :</a:t>
            </a:r>
          </a:p>
          <a:p>
            <a:pPr lvl="1"/>
            <a:r>
              <a:rPr lang="en-US" dirty="0" smtClean="0"/>
              <a:t>Location and orientation of mobile device</a:t>
            </a:r>
          </a:p>
          <a:p>
            <a:pPr lvl="1"/>
            <a:r>
              <a:rPr lang="en-US" dirty="0" smtClean="0"/>
              <a:t>Battery life of mobile device.</a:t>
            </a:r>
          </a:p>
          <a:p>
            <a:pPr lvl="1"/>
            <a:r>
              <a:rPr lang="en-US" dirty="0" smtClean="0"/>
              <a:t>Development effort to integrate into larger assortment of mobile devices.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r>
              <a:rPr lang="en-US" dirty="0" smtClean="0">
                <a:hlinkClick r:id="rId2"/>
              </a:rPr>
              <a:t>http://www.cenceme.org</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Considerations</a:t>
            </a:r>
            <a:endParaRPr lang="en-US" dirty="0"/>
          </a:p>
        </p:txBody>
      </p:sp>
      <p:sp>
        <p:nvSpPr>
          <p:cNvPr id="3" name="Content Placeholder 2"/>
          <p:cNvSpPr>
            <a:spLocks noGrp="1"/>
          </p:cNvSpPr>
          <p:nvPr>
            <p:ph sz="quarter" idx="1"/>
          </p:nvPr>
        </p:nvSpPr>
        <p:spPr/>
        <p:txBody>
          <a:bodyPr/>
          <a:lstStyle/>
          <a:p>
            <a:r>
              <a:rPr lang="en-US" dirty="0" smtClean="0"/>
              <a:t>Mobile Phone Limitations</a:t>
            </a:r>
          </a:p>
          <a:p>
            <a:pPr lvl="1"/>
            <a:r>
              <a:rPr lang="en-US" dirty="0" smtClean="0"/>
              <a:t>Problems arise when user applications make request’s for resources.</a:t>
            </a:r>
          </a:p>
          <a:p>
            <a:pPr lvl="1"/>
            <a:r>
              <a:rPr lang="en-US" dirty="0" smtClean="0"/>
              <a:t>OS can deny requests for memory, CPU cycles, and other resources to place phone calls and other higher priority tasks.</a:t>
            </a:r>
          </a:p>
          <a:p>
            <a:pPr lvl="1"/>
            <a:r>
              <a:rPr lang="en-US" dirty="0" smtClean="0"/>
              <a:t>User applications are subject to interruption from the OS at any time.</a:t>
            </a:r>
          </a:p>
          <a:p>
            <a:pPr lvl="2"/>
            <a:r>
              <a:rPr lang="en-US" dirty="0" smtClean="0"/>
              <a:t>Calls for very careful development of exception handlers and recovery.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Considerations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Architectural Design Issues.</a:t>
            </a:r>
            <a:endParaRPr lang="en-US" dirty="0" smtClean="0"/>
          </a:p>
          <a:p>
            <a:pPr lvl="1"/>
            <a:r>
              <a:rPr lang="en-US" dirty="0" smtClean="0"/>
              <a:t>Finding the right separation of what processing can be </a:t>
            </a:r>
            <a:r>
              <a:rPr lang="en-US" dirty="0" smtClean="0"/>
              <a:t>p</a:t>
            </a:r>
            <a:r>
              <a:rPr lang="en-US" dirty="0" smtClean="0"/>
              <a:t>erformed on the phone and what makes sense to perform offline on the backend servers.</a:t>
            </a:r>
          </a:p>
          <a:p>
            <a:pPr lvl="1"/>
            <a:r>
              <a:rPr lang="en-US" dirty="0" smtClean="0"/>
              <a:t>Simple classifiers make sense to perform in the phone reducing the amount of sensor data that must be pushed to the backend.</a:t>
            </a:r>
          </a:p>
          <a:p>
            <a:pPr lvl="1"/>
            <a:r>
              <a:rPr lang="en-US" dirty="0" smtClean="0"/>
              <a:t>Implementing a power aware duty cycle mode to improve battery life without a significant hit in the responsiveness of the system.</a:t>
            </a:r>
          </a:p>
          <a:p>
            <a:pPr lvl="2"/>
            <a:r>
              <a:rPr lang="en-US" dirty="0" smtClean="0"/>
              <a:t>Left static for this implementation.</a:t>
            </a:r>
            <a:endParaRPr lang="en-US" dirty="0" smtClean="0"/>
          </a:p>
          <a:p>
            <a:pPr lvl="1"/>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a:t>
            </a:r>
            <a:endParaRPr lang="en-US" dirty="0"/>
          </a:p>
        </p:txBody>
      </p:sp>
      <p:pic>
        <p:nvPicPr>
          <p:cNvPr id="1026" name="Picture 2"/>
          <p:cNvPicPr>
            <a:picLocks noChangeAspect="1" noChangeArrowheads="1"/>
          </p:cNvPicPr>
          <p:nvPr/>
        </p:nvPicPr>
        <p:blipFill>
          <a:blip r:embed="rId2"/>
          <a:srcRect/>
          <a:stretch>
            <a:fillRect/>
          </a:stretch>
        </p:blipFill>
        <p:spPr bwMode="auto">
          <a:xfrm>
            <a:off x="1447800" y="2133600"/>
            <a:ext cx="6324600" cy="4311998"/>
          </a:xfrm>
          <a:prstGeom prst="rect">
            <a:avLst/>
          </a:prstGeom>
          <a:noFill/>
          <a:ln w="9525">
            <a:noFill/>
            <a:miter lim="800000"/>
            <a:headEnd/>
            <a:tailEnd/>
          </a:ln>
          <a:effectLst/>
        </p:spPr>
      </p:pic>
      <p:sp>
        <p:nvSpPr>
          <p:cNvPr id="4" name="Rectangle 3"/>
          <p:cNvSpPr/>
          <p:nvPr/>
        </p:nvSpPr>
        <p:spPr>
          <a:xfrm>
            <a:off x="2912900" y="1840468"/>
            <a:ext cx="2649700" cy="369332"/>
          </a:xfrm>
          <a:prstGeom prst="rect">
            <a:avLst/>
          </a:prstGeom>
        </p:spPr>
        <p:txBody>
          <a:bodyPr wrap="none">
            <a:spAutoFit/>
          </a:bodyPr>
          <a:lstStyle/>
          <a:p>
            <a:r>
              <a:rPr lang="en-US" dirty="0" smtClean="0"/>
              <a:t>Mobile Device Architecture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 Sensors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Bluetooth Sensor</a:t>
            </a:r>
          </a:p>
          <a:p>
            <a:pPr lvl="1"/>
            <a:r>
              <a:rPr lang="en-US" dirty="0" smtClean="0"/>
              <a:t>Used to sense the presence of other users</a:t>
            </a:r>
          </a:p>
          <a:p>
            <a:pPr lvl="1"/>
            <a:r>
              <a:rPr lang="en-US" dirty="0" smtClean="0"/>
              <a:t>MAC address checked against </a:t>
            </a:r>
            <a:r>
              <a:rPr lang="en-US" dirty="0" err="1" smtClean="0"/>
              <a:t>CenceMe</a:t>
            </a:r>
            <a:r>
              <a:rPr lang="en-US" dirty="0" smtClean="0"/>
              <a:t> database.</a:t>
            </a:r>
          </a:p>
          <a:p>
            <a:r>
              <a:rPr lang="en-US" dirty="0" smtClean="0"/>
              <a:t>Accelerometer Sensor</a:t>
            </a:r>
          </a:p>
          <a:p>
            <a:pPr lvl="1"/>
            <a:r>
              <a:rPr lang="en-US" dirty="0" smtClean="0"/>
              <a:t>Used to sense motion of user.</a:t>
            </a:r>
          </a:p>
          <a:p>
            <a:r>
              <a:rPr lang="en-US" dirty="0" smtClean="0"/>
              <a:t>Microphone</a:t>
            </a:r>
          </a:p>
          <a:p>
            <a:pPr lvl="1"/>
            <a:r>
              <a:rPr lang="en-US" dirty="0" smtClean="0"/>
              <a:t>Used to detect conversation.</a:t>
            </a:r>
          </a:p>
          <a:p>
            <a:r>
              <a:rPr lang="en-US" dirty="0" smtClean="0"/>
              <a:t>Photo Capture</a:t>
            </a:r>
          </a:p>
          <a:p>
            <a:pPr lvl="1"/>
            <a:r>
              <a:rPr lang="en-US" dirty="0" smtClean="0"/>
              <a:t>Used for still image upload to database/social network</a:t>
            </a:r>
            <a:endParaRPr lang="en-US" dirty="0" smtClean="0"/>
          </a:p>
          <a:p>
            <a:r>
              <a:rPr lang="en-US" dirty="0" smtClean="0"/>
              <a:t>GPS Sensor</a:t>
            </a:r>
          </a:p>
          <a:p>
            <a:pPr lvl="1"/>
            <a:r>
              <a:rPr lang="en-US" dirty="0" smtClean="0"/>
              <a:t>Used to determine location and vehicle travel.</a:t>
            </a:r>
          </a:p>
          <a:p>
            <a:endParaRPr lang="en-US" dirty="0" smtClean="0"/>
          </a:p>
          <a:p>
            <a:pPr lvl="1"/>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Backend System Architecture</a:t>
            </a:r>
            <a:endParaRPr lang="en-US" dirty="0"/>
          </a:p>
        </p:txBody>
      </p:sp>
      <p:pic>
        <p:nvPicPr>
          <p:cNvPr id="1026" name="Picture 2"/>
          <p:cNvPicPr>
            <a:picLocks noChangeAspect="1" noChangeArrowheads="1"/>
          </p:cNvPicPr>
          <p:nvPr/>
        </p:nvPicPr>
        <p:blipFill>
          <a:blip r:embed="rId2"/>
          <a:srcRect/>
          <a:stretch>
            <a:fillRect/>
          </a:stretch>
        </p:blipFill>
        <p:spPr bwMode="auto">
          <a:xfrm>
            <a:off x="1219200" y="1676400"/>
            <a:ext cx="6583637" cy="43910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Backend Software </a:t>
            </a:r>
            <a:endParaRPr lang="en-US" dirty="0"/>
          </a:p>
        </p:txBody>
      </p:sp>
      <p:sp>
        <p:nvSpPr>
          <p:cNvPr id="3" name="Content Placeholder 2"/>
          <p:cNvSpPr>
            <a:spLocks noGrp="1"/>
          </p:cNvSpPr>
          <p:nvPr>
            <p:ph sz="quarter" idx="1"/>
          </p:nvPr>
        </p:nvSpPr>
        <p:spPr/>
        <p:txBody>
          <a:bodyPr>
            <a:normAutofit/>
          </a:bodyPr>
          <a:lstStyle/>
          <a:p>
            <a:r>
              <a:rPr lang="en-US" dirty="0" smtClean="0"/>
              <a:t>Apache and Tomcat servers used on the backend to interface to the mobile devices.	</a:t>
            </a:r>
          </a:p>
          <a:p>
            <a:r>
              <a:rPr lang="en-US" dirty="0" smtClean="0"/>
              <a:t>Data exchange is accomplished through the Apache XML-RPC library</a:t>
            </a:r>
            <a:r>
              <a:rPr lang="en-US" dirty="0" smtClean="0"/>
              <a:t>.</a:t>
            </a:r>
          </a:p>
          <a:p>
            <a:pPr lvl="1"/>
            <a:r>
              <a:rPr lang="en-US" dirty="0" smtClean="0"/>
              <a:t>All messages are driven by the mobile device. This includes sensor data and occasional ping messages.</a:t>
            </a:r>
            <a:endParaRPr lang="en-US" dirty="0" smtClean="0"/>
          </a:p>
          <a:p>
            <a:r>
              <a:rPr lang="en-US" dirty="0" err="1" smtClean="0"/>
              <a:t>MySQL</a:t>
            </a:r>
            <a:r>
              <a:rPr lang="en-US" dirty="0" smtClean="0"/>
              <a:t> is used as the database tool to maintain the sensor data and other primitives.</a:t>
            </a:r>
          </a:p>
          <a:p>
            <a:endParaRPr lang="en-US" dirty="0" smtClean="0"/>
          </a:p>
          <a:p>
            <a:pPr lvl="1"/>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615</TotalTime>
  <Words>1072</Words>
  <Application>Microsoft Office PowerPoint</Application>
  <PresentationFormat>On-screen Show (4:3)</PresentationFormat>
  <Paragraphs>142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Median</vt:lpstr>
      <vt:lpstr>Sensing Meets Mobile Social Networks: The Design, Implementation and Evaluation of the CenceMe Application</vt:lpstr>
      <vt:lpstr>Outline</vt:lpstr>
      <vt:lpstr>Introduction</vt:lpstr>
      <vt:lpstr>Design Considerations</vt:lpstr>
      <vt:lpstr>Design Considerations</vt:lpstr>
      <vt:lpstr>Implementation</vt:lpstr>
      <vt:lpstr>Mobile Device Sensors</vt:lpstr>
      <vt:lpstr>Backend System Architecture</vt:lpstr>
      <vt:lpstr>Backend Software </vt:lpstr>
      <vt:lpstr>Classifiers</vt:lpstr>
      <vt:lpstr>Audio Classifier</vt:lpstr>
      <vt:lpstr>Audio Classifier</vt:lpstr>
      <vt:lpstr>Activity Classifier</vt:lpstr>
      <vt:lpstr>Activity Classifier</vt:lpstr>
      <vt:lpstr>Conversation Classifier</vt:lpstr>
      <vt:lpstr>Social Context</vt:lpstr>
      <vt:lpstr>Mobility Mode Detection</vt:lpstr>
      <vt:lpstr>Location Classifier</vt:lpstr>
      <vt:lpstr>“Am I Hot” Classifier</vt:lpstr>
      <vt:lpstr>Performance Metrics</vt:lpstr>
      <vt:lpstr>Conversation Detection Performance</vt:lpstr>
      <vt:lpstr>Impact of duty cycle</vt:lpstr>
      <vt:lpstr>Mobile Phone Position Performance</vt:lpstr>
      <vt:lpstr>Mobile Phone Power Draw</vt:lpstr>
      <vt:lpstr>Power vs. Sensing Frequency</vt:lpstr>
      <vt:lpstr>Nokia N95 Benchmarks</vt:lpstr>
      <vt:lpstr>User Study</vt:lpstr>
      <vt:lpstr>Feature Utilization</vt:lpstr>
      <vt:lpstr>Current Status</vt:lpstr>
      <vt:lpstr>Privacy Settings</vt:lpstr>
      <vt:lpstr>Conclusion</vt:lpstr>
      <vt:lpstr>Questions</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minner</dc:creator>
  <cp:lastModifiedBy>Eric</cp:lastModifiedBy>
  <cp:revision>41</cp:revision>
  <dcterms:created xsi:type="dcterms:W3CDTF">2011-02-12T21:39:52Z</dcterms:created>
  <dcterms:modified xsi:type="dcterms:W3CDTF">2011-02-14T05:06:49Z</dcterms:modified>
</cp:coreProperties>
</file>