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61" r:id="rId3"/>
    <p:sldId id="262" r:id="rId4"/>
    <p:sldId id="283" r:id="rId5"/>
    <p:sldId id="260" r:id="rId6"/>
    <p:sldId id="284" r:id="rId7"/>
    <p:sldId id="271" r:id="rId8"/>
    <p:sldId id="272" r:id="rId9"/>
    <p:sldId id="286" r:id="rId10"/>
    <p:sldId id="285" r:id="rId11"/>
    <p:sldId id="268" r:id="rId12"/>
    <p:sldId id="287" r:id="rId13"/>
    <p:sldId id="288" r:id="rId14"/>
    <p:sldId id="289" r:id="rId15"/>
    <p:sldId id="273" r:id="rId16"/>
    <p:sldId id="274" r:id="rId17"/>
    <p:sldId id="275" r:id="rId18"/>
    <p:sldId id="265" r:id="rId19"/>
    <p:sldId id="276" r:id="rId20"/>
    <p:sldId id="269" r:id="rId21"/>
    <p:sldId id="257" r:id="rId22"/>
    <p:sldId id="263" r:id="rId23"/>
    <p:sldId id="258" r:id="rId24"/>
    <p:sldId id="25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33A79-7652-40BD-A0AE-68B6FA904C0D}" type="datetimeFigureOut">
              <a:rPr lang="en-US" smtClean="0"/>
              <a:t>3/15/2011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46917-144C-4C97-BBB1-BA541DA16E2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46917-144C-4C97-BBB1-BA541DA16E2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46917-144C-4C97-BBB1-BA541DA16E26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3/15/2011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ecs.ucf.edu/~turgut/COURSES/EEL6788_AWN_Spr11/Papers/Thiagarajan-VTrack.pdf" TargetMode="External"/><Relationship Id="rId2" Type="http://schemas.openxmlformats.org/officeDocument/2006/relationships/hyperlink" Target="http://www.eecs.ucf.edu/~turgut/COURSES/EEL6788_AWN_Spr11/Papers/CrowdSearch-MobiSys10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382000" cy="1829761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CrowdSearch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734496"/>
            <a:ext cx="7772400" cy="119970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Presented By:  Lauren Ball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March 16, 2011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1981200"/>
            <a:ext cx="8382000" cy="18855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R="64008" lvl="0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 err="1" smtClean="0">
                <a:hlinkClick r:id="rId2"/>
              </a:rPr>
              <a:t>Tingxin</a:t>
            </a:r>
            <a:r>
              <a:rPr lang="en-US" sz="2800" dirty="0" smtClean="0">
                <a:hlinkClick r:id="rId2"/>
              </a:rPr>
              <a:t> Yan, </a:t>
            </a:r>
            <a:r>
              <a:rPr lang="en-US" sz="2800" dirty="0" err="1" smtClean="0">
                <a:hlinkClick r:id="rId2"/>
              </a:rPr>
              <a:t>Vikas</a:t>
            </a:r>
            <a:r>
              <a:rPr lang="en-US" sz="2800" dirty="0" smtClean="0">
                <a:hlinkClick r:id="rId2"/>
              </a:rPr>
              <a:t> Kumar, and Deepak </a:t>
            </a:r>
            <a:r>
              <a:rPr lang="en-US" sz="2800" dirty="0" err="1" smtClean="0">
                <a:hlinkClick r:id="rId2"/>
              </a:rPr>
              <a:t>Ganesan</a:t>
            </a:r>
            <a:r>
              <a:rPr lang="en-US" sz="2800" dirty="0" smtClean="0">
                <a:hlinkClick r:id="rId2"/>
              </a:rPr>
              <a:t>, "</a:t>
            </a:r>
            <a:r>
              <a:rPr lang="en-US" sz="2800" dirty="0" err="1" smtClean="0">
                <a:hlinkClick r:id="rId2"/>
              </a:rPr>
              <a:t>CrowdSearch</a:t>
            </a:r>
            <a:r>
              <a:rPr lang="en-US" sz="2800" dirty="0" smtClean="0">
                <a:hlinkClick r:id="rId2"/>
              </a:rPr>
              <a:t>: exploiting crowds for accurate real-time image search on mobile phones," In Proc. of the 8th international conference on Mobile systems, applications, and services (</a:t>
            </a:r>
            <a:r>
              <a:rPr lang="en-US" sz="2800" dirty="0" err="1" smtClean="0">
                <a:hlinkClick r:id="rId2"/>
              </a:rPr>
              <a:t>MobiSys</a:t>
            </a:r>
            <a:r>
              <a:rPr lang="en-US" sz="2800" dirty="0" smtClean="0">
                <a:hlinkClick r:id="rId2"/>
              </a:rPr>
              <a:t>), 2010, pp. 77-90</a:t>
            </a:r>
            <a:r>
              <a:rPr lang="en-US" sz="2800" dirty="0" smtClean="0">
                <a:hlinkClick r:id="rId3"/>
              </a:rPr>
              <a:t>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6039296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posting</a:t>
            </a:r>
          </a:p>
          <a:p>
            <a:pPr lvl="1"/>
            <a:r>
              <a:rPr lang="en-US" dirty="0" smtClean="0"/>
              <a:t>Immediately posts all candidates</a:t>
            </a:r>
            <a:endParaRPr lang="en-US" dirty="0" smtClean="0"/>
          </a:p>
          <a:p>
            <a:pPr lvl="1"/>
            <a:r>
              <a:rPr lang="en-US" dirty="0" smtClean="0"/>
              <a:t>Pro: Minimizes delay</a:t>
            </a:r>
          </a:p>
          <a:p>
            <a:pPr lvl="1"/>
            <a:r>
              <a:rPr lang="en-US" dirty="0" smtClean="0"/>
              <a:t>Con: Maximum cost guaranteed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Serial Posting</a:t>
            </a:r>
            <a:endParaRPr lang="en-US" dirty="0" smtClean="0"/>
          </a:p>
          <a:p>
            <a:pPr lvl="1"/>
            <a:r>
              <a:rPr lang="en-US" dirty="0" smtClean="0"/>
              <a:t>Posts top ranked candidate first and waits for results then posts next (and continues)</a:t>
            </a:r>
            <a:endParaRPr lang="en-US" dirty="0" smtClean="0"/>
          </a:p>
          <a:p>
            <a:pPr lvl="1"/>
            <a:r>
              <a:rPr lang="en-US" dirty="0" smtClean="0"/>
              <a:t>Pro: Minimizes </a:t>
            </a:r>
            <a:r>
              <a:rPr lang="en-US" dirty="0" smtClean="0"/>
              <a:t>cost</a:t>
            </a:r>
            <a:endParaRPr lang="en-US" dirty="0" smtClean="0"/>
          </a:p>
          <a:p>
            <a:pPr lvl="1"/>
            <a:r>
              <a:rPr lang="en-US" dirty="0" smtClean="0"/>
              <a:t>Con: </a:t>
            </a:r>
            <a:r>
              <a:rPr lang="en-US" dirty="0" smtClean="0"/>
              <a:t>Maximizes delay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Delay-Cost Tradeoff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Identifies Ranked Candidate Images</a:t>
            </a:r>
          </a:p>
          <a:p>
            <a:pPr lvl="1"/>
            <a:r>
              <a:rPr lang="en-US" dirty="0" smtClean="0"/>
              <a:t>Scale-invariant feature transformation is used (SIFT)</a:t>
            </a:r>
          </a:p>
          <a:p>
            <a:pPr lvl="1"/>
            <a:r>
              <a:rPr lang="en-US" dirty="0" smtClean="0"/>
              <a:t>Detects and Describes local features in images</a:t>
            </a:r>
          </a:p>
          <a:p>
            <a:pPr lvl="1"/>
            <a:r>
              <a:rPr lang="en-US" dirty="0" smtClean="0"/>
              <a:t>Finds images with closest matching features</a:t>
            </a:r>
          </a:p>
          <a:p>
            <a:r>
              <a:rPr lang="en-US" dirty="0" smtClean="0"/>
              <a:t>Performs Crowd Search Algorithm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Backend Server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581400"/>
            <a:ext cx="3124200" cy="2769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Attempts to return at least one correct result within the deadline specified</a:t>
            </a:r>
          </a:p>
          <a:p>
            <a:endParaRPr lang="en-US" dirty="0" smtClean="0"/>
          </a:p>
          <a:p>
            <a:r>
              <a:rPr lang="en-US" dirty="0" smtClean="0"/>
              <a:t>Uses a balance of the Parallel and Serial Methods to optimize for Delay and Cost</a:t>
            </a:r>
          </a:p>
          <a:p>
            <a:endParaRPr lang="en-US" dirty="0" smtClean="0"/>
          </a:p>
          <a:p>
            <a:r>
              <a:rPr lang="en-US" dirty="0" smtClean="0"/>
              <a:t>Two Major Components</a:t>
            </a:r>
          </a:p>
          <a:p>
            <a:pPr lvl="1"/>
            <a:r>
              <a:rPr lang="en-US" dirty="0" smtClean="0"/>
              <a:t>Delay Prediction</a:t>
            </a:r>
          </a:p>
          <a:p>
            <a:pPr lvl="1"/>
            <a:r>
              <a:rPr lang="en-US" dirty="0" smtClean="0"/>
              <a:t>Result Prediction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Crowd Search Algorithm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7096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Delay consists of</a:t>
            </a:r>
          </a:p>
          <a:p>
            <a:pPr lvl="1"/>
            <a:r>
              <a:rPr lang="en-US" dirty="0" smtClean="0"/>
              <a:t>Acceptance Delay</a:t>
            </a:r>
          </a:p>
          <a:p>
            <a:pPr lvl="1"/>
            <a:r>
              <a:rPr lang="en-US" dirty="0" smtClean="0"/>
              <a:t>Submission Delay</a:t>
            </a:r>
          </a:p>
          <a:p>
            <a:endParaRPr lang="en-US" dirty="0" smtClean="0"/>
          </a:p>
          <a:p>
            <a:r>
              <a:rPr lang="en-US" dirty="0" smtClean="0"/>
              <a:t>With Crowd Search a model of the delay was developed in order to be able to accurately predict delay times.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Prediction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4075786"/>
            <a:ext cx="7467600" cy="270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4953000" cy="4690871"/>
          </a:xfrm>
        </p:spPr>
        <p:txBody>
          <a:bodyPr>
            <a:normAutofit/>
          </a:bodyPr>
          <a:lstStyle/>
          <a:p>
            <a:r>
              <a:rPr lang="en-US" dirty="0" smtClean="0"/>
              <a:t>Probability </a:t>
            </a:r>
            <a:r>
              <a:rPr lang="en-US" dirty="0" smtClean="0"/>
              <a:t>of 'YNYY' occurring after 'YNY' is 0.16 / 0.25 = </a:t>
            </a:r>
            <a:r>
              <a:rPr lang="en-US" dirty="0" smtClean="0"/>
              <a:t>0.64</a:t>
            </a:r>
          </a:p>
          <a:p>
            <a:endParaRPr lang="en-US" dirty="0" smtClean="0"/>
          </a:p>
          <a:p>
            <a:r>
              <a:rPr lang="en-US" dirty="0" smtClean="0"/>
              <a:t>This result is showing a Majority of 5 case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 Prediction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447800"/>
            <a:ext cx="347259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iPhone</a:t>
            </a:r>
            <a:r>
              <a:rPr lang="en-US" dirty="0" smtClean="0"/>
              <a:t> Application</a:t>
            </a:r>
          </a:p>
          <a:p>
            <a:endParaRPr lang="en-US" dirty="0" smtClean="0"/>
          </a:p>
          <a:p>
            <a:r>
              <a:rPr lang="en-US" dirty="0" smtClean="0"/>
              <a:t>Considered 4 Image Categories</a:t>
            </a:r>
          </a:p>
          <a:p>
            <a:pPr lvl="1"/>
            <a:r>
              <a:rPr lang="en-US" dirty="0" smtClean="0"/>
              <a:t>Human Faces</a:t>
            </a:r>
          </a:p>
          <a:p>
            <a:pPr lvl="1"/>
            <a:r>
              <a:rPr lang="en-US" dirty="0" smtClean="0"/>
              <a:t>Flowers</a:t>
            </a:r>
          </a:p>
          <a:p>
            <a:pPr lvl="1"/>
            <a:r>
              <a:rPr lang="en-US" dirty="0" smtClean="0"/>
              <a:t>Buildings</a:t>
            </a:r>
          </a:p>
          <a:p>
            <a:pPr lvl="1"/>
            <a:r>
              <a:rPr lang="en-US" dirty="0" smtClean="0"/>
              <a:t>Book Covers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Server was trained on 1000s of images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Tested 500 images to measure for</a:t>
            </a:r>
          </a:p>
          <a:p>
            <a:pPr lvl="1"/>
            <a:r>
              <a:rPr lang="en-US" dirty="0" smtClean="0"/>
              <a:t>Precision - #correct results/#correctly returned to user</a:t>
            </a:r>
          </a:p>
          <a:p>
            <a:pPr lvl="1"/>
            <a:r>
              <a:rPr lang="en-US" dirty="0" smtClean="0"/>
              <a:t>Recall – #correctly retrieved/#correct results</a:t>
            </a:r>
          </a:p>
          <a:p>
            <a:pPr lvl="1"/>
            <a:r>
              <a:rPr lang="en-US" dirty="0" smtClean="0"/>
              <a:t>Cost – in dollars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Crowd Searc</a:t>
            </a:r>
            <a:r>
              <a:rPr lang="en-US" dirty="0" smtClean="0"/>
              <a:t>h Experiment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– Precision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78" y="2008183"/>
            <a:ext cx="4299122" cy="317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8050" y="1981200"/>
            <a:ext cx="3968750" cy="287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- Recall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5486400" cy="398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Cost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05000"/>
            <a:ext cx="4945063" cy="3765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Looked to minimize energy consumption</a:t>
            </a:r>
          </a:p>
          <a:p>
            <a:endParaRPr lang="en-US" sz="2400" dirty="0" smtClean="0"/>
          </a:p>
          <a:p>
            <a:r>
              <a:rPr lang="en-US" sz="2400" dirty="0" smtClean="0"/>
              <a:t>Partitioning Minimal Server Processing to Phone</a:t>
            </a:r>
            <a:endParaRPr lang="en-US" sz="2000" dirty="0" smtClean="0"/>
          </a:p>
          <a:p>
            <a:endParaRPr lang="en-US" sz="2400" dirty="0" smtClean="0"/>
          </a:p>
          <a:p>
            <a:r>
              <a:rPr lang="en-US" sz="2400" dirty="0" smtClean="0"/>
              <a:t>Using </a:t>
            </a:r>
            <a:r>
              <a:rPr lang="en-US" sz="2400" dirty="0" err="1" smtClean="0"/>
              <a:t>iPhone</a:t>
            </a:r>
            <a:endParaRPr lang="en-US" sz="2400" dirty="0" smtClean="0"/>
          </a:p>
          <a:p>
            <a:pPr lvl="1"/>
            <a:r>
              <a:rPr lang="en-US" sz="2000" dirty="0" smtClean="0"/>
              <a:t>AT&amp;T 3G</a:t>
            </a:r>
          </a:p>
          <a:p>
            <a:pPr lvl="2"/>
            <a:r>
              <a:rPr lang="en-US" sz="1800" dirty="0" smtClean="0"/>
              <a:t>More Power Consumption</a:t>
            </a:r>
          </a:p>
          <a:p>
            <a:pPr lvl="2"/>
            <a:r>
              <a:rPr lang="en-US" sz="1800" dirty="0" smtClean="0"/>
              <a:t>Lower Bandwidth</a:t>
            </a:r>
            <a:endParaRPr lang="en-US" sz="1600" dirty="0" smtClean="0"/>
          </a:p>
          <a:p>
            <a:pPr lvl="1"/>
            <a:r>
              <a:rPr lang="en-US" sz="2000" dirty="0" err="1" smtClean="0"/>
              <a:t>WiFi</a:t>
            </a:r>
            <a:endParaRPr lang="en-US" sz="2000" dirty="0" smtClean="0"/>
          </a:p>
          <a:p>
            <a:pPr lvl="2"/>
            <a:r>
              <a:rPr lang="en-US" sz="1800" dirty="0" smtClean="0"/>
              <a:t>Better Power Consumption</a:t>
            </a:r>
          </a:p>
          <a:p>
            <a:pPr lvl="2"/>
            <a:r>
              <a:rPr lang="en-US" sz="1800" dirty="0" smtClean="0"/>
              <a:t>Higher Bandwidth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ym typeface="Wingdings" pitchFamily="2" charset="2"/>
              </a:rPr>
              <a:t>Smartphone Capabilities</a:t>
            </a:r>
          </a:p>
          <a:p>
            <a:pPr lvl="1"/>
            <a:r>
              <a:rPr lang="en-US" sz="2000" dirty="0" smtClean="0"/>
              <a:t>Massive Deployment</a:t>
            </a:r>
          </a:p>
          <a:p>
            <a:pPr lvl="1"/>
            <a:r>
              <a:rPr lang="en-US" sz="2000" dirty="0" smtClean="0"/>
              <a:t>Many Sensors (3G, </a:t>
            </a:r>
            <a:r>
              <a:rPr lang="en-US" sz="2000" dirty="0" err="1" smtClean="0"/>
              <a:t>WiFi</a:t>
            </a:r>
            <a:r>
              <a:rPr lang="en-US" sz="2000" dirty="0" smtClean="0"/>
              <a:t>, GPS, </a:t>
            </a:r>
            <a:r>
              <a:rPr lang="en-US" sz="2000" dirty="0" smtClean="0"/>
              <a:t>Camera, Microphone, </a:t>
            </a:r>
            <a:r>
              <a:rPr lang="en-US" sz="2000" dirty="0" smtClean="0"/>
              <a:t>etc)</a:t>
            </a:r>
          </a:p>
          <a:p>
            <a:endParaRPr lang="en-US" sz="2400" dirty="0" smtClean="0"/>
          </a:p>
          <a:p>
            <a:r>
              <a:rPr lang="en-US" sz="2400" dirty="0" smtClean="0"/>
              <a:t>Searching Internet Via Smartphone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Trends</a:t>
            </a:r>
          </a:p>
          <a:p>
            <a:pPr lvl="2"/>
            <a:r>
              <a:rPr lang="en-US" sz="1800" dirty="0" smtClean="0">
                <a:sym typeface="Wingdings" pitchFamily="2" charset="2"/>
              </a:rPr>
              <a:t>70% Smartphone users use internet search</a:t>
            </a:r>
          </a:p>
          <a:p>
            <a:pPr lvl="2"/>
            <a:r>
              <a:rPr lang="en-US" sz="1800" dirty="0" smtClean="0">
                <a:sym typeface="Wingdings" pitchFamily="2" charset="2"/>
              </a:rPr>
              <a:t>Growth suggests phone searches will dominate other computing </a:t>
            </a:r>
            <a:r>
              <a:rPr lang="en-US" sz="1800" dirty="0" smtClean="0">
                <a:sym typeface="Wingdings" pitchFamily="2" charset="2"/>
              </a:rPr>
              <a:t>devices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User Interface</a:t>
            </a:r>
          </a:p>
          <a:p>
            <a:pPr lvl="2"/>
            <a:r>
              <a:rPr lang="en-US" sz="1800" dirty="0" smtClean="0">
                <a:sym typeface="Wingdings" pitchFamily="2" charset="2"/>
              </a:rPr>
              <a:t>Searching via typing annoying</a:t>
            </a:r>
          </a:p>
          <a:p>
            <a:pPr lvl="2"/>
            <a:r>
              <a:rPr lang="en-US" sz="1800" dirty="0" smtClean="0">
                <a:sym typeface="Wingdings" pitchFamily="2" charset="2"/>
              </a:rPr>
              <a:t>Not always a good way to show multiple results</a:t>
            </a:r>
            <a:endParaRPr lang="en-US" sz="1800" dirty="0" smtClean="0">
              <a:sym typeface="Wingdings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5715000"/>
            <a:ext cx="8229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172" y="2130424"/>
            <a:ext cx="8072628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457200" y="5562600"/>
            <a:ext cx="8229600" cy="685800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600" dirty="0" smtClean="0"/>
              <a:t>Using the server backend for processing with </a:t>
            </a:r>
            <a:r>
              <a:rPr lang="en-US" sz="2600" dirty="0" err="1" smtClean="0"/>
              <a:t>WiFi</a:t>
            </a:r>
            <a:r>
              <a:rPr lang="en-US" sz="2600" dirty="0" smtClean="0"/>
              <a:t> communication showed the best results</a:t>
            </a:r>
            <a:r>
              <a:rPr lang="en-US" sz="2400" dirty="0" smtClean="0"/>
              <a:t>!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Crowd Search was able to reach greater than 95% precision for the image types explored</a:t>
            </a:r>
          </a:p>
          <a:p>
            <a:endParaRPr lang="en-US" dirty="0" smtClean="0"/>
          </a:p>
          <a:p>
            <a:r>
              <a:rPr lang="en-US" dirty="0" smtClean="0"/>
              <a:t>Compared to other systems Crowd Search provides up to 50% search cost savings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Crowd Search Optimized for Cost and Delay better than a pur</a:t>
            </a:r>
            <a:r>
              <a:rPr lang="en-US" dirty="0" smtClean="0"/>
              <a:t>e serial or parallel method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Improve Performance</a:t>
            </a:r>
          </a:p>
          <a:p>
            <a:pPr lvl="1"/>
            <a:r>
              <a:rPr lang="en-US" dirty="0" smtClean="0"/>
              <a:t>Currently takes ~2 minutes</a:t>
            </a:r>
          </a:p>
          <a:p>
            <a:pPr lvl="1"/>
            <a:r>
              <a:rPr lang="en-US" dirty="0" smtClean="0"/>
              <a:t>Initial image processing tuning</a:t>
            </a:r>
          </a:p>
          <a:p>
            <a:endParaRPr lang="en-US" dirty="0" smtClean="0"/>
          </a:p>
          <a:p>
            <a:r>
              <a:rPr lang="en-US" dirty="0" smtClean="0"/>
              <a:t>Online training of models</a:t>
            </a:r>
          </a:p>
          <a:p>
            <a:pPr lvl="1"/>
            <a:r>
              <a:rPr lang="en-US" dirty="0" smtClean="0"/>
              <a:t>Increasing data sets</a:t>
            </a:r>
          </a:p>
          <a:p>
            <a:endParaRPr lang="en-US" dirty="0" smtClean="0"/>
          </a:p>
          <a:p>
            <a:r>
              <a:rPr lang="en-US" dirty="0" smtClean="0"/>
              <a:t>Crowd Sourcing for other inputs (video, audio, etc)</a:t>
            </a:r>
          </a:p>
          <a:p>
            <a:endParaRPr lang="en-US" dirty="0" smtClean="0"/>
          </a:p>
          <a:p>
            <a:r>
              <a:rPr lang="en-US" dirty="0" smtClean="0"/>
              <a:t>Improving payment models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Improvements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800600" y="884237"/>
            <a:ext cx="5486400" cy="452596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800" dirty="0" smtClean="0"/>
              <a:t>[13] J. </a:t>
            </a:r>
            <a:r>
              <a:rPr lang="en-US" sz="800" dirty="0" err="1" smtClean="0"/>
              <a:t>Philbin</a:t>
            </a:r>
            <a:r>
              <a:rPr lang="en-US" sz="800" dirty="0" smtClean="0"/>
              <a:t>, O. Chum, M. </a:t>
            </a:r>
            <a:r>
              <a:rPr lang="en-US" sz="800" dirty="0" err="1" smtClean="0"/>
              <a:t>Isard</a:t>
            </a:r>
            <a:r>
              <a:rPr lang="en-US" sz="800" dirty="0" smtClean="0"/>
              <a:t>, J. </a:t>
            </a:r>
            <a:r>
              <a:rPr lang="en-US" sz="800" dirty="0" err="1" smtClean="0"/>
              <a:t>Sivic</a:t>
            </a:r>
            <a:r>
              <a:rPr lang="en-US" sz="800" dirty="0" smtClean="0"/>
              <a:t>, and A. </a:t>
            </a:r>
            <a:r>
              <a:rPr lang="en-US" sz="800" dirty="0" err="1" smtClean="0"/>
              <a:t>Zisserman</a:t>
            </a:r>
            <a:r>
              <a:rPr lang="en-US" sz="800" dirty="0" smtClean="0"/>
              <a:t>.</a:t>
            </a:r>
          </a:p>
          <a:p>
            <a:r>
              <a:rPr lang="en-US" sz="800" dirty="0" smtClean="0"/>
              <a:t>Object retrieval with large vocabularies and fast spatial</a:t>
            </a:r>
          </a:p>
          <a:p>
            <a:r>
              <a:rPr lang="en-US" sz="800" dirty="0" smtClean="0"/>
              <a:t>matching. In </a:t>
            </a:r>
            <a:r>
              <a:rPr lang="en-US" sz="800" i="1" dirty="0" smtClean="0"/>
              <a:t>CVPR, 2007.</a:t>
            </a:r>
          </a:p>
          <a:p>
            <a:r>
              <a:rPr lang="en-US" sz="800" dirty="0" smtClean="0"/>
              <a:t>[</a:t>
            </a:r>
            <a:r>
              <a:rPr lang="en-US" sz="800" dirty="0" smtClean="0"/>
              <a:t>14] V. S. </a:t>
            </a:r>
            <a:r>
              <a:rPr lang="en-US" sz="800" dirty="0" err="1" smtClean="0"/>
              <a:t>Sheng</a:t>
            </a:r>
            <a:r>
              <a:rPr lang="en-US" sz="800" dirty="0" smtClean="0"/>
              <a:t>, F. Provost, and P. G. </a:t>
            </a:r>
            <a:r>
              <a:rPr lang="en-US" sz="800" dirty="0" err="1" smtClean="0"/>
              <a:t>Ipeirotis</a:t>
            </a:r>
            <a:r>
              <a:rPr lang="en-US" sz="800" dirty="0" smtClean="0"/>
              <a:t>. Get another label?</a:t>
            </a:r>
          </a:p>
          <a:p>
            <a:r>
              <a:rPr lang="en-US" sz="800" dirty="0" smtClean="0"/>
              <a:t>improving data quality and data mining using multiple, noisy</a:t>
            </a:r>
          </a:p>
          <a:p>
            <a:r>
              <a:rPr lang="en-US" sz="800" dirty="0" smtClean="0"/>
              <a:t>labelers. In </a:t>
            </a:r>
            <a:r>
              <a:rPr lang="en-US" sz="800" i="1" dirty="0" smtClean="0"/>
              <a:t>In Proceeding of KDD ’08, pages 614–622, 2008.</a:t>
            </a:r>
          </a:p>
          <a:p>
            <a:r>
              <a:rPr lang="en-US" sz="800" dirty="0" smtClean="0"/>
              <a:t>[15] A. Sorokin and D. Forsyth. Utility data annotation with</a:t>
            </a:r>
          </a:p>
          <a:p>
            <a:r>
              <a:rPr lang="en-US" sz="800" dirty="0" err="1" smtClean="0"/>
              <a:t>amazon</a:t>
            </a:r>
            <a:r>
              <a:rPr lang="en-US" sz="800" dirty="0" smtClean="0"/>
              <a:t> mechanical </a:t>
            </a:r>
            <a:r>
              <a:rPr lang="en-US" sz="800" dirty="0" err="1" smtClean="0"/>
              <a:t>turk</a:t>
            </a:r>
            <a:r>
              <a:rPr lang="en-US" sz="800" dirty="0" smtClean="0"/>
              <a:t>. </a:t>
            </a:r>
            <a:r>
              <a:rPr lang="en-US" sz="800" i="1" dirty="0" smtClean="0"/>
              <a:t>Computer Vision and Pattern</a:t>
            </a:r>
          </a:p>
          <a:p>
            <a:r>
              <a:rPr lang="en-US" sz="800" i="1" dirty="0" smtClean="0"/>
              <a:t>Recognition Workshops, Jan 2008.</a:t>
            </a:r>
          </a:p>
          <a:p>
            <a:r>
              <a:rPr lang="nl-NL" sz="800" dirty="0" smtClean="0"/>
              <a:t>[16] http://images.google.com/imagelabeler/. Google Labeler.</a:t>
            </a:r>
          </a:p>
          <a:p>
            <a:r>
              <a:rPr lang="en-US" sz="800" dirty="0" smtClean="0"/>
              <a:t>[17] https://www.livework.com/. </a:t>
            </a:r>
            <a:r>
              <a:rPr lang="en-US" sz="800" dirty="0" err="1" smtClean="0"/>
              <a:t>LiveWork</a:t>
            </a:r>
            <a:r>
              <a:rPr lang="en-US" sz="800" dirty="0" smtClean="0"/>
              <a:t>: Outsource Business</a:t>
            </a:r>
          </a:p>
          <a:p>
            <a:r>
              <a:rPr lang="en-US" sz="800" dirty="0" smtClean="0"/>
              <a:t>Tasks To Teams of On-Demand Workers.</a:t>
            </a:r>
          </a:p>
          <a:p>
            <a:r>
              <a:rPr lang="en-US" sz="800" dirty="0" smtClean="0"/>
              <a:t>[18] http://www.abiresearch.com/research/1002762-US+Mobile+</a:t>
            </a:r>
          </a:p>
          <a:p>
            <a:r>
              <a:rPr lang="en-US" sz="800" dirty="0" err="1" smtClean="0"/>
              <a:t>Email+and+Mobile+Web+Access+Trends</a:t>
            </a:r>
            <a:r>
              <a:rPr lang="en-US" sz="800" dirty="0" smtClean="0"/>
              <a:t>. US Mobile Email and</a:t>
            </a:r>
          </a:p>
          <a:p>
            <a:r>
              <a:rPr lang="en-US" sz="800" dirty="0" smtClean="0"/>
              <a:t>Mobile Web Access Trends - 2008.</a:t>
            </a:r>
          </a:p>
          <a:p>
            <a:r>
              <a:rPr lang="en-US" sz="800" dirty="0" smtClean="0"/>
              <a:t>[19] http://www.chacha.com/. </a:t>
            </a:r>
            <a:r>
              <a:rPr lang="en-US" sz="800" dirty="0" err="1" smtClean="0"/>
              <a:t>ChaCha</a:t>
            </a:r>
            <a:r>
              <a:rPr lang="en-US" sz="800" dirty="0" smtClean="0"/>
              <a:t>: Real people answering your</a:t>
            </a:r>
          </a:p>
          <a:p>
            <a:r>
              <a:rPr lang="en-US" sz="800" dirty="0" smtClean="0"/>
              <a:t>questions.</a:t>
            </a:r>
          </a:p>
          <a:p>
            <a:r>
              <a:rPr lang="en-US" sz="800" dirty="0" smtClean="0"/>
              <a:t>[20] http://www.crowdspirit.com/. </a:t>
            </a:r>
            <a:r>
              <a:rPr lang="en-US" sz="800" dirty="0" err="1" smtClean="0"/>
              <a:t>CrowdSpirit</a:t>
            </a:r>
            <a:r>
              <a:rPr lang="en-US" sz="800" dirty="0" smtClean="0"/>
              <a:t>: enables businesses</a:t>
            </a:r>
          </a:p>
          <a:p>
            <a:r>
              <a:rPr lang="en-US" sz="800" dirty="0" smtClean="0"/>
              <a:t>to involve innovators from outside the company directly in the</a:t>
            </a:r>
          </a:p>
          <a:p>
            <a:r>
              <a:rPr lang="en-US" sz="800" dirty="0" smtClean="0"/>
              <a:t>design of innovative products and services.</a:t>
            </a:r>
          </a:p>
          <a:p>
            <a:r>
              <a:rPr lang="en-US" sz="800" dirty="0" smtClean="0"/>
              <a:t>[21] http://www.google.com/mobile/products/search.html#p=default.</a:t>
            </a:r>
          </a:p>
          <a:p>
            <a:r>
              <a:rPr lang="en-US" sz="800" dirty="0" smtClean="0"/>
              <a:t>Goggle: Google image search on mobile phones.</a:t>
            </a:r>
          </a:p>
          <a:p>
            <a:r>
              <a:rPr lang="en-US" sz="800" dirty="0" smtClean="0"/>
              <a:t>[22] http://www.sensorplanet.org/. Sensor Planet: a mobile</a:t>
            </a:r>
          </a:p>
          <a:p>
            <a:r>
              <a:rPr lang="en-US" sz="800" dirty="0" smtClean="0"/>
              <a:t>device-centric large-scale Wireless Sensor Networks.</a:t>
            </a:r>
          </a:p>
          <a:p>
            <a:r>
              <a:rPr lang="en-US" sz="800" dirty="0" smtClean="0"/>
              <a:t>[23] http://www.taskcn.com/. </a:t>
            </a:r>
            <a:r>
              <a:rPr lang="en-US" sz="800" dirty="0" err="1" smtClean="0"/>
              <a:t>Taskcn</a:t>
            </a:r>
            <a:r>
              <a:rPr lang="en-US" sz="800" dirty="0" smtClean="0"/>
              <a:t>: A platform for outsourcing</a:t>
            </a:r>
          </a:p>
          <a:p>
            <a:r>
              <a:rPr lang="en-US" sz="800" dirty="0" smtClean="0"/>
              <a:t>tasks.</a:t>
            </a:r>
          </a:p>
          <a:p>
            <a:r>
              <a:rPr lang="en-US" sz="800" dirty="0" smtClean="0"/>
              <a:t>[24] http://www.theextraordinaries.org/crowdsourcing.html. The</a:t>
            </a:r>
          </a:p>
          <a:p>
            <a:r>
              <a:rPr lang="en-US" sz="800" dirty="0" err="1" smtClean="0"/>
              <a:t>Extraordinaries</a:t>
            </a:r>
            <a:r>
              <a:rPr lang="en-US" sz="800" dirty="0" smtClean="0"/>
              <a:t>.</a:t>
            </a:r>
          </a:p>
          <a:p>
            <a:r>
              <a:rPr lang="en-US" sz="800" dirty="0" smtClean="0"/>
              <a:t>[25] http://www.topcoder.com/. www.topcoder.com.</a:t>
            </a:r>
          </a:p>
          <a:p>
            <a:r>
              <a:rPr lang="en-US" sz="800" dirty="0" smtClean="0"/>
              <a:t>[26] http://www.vlfeat.org/~vedaldi/code/siftpp.html. SIFT++: a</a:t>
            </a:r>
          </a:p>
          <a:p>
            <a:r>
              <a:rPr lang="en-US" sz="800" dirty="0" smtClean="0"/>
              <a:t>lightweight C++ implementation of SIFT detector and</a:t>
            </a:r>
          </a:p>
          <a:p>
            <a:r>
              <a:rPr lang="en-US" sz="800" dirty="0" smtClean="0"/>
              <a:t>descriptor.</a:t>
            </a:r>
          </a:p>
          <a:p>
            <a:r>
              <a:rPr lang="en-US" sz="800" dirty="0" smtClean="0"/>
              <a:t>[27] http://www.wired.com/gadgetlab/2008/12/amazons-iphone/.</a:t>
            </a:r>
          </a:p>
          <a:p>
            <a:r>
              <a:rPr lang="en-US" sz="800" dirty="0" smtClean="0"/>
              <a:t>Amazon Mobile: Amazon Remember.</a:t>
            </a:r>
          </a:p>
          <a:p>
            <a:r>
              <a:rPr lang="en-US" sz="800" dirty="0" smtClean="0"/>
              <a:t>[28] L. von </a:t>
            </a:r>
            <a:r>
              <a:rPr lang="en-US" sz="800" dirty="0" err="1" smtClean="0"/>
              <a:t>Ahn</a:t>
            </a:r>
            <a:r>
              <a:rPr lang="en-US" sz="800" dirty="0" smtClean="0"/>
              <a:t> and L. </a:t>
            </a:r>
            <a:r>
              <a:rPr lang="en-US" sz="800" dirty="0" err="1" smtClean="0"/>
              <a:t>Dabbish</a:t>
            </a:r>
            <a:r>
              <a:rPr lang="en-US" sz="800" dirty="0" smtClean="0"/>
              <a:t>. Labeling images with a computer</a:t>
            </a:r>
          </a:p>
          <a:p>
            <a:r>
              <a:rPr lang="en-US" sz="800" dirty="0" smtClean="0"/>
              <a:t>game. In </a:t>
            </a:r>
            <a:r>
              <a:rPr lang="en-US" sz="800" i="1" dirty="0" smtClean="0"/>
              <a:t>CHI ’04: Proceedings of the SIGCHI conference on</a:t>
            </a:r>
          </a:p>
          <a:p>
            <a:r>
              <a:rPr lang="en-US" sz="800" i="1" dirty="0" smtClean="0"/>
              <a:t>Human factors in computing systems, pages 319–326, New</a:t>
            </a:r>
          </a:p>
          <a:p>
            <a:r>
              <a:rPr lang="nn-NO" sz="800" dirty="0" smtClean="0"/>
              <a:t>York, NY, USA, 2004. ACM Press.</a:t>
            </a:r>
          </a:p>
          <a:p>
            <a:r>
              <a:rPr lang="de-DE" sz="800" dirty="0" smtClean="0"/>
              <a:t>[29] L. von Ahn, B. Maurer, C. Mcmillen, D. Abraham, and</a:t>
            </a:r>
          </a:p>
          <a:p>
            <a:r>
              <a:rPr lang="en-US" sz="800" dirty="0" smtClean="0"/>
              <a:t>M. Blum. </a:t>
            </a:r>
            <a:r>
              <a:rPr lang="en-US" sz="800" dirty="0" err="1" smtClean="0"/>
              <a:t>recaptcha</a:t>
            </a:r>
            <a:r>
              <a:rPr lang="en-US" sz="800" dirty="0" smtClean="0"/>
              <a:t>: Human-based character recognition via</a:t>
            </a:r>
          </a:p>
          <a:p>
            <a:r>
              <a:rPr lang="en-US" sz="800" dirty="0" smtClean="0"/>
              <a:t>web security measures. </a:t>
            </a:r>
            <a:r>
              <a:rPr lang="en-US" sz="800" i="1" dirty="0" smtClean="0"/>
              <a:t>Science, 321(5895):1465–1468, August</a:t>
            </a:r>
          </a:p>
          <a:p>
            <a:r>
              <a:rPr lang="en-US" sz="800" dirty="0" smtClean="0"/>
              <a:t>2008.</a:t>
            </a:r>
          </a:p>
          <a:p>
            <a:r>
              <a:rPr lang="en-US" sz="800" dirty="0" smtClean="0"/>
              <a:t>[30] T. Yan, D. </a:t>
            </a:r>
            <a:r>
              <a:rPr lang="en-US" sz="800" dirty="0" err="1" smtClean="0"/>
              <a:t>Ganesan</a:t>
            </a:r>
            <a:r>
              <a:rPr lang="en-US" sz="800" dirty="0" smtClean="0"/>
              <a:t>, and R. </a:t>
            </a:r>
            <a:r>
              <a:rPr lang="en-US" sz="800" dirty="0" err="1" smtClean="0"/>
              <a:t>Manmatha</a:t>
            </a:r>
            <a:r>
              <a:rPr lang="en-US" sz="800" dirty="0" smtClean="0"/>
              <a:t>. Distributed image</a:t>
            </a:r>
          </a:p>
          <a:p>
            <a:r>
              <a:rPr lang="en-US" sz="800" dirty="0" smtClean="0"/>
              <a:t>search in camera sensor networks. </a:t>
            </a:r>
            <a:r>
              <a:rPr lang="en-US" sz="800" i="1" dirty="0" smtClean="0"/>
              <a:t>In Proceedings of </a:t>
            </a:r>
            <a:r>
              <a:rPr lang="en-US" sz="800" i="1" dirty="0" err="1" smtClean="0"/>
              <a:t>SenSys</a:t>
            </a:r>
            <a:endParaRPr lang="en-US" sz="800" i="1" dirty="0" smtClean="0"/>
          </a:p>
          <a:p>
            <a:r>
              <a:rPr lang="en-US" sz="800" i="1" dirty="0" smtClean="0"/>
              <a:t>2008, Jan 2008.</a:t>
            </a:r>
          </a:p>
          <a:p>
            <a:r>
              <a:rPr lang="en-US" sz="800" dirty="0" smtClean="0"/>
              <a:t>[31] C. Zhu, K. Li, Q. </a:t>
            </a:r>
            <a:r>
              <a:rPr lang="en-US" sz="800" dirty="0" err="1" smtClean="0"/>
              <a:t>Lv</a:t>
            </a:r>
            <a:r>
              <a:rPr lang="en-US" sz="800" dirty="0" smtClean="0"/>
              <a:t>, L. Shang, and R. Dick. </a:t>
            </a:r>
            <a:r>
              <a:rPr lang="en-US" sz="800" dirty="0" err="1" smtClean="0"/>
              <a:t>iscope</a:t>
            </a:r>
            <a:r>
              <a:rPr lang="en-US" sz="800" dirty="0" smtClean="0"/>
              <a:t>:</a:t>
            </a:r>
          </a:p>
          <a:p>
            <a:r>
              <a:rPr lang="en-US" sz="800" dirty="0" smtClean="0"/>
              <a:t>personalized multi-modality image search for mobile devices. </a:t>
            </a:r>
            <a:r>
              <a:rPr lang="en-US" sz="800" i="1" dirty="0" smtClean="0"/>
              <a:t>In</a:t>
            </a:r>
          </a:p>
          <a:p>
            <a:r>
              <a:rPr lang="en-US" sz="800" i="1" dirty="0" smtClean="0"/>
              <a:t>Proceedings of </a:t>
            </a:r>
            <a:r>
              <a:rPr lang="en-US" sz="800" i="1" dirty="0" err="1" smtClean="0"/>
              <a:t>Mobisys</a:t>
            </a:r>
            <a:r>
              <a:rPr lang="en-US" sz="800" i="1" dirty="0" smtClean="0"/>
              <a:t> ’09, Jun 2009.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838200" y="1265237"/>
            <a:ext cx="3657600" cy="452596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r>
              <a:rPr lang="en-US" sz="800" dirty="0" smtClean="0"/>
              <a:t>[1] M. </a:t>
            </a:r>
            <a:r>
              <a:rPr lang="en-US" sz="800" dirty="0" err="1" smtClean="0"/>
              <a:t>Azizyan</a:t>
            </a:r>
            <a:r>
              <a:rPr lang="en-US" sz="800" dirty="0" smtClean="0"/>
              <a:t>, I. </a:t>
            </a:r>
            <a:r>
              <a:rPr lang="en-US" sz="800" dirty="0" err="1" smtClean="0"/>
              <a:t>Constandache</a:t>
            </a:r>
            <a:r>
              <a:rPr lang="en-US" sz="800" dirty="0" smtClean="0"/>
              <a:t>, and R. </a:t>
            </a:r>
            <a:r>
              <a:rPr lang="en-US" sz="800" dirty="0" err="1" smtClean="0"/>
              <a:t>Choudhury</a:t>
            </a:r>
            <a:r>
              <a:rPr lang="en-US" sz="800" dirty="0" smtClean="0"/>
              <a:t>.</a:t>
            </a:r>
          </a:p>
          <a:p>
            <a:r>
              <a:rPr lang="en-US" sz="800" dirty="0" err="1" smtClean="0"/>
              <a:t>Surroundsense</a:t>
            </a:r>
            <a:r>
              <a:rPr lang="en-US" sz="800" dirty="0" smtClean="0"/>
              <a:t>: mobile phone localization via ambience</a:t>
            </a:r>
          </a:p>
          <a:p>
            <a:r>
              <a:rPr lang="en-US" sz="800" dirty="0" smtClean="0"/>
              <a:t>fingerprinting. </a:t>
            </a:r>
            <a:r>
              <a:rPr lang="en-US" sz="800" i="1" dirty="0" smtClean="0"/>
              <a:t>In Proceedings of </a:t>
            </a:r>
            <a:r>
              <a:rPr lang="en-US" sz="800" i="1" dirty="0" err="1" smtClean="0"/>
              <a:t>MobiCom</a:t>
            </a:r>
            <a:r>
              <a:rPr lang="en-US" sz="800" i="1" dirty="0" smtClean="0"/>
              <a:t> 09, Sep 2009.</a:t>
            </a:r>
          </a:p>
          <a:p>
            <a:r>
              <a:rPr lang="pt-BR" sz="800" dirty="0" smtClean="0"/>
              <a:t>[2] R. Baeza-Yates and B. Ribeiro-Neto. </a:t>
            </a:r>
            <a:r>
              <a:rPr lang="pt-BR" sz="800" i="1" dirty="0" smtClean="0"/>
              <a:t>Modern Information</a:t>
            </a:r>
          </a:p>
          <a:p>
            <a:r>
              <a:rPr lang="en-US" sz="800" i="1" dirty="0" smtClean="0"/>
              <a:t>Retrieval. ACM Press, 1999.</a:t>
            </a:r>
          </a:p>
          <a:p>
            <a:r>
              <a:rPr lang="en-US" sz="800" dirty="0" smtClean="0"/>
              <a:t>[3] K. P. Burnham and A. D. R. </a:t>
            </a:r>
            <a:r>
              <a:rPr lang="en-US" sz="800" i="1" dirty="0" smtClean="0"/>
              <a:t>Model Selection and </a:t>
            </a:r>
            <a:r>
              <a:rPr lang="en-US" sz="800" i="1" dirty="0" err="1" smtClean="0"/>
              <a:t>Multimodel</a:t>
            </a:r>
            <a:endParaRPr lang="en-US" sz="800" i="1" dirty="0" smtClean="0"/>
          </a:p>
          <a:p>
            <a:r>
              <a:rPr lang="en-US" sz="800" i="1" dirty="0" smtClean="0"/>
              <a:t>Inference: A Practical Information-Theoretic Approach,</a:t>
            </a:r>
          </a:p>
          <a:p>
            <a:r>
              <a:rPr lang="en-US" sz="800" i="1" dirty="0" smtClean="0"/>
              <a:t>Second Edition. Springer Science, New York, 2002.</a:t>
            </a:r>
          </a:p>
          <a:p>
            <a:r>
              <a:rPr lang="en-US" sz="800" dirty="0" smtClean="0"/>
              <a:t>[4] A. T. Campbell, S. B. </a:t>
            </a:r>
            <a:r>
              <a:rPr lang="en-US" sz="800" dirty="0" err="1" smtClean="0"/>
              <a:t>Eisenman</a:t>
            </a:r>
            <a:r>
              <a:rPr lang="en-US" sz="800" dirty="0" smtClean="0"/>
              <a:t>, N. D. Lane, E. </a:t>
            </a:r>
            <a:r>
              <a:rPr lang="en-US" sz="800" dirty="0" err="1" smtClean="0"/>
              <a:t>Miluzzo</a:t>
            </a:r>
            <a:r>
              <a:rPr lang="en-US" sz="800" dirty="0" smtClean="0"/>
              <a:t>, and</a:t>
            </a:r>
          </a:p>
          <a:p>
            <a:r>
              <a:rPr lang="en-US" sz="800" dirty="0" smtClean="0"/>
              <a:t>R. A. Peterson. People-centric urban sensing. In </a:t>
            </a:r>
            <a:r>
              <a:rPr lang="en-US" sz="800" i="1" dirty="0" smtClean="0"/>
              <a:t>WICON ’06:</a:t>
            </a:r>
          </a:p>
          <a:p>
            <a:r>
              <a:rPr lang="en-US" sz="800" i="1" dirty="0" smtClean="0"/>
              <a:t>Proceedings of the 2nd annual international workshop on</a:t>
            </a:r>
          </a:p>
          <a:p>
            <a:r>
              <a:rPr lang="en-US" sz="800" i="1" dirty="0" smtClean="0"/>
              <a:t>Wireless internet, page 18, New York, NY, USA, 2006. ACM.</a:t>
            </a:r>
          </a:p>
          <a:p>
            <a:r>
              <a:rPr lang="en-US" sz="800" dirty="0" smtClean="0"/>
              <a:t>[5] O. Chum, J. </a:t>
            </a:r>
            <a:r>
              <a:rPr lang="en-US" sz="800" dirty="0" err="1" smtClean="0"/>
              <a:t>Philbin</a:t>
            </a:r>
            <a:r>
              <a:rPr lang="en-US" sz="800" dirty="0" smtClean="0"/>
              <a:t>, M. </a:t>
            </a:r>
            <a:r>
              <a:rPr lang="en-US" sz="800" dirty="0" err="1" smtClean="0"/>
              <a:t>Isard</a:t>
            </a:r>
            <a:r>
              <a:rPr lang="en-US" sz="800" dirty="0" smtClean="0"/>
              <a:t>, and A. </a:t>
            </a:r>
            <a:r>
              <a:rPr lang="en-US" sz="800" dirty="0" err="1" smtClean="0"/>
              <a:t>Zisserman</a:t>
            </a:r>
            <a:r>
              <a:rPr lang="en-US" sz="800" dirty="0" smtClean="0"/>
              <a:t>. Scalable near</a:t>
            </a:r>
          </a:p>
          <a:p>
            <a:r>
              <a:rPr lang="en-US" sz="800" dirty="0" smtClean="0"/>
              <a:t>identical image and shot detection. In </a:t>
            </a:r>
            <a:r>
              <a:rPr lang="en-US" sz="800" i="1" dirty="0" smtClean="0"/>
              <a:t>Proceedings of CIVR</a:t>
            </a:r>
          </a:p>
          <a:p>
            <a:r>
              <a:rPr lang="en-US" sz="800" i="1" dirty="0" smtClean="0"/>
              <a:t>’07, pages 549–556, New York, NY, USA, 2007.</a:t>
            </a:r>
          </a:p>
          <a:p>
            <a:r>
              <a:rPr lang="pl-PL" sz="800" dirty="0" smtClean="0"/>
              <a:t>[6] E. Cuervo, A. Balasubramanian, D. ki Cho, A. Wolman,</a:t>
            </a:r>
          </a:p>
          <a:p>
            <a:r>
              <a:rPr lang="en-US" sz="800" dirty="0" smtClean="0"/>
              <a:t>S. </a:t>
            </a:r>
            <a:r>
              <a:rPr lang="en-US" sz="800" dirty="0" err="1" smtClean="0"/>
              <a:t>Saroiu</a:t>
            </a:r>
            <a:r>
              <a:rPr lang="en-US" sz="800" dirty="0" smtClean="0"/>
              <a:t>, R. Chandra, and P. </a:t>
            </a:r>
            <a:r>
              <a:rPr lang="en-US" sz="800" dirty="0" err="1" smtClean="0"/>
              <a:t>Bahl</a:t>
            </a:r>
            <a:r>
              <a:rPr lang="en-US" sz="800" dirty="0" smtClean="0"/>
              <a:t>. Maui: Making</a:t>
            </a:r>
          </a:p>
          <a:p>
            <a:r>
              <a:rPr lang="en-US" sz="800" dirty="0" err="1" smtClean="0"/>
              <a:t>smartphones</a:t>
            </a:r>
            <a:r>
              <a:rPr lang="en-US" sz="800" dirty="0" smtClean="0"/>
              <a:t> last longer with code offload. In </a:t>
            </a:r>
            <a:r>
              <a:rPr lang="en-US" sz="800" i="1" dirty="0" smtClean="0"/>
              <a:t>In Proceedings of</a:t>
            </a:r>
          </a:p>
          <a:p>
            <a:r>
              <a:rPr lang="en-US" sz="800" i="1" dirty="0" smtClean="0"/>
              <a:t>ACM </a:t>
            </a:r>
            <a:r>
              <a:rPr lang="en-US" sz="800" i="1" dirty="0" err="1" smtClean="0"/>
              <a:t>MobiSys</a:t>
            </a:r>
            <a:r>
              <a:rPr lang="en-US" sz="800" i="1" dirty="0" smtClean="0"/>
              <a:t>, 2010.</a:t>
            </a:r>
          </a:p>
          <a:p>
            <a:r>
              <a:rPr lang="en-US" sz="800" dirty="0" smtClean="0"/>
              <a:t>[7] S. B. </a:t>
            </a:r>
            <a:r>
              <a:rPr lang="en-US" sz="800" dirty="0" err="1" smtClean="0"/>
              <a:t>Eisenman</a:t>
            </a:r>
            <a:r>
              <a:rPr lang="en-US" sz="800" dirty="0" smtClean="0"/>
              <a:t>, N. D. Lane, E. </a:t>
            </a:r>
            <a:r>
              <a:rPr lang="en-US" sz="800" dirty="0" err="1" smtClean="0"/>
              <a:t>Miluzzo</a:t>
            </a:r>
            <a:r>
              <a:rPr lang="en-US" sz="800" dirty="0" smtClean="0"/>
              <a:t>, R. A. Peterson,</a:t>
            </a:r>
          </a:p>
          <a:p>
            <a:r>
              <a:rPr lang="en-US" sz="800" dirty="0" smtClean="0"/>
              <a:t>G. </a:t>
            </a:r>
            <a:r>
              <a:rPr lang="en-US" sz="800" dirty="0" err="1" smtClean="0"/>
              <a:t>seop</a:t>
            </a:r>
            <a:r>
              <a:rPr lang="en-US" sz="800" dirty="0" smtClean="0"/>
              <a:t> </a:t>
            </a:r>
            <a:r>
              <a:rPr lang="en-US" sz="800" dirty="0" err="1" smtClean="0"/>
              <a:t>Ahn</a:t>
            </a:r>
            <a:r>
              <a:rPr lang="en-US" sz="800" dirty="0" smtClean="0"/>
              <a:t>, and A. T. Campbell. </a:t>
            </a:r>
            <a:r>
              <a:rPr lang="en-US" sz="800" dirty="0" err="1" smtClean="0"/>
              <a:t>Metrosense</a:t>
            </a:r>
            <a:r>
              <a:rPr lang="en-US" sz="800" dirty="0" smtClean="0"/>
              <a:t> project:</a:t>
            </a:r>
          </a:p>
          <a:p>
            <a:r>
              <a:rPr lang="en-US" sz="800" dirty="0" smtClean="0"/>
              <a:t>People-centric sensing at scale. In </a:t>
            </a:r>
            <a:r>
              <a:rPr lang="en-US" sz="800" i="1" dirty="0" smtClean="0"/>
              <a:t>In WSW 2006 at </a:t>
            </a:r>
            <a:r>
              <a:rPr lang="en-US" sz="800" i="1" dirty="0" err="1" smtClean="0"/>
              <a:t>Sensys</a:t>
            </a:r>
            <a:r>
              <a:rPr lang="en-US" sz="800" i="1" dirty="0" smtClean="0"/>
              <a:t>,</a:t>
            </a:r>
          </a:p>
          <a:p>
            <a:r>
              <a:rPr lang="en-US" sz="800" dirty="0" smtClean="0"/>
              <a:t>2006.</a:t>
            </a:r>
          </a:p>
          <a:p>
            <a:r>
              <a:rPr lang="en-US" sz="800" dirty="0" smtClean="0"/>
              <a:t>[8] A. </a:t>
            </a:r>
            <a:r>
              <a:rPr lang="en-US" sz="800" dirty="0" err="1" smtClean="0"/>
              <a:t>Kittur</a:t>
            </a:r>
            <a:r>
              <a:rPr lang="en-US" sz="800" dirty="0" smtClean="0"/>
              <a:t>, E. Chi, and B. </a:t>
            </a:r>
            <a:r>
              <a:rPr lang="en-US" sz="800" dirty="0" err="1" smtClean="0"/>
              <a:t>Suh</a:t>
            </a:r>
            <a:r>
              <a:rPr lang="en-US" sz="800" dirty="0" smtClean="0"/>
              <a:t>. </a:t>
            </a:r>
            <a:r>
              <a:rPr lang="en-US" sz="800" dirty="0" err="1" smtClean="0"/>
              <a:t>Crowdsourcing</a:t>
            </a:r>
            <a:r>
              <a:rPr lang="en-US" sz="800" dirty="0" smtClean="0"/>
              <a:t> user studies with</a:t>
            </a:r>
          </a:p>
          <a:p>
            <a:r>
              <a:rPr lang="en-US" sz="800" dirty="0" smtClean="0"/>
              <a:t>mechanical </a:t>
            </a:r>
            <a:r>
              <a:rPr lang="en-US" sz="800" dirty="0" err="1" smtClean="0"/>
              <a:t>turk</a:t>
            </a:r>
            <a:r>
              <a:rPr lang="en-US" sz="800" dirty="0" smtClean="0"/>
              <a:t>. </a:t>
            </a:r>
            <a:r>
              <a:rPr lang="en-US" sz="800" i="1" dirty="0" smtClean="0"/>
              <a:t>CHI 2008, Jan 2008. </a:t>
            </a:r>
            <a:r>
              <a:rPr lang="en-US" sz="800" i="1" dirty="0" err="1" smtClean="0"/>
              <a:t>Crowdsourcing</a:t>
            </a:r>
            <a:r>
              <a:rPr lang="en-US" sz="800" i="1" dirty="0" smtClean="0"/>
              <a:t> applied</a:t>
            </a:r>
          </a:p>
          <a:p>
            <a:r>
              <a:rPr lang="en-US" sz="800" dirty="0" smtClean="0"/>
              <a:t>to user study.</a:t>
            </a:r>
          </a:p>
          <a:p>
            <a:r>
              <a:rPr lang="en-US" sz="800" dirty="0" smtClean="0"/>
              <a:t>[9] D. G. Lowe. Distinctive image features from scale-invariant</a:t>
            </a:r>
          </a:p>
          <a:p>
            <a:r>
              <a:rPr lang="en-US" sz="800" dirty="0" err="1" smtClean="0"/>
              <a:t>keypoints</a:t>
            </a:r>
            <a:r>
              <a:rPr lang="en-US" sz="800" dirty="0" smtClean="0"/>
              <a:t>, 2003.</a:t>
            </a:r>
          </a:p>
          <a:p>
            <a:r>
              <a:rPr lang="pl-PL" sz="800" dirty="0" smtClean="0"/>
              <a:t>[10] H. Lu, W. Pan, N. D. Lane, T. Choudhury, and A. T.</a:t>
            </a:r>
          </a:p>
          <a:p>
            <a:r>
              <a:rPr lang="en-US" sz="800" dirty="0" smtClean="0"/>
              <a:t>Campbell. </a:t>
            </a:r>
            <a:r>
              <a:rPr lang="en-US" sz="800" dirty="0" err="1" smtClean="0"/>
              <a:t>Soundsense</a:t>
            </a:r>
            <a:r>
              <a:rPr lang="en-US" sz="800" dirty="0" smtClean="0"/>
              <a:t>: scalable sound sensing for</a:t>
            </a:r>
          </a:p>
          <a:p>
            <a:r>
              <a:rPr lang="en-US" sz="800" dirty="0" smtClean="0"/>
              <a:t>people-centric applications on mobile phones. In </a:t>
            </a:r>
            <a:r>
              <a:rPr lang="en-US" sz="800" i="1" dirty="0" err="1" smtClean="0"/>
              <a:t>MobiSys</a:t>
            </a:r>
            <a:r>
              <a:rPr lang="en-US" sz="800" i="1" dirty="0" smtClean="0"/>
              <a:t>,</a:t>
            </a:r>
          </a:p>
          <a:p>
            <a:r>
              <a:rPr lang="en-US" sz="800" dirty="0" smtClean="0"/>
              <a:t>pages 165–178, 2009.</a:t>
            </a:r>
          </a:p>
          <a:p>
            <a:r>
              <a:rPr lang="en-US" sz="800" dirty="0" smtClean="0"/>
              <a:t>[11] M.-E. </a:t>
            </a:r>
            <a:r>
              <a:rPr lang="en-US" sz="800" dirty="0" err="1" smtClean="0"/>
              <a:t>Nilsback</a:t>
            </a:r>
            <a:r>
              <a:rPr lang="en-US" sz="800" dirty="0" smtClean="0"/>
              <a:t>. </a:t>
            </a:r>
            <a:r>
              <a:rPr lang="en-US" sz="800" i="1" dirty="0" smtClean="0"/>
              <a:t>An automatic visual Flora - segmentation and</a:t>
            </a:r>
          </a:p>
          <a:p>
            <a:r>
              <a:rPr lang="en-US" sz="800" i="1" dirty="0" smtClean="0"/>
              <a:t>classification of flowers images. PhD thesis, University of</a:t>
            </a:r>
          </a:p>
          <a:p>
            <a:r>
              <a:rPr lang="en-US" sz="800" dirty="0" smtClean="0"/>
              <a:t>Oxford, 2009.</a:t>
            </a:r>
          </a:p>
          <a:p>
            <a:r>
              <a:rPr lang="en-US" sz="800" dirty="0" smtClean="0"/>
              <a:t>[12] M.-E. </a:t>
            </a:r>
            <a:r>
              <a:rPr lang="en-US" sz="800" dirty="0" err="1" smtClean="0"/>
              <a:t>Nilsback</a:t>
            </a:r>
            <a:r>
              <a:rPr lang="en-US" sz="800" dirty="0" smtClean="0"/>
              <a:t> and A. </a:t>
            </a:r>
            <a:r>
              <a:rPr lang="en-US" sz="800" dirty="0" err="1" smtClean="0"/>
              <a:t>Zisserman</a:t>
            </a:r>
            <a:r>
              <a:rPr lang="en-US" sz="800" dirty="0" smtClean="0"/>
              <a:t>. Automated flower</a:t>
            </a:r>
          </a:p>
          <a:p>
            <a:r>
              <a:rPr lang="en-US" sz="800" dirty="0" smtClean="0"/>
              <a:t>classification over a large number of classes. In </a:t>
            </a:r>
            <a:r>
              <a:rPr lang="en-US" sz="800" i="1" dirty="0" smtClean="0"/>
              <a:t>Proceedings of</a:t>
            </a:r>
          </a:p>
          <a:p>
            <a:r>
              <a:rPr lang="en-US" sz="800" i="1" dirty="0" smtClean="0"/>
              <a:t>the Indian Conference on Computer Vision, Graphics and</a:t>
            </a:r>
          </a:p>
          <a:p>
            <a:r>
              <a:rPr lang="en-US" sz="800" i="1" dirty="0" smtClean="0"/>
              <a:t>Image Processing, Dec 2008.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Most successful work for Smartphone Internet Search has been done using GPS and </a:t>
            </a:r>
            <a:r>
              <a:rPr lang="en-US" sz="2400" dirty="0" smtClean="0"/>
              <a:t>Voice</a:t>
            </a:r>
          </a:p>
          <a:p>
            <a:endParaRPr lang="en-US" sz="2000" dirty="0" smtClean="0"/>
          </a:p>
          <a:p>
            <a:r>
              <a:rPr lang="en-US" sz="2400" dirty="0" smtClean="0"/>
              <a:t>Using Phone Camera and Image Processing</a:t>
            </a:r>
          </a:p>
          <a:p>
            <a:pPr lvl="1"/>
            <a:r>
              <a:rPr lang="en-US" sz="2000" dirty="0" smtClean="0"/>
              <a:t>Real-time</a:t>
            </a:r>
          </a:p>
          <a:p>
            <a:pPr lvl="2"/>
            <a:r>
              <a:rPr lang="en-US" sz="1800" dirty="0" smtClean="0"/>
              <a:t>Results have been mostly inaccurate</a:t>
            </a:r>
          </a:p>
          <a:p>
            <a:pPr lvl="2"/>
            <a:r>
              <a:rPr lang="en-US" sz="1800" dirty="0" smtClean="0"/>
              <a:t>No good way to show many results</a:t>
            </a:r>
          </a:p>
          <a:p>
            <a:pPr lvl="2"/>
            <a:r>
              <a:rPr lang="en-US" sz="1800" dirty="0" smtClean="0"/>
              <a:t>Results must be precise</a:t>
            </a:r>
          </a:p>
          <a:p>
            <a:pPr lvl="1"/>
            <a:r>
              <a:rPr lang="en-US" sz="2000" dirty="0" smtClean="0"/>
              <a:t>Human in the loop</a:t>
            </a:r>
          </a:p>
          <a:p>
            <a:pPr lvl="2"/>
            <a:r>
              <a:rPr lang="en-US" sz="1800" dirty="0" smtClean="0"/>
              <a:t>Accurate</a:t>
            </a:r>
          </a:p>
          <a:p>
            <a:pPr lvl="2"/>
            <a:r>
              <a:rPr lang="en-US" sz="1800" dirty="0" smtClean="0"/>
              <a:t>Expensive</a:t>
            </a:r>
          </a:p>
          <a:p>
            <a:pPr lvl="2"/>
            <a:r>
              <a:rPr lang="en-US" sz="1800" dirty="0" smtClean="0"/>
              <a:t>Can have unacceptable delay</a:t>
            </a:r>
            <a:endParaRPr lang="en-US" sz="1800" dirty="0" smtClean="0"/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</a:t>
            </a:r>
            <a:r>
              <a:rPr lang="en-US" dirty="0" smtClean="0"/>
              <a:t>Work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038600"/>
            <a:ext cx="8077200" cy="2209800"/>
          </a:xfrm>
        </p:spPr>
        <p:txBody>
          <a:bodyPr>
            <a:normAutofit fontScale="85000" lnSpcReduction="2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Only works on certain image categories</a:t>
            </a:r>
          </a:p>
          <a:p>
            <a:endParaRPr lang="en-US" sz="2400" dirty="0" smtClean="0"/>
          </a:p>
          <a:p>
            <a:r>
              <a:rPr lang="en-US" sz="2400" dirty="0" smtClean="0"/>
              <a:t>Often chooses item which is clearly not the focus of the picture</a:t>
            </a:r>
          </a:p>
          <a:p>
            <a:endParaRPr lang="en-US" sz="2400" dirty="0" smtClean="0"/>
          </a:p>
          <a:p>
            <a:r>
              <a:rPr lang="en-US" sz="2400" dirty="0" smtClean="0"/>
              <a:t>Unreliable</a:t>
            </a:r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Goggle</a:t>
            </a:r>
            <a:endParaRPr lang="en-US" dirty="0"/>
          </a:p>
        </p:txBody>
      </p:sp>
      <p:pic>
        <p:nvPicPr>
          <p:cNvPr id="1026" name="Picture 2" descr="C:\Users\lauren\Desktop\image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71600"/>
            <a:ext cx="6097587" cy="244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University of Massachusetts in 2010</a:t>
            </a:r>
            <a:endParaRPr lang="en-US" sz="2400" dirty="0" smtClean="0"/>
          </a:p>
          <a:p>
            <a:endParaRPr lang="en-US" sz="2100" dirty="0" smtClean="0"/>
          </a:p>
          <a:p>
            <a:r>
              <a:rPr lang="en-US" sz="2400" dirty="0" smtClean="0"/>
              <a:t>Goal</a:t>
            </a:r>
          </a:p>
          <a:p>
            <a:pPr lvl="1"/>
            <a:r>
              <a:rPr lang="en-US" sz="2000" dirty="0" smtClean="0"/>
              <a:t>Exploiting crowds for accurate real-time image search on mobile phones</a:t>
            </a:r>
          </a:p>
          <a:p>
            <a:pPr lvl="1"/>
            <a:endParaRPr lang="en-US" sz="2000" dirty="0" smtClean="0"/>
          </a:p>
          <a:p>
            <a:r>
              <a:rPr lang="en-US" sz="2400" dirty="0" err="1" smtClean="0"/>
              <a:t>CrowdSourcing</a:t>
            </a:r>
            <a:endParaRPr lang="en-US" sz="2400" dirty="0" smtClean="0"/>
          </a:p>
          <a:p>
            <a:pPr lvl="1"/>
            <a:r>
              <a:rPr lang="en-US" sz="2000" dirty="0" smtClean="0"/>
              <a:t>Outsource tasks to a group of people</a:t>
            </a:r>
            <a:endParaRPr lang="en-US" sz="2000" dirty="0" smtClean="0"/>
          </a:p>
          <a:p>
            <a:pPr lvl="2"/>
            <a:r>
              <a:rPr lang="en-US" sz="1800" dirty="0" smtClean="0"/>
              <a:t>Via Amazon Mechanical Turk (AMT</a:t>
            </a:r>
            <a:r>
              <a:rPr lang="en-US" sz="1800" dirty="0" smtClean="0"/>
              <a:t>)</a:t>
            </a:r>
          </a:p>
          <a:p>
            <a:pPr lvl="1"/>
            <a:r>
              <a:rPr lang="en-US" sz="2000" dirty="0" smtClean="0"/>
              <a:t>Leverages that humans are good at recognizing images</a:t>
            </a:r>
            <a:endParaRPr lang="en-US" sz="2000" dirty="0" smtClean="0"/>
          </a:p>
          <a:p>
            <a:pPr lvl="1"/>
            <a:r>
              <a:rPr lang="en-US" sz="2000" dirty="0" smtClean="0"/>
              <a:t>Improves image </a:t>
            </a:r>
            <a:r>
              <a:rPr lang="en-US" sz="2000" dirty="0" smtClean="0"/>
              <a:t>search precision</a:t>
            </a:r>
          </a:p>
          <a:p>
            <a:pPr lvl="1"/>
            <a:r>
              <a:rPr lang="en-US" sz="2000" dirty="0" smtClean="0"/>
              <a:t>Needs to be optimized for cost and delay</a:t>
            </a:r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Crowd Search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67200"/>
            <a:ext cx="8229600" cy="22098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Outlet for </a:t>
            </a:r>
            <a:r>
              <a:rPr lang="en-US" sz="2400" dirty="0" err="1" smtClean="0"/>
              <a:t>CrowdSourcing</a:t>
            </a:r>
            <a:endParaRPr lang="en-US" sz="2400" dirty="0" smtClean="0"/>
          </a:p>
          <a:p>
            <a:r>
              <a:rPr lang="en-US" sz="2400" dirty="0" smtClean="0"/>
              <a:t>“Workers” do simple tasks for monetary reward</a:t>
            </a:r>
            <a:endParaRPr lang="en-US" sz="2800" dirty="0" smtClean="0"/>
          </a:p>
          <a:p>
            <a:r>
              <a:rPr lang="en-US" sz="2400" dirty="0" err="1" smtClean="0"/>
              <a:t>MTurk</a:t>
            </a:r>
            <a:r>
              <a:rPr lang="en-US" sz="2400" dirty="0" smtClean="0"/>
              <a:t> API for “Requesters”</a:t>
            </a:r>
          </a:p>
          <a:p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Amazon Mechanical Turk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95400"/>
            <a:ext cx="82962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722437"/>
            <a:ext cx="5410200" cy="4678363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lang="en-US" sz="2400" dirty="0" smtClean="0"/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en-US" sz="2400" dirty="0" smtClean="0"/>
              <a:t>Components</a:t>
            </a:r>
            <a:endParaRPr lang="en-US" sz="2400" dirty="0" smtClean="0"/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Mobile Phone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Queries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Local Image </a:t>
            </a:r>
            <a:r>
              <a:rPr lang="en-US" sz="2400" dirty="0" smtClean="0"/>
              <a:t>Processing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Displays responses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Remote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Server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Cloud Backend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Image Search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Triggers Image Validation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baseline="0" dirty="0" smtClean="0"/>
              <a:t>Crowd</a:t>
            </a:r>
            <a:r>
              <a:rPr lang="en-US" sz="2400" dirty="0" smtClean="0"/>
              <a:t> Sourcing System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dirty="0" smtClean="0"/>
              <a:t>Validates Results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9536" marR="0" lvl="2" indent="-22860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1026" y="1219200"/>
            <a:ext cx="5592974" cy="1905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Crowd Search Operation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481328"/>
            <a:ext cx="4343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Crowd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Search Query Requires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n-US" sz="2400" dirty="0" smtClean="0"/>
              <a:t>Image</a:t>
            </a:r>
            <a:endParaRPr lang="en-US" sz="2400" dirty="0" smtClean="0"/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Query deadline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noProof="0" dirty="0" smtClean="0"/>
              <a:t>Payment mechanism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400" dirty="0" smtClean="0"/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noProof="0" dirty="0" smtClean="0"/>
              <a:t>Looks to find multiple verifications</a:t>
            </a:r>
          </a:p>
          <a:p>
            <a:pPr marL="365760" indent="-256032">
              <a:spcBef>
                <a:spcPts val="400"/>
              </a:spcBef>
              <a:buClr>
                <a:schemeClr val="accent1"/>
              </a:buClr>
              <a:buSzPct val="68000"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9536" marR="0" lvl="2" indent="-22860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447800"/>
            <a:ext cx="313372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Crowd Search Operation (Cont)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334" y="1143000"/>
            <a:ext cx="818246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1136</TotalTime>
  <Words>1623</Words>
  <Application>Microsoft Office PowerPoint</Application>
  <PresentationFormat>On-screen Show (4:3)</PresentationFormat>
  <Paragraphs>256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CrowdSearch</vt:lpstr>
      <vt:lpstr>Background</vt:lpstr>
      <vt:lpstr>Previous Work</vt:lpstr>
      <vt:lpstr>Google Goggle</vt:lpstr>
      <vt:lpstr>What is Crowd Search</vt:lpstr>
      <vt:lpstr>Amazon Mechanical Turk</vt:lpstr>
      <vt:lpstr>System Architecture</vt:lpstr>
      <vt:lpstr>Crowd Search Operation</vt:lpstr>
      <vt:lpstr>Crowd Search Operation (Cont)</vt:lpstr>
      <vt:lpstr>Delay-Cost Tradeoff</vt:lpstr>
      <vt:lpstr>Backend Server</vt:lpstr>
      <vt:lpstr>Crowd Search Algorithm</vt:lpstr>
      <vt:lpstr>Delay Prediction</vt:lpstr>
      <vt:lpstr>Result Prediction</vt:lpstr>
      <vt:lpstr>Crowd Search Experiment</vt:lpstr>
      <vt:lpstr>Results – Precision</vt:lpstr>
      <vt:lpstr>Results - Recall</vt:lpstr>
      <vt:lpstr>Results - Cost</vt:lpstr>
      <vt:lpstr>Other Considerations</vt:lpstr>
      <vt:lpstr>Results</vt:lpstr>
      <vt:lpstr>Conclusions</vt:lpstr>
      <vt:lpstr>Possible Improvements</vt:lpstr>
      <vt:lpstr>References</vt:lpstr>
      <vt:lpstr>Questions??</vt:lpstr>
    </vt:vector>
  </TitlesOfParts>
  <Company>Lockheed Martin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VTrack: Accurate, Energy-Aware Road Traffic Delay Estimation Using Mobile Phones</dc:title>
  <dc:creator>Lauren Ball</dc:creator>
  <cp:lastModifiedBy>lauren</cp:lastModifiedBy>
  <cp:revision>55</cp:revision>
  <dcterms:created xsi:type="dcterms:W3CDTF">2011-03-01T22:29:17Z</dcterms:created>
  <dcterms:modified xsi:type="dcterms:W3CDTF">2011-03-15T18:48:19Z</dcterms:modified>
</cp:coreProperties>
</file>