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8" r:id="rId3"/>
    <p:sldId id="257" r:id="rId4"/>
    <p:sldId id="291" r:id="rId5"/>
    <p:sldId id="288" r:id="rId6"/>
    <p:sldId id="289" r:id="rId7"/>
    <p:sldId id="290" r:id="rId8"/>
    <p:sldId id="294" r:id="rId9"/>
    <p:sldId id="292" r:id="rId10"/>
    <p:sldId id="304" r:id="rId11"/>
    <p:sldId id="305" r:id="rId12"/>
    <p:sldId id="263" r:id="rId13"/>
    <p:sldId id="306" r:id="rId14"/>
    <p:sldId id="307" r:id="rId15"/>
    <p:sldId id="266" r:id="rId16"/>
    <p:sldId id="308" r:id="rId17"/>
    <p:sldId id="309" r:id="rId18"/>
    <p:sldId id="267" r:id="rId19"/>
    <p:sldId id="295" r:id="rId20"/>
    <p:sldId id="296" r:id="rId21"/>
    <p:sldId id="272" r:id="rId22"/>
    <p:sldId id="297" r:id="rId23"/>
    <p:sldId id="274" r:id="rId24"/>
    <p:sldId id="275" r:id="rId25"/>
    <p:sldId id="270" r:id="rId26"/>
    <p:sldId id="271" r:id="rId27"/>
    <p:sldId id="298" r:id="rId28"/>
    <p:sldId id="299" r:id="rId29"/>
    <p:sldId id="300" r:id="rId30"/>
    <p:sldId id="301" r:id="rId31"/>
    <p:sldId id="276" r:id="rId32"/>
    <p:sldId id="277" r:id="rId33"/>
    <p:sldId id="293" r:id="rId34"/>
    <p:sldId id="303" r:id="rId35"/>
    <p:sldId id="28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2132" autoAdjust="0"/>
  </p:normalViewPr>
  <p:slideViewPr>
    <p:cSldViewPr>
      <p:cViewPr varScale="1">
        <p:scale>
          <a:sx n="85" d="100"/>
          <a:sy n="85" d="100"/>
        </p:scale>
        <p:origin x="-137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BAB6-6BEE-4205-8855-227C794458D9}" type="datetimeFigureOut">
              <a:rPr lang="en-US" smtClean="0"/>
              <a:pPr/>
              <a:t>3/13/2011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8AA3A-2EF0-4CD2-BF29-F598B480D93D}" type="slidenum">
              <a:rPr lang="en-US" smtClean="0"/>
              <a:pPr/>
              <a:t>‹#›</a:t>
            </a:fld>
            <a:endParaRPr lang="en-US"/>
          </a:p>
        </p:txBody>
      </p:sp>
    </p:spTree>
    <p:extLst>
      <p:ext uri="{BB962C8B-B14F-4D97-AF65-F5344CB8AC3E}">
        <p14:creationId xmlns="" xmlns:p14="http://schemas.microsoft.com/office/powerpoint/2010/main" val="109061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12</a:t>
            </a:fld>
            <a:endParaRPr lang="en-US" dirty="0"/>
          </a:p>
        </p:txBody>
      </p:sp>
    </p:spTree>
    <p:extLst>
      <p:ext uri="{BB962C8B-B14F-4D97-AF65-F5344CB8AC3E}">
        <p14:creationId xmlns="" xmlns:p14="http://schemas.microsoft.com/office/powerpoint/2010/main" val="31243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18</a:t>
            </a:fld>
            <a:endParaRPr lang="en-US" dirty="0"/>
          </a:p>
        </p:txBody>
      </p:sp>
    </p:spTree>
    <p:extLst>
      <p:ext uri="{BB962C8B-B14F-4D97-AF65-F5344CB8AC3E}">
        <p14:creationId xmlns="" xmlns:p14="http://schemas.microsoft.com/office/powerpoint/2010/main" val="171288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98AA3A-2EF0-4CD2-BF29-F598B480D93D}"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1696DF-86AF-484E-8F12-3F1399ECF4EE}"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8AA3A-2EF0-4CD2-BF29-F598B480D93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26B5DC-4A1E-440D-86D3-CEF37A776DE4}"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348902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6B5DC-4A1E-440D-86D3-CEF37A776DE4}"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224856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6B5DC-4A1E-440D-86D3-CEF37A776DE4}"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122051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6B5DC-4A1E-440D-86D3-CEF37A776DE4}"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31882108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26B5DC-4A1E-440D-86D3-CEF37A776DE4}" type="datetimeFigureOut">
              <a:rPr lang="en-US" smtClean="0"/>
              <a:pPr/>
              <a:t>3/13/2011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8239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26B5DC-4A1E-440D-86D3-CEF37A776DE4}" type="datetimeFigureOut">
              <a:rPr lang="en-US" smtClean="0"/>
              <a:pPr/>
              <a:t>3/13/2011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59625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26B5DC-4A1E-440D-86D3-CEF37A776DE4}" type="datetimeFigureOut">
              <a:rPr lang="en-US" smtClean="0"/>
              <a:pPr/>
              <a:t>3/13/2011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364404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26B5DC-4A1E-440D-86D3-CEF37A776DE4}" type="datetimeFigureOut">
              <a:rPr lang="en-US" smtClean="0"/>
              <a:pPr/>
              <a:t>3/13/2011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101036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6B5DC-4A1E-440D-86D3-CEF37A776DE4}" type="datetimeFigureOut">
              <a:rPr lang="en-US" smtClean="0"/>
              <a:pPr/>
              <a:t>3/13/2011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127489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6B5DC-4A1E-440D-86D3-CEF37A776DE4}" type="datetimeFigureOut">
              <a:rPr lang="en-US" smtClean="0"/>
              <a:pPr/>
              <a:t>3/13/2011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310131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6B5DC-4A1E-440D-86D3-CEF37A776DE4}" type="datetimeFigureOut">
              <a:rPr lang="en-US" smtClean="0"/>
              <a:pPr/>
              <a:t>3/13/2011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228144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6B5DC-4A1E-440D-86D3-CEF37A776DE4}" type="datetimeFigureOut">
              <a:rPr lang="en-US" smtClean="0"/>
              <a:pPr/>
              <a:t>3/13/2011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94012-2800-46C6-850E-4DE49E06B712}" type="slidenum">
              <a:rPr lang="en-US" smtClean="0"/>
              <a:pPr/>
              <a:t>‹#›</a:t>
            </a:fld>
            <a:endParaRPr lang="en-US"/>
          </a:p>
        </p:txBody>
      </p:sp>
    </p:spTree>
    <p:extLst>
      <p:ext uri="{BB962C8B-B14F-4D97-AF65-F5344CB8AC3E}">
        <p14:creationId xmlns="" xmlns:p14="http://schemas.microsoft.com/office/powerpoint/2010/main" val="1130192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Diversity in Smartphone Usage</a:t>
            </a:r>
            <a:endParaRPr lang="en-US" dirty="0"/>
          </a:p>
        </p:txBody>
      </p:sp>
      <p:sp>
        <p:nvSpPr>
          <p:cNvPr id="3" name="Subtitle 2"/>
          <p:cNvSpPr>
            <a:spLocks noGrp="1"/>
          </p:cNvSpPr>
          <p:nvPr>
            <p:ph type="subTitle" idx="1"/>
          </p:nvPr>
        </p:nvSpPr>
        <p:spPr/>
        <p:txBody>
          <a:bodyPr>
            <a:noAutofit/>
          </a:bodyPr>
          <a:lstStyle/>
          <a:p>
            <a:r>
              <a:rPr lang="en-US" sz="1800" dirty="0" smtClean="0"/>
              <a:t>Hossein Falaki, </a:t>
            </a:r>
            <a:r>
              <a:rPr lang="en-US" sz="1800" dirty="0" err="1" smtClean="0"/>
              <a:t>Ratul</a:t>
            </a:r>
            <a:r>
              <a:rPr lang="en-US" sz="1800" dirty="0" smtClean="0"/>
              <a:t> </a:t>
            </a:r>
            <a:r>
              <a:rPr lang="en-US" sz="1800" dirty="0" err="1" smtClean="0"/>
              <a:t>mahajan</a:t>
            </a:r>
            <a:r>
              <a:rPr lang="en-US" sz="1800" dirty="0" smtClean="0"/>
              <a:t>, </a:t>
            </a:r>
            <a:r>
              <a:rPr lang="en-US" sz="1800" dirty="0" err="1" smtClean="0"/>
              <a:t>Srikanth</a:t>
            </a:r>
            <a:r>
              <a:rPr lang="en-US" sz="1800" dirty="0" smtClean="0"/>
              <a:t> </a:t>
            </a:r>
            <a:r>
              <a:rPr lang="en-US" sz="1800" dirty="0" err="1" smtClean="0"/>
              <a:t>kandula</a:t>
            </a:r>
            <a:r>
              <a:rPr lang="en-US" sz="1800" dirty="0" smtClean="0"/>
              <a:t>, </a:t>
            </a:r>
            <a:r>
              <a:rPr lang="en-US" sz="1800" dirty="0" err="1" smtClean="0"/>
              <a:t>Dimitrios</a:t>
            </a:r>
            <a:r>
              <a:rPr lang="en-US" sz="1800" dirty="0" smtClean="0"/>
              <a:t> </a:t>
            </a:r>
            <a:r>
              <a:rPr lang="en-US" sz="1800" dirty="0" err="1" smtClean="0"/>
              <a:t>Lymberopoulous</a:t>
            </a:r>
            <a:r>
              <a:rPr lang="en-US" sz="1800" dirty="0" smtClean="0"/>
              <a:t>, Ramesh Govindan, Deborah </a:t>
            </a:r>
            <a:r>
              <a:rPr lang="en-US" sz="1800" dirty="0" err="1" smtClean="0"/>
              <a:t>Estrin</a:t>
            </a:r>
            <a:r>
              <a:rPr lang="en-US" sz="1800" dirty="0" smtClean="0"/>
              <a:t>.</a:t>
            </a:r>
          </a:p>
          <a:p>
            <a:pPr lvl="0"/>
            <a:r>
              <a:rPr lang="en-US" sz="1800" b="1" dirty="0" smtClean="0">
                <a:solidFill>
                  <a:prstClr val="black">
                    <a:tint val="75000"/>
                  </a:prstClr>
                </a:solidFill>
              </a:rPr>
              <a:t>UCLA, Microsoft, USC</a:t>
            </a:r>
            <a:endParaRPr lang="en-US" sz="1800" b="1" dirty="0" smtClean="0"/>
          </a:p>
          <a:p>
            <a:r>
              <a:rPr lang="en-US" sz="1800" b="1" dirty="0" err="1" smtClean="0"/>
              <a:t>MobiSys</a:t>
            </a:r>
            <a:r>
              <a:rPr lang="en-US" sz="1800" b="1" dirty="0" smtClean="0"/>
              <a:t> ‘10</a:t>
            </a:r>
          </a:p>
          <a:p>
            <a:endParaRPr lang="en-US" sz="1600" dirty="0"/>
          </a:p>
          <a:p>
            <a:r>
              <a:rPr lang="en-US" sz="1600" dirty="0" smtClean="0"/>
              <a:t>					</a:t>
            </a:r>
            <a:r>
              <a:rPr lang="en-US" sz="1800" dirty="0" smtClean="0"/>
              <a:t>Presented by </a:t>
            </a:r>
          </a:p>
          <a:p>
            <a:r>
              <a:rPr lang="en-US" sz="1800" dirty="0" smtClean="0"/>
              <a:t>				Vignesh Saravanaperumal</a:t>
            </a:r>
            <a:endParaRPr lang="en-US" sz="1800" dirty="0"/>
          </a:p>
        </p:txBody>
      </p:sp>
    </p:spTree>
    <p:extLst>
      <p:ext uri="{BB962C8B-B14F-4D97-AF65-F5344CB8AC3E}">
        <p14:creationId xmlns="" xmlns:p14="http://schemas.microsoft.com/office/powerpoint/2010/main" val="333289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Users have disparate interaction levels</a:t>
            </a:r>
            <a:endParaRPr lang="en-US" sz="3600" b="1" i="1"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6"/>
          <p:cNvSpPr>
            <a:spLocks noGrp="1"/>
          </p:cNvSpPr>
          <p:nvPr>
            <p:ph type="sldNum" sz="quarter" idx="12"/>
          </p:nvPr>
        </p:nvSpPr>
        <p:spPr>
          <a:xfrm>
            <a:off x="6553200" y="6356350"/>
            <a:ext cx="2133600" cy="365125"/>
          </a:xfrm>
        </p:spPr>
        <p:txBody>
          <a:bodyPr/>
          <a:lstStyle/>
          <a:p>
            <a:fld id="{2BA4F7A2-5402-47F5-8227-9110AC7438EE}" type="slidenum">
              <a:rPr lang="en-US" smtClean="0"/>
              <a:pPr/>
              <a:t>10</a:t>
            </a:fld>
            <a:endParaRPr lang="en-US"/>
          </a:p>
        </p:txBody>
      </p:sp>
      <p:pic>
        <p:nvPicPr>
          <p:cNvPr id="6" name="Picture 1" descr="C:\cygwin\home\Hossein Falaki\msr\papers\plots\activetime_ratio_wm_android.jpg"/>
          <p:cNvPicPr>
            <a:picLocks noChangeAspect="1" noChangeArrowheads="1"/>
          </p:cNvPicPr>
          <p:nvPr/>
        </p:nvPicPr>
        <p:blipFill>
          <a:blip r:embed="rId3" cstate="print"/>
          <a:srcRect/>
          <a:stretch>
            <a:fillRect/>
          </a:stretch>
        </p:blipFill>
        <p:spPr bwMode="auto">
          <a:xfrm>
            <a:off x="1820623" y="1371600"/>
            <a:ext cx="5494577" cy="5486400"/>
          </a:xfrm>
          <a:prstGeom prst="rect">
            <a:avLst/>
          </a:prstGeom>
          <a:noFill/>
        </p:spPr>
      </p:pic>
      <p:grpSp>
        <p:nvGrpSpPr>
          <p:cNvPr id="7" name="Group 6"/>
          <p:cNvGrpSpPr/>
          <p:nvPr/>
        </p:nvGrpSpPr>
        <p:grpSpPr>
          <a:xfrm>
            <a:off x="228600" y="2209800"/>
            <a:ext cx="6781800" cy="2438400"/>
            <a:chOff x="228600" y="2209800"/>
            <a:chExt cx="6781800" cy="2438400"/>
          </a:xfrm>
        </p:grpSpPr>
        <p:cxnSp>
          <p:nvCxnSpPr>
            <p:cNvPr id="8" name="Straight Arrow Connector 7"/>
            <p:cNvCxnSpPr/>
            <p:nvPr/>
          </p:nvCxnSpPr>
          <p:spPr>
            <a:xfrm rot="5400000">
              <a:off x="190897" y="3390503"/>
              <a:ext cx="2361406" cy="1588"/>
            </a:xfrm>
            <a:prstGeom prst="straightConnector1">
              <a:avLst/>
            </a:prstGeom>
            <a:ln w="57150" cap="flat" cmpd="sng" algn="ctr">
              <a:solidFill>
                <a:srgbClr val="FF0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228600" y="3200400"/>
              <a:ext cx="990601"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Two orders</a:t>
              </a:r>
            </a:p>
          </p:txBody>
        </p:sp>
        <p:cxnSp>
          <p:nvCxnSpPr>
            <p:cNvPr id="10" name="Straight Arrow Connector 9"/>
            <p:cNvCxnSpPr/>
            <p:nvPr/>
          </p:nvCxnSpPr>
          <p:spPr>
            <a:xfrm rot="10800000">
              <a:off x="1371600" y="4572000"/>
              <a:ext cx="5638800" cy="76200"/>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1371600" y="2209800"/>
              <a:ext cx="1600200"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2895610" y="3579814"/>
            <a:ext cx="2058184" cy="2135980"/>
            <a:chOff x="2895610" y="3579814"/>
            <a:chExt cx="2058184" cy="2135980"/>
          </a:xfrm>
        </p:grpSpPr>
        <p:cxnSp>
          <p:nvCxnSpPr>
            <p:cNvPr id="13" name="Straight Arrow Connector 12"/>
            <p:cNvCxnSpPr/>
            <p:nvPr/>
          </p:nvCxnSpPr>
          <p:spPr>
            <a:xfrm rot="5400000" flipH="1" flipV="1">
              <a:off x="3886200" y="4648200"/>
              <a:ext cx="2134394" cy="794"/>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2895610" y="3579814"/>
              <a:ext cx="2057391" cy="1587"/>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5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Sources of Interaction Diversity </a:t>
            </a:r>
            <a:endParaRPr lang="en-US" sz="3600" b="1" i="1" dirty="0"/>
          </a:p>
        </p:txBody>
      </p:sp>
      <p:sp>
        <p:nvSpPr>
          <p:cNvPr id="3" name="Content Placeholder 2"/>
          <p:cNvSpPr>
            <a:spLocks noGrp="1"/>
          </p:cNvSpPr>
          <p:nvPr>
            <p:ph idx="1"/>
          </p:nvPr>
        </p:nvSpPr>
        <p:spPr/>
        <p:txBody>
          <a:bodyPr/>
          <a:lstStyle/>
          <a:p>
            <a:pPr marL="514350" indent="-514350">
              <a:buNone/>
            </a:pPr>
            <a:r>
              <a:rPr lang="en-US" dirty="0" smtClean="0"/>
              <a:t>User Demographics</a:t>
            </a:r>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Session count</a:t>
            </a:r>
          </a:p>
          <a:p>
            <a:pPr marL="514350" marR="0" lvl="0" indent="-51435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Session length</a:t>
            </a:r>
          </a:p>
        </p:txBody>
      </p:sp>
      <p:sp>
        <p:nvSpPr>
          <p:cNvPr id="6"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11</a:t>
            </a:fld>
            <a:endParaRPr lang="en-US" dirty="0"/>
          </a:p>
        </p:txBody>
      </p:sp>
      <p:pic>
        <p:nvPicPr>
          <p:cNvPr id="7" name="Picture 2" descr="C:\Users\falaki\AppData\Local\Microsoft\Windows\Temporary Internet Files\Content.IE5\L5CAAMFC\MC900434713[1].wmf"/>
          <p:cNvPicPr>
            <a:picLocks noChangeAspect="1" noChangeArrowheads="1"/>
          </p:cNvPicPr>
          <p:nvPr/>
        </p:nvPicPr>
        <p:blipFill>
          <a:blip r:embed="rId2" cstate="print"/>
          <a:srcRect/>
          <a:stretch>
            <a:fillRect/>
          </a:stretch>
        </p:blipFill>
        <p:spPr bwMode="auto">
          <a:xfrm>
            <a:off x="7239000" y="2133600"/>
            <a:ext cx="457200" cy="479234"/>
          </a:xfrm>
          <a:prstGeom prst="rect">
            <a:avLst/>
          </a:prstGeom>
          <a:noFill/>
        </p:spPr>
      </p:pic>
      <p:pic>
        <p:nvPicPr>
          <p:cNvPr id="8" name="Picture 3" descr="C:\Users\falaki\AppData\Local\Microsoft\Windows\Temporary Internet Files\Content.IE5\ID7VMO2E\MC900432537[1].png"/>
          <p:cNvPicPr>
            <a:picLocks noChangeAspect="1" noChangeArrowheads="1"/>
          </p:cNvPicPr>
          <p:nvPr/>
        </p:nvPicPr>
        <p:blipFill>
          <a:blip r:embed="rId3" cstate="print"/>
          <a:srcRect/>
          <a:stretch>
            <a:fillRect/>
          </a:stretch>
        </p:blipFill>
        <p:spPr bwMode="auto">
          <a:xfrm>
            <a:off x="7239000" y="1676400"/>
            <a:ext cx="404117" cy="404117"/>
          </a:xfrm>
          <a:prstGeom prst="rect">
            <a:avLst/>
          </a:prstGeom>
          <a:noFill/>
        </p:spPr>
      </p:pic>
      <p:pic>
        <p:nvPicPr>
          <p:cNvPr id="9" name="Picture 2" descr="C:\Users\falaki\AppData\Local\Microsoft\Windows\Temporary Internet Files\Content.IE5\L5CAAMFC\MC900434713[1].wmf"/>
          <p:cNvPicPr>
            <a:picLocks noChangeAspect="1" noChangeArrowheads="1"/>
          </p:cNvPicPr>
          <p:nvPr/>
        </p:nvPicPr>
        <p:blipFill>
          <a:blip r:embed="rId2" cstate="print"/>
          <a:srcRect/>
          <a:stretch>
            <a:fillRect/>
          </a:stretch>
        </p:blipFill>
        <p:spPr bwMode="auto">
          <a:xfrm>
            <a:off x="7239000" y="2644966"/>
            <a:ext cx="457200" cy="4792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User Demographics Do Not Explain Diversity</a:t>
            </a:r>
            <a:endParaRPr lang="en-US" sz="3200" b="1" i="1" dirty="0"/>
          </a:p>
        </p:txBody>
      </p:sp>
      <p:sp>
        <p:nvSpPr>
          <p:cNvPr id="3" name="Content Placeholder 2"/>
          <p:cNvSpPr>
            <a:spLocks noGrp="1"/>
          </p:cNvSpPr>
          <p:nvPr>
            <p:ph idx="1"/>
          </p:nvPr>
        </p:nvSpPr>
        <p:spPr/>
        <p:txBody>
          <a:bodyPr/>
          <a:lstStyle/>
          <a:p>
            <a:pPr marL="0" indent="0">
              <a:buNone/>
            </a:pPr>
            <a:r>
              <a:rPr lang="en-US" b="1" dirty="0"/>
              <a:t>Interaction </a:t>
            </a:r>
            <a:r>
              <a:rPr lang="en-US" b="1" dirty="0" smtClean="0"/>
              <a:t>Time:</a:t>
            </a:r>
          </a:p>
          <a:p>
            <a:pPr marL="0" indent="0">
              <a:buNone/>
            </a:pPr>
            <a:endParaRPr lang="en-US" b="1" dirty="0"/>
          </a:p>
          <a:p>
            <a:endParaRPr lang="en-US" dirty="0"/>
          </a:p>
        </p:txBody>
      </p:sp>
      <p:pic>
        <p:nvPicPr>
          <p:cNvPr id="4" name="Picture 1" descr="C:\cygwin\home\Hossein Falaki\msr\papers\plots\activetime_ratio_and_types.jpg"/>
          <p:cNvPicPr>
            <a:picLocks noChangeAspect="1" noChangeArrowheads="1"/>
          </p:cNvPicPr>
          <p:nvPr/>
        </p:nvPicPr>
        <p:blipFill>
          <a:blip r:embed="rId3" cstate="print"/>
          <a:srcRect/>
          <a:stretch>
            <a:fillRect/>
          </a:stretch>
        </p:blipFill>
        <p:spPr bwMode="auto">
          <a:xfrm>
            <a:off x="4856356" y="2443956"/>
            <a:ext cx="3733800" cy="3728244"/>
          </a:xfrm>
          <a:prstGeom prst="rect">
            <a:avLst/>
          </a:prstGeom>
          <a:noFill/>
        </p:spPr>
      </p:pic>
      <p:pic>
        <p:nvPicPr>
          <p:cNvPr id="5" name="Picture 2" descr="C:\cygwin\home\Hossein Falaki\msr\papers\plots\activetime_ratio_wm_types.jpg"/>
          <p:cNvPicPr>
            <a:picLocks noChangeAspect="1" noChangeArrowheads="1"/>
          </p:cNvPicPr>
          <p:nvPr/>
        </p:nvPicPr>
        <p:blipFill>
          <a:blip r:embed="rId4" cstate="print"/>
          <a:srcRect/>
          <a:stretch>
            <a:fillRect/>
          </a:stretch>
        </p:blipFill>
        <p:spPr bwMode="auto">
          <a:xfrm>
            <a:off x="609600" y="2520043"/>
            <a:ext cx="3657600" cy="3652157"/>
          </a:xfrm>
          <a:prstGeom prst="rect">
            <a:avLst/>
          </a:prstGeom>
          <a:noFill/>
        </p:spPr>
      </p:pic>
    </p:spTree>
    <p:extLst>
      <p:ext uri="{BB962C8B-B14F-4D97-AF65-F5344CB8AC3E}">
        <p14:creationId xmlns="" xmlns:p14="http://schemas.microsoft.com/office/powerpoint/2010/main" val="76421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Session Lengths Contribute to Diversity</a:t>
            </a:r>
            <a:endParaRPr lang="en-US" sz="3200" b="1" i="1"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13</a:t>
            </a:fld>
            <a:endParaRPr lang="en-US" dirty="0"/>
          </a:p>
        </p:txBody>
      </p:sp>
      <p:pic>
        <p:nvPicPr>
          <p:cNvPr id="6" name="Picture 3" descr="C:\cygwin\home\Hossein Falaki\msr\papers\plots\activetime_vs_len_wm.jpg"/>
          <p:cNvPicPr>
            <a:picLocks noChangeAspect="1" noChangeArrowheads="1"/>
          </p:cNvPicPr>
          <p:nvPr/>
        </p:nvPicPr>
        <p:blipFill>
          <a:blip r:embed="rId3" cstate="print"/>
          <a:srcRect/>
          <a:stretch>
            <a:fillRect/>
          </a:stretch>
        </p:blipFill>
        <p:spPr bwMode="auto">
          <a:xfrm>
            <a:off x="4800600" y="2286000"/>
            <a:ext cx="4120932" cy="4114800"/>
          </a:xfrm>
          <a:prstGeom prst="rect">
            <a:avLst/>
          </a:prstGeom>
          <a:noFill/>
        </p:spPr>
      </p:pic>
      <p:pic>
        <p:nvPicPr>
          <p:cNvPr id="7" name="Picture 1" descr="C:\cygwin\home\Hossein Falaki\msr\papers\plots\mean_session_wm_android.jpg"/>
          <p:cNvPicPr>
            <a:picLocks noChangeAspect="1" noChangeArrowheads="1"/>
          </p:cNvPicPr>
          <p:nvPr/>
        </p:nvPicPr>
        <p:blipFill>
          <a:blip r:embed="rId4" cstate="print"/>
          <a:srcRect/>
          <a:stretch>
            <a:fillRect/>
          </a:stretch>
        </p:blipFill>
        <p:spPr bwMode="auto">
          <a:xfrm>
            <a:off x="2508468" y="1828800"/>
            <a:ext cx="4120932"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7"/>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Number of Sessions Contribute to Diversity</a:t>
            </a:r>
            <a:endParaRPr lang="en-US" sz="3200" b="1" i="1"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14</a:t>
            </a:fld>
            <a:endParaRPr lang="en-US" dirty="0"/>
          </a:p>
        </p:txBody>
      </p:sp>
      <p:pic>
        <p:nvPicPr>
          <p:cNvPr id="6" name="Picture 1" descr="C:\cygwin\home\Hossein Falaki\msr\papers\plots\interaction_count_wm_android.jpg"/>
          <p:cNvPicPr>
            <a:picLocks noChangeAspect="1" noChangeArrowheads="1"/>
          </p:cNvPicPr>
          <p:nvPr/>
        </p:nvPicPr>
        <p:blipFill>
          <a:blip r:embed="rId3" cstate="print"/>
          <a:srcRect/>
          <a:stretch>
            <a:fillRect/>
          </a:stretch>
        </p:blipFill>
        <p:spPr bwMode="auto">
          <a:xfrm>
            <a:off x="2508468" y="1905000"/>
            <a:ext cx="4120932" cy="4114800"/>
          </a:xfrm>
          <a:prstGeom prst="rect">
            <a:avLst/>
          </a:prstGeom>
          <a:noFill/>
        </p:spPr>
      </p:pic>
      <p:pic>
        <p:nvPicPr>
          <p:cNvPr id="7" name="Picture 2" descr="C:\cygwin\home\Hossein Falaki\msr\papers\plots\activetime_vs_count_wm.jpg"/>
          <p:cNvPicPr>
            <a:picLocks noChangeAspect="1" noChangeArrowheads="1"/>
          </p:cNvPicPr>
          <p:nvPr/>
        </p:nvPicPr>
        <p:blipFill>
          <a:blip r:embed="rId4" cstate="print"/>
          <a:srcRect/>
          <a:stretch>
            <a:fillRect/>
          </a:stretch>
        </p:blipFill>
        <p:spPr bwMode="auto">
          <a:xfrm>
            <a:off x="4800600" y="2362200"/>
            <a:ext cx="4120932"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6"/>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200" b="1" i="1" dirty="0" smtClean="0"/>
              <a:t>Session Length and Count Are Uncorrelated</a:t>
            </a:r>
            <a:endParaRPr lang="en-US" sz="3200" b="1" i="1" dirty="0"/>
          </a:p>
        </p:txBody>
      </p:sp>
      <p:sp>
        <p:nvSpPr>
          <p:cNvPr id="3" name="Content Placeholder 2"/>
          <p:cNvSpPr>
            <a:spLocks noGrp="1"/>
          </p:cNvSpPr>
          <p:nvPr>
            <p:ph idx="1"/>
          </p:nvPr>
        </p:nvSpPr>
        <p:spPr/>
        <p:txBody>
          <a:bodyPr/>
          <a:lstStyle/>
          <a:p>
            <a:pPr marL="0" indent="0">
              <a:buNone/>
            </a:pPr>
            <a:r>
              <a:rPr lang="en-US" b="1" dirty="0"/>
              <a:t>Interaction Sessions</a:t>
            </a:r>
            <a:r>
              <a:rPr lang="en-US" b="1" dirty="0" smtClean="0"/>
              <a:t>:</a:t>
            </a:r>
            <a:endParaRPr lang="en-US" b="1" dirty="0"/>
          </a:p>
        </p:txBody>
      </p:sp>
      <p:pic>
        <p:nvPicPr>
          <p:cNvPr id="4" name="Picture 3" descr="C:\cygwin\home\Hossein Falaki\msr\papers\plots\interaction_count_vs_len_wm.jpg"/>
          <p:cNvPicPr>
            <a:picLocks noChangeAspect="1" noChangeArrowheads="1"/>
          </p:cNvPicPr>
          <p:nvPr/>
        </p:nvPicPr>
        <p:blipFill>
          <a:blip r:embed="rId3" cstate="print"/>
          <a:srcRect/>
          <a:stretch>
            <a:fillRect/>
          </a:stretch>
        </p:blipFill>
        <p:spPr bwMode="auto">
          <a:xfrm>
            <a:off x="1752600" y="3048000"/>
            <a:ext cx="5494576" cy="3505200"/>
          </a:xfrm>
          <a:prstGeom prst="rect">
            <a:avLst/>
          </a:prstGeom>
          <a:noFill/>
        </p:spPr>
      </p:pic>
    </p:spTree>
    <p:extLst>
      <p:ext uri="{BB962C8B-B14F-4D97-AF65-F5344CB8AC3E}">
        <p14:creationId xmlns="" xmlns:p14="http://schemas.microsoft.com/office/powerpoint/2010/main" val="3629100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Close Look at Interaction Sessions</a:t>
            </a:r>
            <a:endParaRPr lang="en-US" sz="3200" b="1" i="1"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16</a:t>
            </a:fld>
            <a:endParaRPr lang="en-US" dirty="0"/>
          </a:p>
        </p:txBody>
      </p:sp>
      <p:pic>
        <p:nvPicPr>
          <p:cNvPr id="6" name="Picture 5" descr="C:\cygwin\home\Hossein Falaki\msr\papers\plots\session_hist_sc2.jpg"/>
          <p:cNvPicPr>
            <a:picLocks noChangeAspect="1" noChangeArrowheads="1"/>
          </p:cNvPicPr>
          <p:nvPr/>
        </p:nvPicPr>
        <p:blipFill>
          <a:blip r:embed="rId3" cstate="print"/>
          <a:srcRect/>
          <a:stretch>
            <a:fillRect/>
          </a:stretch>
        </p:blipFill>
        <p:spPr bwMode="auto">
          <a:xfrm>
            <a:off x="1820624" y="1371600"/>
            <a:ext cx="5494576" cy="5486400"/>
          </a:xfrm>
          <a:prstGeom prst="rect">
            <a:avLst/>
          </a:prstGeom>
          <a:noFill/>
        </p:spPr>
      </p:pic>
      <p:grpSp>
        <p:nvGrpSpPr>
          <p:cNvPr id="7" name="Group 12"/>
          <p:cNvGrpSpPr/>
          <p:nvPr/>
        </p:nvGrpSpPr>
        <p:grpSpPr>
          <a:xfrm>
            <a:off x="2743200" y="1828800"/>
            <a:ext cx="4419600" cy="2895600"/>
            <a:chOff x="2743200" y="1828800"/>
            <a:chExt cx="4419600" cy="2895600"/>
          </a:xfrm>
        </p:grpSpPr>
        <p:sp>
          <p:nvSpPr>
            <p:cNvPr id="8" name="Oval 7"/>
            <p:cNvSpPr/>
            <p:nvPr/>
          </p:nvSpPr>
          <p:spPr>
            <a:xfrm>
              <a:off x="2743200" y="1828800"/>
              <a:ext cx="914400" cy="9144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10" idx="1"/>
            </p:cNvCxnSpPr>
            <p:nvPr/>
          </p:nvCxnSpPr>
          <p:spPr>
            <a:xfrm rot="10800000">
              <a:off x="3581400" y="2590800"/>
              <a:ext cx="1600200" cy="16002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5181600" y="36576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Most sessions are short</a:t>
              </a:r>
              <a:endParaRPr lang="en-US" sz="2000" dirty="0"/>
            </a:p>
          </p:txBody>
        </p:sp>
      </p:grpSp>
      <p:grpSp>
        <p:nvGrpSpPr>
          <p:cNvPr id="11" name="Group 18"/>
          <p:cNvGrpSpPr/>
          <p:nvPr/>
        </p:nvGrpSpPr>
        <p:grpSpPr>
          <a:xfrm>
            <a:off x="3200400" y="1600200"/>
            <a:ext cx="4114800" cy="3048000"/>
            <a:chOff x="3200400" y="1600200"/>
            <a:chExt cx="4114800" cy="3048000"/>
          </a:xfrm>
        </p:grpSpPr>
        <p:sp>
          <p:nvSpPr>
            <p:cNvPr id="12" name="Oval 11"/>
            <p:cNvSpPr/>
            <p:nvPr/>
          </p:nvSpPr>
          <p:spPr>
            <a:xfrm>
              <a:off x="3200400" y="3733800"/>
              <a:ext cx="914400" cy="9144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5334000" y="16002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Sessions terminated by screen timeout</a:t>
              </a:r>
              <a:endParaRPr lang="en-US" sz="2000" dirty="0"/>
            </a:p>
          </p:txBody>
        </p:sp>
        <p:cxnSp>
          <p:nvCxnSpPr>
            <p:cNvPr id="14" name="Straight Arrow Connector 13"/>
            <p:cNvCxnSpPr>
              <a:stCxn id="13" idx="1"/>
            </p:cNvCxnSpPr>
            <p:nvPr/>
          </p:nvCxnSpPr>
          <p:spPr>
            <a:xfrm rot="10800000" flipV="1">
              <a:off x="3962400" y="2133600"/>
              <a:ext cx="1371600" cy="16764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5" name="Rounded Rectangle 14"/>
          <p:cNvSpPr/>
          <p:nvPr/>
        </p:nvSpPr>
        <p:spPr>
          <a:xfrm>
            <a:off x="5334000" y="25908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Few very long sessions</a:t>
            </a:r>
            <a:endParaRPr lang="en-US" sz="2000" dirty="0"/>
          </a:p>
        </p:txBody>
      </p:sp>
      <p:grpSp>
        <p:nvGrpSpPr>
          <p:cNvPr id="16" name="Group 15"/>
          <p:cNvGrpSpPr/>
          <p:nvPr/>
        </p:nvGrpSpPr>
        <p:grpSpPr>
          <a:xfrm>
            <a:off x="76200" y="1676400"/>
            <a:ext cx="3581400" cy="4114800"/>
            <a:chOff x="76200" y="1676400"/>
            <a:chExt cx="3581400" cy="4114800"/>
          </a:xfrm>
        </p:grpSpPr>
        <p:sp>
          <p:nvSpPr>
            <p:cNvPr id="17" name="Oval 16"/>
            <p:cNvSpPr/>
            <p:nvPr/>
          </p:nvSpPr>
          <p:spPr>
            <a:xfrm>
              <a:off x="2514600" y="1676400"/>
              <a:ext cx="1143000" cy="4114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7" idx="2"/>
              <a:endCxn id="19" idx="2"/>
            </p:cNvCxnSpPr>
            <p:nvPr/>
          </p:nvCxnSpPr>
          <p:spPr>
            <a:xfrm rot="10800000">
              <a:off x="1066800" y="2971800"/>
              <a:ext cx="1447800" cy="7620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76200" y="19050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Exponential distribution</a:t>
              </a:r>
              <a:endParaRPr lang="en-US" sz="2000" dirty="0"/>
            </a:p>
          </p:txBody>
        </p:sp>
      </p:grpSp>
      <p:grpSp>
        <p:nvGrpSpPr>
          <p:cNvPr id="20" name="Group 19"/>
          <p:cNvGrpSpPr/>
          <p:nvPr/>
        </p:nvGrpSpPr>
        <p:grpSpPr>
          <a:xfrm>
            <a:off x="0" y="3657600"/>
            <a:ext cx="8610600" cy="2209800"/>
            <a:chOff x="0" y="3657600"/>
            <a:chExt cx="8610600" cy="2209800"/>
          </a:xfrm>
        </p:grpSpPr>
        <p:sp>
          <p:nvSpPr>
            <p:cNvPr id="21" name="Oval 20"/>
            <p:cNvSpPr/>
            <p:nvPr/>
          </p:nvSpPr>
          <p:spPr>
            <a:xfrm>
              <a:off x="3124200" y="3657600"/>
              <a:ext cx="5486400" cy="22098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0" y="40386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Shifted Pareto distribution</a:t>
              </a:r>
              <a:endParaRPr lang="en-US" sz="2000" dirty="0"/>
            </a:p>
          </p:txBody>
        </p:sp>
        <p:cxnSp>
          <p:nvCxnSpPr>
            <p:cNvPr id="23" name="Straight Arrow Connector 22"/>
            <p:cNvCxnSpPr>
              <a:stCxn id="21" idx="2"/>
              <a:endCxn id="22" idx="3"/>
            </p:cNvCxnSpPr>
            <p:nvPr/>
          </p:nvCxnSpPr>
          <p:spPr>
            <a:xfrm rot="10800000">
              <a:off x="1981200" y="4572000"/>
              <a:ext cx="1143000" cy="1905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Modeling Interaction Sessions</a:t>
            </a:r>
            <a:endParaRPr lang="en-US" sz="3200" b="1" i="1" dirty="0"/>
          </a:p>
        </p:txBody>
      </p:sp>
      <p:sp>
        <p:nvSpPr>
          <p:cNvPr id="3" name="Content Placeholder 2"/>
          <p:cNvSpPr>
            <a:spLocks noGrp="1"/>
          </p:cNvSpPr>
          <p:nvPr>
            <p:ph idx="1"/>
          </p:nvPr>
        </p:nvSpPr>
        <p:spPr/>
        <p:txBody>
          <a:bodyPr/>
          <a:lstStyle/>
          <a:p>
            <a:endParaRPr lang="en-US"/>
          </a:p>
        </p:txBody>
      </p:sp>
      <p:pic>
        <p:nvPicPr>
          <p:cNvPr id="4" name="Picture 2" descr="C:\cygwin\home\Hossein Falaki\msr\papers\plots\session_qqplot_android2.jpg"/>
          <p:cNvPicPr>
            <a:picLocks noChangeAspect="1" noChangeArrowheads="1"/>
          </p:cNvPicPr>
          <p:nvPr/>
        </p:nvPicPr>
        <p:blipFill>
          <a:blip r:embed="rId3" cstate="print"/>
          <a:srcRect/>
          <a:stretch>
            <a:fillRect/>
          </a:stretch>
        </p:blipFill>
        <p:spPr bwMode="auto">
          <a:xfrm>
            <a:off x="2049904" y="1371600"/>
            <a:ext cx="5494576" cy="5486400"/>
          </a:xfrm>
          <a:prstGeom prst="rect">
            <a:avLst/>
          </a:prstGeom>
          <a:noFill/>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17</a:t>
            </a:fld>
            <a:endParaRPr lang="en-US" dirty="0"/>
          </a:p>
        </p:txBody>
      </p:sp>
      <p:grpSp>
        <p:nvGrpSpPr>
          <p:cNvPr id="7" name="Group 12"/>
          <p:cNvGrpSpPr/>
          <p:nvPr/>
        </p:nvGrpSpPr>
        <p:grpSpPr>
          <a:xfrm>
            <a:off x="0" y="1752600"/>
            <a:ext cx="6553200" cy="1871702"/>
            <a:chOff x="-68837" y="1302517"/>
            <a:chExt cx="6553200" cy="1871702"/>
          </a:xfrm>
        </p:grpSpPr>
        <p:sp>
          <p:nvSpPr>
            <p:cNvPr id="8" name="Oval 7"/>
            <p:cNvSpPr/>
            <p:nvPr/>
          </p:nvSpPr>
          <p:spPr>
            <a:xfrm rot="2423386">
              <a:off x="5607294" y="1302517"/>
              <a:ext cx="877069" cy="1871702"/>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10" idx="3"/>
            </p:cNvCxnSpPr>
            <p:nvPr/>
          </p:nvCxnSpPr>
          <p:spPr>
            <a:xfrm flipV="1">
              <a:off x="1988563" y="1981201"/>
              <a:ext cx="3650237" cy="235716"/>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68837" y="1531117"/>
              <a:ext cx="2057400" cy="13716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Extremely long sessions are being modeled well</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200" b="1" i="1" dirty="0" smtClean="0"/>
              <a:t>Diurnal Patterns:</a:t>
            </a:r>
          </a:p>
        </p:txBody>
      </p:sp>
      <p:sp>
        <p:nvSpPr>
          <p:cNvPr id="3" name="Content Placeholder 2"/>
          <p:cNvSpPr>
            <a:spLocks noGrp="1"/>
          </p:cNvSpPr>
          <p:nvPr>
            <p:ph idx="1"/>
          </p:nvPr>
        </p:nvSpPr>
        <p:spPr/>
        <p:txBody>
          <a:bodyPr/>
          <a:lstStyle/>
          <a:p>
            <a:pPr marL="0" indent="0">
              <a:buNone/>
            </a:pPr>
            <a:endParaRPr lang="en-US" b="1"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2133600"/>
            <a:ext cx="83058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06734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phone Usage</a:t>
            </a:r>
            <a:endParaRPr lang="en-US" dirty="0"/>
          </a:p>
        </p:txBody>
      </p:sp>
      <p:sp>
        <p:nvSpPr>
          <p:cNvPr id="3" name="Content Placeholder 2"/>
          <p:cNvSpPr>
            <a:spLocks noGrp="1"/>
          </p:cNvSpPr>
          <p:nvPr>
            <p:ph idx="1"/>
          </p:nvPr>
        </p:nvSpPr>
        <p:spPr/>
        <p:txBody>
          <a:bodyPr/>
          <a:lstStyle/>
          <a:p>
            <a:endParaRPr lang="en-US" dirty="0"/>
          </a:p>
        </p:txBody>
      </p:sp>
      <p:grpSp>
        <p:nvGrpSpPr>
          <p:cNvPr id="4" name="Group 37"/>
          <p:cNvGrpSpPr/>
          <p:nvPr/>
        </p:nvGrpSpPr>
        <p:grpSpPr>
          <a:xfrm>
            <a:off x="2667000" y="3810000"/>
            <a:ext cx="5760720" cy="914400"/>
            <a:chOff x="2283451" y="633359"/>
            <a:chExt cx="2174575" cy="869830"/>
          </a:xfrm>
        </p:grpSpPr>
        <p:sp>
          <p:nvSpPr>
            <p:cNvPr id="5" name="Chevron 4"/>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application usage</a:t>
              </a:r>
            </a:p>
            <a:p>
              <a:pPr lvl="0" defTabSz="933450">
                <a:lnSpc>
                  <a:spcPct val="90000"/>
                </a:lnSpc>
                <a:spcBef>
                  <a:spcPct val="0"/>
                </a:spcBef>
                <a:spcAft>
                  <a:spcPct val="35000"/>
                </a:spcAft>
                <a:buFont typeface="Wingdings" pitchFamily="2" charset="2"/>
                <a:buChar char="q"/>
              </a:pPr>
              <a:r>
                <a:rPr lang="en-US" sz="2100" dirty="0" smtClean="0"/>
                <a:t>Application usage model</a:t>
              </a:r>
              <a:endParaRPr lang="en-US" sz="2100" kern="1200" dirty="0" smtClean="0"/>
            </a:p>
          </p:txBody>
        </p:sp>
      </p:gr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19</a:t>
            </a:fld>
            <a:endParaRPr lang="en-US" dirty="0"/>
          </a:p>
        </p:txBody>
      </p:sp>
      <p:grpSp>
        <p:nvGrpSpPr>
          <p:cNvPr id="9" name="Group 7"/>
          <p:cNvGrpSpPr/>
          <p:nvPr/>
        </p:nvGrpSpPr>
        <p:grpSpPr>
          <a:xfrm>
            <a:off x="685800" y="2359152"/>
            <a:ext cx="2240280" cy="914400"/>
            <a:chOff x="2283451" y="633359"/>
            <a:chExt cx="2174575" cy="869830"/>
          </a:xfrm>
          <a:solidFill>
            <a:srgbClr val="00B0F0"/>
          </a:solidFill>
        </p:grpSpPr>
        <p:sp>
          <p:nvSpPr>
            <p:cNvPr id="10" name="Chevron 9"/>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Chevron 4"/>
            <p:cNvSpPr/>
            <p:nvPr/>
          </p:nvSpPr>
          <p:spPr>
            <a:xfrm>
              <a:off x="2718366" y="633359"/>
              <a:ext cx="1304745"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Interaction</a:t>
              </a:r>
              <a:endParaRPr lang="en-US" sz="2100" kern="1200" dirty="0"/>
            </a:p>
          </p:txBody>
        </p:sp>
      </p:grpSp>
      <p:grpSp>
        <p:nvGrpSpPr>
          <p:cNvPr id="12" name="Group 10"/>
          <p:cNvGrpSpPr/>
          <p:nvPr/>
        </p:nvGrpSpPr>
        <p:grpSpPr>
          <a:xfrm>
            <a:off x="731520" y="3810000"/>
            <a:ext cx="2240280" cy="914400"/>
            <a:chOff x="2283451" y="633359"/>
            <a:chExt cx="2174575" cy="869830"/>
          </a:xfrm>
          <a:solidFill>
            <a:srgbClr val="00B0F0"/>
          </a:solidFill>
        </p:grpSpPr>
        <p:sp>
          <p:nvSpPr>
            <p:cNvPr id="13" name="Chevron 12"/>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p:txBody>
        </p:sp>
      </p:grpSp>
      <p:grpSp>
        <p:nvGrpSpPr>
          <p:cNvPr id="15" name="Group 13"/>
          <p:cNvGrpSpPr/>
          <p:nvPr/>
        </p:nvGrpSpPr>
        <p:grpSpPr>
          <a:xfrm>
            <a:off x="731520" y="5181600"/>
            <a:ext cx="2240280" cy="914400"/>
            <a:chOff x="2283451" y="633359"/>
            <a:chExt cx="2174575" cy="869830"/>
          </a:xfrm>
          <a:solidFill>
            <a:srgbClr val="00B0F0"/>
          </a:solidFill>
        </p:grpSpPr>
        <p:sp>
          <p:nvSpPr>
            <p:cNvPr id="16" name="Chevron 15"/>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Energy</a:t>
              </a:r>
              <a:endParaRPr lang="en-US" sz="2100" kern="1200" dirty="0"/>
            </a:p>
          </p:txBody>
        </p:sp>
      </p:grpSp>
      <p:grpSp>
        <p:nvGrpSpPr>
          <p:cNvPr id="18" name="Group 37"/>
          <p:cNvGrpSpPr/>
          <p:nvPr/>
        </p:nvGrpSpPr>
        <p:grpSpPr>
          <a:xfrm>
            <a:off x="2590800" y="2362200"/>
            <a:ext cx="5760720" cy="914400"/>
            <a:chOff x="2283451" y="633359"/>
            <a:chExt cx="2174575" cy="869830"/>
          </a:xfrm>
        </p:grpSpPr>
        <p:sp>
          <p:nvSpPr>
            <p:cNvPr id="19" name="Chevron 18"/>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interaction</a:t>
              </a:r>
            </a:p>
            <a:p>
              <a:pPr lvl="0" defTabSz="933450">
                <a:lnSpc>
                  <a:spcPct val="90000"/>
                </a:lnSpc>
                <a:spcBef>
                  <a:spcPct val="0"/>
                </a:spcBef>
                <a:spcAft>
                  <a:spcPct val="35000"/>
                </a:spcAft>
                <a:buFont typeface="Wingdings" pitchFamily="2" charset="2"/>
                <a:buChar char="q"/>
              </a:pPr>
              <a:r>
                <a:rPr lang="en-US" sz="2100" dirty="0" smtClean="0"/>
                <a:t>Interaction model</a:t>
              </a:r>
              <a:endParaRPr lang="en-US" sz="2100" kern="1200"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63" presetClass="path" presetSubtype="0" accel="50000" decel="50000" fill="hold" nodeType="withEffect">
                                  <p:stCondLst>
                                    <p:cond delay="0"/>
                                  </p:stCondLst>
                                  <p:childTnLst>
                                    <p:animMotion origin="layout" path="M -0.36493 -2.22222E-6 L 2.77778E-6 -2.22222E-6 " pathEditMode="relative" rAng="0" ptsTypes="AA">
                                      <p:cBhvr>
                                        <p:cTn id="11" dur="2000" fill="hold"/>
                                        <p:tgtEl>
                                          <p:spTgt spid="4"/>
                                        </p:tgtEl>
                                        <p:attrNameLst>
                                          <p:attrName>ppt_x</p:attrName>
                                          <p:attrName>ppt_y</p:attrName>
                                        </p:attrNameLst>
                                      </p:cBhvr>
                                      <p:rCtr x="1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phone - Intro</a:t>
            </a:r>
            <a:endParaRPr lang="en-US" dirty="0"/>
          </a:p>
        </p:txBody>
      </p:sp>
      <p:sp>
        <p:nvSpPr>
          <p:cNvPr id="3" name="Content Placeholder 2"/>
          <p:cNvSpPr>
            <a:spLocks noGrp="1"/>
          </p:cNvSpPr>
          <p:nvPr>
            <p:ph idx="1"/>
          </p:nvPr>
        </p:nvSpPr>
        <p:spPr>
          <a:xfrm>
            <a:off x="4191000" y="1600200"/>
            <a:ext cx="4495800" cy="5029199"/>
          </a:xfrm>
        </p:spPr>
        <p:txBody>
          <a:bodyPr>
            <a:normAutofit fontScale="92500" lnSpcReduction="20000"/>
          </a:bodyPr>
          <a:lstStyle/>
          <a:p>
            <a:pPr marL="0" indent="0">
              <a:buNone/>
            </a:pPr>
            <a:endParaRPr lang="en-US" sz="1100" dirty="0" smtClean="0"/>
          </a:p>
          <a:p>
            <a:pPr marL="0" indent="0">
              <a:buNone/>
            </a:pPr>
            <a:endParaRPr lang="en-US" sz="1100" dirty="0"/>
          </a:p>
          <a:p>
            <a:pPr marL="0" indent="0">
              <a:buNone/>
            </a:pPr>
            <a:r>
              <a:rPr lang="en-US" sz="2100" dirty="0" smtClean="0"/>
              <a:t> Mobile phone</a:t>
            </a:r>
          </a:p>
          <a:p>
            <a:pPr marL="0" indent="0">
              <a:buNone/>
            </a:pPr>
            <a:r>
              <a:rPr lang="en-US" sz="1100" dirty="0" smtClean="0"/>
              <a:t> </a:t>
            </a: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r>
              <a:rPr lang="en-US" sz="2400" dirty="0" smtClean="0"/>
              <a:t>Smart phone (Mobile phone +  various   Sensors )</a:t>
            </a:r>
            <a:endParaRPr lang="en-US" sz="24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700" dirty="0" smtClean="0"/>
          </a:p>
          <a:p>
            <a:pPr marL="0" indent="0">
              <a:buNone/>
            </a:pPr>
            <a:endParaRPr lang="en-US" sz="1700" dirty="0" smtClean="0"/>
          </a:p>
          <a:p>
            <a:pPr marL="0" indent="0">
              <a:buNone/>
            </a:pPr>
            <a:r>
              <a:rPr lang="en-US" sz="1700" dirty="0" smtClean="0"/>
              <a:t>What if your monitor could be plugged into your phone? What if you really didn't need a laptop, since your phone's CPU could power most applications, and draw data from the cloud? </a:t>
            </a:r>
          </a:p>
          <a:p>
            <a:pPr marL="0" indent="0">
              <a:buNone/>
            </a:pPr>
            <a:endParaRPr lang="en-US" sz="1700" dirty="0"/>
          </a:p>
          <a:p>
            <a:pPr marL="0" indent="0" algn="ctr">
              <a:buNone/>
            </a:pPr>
            <a:r>
              <a:rPr lang="en-US" sz="2600" b="1" dirty="0" smtClean="0"/>
              <a:t>Nirvana Phones</a:t>
            </a:r>
            <a:endParaRPr lang="en-US" sz="2600" b="1"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1" y="1447801"/>
            <a:ext cx="1447799" cy="1447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50780" y="3200400"/>
            <a:ext cx="1387619" cy="1552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438400" y="1981200"/>
            <a:ext cx="1905000" cy="38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514600" y="3581400"/>
            <a:ext cx="182880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050" idx="2"/>
          </p:cNvCxnSpPr>
          <p:nvPr/>
        </p:nvCxnSpPr>
        <p:spPr>
          <a:xfrm flipH="1">
            <a:off x="1714500" y="2895600"/>
            <a:ext cx="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051" idx="2"/>
          </p:cNvCxnSpPr>
          <p:nvPr/>
        </p:nvCxnSpPr>
        <p:spPr>
          <a:xfrm flipH="1">
            <a:off x="1744589" y="4753331"/>
            <a:ext cx="1" cy="428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84957" y="5181600"/>
            <a:ext cx="1659086" cy="1016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 name="Straight Arrow Connector 11"/>
          <p:cNvCxnSpPr>
            <a:stCxn id="2052" idx="3"/>
          </p:cNvCxnSpPr>
          <p:nvPr/>
        </p:nvCxnSpPr>
        <p:spPr>
          <a:xfrm>
            <a:off x="2544043" y="5689695"/>
            <a:ext cx="2866157" cy="711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9535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Users Run Disparate Number of Applications</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C:\cygwin\home\Hossein Falaki\msr\papers\plots\appcount_dist.jpg"/>
          <p:cNvPicPr>
            <a:picLocks noChangeAspect="1" noChangeArrowheads="1"/>
          </p:cNvPicPr>
          <p:nvPr/>
        </p:nvPicPr>
        <p:blipFill>
          <a:blip r:embed="rId3" cstate="print"/>
          <a:srcRect/>
          <a:stretch>
            <a:fillRect/>
          </a:stretch>
        </p:blipFill>
        <p:spPr bwMode="auto">
          <a:xfrm>
            <a:off x="1820623" y="1371600"/>
            <a:ext cx="5494577" cy="5486400"/>
          </a:xfrm>
          <a:prstGeom prst="rect">
            <a:avLst/>
          </a:prstGeom>
          <a:noFill/>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lide Number Placeholder 6"/>
          <p:cNvSpPr>
            <a:spLocks noGrp="1"/>
          </p:cNvSpPr>
          <p:nvPr>
            <p:ph type="sldNum" sz="quarter" idx="12"/>
          </p:nvPr>
        </p:nvSpPr>
        <p:spPr>
          <a:xfrm>
            <a:off x="6553200" y="6356350"/>
            <a:ext cx="2133600" cy="365125"/>
          </a:xfrm>
        </p:spPr>
        <p:txBody>
          <a:bodyPr/>
          <a:lstStyle/>
          <a:p>
            <a:fld id="{2BA4F7A2-5402-47F5-8227-9110AC7438EE}" type="slidenum">
              <a:rPr lang="en-US" smtClean="0"/>
              <a:pPr/>
              <a:t>20</a:t>
            </a:fld>
            <a:endParaRPr lang="en-US"/>
          </a:p>
        </p:txBody>
      </p:sp>
      <p:grpSp>
        <p:nvGrpSpPr>
          <p:cNvPr id="7" name="Group 6"/>
          <p:cNvGrpSpPr/>
          <p:nvPr/>
        </p:nvGrpSpPr>
        <p:grpSpPr>
          <a:xfrm>
            <a:off x="2895602" y="2895600"/>
            <a:ext cx="6019798" cy="2820194"/>
            <a:chOff x="2895602" y="2895600"/>
            <a:chExt cx="6019798" cy="2820194"/>
          </a:xfrm>
        </p:grpSpPr>
        <p:cxnSp>
          <p:nvCxnSpPr>
            <p:cNvPr id="8" name="Straight Arrow Connector 7"/>
            <p:cNvCxnSpPr/>
            <p:nvPr/>
          </p:nvCxnSpPr>
          <p:spPr>
            <a:xfrm rot="5400000" flipH="1" flipV="1">
              <a:off x="4191000" y="4876800"/>
              <a:ext cx="1676400"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2895602" y="4038600"/>
              <a:ext cx="2133599"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5181600" y="3276600"/>
              <a:ext cx="1981200" cy="6858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6934200" y="28956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50% of users run more than 40 apps</a:t>
              </a:r>
              <a:endParaRPr lang="en-US" sz="2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Application Breakdown:</a:t>
            </a:r>
          </a:p>
        </p:txBody>
      </p:sp>
      <p:sp>
        <p:nvSpPr>
          <p:cNvPr id="3" name="Content Placeholder 2"/>
          <p:cNvSpPr>
            <a:spLocks noGrp="1"/>
          </p:cNvSpPr>
          <p:nvPr>
            <p:ph idx="1"/>
          </p:nvPr>
        </p:nvSpPr>
        <p:spPr/>
        <p:txBody>
          <a:bodyPr/>
          <a:lstStyle/>
          <a:p>
            <a:pPr>
              <a:buNone/>
            </a:pPr>
            <a:endParaRPr lang="en-US" sz="2400" i="1" dirty="0"/>
          </a:p>
        </p:txBody>
      </p:sp>
      <p:pic>
        <p:nvPicPr>
          <p:cNvPr id="4" name="Picture 4" descr="C:\cygwin\home\Hossein Falaki\msr\papers\plots\appcategory_pie.jpg"/>
          <p:cNvPicPr>
            <a:picLocks noChangeAspect="1" noChangeArrowheads="1"/>
          </p:cNvPicPr>
          <p:nvPr/>
        </p:nvPicPr>
        <p:blipFill>
          <a:blip r:embed="rId3" cstate="print"/>
          <a:srcRect/>
          <a:stretch>
            <a:fillRect/>
          </a:stretch>
        </p:blipFill>
        <p:spPr bwMode="auto">
          <a:xfrm>
            <a:off x="609600" y="3352800"/>
            <a:ext cx="4478175" cy="2514600"/>
          </a:xfrm>
          <a:prstGeom prst="rect">
            <a:avLst/>
          </a:prstGeom>
          <a:noFill/>
        </p:spPr>
      </p:pic>
      <p:pic>
        <p:nvPicPr>
          <p:cNvPr id="5" name="Picture 5" descr="C:\cygwin\home\Hossein Falaki\msr\papers\plots\android_appcategory_pie.jpg"/>
          <p:cNvPicPr>
            <a:picLocks noChangeAspect="1" noChangeArrowheads="1"/>
          </p:cNvPicPr>
          <p:nvPr/>
        </p:nvPicPr>
        <p:blipFill>
          <a:blip r:embed="rId4" cstate="print"/>
          <a:srcRect/>
          <a:stretch>
            <a:fillRect/>
          </a:stretch>
        </p:blipFill>
        <p:spPr bwMode="auto">
          <a:xfrm>
            <a:off x="5029200" y="3124200"/>
            <a:ext cx="3810000" cy="285253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Close Look at Application Popularity</a:t>
            </a:r>
            <a:endParaRPr lang="en-US" b="1" i="1"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22</a:t>
            </a:fld>
            <a:endParaRPr lang="en-US" dirty="0"/>
          </a:p>
        </p:txBody>
      </p:sp>
      <p:pic>
        <p:nvPicPr>
          <p:cNvPr id="6" name="Picture 2" descr="C:\cygwin\home\Hossein Falaki\msr\papers\plots\appusage_hist_lpu1.jpg"/>
          <p:cNvPicPr>
            <a:picLocks noChangeAspect="1" noChangeArrowheads="1"/>
          </p:cNvPicPr>
          <p:nvPr/>
        </p:nvPicPr>
        <p:blipFill>
          <a:blip r:embed="rId3" cstate="print"/>
          <a:srcRect/>
          <a:stretch>
            <a:fillRect/>
          </a:stretch>
        </p:blipFill>
        <p:spPr bwMode="auto">
          <a:xfrm>
            <a:off x="1821647" y="1371600"/>
            <a:ext cx="5493553" cy="5486400"/>
          </a:xfrm>
          <a:prstGeom prst="rect">
            <a:avLst/>
          </a:prstGeom>
          <a:noFill/>
        </p:spPr>
      </p:pic>
      <p:grpSp>
        <p:nvGrpSpPr>
          <p:cNvPr id="7" name="Group 6"/>
          <p:cNvGrpSpPr/>
          <p:nvPr/>
        </p:nvGrpSpPr>
        <p:grpSpPr>
          <a:xfrm>
            <a:off x="4773433" y="1295400"/>
            <a:ext cx="4141967" cy="2031000"/>
            <a:chOff x="4773433" y="1295400"/>
            <a:chExt cx="4141967" cy="2031000"/>
          </a:xfrm>
        </p:grpSpPr>
        <p:sp>
          <p:nvSpPr>
            <p:cNvPr id="8" name="Oval 7"/>
            <p:cNvSpPr/>
            <p:nvPr/>
          </p:nvSpPr>
          <p:spPr>
            <a:xfrm rot="1868992">
              <a:off x="4773433" y="2951626"/>
              <a:ext cx="2268864" cy="374774"/>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6858000" y="1295400"/>
              <a:ext cx="2057400" cy="1447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Straight line in semi-log plot appears for all users</a:t>
              </a:r>
              <a:endParaRPr lang="en-US" sz="2000" dirty="0"/>
            </a:p>
          </p:txBody>
        </p:sp>
        <p:cxnSp>
          <p:nvCxnSpPr>
            <p:cNvPr id="10" name="Straight Arrow Connector 9"/>
            <p:cNvCxnSpPr>
              <a:stCxn id="9" idx="1"/>
            </p:cNvCxnSpPr>
            <p:nvPr/>
          </p:nvCxnSpPr>
          <p:spPr>
            <a:xfrm rot="10800000" flipV="1">
              <a:off x="5943600" y="2019300"/>
              <a:ext cx="914400" cy="8763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0" y="3429000"/>
            <a:ext cx="8001000" cy="3276600"/>
            <a:chOff x="0" y="3429000"/>
            <a:chExt cx="8001000" cy="3276600"/>
          </a:xfrm>
        </p:grpSpPr>
        <p:sp>
          <p:nvSpPr>
            <p:cNvPr id="12" name="Oval 11"/>
            <p:cNvSpPr/>
            <p:nvPr/>
          </p:nvSpPr>
          <p:spPr>
            <a:xfrm>
              <a:off x="2057400" y="4953000"/>
              <a:ext cx="5943600" cy="17526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0" y="3429000"/>
              <a:ext cx="1828800" cy="9144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Different list for each user</a:t>
              </a:r>
              <a:endParaRPr lang="en-US" sz="2000" dirty="0"/>
            </a:p>
          </p:txBody>
        </p:sp>
        <p:cxnSp>
          <p:nvCxnSpPr>
            <p:cNvPr id="14" name="Straight Arrow Connector 13"/>
            <p:cNvCxnSpPr>
              <a:stCxn id="13" idx="2"/>
            </p:cNvCxnSpPr>
            <p:nvPr/>
          </p:nvCxnSpPr>
          <p:spPr>
            <a:xfrm rot="16200000" flipH="1">
              <a:off x="838200" y="4419600"/>
              <a:ext cx="1295400" cy="11430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Application Popularity</a:t>
            </a:r>
            <a:endParaRPr lang="en-US" i="1" dirty="0"/>
          </a:p>
        </p:txBody>
      </p:sp>
      <p:sp>
        <p:nvSpPr>
          <p:cNvPr id="3" name="Content Placeholder 2"/>
          <p:cNvSpPr>
            <a:spLocks noGrp="1"/>
          </p:cNvSpPr>
          <p:nvPr>
            <p:ph idx="1"/>
          </p:nvPr>
        </p:nvSpPr>
        <p:spPr>
          <a:xfrm>
            <a:off x="457200" y="1600200"/>
            <a:ext cx="4495800" cy="4525963"/>
          </a:xfrm>
        </p:spPr>
        <p:txBody>
          <a:bodyPr>
            <a:normAutofit/>
          </a:bodyPr>
          <a:lstStyle/>
          <a:p>
            <a:pPr>
              <a:buNone/>
            </a:pPr>
            <a:endParaRPr lang="en-US" sz="2000" i="1" dirty="0" smtClean="0"/>
          </a:p>
          <a:p>
            <a:pPr>
              <a:buNone/>
            </a:pPr>
            <a:r>
              <a:rPr lang="en-US" sz="2000" i="1" dirty="0" smtClean="0"/>
              <a:t>Relationship to user demographic:</a:t>
            </a:r>
          </a:p>
          <a:p>
            <a:pPr>
              <a:buNone/>
            </a:pPr>
            <a:r>
              <a:rPr lang="en-US" sz="2000" i="1" dirty="0" smtClean="0"/>
              <a:t>What does this graph signifies?</a:t>
            </a:r>
          </a:p>
          <a:p>
            <a:pPr>
              <a:buNone/>
            </a:pPr>
            <a:r>
              <a:rPr lang="en-US" sz="2000" dirty="0" smtClean="0"/>
              <a:t>	These graphs cannot reliably predict how a user will use the phone. </a:t>
            </a:r>
          </a:p>
          <a:p>
            <a:pPr>
              <a:buNone/>
            </a:pPr>
            <a:r>
              <a:rPr lang="en-US" sz="2000" dirty="0" smtClean="0"/>
              <a:t>	While demographic information appears to help in some cases (for e.g., the variation in usage of productivity software in Dataset1), such cases are not the norm, and it is hard to guess when demographic information would be useful.</a:t>
            </a:r>
            <a:endParaRPr lang="en-US" sz="2000" i="1" dirty="0" smtClean="0"/>
          </a:p>
          <a:p>
            <a:pPr>
              <a:buNone/>
            </a:pPr>
            <a:endParaRPr lang="en-US" sz="2000" b="1" i="1" dirty="0" smtClean="0"/>
          </a:p>
        </p:txBody>
      </p:sp>
      <p:pic>
        <p:nvPicPr>
          <p:cNvPr id="36867" name="Picture 3"/>
          <p:cNvPicPr>
            <a:picLocks noChangeAspect="1" noChangeArrowheads="1"/>
          </p:cNvPicPr>
          <p:nvPr/>
        </p:nvPicPr>
        <p:blipFill>
          <a:blip r:embed="rId3" cstate="print"/>
          <a:srcRect/>
          <a:stretch>
            <a:fillRect/>
          </a:stretch>
        </p:blipFill>
        <p:spPr bwMode="auto">
          <a:xfrm>
            <a:off x="4724400" y="1143000"/>
            <a:ext cx="4000500" cy="3047999"/>
          </a:xfrm>
          <a:prstGeom prst="rect">
            <a:avLst/>
          </a:prstGeom>
          <a:noFill/>
          <a:ln w="9525">
            <a:noFill/>
            <a:miter lim="800000"/>
            <a:headEnd/>
            <a:tailEnd/>
          </a:ln>
        </p:spPr>
      </p:pic>
      <p:pic>
        <p:nvPicPr>
          <p:cNvPr id="36868" name="Picture 4"/>
          <p:cNvPicPr>
            <a:picLocks noChangeAspect="1" noChangeArrowheads="1"/>
          </p:cNvPicPr>
          <p:nvPr/>
        </p:nvPicPr>
        <p:blipFill>
          <a:blip r:embed="rId4" cstate="print"/>
          <a:srcRect/>
          <a:stretch>
            <a:fillRect/>
          </a:stretch>
        </p:blipFill>
        <p:spPr bwMode="auto">
          <a:xfrm>
            <a:off x="5257800" y="4114800"/>
            <a:ext cx="34861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Diurnal patterns:</a:t>
            </a:r>
          </a:p>
        </p:txBody>
      </p:sp>
      <p:sp>
        <p:nvSpPr>
          <p:cNvPr id="3" name="Content Placeholder 2"/>
          <p:cNvSpPr>
            <a:spLocks noGrp="1"/>
          </p:cNvSpPr>
          <p:nvPr>
            <p:ph idx="1"/>
          </p:nvPr>
        </p:nvSpPr>
        <p:spPr>
          <a:xfrm>
            <a:off x="457200" y="1600200"/>
            <a:ext cx="3962400" cy="4525963"/>
          </a:xfrm>
        </p:spPr>
        <p:txBody>
          <a:bodyPr>
            <a:normAutofit/>
          </a:bodyPr>
          <a:lstStyle/>
          <a:p>
            <a:pPr>
              <a:buNone/>
            </a:pPr>
            <a:r>
              <a:rPr lang="en-US" sz="2400" dirty="0" smtClean="0"/>
              <a:t>	Time dependent application popularity was recently reported by Trestian  based on an analysis of the network traffic logs from a 3G provider and this analysis confirms the effect.</a:t>
            </a:r>
            <a:endParaRPr lang="en-US" sz="2400" i="1" dirty="0" smtClean="0"/>
          </a:p>
        </p:txBody>
      </p:sp>
      <p:pic>
        <p:nvPicPr>
          <p:cNvPr id="37890" name="Picture 2"/>
          <p:cNvPicPr>
            <a:picLocks noChangeAspect="1" noChangeArrowheads="1"/>
          </p:cNvPicPr>
          <p:nvPr/>
        </p:nvPicPr>
        <p:blipFill>
          <a:blip r:embed="rId3" cstate="print"/>
          <a:srcRect/>
          <a:stretch>
            <a:fillRect/>
          </a:stretch>
        </p:blipFill>
        <p:spPr bwMode="auto">
          <a:xfrm>
            <a:off x="4343400" y="2438400"/>
            <a:ext cx="449580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Application Sessions</a:t>
            </a:r>
          </a:p>
        </p:txBody>
      </p:sp>
      <p:sp>
        <p:nvSpPr>
          <p:cNvPr id="3" name="Content Placeholder 2"/>
          <p:cNvSpPr>
            <a:spLocks noGrp="1"/>
          </p:cNvSpPr>
          <p:nvPr>
            <p:ph idx="1"/>
          </p:nvPr>
        </p:nvSpPr>
        <p:spPr>
          <a:xfrm>
            <a:off x="457200" y="1600200"/>
            <a:ext cx="4495800" cy="4525963"/>
          </a:xfrm>
        </p:spPr>
        <p:txBody>
          <a:bodyPr/>
          <a:lstStyle/>
          <a:p>
            <a:pPr>
              <a:buNone/>
            </a:pPr>
            <a:r>
              <a:rPr lang="en-US" sz="2000" i="1" dirty="0" smtClean="0"/>
              <a:t>		Applications run per interaction:</a:t>
            </a:r>
          </a:p>
          <a:p>
            <a:endParaRPr lang="en-US" sz="2000" dirty="0" smtClean="0"/>
          </a:p>
          <a:p>
            <a:endParaRPr lang="en-US" sz="2000" dirty="0" smtClean="0"/>
          </a:p>
          <a:p>
            <a:endParaRPr lang="en-US" sz="2000" dirty="0" smtClean="0"/>
          </a:p>
          <a:p>
            <a:pPr>
              <a:buNone/>
            </a:pPr>
            <a:r>
              <a:rPr lang="en-US" sz="2000" dirty="0" smtClean="0"/>
              <a:t>	90%, of interactions include only one application</a:t>
            </a:r>
            <a:endParaRPr lang="en-US" sz="2000" b="1" dirty="0" smtClean="0"/>
          </a:p>
          <a:p>
            <a:pPr>
              <a:buNone/>
            </a:pPr>
            <a:endParaRPr lang="en-US" dirty="0"/>
          </a:p>
        </p:txBody>
      </p:sp>
      <p:pic>
        <p:nvPicPr>
          <p:cNvPr id="33795" name="Picture 3"/>
          <p:cNvPicPr>
            <a:picLocks noChangeAspect="1" noChangeArrowheads="1"/>
          </p:cNvPicPr>
          <p:nvPr/>
        </p:nvPicPr>
        <p:blipFill>
          <a:blip r:embed="rId3" cstate="print"/>
          <a:srcRect/>
          <a:stretch>
            <a:fillRect/>
          </a:stretch>
        </p:blipFill>
        <p:spPr bwMode="auto">
          <a:xfrm>
            <a:off x="4648200" y="2286000"/>
            <a:ext cx="40862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Application session lengths:</a:t>
            </a:r>
          </a:p>
        </p:txBody>
      </p:sp>
      <p:sp>
        <p:nvSpPr>
          <p:cNvPr id="3" name="Content Placeholder 2"/>
          <p:cNvSpPr>
            <a:spLocks noGrp="1"/>
          </p:cNvSpPr>
          <p:nvPr>
            <p:ph idx="1"/>
          </p:nvPr>
        </p:nvSpPr>
        <p:spPr>
          <a:xfrm>
            <a:off x="457200" y="1600200"/>
            <a:ext cx="3886200" cy="4525963"/>
          </a:xfrm>
        </p:spPr>
        <p:txBody>
          <a:bodyPr/>
          <a:lstStyle/>
          <a:p>
            <a:pPr>
              <a:buNone/>
            </a:pPr>
            <a:r>
              <a:rPr lang="en-US" sz="2400" i="1" dirty="0" smtClean="0"/>
              <a:t>	</a:t>
            </a:r>
          </a:p>
          <a:p>
            <a:pPr>
              <a:buNone/>
            </a:pPr>
            <a:endParaRPr lang="en-US" sz="2400" i="1" dirty="0" smtClean="0"/>
          </a:p>
          <a:p>
            <a:pPr>
              <a:buNone/>
            </a:pPr>
            <a:r>
              <a:rPr lang="en-US" sz="2400" i="1" dirty="0" smtClean="0"/>
              <a:t>	what interesting sight do these graphs reveal ? </a:t>
            </a:r>
          </a:p>
          <a:p>
            <a:pPr>
              <a:buNone/>
            </a:pPr>
            <a:endParaRPr lang="en-US" sz="2400" i="1" dirty="0" smtClean="0"/>
          </a:p>
        </p:txBody>
      </p:sp>
      <p:pic>
        <p:nvPicPr>
          <p:cNvPr id="34818" name="Picture 2"/>
          <p:cNvPicPr>
            <a:picLocks noChangeAspect="1" noChangeArrowheads="1"/>
          </p:cNvPicPr>
          <p:nvPr/>
        </p:nvPicPr>
        <p:blipFill>
          <a:blip r:embed="rId3" cstate="print"/>
          <a:srcRect/>
          <a:stretch>
            <a:fillRect/>
          </a:stretch>
        </p:blipFill>
        <p:spPr bwMode="auto">
          <a:xfrm>
            <a:off x="4114800" y="1219200"/>
            <a:ext cx="4619625" cy="3124200"/>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4876800" y="4343401"/>
            <a:ext cx="374332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phone Usage</a:t>
            </a:r>
            <a:endParaRPr lang="en-US" dirty="0"/>
          </a:p>
        </p:txBody>
      </p:sp>
      <p:sp>
        <p:nvSpPr>
          <p:cNvPr id="3" name="Content Placeholder 2"/>
          <p:cNvSpPr>
            <a:spLocks noGrp="1"/>
          </p:cNvSpPr>
          <p:nvPr>
            <p:ph idx="1"/>
          </p:nvPr>
        </p:nvSpPr>
        <p:spPr/>
        <p:txBody>
          <a:bodyPr/>
          <a:lstStyle/>
          <a:p>
            <a:endParaRPr lang="en-US" dirty="0"/>
          </a:p>
        </p:txBody>
      </p:sp>
      <p:grpSp>
        <p:nvGrpSpPr>
          <p:cNvPr id="4" name="Group 37"/>
          <p:cNvGrpSpPr/>
          <p:nvPr/>
        </p:nvGrpSpPr>
        <p:grpSpPr>
          <a:xfrm>
            <a:off x="2621280" y="3810000"/>
            <a:ext cx="5760720" cy="914400"/>
            <a:chOff x="2283451" y="633359"/>
            <a:chExt cx="2174575" cy="869830"/>
          </a:xfrm>
        </p:grpSpPr>
        <p:sp>
          <p:nvSpPr>
            <p:cNvPr id="5" name="Chevron 4"/>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application usage</a:t>
              </a:r>
            </a:p>
            <a:p>
              <a:pPr lvl="0" defTabSz="933450">
                <a:lnSpc>
                  <a:spcPct val="90000"/>
                </a:lnSpc>
                <a:spcBef>
                  <a:spcPct val="0"/>
                </a:spcBef>
                <a:spcAft>
                  <a:spcPct val="35000"/>
                </a:spcAft>
                <a:buFont typeface="Wingdings" pitchFamily="2" charset="2"/>
                <a:buChar char="q"/>
              </a:pPr>
              <a:r>
                <a:rPr lang="en-US" sz="2100" dirty="0" smtClean="0"/>
                <a:t>Application usage model</a:t>
              </a:r>
              <a:endParaRPr lang="en-US" sz="2100" kern="1200" dirty="0" smtClean="0"/>
            </a:p>
          </p:txBody>
        </p:sp>
      </p:gr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27</a:t>
            </a:fld>
            <a:endParaRPr lang="en-US" dirty="0"/>
          </a:p>
        </p:txBody>
      </p:sp>
      <p:grpSp>
        <p:nvGrpSpPr>
          <p:cNvPr id="9" name="Group 7"/>
          <p:cNvGrpSpPr/>
          <p:nvPr/>
        </p:nvGrpSpPr>
        <p:grpSpPr>
          <a:xfrm>
            <a:off x="685800" y="2359152"/>
            <a:ext cx="2240280" cy="914400"/>
            <a:chOff x="2283451" y="633359"/>
            <a:chExt cx="2174575" cy="869830"/>
          </a:xfrm>
          <a:solidFill>
            <a:srgbClr val="00B0F0"/>
          </a:solidFill>
        </p:grpSpPr>
        <p:sp>
          <p:nvSpPr>
            <p:cNvPr id="10" name="Chevron 9"/>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Chevron 4"/>
            <p:cNvSpPr/>
            <p:nvPr/>
          </p:nvSpPr>
          <p:spPr>
            <a:xfrm>
              <a:off x="2718366" y="633359"/>
              <a:ext cx="1304745"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Interaction</a:t>
              </a:r>
              <a:endParaRPr lang="en-US" sz="2100" kern="1200" dirty="0"/>
            </a:p>
          </p:txBody>
        </p:sp>
      </p:grpSp>
      <p:grpSp>
        <p:nvGrpSpPr>
          <p:cNvPr id="12" name="Group 10"/>
          <p:cNvGrpSpPr/>
          <p:nvPr/>
        </p:nvGrpSpPr>
        <p:grpSpPr>
          <a:xfrm>
            <a:off x="731520" y="3810000"/>
            <a:ext cx="2240280" cy="914400"/>
            <a:chOff x="2283451" y="633359"/>
            <a:chExt cx="2174575" cy="869830"/>
          </a:xfrm>
          <a:solidFill>
            <a:srgbClr val="00B0F0"/>
          </a:solidFill>
        </p:grpSpPr>
        <p:sp>
          <p:nvSpPr>
            <p:cNvPr id="13" name="Chevron 12"/>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p:txBody>
        </p:sp>
      </p:grpSp>
      <p:grpSp>
        <p:nvGrpSpPr>
          <p:cNvPr id="15" name="Group 13"/>
          <p:cNvGrpSpPr/>
          <p:nvPr/>
        </p:nvGrpSpPr>
        <p:grpSpPr>
          <a:xfrm>
            <a:off x="731520" y="5181600"/>
            <a:ext cx="2240280" cy="914400"/>
            <a:chOff x="2283451" y="633359"/>
            <a:chExt cx="2174575" cy="869830"/>
          </a:xfrm>
          <a:solidFill>
            <a:srgbClr val="00B0F0"/>
          </a:solidFill>
        </p:grpSpPr>
        <p:sp>
          <p:nvSpPr>
            <p:cNvPr id="16" name="Chevron 15"/>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Energy</a:t>
              </a:r>
              <a:endParaRPr lang="en-US" sz="2100" kern="1200" dirty="0"/>
            </a:p>
          </p:txBody>
        </p:sp>
      </p:grpSp>
      <p:grpSp>
        <p:nvGrpSpPr>
          <p:cNvPr id="18" name="Group 37"/>
          <p:cNvGrpSpPr/>
          <p:nvPr/>
        </p:nvGrpSpPr>
        <p:grpSpPr>
          <a:xfrm>
            <a:off x="2590800" y="2362200"/>
            <a:ext cx="5760720" cy="914400"/>
            <a:chOff x="2283451" y="633359"/>
            <a:chExt cx="2174575" cy="869830"/>
          </a:xfrm>
        </p:grpSpPr>
        <p:sp>
          <p:nvSpPr>
            <p:cNvPr id="19" name="Chevron 18"/>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interaction</a:t>
              </a:r>
            </a:p>
            <a:p>
              <a:pPr lvl="0" defTabSz="933450">
                <a:lnSpc>
                  <a:spcPct val="90000"/>
                </a:lnSpc>
                <a:spcBef>
                  <a:spcPct val="0"/>
                </a:spcBef>
                <a:spcAft>
                  <a:spcPct val="35000"/>
                </a:spcAft>
                <a:buFont typeface="Wingdings" pitchFamily="2" charset="2"/>
                <a:buChar char="q"/>
              </a:pPr>
              <a:r>
                <a:rPr lang="en-US" sz="2100" dirty="0" smtClean="0"/>
                <a:t>Interaction model</a:t>
              </a:r>
              <a:endParaRPr lang="en-US" sz="2100" kern="1200" dirty="0" smtClean="0"/>
            </a:p>
          </p:txBody>
        </p:sp>
      </p:grpSp>
      <p:grpSp>
        <p:nvGrpSpPr>
          <p:cNvPr id="21" name="Group 37"/>
          <p:cNvGrpSpPr/>
          <p:nvPr/>
        </p:nvGrpSpPr>
        <p:grpSpPr>
          <a:xfrm>
            <a:off x="2621280" y="5181600"/>
            <a:ext cx="5760720" cy="914400"/>
            <a:chOff x="2283451" y="633359"/>
            <a:chExt cx="2174575" cy="869830"/>
          </a:xfrm>
        </p:grpSpPr>
        <p:sp>
          <p:nvSpPr>
            <p:cNvPr id="22" name="Chevron 21"/>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energy drain</a:t>
              </a:r>
            </a:p>
            <a:p>
              <a:pPr lvl="0" defTabSz="933450">
                <a:lnSpc>
                  <a:spcPct val="90000"/>
                </a:lnSpc>
                <a:spcBef>
                  <a:spcPct val="0"/>
                </a:spcBef>
                <a:spcAft>
                  <a:spcPct val="35000"/>
                </a:spcAft>
                <a:buFont typeface="Wingdings" pitchFamily="2" charset="2"/>
                <a:buChar char="q"/>
              </a:pPr>
              <a:r>
                <a:rPr lang="en-US" sz="2100" dirty="0" smtClean="0"/>
                <a:t>Predicting energy drain</a:t>
              </a:r>
              <a:endParaRPr lang="en-US" sz="2100" kern="1200"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63" presetClass="path" presetSubtype="0" accel="50000" decel="50000" fill="hold" nodeType="withEffect">
                                  <p:stCondLst>
                                    <p:cond delay="0"/>
                                  </p:stCondLst>
                                  <p:childTnLst>
                                    <p:animMotion origin="layout" path="M -0.36493 -2.22222E-6 L 2.77778E-6 -2.22222E-6 " pathEditMode="relative" rAng="0" ptsTypes="AA">
                                      <p:cBhvr>
                                        <p:cTn id="11" dur="2000" fill="hold"/>
                                        <p:tgtEl>
                                          <p:spTgt spid="21"/>
                                        </p:tgtEl>
                                        <p:attrNameLst>
                                          <p:attrName>ppt_x</p:attrName>
                                          <p:attrName>ppt_y</p:attrName>
                                        </p:attrNameLst>
                                      </p:cBhvr>
                                      <p:rCtr x="1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Users Are Diverse in Energy Drain</a:t>
            </a:r>
            <a:endParaRPr lang="en-US" sz="3200" b="1" i="1"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3" descr="C:\cygwin\home\Hossein Falaki\msr\papers\plots\meanEnergy.jpg"/>
          <p:cNvPicPr>
            <a:picLocks noChangeAspect="1" noChangeArrowheads="1"/>
          </p:cNvPicPr>
          <p:nvPr/>
        </p:nvPicPr>
        <p:blipFill>
          <a:blip r:embed="rId3" cstate="print"/>
          <a:srcRect/>
          <a:stretch>
            <a:fillRect/>
          </a:stretch>
        </p:blipFill>
        <p:spPr bwMode="auto">
          <a:xfrm>
            <a:off x="1905000" y="1379537"/>
            <a:ext cx="5334000" cy="5326063"/>
          </a:xfrm>
          <a:prstGeom prst="rect">
            <a:avLst/>
          </a:prstGeom>
          <a:noFill/>
        </p:spPr>
      </p:pic>
      <p:sp>
        <p:nvSpPr>
          <p:cNvPr id="6" name="Slide Number Placeholder 5"/>
          <p:cNvSpPr>
            <a:spLocks noGrp="1"/>
          </p:cNvSpPr>
          <p:nvPr>
            <p:ph type="sldNum" sz="quarter" idx="12"/>
          </p:nvPr>
        </p:nvSpPr>
        <p:spPr>
          <a:xfrm>
            <a:off x="6553200" y="6356350"/>
            <a:ext cx="2133600" cy="365125"/>
          </a:xfrm>
        </p:spPr>
        <p:txBody>
          <a:bodyPr/>
          <a:lstStyle/>
          <a:p>
            <a:fld id="{2BA4F7A2-5402-47F5-8227-9110AC7438EE}" type="slidenum">
              <a:rPr lang="en-US" smtClean="0"/>
              <a:pPr/>
              <a:t>28</a:t>
            </a:fld>
            <a:endParaRPr lang="en-US"/>
          </a:p>
        </p:txBody>
      </p:sp>
      <p:grpSp>
        <p:nvGrpSpPr>
          <p:cNvPr id="7" name="Group 6"/>
          <p:cNvGrpSpPr/>
          <p:nvPr/>
        </p:nvGrpSpPr>
        <p:grpSpPr>
          <a:xfrm>
            <a:off x="304798" y="2590800"/>
            <a:ext cx="6629402" cy="1809750"/>
            <a:chOff x="228600" y="2209799"/>
            <a:chExt cx="6629402" cy="2413000"/>
          </a:xfrm>
        </p:grpSpPr>
        <p:cxnSp>
          <p:nvCxnSpPr>
            <p:cNvPr id="8" name="Straight Arrow Connector 7"/>
            <p:cNvCxnSpPr/>
            <p:nvPr/>
          </p:nvCxnSpPr>
          <p:spPr>
            <a:xfrm rot="5400000">
              <a:off x="190897" y="3390503"/>
              <a:ext cx="2361406" cy="1588"/>
            </a:xfrm>
            <a:prstGeom prst="straightConnector1">
              <a:avLst/>
            </a:prstGeom>
            <a:ln w="57150" cap="flat" cmpd="sng" algn="ctr">
              <a:solidFill>
                <a:srgbClr val="FF0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228600" y="3200400"/>
              <a:ext cx="990601"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Two orders</a:t>
              </a:r>
            </a:p>
          </p:txBody>
        </p:sp>
        <p:cxnSp>
          <p:nvCxnSpPr>
            <p:cNvPr id="10" name="Straight Arrow Connector 9"/>
            <p:cNvCxnSpPr/>
            <p:nvPr/>
          </p:nvCxnSpPr>
          <p:spPr>
            <a:xfrm rot="10800000">
              <a:off x="1371601" y="4546599"/>
              <a:ext cx="5486401" cy="76200"/>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1371600" y="2209799"/>
              <a:ext cx="1676400" cy="1588"/>
            </a:xfrm>
            <a:prstGeom prst="straightConnector1">
              <a:avLst/>
            </a:prstGeom>
            <a:ln w="5715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t>Close Look at Energy Drain</a:t>
            </a:r>
            <a:endParaRPr lang="en-US" sz="2800" b="1" i="1"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29</a:t>
            </a:fld>
            <a:endParaRPr lang="en-US" dirty="0"/>
          </a:p>
        </p:txBody>
      </p:sp>
      <p:pic>
        <p:nvPicPr>
          <p:cNvPr id="6" name="Picture 2" descr="C:\cygwin\home\Hossein Falaki\msr\papers\plots\diurnalEnergy.jpg"/>
          <p:cNvPicPr>
            <a:picLocks noChangeAspect="1" noChangeArrowheads="1"/>
          </p:cNvPicPr>
          <p:nvPr/>
        </p:nvPicPr>
        <p:blipFill>
          <a:blip r:embed="rId3" cstate="print"/>
          <a:srcRect/>
          <a:stretch>
            <a:fillRect/>
          </a:stretch>
        </p:blipFill>
        <p:spPr bwMode="auto">
          <a:xfrm>
            <a:off x="1820624" y="1371600"/>
            <a:ext cx="5494576" cy="5486400"/>
          </a:xfrm>
          <a:prstGeom prst="rect">
            <a:avLst/>
          </a:prstGeom>
          <a:noFill/>
        </p:spPr>
      </p:pic>
      <p:grpSp>
        <p:nvGrpSpPr>
          <p:cNvPr id="7" name="Group 6"/>
          <p:cNvGrpSpPr/>
          <p:nvPr/>
        </p:nvGrpSpPr>
        <p:grpSpPr>
          <a:xfrm>
            <a:off x="0" y="2590800"/>
            <a:ext cx="4648200" cy="3048000"/>
            <a:chOff x="0" y="2590800"/>
            <a:chExt cx="4648200" cy="3048000"/>
          </a:xfrm>
        </p:grpSpPr>
        <p:sp>
          <p:nvSpPr>
            <p:cNvPr id="8" name="Rounded Rectangle 7"/>
            <p:cNvSpPr/>
            <p:nvPr/>
          </p:nvSpPr>
          <p:spPr>
            <a:xfrm>
              <a:off x="0" y="2667000"/>
              <a:ext cx="19812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Significant variation across time</a:t>
              </a:r>
              <a:endParaRPr lang="en-US" sz="2000" dirty="0"/>
            </a:p>
          </p:txBody>
        </p:sp>
        <p:cxnSp>
          <p:nvCxnSpPr>
            <p:cNvPr id="9" name="Straight Arrow Connector 8"/>
            <p:cNvCxnSpPr>
              <a:stCxn id="8" idx="3"/>
              <a:endCxn id="12" idx="1"/>
            </p:cNvCxnSpPr>
            <p:nvPr/>
          </p:nvCxnSpPr>
          <p:spPr>
            <a:xfrm>
              <a:off x="1981200" y="3200400"/>
              <a:ext cx="1646752" cy="1722951"/>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3"/>
            </p:cNvCxnSpPr>
            <p:nvPr/>
          </p:nvCxnSpPr>
          <p:spPr>
            <a:xfrm flipV="1">
              <a:off x="1981200" y="3048000"/>
              <a:ext cx="1828800" cy="1524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3810000" y="2590800"/>
              <a:ext cx="838200" cy="838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505200" y="4800600"/>
              <a:ext cx="838200" cy="838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810000" y="1676400"/>
            <a:ext cx="5029200" cy="2743200"/>
            <a:chOff x="3810000" y="1676400"/>
            <a:chExt cx="5029200" cy="2743200"/>
          </a:xfrm>
        </p:grpSpPr>
        <p:sp>
          <p:nvSpPr>
            <p:cNvPr id="14" name="Oval 13"/>
            <p:cNvSpPr/>
            <p:nvPr/>
          </p:nvSpPr>
          <p:spPr>
            <a:xfrm>
              <a:off x="3810000" y="1676400"/>
              <a:ext cx="914400" cy="2743200"/>
            </a:xfrm>
            <a:prstGeom prst="ellipse">
              <a:avLst/>
            </a:prstGeom>
            <a:noFill/>
            <a:ln w="635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781800" y="2133600"/>
              <a:ext cx="2057400" cy="1066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High variation within each hour</a:t>
              </a:r>
              <a:endParaRPr lang="en-US" sz="2000" dirty="0"/>
            </a:p>
          </p:txBody>
        </p:sp>
        <p:cxnSp>
          <p:nvCxnSpPr>
            <p:cNvPr id="16" name="Straight Arrow Connector 15"/>
            <p:cNvCxnSpPr>
              <a:stCxn id="15" idx="1"/>
              <a:endCxn id="14" idx="6"/>
            </p:cNvCxnSpPr>
            <p:nvPr/>
          </p:nvCxnSpPr>
          <p:spPr>
            <a:xfrm rot="10800000" flipV="1">
              <a:off x="4724400" y="2667000"/>
              <a:ext cx="2057400" cy="381000"/>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Paper say?</a:t>
            </a:r>
            <a:endParaRPr lang="en-US" dirty="0"/>
          </a:p>
        </p:txBody>
      </p:sp>
      <p:sp>
        <p:nvSpPr>
          <p:cNvPr id="3" name="Content Placeholder 2"/>
          <p:cNvSpPr>
            <a:spLocks noGrp="1"/>
          </p:cNvSpPr>
          <p:nvPr>
            <p:ph idx="1"/>
          </p:nvPr>
        </p:nvSpPr>
        <p:spPr>
          <a:xfrm>
            <a:off x="457200" y="1600200"/>
            <a:ext cx="3429000" cy="4525963"/>
          </a:xfrm>
        </p:spPr>
        <p:txBody>
          <a:bodyPr/>
          <a:lstStyle/>
          <a:p>
            <a:pPr marL="0" indent="0">
              <a:buNone/>
            </a:pPr>
            <a:r>
              <a:rPr lang="en-US" dirty="0" smtClean="0"/>
              <a:t>This paper, in short is kind of statistics paper which discusses about the various ways the users interact with the smart phones and its outcome</a:t>
            </a:r>
            <a:endParaRPr lang="en-US" dirty="0"/>
          </a:p>
        </p:txBody>
      </p:sp>
      <p:pic>
        <p:nvPicPr>
          <p:cNvPr id="1027" name="Picture 3" descr="\\NET160.net.ucf.edu\userfolders$\vi469467\My Documents\Downloads\Seattle-web-design-Mobile-marketin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67200" y="1828800"/>
            <a:ext cx="4266365" cy="2971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27064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Modeling Energy Drain</a:t>
            </a:r>
            <a:endParaRPr lang="en-US" b="1" i="1"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30</a:t>
            </a:fld>
            <a:endParaRPr lang="en-US" dirty="0"/>
          </a:p>
        </p:txBody>
      </p:sp>
      <p:pic>
        <p:nvPicPr>
          <p:cNvPr id="6" name="Picture 1" descr="C:\Users\falaki\Desktop\plots\batPredictErr_2hr-zoomed1-1.jpg"/>
          <p:cNvPicPr>
            <a:picLocks noChangeAspect="1" noChangeArrowheads="1"/>
          </p:cNvPicPr>
          <p:nvPr/>
        </p:nvPicPr>
        <p:blipFill>
          <a:blip r:embed="rId3" cstate="print"/>
          <a:srcRect/>
          <a:stretch>
            <a:fillRect/>
          </a:stretch>
        </p:blipFill>
        <p:spPr bwMode="auto">
          <a:xfrm>
            <a:off x="1820624" y="1371600"/>
            <a:ext cx="5494576" cy="5486400"/>
          </a:xfrm>
          <a:prstGeom prst="rect">
            <a:avLst/>
          </a:prstGeom>
          <a:noFill/>
        </p:spPr>
      </p:pic>
      <p:pic>
        <p:nvPicPr>
          <p:cNvPr id="7" name="Picture 3" descr="C:\Users\falaki\Desktop\plots\batPredictErr_2hr-1.jpg"/>
          <p:cNvPicPr>
            <a:picLocks noChangeAspect="1" noChangeArrowheads="1"/>
          </p:cNvPicPr>
          <p:nvPr/>
        </p:nvPicPr>
        <p:blipFill>
          <a:blip r:embed="rId4" cstate="print"/>
          <a:srcRect/>
          <a:stretch>
            <a:fillRect/>
          </a:stretch>
        </p:blipFill>
        <p:spPr bwMode="auto">
          <a:xfrm>
            <a:off x="1828800" y="1371600"/>
            <a:ext cx="5494576"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Traffic</a:t>
            </a:r>
            <a:endParaRPr lang="en-US" dirty="0"/>
          </a:p>
        </p:txBody>
      </p:sp>
      <p:sp>
        <p:nvSpPr>
          <p:cNvPr id="3" name="Content Placeholder 2"/>
          <p:cNvSpPr>
            <a:spLocks noGrp="1"/>
          </p:cNvSpPr>
          <p:nvPr>
            <p:ph idx="1"/>
          </p:nvPr>
        </p:nvSpPr>
        <p:spPr>
          <a:xfrm>
            <a:off x="457200" y="1600200"/>
            <a:ext cx="4800600" cy="4525963"/>
          </a:xfrm>
        </p:spPr>
        <p:txBody>
          <a:bodyPr>
            <a:normAutofit/>
          </a:bodyPr>
          <a:lstStyle/>
          <a:p>
            <a:pPr>
              <a:buFont typeface="Wingdings" pitchFamily="2" charset="2"/>
              <a:buChar char="Ø"/>
            </a:pPr>
            <a:r>
              <a:rPr lang="en-US" dirty="0" smtClean="0"/>
              <a:t>Traffic per day</a:t>
            </a:r>
          </a:p>
          <a:p>
            <a:pPr>
              <a:buFont typeface="Wingdings" pitchFamily="2" charset="2"/>
              <a:buChar char="Ø"/>
            </a:pPr>
            <a:r>
              <a:rPr lang="en-US" dirty="0" smtClean="0"/>
              <a:t>Interactive traffic</a:t>
            </a:r>
          </a:p>
          <a:p>
            <a:pPr>
              <a:buFont typeface="Wingdings" pitchFamily="2" charset="2"/>
              <a:buChar char="Ø"/>
            </a:pPr>
            <a:r>
              <a:rPr lang="en-US" dirty="0" smtClean="0"/>
              <a:t>Diurnal patterns</a:t>
            </a:r>
          </a:p>
          <a:p>
            <a:pPr>
              <a:buNone/>
            </a:pPr>
            <a:r>
              <a:rPr lang="en-US" dirty="0" smtClean="0"/>
              <a:t>	</a:t>
            </a:r>
            <a:r>
              <a:rPr lang="en-US" sz="1900" dirty="0" smtClean="0"/>
              <a:t>The Network Analysis was carried out on Dataset 1</a:t>
            </a:r>
          </a:p>
          <a:p>
            <a:pPr>
              <a:buNone/>
            </a:pPr>
            <a:r>
              <a:rPr lang="en-US" sz="1600" dirty="0" smtClean="0"/>
              <a:t>	</a:t>
            </a:r>
            <a:r>
              <a:rPr lang="en-US" sz="1600" i="1" dirty="0" smtClean="0"/>
              <a:t>The traffic includes</a:t>
            </a:r>
          </a:p>
          <a:p>
            <a:pPr>
              <a:buNone/>
            </a:pPr>
            <a:r>
              <a:rPr lang="en-US" sz="1600" dirty="0" smtClean="0"/>
              <a:t>	3G radio and the</a:t>
            </a:r>
          </a:p>
          <a:p>
            <a:pPr>
              <a:buNone/>
            </a:pPr>
            <a:r>
              <a:rPr lang="en-US" sz="1600" dirty="0" smtClean="0"/>
              <a:t>	 802.11 wireless link </a:t>
            </a:r>
          </a:p>
          <a:p>
            <a:pPr>
              <a:buFont typeface="Wingdings" pitchFamily="2" charset="2"/>
              <a:buChar char="Ø"/>
            </a:pPr>
            <a:endParaRPr lang="en-US" dirty="0"/>
          </a:p>
        </p:txBody>
      </p:sp>
      <p:pic>
        <p:nvPicPr>
          <p:cNvPr id="1026" name="Picture 2" descr="http://michaelsinsight.typepad.com/.a/6a00e5520719b088340120a62048d2970b-320wi"/>
          <p:cNvPicPr>
            <a:picLocks noChangeAspect="1" noChangeArrowheads="1"/>
          </p:cNvPicPr>
          <p:nvPr/>
        </p:nvPicPr>
        <p:blipFill>
          <a:blip r:embed="rId3" cstate="print"/>
          <a:srcRect/>
          <a:stretch>
            <a:fillRect/>
          </a:stretch>
        </p:blipFill>
        <p:spPr bwMode="auto">
          <a:xfrm>
            <a:off x="5486400" y="1371600"/>
            <a:ext cx="3048000" cy="2286000"/>
          </a:xfrm>
          <a:prstGeom prst="rect">
            <a:avLst/>
          </a:prstGeom>
          <a:noFill/>
        </p:spPr>
      </p:pic>
      <p:pic>
        <p:nvPicPr>
          <p:cNvPr id="1030" name="Picture 6" descr="http://www.maximumpc.com/files/u69/MMS_Traffic.png"/>
          <p:cNvPicPr>
            <a:picLocks noChangeAspect="1" noChangeArrowheads="1"/>
          </p:cNvPicPr>
          <p:nvPr/>
        </p:nvPicPr>
        <p:blipFill>
          <a:blip r:embed="rId4" cstate="print"/>
          <a:srcRect/>
          <a:stretch>
            <a:fillRect/>
          </a:stretch>
        </p:blipFill>
        <p:spPr bwMode="auto">
          <a:xfrm>
            <a:off x="4953000" y="3962400"/>
            <a:ext cx="3857625" cy="2505076"/>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Traffic</a:t>
            </a:r>
            <a:endParaRPr lang="en-US" dirty="0"/>
          </a:p>
        </p:txBody>
      </p:sp>
      <p:sp>
        <p:nvSpPr>
          <p:cNvPr id="3" name="Content Placeholder 2"/>
          <p:cNvSpPr>
            <a:spLocks noGrp="1"/>
          </p:cNvSpPr>
          <p:nvPr>
            <p:ph idx="1"/>
          </p:nvPr>
        </p:nvSpPr>
        <p:spPr>
          <a:xfrm>
            <a:off x="457200" y="1600200"/>
            <a:ext cx="4495800" cy="4525963"/>
          </a:xfrm>
        </p:spPr>
        <p:txBody>
          <a:bodyPr>
            <a:normAutofit/>
          </a:bodyPr>
          <a:lstStyle/>
          <a:p>
            <a:pPr>
              <a:buNone/>
            </a:pPr>
            <a:r>
              <a:rPr lang="en-US" b="1" dirty="0" smtClean="0"/>
              <a:t>Traffic per day:</a:t>
            </a:r>
          </a:p>
          <a:p>
            <a:r>
              <a:rPr lang="en-US" sz="1600" dirty="0" smtClean="0"/>
              <a:t>The traffic received - 1 to 1000 MB</a:t>
            </a:r>
          </a:p>
          <a:p>
            <a:r>
              <a:rPr lang="en-US" sz="1600" dirty="0" smtClean="0"/>
              <a:t>The traffic sent - 0.3 to 100 MB. </a:t>
            </a:r>
          </a:p>
          <a:p>
            <a:r>
              <a:rPr lang="en-US" sz="1600" dirty="0" smtClean="0"/>
              <a:t>The median values are 30 MB sent and 5 MB received</a:t>
            </a:r>
            <a:endParaRPr lang="en-US" sz="1600" b="1" dirty="0" smtClean="0"/>
          </a:p>
          <a:p>
            <a:pPr>
              <a:buNone/>
            </a:pPr>
            <a:endParaRPr lang="en-US" b="1" dirty="0" smtClean="0"/>
          </a:p>
          <a:p>
            <a:pPr>
              <a:buNone/>
            </a:pPr>
            <a:endParaRPr lang="en-US" dirty="0"/>
          </a:p>
        </p:txBody>
      </p:sp>
      <p:pic>
        <p:nvPicPr>
          <p:cNvPr id="50178" name="Picture 2"/>
          <p:cNvPicPr>
            <a:picLocks noChangeAspect="1" noChangeArrowheads="1"/>
          </p:cNvPicPr>
          <p:nvPr/>
        </p:nvPicPr>
        <p:blipFill>
          <a:blip r:embed="rId3" cstate="print"/>
          <a:srcRect/>
          <a:stretch>
            <a:fillRect/>
          </a:stretch>
        </p:blipFill>
        <p:spPr bwMode="auto">
          <a:xfrm>
            <a:off x="4724400" y="1676400"/>
            <a:ext cx="371475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Conclusions</a:t>
            </a:r>
            <a:endParaRPr lang="en-US" sz="3200" b="1" i="1" dirty="0"/>
          </a:p>
        </p:txBody>
      </p:sp>
      <p:sp>
        <p:nvSpPr>
          <p:cNvPr id="4" name="TextBox 3"/>
          <p:cNvSpPr txBox="1"/>
          <p:nvPr/>
        </p:nvSpPr>
        <p:spPr>
          <a:xfrm>
            <a:off x="0" y="1905000"/>
            <a:ext cx="8839200" cy="584775"/>
          </a:xfrm>
          <a:prstGeom prst="rect">
            <a:avLst/>
          </a:prstGeom>
          <a:noFill/>
        </p:spPr>
        <p:txBody>
          <a:bodyPr wrap="square" rtlCol="0">
            <a:spAutoFit/>
          </a:bodyPr>
          <a:lstStyle/>
          <a:p>
            <a:pPr algn="ctr"/>
            <a:r>
              <a:rPr lang="en-US" sz="3200" b="1" dirty="0" smtClean="0">
                <a:solidFill>
                  <a:srgbClr val="FF0000"/>
                </a:solidFill>
              </a:rPr>
              <a:t>Users are quantitatively diverse in their usage</a:t>
            </a:r>
            <a:endParaRPr lang="en-US" sz="3200" b="1" dirty="0">
              <a:solidFill>
                <a:srgbClr val="FF0000"/>
              </a:solidFill>
            </a:endParaRPr>
          </a:p>
        </p:txBody>
      </p:sp>
      <p:sp>
        <p:nvSpPr>
          <p:cNvPr id="6" name="Slide Number Placeholder 5"/>
          <p:cNvSpPr>
            <a:spLocks noGrp="1"/>
          </p:cNvSpPr>
          <p:nvPr>
            <p:ph type="sldNum" sz="quarter" idx="12"/>
          </p:nvPr>
        </p:nvSpPr>
        <p:spPr/>
        <p:txBody>
          <a:bodyPr/>
          <a:lstStyle/>
          <a:p>
            <a:fld id="{2BA4F7A2-5402-47F5-8227-9110AC7438EE}" type="slidenum">
              <a:rPr lang="en-US" smtClean="0"/>
              <a:pPr/>
              <a:t>33</a:t>
            </a:fld>
            <a:endParaRPr lang="en-US"/>
          </a:p>
        </p:txBody>
      </p:sp>
      <p:sp>
        <p:nvSpPr>
          <p:cNvPr id="7" name="TextBox 6"/>
          <p:cNvSpPr txBox="1"/>
          <p:nvPr/>
        </p:nvSpPr>
        <p:spPr>
          <a:xfrm>
            <a:off x="76200" y="3733800"/>
            <a:ext cx="7391400" cy="584775"/>
          </a:xfrm>
          <a:prstGeom prst="rect">
            <a:avLst/>
          </a:prstGeom>
          <a:noFill/>
        </p:spPr>
        <p:txBody>
          <a:bodyPr wrap="square" rtlCol="0">
            <a:spAutoFit/>
          </a:bodyPr>
          <a:lstStyle/>
          <a:p>
            <a:pPr algn="ctr"/>
            <a:r>
              <a:rPr lang="en-US" sz="3200" b="1" dirty="0" smtClean="0">
                <a:solidFill>
                  <a:srgbClr val="FF0000"/>
                </a:solidFill>
              </a:rPr>
              <a:t>Invariants exist and can be harnessed</a:t>
            </a:r>
            <a:endParaRPr lang="en-US" sz="3200" b="1" dirty="0">
              <a:solidFill>
                <a:srgbClr val="FF0000"/>
              </a:solidFill>
            </a:endParaRPr>
          </a:p>
        </p:txBody>
      </p:sp>
      <p:sp>
        <p:nvSpPr>
          <p:cNvPr id="8" name="Content Placeholder 2"/>
          <p:cNvSpPr>
            <a:spLocks noGrp="1"/>
          </p:cNvSpPr>
          <p:nvPr>
            <p:ph idx="1"/>
          </p:nvPr>
        </p:nvSpPr>
        <p:spPr>
          <a:xfrm>
            <a:off x="457200" y="2590800"/>
            <a:ext cx="8382000" cy="1066800"/>
          </a:xfrm>
        </p:spPr>
        <p:txBody>
          <a:bodyPr>
            <a:normAutofit/>
          </a:bodyPr>
          <a:lstStyle/>
          <a:p>
            <a:r>
              <a:rPr lang="en-US" sz="2400" dirty="0" smtClean="0"/>
              <a:t>Building effective systems for all users is challenging</a:t>
            </a:r>
          </a:p>
          <a:p>
            <a:r>
              <a:rPr lang="en-US" sz="2400" dirty="0" smtClean="0"/>
              <a:t>Static policies cannot work well for all users</a:t>
            </a:r>
          </a:p>
        </p:txBody>
      </p:sp>
      <p:sp>
        <p:nvSpPr>
          <p:cNvPr id="10" name="Content Placeholder 2"/>
          <p:cNvSpPr txBox="1">
            <a:spLocks/>
          </p:cNvSpPr>
          <p:nvPr/>
        </p:nvSpPr>
        <p:spPr>
          <a:xfrm>
            <a:off x="457200" y="4495800"/>
            <a:ext cx="8382000" cy="11430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2400" dirty="0" smtClean="0"/>
              <a:t>Users have similar distributions with different parameters.</a:t>
            </a:r>
          </a:p>
          <a:p>
            <a:pPr marL="342900" lvl="0" indent="-34290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This significantly facilitates the adaptation</a:t>
            </a:r>
            <a:r>
              <a:rPr kumimoji="0" lang="en-US" sz="2400" b="0" i="0" u="none" strike="noStrike" kern="1200" cap="none" spc="0" normalizeH="0" noProof="0" dirty="0" smtClean="0">
                <a:ln>
                  <a:noFill/>
                </a:ln>
                <a:solidFill>
                  <a:schemeClr val="tx1"/>
                </a:solidFill>
                <a:effectLst/>
                <a:uLnTx/>
                <a:uFillTx/>
                <a:latin typeface="+mn-lt"/>
                <a:ea typeface="+mn-ea"/>
                <a:cs typeface="+mn-cs"/>
              </a:rPr>
              <a:t> task</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44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t>Questions Raised?</a:t>
            </a:r>
            <a:endParaRPr lang="en-US" sz="3200" b="1" i="1" dirty="0"/>
          </a:p>
        </p:txBody>
      </p:sp>
      <p:sp>
        <p:nvSpPr>
          <p:cNvPr id="3" name="Content Placeholder 2"/>
          <p:cNvSpPr>
            <a:spLocks noGrp="1"/>
          </p:cNvSpPr>
          <p:nvPr>
            <p:ph idx="1"/>
          </p:nvPr>
        </p:nvSpPr>
        <p:spPr/>
        <p:txBody>
          <a:bodyPr>
            <a:normAutofit/>
          </a:bodyPr>
          <a:lstStyle/>
          <a:p>
            <a:pPr>
              <a:buNone/>
            </a:pPr>
            <a:r>
              <a:rPr lang="en-US" sz="2400" dirty="0" smtClean="0"/>
              <a:t>	</a:t>
            </a:r>
          </a:p>
          <a:p>
            <a:pPr>
              <a:buNone/>
            </a:pPr>
            <a:r>
              <a:rPr lang="en-US" sz="2400" dirty="0" smtClean="0"/>
              <a:t>	Based upon these statistics what can be the solution to Resource management in Smart phones?</a:t>
            </a:r>
          </a:p>
          <a:p>
            <a:pPr>
              <a:buNone/>
            </a:pPr>
            <a:r>
              <a:rPr lang="en-US" sz="2400" i="1" dirty="0" smtClean="0"/>
              <a:t>		</a:t>
            </a:r>
          </a:p>
          <a:p>
            <a:pPr algn="ctr">
              <a:buNone/>
            </a:pPr>
            <a:r>
              <a:rPr lang="en-US" sz="2400" i="1" dirty="0" smtClean="0"/>
              <a:t>			Customization (Adaptation), but Is it possible?</a:t>
            </a:r>
          </a:p>
          <a:p>
            <a:pPr>
              <a:buNone/>
            </a:pPr>
            <a:endParaRPr lang="en-US" sz="2400" i="1" dirty="0" smtClean="0"/>
          </a:p>
          <a:p>
            <a:pPr>
              <a:buNone/>
            </a:pPr>
            <a:endParaRPr lang="en-US" sz="2400" i="1" dirty="0" smtClean="0"/>
          </a:p>
          <a:p>
            <a:pPr>
              <a:buFont typeface="Wingdings" pitchFamily="2" charset="2"/>
              <a:buChar char="Ø"/>
            </a:pPr>
            <a:r>
              <a:rPr lang="en-US" sz="2400" dirty="0" smtClean="0"/>
              <a:t>Analyzing  the Qualitative similarities among users </a:t>
            </a:r>
          </a:p>
          <a:p>
            <a:pPr>
              <a:buFont typeface="Wingdings" pitchFamily="2" charset="2"/>
              <a:buChar char="Ø"/>
            </a:pPr>
            <a:r>
              <a:rPr lang="en-US" sz="2400" dirty="0" smtClean="0"/>
              <a:t>User behavior in the past must also predictive of the future</a:t>
            </a:r>
          </a:p>
          <a:p>
            <a:pPr>
              <a:buNone/>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3200400" cy="4495800"/>
          </a:xfrm>
        </p:spPr>
        <p:txBody>
          <a:bodyPr/>
          <a:lstStyle/>
          <a:p>
            <a:pPr>
              <a:buNone/>
            </a:pPr>
            <a:endParaRPr lang="en-US" dirty="0"/>
          </a:p>
        </p:txBody>
      </p:sp>
      <p:pic>
        <p:nvPicPr>
          <p:cNvPr id="1026" name="Picture 2" descr="http://static-p3.fotolia.com/jpg/00/14/15/06/400_F_14150602_ZmOBhuD4hx5Z0Y0iblr0wXIUE7viR8ur.jpg"/>
          <p:cNvPicPr>
            <a:picLocks noChangeAspect="1" noChangeArrowheads="1"/>
          </p:cNvPicPr>
          <p:nvPr/>
        </p:nvPicPr>
        <p:blipFill>
          <a:blip r:embed="rId3" cstate="print"/>
          <a:srcRect/>
          <a:stretch>
            <a:fillRect/>
          </a:stretch>
        </p:blipFill>
        <p:spPr bwMode="auto">
          <a:xfrm>
            <a:off x="2819400" y="1752600"/>
            <a:ext cx="3686175" cy="3810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did they do this paper?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Facts about Smartphone Usage Are Unknown</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C:\cygwin\home\Hossein Falaki\phd\prospectus\presentation\pics\bat_icon2.JPG"/>
          <p:cNvPicPr>
            <a:picLocks noChangeAspect="1" noChangeArrowheads="1"/>
          </p:cNvPicPr>
          <p:nvPr/>
        </p:nvPicPr>
        <p:blipFill>
          <a:blip r:embed="rId3" cstate="print"/>
          <a:srcRect/>
          <a:stretch>
            <a:fillRect/>
          </a:stretch>
        </p:blipFill>
        <p:spPr bwMode="auto">
          <a:xfrm rot="16200000">
            <a:off x="7245559" y="6318041"/>
            <a:ext cx="1142999" cy="546516"/>
          </a:xfrm>
          <a:prstGeom prst="rect">
            <a:avLst/>
          </a:prstGeom>
          <a:noFill/>
          <a:scene3d>
            <a:camera prst="orthographicFront">
              <a:rot lat="0" lon="0" rev="16200000"/>
            </a:camera>
            <a:lightRig rig="threePt" dir="t"/>
          </a:scene3d>
        </p:spPr>
      </p:pic>
      <p:sp>
        <p:nvSpPr>
          <p:cNvPr id="5" name="Down Arrow 4"/>
          <p:cNvSpPr/>
          <p:nvPr/>
        </p:nvSpPr>
        <p:spPr>
          <a:xfrm>
            <a:off x="7620000" y="5333997"/>
            <a:ext cx="228600" cy="99060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C:\cygwin\home\Hossein Falaki\phd\presentations\Diversity-MobiSys10\icons\tower-icon.gif"/>
          <p:cNvPicPr>
            <a:picLocks noChangeAspect="1" noChangeArrowheads="1"/>
          </p:cNvPicPr>
          <p:nvPr/>
        </p:nvPicPr>
        <p:blipFill>
          <a:blip r:embed="rId4" cstate="print"/>
          <a:srcRect/>
          <a:stretch>
            <a:fillRect/>
          </a:stretch>
        </p:blipFill>
        <p:spPr bwMode="auto">
          <a:xfrm>
            <a:off x="7204075" y="1143000"/>
            <a:ext cx="949325" cy="1298677"/>
          </a:xfrm>
          <a:prstGeom prst="rect">
            <a:avLst/>
          </a:prstGeom>
          <a:noFill/>
        </p:spPr>
      </p:pic>
      <p:sp>
        <p:nvSpPr>
          <p:cNvPr id="7" name="Down Arrow 6"/>
          <p:cNvSpPr/>
          <p:nvPr/>
        </p:nvSpPr>
        <p:spPr>
          <a:xfrm rot="10800000">
            <a:off x="7543800" y="2362200"/>
            <a:ext cx="228600" cy="91440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5</a:t>
            </a:fld>
            <a:endParaRPr lang="en-US" dirty="0"/>
          </a:p>
        </p:txBody>
      </p:sp>
      <p:pic>
        <p:nvPicPr>
          <p:cNvPr id="10" name="Picture 2" descr="C:\cygwin\home\Hossein Falaki\phd\presentations\Diversity-MobiSys10\icons\User-icon4.png"/>
          <p:cNvPicPr>
            <a:picLocks noChangeAspect="1" noChangeArrowheads="1"/>
          </p:cNvPicPr>
          <p:nvPr/>
        </p:nvPicPr>
        <p:blipFill>
          <a:blip r:embed="rId5" cstate="print"/>
          <a:srcRect/>
          <a:stretch>
            <a:fillRect/>
          </a:stretch>
        </p:blipFill>
        <p:spPr bwMode="auto">
          <a:xfrm>
            <a:off x="-38100" y="3505200"/>
            <a:ext cx="1485900" cy="1485900"/>
          </a:xfrm>
          <a:prstGeom prst="rect">
            <a:avLst/>
          </a:prstGeom>
          <a:noFill/>
          <a:scene3d>
            <a:camera prst="orthographicFront">
              <a:rot lat="0" lon="10800000" rev="0"/>
            </a:camera>
            <a:lightRig rig="threePt" dir="t"/>
          </a:scene3d>
        </p:spPr>
      </p:pic>
      <p:pic>
        <p:nvPicPr>
          <p:cNvPr id="11" name="Picture 4" descr="C:\cygwin\home\Hossein Falaki\phd\presentations\Diversity-MobiSys10\icons\smartphone-icon2.png"/>
          <p:cNvPicPr>
            <a:picLocks noChangeAspect="1" noChangeArrowheads="1"/>
          </p:cNvPicPr>
          <p:nvPr/>
        </p:nvPicPr>
        <p:blipFill>
          <a:blip r:embed="rId6" cstate="print"/>
          <a:srcRect/>
          <a:stretch>
            <a:fillRect/>
          </a:stretch>
        </p:blipFill>
        <p:spPr bwMode="auto">
          <a:xfrm>
            <a:off x="6477000" y="3122643"/>
            <a:ext cx="2438400" cy="2592357"/>
          </a:xfrm>
          <a:prstGeom prst="rect">
            <a:avLst/>
          </a:prstGeom>
          <a:noFill/>
        </p:spPr>
      </p:pic>
      <p:pic>
        <p:nvPicPr>
          <p:cNvPr id="12" name="Picture 7" descr="C:\cygwin\home\Hossein Falaki\phd\presentations\Diversity-MobiSys10\icons\iphone-applications2.jpg"/>
          <p:cNvPicPr>
            <a:picLocks noChangeAspect="1" noChangeArrowheads="1"/>
          </p:cNvPicPr>
          <p:nvPr/>
        </p:nvPicPr>
        <p:blipFill>
          <a:blip r:embed="rId7" cstate="print"/>
          <a:srcRect/>
          <a:stretch>
            <a:fillRect/>
          </a:stretch>
        </p:blipFill>
        <p:spPr bwMode="auto">
          <a:xfrm>
            <a:off x="2659135" y="3124200"/>
            <a:ext cx="3132065" cy="2514600"/>
          </a:xfrm>
          <a:prstGeom prst="rect">
            <a:avLst/>
          </a:prstGeom>
          <a:noFill/>
        </p:spPr>
      </p:pic>
      <p:sp>
        <p:nvSpPr>
          <p:cNvPr id="13" name="Down Arrow 12"/>
          <p:cNvSpPr/>
          <p:nvPr/>
        </p:nvSpPr>
        <p:spPr>
          <a:xfrm rot="16200000">
            <a:off x="3848100" y="1638299"/>
            <a:ext cx="228599" cy="54864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200000">
            <a:off x="6134102" y="3924300"/>
            <a:ext cx="228600" cy="914399"/>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1790703" y="3695700"/>
            <a:ext cx="228600" cy="13716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3" grpId="1"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to Know These Facts?</a:t>
            </a:r>
            <a:endParaRPr lang="en-US"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6</a:t>
            </a:fld>
            <a:endParaRPr lang="en-US" dirty="0"/>
          </a:p>
        </p:txBody>
      </p:sp>
      <p:sp>
        <p:nvSpPr>
          <p:cNvPr id="6" name="Rounded Rectangle 5"/>
          <p:cNvSpPr/>
          <p:nvPr/>
        </p:nvSpPr>
        <p:spPr>
          <a:xfrm>
            <a:off x="457200" y="1676400"/>
            <a:ext cx="8229600" cy="13716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How can we improve smart phone performance and usability?</a:t>
            </a:r>
          </a:p>
        </p:txBody>
      </p:sp>
      <p:cxnSp>
        <p:nvCxnSpPr>
          <p:cNvPr id="7" name="Straight Arrow Connector 6"/>
          <p:cNvCxnSpPr/>
          <p:nvPr/>
        </p:nvCxnSpPr>
        <p:spPr>
          <a:xfrm rot="10800000" flipV="1">
            <a:off x="685800" y="4724400"/>
            <a:ext cx="7620000" cy="1"/>
          </a:xfrm>
          <a:prstGeom prst="straightConnector1">
            <a:avLst/>
          </a:prstGeom>
          <a:ln w="57150" cap="flat" cmpd="sng" algn="ctr">
            <a:solidFill>
              <a:srgbClr val="FFC0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3505200" y="3429000"/>
            <a:ext cx="2133600" cy="1372394"/>
            <a:chOff x="76200" y="3733800"/>
            <a:chExt cx="2133600" cy="1372394"/>
          </a:xfrm>
        </p:grpSpPr>
        <p:sp>
          <p:nvSpPr>
            <p:cNvPr id="9" name="Rounded Rectangle 8"/>
            <p:cNvSpPr/>
            <p:nvPr/>
          </p:nvSpPr>
          <p:spPr>
            <a:xfrm>
              <a:off x="76200" y="3733800"/>
              <a:ext cx="2133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Identical users</a:t>
              </a:r>
              <a:endParaRPr lang="en-US" sz="2000" dirty="0"/>
            </a:p>
          </p:txBody>
        </p:sp>
        <p:cxnSp>
          <p:nvCxnSpPr>
            <p:cNvPr id="10" name="Straight Arrow Connector 9"/>
            <p:cNvCxnSpPr>
              <a:endCxn id="9" idx="2"/>
            </p:cNvCxnSpPr>
            <p:nvPr/>
          </p:nvCxnSpPr>
          <p:spPr>
            <a:xfrm rot="5400000" flipH="1" flipV="1">
              <a:off x="800100" y="4762500"/>
              <a:ext cx="685800" cy="1588"/>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505200" y="3428206"/>
            <a:ext cx="2133600" cy="1372394"/>
            <a:chOff x="76200" y="3733800"/>
            <a:chExt cx="2133600" cy="1372394"/>
          </a:xfrm>
        </p:grpSpPr>
        <p:sp>
          <p:nvSpPr>
            <p:cNvPr id="12" name="Rounded Rectangle 11"/>
            <p:cNvSpPr/>
            <p:nvPr/>
          </p:nvSpPr>
          <p:spPr>
            <a:xfrm>
              <a:off x="76200" y="3733800"/>
              <a:ext cx="2133600" cy="6858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Everyone is different</a:t>
              </a:r>
              <a:endParaRPr lang="en-US" sz="2000" dirty="0"/>
            </a:p>
          </p:txBody>
        </p:sp>
        <p:cxnSp>
          <p:nvCxnSpPr>
            <p:cNvPr id="13" name="Straight Arrow Connector 12"/>
            <p:cNvCxnSpPr>
              <a:endCxn id="12" idx="2"/>
            </p:cNvCxnSpPr>
            <p:nvPr/>
          </p:nvCxnSpPr>
          <p:spPr>
            <a:xfrm rot="5400000" flipH="1" flipV="1">
              <a:off x="800100" y="4762500"/>
              <a:ext cx="685800" cy="1588"/>
            </a:xfrm>
            <a:prstGeom prst="straightConnector1">
              <a:avLst/>
            </a:prstGeom>
            <a:ln w="38100" cap="flat" cmpd="sng" algn="ctr">
              <a:solidFill>
                <a:srgbClr val="2246B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4340836" y="3962400"/>
            <a:ext cx="510396"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Rounded Rectangle 14"/>
          <p:cNvSpPr/>
          <p:nvPr/>
        </p:nvSpPr>
        <p:spPr>
          <a:xfrm>
            <a:off x="457200" y="5181600"/>
            <a:ext cx="8229600" cy="13716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Can we improve resource management on smart phones through personalization?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35" presetClass="path" presetSubtype="0" accel="50000" decel="50000" fill="hold" nodeType="withEffect">
                                  <p:stCondLst>
                                    <p:cond delay="0"/>
                                  </p:stCondLst>
                                  <p:childTnLst>
                                    <p:animMotion origin="layout" path="M -0.04167 -0.03333 L -0.36667 -0.03333 " pathEditMode="relative" rAng="0" ptsTypes="AA">
                                      <p:cBhvr>
                                        <p:cTn id="19" dur="2000" fill="hold"/>
                                        <p:tgtEl>
                                          <p:spTgt spid="8"/>
                                        </p:tgtEl>
                                        <p:attrNameLst>
                                          <p:attrName>ppt_x</p:attrName>
                                          <p:attrName>ppt_y</p:attrName>
                                        </p:attrNameLst>
                                      </p:cBhvr>
                                      <p:rCtr x="-162" y="0"/>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63" presetClass="path" presetSubtype="0" accel="50000" decel="50000" fill="hold" nodeType="withEffect">
                                  <p:stCondLst>
                                    <p:cond delay="0"/>
                                  </p:stCondLst>
                                  <p:childTnLst>
                                    <p:animMotion origin="layout" path="M 0 -0.03333 L 0.35833 -0.0331 " pathEditMode="relative" rAng="0" ptsTypes="AA">
                                      <p:cBhvr>
                                        <p:cTn id="25" dur="2000" fill="hold"/>
                                        <p:tgtEl>
                                          <p:spTgt spid="11"/>
                                        </p:tgtEl>
                                        <p:attrNameLst>
                                          <p:attrName>ppt_x</p:attrName>
                                          <p:attrName>ppt_y</p:attrName>
                                        </p:attrNameLst>
                                      </p:cBhvr>
                                      <p:rCtr x="179" y="0"/>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Findings</a:t>
            </a:r>
            <a:endParaRPr lang="en-US"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lide Number Placeholder 5"/>
          <p:cNvSpPr>
            <a:spLocks noGrp="1"/>
          </p:cNvSpPr>
          <p:nvPr>
            <p:ph type="sldNum" sz="quarter" idx="12"/>
          </p:nvPr>
        </p:nvSpPr>
        <p:spPr>
          <a:xfrm>
            <a:off x="6553200" y="6356350"/>
            <a:ext cx="2133600" cy="365125"/>
          </a:xfrm>
        </p:spPr>
        <p:txBody>
          <a:bodyPr/>
          <a:lstStyle/>
          <a:p>
            <a:fld id="{2BA4F7A2-5402-47F5-8227-9110AC7438EE}" type="slidenum">
              <a:rPr lang="en-US" smtClean="0"/>
              <a:pPr/>
              <a:t>7</a:t>
            </a:fld>
            <a:endParaRPr lang="en-US"/>
          </a:p>
        </p:txBody>
      </p:sp>
      <p:sp>
        <p:nvSpPr>
          <p:cNvPr id="6" name="Rounded Rectangle 5"/>
          <p:cNvSpPr/>
          <p:nvPr/>
        </p:nvSpPr>
        <p:spPr>
          <a:xfrm>
            <a:off x="0" y="1447800"/>
            <a:ext cx="9144000" cy="990600"/>
          </a:xfrm>
          <a:prstGeom prst="roundRect">
            <a:avLst>
              <a:gd name="adj" fmla="val 0"/>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 1. Users are quantitatively very diverse in their usage</a:t>
            </a:r>
            <a:endParaRPr lang="en-US" sz="2800" b="1" dirty="0"/>
          </a:p>
        </p:txBody>
      </p:sp>
      <p:sp>
        <p:nvSpPr>
          <p:cNvPr id="7" name="Rounded Rectangle 6"/>
          <p:cNvSpPr/>
          <p:nvPr/>
        </p:nvSpPr>
        <p:spPr>
          <a:xfrm>
            <a:off x="0" y="4800600"/>
            <a:ext cx="9144000" cy="990600"/>
          </a:xfrm>
          <a:prstGeom prst="roundRect">
            <a:avLst>
              <a:gd name="adj" fmla="val 0"/>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        2. But invariants exist and can be harnessed </a:t>
            </a:r>
            <a:endParaRPr lang="en-US" sz="2800" b="1" dirty="0"/>
          </a:p>
        </p:txBody>
      </p:sp>
      <p:grpSp>
        <p:nvGrpSpPr>
          <p:cNvPr id="8" name="Group 7"/>
          <p:cNvGrpSpPr/>
          <p:nvPr/>
        </p:nvGrpSpPr>
        <p:grpSpPr>
          <a:xfrm>
            <a:off x="609600" y="3200400"/>
            <a:ext cx="8001000" cy="1066800"/>
            <a:chOff x="457200" y="3352800"/>
            <a:chExt cx="8001000" cy="1066800"/>
          </a:xfrm>
        </p:grpSpPr>
        <p:pic>
          <p:nvPicPr>
            <p:cNvPr id="9" name="Picture 5" descr="C:\cygwin\home\Hossein Falaki\phd\presentations\Diversity-MobiSys10\icons\user-icon.jpg"/>
            <p:cNvPicPr>
              <a:picLocks noChangeAspect="1" noChangeArrowheads="1"/>
            </p:cNvPicPr>
            <p:nvPr/>
          </p:nvPicPr>
          <p:blipFill>
            <a:blip r:embed="rId3" cstate="print"/>
            <a:srcRect/>
            <a:stretch>
              <a:fillRect/>
            </a:stretch>
          </p:blipFill>
          <p:spPr bwMode="auto">
            <a:xfrm>
              <a:off x="2495550" y="3352800"/>
              <a:ext cx="1238250" cy="990600"/>
            </a:xfrm>
            <a:prstGeom prst="rect">
              <a:avLst/>
            </a:prstGeom>
            <a:noFill/>
          </p:spPr>
        </p:pic>
        <p:pic>
          <p:nvPicPr>
            <p:cNvPr id="10" name="Picture 1" descr="C:\cygwin\home\Hossein Falaki\phd\presentations\Diversity-MobiSys10\icons\user-icon2.png"/>
            <p:cNvPicPr>
              <a:picLocks noChangeAspect="1" noChangeArrowheads="1"/>
            </p:cNvPicPr>
            <p:nvPr/>
          </p:nvPicPr>
          <p:blipFill>
            <a:blip r:embed="rId4" cstate="print"/>
            <a:srcRect/>
            <a:stretch>
              <a:fillRect/>
            </a:stretch>
          </p:blipFill>
          <p:spPr bwMode="auto">
            <a:xfrm>
              <a:off x="1524000" y="3402332"/>
              <a:ext cx="990600" cy="941070"/>
            </a:xfrm>
            <a:prstGeom prst="rect">
              <a:avLst/>
            </a:prstGeom>
            <a:noFill/>
          </p:spPr>
        </p:pic>
        <p:pic>
          <p:nvPicPr>
            <p:cNvPr id="11" name="Picture 2" descr="C:\cygwin\home\Hossein Falaki\phd\presentations\Diversity-MobiSys10\icons\user-icon3.png"/>
            <p:cNvPicPr>
              <a:picLocks noChangeAspect="1" noChangeArrowheads="1"/>
            </p:cNvPicPr>
            <p:nvPr/>
          </p:nvPicPr>
          <p:blipFill>
            <a:blip r:embed="rId5" cstate="print"/>
            <a:srcRect/>
            <a:stretch>
              <a:fillRect/>
            </a:stretch>
          </p:blipFill>
          <p:spPr bwMode="auto">
            <a:xfrm>
              <a:off x="4495800" y="3429000"/>
              <a:ext cx="990600" cy="990600"/>
            </a:xfrm>
            <a:prstGeom prst="rect">
              <a:avLst/>
            </a:prstGeom>
            <a:noFill/>
          </p:spPr>
        </p:pic>
        <p:pic>
          <p:nvPicPr>
            <p:cNvPr id="12" name="Picture 3" descr="C:\cygwin\home\Hossein Falaki\phd\presentations\Diversity-MobiSys10\icons\User-icon4.png"/>
            <p:cNvPicPr>
              <a:picLocks noChangeAspect="1" noChangeArrowheads="1"/>
            </p:cNvPicPr>
            <p:nvPr/>
          </p:nvPicPr>
          <p:blipFill>
            <a:blip r:embed="rId6" cstate="print"/>
            <a:srcRect/>
            <a:stretch>
              <a:fillRect/>
            </a:stretch>
          </p:blipFill>
          <p:spPr bwMode="auto">
            <a:xfrm>
              <a:off x="5410200" y="3436620"/>
              <a:ext cx="982980" cy="982980"/>
            </a:xfrm>
            <a:prstGeom prst="rect">
              <a:avLst/>
            </a:prstGeom>
            <a:noFill/>
          </p:spPr>
        </p:pic>
        <p:pic>
          <p:nvPicPr>
            <p:cNvPr id="13" name="Picture 4" descr="C:\cygwin\home\Hossein Falaki\phd\presentations\Diversity-MobiSys10\icons\user-icon6.png"/>
            <p:cNvPicPr>
              <a:picLocks noChangeAspect="1" noChangeArrowheads="1"/>
            </p:cNvPicPr>
            <p:nvPr/>
          </p:nvPicPr>
          <p:blipFill>
            <a:blip r:embed="rId7" cstate="print"/>
            <a:srcRect/>
            <a:stretch>
              <a:fillRect/>
            </a:stretch>
          </p:blipFill>
          <p:spPr bwMode="auto">
            <a:xfrm>
              <a:off x="3581400" y="3429000"/>
              <a:ext cx="914400" cy="914400"/>
            </a:xfrm>
            <a:prstGeom prst="rect">
              <a:avLst/>
            </a:prstGeom>
            <a:noFill/>
          </p:spPr>
        </p:pic>
        <p:pic>
          <p:nvPicPr>
            <p:cNvPr id="14" name="Picture 6" descr="C:\cygwin\home\Hossein Falaki\phd\presentations\Diversity-MobiSys10\icons\user-icon8.png"/>
            <p:cNvPicPr>
              <a:picLocks noChangeAspect="1" noChangeArrowheads="1"/>
            </p:cNvPicPr>
            <p:nvPr/>
          </p:nvPicPr>
          <p:blipFill>
            <a:blip r:embed="rId8" cstate="print"/>
            <a:srcRect/>
            <a:stretch>
              <a:fillRect/>
            </a:stretch>
          </p:blipFill>
          <p:spPr bwMode="auto">
            <a:xfrm>
              <a:off x="6553200" y="3428610"/>
              <a:ext cx="858614" cy="860816"/>
            </a:xfrm>
            <a:prstGeom prst="rect">
              <a:avLst/>
            </a:prstGeom>
            <a:noFill/>
          </p:spPr>
        </p:pic>
        <p:pic>
          <p:nvPicPr>
            <p:cNvPr id="15" name="Picture 7" descr="C:\cygwin\home\Hossein Falaki\phd\presentations\Diversity-MobiSys10\icons\user-icon9.png"/>
            <p:cNvPicPr>
              <a:picLocks noChangeAspect="1" noChangeArrowheads="1"/>
            </p:cNvPicPr>
            <p:nvPr/>
          </p:nvPicPr>
          <p:blipFill>
            <a:blip r:embed="rId9" cstate="print"/>
            <a:srcRect/>
            <a:stretch>
              <a:fillRect/>
            </a:stretch>
          </p:blipFill>
          <p:spPr bwMode="auto">
            <a:xfrm>
              <a:off x="7467600" y="3352800"/>
              <a:ext cx="990600" cy="990600"/>
            </a:xfrm>
            <a:prstGeom prst="rect">
              <a:avLst/>
            </a:prstGeom>
            <a:noFill/>
          </p:spPr>
        </p:pic>
        <p:pic>
          <p:nvPicPr>
            <p:cNvPr id="16" name="Picture 8" descr="C:\cygwin\home\Hossein Falaki\phd\presentations\Diversity-MobiSys10\icons\user-icon10.png"/>
            <p:cNvPicPr>
              <a:picLocks noChangeAspect="1" noChangeArrowheads="1"/>
            </p:cNvPicPr>
            <p:nvPr/>
          </p:nvPicPr>
          <p:blipFill>
            <a:blip r:embed="rId10" cstate="print"/>
            <a:srcRect/>
            <a:stretch>
              <a:fillRect/>
            </a:stretch>
          </p:blipFill>
          <p:spPr bwMode="auto">
            <a:xfrm>
              <a:off x="457200" y="3429000"/>
              <a:ext cx="914400" cy="9144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phone Usage</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2743200" y="2362200"/>
            <a:ext cx="5760720" cy="914400"/>
            <a:chOff x="2283451" y="633359"/>
            <a:chExt cx="2174575" cy="869830"/>
          </a:xfrm>
        </p:grpSpPr>
        <p:sp>
          <p:nvSpPr>
            <p:cNvPr id="5" name="Chevron 4"/>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interaction</a:t>
              </a:r>
            </a:p>
            <a:p>
              <a:pPr lvl="0" defTabSz="933450">
                <a:lnSpc>
                  <a:spcPct val="90000"/>
                </a:lnSpc>
                <a:spcBef>
                  <a:spcPct val="0"/>
                </a:spcBef>
                <a:spcAft>
                  <a:spcPct val="35000"/>
                </a:spcAft>
                <a:buFont typeface="Wingdings" pitchFamily="2" charset="2"/>
                <a:buChar char="q"/>
              </a:pPr>
              <a:r>
                <a:rPr lang="en-US" sz="2100" dirty="0" smtClean="0"/>
                <a:t>Interaction model</a:t>
              </a:r>
              <a:endParaRPr lang="en-US" sz="2100" kern="1200" dirty="0" smtClean="0"/>
            </a:p>
          </p:txBody>
        </p:sp>
      </p:grpSp>
      <p:grpSp>
        <p:nvGrpSpPr>
          <p:cNvPr id="7" name="Group 6"/>
          <p:cNvGrpSpPr/>
          <p:nvPr/>
        </p:nvGrpSpPr>
        <p:grpSpPr>
          <a:xfrm>
            <a:off x="2743200" y="3810000"/>
            <a:ext cx="5760720" cy="914400"/>
            <a:chOff x="2283451" y="633359"/>
            <a:chExt cx="2174575" cy="869830"/>
          </a:xfrm>
        </p:grpSpPr>
        <p:sp>
          <p:nvSpPr>
            <p:cNvPr id="8" name="Chevron 7"/>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application usage</a:t>
              </a:r>
            </a:p>
            <a:p>
              <a:pPr lvl="0" defTabSz="933450">
                <a:lnSpc>
                  <a:spcPct val="90000"/>
                </a:lnSpc>
                <a:spcBef>
                  <a:spcPct val="0"/>
                </a:spcBef>
                <a:spcAft>
                  <a:spcPct val="35000"/>
                </a:spcAft>
                <a:buFont typeface="Wingdings" pitchFamily="2" charset="2"/>
                <a:buChar char="q"/>
              </a:pPr>
              <a:r>
                <a:rPr lang="en-US" sz="2100" dirty="0" smtClean="0"/>
                <a:t>Application usage model</a:t>
              </a:r>
              <a:endParaRPr lang="en-US" sz="2100" kern="1200" dirty="0" smtClean="0"/>
            </a:p>
          </p:txBody>
        </p:sp>
      </p:grpSp>
      <p:grpSp>
        <p:nvGrpSpPr>
          <p:cNvPr id="10" name="Group 9"/>
          <p:cNvGrpSpPr/>
          <p:nvPr/>
        </p:nvGrpSpPr>
        <p:grpSpPr>
          <a:xfrm>
            <a:off x="2743200" y="5181600"/>
            <a:ext cx="5760720" cy="914400"/>
            <a:chOff x="2283451" y="633359"/>
            <a:chExt cx="2174575" cy="869830"/>
          </a:xfrm>
        </p:grpSpPr>
        <p:sp>
          <p:nvSpPr>
            <p:cNvPr id="11" name="Chevron 10"/>
            <p:cNvSpPr/>
            <p:nvPr/>
          </p:nvSpPr>
          <p:spPr>
            <a:xfrm>
              <a:off x="2283451" y="633359"/>
              <a:ext cx="2174575" cy="86983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Chevron 4"/>
            <p:cNvSpPr/>
            <p:nvPr/>
          </p:nvSpPr>
          <p:spPr>
            <a:xfrm>
              <a:off x="2718366" y="633359"/>
              <a:ext cx="1304745" cy="869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defTabSz="933450">
                <a:lnSpc>
                  <a:spcPct val="90000"/>
                </a:lnSpc>
                <a:spcBef>
                  <a:spcPct val="0"/>
                </a:spcBef>
                <a:spcAft>
                  <a:spcPct val="35000"/>
                </a:spcAft>
                <a:buFont typeface="Wingdings" pitchFamily="2" charset="2"/>
                <a:buChar char="q"/>
              </a:pPr>
              <a:r>
                <a:rPr lang="en-US" sz="2100" kern="1200" dirty="0" smtClean="0"/>
                <a:t>Diversity in battery usage</a:t>
              </a:r>
            </a:p>
            <a:p>
              <a:pPr lvl="0" defTabSz="933450">
                <a:lnSpc>
                  <a:spcPct val="90000"/>
                </a:lnSpc>
                <a:spcBef>
                  <a:spcPct val="0"/>
                </a:spcBef>
                <a:spcAft>
                  <a:spcPct val="35000"/>
                </a:spcAft>
                <a:buFont typeface="Wingdings" pitchFamily="2" charset="2"/>
                <a:buChar char="q"/>
              </a:pPr>
              <a:r>
                <a:rPr lang="en-US" sz="2100" dirty="0" smtClean="0"/>
                <a:t>Energy drain model</a:t>
              </a:r>
              <a:endParaRPr lang="en-US" sz="2100" kern="1200" dirty="0" smtClean="0"/>
            </a:p>
          </p:txBody>
        </p:sp>
      </p:grpSp>
      <p:sp>
        <p:nvSpPr>
          <p:cNvPr id="1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8</a:t>
            </a:fld>
            <a:endParaRPr lang="en-US" dirty="0"/>
          </a:p>
        </p:txBody>
      </p:sp>
      <p:grpSp>
        <p:nvGrpSpPr>
          <p:cNvPr id="15" name="Group 14"/>
          <p:cNvGrpSpPr/>
          <p:nvPr/>
        </p:nvGrpSpPr>
        <p:grpSpPr>
          <a:xfrm>
            <a:off x="457200" y="2286000"/>
            <a:ext cx="2619970" cy="1047988"/>
            <a:chOff x="4077" y="544280"/>
            <a:chExt cx="2619970" cy="1047988"/>
          </a:xfrm>
        </p:grpSpPr>
        <p:sp>
          <p:nvSpPr>
            <p:cNvPr id="16" name="Chevron 15"/>
            <p:cNvSpPr/>
            <p:nvPr/>
          </p:nvSpPr>
          <p:spPr>
            <a:xfrm>
              <a:off x="4077" y="544280"/>
              <a:ext cx="2619970" cy="1047988"/>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vron 4"/>
            <p:cNvSpPr/>
            <p:nvPr/>
          </p:nvSpPr>
          <p:spPr>
            <a:xfrm>
              <a:off x="528071" y="544280"/>
              <a:ext cx="1571982" cy="1047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Comprehensive </a:t>
              </a:r>
            </a:p>
            <a:p>
              <a:pPr lvl="0" algn="ctr" defTabSz="844550">
                <a:lnSpc>
                  <a:spcPct val="90000"/>
                </a:lnSpc>
                <a:spcBef>
                  <a:spcPct val="0"/>
                </a:spcBef>
                <a:spcAft>
                  <a:spcPct val="35000"/>
                </a:spcAft>
              </a:pPr>
              <a:r>
                <a:rPr lang="en-US" sz="1900" kern="1200" dirty="0" smtClean="0"/>
                <a:t>system view</a:t>
              </a:r>
              <a:endParaRPr lang="en-US" sz="1900" kern="1200" dirty="0"/>
            </a:p>
          </p:txBody>
        </p:sp>
      </p:grpSp>
      <p:grpSp>
        <p:nvGrpSpPr>
          <p:cNvPr id="18" name="Group 17"/>
          <p:cNvGrpSpPr/>
          <p:nvPr/>
        </p:nvGrpSpPr>
        <p:grpSpPr>
          <a:xfrm>
            <a:off x="2702225" y="2359152"/>
            <a:ext cx="2240280" cy="914400"/>
            <a:chOff x="2283451" y="633359"/>
            <a:chExt cx="2174575" cy="869830"/>
          </a:xfrm>
          <a:solidFill>
            <a:srgbClr val="00B0F0"/>
          </a:solidFill>
        </p:grpSpPr>
        <p:sp>
          <p:nvSpPr>
            <p:cNvPr id="19" name="Chevron 18"/>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Chevron 4"/>
            <p:cNvSpPr/>
            <p:nvPr/>
          </p:nvSpPr>
          <p:spPr>
            <a:xfrm>
              <a:off x="2718366" y="633359"/>
              <a:ext cx="1304745"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Interaction</a:t>
              </a:r>
              <a:endParaRPr lang="en-US" sz="2100" kern="1200" dirty="0"/>
            </a:p>
          </p:txBody>
        </p:sp>
      </p:grpSp>
      <p:grpSp>
        <p:nvGrpSpPr>
          <p:cNvPr id="21" name="Group 20"/>
          <p:cNvGrpSpPr/>
          <p:nvPr/>
        </p:nvGrpSpPr>
        <p:grpSpPr>
          <a:xfrm>
            <a:off x="4541520" y="2362200"/>
            <a:ext cx="2240280" cy="914400"/>
            <a:chOff x="2283451" y="633359"/>
            <a:chExt cx="2174575" cy="869830"/>
          </a:xfrm>
          <a:solidFill>
            <a:srgbClr val="00B0F0"/>
          </a:solidFill>
        </p:grpSpPr>
        <p:sp>
          <p:nvSpPr>
            <p:cNvPr id="22" name="Chevron 21"/>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Application</a:t>
              </a:r>
              <a:endParaRPr lang="en-US" sz="2100" kern="1200" dirty="0"/>
            </a:p>
          </p:txBody>
        </p:sp>
      </p:grpSp>
      <p:grpSp>
        <p:nvGrpSpPr>
          <p:cNvPr id="24" name="Group 23"/>
          <p:cNvGrpSpPr/>
          <p:nvPr/>
        </p:nvGrpSpPr>
        <p:grpSpPr>
          <a:xfrm>
            <a:off x="6370320" y="2362200"/>
            <a:ext cx="2240280" cy="914400"/>
            <a:chOff x="2283451" y="633359"/>
            <a:chExt cx="2174575" cy="869830"/>
          </a:xfrm>
          <a:solidFill>
            <a:srgbClr val="00B0F0"/>
          </a:solidFill>
        </p:grpSpPr>
        <p:sp>
          <p:nvSpPr>
            <p:cNvPr id="25" name="Chevron 24"/>
            <p:cNvSpPr/>
            <p:nvPr/>
          </p:nvSpPr>
          <p:spPr>
            <a:xfrm>
              <a:off x="2283451" y="633359"/>
              <a:ext cx="2174575" cy="869830"/>
            </a:xfrm>
            <a:prstGeom prst="chevron">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Chevron 4"/>
            <p:cNvSpPr/>
            <p:nvPr/>
          </p:nvSpPr>
          <p:spPr>
            <a:xfrm>
              <a:off x="2718366" y="633359"/>
              <a:ext cx="1268502" cy="869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kern="1200" dirty="0" smtClean="0"/>
                <a:t>Energy</a:t>
              </a:r>
              <a:endParaRPr lang="en-US" sz="21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49" presetClass="path" presetSubtype="0" accel="50000" decel="50000" fill="hold" nodeType="withEffect">
                                  <p:stCondLst>
                                    <p:cond delay="0"/>
                                  </p:stCondLst>
                                  <p:childTnLst>
                                    <p:animMotion origin="layout" path="M 2.77778E-7 -1.11111E-6 L -0.40608 0.21111 " pathEditMode="relative" rAng="0" ptsTypes="AA">
                                      <p:cBhvr>
                                        <p:cTn id="16" dur="2000" fill="hold"/>
                                        <p:tgtEl>
                                          <p:spTgt spid="21"/>
                                        </p:tgtEl>
                                        <p:attrNameLst>
                                          <p:attrName>ppt_x</p:attrName>
                                          <p:attrName>ppt_y</p:attrName>
                                        </p:attrNameLst>
                                      </p:cBhvr>
                                      <p:rCtr x="-203" y="106"/>
                                    </p:animMotion>
                                  </p:childTnLst>
                                </p:cTn>
                              </p:par>
                              <p:par>
                                <p:cTn id="17" presetID="49" presetClass="path" presetSubtype="0" accel="50000" decel="50000" fill="hold" nodeType="withEffect">
                                  <p:stCondLst>
                                    <p:cond delay="0"/>
                                  </p:stCondLst>
                                  <p:childTnLst>
                                    <p:animMotion origin="layout" path="M 2.77778E-7 -1.11111E-6 L -0.60608 0.41111 " pathEditMode="relative" rAng="0" ptsTypes="AA">
                                      <p:cBhvr>
                                        <p:cTn id="18" dur="2000" fill="hold"/>
                                        <p:tgtEl>
                                          <p:spTgt spid="24"/>
                                        </p:tgtEl>
                                        <p:attrNameLst>
                                          <p:attrName>ppt_x</p:attrName>
                                          <p:attrName>ppt_y</p:attrName>
                                        </p:attrNameLst>
                                      </p:cBhvr>
                                      <p:rCtr x="-303" y="206"/>
                                    </p:animMotion>
                                  </p:childTnLst>
                                </p:cTn>
                              </p:par>
                              <p:par>
                                <p:cTn id="19" presetID="35" presetClass="path" presetSubtype="0" accel="50000" decel="50000" fill="hold" nodeType="withEffect">
                                  <p:stCondLst>
                                    <p:cond delay="0"/>
                                  </p:stCondLst>
                                  <p:childTnLst>
                                    <p:animMotion origin="layout" path="M 2.77778E-7 1.85185E-6 L -0.20608 0.00046 " pathEditMode="relative" rAng="0" ptsTypes="AA">
                                      <p:cBhvr>
                                        <p:cTn id="20" dur="2000" fill="hold"/>
                                        <p:tgtEl>
                                          <p:spTgt spid="18"/>
                                        </p:tgtEl>
                                        <p:attrNameLst>
                                          <p:attrName>ppt_x</p:attrName>
                                          <p:attrName>ppt_y</p:attrName>
                                        </p:attrNameLst>
                                      </p:cBhvr>
                                      <p:rCtr x="-103" y="0"/>
                                    </p:animMotion>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par>
                                <p:cTn id="28" presetID="55"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5"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participated in this survey?</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4"/>
          <p:cNvGraphicFramePr>
            <a:graphicFrameLocks/>
          </p:cNvGraphicFramePr>
          <p:nvPr/>
        </p:nvGraphicFramePr>
        <p:xfrm>
          <a:off x="0" y="1371600"/>
          <a:ext cx="9144000" cy="4206240"/>
        </p:xfrm>
        <a:graphic>
          <a:graphicData uri="http://schemas.openxmlformats.org/drawingml/2006/table">
            <a:tbl>
              <a:tblPr firstRow="1" bandRow="1">
                <a:tableStyleId>{5C22544A-7EE6-4342-B048-85BDC9FD1C3A}</a:tableStyleId>
              </a:tblPr>
              <a:tblGrid>
                <a:gridCol w="4572000"/>
                <a:gridCol w="4572000"/>
              </a:tblGrid>
              <a:tr h="990600">
                <a:tc>
                  <a:txBody>
                    <a:bodyPr/>
                    <a:lstStyle/>
                    <a:p>
                      <a:r>
                        <a:rPr lang="en-US" sz="4000" dirty="0" smtClean="0"/>
                        <a:t>Platform</a:t>
                      </a:r>
                      <a:endParaRPr lang="en-US" sz="4000" dirty="0"/>
                    </a:p>
                  </a:txBody>
                  <a:tcPr/>
                </a:tc>
                <a:tc>
                  <a:txBody>
                    <a:bodyPr/>
                    <a:lstStyle/>
                    <a:p>
                      <a:r>
                        <a:rPr lang="en-US" sz="4000" dirty="0" smtClean="0"/>
                        <a:t>Demographics</a:t>
                      </a:r>
                      <a:endParaRPr lang="en-US" sz="4000" dirty="0"/>
                    </a:p>
                  </a:txBody>
                  <a:tcPr/>
                </a:tc>
              </a:tr>
              <a:tr h="990600">
                <a:tc>
                  <a:txBody>
                    <a:bodyPr/>
                    <a:lstStyle/>
                    <a:p>
                      <a:r>
                        <a:rPr lang="en-US" sz="2800" dirty="0" smtClean="0"/>
                        <a:t>Android</a:t>
                      </a:r>
                      <a:endParaRPr lang="en-US" sz="2800" dirty="0"/>
                    </a:p>
                  </a:txBody>
                  <a:tcPr/>
                </a:tc>
                <a:tc>
                  <a:txBody>
                    <a:bodyPr/>
                    <a:lstStyle/>
                    <a:p>
                      <a:pPr>
                        <a:buFont typeface="Wingdings" pitchFamily="2" charset="2"/>
                        <a:buChar char="q"/>
                      </a:pPr>
                      <a:r>
                        <a:rPr lang="en-US" sz="2800" dirty="0" smtClean="0"/>
                        <a:t>16 high</a:t>
                      </a:r>
                      <a:r>
                        <a:rPr lang="en-US" sz="2800" baseline="0" dirty="0" smtClean="0"/>
                        <a:t> school students</a:t>
                      </a:r>
                    </a:p>
                    <a:p>
                      <a:pPr>
                        <a:buFont typeface="Wingdings" pitchFamily="2" charset="2"/>
                        <a:buChar char="q"/>
                      </a:pPr>
                      <a:r>
                        <a:rPr lang="en-US" sz="2800" baseline="0" dirty="0" smtClean="0"/>
                        <a:t>17 knowledge workers</a:t>
                      </a:r>
                      <a:endParaRPr lang="en-US" sz="2800" dirty="0" smtClean="0"/>
                    </a:p>
                  </a:txBody>
                  <a:tcPr/>
                </a:tc>
              </a:tr>
              <a:tr h="990600">
                <a:tc>
                  <a:txBody>
                    <a:bodyPr/>
                    <a:lstStyle/>
                    <a:p>
                      <a:r>
                        <a:rPr lang="en-US" sz="2800" dirty="0" err="1" smtClean="0"/>
                        <a:t>WinMobile</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16 </a:t>
                      </a:r>
                      <a:r>
                        <a:rPr lang="en-US" sz="2800" kern="1200" baseline="0" dirty="0" smtClean="0">
                          <a:solidFill>
                            <a:schemeClr val="tx1"/>
                          </a:solidFill>
                          <a:latin typeface="+mn-lt"/>
                          <a:ea typeface="+mn-ea"/>
                          <a:cs typeface="+mn-cs"/>
                        </a:rPr>
                        <a:t>Social Communicators</a:t>
                      </a:r>
                      <a:endParaRPr lang="en-US" sz="2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56 Life Power Users</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59 </a:t>
                      </a:r>
                      <a:r>
                        <a:rPr lang="en-US" sz="2800" kern="1200" baseline="0" dirty="0" smtClean="0">
                          <a:solidFill>
                            <a:schemeClr val="tx1"/>
                          </a:solidFill>
                          <a:latin typeface="+mn-lt"/>
                          <a:ea typeface="+mn-ea"/>
                          <a:cs typeface="+mn-cs"/>
                        </a:rPr>
                        <a:t>Business Power Users</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dirty="0" smtClean="0"/>
                        <a:t>37 </a:t>
                      </a:r>
                      <a:r>
                        <a:rPr lang="en-US" sz="2800" kern="1200" baseline="0" dirty="0" smtClean="0">
                          <a:solidFill>
                            <a:schemeClr val="tx1"/>
                          </a:solidFill>
                          <a:latin typeface="+mn-lt"/>
                          <a:ea typeface="+mn-ea"/>
                          <a:cs typeface="+mn-cs"/>
                        </a:rPr>
                        <a:t>Organizer </a:t>
                      </a:r>
                      <a:r>
                        <a:rPr lang="en-US" sz="2800" kern="1200" baseline="0" dirty="0" err="1" smtClean="0">
                          <a:solidFill>
                            <a:schemeClr val="tx1"/>
                          </a:solidFill>
                          <a:latin typeface="+mn-lt"/>
                          <a:ea typeface="+mn-ea"/>
                          <a:cs typeface="+mn-cs"/>
                        </a:rPr>
                        <a:t>Practicals</a:t>
                      </a:r>
                      <a:r>
                        <a:rPr lang="en-US" sz="2800" kern="1200" baseline="0" dirty="0" smtClean="0">
                          <a:solidFill>
                            <a:schemeClr val="tx1"/>
                          </a:solidFill>
                          <a:latin typeface="+mn-lt"/>
                          <a:ea typeface="+mn-ea"/>
                          <a:cs typeface="+mn-cs"/>
                        </a:rPr>
                        <a:t> </a:t>
                      </a:r>
                      <a:endParaRPr lang="en-US" sz="2800" dirty="0" smtClean="0"/>
                    </a:p>
                    <a:p>
                      <a:endParaRPr lang="en-US" sz="2800" dirty="0"/>
                    </a:p>
                  </a:txBody>
                  <a:tcPr/>
                </a:tc>
              </a:tr>
            </a:tbl>
          </a:graphicData>
        </a:graphic>
      </p:graphicFrame>
      <p:graphicFrame>
        <p:nvGraphicFramePr>
          <p:cNvPr id="5" name="Content Placeholder 4"/>
          <p:cNvGraphicFramePr>
            <a:graphicFrameLocks/>
          </p:cNvGraphicFramePr>
          <p:nvPr/>
        </p:nvGraphicFramePr>
        <p:xfrm>
          <a:off x="0" y="1371600"/>
          <a:ext cx="9144000" cy="4556760"/>
        </p:xfrm>
        <a:graphic>
          <a:graphicData uri="http://schemas.openxmlformats.org/drawingml/2006/table">
            <a:tbl>
              <a:tblPr firstRow="1" bandRow="1">
                <a:tableStyleId>{5C22544A-7EE6-4342-B048-85BDC9FD1C3A}</a:tableStyleId>
              </a:tblPr>
              <a:tblGrid>
                <a:gridCol w="4572000"/>
                <a:gridCol w="4572000"/>
              </a:tblGrid>
              <a:tr h="1332930">
                <a:tc>
                  <a:txBody>
                    <a:bodyPr/>
                    <a:lstStyle/>
                    <a:p>
                      <a:r>
                        <a:rPr lang="en-US" sz="4000" dirty="0" smtClean="0"/>
                        <a:t>Platform</a:t>
                      </a:r>
                      <a:endParaRPr lang="en-US" sz="4000" dirty="0"/>
                    </a:p>
                  </a:txBody>
                  <a:tcPr/>
                </a:tc>
                <a:tc>
                  <a:txBody>
                    <a:bodyPr/>
                    <a:lstStyle/>
                    <a:p>
                      <a:r>
                        <a:rPr lang="en-US" sz="4000" dirty="0" smtClean="0"/>
                        <a:t>Information</a:t>
                      </a:r>
                      <a:r>
                        <a:rPr lang="en-US" sz="4000" baseline="0" dirty="0" smtClean="0"/>
                        <a:t> Logged</a:t>
                      </a:r>
                      <a:endParaRPr lang="en-US" sz="4000" dirty="0"/>
                    </a:p>
                  </a:txBody>
                  <a:tcPr/>
                </a:tc>
              </a:tr>
              <a:tr h="2262881">
                <a:tc>
                  <a:txBody>
                    <a:bodyPr/>
                    <a:lstStyle/>
                    <a:p>
                      <a:r>
                        <a:rPr lang="en-US" sz="2800" dirty="0" smtClean="0"/>
                        <a:t>Android</a:t>
                      </a:r>
                      <a:endParaRPr lang="en-US" sz="2800" dirty="0"/>
                    </a:p>
                  </a:txBody>
                  <a:tcPr/>
                </a:tc>
                <a:tc>
                  <a:txBody>
                    <a:bodyPr/>
                    <a:lstStyle/>
                    <a:p>
                      <a:pPr>
                        <a:buFont typeface="Wingdings" pitchFamily="2" charset="2"/>
                        <a:buChar char="q"/>
                      </a:pPr>
                      <a:r>
                        <a:rPr lang="en-US" sz="2800" dirty="0" smtClean="0"/>
                        <a:t>Screen state</a:t>
                      </a:r>
                      <a:endParaRPr lang="en-US" sz="2800"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baseline="0" dirty="0" smtClean="0"/>
                        <a:t>App usage</a:t>
                      </a:r>
                    </a:p>
                    <a:p>
                      <a:pPr>
                        <a:buFont typeface="Wingdings" pitchFamily="2" charset="2"/>
                        <a:buChar char="q"/>
                      </a:pPr>
                      <a:r>
                        <a:rPr lang="en-US" sz="2800" baseline="0" dirty="0" smtClean="0"/>
                        <a:t>Battery level</a:t>
                      </a:r>
                      <a:endParaRPr lang="en-US" sz="2800" dirty="0" smtClean="0"/>
                    </a:p>
                    <a:p>
                      <a:pPr>
                        <a:buFont typeface="Wingdings" pitchFamily="2" charset="2"/>
                        <a:buChar char="q"/>
                      </a:pPr>
                      <a:r>
                        <a:rPr lang="en-US" sz="2800" dirty="0" smtClean="0"/>
                        <a:t>Net</a:t>
                      </a:r>
                      <a:r>
                        <a:rPr lang="en-US" sz="2800" baseline="0" dirty="0" smtClean="0"/>
                        <a:t> traffic per app</a:t>
                      </a: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800" baseline="0" dirty="0" smtClean="0"/>
                        <a:t>Call starts and ends</a:t>
                      </a:r>
                    </a:p>
                  </a:txBody>
                  <a:tcPr/>
                </a:tc>
              </a:tr>
              <a:tr h="960949">
                <a:tc>
                  <a:txBody>
                    <a:bodyPr/>
                    <a:lstStyle/>
                    <a:p>
                      <a:r>
                        <a:rPr lang="en-US" sz="2800" dirty="0" err="1" smtClean="0"/>
                        <a:t>WinMobile</a:t>
                      </a:r>
                      <a:endParaRPr lang="en-US" sz="2800" dirty="0"/>
                    </a:p>
                  </a:txBody>
                  <a:tcPr/>
                </a:tc>
                <a:tc>
                  <a:txBody>
                    <a:bodyPr/>
                    <a:lstStyle/>
                    <a:p>
                      <a:pPr>
                        <a:buFont typeface="Wingdings" pitchFamily="2" charset="2"/>
                        <a:buChar char="q"/>
                      </a:pPr>
                      <a:r>
                        <a:rPr lang="en-US" sz="2800" dirty="0" smtClean="0"/>
                        <a:t>Screen state</a:t>
                      </a:r>
                    </a:p>
                    <a:p>
                      <a:pPr>
                        <a:buFont typeface="Wingdings" pitchFamily="2" charset="2"/>
                        <a:buChar char="q"/>
                      </a:pPr>
                      <a:r>
                        <a:rPr lang="en-US" sz="2800" dirty="0" smtClean="0"/>
                        <a:t>Applications</a:t>
                      </a:r>
                      <a:r>
                        <a:rPr lang="en-US" sz="2800" baseline="0" dirty="0" smtClean="0"/>
                        <a:t> used</a:t>
                      </a:r>
                      <a:endParaRPr lang="en-US" sz="2800" dirty="0"/>
                    </a:p>
                  </a:txBody>
                  <a:tcPr/>
                </a:tc>
              </a:tr>
            </a:tbl>
          </a:graphicData>
        </a:graphic>
      </p:graphicFrame>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lide Number Placeholder 3"/>
          <p:cNvSpPr>
            <a:spLocks noGrp="1"/>
          </p:cNvSpPr>
          <p:nvPr>
            <p:ph type="sldNum" sz="quarter" idx="12"/>
          </p:nvPr>
        </p:nvSpPr>
        <p:spPr>
          <a:xfrm>
            <a:off x="6553200" y="6356350"/>
            <a:ext cx="2133600" cy="365125"/>
          </a:xfrm>
        </p:spPr>
        <p:txBody>
          <a:bodyPr/>
          <a:lstStyle/>
          <a:p>
            <a:fld id="{2BA4F7A2-5402-47F5-8227-9110AC7438EE}" type="slidenum">
              <a:rPr lang="en-US" smtClean="0"/>
              <a:pPr/>
              <a:t>9</a:t>
            </a:fld>
            <a:endParaRPr lang="en-US" dirty="0"/>
          </a:p>
        </p:txBody>
      </p:sp>
      <p:graphicFrame>
        <p:nvGraphicFramePr>
          <p:cNvPr id="8" name="Content Placeholder 6"/>
          <p:cNvGraphicFramePr>
            <a:graphicFrameLocks/>
          </p:cNvGraphicFramePr>
          <p:nvPr/>
        </p:nvGraphicFramePr>
        <p:xfrm>
          <a:off x="0" y="1371600"/>
          <a:ext cx="9144000" cy="2819401"/>
        </p:xfrm>
        <a:graphic>
          <a:graphicData uri="http://schemas.openxmlformats.org/drawingml/2006/table">
            <a:tbl>
              <a:tblPr firstRow="1" bandRow="1">
                <a:tableStyleId>{5C22544A-7EE6-4342-B048-85BDC9FD1C3A}</a:tableStyleId>
              </a:tblPr>
              <a:tblGrid>
                <a:gridCol w="3048000"/>
                <a:gridCol w="3048000"/>
                <a:gridCol w="3048000"/>
              </a:tblGrid>
              <a:tr h="1137653">
                <a:tc>
                  <a:txBody>
                    <a:bodyPr/>
                    <a:lstStyle/>
                    <a:p>
                      <a:r>
                        <a:rPr lang="en-US" sz="4000" dirty="0" smtClean="0"/>
                        <a:t>Platform</a:t>
                      </a:r>
                      <a:endParaRPr lang="en-US" sz="4000" dirty="0"/>
                    </a:p>
                  </a:txBody>
                  <a:tcPr/>
                </a:tc>
                <a:tc>
                  <a:txBody>
                    <a:bodyPr/>
                    <a:lstStyle/>
                    <a:p>
                      <a:r>
                        <a:rPr lang="en-US" sz="4000" dirty="0" smtClean="0"/>
                        <a:t># Users</a:t>
                      </a:r>
                      <a:endParaRPr lang="en-US" sz="4000" dirty="0"/>
                    </a:p>
                  </a:txBody>
                  <a:tcPr/>
                </a:tc>
                <a:tc>
                  <a:txBody>
                    <a:bodyPr/>
                    <a:lstStyle/>
                    <a:p>
                      <a:r>
                        <a:rPr lang="en-US" sz="4000" dirty="0" smtClean="0"/>
                        <a:t>Duration</a:t>
                      </a:r>
                      <a:endParaRPr lang="en-US" sz="4000" dirty="0"/>
                    </a:p>
                  </a:txBody>
                  <a:tcPr/>
                </a:tc>
              </a:tr>
              <a:tr h="840874">
                <a:tc>
                  <a:txBody>
                    <a:bodyPr/>
                    <a:lstStyle/>
                    <a:p>
                      <a:r>
                        <a:rPr lang="en-US" sz="2800" dirty="0" smtClean="0"/>
                        <a:t>Android</a:t>
                      </a:r>
                      <a:endParaRPr lang="en-US" sz="2800" dirty="0"/>
                    </a:p>
                  </a:txBody>
                  <a:tcPr/>
                </a:tc>
                <a:tc>
                  <a:txBody>
                    <a:bodyPr/>
                    <a:lstStyle/>
                    <a:p>
                      <a:r>
                        <a:rPr lang="en-US" sz="2800" dirty="0" smtClean="0"/>
                        <a:t>33</a:t>
                      </a:r>
                      <a:endParaRPr lang="en-US" sz="2800" dirty="0"/>
                    </a:p>
                  </a:txBody>
                  <a:tcPr/>
                </a:tc>
                <a:tc>
                  <a:txBody>
                    <a:bodyPr/>
                    <a:lstStyle/>
                    <a:p>
                      <a:r>
                        <a:rPr lang="en-US" sz="2800" dirty="0" smtClean="0"/>
                        <a:t>7-21 Weeks/user</a:t>
                      </a:r>
                      <a:endParaRPr lang="en-US" sz="2800" dirty="0"/>
                    </a:p>
                  </a:txBody>
                  <a:tcPr/>
                </a:tc>
              </a:tr>
              <a:tr h="840874">
                <a:tc>
                  <a:txBody>
                    <a:bodyPr/>
                    <a:lstStyle/>
                    <a:p>
                      <a:r>
                        <a:rPr lang="en-US" sz="2800" dirty="0" err="1" smtClean="0"/>
                        <a:t>WinMobile</a:t>
                      </a:r>
                      <a:endParaRPr lang="en-US" sz="2800" dirty="0"/>
                    </a:p>
                  </a:txBody>
                  <a:tcPr/>
                </a:tc>
                <a:tc>
                  <a:txBody>
                    <a:bodyPr/>
                    <a:lstStyle/>
                    <a:p>
                      <a:r>
                        <a:rPr lang="en-US" sz="2800" dirty="0" smtClean="0"/>
                        <a:t>222</a:t>
                      </a:r>
                      <a:endParaRPr lang="en-US" sz="2800" dirty="0"/>
                    </a:p>
                  </a:txBody>
                  <a:tcPr/>
                </a:tc>
                <a:tc>
                  <a:txBody>
                    <a:bodyPr/>
                    <a:lstStyle/>
                    <a:p>
                      <a:r>
                        <a:rPr lang="en-US" sz="2800" dirty="0" smtClean="0"/>
                        <a:t>8-28 Weeks/user</a:t>
                      </a:r>
                      <a:endParaRPr lang="en-US" sz="28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55"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strVal val="#ppt_w*0.70"/>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55"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TotalTime>
  <Words>633</Words>
  <Application>Microsoft Office PowerPoint</Application>
  <PresentationFormat>On-screen Show (4:3)</PresentationFormat>
  <Paragraphs>234</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Diversity in Smartphone Usage</vt:lpstr>
      <vt:lpstr>Smart phone - Intro</vt:lpstr>
      <vt:lpstr>What does this Paper say?</vt:lpstr>
      <vt:lpstr>Why did they do this paper?</vt:lpstr>
      <vt:lpstr>Basic Facts about Smartphone Usage Are Unknown</vt:lpstr>
      <vt:lpstr>Why Do We Need to Know These Facts?</vt:lpstr>
      <vt:lpstr>Main Findings</vt:lpstr>
      <vt:lpstr>Smart phone Usage</vt:lpstr>
      <vt:lpstr>Who participated in this survey?</vt:lpstr>
      <vt:lpstr>Users have disparate interaction levels</vt:lpstr>
      <vt:lpstr>Sources of Interaction Diversity </vt:lpstr>
      <vt:lpstr>User Demographics Do Not Explain Diversity</vt:lpstr>
      <vt:lpstr>Session Lengths Contribute to Diversity</vt:lpstr>
      <vt:lpstr>Number of Sessions Contribute to Diversity</vt:lpstr>
      <vt:lpstr>Session Length and Count Are Uncorrelated</vt:lpstr>
      <vt:lpstr>Close Look at Interaction Sessions</vt:lpstr>
      <vt:lpstr>Modeling Interaction Sessions</vt:lpstr>
      <vt:lpstr>Diurnal Patterns:</vt:lpstr>
      <vt:lpstr>Smart phone Usage</vt:lpstr>
      <vt:lpstr>Users Run Disparate Number of Applications</vt:lpstr>
      <vt:lpstr>Application Breakdown:</vt:lpstr>
      <vt:lpstr>Close Look at Application Popularity</vt:lpstr>
      <vt:lpstr>Application Popularity</vt:lpstr>
      <vt:lpstr>Diurnal patterns:</vt:lpstr>
      <vt:lpstr>Application Sessions</vt:lpstr>
      <vt:lpstr>Application session lengths:</vt:lpstr>
      <vt:lpstr>Smart phone Usage</vt:lpstr>
      <vt:lpstr>Users Are Diverse in Energy Drain</vt:lpstr>
      <vt:lpstr>Close Look at Energy Drain</vt:lpstr>
      <vt:lpstr>Modeling Energy Drain</vt:lpstr>
      <vt:lpstr>Network Traffic</vt:lpstr>
      <vt:lpstr>Network Traffic</vt:lpstr>
      <vt:lpstr>Conclusions</vt:lpstr>
      <vt:lpstr>Questions Raised?</vt:lpstr>
      <vt:lpstr>Slide 35</vt:lpstr>
    </vt:vector>
  </TitlesOfParts>
  <Company>University of Central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in Smartphone Usage</dc:title>
  <dc:creator>Computer Services and Telecommunications</dc:creator>
  <cp:lastModifiedBy>pub160</cp:lastModifiedBy>
  <cp:revision>202</cp:revision>
  <dcterms:created xsi:type="dcterms:W3CDTF">2011-02-01T22:56:55Z</dcterms:created>
  <dcterms:modified xsi:type="dcterms:W3CDTF">2011-03-13T20:34:39Z</dcterms:modified>
</cp:coreProperties>
</file>