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notesMasterIdLst>
    <p:notesMasterId r:id="rId23"/>
  </p:notesMasterIdLst>
  <p:handoutMasterIdLst>
    <p:handoutMasterId r:id="rId24"/>
  </p:handoutMasterIdLst>
  <p:sldIdLst>
    <p:sldId id="256" r:id="rId3"/>
    <p:sldId id="276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291" r:id="rId20"/>
    <p:sldId id="292" r:id="rId21"/>
    <p:sldId id="294" r:id="rId22"/>
  </p:sldIdLst>
  <p:sldSz cx="9144000" cy="6858000" type="screen4x3"/>
  <p:notesSz cx="6858000" cy="9144000"/>
  <p:embeddedFontLs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Segoe UI" pitchFamily="34" charset="0"/>
      <p:regular r:id="rId29"/>
      <p:bold r:id="rId30"/>
      <p:italic r:id="rId31"/>
      <p:boldItalic r:id="rId32"/>
    </p:embeddedFont>
    <p:embeddedFont>
      <p:font typeface="Perpetua" pitchFamily="18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75" autoAdjust="0"/>
    <p:restoredTop sz="94695" autoAdjust="0"/>
  </p:normalViewPr>
  <p:slideViewPr>
    <p:cSldViewPr>
      <p:cViewPr varScale="1">
        <p:scale>
          <a:sx n="75" d="100"/>
          <a:sy n="75" d="100"/>
        </p:scale>
        <p:origin x="-115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-2478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2/16/2011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6033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2/16/2011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34126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152400"/>
            <a:ext cx="10398265" cy="7155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600" y="957601"/>
            <a:ext cx="7772400" cy="860425"/>
          </a:xfrm>
        </p:spPr>
        <p:txBody>
          <a:bodyPr anchor="b" anchorCtr="0"/>
          <a:lstStyle>
            <a:lvl1pPr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676400"/>
            <a:ext cx="7753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906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87" y="1295401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35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111750" cy="4678363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2600" y="1524000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457200"/>
            <a:ext cx="6858000" cy="639763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10600" y="974400"/>
            <a:ext cx="68760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199"/>
            <a:ext cx="3962400" cy="3381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304800"/>
            <a:ext cx="69342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762000"/>
            <a:ext cx="39624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503239"/>
            <a:ext cx="1219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03237"/>
            <a:ext cx="7162800" cy="6278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 sz="2400" b="0"/>
            </a:lvl1pPr>
            <a:lvl2pPr marL="684213" indent="-22701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2000"/>
            </a:lvl2pPr>
            <a:lvl3pPr marL="10874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800"/>
            </a:lvl3pPr>
            <a:lvl4pPr marL="1541463" indent="-16986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600"/>
            </a:lvl4pPr>
            <a:lvl5pPr marL="20018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810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>
            <a:lvl1pPr>
              <a:buClr>
                <a:schemeClr val="accent3">
                  <a:lumMod val="50000"/>
                </a:schemeClr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81000" y="3130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81000" y="1711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81000" y="24210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81000" y="3769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81000" y="4478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381000" y="5257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457200" y="6638075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1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447801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0480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048000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762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8575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6388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762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575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56388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4478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752601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1pPr>
            <a:lvl2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039" y="1752601"/>
            <a:ext cx="4041775" cy="4068763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0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1800"/>
            </a:lvl3pPr>
            <a:lvl4pPr>
              <a:buClr>
                <a:schemeClr val="bg1">
                  <a:lumMod val="95000"/>
                </a:schemeClr>
              </a:buClr>
              <a:defRPr sz="1600"/>
            </a:lvl4pPr>
            <a:lvl5pPr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494212" y="1447802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19200" y="457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14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200" y="808364"/>
            <a:ext cx="8229600" cy="505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2895600"/>
            <a:ext cx="1219200" cy="106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2667000"/>
            <a:ext cx="144780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61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64" r:id="rId12"/>
    <p:sldLayoutId id="2147483657" r:id="rId13"/>
    <p:sldLayoutId id="2147483658" r:id="rId14"/>
    <p:sldLayoutId id="2147483659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Clr>
          <a:schemeClr val="bg1">
            <a:lumMod val="95000"/>
          </a:schemeClr>
        </a:buClr>
        <a:buFont typeface="Arial" pitchFamily="34" charset="0"/>
        <a:buChar char="•"/>
        <a:defRPr sz="3600" b="1" kern="1200" baseline="0">
          <a:solidFill>
            <a:schemeClr val="bg1"/>
          </a:solidFill>
          <a:latin typeface="+mj-lt"/>
          <a:ea typeface="+mj-ea"/>
          <a:cs typeface="Segoe UI" pitchFamily="34" charset="0"/>
        </a:defRPr>
      </a:lvl1pPr>
    </p:titleStyle>
    <p:bodyStyle>
      <a:lvl1pPr marL="173038" indent="-17303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Segoe UI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Segoe UI" pitchFamily="34" charset="0"/>
        </a:defRPr>
      </a:lvl2pPr>
      <a:lvl3pPr marL="10302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Segoe UI" pitchFamily="34" charset="0"/>
        </a:defRPr>
      </a:lvl3pPr>
      <a:lvl4pPr marL="1482725" indent="-111125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4pPr>
      <a:lvl5pPr marL="19446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Gza0tyjozGs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isetube.net/" TargetMode="External"/><Relationship Id="rId2" Type="http://schemas.openxmlformats.org/officeDocument/2006/relationships/hyperlink" Target="http://www.eecs.ucf.edu/~turgut/COURSES/EEL6788_AWN_Spr11/Papers/Rana-EarPhone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838200"/>
            <a:ext cx="7772400" cy="1089025"/>
          </a:xfrm>
        </p:spPr>
        <p:txBody>
          <a:bodyPr/>
          <a:lstStyle/>
          <a:p>
            <a:pPr algn="ctr"/>
            <a:r>
              <a:rPr lang="en-US" dirty="0" smtClean="0"/>
              <a:t>Ear-Phone</a:t>
            </a:r>
            <a:r>
              <a:rPr lang="en-US" dirty="0" smtClean="0"/>
              <a:t>: An End-to-End Participatory Urban Noise Mapping System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362200"/>
            <a:ext cx="7696200" cy="15240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-</a:t>
            </a:r>
            <a:r>
              <a:rPr lang="en-US" sz="1800" dirty="0" err="1" smtClean="0"/>
              <a:t>Rajib</a:t>
            </a:r>
            <a:r>
              <a:rPr lang="en-US" sz="1800" dirty="0" smtClean="0"/>
              <a:t> Kumar </a:t>
            </a:r>
            <a:r>
              <a:rPr lang="en-US" sz="1800" dirty="0" err="1" smtClean="0"/>
              <a:t>Rana</a:t>
            </a:r>
            <a:r>
              <a:rPr lang="en-US" sz="1800" dirty="0" smtClean="0"/>
              <a:t>, Chun Tung Chou, </a:t>
            </a:r>
            <a:r>
              <a:rPr lang="en-US" sz="1800" dirty="0" err="1" smtClean="0"/>
              <a:t>Salil</a:t>
            </a:r>
            <a:r>
              <a:rPr lang="en-US" sz="1800" dirty="0" smtClean="0"/>
              <a:t> S. </a:t>
            </a:r>
            <a:r>
              <a:rPr lang="en-US" sz="1800" dirty="0" err="1" smtClean="0"/>
              <a:t>Kanhere</a:t>
            </a:r>
            <a:r>
              <a:rPr lang="en-US" sz="1800" dirty="0" smtClean="0"/>
              <a:t>, </a:t>
            </a:r>
            <a:r>
              <a:rPr lang="en-US" sz="1800" dirty="0" err="1" smtClean="0"/>
              <a:t>Nirupama</a:t>
            </a:r>
            <a:r>
              <a:rPr lang="en-US" sz="1800" dirty="0" smtClean="0"/>
              <a:t> </a:t>
            </a:r>
            <a:r>
              <a:rPr lang="en-US" sz="1800" dirty="0" err="1" smtClean="0"/>
              <a:t>Bulusu</a:t>
            </a:r>
            <a:r>
              <a:rPr lang="en-US" sz="1800" dirty="0" smtClean="0"/>
              <a:t>, </a:t>
            </a:r>
            <a:r>
              <a:rPr lang="en-US" sz="1800" dirty="0" err="1" smtClean="0"/>
              <a:t>Wen</a:t>
            </a:r>
            <a:r>
              <a:rPr lang="en-US" sz="1800" dirty="0" smtClean="0"/>
              <a:t> </a:t>
            </a:r>
            <a:r>
              <a:rPr lang="en-US" sz="1800" dirty="0" err="1" smtClean="0"/>
              <a:t>Hu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-School of Computer Science and Engineer, University of New South Wales, Sydney, Australia. Department of Computer Science, Portland State University, USA. CSIRO ICT Centre Australia.</a:t>
            </a:r>
          </a:p>
          <a:p>
            <a:r>
              <a:rPr lang="en-US" sz="1800" dirty="0" smtClean="0"/>
              <a:t>2010, </a:t>
            </a:r>
            <a:r>
              <a:rPr lang="en-US" sz="1800" dirty="0" smtClean="0"/>
              <a:t>number of pages </a:t>
            </a:r>
            <a:r>
              <a:rPr lang="en-US" sz="1800" dirty="0" smtClean="0"/>
              <a:t>12</a:t>
            </a:r>
            <a:endParaRPr lang="en-US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7425" y="6324600"/>
            <a:ext cx="2619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14400" y="4038600"/>
            <a:ext cx="5867400" cy="685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Presented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 By: Rene Chacon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Resource Usage on Nokia N95 platform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“Not optimized for CPU utilization or power consumption, instead focus on accuracy”</a:t>
            </a:r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304800"/>
            <a:ext cx="8229600" cy="639763"/>
          </a:xfrm>
        </p:spPr>
        <p:txBody>
          <a:bodyPr/>
          <a:lstStyle/>
          <a:p>
            <a:pPr algn="ctr">
              <a:buNone/>
            </a:pPr>
            <a:r>
              <a:rPr lang="en-US" sz="4000" dirty="0" smtClean="0"/>
              <a:t>Ear-Phone</a:t>
            </a:r>
            <a:r>
              <a:rPr lang="en-US" sz="4000" dirty="0" smtClean="0"/>
              <a:t> (Implementation and Evaluation)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Ear-Phone: An End-to-End Participatory Urban Noise Mapping System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 l="54808" t="42821" r="12820" b="33846"/>
          <a:stretch>
            <a:fillRect/>
          </a:stretch>
        </p:blipFill>
        <p:spPr bwMode="auto">
          <a:xfrm>
            <a:off x="2743200" y="1752600"/>
            <a:ext cx="3324225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639763"/>
          </a:xfrm>
        </p:spPr>
        <p:txBody>
          <a:bodyPr/>
          <a:lstStyle/>
          <a:p>
            <a:pPr algn="ctr">
              <a:buNone/>
            </a:pPr>
            <a:r>
              <a:rPr lang="en-US" sz="3000" dirty="0" smtClean="0"/>
              <a:t>Ear-Phone</a:t>
            </a:r>
            <a:r>
              <a:rPr lang="en-US" sz="3000" dirty="0" smtClean="0"/>
              <a:t> (Example of noisy street </a:t>
            </a:r>
            <a:r>
              <a:rPr lang="en-US" sz="3000" dirty="0" err="1" smtClean="0"/>
              <a:t>vs</a:t>
            </a:r>
            <a:r>
              <a:rPr lang="en-US" sz="3000" dirty="0" smtClean="0"/>
              <a:t> quiet street)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Ear-Phone: An End-to-End Participatory Urban Noise Mapping System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2" cstate="print"/>
          <a:srcRect l="58814" t="27692" r="14583" b="29487"/>
          <a:stretch>
            <a:fillRect/>
          </a:stretch>
        </p:blipFill>
        <p:spPr bwMode="auto">
          <a:xfrm>
            <a:off x="381000" y="1447800"/>
            <a:ext cx="3048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733800" y="1371600"/>
            <a:ext cx="5029200" cy="3352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A small amount of information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 of the temporal-spatial noise profile, is not sufficient for the Compressive sensing based reconstruction algorithm.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639763"/>
          </a:xfrm>
        </p:spPr>
        <p:txBody>
          <a:bodyPr/>
          <a:lstStyle/>
          <a:p>
            <a:pPr algn="ctr">
              <a:buNone/>
            </a:pPr>
            <a:r>
              <a:rPr lang="en-US" sz="3000" dirty="0" smtClean="0"/>
              <a:t>Ear-Phone</a:t>
            </a:r>
            <a:r>
              <a:rPr lang="en-US" sz="3000" dirty="0" smtClean="0"/>
              <a:t> (Example of noisy street </a:t>
            </a:r>
            <a:r>
              <a:rPr lang="en-US" sz="3000" dirty="0" err="1" smtClean="0"/>
              <a:t>vs</a:t>
            </a:r>
            <a:r>
              <a:rPr lang="en-US" sz="3000" dirty="0" smtClean="0"/>
              <a:t> quiet street)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Ear-Phone: An End-to-End Participatory Urban Noise Mapping System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 cstate="print"/>
          <a:srcRect l="28045" t="31026" r="49679" b="10000"/>
          <a:stretch>
            <a:fillRect/>
          </a:stretch>
        </p:blipFill>
        <p:spPr bwMode="auto">
          <a:xfrm>
            <a:off x="4800600" y="533400"/>
            <a:ext cx="4038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 cstate="print"/>
          <a:srcRect l="51923" t="29487" r="26122" b="11282"/>
          <a:stretch>
            <a:fillRect/>
          </a:stretch>
        </p:blipFill>
        <p:spPr bwMode="auto">
          <a:xfrm>
            <a:off x="304800" y="533400"/>
            <a:ext cx="3810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Determine… </a:t>
            </a:r>
          </a:p>
          <a:p>
            <a:r>
              <a:rPr lang="en-US" sz="2800" dirty="0" smtClean="0"/>
              <a:t>Spatial width of D meters and Temporal width of T seconds.</a:t>
            </a:r>
          </a:p>
          <a:p>
            <a:r>
              <a:rPr lang="en-US" sz="2800" dirty="0" smtClean="0"/>
              <a:t>Obtain reference noise profiles.</a:t>
            </a:r>
          </a:p>
          <a:p>
            <a:endParaRPr lang="en-US" sz="2800" dirty="0" smtClean="0"/>
          </a:p>
          <a:p>
            <a:r>
              <a:rPr lang="en-US" sz="2800" dirty="0" smtClean="0"/>
              <a:t>Projection Method and Raw-Data Method used to obtain data and send to Central Server.</a:t>
            </a:r>
          </a:p>
          <a:p>
            <a:endParaRPr lang="en-US" sz="2800" dirty="0" smtClean="0"/>
          </a:p>
          <a:p>
            <a:r>
              <a:rPr lang="en-US" sz="2800" dirty="0" smtClean="0"/>
              <a:t>Reconstruction operation performed to estimate missing samples in the noise profile.</a:t>
            </a:r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304800"/>
            <a:ext cx="8229600" cy="639763"/>
          </a:xfrm>
        </p:spPr>
        <p:txBody>
          <a:bodyPr/>
          <a:lstStyle/>
          <a:p>
            <a:pPr algn="ctr">
              <a:buNone/>
            </a:pPr>
            <a:r>
              <a:rPr lang="en-US" sz="4000" dirty="0" smtClean="0"/>
              <a:t>Ear-Phone(Simulation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Ear-Phone: An End-to-End Participatory Urban Noise Mapping System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304800"/>
            <a:ext cx="8229600" cy="639763"/>
          </a:xfrm>
        </p:spPr>
        <p:txBody>
          <a:bodyPr/>
          <a:lstStyle/>
          <a:p>
            <a:pPr algn="ctr">
              <a:buNone/>
            </a:pPr>
            <a:r>
              <a:rPr lang="en-US" sz="4000" dirty="0" smtClean="0"/>
              <a:t>Ear-Phone(Simulation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Ear-Phone: An End-to-End Participatory Urban Noise Mapping System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 cstate="print"/>
          <a:srcRect l="30128" t="20000" r="29487" b="19231"/>
          <a:stretch>
            <a:fillRect/>
          </a:stretch>
        </p:blipFill>
        <p:spPr bwMode="auto">
          <a:xfrm>
            <a:off x="3962400" y="1143000"/>
            <a:ext cx="481248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04800" y="1143000"/>
            <a:ext cx="3429000" cy="441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1219200"/>
            <a:ext cx="3352800" cy="434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Ear-Phone ‘Reconstruction accuracy’ comparison of Projection and Raw-Data methods.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304800"/>
            <a:ext cx="8229600" cy="639763"/>
          </a:xfrm>
        </p:spPr>
        <p:txBody>
          <a:bodyPr/>
          <a:lstStyle/>
          <a:p>
            <a:pPr algn="ctr">
              <a:buNone/>
            </a:pPr>
            <a:r>
              <a:rPr lang="en-US" sz="4000" dirty="0" smtClean="0"/>
              <a:t>Ear-Phone(Simulation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Ear-Phone: An End-to-End Participatory Urban Noise Mapping System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1143000"/>
            <a:ext cx="3429000" cy="441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1219200"/>
            <a:ext cx="3352800" cy="434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Ear-Phone ‘Communication overhead’ comparison of Projection and Raw-Data methods.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 cstate="print"/>
          <a:srcRect l="20513" t="33333" r="50160" b="39231"/>
          <a:stretch>
            <a:fillRect/>
          </a:stretch>
        </p:blipFill>
        <p:spPr bwMode="auto">
          <a:xfrm>
            <a:off x="3810000" y="1905000"/>
            <a:ext cx="5029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304800"/>
            <a:ext cx="8229600" cy="639763"/>
          </a:xfrm>
        </p:spPr>
        <p:txBody>
          <a:bodyPr/>
          <a:lstStyle/>
          <a:p>
            <a:pPr algn="ctr">
              <a:buNone/>
            </a:pPr>
            <a:r>
              <a:rPr lang="en-US" sz="4000" dirty="0" smtClean="0"/>
              <a:t>Ear-Phone(Simulation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Ear-Phone: An End-to-End Participatory Urban Noise Mapping System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1143000"/>
            <a:ext cx="3429000" cy="441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1219200"/>
            <a:ext cx="3352800" cy="434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Ear-Phone ‘Percentage of missing data’ for Raw-Data method.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10" name="Picture 9"/>
          <p:cNvPicPr/>
          <p:nvPr/>
        </p:nvPicPr>
        <p:blipFill>
          <a:blip r:embed="rId2" cstate="print"/>
          <a:srcRect l="33974" t="34615" r="29968" b="34103"/>
          <a:stretch>
            <a:fillRect/>
          </a:stretch>
        </p:blipFill>
        <p:spPr bwMode="auto">
          <a:xfrm>
            <a:off x="3733800" y="1752600"/>
            <a:ext cx="5181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304800"/>
            <a:ext cx="8229600" cy="639763"/>
          </a:xfrm>
        </p:spPr>
        <p:txBody>
          <a:bodyPr/>
          <a:lstStyle/>
          <a:p>
            <a:pPr algn="ctr">
              <a:buNone/>
            </a:pPr>
            <a:r>
              <a:rPr lang="en-US" sz="4000" dirty="0" smtClean="0"/>
              <a:t>Ear-Phone(similar framework </a:t>
            </a:r>
            <a:r>
              <a:rPr lang="en-US" sz="4000" dirty="0" err="1" smtClean="0"/>
              <a:t>Noisetube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Ear-Phone: An End-to-End Participatory Urban Noise Mapping System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1143000"/>
            <a:ext cx="3429000" cy="4419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1219200"/>
            <a:ext cx="8229600" cy="2286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1981200"/>
            <a:ext cx="6172200" cy="16002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>
                <a:latin typeface="Perpetua" pitchFamily="18" charset="0"/>
                <a:ea typeface="+mj-ea"/>
                <a:cs typeface="+mj-cs"/>
                <a:hlinkClick r:id="rId2"/>
              </a:rPr>
              <a:t>http://</a:t>
            </a:r>
            <a:r>
              <a:rPr lang="en-US" sz="2400" dirty="0" smtClean="0">
                <a:latin typeface="Perpetua" pitchFamily="18" charset="0"/>
                <a:ea typeface="+mj-ea"/>
                <a:cs typeface="+mj-cs"/>
                <a:hlinkClick r:id="rId2"/>
              </a:rPr>
              <a:t>www.youtube.com/watch?v=Gza0tyjozGs</a:t>
            </a:r>
            <a:endParaRPr lang="en-US" sz="2400" dirty="0" smtClean="0">
              <a:latin typeface="Perpetua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1910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Ear-Phone utilizes ‘Compressive sensing’ to solve issue of reconstructing noise map from incomplete and random samples.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Ear-Phone utilizes ‘Crowd Sourcing’ to obtain data for noise map.</a:t>
            </a:r>
            <a:endParaRPr lang="en-US" sz="2800" dirty="0" smtClean="0"/>
          </a:p>
          <a:p>
            <a:pPr>
              <a:buNone/>
            </a:pPr>
            <a:endParaRPr lang="en-US" dirty="0" smtClean="0"/>
          </a:p>
          <a:p>
            <a:r>
              <a:rPr lang="en-US" sz="2800" dirty="0" smtClean="0"/>
              <a:t>The Projection method and Raw-Data method are studied.</a:t>
            </a: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/>
              <a:t> Significance of Work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Ear-Phone: An End-to-End Participatory Urban Noise Mapping System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1910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Paper: </a:t>
            </a:r>
            <a:r>
              <a:rPr lang="en-US" sz="2800" dirty="0" smtClean="0"/>
              <a:t>Ear-Phone: An End-to-End Participatory Urban Noise Mapping System</a:t>
            </a:r>
            <a:endParaRPr lang="en-US" sz="2800" dirty="0" smtClean="0"/>
          </a:p>
          <a:p>
            <a:r>
              <a:rPr lang="en-US" sz="2800" dirty="0" smtClean="0"/>
              <a:t>Link: </a:t>
            </a:r>
            <a:r>
              <a:rPr lang="en-US" sz="2800" dirty="0" smtClean="0">
                <a:hlinkClick r:id="rId2"/>
              </a:rPr>
              <a:t>http://www.eecs.ucf.edu/~</a:t>
            </a:r>
            <a:r>
              <a:rPr lang="en-US" sz="2800" dirty="0" smtClean="0">
                <a:hlinkClick r:id="rId2"/>
              </a:rPr>
              <a:t>turgut/COURSES/EEL6788_AWN_Spr11/Papers/Rana-EarPhone.pdf</a:t>
            </a:r>
            <a:endParaRPr lang="en-US" sz="2800" dirty="0" smtClean="0"/>
          </a:p>
          <a:p>
            <a:r>
              <a:rPr lang="en-US" sz="2800" dirty="0" err="1" smtClean="0"/>
              <a:t>Noisetube</a:t>
            </a:r>
            <a:endParaRPr lang="en-US" sz="2800" dirty="0" smtClean="0"/>
          </a:p>
          <a:p>
            <a:r>
              <a:rPr lang="en-US" sz="2800" dirty="0" smtClean="0">
                <a:hlinkClick r:id="rId3"/>
              </a:rPr>
              <a:t>http://www.noisetube.net</a:t>
            </a:r>
            <a:r>
              <a:rPr lang="en-US" sz="2800" dirty="0" smtClean="0">
                <a:hlinkClick r:id="rId3"/>
              </a:rPr>
              <a:t>/</a:t>
            </a:r>
            <a:endParaRPr lang="en-US" sz="2800" dirty="0" smtClean="0"/>
          </a:p>
          <a:p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/>
              <a:t> References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Ear-Phone: An End-to-End Participatory Urban Noise Mapping System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Noise map assists in monitoring environmental noise pollution in urban areas.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Compressive Sensing, recovering the noise map from incomplete and random samples.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Ear-Phone, platform to assess noise pollution utilizing minimal mobile device resources yet maintaining a standard in reconstruction accuracy.</a:t>
            </a:r>
            <a:endParaRPr lang="en-US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/>
              <a:t>Ear-Phone</a:t>
            </a:r>
            <a:r>
              <a:rPr lang="en-US" sz="4000" dirty="0" smtClean="0"/>
              <a:t> </a:t>
            </a:r>
            <a:r>
              <a:rPr lang="en-US" sz="4000" dirty="0" smtClean="0"/>
              <a:t>(Abstract)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Ear-Phone: An End-to-End Participatory Urban Noise Mapping System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191001"/>
          </a:xfrm>
        </p:spPr>
        <p:txBody>
          <a:bodyPr>
            <a:normAutofit/>
          </a:bodyPr>
          <a:lstStyle/>
          <a:p>
            <a:endParaRPr lang="en-US" sz="7200" dirty="0" smtClean="0"/>
          </a:p>
          <a:p>
            <a:endParaRPr lang="en-US" sz="7200" dirty="0" smtClean="0"/>
          </a:p>
          <a:p>
            <a:endParaRPr lang="en-US" sz="7200" dirty="0" smtClean="0"/>
          </a:p>
          <a:p>
            <a:endParaRPr lang="en-US" sz="7200" dirty="0" smtClean="0"/>
          </a:p>
          <a:p>
            <a:pPr algn="ctr">
              <a:buNone/>
            </a:pPr>
            <a:r>
              <a:rPr lang="en-US" sz="7200" dirty="0" smtClean="0"/>
              <a:t>Questions</a:t>
            </a:r>
          </a:p>
          <a:p>
            <a:pPr>
              <a:buNone/>
            </a:pPr>
            <a:endParaRPr lang="en-US" sz="2800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Mobile Smart Phones eliminate need for acoustic engineers. Utilize ‘Crowd Sourcing’.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Current data/maps of monitored noise pollution is updated infrequently (5yrs).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Signal Processing software located in Mobile phones and Signal Reconstruction software </a:t>
            </a:r>
            <a:r>
              <a:rPr lang="en-US" sz="2800" dirty="0" smtClean="0"/>
              <a:t>at Central Server.</a:t>
            </a:r>
            <a:endParaRPr lang="en-US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/>
              <a:t>Ear-Phone</a:t>
            </a:r>
            <a:r>
              <a:rPr lang="en-US" sz="4000" dirty="0" smtClean="0"/>
              <a:t> (Introduction)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Ear-Phone: An End-to-End Participatory Urban Noise Mapping System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/>
              <a:t>Ear-Phone</a:t>
            </a:r>
            <a:r>
              <a:rPr lang="en-US" sz="4000" dirty="0" smtClean="0"/>
              <a:t> (Architecture)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Ear-Phone: An End-to-End Participatory Urban Noise Mapping System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 cstate="print"/>
          <a:srcRect l="18910" t="32821" r="17147" b="25128"/>
          <a:stretch>
            <a:fillRect/>
          </a:stretch>
        </p:blipFill>
        <p:spPr bwMode="auto">
          <a:xfrm>
            <a:off x="609600" y="914400"/>
            <a:ext cx="7795931" cy="320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0" y="4267200"/>
            <a:ext cx="7543800" cy="1295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(MobSLM)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 = Mobile phone with sound level meter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(LA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eq,T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 ) = Loudness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 characteristic known as the equivalent noise level     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                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over a time interval.</a:t>
            </a:r>
            <a:b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(MGRS) = Military Grid Reference System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A-weighted equivalent continuous sound level or LA</a:t>
            </a:r>
            <a:r>
              <a:rPr lang="en-US" sz="1800" dirty="0" smtClean="0"/>
              <a:t>eq,T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10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order digital filter, frequency responses matches that of A weighting over range 0-8kHz.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Long-term equivalent Noise Level,</a:t>
            </a:r>
          </a:p>
          <a:p>
            <a:r>
              <a:rPr lang="en-US" sz="2800" dirty="0" smtClean="0"/>
              <a:t>N= # of reference time intervals</a:t>
            </a:r>
          </a:p>
          <a:p>
            <a:endParaRPr lang="en-US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/>
              <a:t>Ear-Phone</a:t>
            </a:r>
            <a:r>
              <a:rPr lang="en-US" sz="4000" dirty="0" smtClean="0"/>
              <a:t> (System Components)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Ear-Phone: An End-to-End Participatory Urban Noise Mapping System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 l="15224" t="47949" r="54167" b="39231"/>
          <a:stretch>
            <a:fillRect/>
          </a:stretch>
        </p:blipFill>
        <p:spPr bwMode="auto">
          <a:xfrm>
            <a:off x="2667000" y="1676400"/>
            <a:ext cx="3352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3" cstate="print"/>
          <a:srcRect l="56571" t="55385" r="13782" b="36923"/>
          <a:stretch>
            <a:fillRect/>
          </a:stretch>
        </p:blipFill>
        <p:spPr bwMode="auto">
          <a:xfrm>
            <a:off x="2438400" y="4953000"/>
            <a:ext cx="3276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To approximate GPS by grids, MGRS is used which divides the earth’s surface into squares such as </a:t>
            </a:r>
          </a:p>
          <a:p>
            <a:pPr>
              <a:buNone/>
            </a:pPr>
            <a:r>
              <a:rPr lang="en-US" sz="2800" dirty="0" smtClean="0"/>
              <a:t> </a:t>
            </a:r>
            <a:r>
              <a:rPr lang="en-US" sz="2800" dirty="0" smtClean="0"/>
              <a:t>  </a:t>
            </a:r>
            <a:r>
              <a:rPr lang="en-US" sz="2800" dirty="0" smtClean="0"/>
              <a:t>30m X 30m (accuracy and latency considered)</a:t>
            </a:r>
            <a:endParaRPr lang="en-US" sz="1800" dirty="0" smtClean="0"/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Trials are performed using </a:t>
            </a:r>
            <a:r>
              <a:rPr lang="en-US" sz="2800" dirty="0" err="1" smtClean="0"/>
              <a:t>MobSLMs</a:t>
            </a:r>
            <a:r>
              <a:rPr lang="en-US" sz="2800" dirty="0" smtClean="0"/>
              <a:t> to determine square dimensions.</a:t>
            </a:r>
            <a:endParaRPr lang="en-US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/>
              <a:t>Ear-Phone</a:t>
            </a:r>
            <a:r>
              <a:rPr lang="en-US" sz="4000" dirty="0" smtClean="0"/>
              <a:t> (System Components)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Ear-Phone: An End-to-End Participatory Urban Noise Mapping System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 smtClean="0"/>
          </a:p>
          <a:p>
            <a:r>
              <a:rPr lang="en-US" sz="2600" dirty="0" smtClean="0"/>
              <a:t>Signal Reconstruction Model</a:t>
            </a:r>
          </a:p>
          <a:p>
            <a:r>
              <a:rPr lang="en-US" sz="2600" dirty="0" smtClean="0"/>
              <a:t>Noise profile x is compressible</a:t>
            </a:r>
          </a:p>
          <a:p>
            <a:pPr>
              <a:buNone/>
            </a:pPr>
            <a:r>
              <a:rPr lang="en-US" sz="2600" dirty="0" smtClean="0"/>
              <a:t>i</a:t>
            </a:r>
            <a:r>
              <a:rPr lang="en-US" sz="2600" dirty="0" smtClean="0"/>
              <a:t>n the Discrete Cosine Transform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Projection Method (Gaussian distributed random numbers with mean zero and unit variance) </a:t>
            </a:r>
            <a:r>
              <a:rPr lang="en-US" sz="2800" dirty="0" err="1" smtClean="0"/>
              <a:t>vs</a:t>
            </a:r>
            <a:r>
              <a:rPr lang="en-US" sz="2800" dirty="0" smtClean="0"/>
              <a:t> Raw Data Method.</a:t>
            </a:r>
            <a:endParaRPr lang="en-US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buNone/>
            </a:pPr>
            <a:r>
              <a:rPr lang="en-US" sz="4000" dirty="0" smtClean="0"/>
              <a:t>Ear-Phone</a:t>
            </a:r>
            <a:r>
              <a:rPr lang="en-US" sz="4000" dirty="0" smtClean="0"/>
              <a:t> (System Components)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Ear-Phone: An End-to-End Participatory Urban Noise Mapping System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 cstate="print"/>
          <a:srcRect l="56250" t="33077" r="13679" b="48718"/>
          <a:stretch>
            <a:fillRect/>
          </a:stretch>
        </p:blipFill>
        <p:spPr bwMode="auto">
          <a:xfrm>
            <a:off x="5105400" y="1524000"/>
            <a:ext cx="3886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Java programming language. GPS thread and Signal Processing thread.</a:t>
            </a:r>
          </a:p>
          <a:p>
            <a:r>
              <a:rPr lang="en-US" sz="2800" dirty="0" smtClean="0"/>
              <a:t>Calibration required to obtain offset number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Sound Level Meter </a:t>
            </a:r>
            <a:r>
              <a:rPr lang="en-US" sz="2800" dirty="0" err="1" smtClean="0"/>
              <a:t>vs</a:t>
            </a:r>
            <a:r>
              <a:rPr lang="en-US" sz="2800" dirty="0" smtClean="0"/>
              <a:t> Mobile based SLM</a:t>
            </a:r>
          </a:p>
          <a:p>
            <a:endParaRPr lang="en-US" sz="28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304800"/>
            <a:ext cx="8229600" cy="639763"/>
          </a:xfrm>
        </p:spPr>
        <p:txBody>
          <a:bodyPr/>
          <a:lstStyle/>
          <a:p>
            <a:pPr algn="ctr">
              <a:buNone/>
            </a:pPr>
            <a:r>
              <a:rPr lang="en-US" sz="4000" dirty="0" smtClean="0"/>
              <a:t>Ear-Phone</a:t>
            </a:r>
            <a:r>
              <a:rPr lang="en-US" sz="4000" dirty="0" smtClean="0"/>
              <a:t> (Implementation and Evaluation)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Ear-Phone: An End-to-End Participatory Urban Noise Mapping System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 l="15224" t="47949" r="54167" b="39231"/>
          <a:stretch>
            <a:fillRect/>
          </a:stretch>
        </p:blipFill>
        <p:spPr bwMode="auto">
          <a:xfrm>
            <a:off x="2514600" y="2438400"/>
            <a:ext cx="3352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3" cstate="print"/>
          <a:srcRect l="52724" t="33333" r="8173" b="28205"/>
          <a:stretch>
            <a:fillRect/>
          </a:stretch>
        </p:blipFill>
        <p:spPr bwMode="auto">
          <a:xfrm>
            <a:off x="2362200" y="3657600"/>
            <a:ext cx="3733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Effects of Phone context…</a:t>
            </a:r>
          </a:p>
          <a:p>
            <a:endParaRPr lang="en-US" sz="28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304800"/>
            <a:ext cx="8229600" cy="639763"/>
          </a:xfrm>
        </p:spPr>
        <p:txBody>
          <a:bodyPr/>
          <a:lstStyle/>
          <a:p>
            <a:pPr algn="ctr">
              <a:buNone/>
            </a:pPr>
            <a:r>
              <a:rPr lang="en-US" sz="4000" dirty="0" smtClean="0"/>
              <a:t>Ear-Phone</a:t>
            </a:r>
            <a:r>
              <a:rPr lang="en-US" sz="4000" dirty="0" smtClean="0"/>
              <a:t> (Implementation and Evaluation)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5791200"/>
            <a:ext cx="44958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baseline="300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1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Paper: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  <a:ea typeface="+mj-ea"/>
                <a:cs typeface="+mj-cs"/>
              </a:rPr>
              <a:t>Ear-Phone: An End-to-End Participatory Urban Noise Mapping System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 cstate="print"/>
          <a:srcRect l="11699" t="38974" r="9776" b="21026"/>
          <a:stretch>
            <a:fillRect/>
          </a:stretch>
        </p:blipFill>
        <p:spPr bwMode="auto">
          <a:xfrm>
            <a:off x="304800" y="2209800"/>
            <a:ext cx="8686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M_the_chalkboard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6AFA805-4404-47D2-A142-C3A37E84F3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PM_the_chalkboard</Template>
  <TotalTime>471</TotalTime>
  <Words>736</Words>
  <Application>Microsoft Office PowerPoint</Application>
  <PresentationFormat>On-screen Show (4:3)</PresentationFormat>
  <Paragraphs>113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Segoe UI</vt:lpstr>
      <vt:lpstr>Perpetua</vt:lpstr>
      <vt:lpstr>PM_the_chalkboard</vt:lpstr>
      <vt:lpstr>Ear-Phone: An End-to-End Participatory Urban Noise Mapping System</vt:lpstr>
      <vt:lpstr>Ear-Phone (Abstract)</vt:lpstr>
      <vt:lpstr>Ear-Phone (Introduction)</vt:lpstr>
      <vt:lpstr>Ear-Phone (Architecture)</vt:lpstr>
      <vt:lpstr>Ear-Phone (System Components)</vt:lpstr>
      <vt:lpstr>Ear-Phone (System Components)</vt:lpstr>
      <vt:lpstr>Ear-Phone (System Components)</vt:lpstr>
      <vt:lpstr>Ear-Phone (Implementation and Evaluation)</vt:lpstr>
      <vt:lpstr>Ear-Phone (Implementation and Evaluation)</vt:lpstr>
      <vt:lpstr>Ear-Phone (Implementation and Evaluation)</vt:lpstr>
      <vt:lpstr>Ear-Phone (Example of noisy street vs quiet street)</vt:lpstr>
      <vt:lpstr>Ear-Phone (Example of noisy street vs quiet street)</vt:lpstr>
      <vt:lpstr>Ear-Phone(Simulation)</vt:lpstr>
      <vt:lpstr>Ear-Phone(Simulation)</vt:lpstr>
      <vt:lpstr>Ear-Phone(Simulation)</vt:lpstr>
      <vt:lpstr>Ear-Phone(Simulation)</vt:lpstr>
      <vt:lpstr>Ear-Phone(similar framework Noisetube)</vt:lpstr>
      <vt:lpstr> Significance of Work</vt:lpstr>
      <vt:lpstr> References</vt:lpstr>
      <vt:lpstr>Slide 20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Chalkboard</dc:title>
  <dc:creator>Bob</dc:creator>
  <cp:lastModifiedBy>Bob</cp:lastModifiedBy>
  <cp:revision>11</cp:revision>
  <dcterms:created xsi:type="dcterms:W3CDTF">2011-02-14T02:38:51Z</dcterms:created>
  <dcterms:modified xsi:type="dcterms:W3CDTF">2011-02-16T09:24:30Z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TC101857271</vt:lpwstr>
  </property>
</Properties>
</file>