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3" r:id="rId5"/>
    <p:sldId id="264" r:id="rId6"/>
    <p:sldId id="265" r:id="rId7"/>
    <p:sldId id="266" r:id="rId8"/>
    <p:sldId id="267" r:id="rId9"/>
    <p:sldId id="271" r:id="rId10"/>
    <p:sldId id="272" r:id="rId11"/>
    <p:sldId id="273" r:id="rId12"/>
    <p:sldId id="274" r:id="rId13"/>
    <p:sldId id="288" r:id="rId14"/>
    <p:sldId id="275" r:id="rId15"/>
    <p:sldId id="276" r:id="rId16"/>
    <p:sldId id="277" r:id="rId17"/>
    <p:sldId id="278" r:id="rId18"/>
    <p:sldId id="279" r:id="rId19"/>
    <p:sldId id="289" r:id="rId20"/>
    <p:sldId id="280" r:id="rId21"/>
    <p:sldId id="281" r:id="rId22"/>
    <p:sldId id="282" r:id="rId23"/>
    <p:sldId id="283" r:id="rId24"/>
    <p:sldId id="284" r:id="rId25"/>
    <p:sldId id="285" r:id="rId26"/>
    <p:sldId id="286" r:id="rId27"/>
    <p:sldId id="287" r:id="rId28"/>
    <p:sldId id="259" r:id="rId29"/>
    <p:sldId id="26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8" d="100"/>
          <a:sy n="78" d="100"/>
        </p:scale>
        <p:origin x="-96" y="-4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18FA938-2350-4147-8427-7A5563593062}" type="datetimeFigureOut">
              <a:rPr lang="en-US" smtClean="0"/>
              <a:pPr/>
              <a:t>3/28/2011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8257C1-DF5C-4951-A3F8-D65A30C0D83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8FA938-2350-4147-8427-7A5563593062}" type="datetimeFigureOut">
              <a:rPr lang="en-US" smtClean="0"/>
              <a:pPr/>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257C1-DF5C-4951-A3F8-D65A30C0D83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08257C1-DF5C-4951-A3F8-D65A30C0D83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8FA938-2350-4147-8427-7A5563593062}" type="datetimeFigureOut">
              <a:rPr lang="en-US" smtClean="0"/>
              <a:pPr/>
              <a:t>3/28/2011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18FA938-2350-4147-8427-7A5563593062}" type="datetimeFigureOut">
              <a:rPr lang="en-US" smtClean="0"/>
              <a:pPr/>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08257C1-DF5C-4951-A3F8-D65A30C0D83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18FA938-2350-4147-8427-7A5563593062}" type="datetimeFigureOut">
              <a:rPr lang="en-US" smtClean="0"/>
              <a:pPr/>
              <a:t>3/28/2011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8257C1-DF5C-4951-A3F8-D65A30C0D83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18FA938-2350-4147-8427-7A5563593062}" type="datetimeFigureOut">
              <a:rPr lang="en-US" smtClean="0"/>
              <a:pPr/>
              <a:t>3/28/2011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257C1-DF5C-4951-A3F8-D65A30C0D83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18FA938-2350-4147-8427-7A5563593062}" type="datetimeFigureOut">
              <a:rPr lang="en-US" smtClean="0"/>
              <a:pPr/>
              <a:t>3/28/2011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08257C1-DF5C-4951-A3F8-D65A30C0D83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8FA938-2350-4147-8427-7A5563593062}" type="datetimeFigureOut">
              <a:rPr lang="en-US" smtClean="0"/>
              <a:pPr/>
              <a:t>3/28/2011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08257C1-DF5C-4951-A3F8-D65A30C0D8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18FA938-2350-4147-8427-7A5563593062}" type="datetimeFigureOut">
              <a:rPr lang="en-US" smtClean="0"/>
              <a:pPr/>
              <a:t>3/28/2011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08257C1-DF5C-4951-A3F8-D65A30C0D8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08257C1-DF5C-4951-A3F8-D65A30C0D83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18FA938-2350-4147-8427-7A5563593062}" type="datetimeFigureOut">
              <a:rPr lang="en-US" smtClean="0"/>
              <a:pPr/>
              <a:t>3/28/2011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08257C1-DF5C-4951-A3F8-D65A30C0D83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18FA938-2350-4147-8427-7A5563593062}" type="datetimeFigureOut">
              <a:rPr lang="en-US" smtClean="0"/>
              <a:pPr/>
              <a:t>3/28/2011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18FA938-2350-4147-8427-7A5563593062}" type="datetimeFigureOut">
              <a:rPr lang="en-US" smtClean="0"/>
              <a:pPr/>
              <a:t>3/28/2011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08257C1-DF5C-4951-A3F8-D65A30C0D83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5562600"/>
            <a:ext cx="6400800" cy="990600"/>
          </a:xfrm>
        </p:spPr>
        <p:txBody>
          <a:bodyPr>
            <a:normAutofit/>
          </a:bodyPr>
          <a:lstStyle/>
          <a:p>
            <a:r>
              <a:rPr lang="en-US" dirty="0" smtClean="0"/>
              <a:t>Albert Park</a:t>
            </a:r>
          </a:p>
          <a:p>
            <a:r>
              <a:rPr lang="en-US" dirty="0" smtClean="0"/>
              <a:t>EEL 6788: Advanced Topics in Computer Networks</a:t>
            </a:r>
          </a:p>
          <a:p>
            <a:endParaRPr lang="en-US" dirty="0"/>
          </a:p>
        </p:txBody>
      </p:sp>
      <p:sp>
        <p:nvSpPr>
          <p:cNvPr id="5" name="Title 1"/>
          <p:cNvSpPr>
            <a:spLocks noGrp="1"/>
          </p:cNvSpPr>
          <p:nvPr>
            <p:ph type="ctrTitle"/>
          </p:nvPr>
        </p:nvSpPr>
        <p:spPr>
          <a:xfrm>
            <a:off x="685800" y="2667001"/>
            <a:ext cx="7772400" cy="2819399"/>
          </a:xfrm>
        </p:spPr>
        <p:txBody>
          <a:bodyPr>
            <a:noAutofit/>
          </a:bodyPr>
          <a:lstStyle/>
          <a:p>
            <a:pPr algn="l"/>
            <a:r>
              <a:rPr lang="en-US" sz="2000" dirty="0" smtClean="0"/>
              <a:t>Energy-Accuracy Trade-off for Continuous Mobile Device</a:t>
            </a:r>
            <a:br>
              <a:rPr lang="en-US" sz="2000" dirty="0" smtClean="0"/>
            </a:br>
            <a:r>
              <a:rPr lang="en-US" sz="2000" dirty="0" smtClean="0"/>
              <a:t>Location,  In Proc. of the 8th International Conference on Mobile Systems,  Applications, and Services (</a:t>
            </a:r>
            <a:r>
              <a:rPr lang="en-US" sz="2000" dirty="0" err="1" smtClean="0"/>
              <a:t>MobiSys</a:t>
            </a:r>
            <a:r>
              <a:rPr lang="en-US" sz="2000" dirty="0" smtClean="0"/>
              <a:t>)</a:t>
            </a:r>
            <a:br>
              <a:rPr lang="en-US" sz="2000" dirty="0" smtClean="0"/>
            </a:br>
            <a:r>
              <a:rPr lang="en-US" sz="2000" dirty="0" smtClean="0"/>
              <a:t>Lin, K., </a:t>
            </a:r>
            <a:r>
              <a:rPr lang="en-US" sz="2000" dirty="0" err="1" smtClean="0"/>
              <a:t>Kansal</a:t>
            </a:r>
            <a:r>
              <a:rPr lang="en-US" sz="2000" dirty="0" smtClean="0"/>
              <a:t>, A., </a:t>
            </a:r>
            <a:r>
              <a:rPr lang="en-US" sz="2000" dirty="0" err="1" smtClean="0"/>
              <a:t>Lymberopoulos</a:t>
            </a:r>
            <a:r>
              <a:rPr lang="en-US" sz="2000" dirty="0" smtClean="0"/>
              <a:t>, D., and Zhao, F., 2010, </a:t>
            </a:r>
            <a:br>
              <a:rPr lang="en-US" sz="2000" dirty="0" smtClean="0"/>
            </a:br>
            <a:r>
              <a:rPr lang="en-US" sz="2000" dirty="0" smtClean="0"/>
              <a:t>pp. 285-298</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endParaRPr lang="en-US" sz="2000" dirty="0"/>
          </a:p>
        </p:txBody>
      </p:sp>
      <p:sp>
        <p:nvSpPr>
          <p:cNvPr id="6" name="Title 1"/>
          <p:cNvSpPr txBox="1">
            <a:spLocks/>
          </p:cNvSpPr>
          <p:nvPr/>
        </p:nvSpPr>
        <p:spPr>
          <a:xfrm>
            <a:off x="685800" y="762000"/>
            <a:ext cx="7772400" cy="1470025"/>
          </a:xfrm>
          <a:prstGeom prst="rect">
            <a:avLst/>
          </a:prstGeom>
        </p:spPr>
        <p:txBody>
          <a:bodyPr vert="horz" lIns="91440" tIns="45720" rIns="91440" bIns="45720" rtlCol="0" anchor="ctr">
            <a:normAutofit/>
          </a:bodyPr>
          <a:lstStyle/>
          <a:p>
            <a:pPr lvl="0" algn="ctr">
              <a:spcBef>
                <a:spcPct val="0"/>
              </a:spcBef>
              <a:defRPr/>
            </a:pPr>
            <a:r>
              <a:rPr lang="en-US" sz="4000" dirty="0"/>
              <a:t>Energy-accuracy </a:t>
            </a:r>
            <a:r>
              <a:rPr lang="en-US" sz="4000" dirty="0" smtClean="0"/>
              <a:t>Trade-off</a:t>
            </a:r>
            <a:r>
              <a:rPr lang="en-US" sz="4000" dirty="0"/>
              <a:t> </a:t>
            </a:r>
            <a:endParaRPr kumimoji="0" lang="en-US" sz="220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Accuracy Models (cont.)</a:t>
            </a:r>
            <a:endParaRPr lang="en-US" dirty="0"/>
          </a:p>
        </p:txBody>
      </p:sp>
      <p:sp>
        <p:nvSpPr>
          <p:cNvPr id="3" name="Content Placeholder 2"/>
          <p:cNvSpPr>
            <a:spLocks noGrp="1"/>
          </p:cNvSpPr>
          <p:nvPr>
            <p:ph sz="quarter" idx="1"/>
          </p:nvPr>
        </p:nvSpPr>
        <p:spPr/>
        <p:txBody>
          <a:bodyPr/>
          <a:lstStyle/>
          <a:p>
            <a:r>
              <a:rPr lang="en-US" dirty="0" smtClean="0"/>
              <a:t>GPS</a:t>
            </a:r>
          </a:p>
          <a:p>
            <a:pPr lvl="1"/>
            <a:r>
              <a:rPr lang="en-US" dirty="0" smtClean="0"/>
              <a:t>A GPS receiver typically reports its estimate of error as horizontal dilution of precision (HDOP).</a:t>
            </a:r>
          </a:p>
          <a:p>
            <a:pPr lvl="1"/>
            <a:endParaRPr lang="en-US" dirty="0" smtClean="0"/>
          </a:p>
          <a:p>
            <a:pPr lvl="1"/>
            <a:r>
              <a:rPr lang="en-US" dirty="0" smtClean="0"/>
              <a:t>HDOP 6 or below: translates to less than 12m of location error</a:t>
            </a:r>
          </a:p>
          <a:p>
            <a:pPr lvl="1"/>
            <a:endParaRPr lang="en-US" dirty="0" smtClean="0"/>
          </a:p>
          <a:p>
            <a:pPr lvl="1"/>
            <a:endParaRPr lang="en-US" dirty="0"/>
          </a:p>
        </p:txBody>
      </p:sp>
      <p:grpSp>
        <p:nvGrpSpPr>
          <p:cNvPr id="7" name="Group 6"/>
          <p:cNvGrpSpPr/>
          <p:nvPr/>
        </p:nvGrpSpPr>
        <p:grpSpPr>
          <a:xfrm>
            <a:off x="1905000" y="3884142"/>
            <a:ext cx="5216493" cy="2465172"/>
            <a:chOff x="1905000" y="3733800"/>
            <a:chExt cx="5216493" cy="2465172"/>
          </a:xfrm>
        </p:grpSpPr>
        <p:pic>
          <p:nvPicPr>
            <p:cNvPr id="4099" name="Picture 3"/>
            <p:cNvPicPr>
              <a:picLocks noChangeAspect="1" noChangeArrowheads="1"/>
            </p:cNvPicPr>
            <p:nvPr/>
          </p:nvPicPr>
          <p:blipFill>
            <a:blip r:embed="rId2"/>
            <a:srcRect/>
            <a:stretch>
              <a:fillRect/>
            </a:stretch>
          </p:blipFill>
          <p:spPr bwMode="auto">
            <a:xfrm>
              <a:off x="2466975" y="3733800"/>
              <a:ext cx="4238625" cy="2114550"/>
            </a:xfrm>
            <a:prstGeom prst="rect">
              <a:avLst/>
            </a:prstGeom>
            <a:noFill/>
            <a:ln w="9525">
              <a:noFill/>
              <a:miter lim="800000"/>
              <a:headEnd/>
              <a:tailEnd/>
            </a:ln>
            <a:effectLst/>
          </p:spPr>
        </p:pic>
        <p:sp>
          <p:nvSpPr>
            <p:cNvPr id="6" name="TextBox 5"/>
            <p:cNvSpPr txBox="1"/>
            <p:nvPr/>
          </p:nvSpPr>
          <p:spPr>
            <a:xfrm>
              <a:off x="1905000" y="5829640"/>
              <a:ext cx="5216493" cy="369332"/>
            </a:xfrm>
            <a:prstGeom prst="rect">
              <a:avLst/>
            </a:prstGeom>
            <a:noFill/>
          </p:spPr>
          <p:txBody>
            <a:bodyPr wrap="none" rtlCol="0">
              <a:spAutoFit/>
            </a:bodyPr>
            <a:lstStyle/>
            <a:p>
              <a:r>
                <a:rPr lang="en-US" dirty="0" smtClean="0"/>
                <a:t>Figure 2. Experimentally measured GPS accuracy</a:t>
              </a:r>
              <a:endParaRPr lang="en-US" dirty="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Accuracy Models (cont.)</a:t>
            </a:r>
            <a:endParaRPr lang="en-US" dirty="0"/>
          </a:p>
        </p:txBody>
      </p:sp>
      <p:sp>
        <p:nvSpPr>
          <p:cNvPr id="3" name="Content Placeholder 2"/>
          <p:cNvSpPr>
            <a:spLocks noGrp="1"/>
          </p:cNvSpPr>
          <p:nvPr>
            <p:ph sz="quarter" idx="1"/>
          </p:nvPr>
        </p:nvSpPr>
        <p:spPr/>
        <p:txBody>
          <a:bodyPr/>
          <a:lstStyle/>
          <a:p>
            <a:r>
              <a:rPr lang="en-US" dirty="0" err="1" smtClean="0"/>
              <a:t>WiFi</a:t>
            </a:r>
            <a:endParaRPr lang="en-US" dirty="0" smtClean="0"/>
          </a:p>
          <a:p>
            <a:pPr lvl="1"/>
            <a:r>
              <a:rPr lang="en-US" dirty="0" smtClean="0"/>
              <a:t>The </a:t>
            </a:r>
            <a:r>
              <a:rPr lang="en-US" dirty="0" smtClean="0"/>
              <a:t>error is </a:t>
            </a:r>
            <a:r>
              <a:rPr lang="en-US" dirty="0" smtClean="0"/>
              <a:t>expressed as </a:t>
            </a:r>
            <a:r>
              <a:rPr lang="en-US" dirty="0" smtClean="0"/>
              <a:t>a function </a:t>
            </a:r>
            <a:r>
              <a:rPr lang="en-US" dirty="0" smtClean="0"/>
              <a:t>of the number of access </a:t>
            </a:r>
            <a:r>
              <a:rPr lang="en-US" dirty="0" smtClean="0"/>
              <a:t>points visible over time. </a:t>
            </a:r>
          </a:p>
          <a:p>
            <a:pPr lvl="1"/>
            <a:endParaRPr lang="en-US" dirty="0" smtClean="0"/>
          </a:p>
          <a:p>
            <a:pPr lvl="1"/>
            <a:r>
              <a:rPr lang="en-US" dirty="0" smtClean="0"/>
              <a:t>As an alternative, an error estimate for </a:t>
            </a:r>
            <a:r>
              <a:rPr lang="en-US" dirty="0" err="1" smtClean="0"/>
              <a:t>WiFi</a:t>
            </a:r>
            <a:r>
              <a:rPr lang="en-US" dirty="0" smtClean="0"/>
              <a:t> localization </a:t>
            </a:r>
            <a:r>
              <a:rPr lang="en-US" dirty="0" smtClean="0"/>
              <a:t> is also provided by </a:t>
            </a:r>
            <a:r>
              <a:rPr lang="en-US" dirty="0" smtClean="0"/>
              <a:t>Google </a:t>
            </a:r>
            <a:r>
              <a:rPr lang="en-US" dirty="0" smtClean="0"/>
              <a:t>location service are used </a:t>
            </a:r>
            <a:r>
              <a:rPr lang="en-US" dirty="0" smtClean="0"/>
              <a:t>on Android.</a:t>
            </a:r>
            <a:endParaRPr lang="en-US" dirty="0"/>
          </a:p>
        </p:txBody>
      </p:sp>
      <p:grpSp>
        <p:nvGrpSpPr>
          <p:cNvPr id="6" name="Group 5"/>
          <p:cNvGrpSpPr/>
          <p:nvPr/>
        </p:nvGrpSpPr>
        <p:grpSpPr>
          <a:xfrm>
            <a:off x="2178628" y="4236567"/>
            <a:ext cx="4831772" cy="2137461"/>
            <a:chOff x="2178628" y="4010025"/>
            <a:chExt cx="4831772" cy="2137461"/>
          </a:xfrm>
        </p:grpSpPr>
        <p:pic>
          <p:nvPicPr>
            <p:cNvPr id="5122" name="Picture 2"/>
            <p:cNvPicPr>
              <a:picLocks noChangeAspect="1" noChangeArrowheads="1"/>
            </p:cNvPicPr>
            <p:nvPr/>
          </p:nvPicPr>
          <p:blipFill>
            <a:blip r:embed="rId2"/>
            <a:srcRect/>
            <a:stretch>
              <a:fillRect/>
            </a:stretch>
          </p:blipFill>
          <p:spPr bwMode="auto">
            <a:xfrm>
              <a:off x="2414588" y="4010025"/>
              <a:ext cx="4314825" cy="1781175"/>
            </a:xfrm>
            <a:prstGeom prst="rect">
              <a:avLst/>
            </a:prstGeom>
            <a:noFill/>
            <a:ln w="9525">
              <a:noFill/>
              <a:miter lim="800000"/>
              <a:headEnd/>
              <a:tailEnd/>
            </a:ln>
            <a:effectLst/>
          </p:spPr>
        </p:pic>
        <p:sp>
          <p:nvSpPr>
            <p:cNvPr id="5" name="TextBox 4"/>
            <p:cNvSpPr txBox="1"/>
            <p:nvPr/>
          </p:nvSpPr>
          <p:spPr>
            <a:xfrm>
              <a:off x="2178628" y="5778154"/>
              <a:ext cx="4831772" cy="369332"/>
            </a:xfrm>
            <a:prstGeom prst="rect">
              <a:avLst/>
            </a:prstGeom>
            <a:noFill/>
          </p:spPr>
          <p:txBody>
            <a:bodyPr wrap="none" rtlCol="0">
              <a:spAutoFit/>
            </a:bodyPr>
            <a:lstStyle/>
            <a:p>
              <a:r>
                <a:rPr lang="en-US" dirty="0" smtClean="0"/>
                <a:t>Figure 3. </a:t>
              </a:r>
              <a:r>
                <a:rPr lang="en-US" dirty="0" err="1" smtClean="0"/>
                <a:t>WiFi</a:t>
              </a:r>
              <a:r>
                <a:rPr lang="en-US" dirty="0" smtClean="0"/>
                <a:t> location error with Android G1</a:t>
              </a:r>
              <a:endParaRPr lang="en-US" dirty="0"/>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Accuracy Models (cont.)</a:t>
            </a:r>
            <a:endParaRPr lang="en-US" dirty="0"/>
          </a:p>
        </p:txBody>
      </p:sp>
      <p:sp>
        <p:nvSpPr>
          <p:cNvPr id="3" name="Content Placeholder 2"/>
          <p:cNvSpPr>
            <a:spLocks noGrp="1"/>
          </p:cNvSpPr>
          <p:nvPr>
            <p:ph sz="quarter" idx="1"/>
          </p:nvPr>
        </p:nvSpPr>
        <p:spPr/>
        <p:txBody>
          <a:bodyPr/>
          <a:lstStyle/>
          <a:p>
            <a:r>
              <a:rPr lang="en-US" dirty="0" smtClean="0"/>
              <a:t>Bluetooth</a:t>
            </a:r>
          </a:p>
          <a:p>
            <a:pPr lvl="1"/>
            <a:r>
              <a:rPr lang="en-US" dirty="0" smtClean="0"/>
              <a:t>Location based on finding at least one static Bluetooth device within its radio range.</a:t>
            </a:r>
          </a:p>
          <a:p>
            <a:pPr lvl="1"/>
            <a:r>
              <a:rPr lang="en-US" dirty="0" smtClean="0"/>
              <a:t>The error is taken to be the Bluetooth </a:t>
            </a:r>
            <a:r>
              <a:rPr lang="en-US" dirty="0" smtClean="0"/>
              <a:t>range </a:t>
            </a:r>
            <a:r>
              <a:rPr lang="en-US" dirty="0" smtClean="0"/>
              <a:t>and infinity </a:t>
            </a:r>
            <a:r>
              <a:rPr lang="en-US" dirty="0" smtClean="0"/>
              <a:t>at other </a:t>
            </a:r>
            <a:r>
              <a:rPr lang="en-US" dirty="0" smtClean="0"/>
              <a:t>locations.</a:t>
            </a:r>
            <a:endParaRPr lang="en-US" dirty="0" smtClean="0"/>
          </a:p>
          <a:p>
            <a:pPr lvl="1">
              <a:buNone/>
            </a:pPr>
            <a:endParaRPr lang="en-US" dirty="0" smtClean="0"/>
          </a:p>
          <a:p>
            <a:r>
              <a:rPr lang="en-US" dirty="0" smtClean="0"/>
              <a:t>Cell-Tower</a:t>
            </a:r>
          </a:p>
          <a:p>
            <a:pPr lvl="1"/>
            <a:r>
              <a:rPr lang="en-US" dirty="0" smtClean="0"/>
              <a:t>Radio stack in the device maintains cell-towers list.</a:t>
            </a:r>
          </a:p>
          <a:p>
            <a:pPr lvl="1"/>
            <a:r>
              <a:rPr lang="en-US" dirty="0" smtClean="0"/>
              <a:t>With only one tower’s identity, the location error is essentially equal to the size of the </a:t>
            </a:r>
            <a:r>
              <a:rPr lang="en-US" dirty="0" smtClean="0"/>
              <a:t>cell.</a:t>
            </a:r>
            <a:endParaRPr lang="en-US" dirty="0" smtClean="0"/>
          </a:p>
          <a:p>
            <a:pPr lvl="1"/>
            <a:r>
              <a:rPr lang="en-US" dirty="0" smtClean="0"/>
              <a:t>Use </a:t>
            </a:r>
            <a:r>
              <a:rPr lang="en-US" dirty="0" smtClean="0"/>
              <a:t>the cell-size based on typical cell tower density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Models</a:t>
            </a:r>
            <a:endParaRPr lang="en-US" dirty="0"/>
          </a:p>
        </p:txBody>
      </p:sp>
      <p:sp>
        <p:nvSpPr>
          <p:cNvPr id="3" name="Content Placeholder 2"/>
          <p:cNvSpPr>
            <a:spLocks noGrp="1"/>
          </p:cNvSpPr>
          <p:nvPr>
            <p:ph sz="quarter" idx="1"/>
          </p:nvPr>
        </p:nvSpPr>
        <p:spPr/>
        <p:txBody>
          <a:bodyPr/>
          <a:lstStyle/>
          <a:p>
            <a:r>
              <a:rPr lang="en-US" dirty="0" smtClean="0"/>
              <a:t>Sensor Energy Model</a:t>
            </a:r>
          </a:p>
          <a:p>
            <a:pPr lvl="1"/>
            <a:r>
              <a:rPr lang="en-US" dirty="0" smtClean="0"/>
              <a:t> These models characterize the energy used by each available location sensor for obtaining location. In some cases, the energy spent depends on the location where the observation is made and experimentally measure this effect.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Models (cont.)</a:t>
            </a:r>
            <a:endParaRPr lang="en-US" dirty="0"/>
          </a:p>
        </p:txBody>
      </p:sp>
      <p:sp>
        <p:nvSpPr>
          <p:cNvPr id="3" name="Content Placeholder 2"/>
          <p:cNvSpPr>
            <a:spLocks noGrp="1"/>
          </p:cNvSpPr>
          <p:nvPr>
            <p:ph sz="quarter" idx="1"/>
          </p:nvPr>
        </p:nvSpPr>
        <p:spPr/>
        <p:txBody>
          <a:bodyPr/>
          <a:lstStyle/>
          <a:p>
            <a:r>
              <a:rPr lang="en-US" dirty="0" err="1" smtClean="0"/>
              <a:t>WiFi</a:t>
            </a:r>
            <a:r>
              <a:rPr lang="en-US" dirty="0" smtClean="0"/>
              <a:t> Triangulation</a:t>
            </a:r>
          </a:p>
          <a:p>
            <a:pPr lvl="1"/>
            <a:r>
              <a:rPr lang="en-US" dirty="0" smtClean="0"/>
              <a:t>External factor to affect the energy is number of visible APs</a:t>
            </a:r>
          </a:p>
          <a:p>
            <a:pPr lvl="1"/>
            <a:endParaRPr lang="en-US" dirty="0" smtClean="0"/>
          </a:p>
          <a:p>
            <a:pPr lvl="1"/>
            <a:r>
              <a:rPr lang="en-US" dirty="0" smtClean="0"/>
              <a:t>Energy cost does not vary significantly with number of APs</a:t>
            </a:r>
            <a:endParaRPr lang="en-US" dirty="0"/>
          </a:p>
        </p:txBody>
      </p:sp>
      <p:grpSp>
        <p:nvGrpSpPr>
          <p:cNvPr id="11" name="Group 10"/>
          <p:cNvGrpSpPr/>
          <p:nvPr/>
        </p:nvGrpSpPr>
        <p:grpSpPr>
          <a:xfrm>
            <a:off x="152400" y="4249150"/>
            <a:ext cx="4488729" cy="2151650"/>
            <a:chOff x="304800" y="3905250"/>
            <a:chExt cx="4488729" cy="2151650"/>
          </a:xfrm>
        </p:grpSpPr>
        <p:pic>
          <p:nvPicPr>
            <p:cNvPr id="1030" name="Picture 6"/>
            <p:cNvPicPr>
              <a:picLocks noChangeAspect="1" noChangeArrowheads="1"/>
            </p:cNvPicPr>
            <p:nvPr/>
          </p:nvPicPr>
          <p:blipFill>
            <a:blip r:embed="rId2"/>
            <a:srcRect/>
            <a:stretch>
              <a:fillRect/>
            </a:stretch>
          </p:blipFill>
          <p:spPr bwMode="auto">
            <a:xfrm>
              <a:off x="838200" y="3905250"/>
              <a:ext cx="3371850" cy="1809750"/>
            </a:xfrm>
            <a:prstGeom prst="rect">
              <a:avLst/>
            </a:prstGeom>
            <a:noFill/>
            <a:ln w="9525">
              <a:noFill/>
              <a:miter lim="800000"/>
              <a:headEnd/>
              <a:tailEnd/>
            </a:ln>
            <a:effectLst/>
          </p:spPr>
        </p:pic>
        <p:sp>
          <p:nvSpPr>
            <p:cNvPr id="9" name="TextBox 8"/>
            <p:cNvSpPr txBox="1"/>
            <p:nvPr/>
          </p:nvSpPr>
          <p:spPr>
            <a:xfrm>
              <a:off x="304800" y="5687568"/>
              <a:ext cx="4488729" cy="369332"/>
            </a:xfrm>
            <a:prstGeom prst="rect">
              <a:avLst/>
            </a:prstGeom>
            <a:noFill/>
          </p:spPr>
          <p:txBody>
            <a:bodyPr wrap="none" rtlCol="0">
              <a:spAutoFit/>
            </a:bodyPr>
            <a:lstStyle/>
            <a:p>
              <a:r>
                <a:rPr lang="en-US" dirty="0" smtClean="0"/>
                <a:t>Figure 4. Measured power profile for </a:t>
              </a:r>
              <a:r>
                <a:rPr lang="en-US" dirty="0" err="1" smtClean="0"/>
                <a:t>WiFi</a:t>
              </a:r>
              <a:endParaRPr lang="en-US" dirty="0"/>
            </a:p>
          </p:txBody>
        </p:sp>
      </p:grpSp>
      <p:grpSp>
        <p:nvGrpSpPr>
          <p:cNvPr id="12" name="Group 11"/>
          <p:cNvGrpSpPr/>
          <p:nvPr/>
        </p:nvGrpSpPr>
        <p:grpSpPr>
          <a:xfrm>
            <a:off x="4914900" y="4227052"/>
            <a:ext cx="3619500" cy="2173748"/>
            <a:chOff x="4838700" y="3886200"/>
            <a:chExt cx="3619500" cy="2173748"/>
          </a:xfrm>
        </p:grpSpPr>
        <p:pic>
          <p:nvPicPr>
            <p:cNvPr id="1028" name="Picture 4"/>
            <p:cNvPicPr>
              <a:picLocks noChangeAspect="1" noChangeArrowheads="1"/>
            </p:cNvPicPr>
            <p:nvPr/>
          </p:nvPicPr>
          <p:blipFill>
            <a:blip r:embed="rId3"/>
            <a:srcRect/>
            <a:stretch>
              <a:fillRect/>
            </a:stretch>
          </p:blipFill>
          <p:spPr bwMode="auto">
            <a:xfrm>
              <a:off x="4838700" y="3886200"/>
              <a:ext cx="3619500" cy="1847850"/>
            </a:xfrm>
            <a:prstGeom prst="rect">
              <a:avLst/>
            </a:prstGeom>
            <a:noFill/>
            <a:ln w="9525">
              <a:noFill/>
              <a:miter lim="800000"/>
              <a:headEnd/>
              <a:tailEnd/>
            </a:ln>
            <a:effectLst/>
          </p:spPr>
        </p:pic>
        <p:sp>
          <p:nvSpPr>
            <p:cNvPr id="10" name="TextBox 9"/>
            <p:cNvSpPr txBox="1"/>
            <p:nvPr/>
          </p:nvSpPr>
          <p:spPr>
            <a:xfrm>
              <a:off x="4953000" y="5690616"/>
              <a:ext cx="3406702" cy="369332"/>
            </a:xfrm>
            <a:prstGeom prst="rect">
              <a:avLst/>
            </a:prstGeom>
            <a:noFill/>
          </p:spPr>
          <p:txBody>
            <a:bodyPr wrap="none" rtlCol="0">
              <a:spAutoFit/>
            </a:bodyPr>
            <a:lstStyle/>
            <a:p>
              <a:r>
                <a:rPr lang="en-US" dirty="0" smtClean="0"/>
                <a:t>Figure 5. Energy usage for </a:t>
              </a:r>
              <a:r>
                <a:rPr lang="en-US" dirty="0" err="1" smtClean="0"/>
                <a:t>WiFi</a:t>
              </a:r>
              <a:endParaRPr lang="en-US" dirty="0"/>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Models (cont.)</a:t>
            </a:r>
            <a:endParaRPr lang="en-US" dirty="0"/>
          </a:p>
        </p:txBody>
      </p:sp>
      <p:sp>
        <p:nvSpPr>
          <p:cNvPr id="3" name="Content Placeholder 2"/>
          <p:cNvSpPr>
            <a:spLocks noGrp="1"/>
          </p:cNvSpPr>
          <p:nvPr>
            <p:ph sz="quarter" idx="1"/>
          </p:nvPr>
        </p:nvSpPr>
        <p:spPr/>
        <p:txBody>
          <a:bodyPr/>
          <a:lstStyle/>
          <a:p>
            <a:r>
              <a:rPr lang="en-US" dirty="0" smtClean="0"/>
              <a:t>Bluetooth Vicinity</a:t>
            </a:r>
          </a:p>
          <a:p>
            <a:pPr lvl="1"/>
            <a:r>
              <a:rPr lang="en-US" dirty="0" smtClean="0"/>
              <a:t>Known static device location can determine user’s location</a:t>
            </a:r>
          </a:p>
          <a:p>
            <a:pPr lvl="1"/>
            <a:endParaRPr lang="en-US" dirty="0" smtClean="0"/>
          </a:p>
          <a:p>
            <a:pPr lvl="1"/>
            <a:r>
              <a:rPr lang="en-US" dirty="0" smtClean="0"/>
              <a:t>Lower power usage than </a:t>
            </a:r>
            <a:r>
              <a:rPr lang="en-US" dirty="0" err="1" smtClean="0"/>
              <a:t>WiFi</a:t>
            </a:r>
            <a:r>
              <a:rPr lang="en-US" dirty="0" smtClean="0"/>
              <a:t>, but longer scanning</a:t>
            </a:r>
          </a:p>
          <a:p>
            <a:pPr lvl="1"/>
            <a:endParaRPr lang="en-US" dirty="0" smtClean="0"/>
          </a:p>
          <a:p>
            <a:pPr lvl="1"/>
            <a:r>
              <a:rPr lang="en-US" dirty="0" smtClean="0"/>
              <a:t>Energy depends on the number of visible devices</a:t>
            </a:r>
            <a:endParaRPr lang="en-US" dirty="0"/>
          </a:p>
        </p:txBody>
      </p:sp>
      <p:grpSp>
        <p:nvGrpSpPr>
          <p:cNvPr id="10" name="Group 9"/>
          <p:cNvGrpSpPr/>
          <p:nvPr/>
        </p:nvGrpSpPr>
        <p:grpSpPr>
          <a:xfrm>
            <a:off x="266757" y="4145054"/>
            <a:ext cx="4229043" cy="2203930"/>
            <a:chOff x="266757" y="3886200"/>
            <a:chExt cx="4229043" cy="2203930"/>
          </a:xfrm>
        </p:grpSpPr>
        <p:pic>
          <p:nvPicPr>
            <p:cNvPr id="2050" name="Picture 2"/>
            <p:cNvPicPr>
              <a:picLocks noChangeAspect="1" noChangeArrowheads="1"/>
            </p:cNvPicPr>
            <p:nvPr/>
          </p:nvPicPr>
          <p:blipFill>
            <a:blip r:embed="rId2"/>
            <a:srcRect/>
            <a:stretch>
              <a:fillRect/>
            </a:stretch>
          </p:blipFill>
          <p:spPr bwMode="auto">
            <a:xfrm>
              <a:off x="533399" y="3886200"/>
              <a:ext cx="3615171" cy="1905000"/>
            </a:xfrm>
            <a:prstGeom prst="rect">
              <a:avLst/>
            </a:prstGeom>
            <a:noFill/>
            <a:ln w="9525">
              <a:noFill/>
              <a:miter lim="800000"/>
              <a:headEnd/>
              <a:tailEnd/>
            </a:ln>
            <a:effectLst/>
          </p:spPr>
        </p:pic>
        <p:sp>
          <p:nvSpPr>
            <p:cNvPr id="7" name="TextBox 6"/>
            <p:cNvSpPr txBox="1"/>
            <p:nvPr/>
          </p:nvSpPr>
          <p:spPr>
            <a:xfrm>
              <a:off x="266757" y="5751576"/>
              <a:ext cx="4229043" cy="338554"/>
            </a:xfrm>
            <a:prstGeom prst="rect">
              <a:avLst/>
            </a:prstGeom>
            <a:noFill/>
          </p:spPr>
          <p:txBody>
            <a:bodyPr wrap="none" rtlCol="0">
              <a:spAutoFit/>
            </a:bodyPr>
            <a:lstStyle/>
            <a:p>
              <a:r>
                <a:rPr lang="en-US" sz="1600" dirty="0" smtClean="0"/>
                <a:t>Figure 6. Bluetooth power usage during scan</a:t>
              </a:r>
              <a:endParaRPr lang="en-US" sz="1600" dirty="0"/>
            </a:p>
          </p:txBody>
        </p:sp>
      </p:grpSp>
      <p:grpSp>
        <p:nvGrpSpPr>
          <p:cNvPr id="9" name="Group 8"/>
          <p:cNvGrpSpPr/>
          <p:nvPr/>
        </p:nvGrpSpPr>
        <p:grpSpPr>
          <a:xfrm>
            <a:off x="4743951" y="4139184"/>
            <a:ext cx="4019049" cy="2203930"/>
            <a:chOff x="4355880" y="3657600"/>
            <a:chExt cx="4019049" cy="2203930"/>
          </a:xfrm>
        </p:grpSpPr>
        <p:pic>
          <p:nvPicPr>
            <p:cNvPr id="2052" name="Picture 4"/>
            <p:cNvPicPr>
              <a:picLocks noChangeAspect="1" noChangeArrowheads="1"/>
            </p:cNvPicPr>
            <p:nvPr/>
          </p:nvPicPr>
          <p:blipFill>
            <a:blip r:embed="rId3"/>
            <a:srcRect/>
            <a:stretch>
              <a:fillRect/>
            </a:stretch>
          </p:blipFill>
          <p:spPr bwMode="auto">
            <a:xfrm>
              <a:off x="4572000" y="3657600"/>
              <a:ext cx="3619500" cy="1905000"/>
            </a:xfrm>
            <a:prstGeom prst="rect">
              <a:avLst/>
            </a:prstGeom>
            <a:noFill/>
            <a:ln w="9525">
              <a:noFill/>
              <a:miter lim="800000"/>
              <a:headEnd/>
              <a:tailEnd/>
            </a:ln>
            <a:effectLst/>
          </p:spPr>
        </p:pic>
        <p:sp>
          <p:nvSpPr>
            <p:cNvPr id="8" name="TextBox 7"/>
            <p:cNvSpPr txBox="1"/>
            <p:nvPr/>
          </p:nvSpPr>
          <p:spPr>
            <a:xfrm>
              <a:off x="4355880" y="5522976"/>
              <a:ext cx="4019049" cy="338554"/>
            </a:xfrm>
            <a:prstGeom prst="rect">
              <a:avLst/>
            </a:prstGeom>
            <a:noFill/>
          </p:spPr>
          <p:txBody>
            <a:bodyPr wrap="none" rtlCol="0">
              <a:spAutoFit/>
            </a:bodyPr>
            <a:lstStyle/>
            <a:p>
              <a:r>
                <a:rPr lang="en-US" sz="1600" dirty="0" smtClean="0"/>
                <a:t>Figure 7. Bluetooth energy usage variation</a:t>
              </a:r>
              <a:endParaRPr lang="en-US" sz="1600" dirty="0"/>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Models (cont.)</a:t>
            </a:r>
            <a:endParaRPr lang="en-US" dirty="0"/>
          </a:p>
        </p:txBody>
      </p:sp>
      <p:sp>
        <p:nvSpPr>
          <p:cNvPr id="3" name="Content Placeholder 2"/>
          <p:cNvSpPr>
            <a:spLocks noGrp="1"/>
          </p:cNvSpPr>
          <p:nvPr>
            <p:ph sz="quarter" idx="1"/>
          </p:nvPr>
        </p:nvSpPr>
        <p:spPr/>
        <p:txBody>
          <a:bodyPr/>
          <a:lstStyle/>
          <a:p>
            <a:r>
              <a:rPr lang="en-US" dirty="0" smtClean="0"/>
              <a:t>GPS</a:t>
            </a:r>
          </a:p>
          <a:p>
            <a:pPr lvl="1"/>
            <a:r>
              <a:rPr lang="en-US" dirty="0" smtClean="0"/>
              <a:t>Energy usage depends on location</a:t>
            </a:r>
          </a:p>
          <a:p>
            <a:pPr lvl="1"/>
            <a:endParaRPr lang="en-US" dirty="0" smtClean="0"/>
          </a:p>
          <a:p>
            <a:pPr lvl="1"/>
            <a:r>
              <a:rPr lang="en-US" dirty="0" smtClean="0"/>
              <a:t>GPS power drawn measurements</a:t>
            </a:r>
          </a:p>
          <a:p>
            <a:pPr lvl="2"/>
            <a:r>
              <a:rPr lang="en-US" dirty="0" smtClean="0"/>
              <a:t> Android:230mW, </a:t>
            </a:r>
            <a:r>
              <a:rPr lang="en-US" dirty="0" smtClean="0"/>
              <a:t>Nokia:324mW</a:t>
            </a:r>
            <a:endParaRPr lang="en-US" dirty="0" smtClean="0"/>
          </a:p>
          <a:p>
            <a:pPr lvl="2"/>
            <a:endParaRPr lang="en-US" dirty="0" smtClean="0"/>
          </a:p>
          <a:p>
            <a:pPr lvl="1"/>
            <a:r>
              <a:rPr lang="en-US" dirty="0" smtClean="0"/>
              <a:t>Warm-start: 1425mJ, Cold-start: 5700mJ</a:t>
            </a:r>
            <a:endParaRPr lang="en-US" dirty="0"/>
          </a:p>
        </p:txBody>
      </p:sp>
      <p:grpSp>
        <p:nvGrpSpPr>
          <p:cNvPr id="9" name="Group 8"/>
          <p:cNvGrpSpPr/>
          <p:nvPr/>
        </p:nvGrpSpPr>
        <p:grpSpPr>
          <a:xfrm>
            <a:off x="381000" y="4324886"/>
            <a:ext cx="3643946" cy="2014954"/>
            <a:chOff x="457200" y="4267200"/>
            <a:chExt cx="3643946" cy="2014954"/>
          </a:xfrm>
        </p:grpSpPr>
        <p:pic>
          <p:nvPicPr>
            <p:cNvPr id="3076" name="Picture 4"/>
            <p:cNvPicPr>
              <a:picLocks noChangeAspect="1" noChangeArrowheads="1"/>
            </p:cNvPicPr>
            <p:nvPr/>
          </p:nvPicPr>
          <p:blipFill>
            <a:blip r:embed="rId2"/>
            <a:srcRect/>
            <a:stretch>
              <a:fillRect/>
            </a:stretch>
          </p:blipFill>
          <p:spPr bwMode="auto">
            <a:xfrm>
              <a:off x="609600" y="4267200"/>
              <a:ext cx="3305175" cy="1704975"/>
            </a:xfrm>
            <a:prstGeom prst="rect">
              <a:avLst/>
            </a:prstGeom>
            <a:noFill/>
            <a:ln w="9525">
              <a:noFill/>
              <a:miter lim="800000"/>
              <a:headEnd/>
              <a:tailEnd/>
            </a:ln>
            <a:effectLst/>
          </p:spPr>
        </p:pic>
        <p:sp>
          <p:nvSpPr>
            <p:cNvPr id="7" name="TextBox 6"/>
            <p:cNvSpPr txBox="1"/>
            <p:nvPr/>
          </p:nvSpPr>
          <p:spPr>
            <a:xfrm>
              <a:off x="457200" y="5943600"/>
              <a:ext cx="3643946" cy="338554"/>
            </a:xfrm>
            <a:prstGeom prst="rect">
              <a:avLst/>
            </a:prstGeom>
            <a:noFill/>
          </p:spPr>
          <p:txBody>
            <a:bodyPr wrap="none" rtlCol="0">
              <a:spAutoFit/>
            </a:bodyPr>
            <a:lstStyle/>
            <a:p>
              <a:r>
                <a:rPr lang="en-US" sz="1600" dirty="0" smtClean="0"/>
                <a:t>Figure 8. Measured GPS power profile</a:t>
              </a:r>
              <a:endParaRPr lang="en-US" sz="1600" dirty="0"/>
            </a:p>
          </p:txBody>
        </p:sp>
      </p:grpSp>
      <p:grpSp>
        <p:nvGrpSpPr>
          <p:cNvPr id="10" name="Group 9"/>
          <p:cNvGrpSpPr/>
          <p:nvPr/>
        </p:nvGrpSpPr>
        <p:grpSpPr>
          <a:xfrm>
            <a:off x="5053330" y="4361462"/>
            <a:ext cx="3709670" cy="1975330"/>
            <a:chOff x="4138930" y="4267200"/>
            <a:chExt cx="3709670" cy="1975330"/>
          </a:xfrm>
        </p:grpSpPr>
        <p:pic>
          <p:nvPicPr>
            <p:cNvPr id="3075" name="Picture 3"/>
            <p:cNvPicPr>
              <a:picLocks noChangeAspect="1" noChangeArrowheads="1"/>
            </p:cNvPicPr>
            <p:nvPr/>
          </p:nvPicPr>
          <p:blipFill>
            <a:blip r:embed="rId3"/>
            <a:srcRect/>
            <a:stretch>
              <a:fillRect/>
            </a:stretch>
          </p:blipFill>
          <p:spPr bwMode="auto">
            <a:xfrm>
              <a:off x="4191000" y="4267200"/>
              <a:ext cx="3571875" cy="1676400"/>
            </a:xfrm>
            <a:prstGeom prst="rect">
              <a:avLst/>
            </a:prstGeom>
            <a:noFill/>
            <a:ln w="9525">
              <a:noFill/>
              <a:miter lim="800000"/>
              <a:headEnd/>
              <a:tailEnd/>
            </a:ln>
            <a:effectLst/>
          </p:spPr>
        </p:pic>
        <p:sp>
          <p:nvSpPr>
            <p:cNvPr id="8" name="TextBox 7"/>
            <p:cNvSpPr txBox="1"/>
            <p:nvPr/>
          </p:nvSpPr>
          <p:spPr>
            <a:xfrm>
              <a:off x="4138930" y="5903976"/>
              <a:ext cx="3709670" cy="338554"/>
            </a:xfrm>
            <a:prstGeom prst="rect">
              <a:avLst/>
            </a:prstGeom>
            <a:noFill/>
          </p:spPr>
          <p:txBody>
            <a:bodyPr wrap="none" rtlCol="0">
              <a:spAutoFit/>
            </a:bodyPr>
            <a:lstStyle/>
            <a:p>
              <a:r>
                <a:rPr lang="en-US" sz="1600" dirty="0" smtClean="0"/>
                <a:t>Figure 9. GPS energy usage (cold start)</a:t>
              </a:r>
              <a:endParaRPr lang="en-US" sz="1600" dirty="0"/>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Models (cont.)</a:t>
            </a:r>
            <a:endParaRPr lang="en-US" dirty="0"/>
          </a:p>
        </p:txBody>
      </p:sp>
      <p:sp>
        <p:nvSpPr>
          <p:cNvPr id="3" name="Content Placeholder 2"/>
          <p:cNvSpPr>
            <a:spLocks noGrp="1"/>
          </p:cNvSpPr>
          <p:nvPr>
            <p:ph sz="quarter" idx="1"/>
          </p:nvPr>
        </p:nvSpPr>
        <p:spPr/>
        <p:txBody>
          <a:bodyPr/>
          <a:lstStyle/>
          <a:p>
            <a:r>
              <a:rPr lang="en-US" dirty="0" smtClean="0"/>
              <a:t>Cell-Tower Association</a:t>
            </a:r>
          </a:p>
          <a:p>
            <a:pPr lvl="1"/>
            <a:r>
              <a:rPr lang="en-US" dirty="0" smtClean="0"/>
              <a:t>Mobile phone maintains a list of cell-towers that are visible to its radio receiver.</a:t>
            </a:r>
          </a:p>
          <a:p>
            <a:pPr lvl="1"/>
            <a:endParaRPr lang="en-US" dirty="0" smtClean="0"/>
          </a:p>
          <a:p>
            <a:pPr lvl="1"/>
            <a:r>
              <a:rPr lang="en-US" dirty="0" smtClean="0"/>
              <a:t>Based on this information the phone can determine its location. </a:t>
            </a:r>
          </a:p>
          <a:p>
            <a:pPr lvl="1"/>
            <a:endParaRPr lang="en-US" dirty="0" smtClean="0"/>
          </a:p>
          <a:p>
            <a:pPr lvl="1"/>
            <a:r>
              <a:rPr lang="en-US" dirty="0" smtClean="0"/>
              <a:t>The energy consumption is negligible that it only consists as reading data available on the local device which measured less than 20mJ (average) over multiple readings.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sz="quarter" idx="1"/>
          </p:nvPr>
        </p:nvSpPr>
        <p:spPr>
          <a:xfrm>
            <a:off x="301752" y="1527048"/>
            <a:ext cx="8503920" cy="4572000"/>
          </a:xfrm>
        </p:spPr>
        <p:txBody>
          <a:bodyPr/>
          <a:lstStyle/>
          <a:p>
            <a:r>
              <a:rPr lang="en-US" dirty="0" smtClean="0"/>
              <a:t>Energy spent on various modalities</a:t>
            </a:r>
            <a:endParaRPr lang="en-US" dirty="0"/>
          </a:p>
        </p:txBody>
      </p:sp>
      <p:sp>
        <p:nvSpPr>
          <p:cNvPr id="2" name="Title 1"/>
          <p:cNvSpPr>
            <a:spLocks noGrp="1"/>
          </p:cNvSpPr>
          <p:nvPr>
            <p:ph type="title"/>
          </p:nvPr>
        </p:nvSpPr>
        <p:spPr/>
        <p:txBody>
          <a:bodyPr/>
          <a:lstStyle/>
          <a:p>
            <a:r>
              <a:rPr lang="en-US" dirty="0" smtClean="0"/>
              <a:t>Energy Models (cont.)</a:t>
            </a:r>
            <a:endParaRPr lang="en-US" dirty="0"/>
          </a:p>
        </p:txBody>
      </p:sp>
      <p:grpSp>
        <p:nvGrpSpPr>
          <p:cNvPr id="7" name="Group 6"/>
          <p:cNvGrpSpPr/>
          <p:nvPr/>
        </p:nvGrpSpPr>
        <p:grpSpPr>
          <a:xfrm>
            <a:off x="1575816" y="2263062"/>
            <a:ext cx="6019800" cy="4073730"/>
            <a:chOff x="1575816" y="1894778"/>
            <a:chExt cx="6019800" cy="4073730"/>
          </a:xfrm>
        </p:grpSpPr>
        <p:pic>
          <p:nvPicPr>
            <p:cNvPr id="4098" name="Picture 2"/>
            <p:cNvPicPr>
              <a:picLocks noChangeAspect="1" noChangeArrowheads="1"/>
            </p:cNvPicPr>
            <p:nvPr/>
          </p:nvPicPr>
          <p:blipFill>
            <a:blip r:embed="rId2"/>
            <a:srcRect/>
            <a:stretch>
              <a:fillRect/>
            </a:stretch>
          </p:blipFill>
          <p:spPr bwMode="auto">
            <a:xfrm>
              <a:off x="1575816" y="1894778"/>
              <a:ext cx="6019800" cy="3744022"/>
            </a:xfrm>
            <a:prstGeom prst="rect">
              <a:avLst/>
            </a:prstGeom>
            <a:noFill/>
            <a:ln w="9525">
              <a:noFill/>
              <a:miter lim="800000"/>
              <a:headEnd/>
              <a:tailEnd/>
            </a:ln>
            <a:effectLst/>
          </p:spPr>
        </p:pic>
        <p:sp>
          <p:nvSpPr>
            <p:cNvPr id="6" name="TextBox 5"/>
            <p:cNvSpPr txBox="1"/>
            <p:nvPr/>
          </p:nvSpPr>
          <p:spPr>
            <a:xfrm>
              <a:off x="1828800" y="5599176"/>
              <a:ext cx="5660524" cy="369332"/>
            </a:xfrm>
            <a:prstGeom prst="rect">
              <a:avLst/>
            </a:prstGeom>
            <a:noFill/>
          </p:spPr>
          <p:txBody>
            <a:bodyPr wrap="none" rtlCol="0">
              <a:spAutoFit/>
            </a:bodyPr>
            <a:lstStyle/>
            <a:p>
              <a:r>
                <a:rPr lang="en-US" dirty="0" smtClean="0"/>
                <a:t>Figure 10. Relative energy costs of location modalities</a:t>
              </a:r>
              <a:endParaRPr lang="en-US" dirty="0"/>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Algorithm</a:t>
            </a:r>
            <a:endParaRPr lang="en-US" dirty="0"/>
          </a:p>
        </p:txBody>
      </p:sp>
      <p:sp>
        <p:nvSpPr>
          <p:cNvPr id="3" name="Content Placeholder 2"/>
          <p:cNvSpPr>
            <a:spLocks noGrp="1"/>
          </p:cNvSpPr>
          <p:nvPr>
            <p:ph sz="quarter" idx="1"/>
          </p:nvPr>
        </p:nvSpPr>
        <p:spPr/>
        <p:txBody>
          <a:bodyPr/>
          <a:lstStyle/>
          <a:p>
            <a:r>
              <a:rPr lang="en-US" dirty="0" smtClean="0"/>
              <a:t>Sensor Selection Algorithm</a:t>
            </a:r>
          </a:p>
          <a:p>
            <a:pPr lvl="1"/>
            <a:r>
              <a:rPr lang="en-US" dirty="0" smtClean="0"/>
              <a:t> The sensor selection algorithm determines the location sensor to be used at each time step. </a:t>
            </a:r>
          </a:p>
          <a:p>
            <a:pPr lvl="1"/>
            <a:endParaRPr lang="en-US" dirty="0" smtClean="0"/>
          </a:p>
          <a:p>
            <a:pPr lvl="1"/>
            <a:r>
              <a:rPr lang="en-US" dirty="0" smtClean="0"/>
              <a:t>The algorithm includes a method to model the user location trajectory and uses the sensor data as available to improve the location estimates.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lstStyle/>
          <a:p>
            <a:r>
              <a:rPr lang="en-US" dirty="0" smtClean="0"/>
              <a:t>Mobile Location Service</a:t>
            </a:r>
          </a:p>
          <a:p>
            <a:endParaRPr lang="en-US" dirty="0" smtClean="0"/>
          </a:p>
          <a:p>
            <a:r>
              <a:rPr lang="en-US" dirty="0" smtClean="0"/>
              <a:t>Purpose</a:t>
            </a:r>
          </a:p>
          <a:p>
            <a:endParaRPr lang="en-US" dirty="0" smtClean="0"/>
          </a:p>
          <a:p>
            <a:r>
              <a:rPr lang="en-US" dirty="0" smtClean="0"/>
              <a:t>Observation</a:t>
            </a:r>
          </a:p>
          <a:p>
            <a:endParaRPr lang="en-US" dirty="0" smtClean="0"/>
          </a:p>
          <a:p>
            <a:r>
              <a:rPr lang="en-US" dirty="0" smtClean="0"/>
              <a:t>Design</a:t>
            </a:r>
          </a:p>
          <a:p>
            <a:endParaRPr lang="en-US" dirty="0" smtClean="0"/>
          </a:p>
          <a:p>
            <a:r>
              <a:rPr lang="en-US" dirty="0" smtClean="0"/>
              <a:t>Case Study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Algorithm</a:t>
            </a:r>
            <a:endParaRPr lang="en-US" dirty="0"/>
          </a:p>
        </p:txBody>
      </p:sp>
      <p:sp>
        <p:nvSpPr>
          <p:cNvPr id="3" name="Content Placeholder 2"/>
          <p:cNvSpPr>
            <a:spLocks noGrp="1"/>
          </p:cNvSpPr>
          <p:nvPr>
            <p:ph sz="quarter" idx="1"/>
          </p:nvPr>
        </p:nvSpPr>
        <p:spPr/>
        <p:txBody>
          <a:bodyPr/>
          <a:lstStyle/>
          <a:p>
            <a:r>
              <a:rPr lang="en-US" dirty="0" smtClean="0"/>
              <a:t>Determine the most energy efficient sensor to be used</a:t>
            </a:r>
          </a:p>
          <a:p>
            <a:endParaRPr lang="en-US" dirty="0" smtClean="0"/>
          </a:p>
          <a:p>
            <a:r>
              <a:rPr lang="en-US" dirty="0" smtClean="0"/>
              <a:t>Also maintains an estimate of the user’s location that is based on a prediction of user movements</a:t>
            </a:r>
          </a:p>
          <a:p>
            <a:pPr lvl="1"/>
            <a:r>
              <a:rPr lang="en-US" dirty="0" smtClean="0"/>
              <a:t>Helps select the appropriate location for the sensor energy and accuracy model</a:t>
            </a:r>
          </a:p>
          <a:p>
            <a:pPr lvl="1"/>
            <a:endParaRPr lang="en-US" dirty="0" smtClean="0"/>
          </a:p>
          <a:p>
            <a:pPr lvl="1"/>
            <a:r>
              <a:rPr lang="en-US" dirty="0" smtClean="0"/>
              <a:t>Help avoid sensing when predicted location has a high confidence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Algorithm (cont.)</a:t>
            </a:r>
            <a:endParaRPr lang="en-US" dirty="0"/>
          </a:p>
        </p:txBody>
      </p:sp>
      <p:sp>
        <p:nvSpPr>
          <p:cNvPr id="3" name="Content Placeholder 2"/>
          <p:cNvSpPr>
            <a:spLocks noGrp="1"/>
          </p:cNvSpPr>
          <p:nvPr>
            <p:ph sz="quarter" idx="1"/>
          </p:nvPr>
        </p:nvSpPr>
        <p:spPr/>
        <p:txBody>
          <a:bodyPr/>
          <a:lstStyle/>
          <a:p>
            <a:r>
              <a:rPr lang="da-DK" dirty="0" smtClean="0"/>
              <a:t>Uses Hidden Markov Model (HMM)</a:t>
            </a:r>
          </a:p>
          <a:p>
            <a:pPr lvl="1"/>
            <a:r>
              <a:rPr lang="en-US" dirty="0" smtClean="0"/>
              <a:t>Uses the past two observed locations to yield a distribution of predicted locations.</a:t>
            </a:r>
          </a:p>
          <a:p>
            <a:pPr lvl="1"/>
            <a:endParaRPr lang="en-US" dirty="0" smtClean="0"/>
          </a:p>
          <a:p>
            <a:pPr lvl="1"/>
            <a:r>
              <a:rPr lang="en-US" dirty="0" smtClean="0"/>
              <a:t> A second order model takes </a:t>
            </a:r>
            <a:br>
              <a:rPr lang="en-US" dirty="0" smtClean="0"/>
            </a:br>
            <a:r>
              <a:rPr lang="en-US" dirty="0" smtClean="0"/>
              <a:t>the direction of motion into </a:t>
            </a:r>
            <a:br>
              <a:rPr lang="en-US" dirty="0" smtClean="0"/>
            </a:br>
            <a:r>
              <a:rPr lang="en-US" dirty="0" smtClean="0"/>
              <a:t>account, significantly </a:t>
            </a:r>
            <a:br>
              <a:rPr lang="en-US" dirty="0" smtClean="0"/>
            </a:br>
            <a:r>
              <a:rPr lang="en-US" dirty="0" smtClean="0"/>
              <a:t>improving prediction </a:t>
            </a:r>
            <a:br>
              <a:rPr lang="en-US" dirty="0" smtClean="0"/>
            </a:br>
            <a:r>
              <a:rPr lang="en-US" dirty="0" smtClean="0"/>
              <a:t>performance over a first order </a:t>
            </a:r>
            <a:br>
              <a:rPr lang="en-US" dirty="0" smtClean="0"/>
            </a:br>
            <a:r>
              <a:rPr lang="en-US" dirty="0" smtClean="0"/>
              <a:t>of HMM.</a:t>
            </a:r>
            <a:endParaRPr lang="en-US" dirty="0"/>
          </a:p>
        </p:txBody>
      </p:sp>
      <p:grpSp>
        <p:nvGrpSpPr>
          <p:cNvPr id="6" name="Group 5"/>
          <p:cNvGrpSpPr/>
          <p:nvPr/>
        </p:nvGrpSpPr>
        <p:grpSpPr>
          <a:xfrm>
            <a:off x="4781550" y="2971800"/>
            <a:ext cx="3981450" cy="3401568"/>
            <a:chOff x="2571750" y="2971800"/>
            <a:chExt cx="3981450" cy="3401568"/>
          </a:xfrm>
        </p:grpSpPr>
        <p:pic>
          <p:nvPicPr>
            <p:cNvPr id="5122" name="Picture 2"/>
            <p:cNvPicPr>
              <a:picLocks noChangeAspect="1" noChangeArrowheads="1"/>
            </p:cNvPicPr>
            <p:nvPr/>
          </p:nvPicPr>
          <p:blipFill>
            <a:blip r:embed="rId2"/>
            <a:srcRect/>
            <a:stretch>
              <a:fillRect/>
            </a:stretch>
          </p:blipFill>
          <p:spPr bwMode="auto">
            <a:xfrm>
              <a:off x="2571750" y="2971800"/>
              <a:ext cx="3981450" cy="3076575"/>
            </a:xfrm>
            <a:prstGeom prst="rect">
              <a:avLst/>
            </a:prstGeom>
            <a:noFill/>
            <a:ln w="9525">
              <a:noFill/>
              <a:miter lim="800000"/>
              <a:headEnd/>
              <a:tailEnd/>
            </a:ln>
            <a:effectLst/>
          </p:spPr>
        </p:pic>
        <p:sp>
          <p:nvSpPr>
            <p:cNvPr id="5" name="TextBox 4"/>
            <p:cNvSpPr txBox="1"/>
            <p:nvPr/>
          </p:nvSpPr>
          <p:spPr>
            <a:xfrm>
              <a:off x="2723190" y="6004036"/>
              <a:ext cx="3677610" cy="369332"/>
            </a:xfrm>
            <a:prstGeom prst="rect">
              <a:avLst/>
            </a:prstGeom>
            <a:noFill/>
          </p:spPr>
          <p:txBody>
            <a:bodyPr wrap="none" rtlCol="0">
              <a:spAutoFit/>
            </a:bodyPr>
            <a:lstStyle/>
            <a:p>
              <a:r>
                <a:rPr lang="en-US" dirty="0" smtClean="0"/>
                <a:t>Figure 11. Select Sensor Algorithm</a:t>
              </a:r>
              <a:endParaRPr lang="en-US" dirty="0"/>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Performance</a:t>
            </a:r>
            <a:endParaRPr lang="en-US" dirty="0"/>
          </a:p>
        </p:txBody>
      </p:sp>
      <p:sp>
        <p:nvSpPr>
          <p:cNvPr id="3" name="Content Placeholder 2"/>
          <p:cNvSpPr>
            <a:spLocks noGrp="1"/>
          </p:cNvSpPr>
          <p:nvPr>
            <p:ph sz="quarter" idx="1"/>
          </p:nvPr>
        </p:nvSpPr>
        <p:spPr/>
        <p:txBody>
          <a:bodyPr/>
          <a:lstStyle/>
          <a:p>
            <a:r>
              <a:rPr lang="en-US" dirty="0" smtClean="0"/>
              <a:t>The sensor accuracy models are assumed to be learned before the performance of the system is measured.</a:t>
            </a:r>
          </a:p>
          <a:p>
            <a:endParaRPr lang="en-US" dirty="0" smtClean="0"/>
          </a:p>
          <a:p>
            <a:endParaRPr lang="en-US" dirty="0" smtClean="0"/>
          </a:p>
          <a:p>
            <a:r>
              <a:rPr lang="en-US" dirty="0" smtClean="0"/>
              <a:t>HMM parameters are learned in real-time as the user moves.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Performance (cont.)</a:t>
            </a:r>
            <a:endParaRPr lang="en-US" dirty="0"/>
          </a:p>
        </p:txBody>
      </p:sp>
      <p:sp>
        <p:nvSpPr>
          <p:cNvPr id="3" name="Content Placeholder 2"/>
          <p:cNvSpPr>
            <a:spLocks noGrp="1"/>
          </p:cNvSpPr>
          <p:nvPr>
            <p:ph sz="quarter" idx="1"/>
          </p:nvPr>
        </p:nvSpPr>
        <p:spPr/>
        <p:txBody>
          <a:bodyPr/>
          <a:lstStyle/>
          <a:p>
            <a:r>
              <a:rPr lang="en-US" dirty="0" smtClean="0"/>
              <a:t>Alternative strategies (for comparison)</a:t>
            </a:r>
          </a:p>
          <a:p>
            <a:pPr lvl="1"/>
            <a:r>
              <a:rPr lang="en-US" dirty="0" smtClean="0"/>
              <a:t>Static Model: </a:t>
            </a:r>
            <a:r>
              <a:rPr lang="en-US" dirty="0" smtClean="0"/>
              <a:t>The parameters used are the typical accuracies expected from different sensors (Bluetooth, </a:t>
            </a:r>
            <a:r>
              <a:rPr lang="en-US" dirty="0" err="1" smtClean="0"/>
              <a:t>WiFi</a:t>
            </a:r>
            <a:r>
              <a:rPr lang="en-US" dirty="0" smtClean="0"/>
              <a:t>, Cell-Tower, and GPS)</a:t>
            </a:r>
          </a:p>
          <a:p>
            <a:pPr lvl="1"/>
            <a:endParaRPr lang="en-US" dirty="0" smtClean="0"/>
          </a:p>
          <a:p>
            <a:pPr lvl="1"/>
            <a:r>
              <a:rPr lang="en-US" dirty="0" smtClean="0"/>
              <a:t>Periodic Model: </a:t>
            </a:r>
            <a:r>
              <a:rPr lang="en-US" dirty="0" smtClean="0"/>
              <a:t>Use a single location sensor periodically.</a:t>
            </a:r>
            <a:br>
              <a:rPr lang="en-US" dirty="0" smtClean="0"/>
            </a:br>
            <a:r>
              <a:rPr lang="en-US" dirty="0" smtClean="0"/>
              <a:t>GPS and </a:t>
            </a:r>
            <a:r>
              <a:rPr lang="en-US" dirty="0" err="1" smtClean="0"/>
              <a:t>WiFi</a:t>
            </a:r>
            <a:endParaRPr lang="en-US" dirty="0" smtClean="0"/>
          </a:p>
          <a:p>
            <a:pPr lvl="1"/>
            <a:endParaRPr lang="en-US" dirty="0" smtClean="0"/>
          </a:p>
          <a:p>
            <a:pPr lvl="1"/>
            <a:r>
              <a:rPr lang="en-US" dirty="0" smtClean="0"/>
              <a:t>Perfect Model: As the system is used by more users, more data may be collected to refine a hypothetical perfect accuracy model for all locations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sz="quarter" idx="1"/>
          </p:nvPr>
        </p:nvSpPr>
        <p:spPr/>
        <p:txBody>
          <a:bodyPr/>
          <a:lstStyle/>
          <a:p>
            <a:r>
              <a:rPr lang="en-US" dirty="0" smtClean="0"/>
              <a:t>Real world scenario (San Diego)</a:t>
            </a:r>
          </a:p>
          <a:p>
            <a:pPr lvl="1"/>
            <a:r>
              <a:rPr lang="en-US" dirty="0" smtClean="0"/>
              <a:t> Significant slack in accuracy exists showing sensors other than GPS being used</a:t>
            </a:r>
            <a:endParaRPr lang="en-US" dirty="0"/>
          </a:p>
        </p:txBody>
      </p:sp>
      <p:grpSp>
        <p:nvGrpSpPr>
          <p:cNvPr id="6" name="Group 5"/>
          <p:cNvGrpSpPr/>
          <p:nvPr/>
        </p:nvGrpSpPr>
        <p:grpSpPr>
          <a:xfrm>
            <a:off x="1194619" y="2946892"/>
            <a:ext cx="6882581" cy="3377708"/>
            <a:chOff x="1194619" y="2667000"/>
            <a:chExt cx="6882581" cy="3377708"/>
          </a:xfrm>
        </p:grpSpPr>
        <p:pic>
          <p:nvPicPr>
            <p:cNvPr id="6146" name="Picture 2"/>
            <p:cNvPicPr>
              <a:picLocks noChangeAspect="1" noChangeArrowheads="1"/>
            </p:cNvPicPr>
            <p:nvPr/>
          </p:nvPicPr>
          <p:blipFill>
            <a:blip r:embed="rId2"/>
            <a:srcRect/>
            <a:stretch>
              <a:fillRect/>
            </a:stretch>
          </p:blipFill>
          <p:spPr bwMode="auto">
            <a:xfrm>
              <a:off x="1194619" y="2667000"/>
              <a:ext cx="6882581" cy="3048000"/>
            </a:xfrm>
            <a:prstGeom prst="rect">
              <a:avLst/>
            </a:prstGeom>
            <a:noFill/>
            <a:ln w="9525">
              <a:noFill/>
              <a:miter lim="800000"/>
              <a:headEnd/>
              <a:tailEnd/>
            </a:ln>
            <a:effectLst/>
          </p:spPr>
        </p:pic>
        <p:sp>
          <p:nvSpPr>
            <p:cNvPr id="5" name="TextBox 4"/>
            <p:cNvSpPr txBox="1"/>
            <p:nvPr/>
          </p:nvSpPr>
          <p:spPr>
            <a:xfrm>
              <a:off x="1869708" y="5675376"/>
              <a:ext cx="5750292" cy="369332"/>
            </a:xfrm>
            <a:prstGeom prst="rect">
              <a:avLst/>
            </a:prstGeom>
            <a:noFill/>
          </p:spPr>
          <p:txBody>
            <a:bodyPr wrap="none" rtlCol="0">
              <a:spAutoFit/>
            </a:bodyPr>
            <a:lstStyle/>
            <a:p>
              <a:r>
                <a:rPr lang="en-US" dirty="0" smtClean="0"/>
                <a:t>Figure 12. Accuracy requirement on experimental path</a:t>
              </a:r>
              <a:endParaRPr lang="en-US" dirty="0"/>
            </a:p>
          </p:txBody>
        </p:sp>
      </p:grpSp>
      <p:cxnSp>
        <p:nvCxnSpPr>
          <p:cNvPr id="10" name="Straight Arrow Connector 9"/>
          <p:cNvCxnSpPr/>
          <p:nvPr/>
        </p:nvCxnSpPr>
        <p:spPr>
          <a:xfrm rot="5400000">
            <a:off x="6361906" y="3390106"/>
            <a:ext cx="533400" cy="158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6742906" y="3390106"/>
            <a:ext cx="533400" cy="1588"/>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(cont.)</a:t>
            </a:r>
            <a:endParaRPr lang="en-US" dirty="0"/>
          </a:p>
        </p:txBody>
      </p:sp>
      <p:sp>
        <p:nvSpPr>
          <p:cNvPr id="3" name="Content Placeholder 2"/>
          <p:cNvSpPr>
            <a:spLocks noGrp="1"/>
          </p:cNvSpPr>
          <p:nvPr>
            <p:ph sz="quarter" idx="1"/>
          </p:nvPr>
        </p:nvSpPr>
        <p:spPr/>
        <p:txBody>
          <a:bodyPr/>
          <a:lstStyle/>
          <a:p>
            <a:r>
              <a:rPr lang="en-US" dirty="0" smtClean="0"/>
              <a:t>Real world scenario (San Diego)</a:t>
            </a:r>
          </a:p>
          <a:p>
            <a:pPr lvl="1"/>
            <a:r>
              <a:rPr lang="en-US" dirty="0" smtClean="0"/>
              <a:t>a-Loc vs. GPS</a:t>
            </a:r>
          </a:p>
          <a:p>
            <a:pPr lvl="1"/>
            <a:r>
              <a:rPr lang="en-US" dirty="0" smtClean="0"/>
              <a:t>Higher accuracy</a:t>
            </a:r>
          </a:p>
          <a:p>
            <a:pPr lvl="1"/>
            <a:r>
              <a:rPr lang="en-US" dirty="0" smtClean="0"/>
              <a:t>45% less energy consumption</a:t>
            </a:r>
            <a:endParaRPr lang="en-US" dirty="0"/>
          </a:p>
        </p:txBody>
      </p:sp>
      <p:grpSp>
        <p:nvGrpSpPr>
          <p:cNvPr id="9" name="Group 8"/>
          <p:cNvGrpSpPr/>
          <p:nvPr/>
        </p:nvGrpSpPr>
        <p:grpSpPr>
          <a:xfrm>
            <a:off x="4953000" y="3312652"/>
            <a:ext cx="3686175" cy="2783348"/>
            <a:chOff x="5000625" y="3288792"/>
            <a:chExt cx="3686175" cy="2783348"/>
          </a:xfrm>
        </p:grpSpPr>
        <p:pic>
          <p:nvPicPr>
            <p:cNvPr id="7171" name="Picture 3"/>
            <p:cNvPicPr>
              <a:picLocks noChangeAspect="1" noChangeArrowheads="1"/>
            </p:cNvPicPr>
            <p:nvPr/>
          </p:nvPicPr>
          <p:blipFill>
            <a:blip r:embed="rId2"/>
            <a:srcRect/>
            <a:stretch>
              <a:fillRect/>
            </a:stretch>
          </p:blipFill>
          <p:spPr bwMode="auto">
            <a:xfrm>
              <a:off x="5000625" y="3288792"/>
              <a:ext cx="3686175" cy="2447925"/>
            </a:xfrm>
            <a:prstGeom prst="rect">
              <a:avLst/>
            </a:prstGeom>
            <a:noFill/>
            <a:ln w="9525">
              <a:noFill/>
              <a:miter lim="800000"/>
              <a:headEnd/>
              <a:tailEnd/>
            </a:ln>
            <a:effectLst/>
          </p:spPr>
        </p:pic>
        <p:sp>
          <p:nvSpPr>
            <p:cNvPr id="6" name="TextBox 5"/>
            <p:cNvSpPr txBox="1"/>
            <p:nvPr/>
          </p:nvSpPr>
          <p:spPr>
            <a:xfrm>
              <a:off x="5161361" y="5702808"/>
              <a:ext cx="3373039" cy="369332"/>
            </a:xfrm>
            <a:prstGeom prst="rect">
              <a:avLst/>
            </a:prstGeom>
            <a:noFill/>
          </p:spPr>
          <p:txBody>
            <a:bodyPr wrap="none" rtlCol="0">
              <a:spAutoFit/>
            </a:bodyPr>
            <a:lstStyle/>
            <a:p>
              <a:r>
                <a:rPr lang="en-US" dirty="0" smtClean="0"/>
                <a:t>Figure 14. Energy consumption</a:t>
              </a:r>
              <a:endParaRPr lang="en-US" dirty="0"/>
            </a:p>
          </p:txBody>
        </p:sp>
      </p:grpSp>
      <p:grpSp>
        <p:nvGrpSpPr>
          <p:cNvPr id="8" name="Group 7"/>
          <p:cNvGrpSpPr/>
          <p:nvPr/>
        </p:nvGrpSpPr>
        <p:grpSpPr>
          <a:xfrm>
            <a:off x="177328" y="3313176"/>
            <a:ext cx="4342856" cy="3032915"/>
            <a:chOff x="100584" y="3429000"/>
            <a:chExt cx="4342856" cy="3032915"/>
          </a:xfrm>
        </p:grpSpPr>
        <p:pic>
          <p:nvPicPr>
            <p:cNvPr id="7170" name="Picture 2"/>
            <p:cNvPicPr>
              <a:picLocks noChangeAspect="1" noChangeArrowheads="1"/>
            </p:cNvPicPr>
            <p:nvPr/>
          </p:nvPicPr>
          <p:blipFill>
            <a:blip r:embed="rId3"/>
            <a:srcRect/>
            <a:stretch>
              <a:fillRect/>
            </a:stretch>
          </p:blipFill>
          <p:spPr bwMode="auto">
            <a:xfrm>
              <a:off x="408262" y="3429000"/>
              <a:ext cx="3773214" cy="2438400"/>
            </a:xfrm>
            <a:prstGeom prst="rect">
              <a:avLst/>
            </a:prstGeom>
            <a:noFill/>
            <a:ln w="9525">
              <a:noFill/>
              <a:miter lim="800000"/>
              <a:headEnd/>
              <a:tailEnd/>
            </a:ln>
            <a:effectLst/>
          </p:spPr>
        </p:pic>
        <p:sp>
          <p:nvSpPr>
            <p:cNvPr id="7" name="TextBox 6"/>
            <p:cNvSpPr txBox="1"/>
            <p:nvPr/>
          </p:nvSpPr>
          <p:spPr>
            <a:xfrm>
              <a:off x="100584" y="5815584"/>
              <a:ext cx="4342856" cy="646331"/>
            </a:xfrm>
            <a:prstGeom prst="rect">
              <a:avLst/>
            </a:prstGeom>
            <a:noFill/>
          </p:spPr>
          <p:txBody>
            <a:bodyPr wrap="none" rtlCol="0">
              <a:spAutoFit/>
            </a:bodyPr>
            <a:lstStyle/>
            <a:p>
              <a:r>
                <a:rPr lang="en-US" dirty="0" smtClean="0"/>
                <a:t>Figure 13. Fraction of the path for which </a:t>
              </a:r>
            </a:p>
            <a:p>
              <a:r>
                <a:rPr lang="en-US" dirty="0" smtClean="0"/>
                <a:t>    the accuracy requirement is satisfied</a:t>
              </a:r>
              <a:endParaRPr lang="en-US" dirty="0"/>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(cont.)</a:t>
            </a:r>
            <a:endParaRPr lang="en-US" dirty="0"/>
          </a:p>
        </p:txBody>
      </p:sp>
      <p:sp>
        <p:nvSpPr>
          <p:cNvPr id="3" name="Content Placeholder 2"/>
          <p:cNvSpPr>
            <a:spLocks noGrp="1"/>
          </p:cNvSpPr>
          <p:nvPr>
            <p:ph sz="quarter" idx="1"/>
          </p:nvPr>
        </p:nvSpPr>
        <p:spPr/>
        <p:txBody>
          <a:bodyPr/>
          <a:lstStyle/>
          <a:p>
            <a:r>
              <a:rPr lang="en-US" dirty="0" smtClean="0"/>
              <a:t>Real world scenario (Portland)</a:t>
            </a:r>
          </a:p>
          <a:p>
            <a:pPr lvl="1"/>
            <a:r>
              <a:rPr lang="en-US" dirty="0" smtClean="0"/>
              <a:t>a-Loc vs. GPS</a:t>
            </a:r>
          </a:p>
          <a:p>
            <a:pPr lvl="1"/>
            <a:r>
              <a:rPr lang="en-US" dirty="0" smtClean="0"/>
              <a:t>35% less energy</a:t>
            </a:r>
          </a:p>
          <a:p>
            <a:endParaRPr lang="en-US" dirty="0"/>
          </a:p>
        </p:txBody>
      </p:sp>
      <p:grpSp>
        <p:nvGrpSpPr>
          <p:cNvPr id="9" name="Group 8"/>
          <p:cNvGrpSpPr/>
          <p:nvPr/>
        </p:nvGrpSpPr>
        <p:grpSpPr>
          <a:xfrm>
            <a:off x="4724400" y="3352800"/>
            <a:ext cx="4004945" cy="2844308"/>
            <a:chOff x="4495800" y="3048000"/>
            <a:chExt cx="4004945" cy="2844308"/>
          </a:xfrm>
        </p:grpSpPr>
        <p:pic>
          <p:nvPicPr>
            <p:cNvPr id="8194" name="Picture 2"/>
            <p:cNvPicPr>
              <a:picLocks noChangeAspect="1" noChangeArrowheads="1"/>
            </p:cNvPicPr>
            <p:nvPr/>
          </p:nvPicPr>
          <p:blipFill>
            <a:blip r:embed="rId2"/>
            <a:srcRect/>
            <a:stretch>
              <a:fillRect/>
            </a:stretch>
          </p:blipFill>
          <p:spPr bwMode="auto">
            <a:xfrm>
              <a:off x="4495800" y="3048000"/>
              <a:ext cx="4004945" cy="2524125"/>
            </a:xfrm>
            <a:prstGeom prst="rect">
              <a:avLst/>
            </a:prstGeom>
            <a:noFill/>
            <a:ln w="9525">
              <a:noFill/>
              <a:miter lim="800000"/>
              <a:headEnd/>
              <a:tailEnd/>
            </a:ln>
            <a:effectLst/>
          </p:spPr>
        </p:pic>
        <p:sp>
          <p:nvSpPr>
            <p:cNvPr id="6" name="TextBox 5"/>
            <p:cNvSpPr txBox="1"/>
            <p:nvPr/>
          </p:nvSpPr>
          <p:spPr>
            <a:xfrm>
              <a:off x="4800600" y="5522976"/>
              <a:ext cx="3373039" cy="369332"/>
            </a:xfrm>
            <a:prstGeom prst="rect">
              <a:avLst/>
            </a:prstGeom>
            <a:noFill/>
          </p:spPr>
          <p:txBody>
            <a:bodyPr wrap="none" rtlCol="0">
              <a:spAutoFit/>
            </a:bodyPr>
            <a:lstStyle/>
            <a:p>
              <a:r>
                <a:rPr lang="en-US" dirty="0" smtClean="0"/>
                <a:t>Figure 16. Energy consumption</a:t>
              </a:r>
              <a:endParaRPr lang="en-US" dirty="0"/>
            </a:p>
          </p:txBody>
        </p:sp>
      </p:grpSp>
      <p:grpSp>
        <p:nvGrpSpPr>
          <p:cNvPr id="8" name="Group 7"/>
          <p:cNvGrpSpPr/>
          <p:nvPr/>
        </p:nvGrpSpPr>
        <p:grpSpPr>
          <a:xfrm>
            <a:off x="416242" y="3352800"/>
            <a:ext cx="3698558" cy="2844308"/>
            <a:chOff x="273368" y="2895600"/>
            <a:chExt cx="3698558" cy="2844308"/>
          </a:xfrm>
        </p:grpSpPr>
        <p:pic>
          <p:nvPicPr>
            <p:cNvPr id="8195" name="Picture 3"/>
            <p:cNvPicPr>
              <a:picLocks noChangeAspect="1" noChangeArrowheads="1"/>
            </p:cNvPicPr>
            <p:nvPr/>
          </p:nvPicPr>
          <p:blipFill>
            <a:blip r:embed="rId3"/>
            <a:srcRect/>
            <a:stretch>
              <a:fillRect/>
            </a:stretch>
          </p:blipFill>
          <p:spPr bwMode="auto">
            <a:xfrm>
              <a:off x="273368" y="2895600"/>
              <a:ext cx="3698558" cy="2514600"/>
            </a:xfrm>
            <a:prstGeom prst="rect">
              <a:avLst/>
            </a:prstGeom>
            <a:noFill/>
            <a:ln w="9525">
              <a:noFill/>
              <a:miter lim="800000"/>
              <a:headEnd/>
              <a:tailEnd/>
            </a:ln>
            <a:effectLst/>
          </p:spPr>
        </p:pic>
        <p:sp>
          <p:nvSpPr>
            <p:cNvPr id="7" name="TextBox 6"/>
            <p:cNvSpPr txBox="1"/>
            <p:nvPr/>
          </p:nvSpPr>
          <p:spPr>
            <a:xfrm>
              <a:off x="496824" y="5370576"/>
              <a:ext cx="3249608" cy="369332"/>
            </a:xfrm>
            <a:prstGeom prst="rect">
              <a:avLst/>
            </a:prstGeom>
            <a:noFill/>
          </p:spPr>
          <p:txBody>
            <a:bodyPr wrap="none" rtlCol="0">
              <a:spAutoFit/>
            </a:bodyPr>
            <a:lstStyle/>
            <a:p>
              <a:r>
                <a:rPr lang="en-US" dirty="0" smtClean="0"/>
                <a:t>Figure 15. : Accuracy achieved</a:t>
              </a:r>
              <a:endParaRPr lang="en-US" dirty="0"/>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normAutofit/>
          </a:bodyPr>
          <a:lstStyle/>
          <a:p>
            <a:r>
              <a:rPr lang="en-US" dirty="0" smtClean="0"/>
              <a:t>When high accuracy requirements are needed</a:t>
            </a:r>
          </a:p>
          <a:p>
            <a:endParaRPr lang="en-US" dirty="0" smtClean="0"/>
          </a:p>
          <a:p>
            <a:pPr lvl="1"/>
            <a:r>
              <a:rPr lang="en-US" dirty="0" err="1" smtClean="0"/>
              <a:t>WiFi</a:t>
            </a:r>
            <a:r>
              <a:rPr lang="en-US" dirty="0" smtClean="0"/>
              <a:t> is most effective in urban areas</a:t>
            </a:r>
          </a:p>
          <a:p>
            <a:pPr lvl="1"/>
            <a:endParaRPr lang="en-US" dirty="0" smtClean="0"/>
          </a:p>
          <a:p>
            <a:pPr lvl="1"/>
            <a:r>
              <a:rPr lang="en-US" dirty="0" smtClean="0"/>
              <a:t>GPS </a:t>
            </a:r>
            <a:r>
              <a:rPr lang="en-US" dirty="0" smtClean="0"/>
              <a:t>is better in outdoor environments</a:t>
            </a:r>
          </a:p>
          <a:p>
            <a:endParaRPr lang="en-US" dirty="0" smtClean="0"/>
          </a:p>
          <a:p>
            <a:pPr lvl="1"/>
            <a:r>
              <a:rPr lang="en-US" dirty="0" smtClean="0"/>
              <a:t>However, </a:t>
            </a:r>
            <a:r>
              <a:rPr lang="en-US" dirty="0" err="1" smtClean="0"/>
              <a:t>WiFi</a:t>
            </a:r>
            <a:r>
              <a:rPr lang="en-US" dirty="0" smtClean="0"/>
              <a:t> achieves better accuracy than GPS in indoor environments.</a:t>
            </a:r>
          </a:p>
          <a:p>
            <a:endParaRPr lang="en-US" dirty="0" smtClean="0"/>
          </a:p>
          <a:p>
            <a:r>
              <a:rPr lang="en-US" dirty="0" smtClean="0"/>
              <a:t>Significant energy saving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a:bodyPr>
          <a:lstStyle/>
          <a:p>
            <a:r>
              <a:rPr lang="en-US" sz="2400" dirty="0" smtClean="0"/>
              <a:t>Energy-Accuracy Trade-off for Continuous Mobile Device Location,  In Proc. of the 8th International Conference on Mobile Systems,  Applications, and Services (</a:t>
            </a:r>
            <a:r>
              <a:rPr lang="en-US" sz="2400" dirty="0" err="1" smtClean="0"/>
              <a:t>MobiSys</a:t>
            </a:r>
            <a:r>
              <a:rPr lang="en-US" sz="2400" dirty="0" smtClean="0"/>
              <a:t>) Lin, K., </a:t>
            </a:r>
            <a:r>
              <a:rPr lang="en-US" sz="2400" dirty="0" err="1" smtClean="0"/>
              <a:t>Kansal</a:t>
            </a:r>
            <a:r>
              <a:rPr lang="en-US" sz="2400" dirty="0" smtClean="0"/>
              <a:t>, A., </a:t>
            </a:r>
            <a:r>
              <a:rPr lang="en-US" sz="2400" dirty="0" err="1" smtClean="0"/>
              <a:t>Lymberopoulos</a:t>
            </a:r>
            <a:r>
              <a:rPr lang="en-US" sz="2400" dirty="0" smtClean="0"/>
              <a:t>, D., and Zhao, F., 2010, pp. 285-298</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Location Service</a:t>
            </a:r>
            <a:endParaRPr lang="en-US" dirty="0"/>
          </a:p>
        </p:txBody>
      </p:sp>
      <p:sp>
        <p:nvSpPr>
          <p:cNvPr id="3" name="Content Placeholder 2"/>
          <p:cNvSpPr>
            <a:spLocks noGrp="1"/>
          </p:cNvSpPr>
          <p:nvPr>
            <p:ph sz="quarter" idx="1"/>
          </p:nvPr>
        </p:nvSpPr>
        <p:spPr/>
        <p:txBody>
          <a:bodyPr/>
          <a:lstStyle/>
          <a:p>
            <a:r>
              <a:rPr lang="en-US" dirty="0" smtClean="0"/>
              <a:t>Methods for current mobile device localization</a:t>
            </a:r>
          </a:p>
          <a:p>
            <a:pPr lvl="1"/>
            <a:r>
              <a:rPr lang="en-US" dirty="0" smtClean="0"/>
              <a:t>GPS</a:t>
            </a:r>
          </a:p>
          <a:p>
            <a:pPr lvl="1"/>
            <a:endParaRPr lang="en-US" dirty="0" smtClean="0"/>
          </a:p>
          <a:p>
            <a:pPr lvl="1"/>
            <a:r>
              <a:rPr lang="en-US" dirty="0" err="1" smtClean="0"/>
              <a:t>WiFi</a:t>
            </a:r>
            <a:endParaRPr lang="en-US" dirty="0" smtClean="0"/>
          </a:p>
          <a:p>
            <a:pPr lvl="1"/>
            <a:endParaRPr lang="en-US" dirty="0" smtClean="0"/>
          </a:p>
          <a:p>
            <a:pPr lvl="1"/>
            <a:r>
              <a:rPr lang="en-US" dirty="0" smtClean="0"/>
              <a:t>Cell-tower signature based </a:t>
            </a:r>
          </a:p>
          <a:p>
            <a:pPr lvl="1">
              <a:buNone/>
            </a:pPr>
            <a:r>
              <a:rPr lang="en-US" dirty="0" smtClean="0"/>
              <a:t>	location service</a:t>
            </a:r>
            <a:endParaRPr lang="en-US" dirty="0"/>
          </a:p>
        </p:txBody>
      </p:sp>
      <p:pic>
        <p:nvPicPr>
          <p:cNvPr id="1027" name="Picture 3"/>
          <p:cNvPicPr>
            <a:picLocks noChangeAspect="1" noChangeArrowheads="1"/>
          </p:cNvPicPr>
          <p:nvPr/>
        </p:nvPicPr>
        <p:blipFill>
          <a:blip r:embed="rId2"/>
          <a:srcRect/>
          <a:stretch>
            <a:fillRect/>
          </a:stretch>
        </p:blipFill>
        <p:spPr bwMode="auto">
          <a:xfrm>
            <a:off x="6019800" y="2133600"/>
            <a:ext cx="2762250" cy="39624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sz="quarter" idx="1"/>
          </p:nvPr>
        </p:nvSpPr>
        <p:spPr/>
        <p:txBody>
          <a:bodyPr>
            <a:normAutofit/>
          </a:bodyPr>
          <a:lstStyle/>
          <a:p>
            <a:r>
              <a:rPr lang="en-US" dirty="0" smtClean="0"/>
              <a:t>Develop location as a system service that automatically manages location sensor availability, accuracy, and energy.</a:t>
            </a:r>
          </a:p>
          <a:p>
            <a:endParaRPr lang="en-US" dirty="0" smtClean="0"/>
          </a:p>
          <a:p>
            <a:r>
              <a:rPr lang="en-US" dirty="0" smtClean="0"/>
              <a:t>Allows the system to optimize battery life by intelligently managing the location energy and accuracy trade-offs based on available sensor.</a:t>
            </a:r>
          </a:p>
          <a:p>
            <a:endParaRPr lang="en-US" dirty="0" smtClean="0"/>
          </a:p>
          <a:p>
            <a:r>
              <a:rPr lang="en-US" dirty="0" smtClean="0"/>
              <a:t>Ensure long battery life for acceptable user experience.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t>
            </a:r>
            <a:endParaRPr lang="en-US" dirty="0"/>
          </a:p>
        </p:txBody>
      </p:sp>
      <p:sp>
        <p:nvSpPr>
          <p:cNvPr id="3" name="Content Placeholder 2"/>
          <p:cNvSpPr>
            <a:spLocks noGrp="1"/>
          </p:cNvSpPr>
          <p:nvPr>
            <p:ph sz="quarter" idx="1"/>
          </p:nvPr>
        </p:nvSpPr>
        <p:spPr/>
        <p:txBody>
          <a:bodyPr/>
          <a:lstStyle/>
          <a:p>
            <a:r>
              <a:rPr lang="en-US" dirty="0" smtClean="0"/>
              <a:t>Two observations</a:t>
            </a:r>
          </a:p>
          <a:p>
            <a:pPr lvl="1"/>
            <a:endParaRPr lang="en-US" dirty="0" smtClean="0"/>
          </a:p>
          <a:p>
            <a:pPr lvl="1"/>
            <a:r>
              <a:rPr lang="en-US" dirty="0" smtClean="0"/>
              <a:t>First, location applications do not always need the highest available </a:t>
            </a:r>
            <a:r>
              <a:rPr lang="en-US" dirty="0" smtClean="0"/>
              <a:t>accuracy provided </a:t>
            </a:r>
            <a:r>
              <a:rPr lang="en-US" dirty="0" smtClean="0"/>
              <a:t>by GPS.</a:t>
            </a:r>
          </a:p>
          <a:p>
            <a:pPr lvl="1"/>
            <a:endParaRPr lang="en-US" dirty="0" smtClean="0"/>
          </a:p>
          <a:p>
            <a:pPr lvl="1"/>
            <a:r>
              <a:rPr lang="en-US" dirty="0" smtClean="0"/>
              <a:t>Second, a phone has multiple modalities to sense location aside from the GPS: </a:t>
            </a:r>
            <a:r>
              <a:rPr lang="en-US" dirty="0" err="1" smtClean="0"/>
              <a:t>WiFi</a:t>
            </a:r>
            <a:r>
              <a:rPr lang="en-US" dirty="0" smtClean="0"/>
              <a:t> triangulation, cell-tower triangulation, Bluetooth vicinity, and </a:t>
            </a:r>
            <a:r>
              <a:rPr lang="en-US" dirty="0" smtClean="0"/>
              <a:t>audio or visual </a:t>
            </a:r>
            <a:r>
              <a:rPr lang="en-US" dirty="0" smtClean="0"/>
              <a:t>sensing.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 (cont.)</a:t>
            </a:r>
            <a:endParaRPr lang="en-US" dirty="0"/>
          </a:p>
        </p:txBody>
      </p:sp>
      <p:sp>
        <p:nvSpPr>
          <p:cNvPr id="3" name="Content Placeholder 2"/>
          <p:cNvSpPr>
            <a:spLocks noGrp="1"/>
          </p:cNvSpPr>
          <p:nvPr>
            <p:ph sz="quarter" idx="1"/>
          </p:nvPr>
        </p:nvSpPr>
        <p:spPr/>
        <p:txBody>
          <a:bodyPr>
            <a:normAutofit/>
          </a:bodyPr>
          <a:lstStyle/>
          <a:p>
            <a:r>
              <a:rPr lang="en-US" sz="2400" dirty="0" smtClean="0"/>
              <a:t>Highest accuracy not always needed</a:t>
            </a:r>
            <a:endParaRPr lang="en-US" sz="2400" dirty="0"/>
          </a:p>
        </p:txBody>
      </p:sp>
      <p:pic>
        <p:nvPicPr>
          <p:cNvPr id="2050" name="Picture 2"/>
          <p:cNvPicPr>
            <a:picLocks noChangeAspect="1" noChangeArrowheads="1"/>
          </p:cNvPicPr>
          <p:nvPr/>
        </p:nvPicPr>
        <p:blipFill>
          <a:blip r:embed="rId2"/>
          <a:srcRect/>
          <a:stretch>
            <a:fillRect/>
          </a:stretch>
        </p:blipFill>
        <p:spPr bwMode="auto">
          <a:xfrm>
            <a:off x="1447800" y="2133600"/>
            <a:ext cx="2819400" cy="4057293"/>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4876800" y="2133600"/>
            <a:ext cx="2819400" cy="405729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a-Loc</a:t>
            </a:r>
            <a:endParaRPr lang="en-US" dirty="0"/>
          </a:p>
        </p:txBody>
      </p:sp>
      <p:sp>
        <p:nvSpPr>
          <p:cNvPr id="3" name="Content Placeholder 2"/>
          <p:cNvSpPr>
            <a:spLocks noGrp="1"/>
          </p:cNvSpPr>
          <p:nvPr>
            <p:ph sz="quarter" idx="1"/>
          </p:nvPr>
        </p:nvSpPr>
        <p:spPr/>
        <p:txBody>
          <a:bodyPr>
            <a:normAutofit/>
          </a:bodyPr>
          <a:lstStyle/>
          <a:p>
            <a:r>
              <a:rPr lang="fr-FR" dirty="0" smtClean="0"/>
              <a:t> Adaptive location service for mobile </a:t>
            </a:r>
            <a:r>
              <a:rPr lang="fr-FR" dirty="0" err="1" smtClean="0"/>
              <a:t>device</a:t>
            </a:r>
            <a:endParaRPr lang="fr-FR" dirty="0" smtClean="0"/>
          </a:p>
          <a:p>
            <a:pPr lvl="1"/>
            <a:r>
              <a:rPr lang="en-US" dirty="0" smtClean="0"/>
              <a:t>Automatically determines the dynamic accuracy requirement for mobile search applications</a:t>
            </a:r>
          </a:p>
          <a:p>
            <a:pPr lvl="1"/>
            <a:endParaRPr lang="en-US" dirty="0" smtClean="0"/>
          </a:p>
          <a:p>
            <a:pPr lvl="1"/>
            <a:r>
              <a:rPr lang="en-US" dirty="0" smtClean="0"/>
              <a:t> Continually </a:t>
            </a:r>
            <a:r>
              <a:rPr lang="en-US" dirty="0" smtClean="0"/>
              <a:t>tune </a:t>
            </a:r>
            <a:r>
              <a:rPr lang="en-US" dirty="0" smtClean="0"/>
              <a:t>the energy expenditure using the available sensor</a:t>
            </a:r>
          </a:p>
          <a:p>
            <a:pPr lvl="1"/>
            <a:endParaRPr lang="en-US" dirty="0" smtClean="0"/>
          </a:p>
          <a:p>
            <a:pPr lvl="1"/>
            <a:r>
              <a:rPr lang="en-US" dirty="0" smtClean="0"/>
              <a:t>A Bayesian estimation framework is used to model user location and sensor </a:t>
            </a:r>
            <a:r>
              <a:rPr lang="en-US" dirty="0" smtClean="0"/>
              <a:t>errors</a:t>
            </a:r>
          </a:p>
          <a:p>
            <a:pPr lvl="1"/>
            <a:endParaRPr lang="en-US" dirty="0" smtClean="0"/>
          </a:p>
          <a:p>
            <a:pPr lvl="1"/>
            <a:r>
              <a:rPr lang="en-US" dirty="0" smtClean="0"/>
              <a:t>Android G1 and Nokia N95</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Overview</a:t>
            </a:r>
            <a:endParaRPr lang="en-US" dirty="0"/>
          </a:p>
        </p:txBody>
      </p:sp>
      <p:grpSp>
        <p:nvGrpSpPr>
          <p:cNvPr id="6" name="Group 5"/>
          <p:cNvGrpSpPr/>
          <p:nvPr/>
        </p:nvGrpSpPr>
        <p:grpSpPr>
          <a:xfrm>
            <a:off x="1447800" y="1676400"/>
            <a:ext cx="6248400" cy="4535618"/>
            <a:chOff x="1447800" y="1676400"/>
            <a:chExt cx="6248400" cy="4535618"/>
          </a:xfrm>
        </p:grpSpPr>
        <p:pic>
          <p:nvPicPr>
            <p:cNvPr id="3074" name="Picture 2"/>
            <p:cNvPicPr>
              <a:picLocks noChangeAspect="1" noChangeArrowheads="1"/>
            </p:cNvPicPr>
            <p:nvPr/>
          </p:nvPicPr>
          <p:blipFill>
            <a:blip r:embed="rId2"/>
            <a:srcRect/>
            <a:stretch>
              <a:fillRect/>
            </a:stretch>
          </p:blipFill>
          <p:spPr bwMode="auto">
            <a:xfrm>
              <a:off x="1447800" y="1676400"/>
              <a:ext cx="6248400" cy="4207535"/>
            </a:xfrm>
            <a:prstGeom prst="rect">
              <a:avLst/>
            </a:prstGeom>
            <a:noFill/>
            <a:ln w="9525">
              <a:noFill/>
              <a:miter lim="800000"/>
              <a:headEnd/>
              <a:tailEnd/>
            </a:ln>
            <a:effectLst/>
          </p:spPr>
        </p:pic>
        <p:sp>
          <p:nvSpPr>
            <p:cNvPr id="5" name="TextBox 4"/>
            <p:cNvSpPr txBox="1"/>
            <p:nvPr/>
          </p:nvSpPr>
          <p:spPr>
            <a:xfrm>
              <a:off x="2895600" y="5842686"/>
              <a:ext cx="3369833" cy="369332"/>
            </a:xfrm>
            <a:prstGeom prst="rect">
              <a:avLst/>
            </a:prstGeom>
            <a:noFill/>
          </p:spPr>
          <p:txBody>
            <a:bodyPr wrap="none" rtlCol="0">
              <a:spAutoFit/>
            </a:bodyPr>
            <a:lstStyle/>
            <a:p>
              <a:r>
                <a:rPr lang="en-US" dirty="0" smtClean="0"/>
                <a:t>Figure 1. System block diagram</a:t>
              </a:r>
              <a:endParaRPr lang="en-US" dirty="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Accuracy Models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Dynamic Accuracy Requirement</a:t>
            </a:r>
          </a:p>
          <a:p>
            <a:pPr lvl="1"/>
            <a:r>
              <a:rPr lang="en-US" dirty="0" smtClean="0"/>
              <a:t>This block provides the location accuracy needed by the applications. </a:t>
            </a:r>
          </a:p>
          <a:p>
            <a:endParaRPr lang="en-US" dirty="0" smtClean="0"/>
          </a:p>
          <a:p>
            <a:r>
              <a:rPr lang="en-US" dirty="0" smtClean="0"/>
              <a:t>The dynamic sensor models characterize the accuracy and its variation with location.</a:t>
            </a:r>
          </a:p>
          <a:p>
            <a:pPr lvl="1"/>
            <a:r>
              <a:rPr lang="en-US" dirty="0" smtClean="0"/>
              <a:t>GPS</a:t>
            </a:r>
          </a:p>
          <a:p>
            <a:pPr lvl="1"/>
            <a:endParaRPr lang="en-US" dirty="0" smtClean="0"/>
          </a:p>
          <a:p>
            <a:pPr lvl="1"/>
            <a:r>
              <a:rPr lang="en-US" dirty="0" err="1" smtClean="0"/>
              <a:t>WiFi</a:t>
            </a:r>
            <a:endParaRPr lang="en-US" dirty="0" smtClean="0"/>
          </a:p>
          <a:p>
            <a:pPr lvl="1"/>
            <a:endParaRPr lang="en-US" dirty="0" smtClean="0"/>
          </a:p>
          <a:p>
            <a:pPr lvl="1"/>
            <a:r>
              <a:rPr lang="en-US" dirty="0" smtClean="0"/>
              <a:t>Bluetooth</a:t>
            </a:r>
          </a:p>
          <a:p>
            <a:pPr lvl="1"/>
            <a:endParaRPr lang="en-US" dirty="0" smtClean="0"/>
          </a:p>
          <a:p>
            <a:pPr lvl="1"/>
            <a:r>
              <a:rPr lang="en-US" dirty="0" smtClean="0"/>
              <a:t>Cell-tower</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535353"/>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922</TotalTime>
  <Words>1021</Words>
  <Application>Microsoft Office PowerPoint</Application>
  <PresentationFormat>On-screen Show (4:3)</PresentationFormat>
  <Paragraphs>180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Energy-Accuracy Trade-off for Continuous Mobile Device Location,  In Proc. of the 8th International Conference on Mobile Systems,  Applications, and Services (MobiSys) Lin, K., Kansal, A., Lymberopoulos, D., and Zhao, F., 2010,  pp. 285-298    </vt:lpstr>
      <vt:lpstr>Overview</vt:lpstr>
      <vt:lpstr>Mobile Location Service</vt:lpstr>
      <vt:lpstr>Purpose</vt:lpstr>
      <vt:lpstr>Observation</vt:lpstr>
      <vt:lpstr>Observation (cont.)</vt:lpstr>
      <vt:lpstr>a-Loc</vt:lpstr>
      <vt:lpstr>System Overview</vt:lpstr>
      <vt:lpstr>Accuracy Models</vt:lpstr>
      <vt:lpstr>Accuracy Models (cont.)</vt:lpstr>
      <vt:lpstr>Accuracy Models (cont.)</vt:lpstr>
      <vt:lpstr>Accuracy Models (cont.)</vt:lpstr>
      <vt:lpstr>Energy Models</vt:lpstr>
      <vt:lpstr>Energy Models (cont.)</vt:lpstr>
      <vt:lpstr>Energy Models (cont.)</vt:lpstr>
      <vt:lpstr>Energy Models (cont.)</vt:lpstr>
      <vt:lpstr>Energy Models (cont.)</vt:lpstr>
      <vt:lpstr>Energy Models (cont.)</vt:lpstr>
      <vt:lpstr>Selection Algorithm</vt:lpstr>
      <vt:lpstr>Selection Algorithm</vt:lpstr>
      <vt:lpstr>Selection Algorithm (cont.)</vt:lpstr>
      <vt:lpstr>System Performance</vt:lpstr>
      <vt:lpstr>System Performance (cont.)</vt:lpstr>
      <vt:lpstr>Case Study</vt:lpstr>
      <vt:lpstr>Case Study (cont.)</vt:lpstr>
      <vt:lpstr>Case Study (cont.)</vt:lpstr>
      <vt:lpstr>Conclusion</vt:lpstr>
      <vt:lpstr>Questions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Sense: Mobile Environmental Sensing Platforms to Support Community Action and Citizen Science Aoki, P.M., Honicky, R.J., Mainwaring, A., Myers, C., Paulos, E., Subramanian, S., and Woodruff, A., 2008   http://www.urban-atmospheres.net/CitizenScience/</dc:title>
  <dc:creator>a ji</dc:creator>
  <cp:lastModifiedBy>a ji</cp:lastModifiedBy>
  <cp:revision>194</cp:revision>
  <dcterms:created xsi:type="dcterms:W3CDTF">2011-03-27T20:10:54Z</dcterms:created>
  <dcterms:modified xsi:type="dcterms:W3CDTF">2011-03-28T12:54:09Z</dcterms:modified>
</cp:coreProperties>
</file>