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87" r:id="rId4"/>
    <p:sldId id="258" r:id="rId5"/>
    <p:sldId id="259" r:id="rId6"/>
    <p:sldId id="288" r:id="rId7"/>
    <p:sldId id="289" r:id="rId8"/>
    <p:sldId id="290" r:id="rId9"/>
    <p:sldId id="260" r:id="rId10"/>
    <p:sldId id="261" r:id="rId11"/>
    <p:sldId id="292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2455F-6BB7-6B46-AAEA-44D4F03F343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D9E5-2273-8645-83FF-12424BB74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D9E5-2273-8645-83FF-12424BB741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26B7BA7-2069-AB42-97FD-3556F7F6756E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7220F9F8-1674-0746-8890-8E1B93863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 smtClean="0"/>
              <a:t>Energy Efficient Location Sensing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Brent Horine</a:t>
            </a:r>
          </a:p>
          <a:p>
            <a:r>
              <a:rPr lang="en-US" dirty="0" smtClean="0"/>
              <a:t>March 30,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and Max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38" y="2044700"/>
            <a:ext cx="59944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Error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89013" y="2044700"/>
          <a:ext cx="71659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706"/>
                <a:gridCol w="2033610"/>
                <a:gridCol w="23886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Ionospheric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Orbit</a:t>
                      </a:r>
                      <a:r>
                        <a:rPr lang="en-US" baseline="0" dirty="0" smtClean="0"/>
                        <a:t> shifts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 clock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Multipath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Tropospheric</a:t>
                      </a:r>
                      <a:r>
                        <a:rPr lang="en-US" baseline="0" dirty="0" smtClean="0"/>
                        <a:t>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Rounding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013" y="5173511"/>
            <a:ext cx="587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4 satellites in view.  Degrades significantly with only 3 in sight.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53721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3632200"/>
            <a:ext cx="509270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297427"/>
            <a:ext cx="322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GPS fix every 180 seconds</a:t>
            </a:r>
          </a:p>
          <a:p>
            <a:r>
              <a:rPr lang="en-US" dirty="0" smtClean="0"/>
              <a:t>Mostly measuring mobility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28308" y="5211228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Left Arrow 7"/>
          <p:cNvSpPr/>
          <p:nvPr/>
        </p:nvSpPr>
        <p:spPr>
          <a:xfrm>
            <a:off x="5520600" y="1834505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6675527" y="1834505"/>
            <a:ext cx="185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reported accuracy estimates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Update Interval </a:t>
            </a:r>
            <a:r>
              <a:rPr lang="en-US" dirty="0" err="1" smtClean="0"/>
              <a:t>vs</a:t>
            </a:r>
            <a:r>
              <a:rPr lang="en-US" dirty="0" smtClean="0"/>
              <a:t> Delta-fix for periodic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2722563"/>
            <a:ext cx="50165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 Activity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290"/>
            <a:ext cx="56388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Power </a:t>
            </a:r>
            <a:r>
              <a:rPr lang="en-US" dirty="0" smtClean="0"/>
              <a:t>Consumption of 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02" y="2684463"/>
            <a:ext cx="55372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2295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Accelerometer Duty Cycle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4621"/>
            <a:ext cx="4572000" cy="3539407"/>
          </a:xfrm>
        </p:spPr>
        <p:txBody>
          <a:bodyPr/>
          <a:lstStyle/>
          <a:p>
            <a:r>
              <a:rPr lang="en-US" dirty="0" smtClean="0"/>
              <a:t>Setting duty cycle at 12.5% reduces power consumption by 8X for 0.01W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200400"/>
            <a:ext cx="54483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Framework for User </a:t>
            </a:r>
            <a:r>
              <a:rPr lang="en-US" dirty="0" smtClean="0"/>
              <a:t>Mobility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338923"/>
            <a:ext cx="56134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Usefulness of Cell 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786063"/>
            <a:ext cx="55880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Futility of using RSSI to Estimate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5613400" cy="326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378200" y="3416300"/>
            <a:ext cx="57658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Jeongyeup</a:t>
            </a:r>
            <a:r>
              <a:rPr lang="en-US" dirty="0" smtClean="0"/>
              <a:t> </a:t>
            </a:r>
            <a:r>
              <a:rPr lang="en-US" dirty="0" err="1" smtClean="0"/>
              <a:t>Paek</a:t>
            </a:r>
            <a:r>
              <a:rPr lang="en-US" dirty="0" smtClean="0"/>
              <a:t>, </a:t>
            </a:r>
            <a:r>
              <a:rPr lang="en-US" dirty="0" err="1" smtClean="0"/>
              <a:t>Joongheon</a:t>
            </a:r>
            <a:r>
              <a:rPr lang="en-US" dirty="0" smtClean="0"/>
              <a:t> Kim, </a:t>
            </a:r>
            <a:r>
              <a:rPr lang="en-US" dirty="0" err="1" smtClean="0"/>
              <a:t>Ramesh</a:t>
            </a:r>
            <a:r>
              <a:rPr lang="en-US" dirty="0" smtClean="0"/>
              <a:t> </a:t>
            </a:r>
            <a:r>
              <a:rPr lang="en-US" dirty="0" err="1" smtClean="0"/>
              <a:t>Govindan</a:t>
            </a:r>
            <a:r>
              <a:rPr lang="en-US" dirty="0" smtClean="0"/>
              <a:t>, “Energy-Efficient Rate-Adaptive GPS-based Positioning for </a:t>
            </a:r>
            <a:r>
              <a:rPr lang="en-US" dirty="0" err="1" smtClean="0"/>
              <a:t>Smartphones</a:t>
            </a:r>
            <a:r>
              <a:rPr lang="en-US" dirty="0" smtClean="0"/>
              <a:t>,” In Proc. Of the 8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Mobile Systems, Applications, and Services (</a:t>
            </a:r>
            <a:r>
              <a:rPr lang="en-US" dirty="0" err="1" smtClean="0"/>
              <a:t>MobiSys</a:t>
            </a:r>
            <a:r>
              <a:rPr lang="en-US" dirty="0" smtClean="0"/>
              <a:t>), 2010, pp. 299-314.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Authors are affiliated with the Embedded Networks Laboratory, Computer Science Department, University of Southern California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-171450"/>
            <a:ext cx="57150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2463800"/>
            <a:ext cx="57785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92" y="-647700"/>
            <a:ext cx="3784600" cy="750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212" y="774478"/>
            <a:ext cx="41847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6 phones in one bag, carried by author for almost 2 days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No other apps running on phones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Measure battery life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711521"/>
            <a:ext cx="43434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Timeline: BPS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7" y="2159000"/>
            <a:ext cx="7494477" cy="36031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Celltower</a:t>
            </a:r>
            <a:r>
              <a:rPr lang="en-US" dirty="0" smtClean="0"/>
              <a:t> Blacklist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2044699"/>
            <a:ext cx="7167284" cy="42259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GPS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2101850"/>
            <a:ext cx="7167284" cy="42921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2086831"/>
            <a:ext cx="7167284" cy="46546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delta-GPS-Fix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76" y="2063749"/>
            <a:ext cx="6970565" cy="43065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5"/>
            <a:ext cx="7918450" cy="1461993"/>
          </a:xfrm>
        </p:spPr>
        <p:txBody>
          <a:bodyPr>
            <a:norm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Position Uncertainty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GPS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7" y="2044699"/>
            <a:ext cx="6895269" cy="4432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smartphone</a:t>
            </a:r>
            <a:r>
              <a:rPr lang="en-US" dirty="0" smtClean="0"/>
              <a:t> applications require location services</a:t>
            </a:r>
          </a:p>
          <a:p>
            <a:r>
              <a:rPr lang="en-US" dirty="0" smtClean="0"/>
              <a:t>GPS is very power hungry (0.37 W on Nokia N95)</a:t>
            </a:r>
          </a:p>
          <a:p>
            <a:r>
              <a:rPr lang="en-US" dirty="0" smtClean="0"/>
              <a:t>Not all applications require the accuracy that GPS provides</a:t>
            </a:r>
          </a:p>
          <a:p>
            <a:r>
              <a:rPr lang="en-US" dirty="0" smtClean="0"/>
              <a:t>Nor do they all the most recent position</a:t>
            </a:r>
          </a:p>
          <a:p>
            <a:r>
              <a:rPr lang="en-US" dirty="0" smtClean="0"/>
              <a:t>In urban canyons, GPS is all that accurate anyway</a:t>
            </a:r>
          </a:p>
          <a:p>
            <a:r>
              <a:rPr lang="en-US" dirty="0" smtClean="0"/>
              <a:t>A system which can tradeoff position accuracy with power consumption could improve battery life with no discernable sacrifice in application usability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5"/>
            <a:ext cx="7918450" cy="1461993"/>
          </a:xfrm>
        </p:spPr>
        <p:txBody>
          <a:bodyPr>
            <a:normAutofit/>
          </a:bodyPr>
          <a:lstStyle/>
          <a:p>
            <a:r>
              <a:rPr lang="en-US" dirty="0" smtClean="0"/>
              <a:t>Success Ratio </a:t>
            </a:r>
            <a:r>
              <a:rPr lang="en-US" dirty="0" smtClean="0"/>
              <a:t>Relative to Periodic GPS </a:t>
            </a:r>
            <a:r>
              <a:rPr lang="en-US" dirty="0" err="1" smtClean="0"/>
              <a:t>vs</a:t>
            </a:r>
            <a:r>
              <a:rPr lang="en-US" dirty="0" smtClean="0"/>
              <a:t>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16" y="2044699"/>
            <a:ext cx="6817826" cy="45452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of WPS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0718"/>
            <a:ext cx="3156199" cy="2976563"/>
          </a:xfrm>
        </p:spPr>
        <p:txBody>
          <a:bodyPr/>
          <a:lstStyle/>
          <a:p>
            <a:r>
              <a:rPr lang="en-US" dirty="0" smtClean="0"/>
              <a:t>WPS – </a:t>
            </a:r>
            <a:r>
              <a:rPr lang="en-US" dirty="0" err="1" smtClean="0"/>
              <a:t>WiFi</a:t>
            </a:r>
            <a:r>
              <a:rPr lang="en-US" dirty="0" smtClean="0"/>
              <a:t> Positioning Service</a:t>
            </a:r>
          </a:p>
          <a:p>
            <a:r>
              <a:rPr lang="en-US" dirty="0" smtClean="0"/>
              <a:t>Is RAPS compatible?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88" y="2876550"/>
            <a:ext cx="5711912" cy="3769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88" y="1388268"/>
            <a:ext cx="54229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Assisted-GPS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03" y="1796866"/>
            <a:ext cx="6957222" cy="46558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</a:t>
            </a:r>
            <a:r>
              <a:rPr lang="en-US" dirty="0" err="1" smtClean="0"/>
              <a:t>vs</a:t>
            </a:r>
            <a:r>
              <a:rPr lang="en-US" dirty="0" smtClean="0"/>
              <a:t> Phone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2044699"/>
            <a:ext cx="6817826" cy="452184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of these researchers fail to take advantage of the significant literature on GPS inaccuracies and instead take new measurements</a:t>
            </a:r>
          </a:p>
          <a:p>
            <a:r>
              <a:rPr lang="en-US" dirty="0" smtClean="0"/>
              <a:t>They also consider Google Maps to be ground truth, instead of using survey markers</a:t>
            </a:r>
          </a:p>
          <a:p>
            <a:r>
              <a:rPr lang="en-US" dirty="0" smtClean="0"/>
              <a:t>In my professional work with GPS, I routinely smoothed the data with a moving average filter over e.g. 10 samples.  I don’t know what is done in the OS, but this is generally required when dealing directly with the e.g. GPRMC sentences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statistical approach to design of the experiment (a.k.a. Box &amp; Hunter or </a:t>
            </a:r>
            <a:r>
              <a:rPr lang="en-US" dirty="0" err="1" smtClean="0"/>
              <a:t>Taguichi</a:t>
            </a:r>
            <a:r>
              <a:rPr lang="en-US" dirty="0" smtClean="0"/>
              <a:t>) would have produced much more confidence in the empirically derived conclusions for the same effort</a:t>
            </a:r>
          </a:p>
          <a:p>
            <a:r>
              <a:rPr lang="en-US" dirty="0" smtClean="0"/>
              <a:t>Industry versus Academic  (most of their conclusions are well known to an engineer working in the GPS field)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Adaptive Positioning System for </a:t>
            </a:r>
            <a:r>
              <a:rPr lang="en-US" smtClean="0"/>
              <a:t>smartphones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3050460"/>
            <a:ext cx="58801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Cycle Impact of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5455301"/>
            <a:ext cx="7167284" cy="1218048"/>
          </a:xfrm>
        </p:spPr>
        <p:txBody>
          <a:bodyPr/>
          <a:lstStyle/>
          <a:p>
            <a:r>
              <a:rPr lang="en-US" dirty="0" smtClean="0"/>
              <a:t>But how do you match up the duty cycle with user mobility and ensure a bounded error?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10" y="1412696"/>
            <a:ext cx="57785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 (computationally) algorithm to infer whether and when GPS activations are necessary</a:t>
            </a:r>
          </a:p>
          <a:p>
            <a:r>
              <a:rPr lang="en-US" dirty="0" smtClean="0"/>
              <a:t>Integrates many previously disclosed techniques in a unified platform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 user velocities at a given location and time of day</a:t>
            </a:r>
          </a:p>
          <a:p>
            <a:r>
              <a:rPr lang="en-US" dirty="0" smtClean="0"/>
              <a:t>Correlate to accelerometer readings to estimate consistency</a:t>
            </a:r>
          </a:p>
          <a:p>
            <a:r>
              <a:rPr lang="en-US" dirty="0" smtClean="0"/>
              <a:t>Use this information to predict the likelihood of a position update requirement</a:t>
            </a:r>
          </a:p>
          <a:p>
            <a:r>
              <a:rPr lang="en-US" dirty="0" smtClean="0"/>
              <a:t>Senses signal strength and tower ID and queries history for likelihood of successful fix info</a:t>
            </a:r>
          </a:p>
          <a:p>
            <a:r>
              <a:rPr lang="en-US" dirty="0" smtClean="0"/>
              <a:t>Checks local Bluetooth radios for a opportunistic location fix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Nokia N95 </a:t>
            </a:r>
            <a:r>
              <a:rPr lang="en-US" dirty="0" err="1" smtClean="0"/>
              <a:t>smartphones</a:t>
            </a:r>
            <a:r>
              <a:rPr lang="en-US" dirty="0" smtClean="0"/>
              <a:t> deployed on campus</a:t>
            </a:r>
          </a:p>
          <a:p>
            <a:r>
              <a:rPr lang="en-US" dirty="0" smtClean="0"/>
              <a:t>3.8X better lifetime than continuous GPS </a:t>
            </a:r>
          </a:p>
          <a:p>
            <a:r>
              <a:rPr lang="en-US" dirty="0" smtClean="0"/>
              <a:t>1.9X better lifetime than periodic GPS scheme with comparable error rate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Inaccuracies in Urban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388268"/>
            <a:ext cx="7167284" cy="4081463"/>
          </a:xfrm>
        </p:spPr>
        <p:txBody>
          <a:bodyPr/>
          <a:lstStyle/>
          <a:p>
            <a:r>
              <a:rPr lang="en-US" dirty="0" smtClean="0"/>
              <a:t>1 week data logger at 1 sec interval</a:t>
            </a:r>
          </a:p>
          <a:p>
            <a:r>
              <a:rPr lang="en-US" dirty="0" smtClean="0"/>
              <a:t>Shows ghost traces and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603500"/>
            <a:ext cx="5384800" cy="4254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843</TotalTime>
  <Words>660</Words>
  <Application>Microsoft Macintosh PowerPoint</Application>
  <PresentationFormat>On-screen Show (4:3)</PresentationFormat>
  <Paragraphs>98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Twilight</vt:lpstr>
      <vt:lpstr>Energy Efficient Location Sensing</vt:lpstr>
      <vt:lpstr>Citation</vt:lpstr>
      <vt:lpstr>Motivation</vt:lpstr>
      <vt:lpstr>RAPS</vt:lpstr>
      <vt:lpstr>Duty Cycle Impact of GPS</vt:lpstr>
      <vt:lpstr>Significant Contributions</vt:lpstr>
      <vt:lpstr>Algorithm Description</vt:lpstr>
      <vt:lpstr>General Experimental Results</vt:lpstr>
      <vt:lpstr>GPS Inaccuracies in Urban Area</vt:lpstr>
      <vt:lpstr>Average and Max Errors</vt:lpstr>
      <vt:lpstr>GPS Error Budget</vt:lpstr>
      <vt:lpstr>GPS errors</vt:lpstr>
      <vt:lpstr>Update Interval vs Delta-fix for periodic updates</vt:lpstr>
      <vt:lpstr>Accelerometer Activity Indicator</vt:lpstr>
      <vt:lpstr>Power Consumption of Accelerometer</vt:lpstr>
      <vt:lpstr>Accelerometer Duty Cycle Analysis</vt:lpstr>
      <vt:lpstr>Framework for User Mobility History</vt:lpstr>
      <vt:lpstr>Usefulness of Cell ID?</vt:lpstr>
      <vt:lpstr>Futility of using RSSI to Estimate Movement</vt:lpstr>
      <vt:lpstr>Slide 20</vt:lpstr>
      <vt:lpstr>Experiment Matrix</vt:lpstr>
      <vt:lpstr>Slide 22</vt:lpstr>
      <vt:lpstr>Lifetime</vt:lpstr>
      <vt:lpstr>Event Timeline: BPS</vt:lpstr>
      <vt:lpstr>Celltower Blacklist Effectiveness</vt:lpstr>
      <vt:lpstr>Average GPS Interval</vt:lpstr>
      <vt:lpstr>Average Power Consumption</vt:lpstr>
      <vt:lpstr>Median delta-GPS-Fix</vt:lpstr>
      <vt:lpstr>Avg Position Uncertainty  vs GPS Duty Cycle</vt:lpstr>
      <vt:lpstr>Success Ratio Relative to Periodic GPS vs Duty Cycle</vt:lpstr>
      <vt:lpstr>Power Consumption of WPS</vt:lpstr>
      <vt:lpstr>Assisted-GPS Analysis</vt:lpstr>
      <vt:lpstr>Errors vs Phone Comparison</vt:lpstr>
      <vt:lpstr>Reflections</vt:lpstr>
      <vt:lpstr>More Reflections</vt:lpstr>
      <vt:lpstr>Questions &amp; Comments</vt:lpstr>
    </vt:vector>
  </TitlesOfParts>
  <Company>Clarcona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Efficient Location Sensing</dc:title>
  <dc:creator>Brent Horine</dc:creator>
  <cp:lastModifiedBy>Brent Horine</cp:lastModifiedBy>
  <cp:revision>15</cp:revision>
  <cp:lastPrinted>2011-03-30T11:00:20Z</cp:lastPrinted>
  <dcterms:created xsi:type="dcterms:W3CDTF">2011-03-30T10:38:28Z</dcterms:created>
  <dcterms:modified xsi:type="dcterms:W3CDTF">2011-03-30T11:02:46Z</dcterms:modified>
</cp:coreProperties>
</file>