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80" r:id="rId3"/>
    <p:sldId id="279" r:id="rId4"/>
    <p:sldId id="282" r:id="rId5"/>
    <p:sldId id="284" r:id="rId6"/>
    <p:sldId id="287" r:id="rId7"/>
    <p:sldId id="288" r:id="rId8"/>
    <p:sldId id="289" r:id="rId9"/>
    <p:sldId id="297" r:id="rId10"/>
    <p:sldId id="290" r:id="rId11"/>
    <p:sldId id="293" r:id="rId12"/>
    <p:sldId id="294" r:id="rId13"/>
    <p:sldId id="295" r:id="rId14"/>
    <p:sldId id="296" r:id="rId15"/>
    <p:sldId id="292" r:id="rId16"/>
    <p:sldId id="298" r:id="rId17"/>
    <p:sldId id="299" r:id="rId18"/>
    <p:sldId id="300" r:id="rId19"/>
    <p:sldId id="302" r:id="rId20"/>
    <p:sldId id="301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275" r:id="rId29"/>
    <p:sldId id="276" r:id="rId30"/>
    <p:sldId id="27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C14BEFD-68B2-4A4A-B8BC-A511A15E3808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E70405-2A33-4692-925C-31A20AFDF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BEFD-68B2-4A4A-B8BC-A511A15E3808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405-2A33-4692-925C-31A20AFDF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C14BEFD-68B2-4A4A-B8BC-A511A15E3808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8E70405-2A33-4692-925C-31A20AFDF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BEFD-68B2-4A4A-B8BC-A511A15E3808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E70405-2A33-4692-925C-31A20AFDF2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BEFD-68B2-4A4A-B8BC-A511A15E3808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8E70405-2A33-4692-925C-31A20AFDF2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C14BEFD-68B2-4A4A-B8BC-A511A15E3808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E70405-2A33-4692-925C-31A20AFDF2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C14BEFD-68B2-4A4A-B8BC-A511A15E3808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E70405-2A33-4692-925C-31A20AFDF2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BEFD-68B2-4A4A-B8BC-A511A15E3808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E70405-2A33-4692-925C-31A20AFDF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BEFD-68B2-4A4A-B8BC-A511A15E3808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E70405-2A33-4692-925C-31A20AFDF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BEFD-68B2-4A4A-B8BC-A511A15E3808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E70405-2A33-4692-925C-31A20AFDF2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C14BEFD-68B2-4A4A-B8BC-A511A15E3808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8E70405-2A33-4692-925C-31A20AFDF2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C14BEFD-68B2-4A4A-B8BC-A511A15E3808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E70405-2A33-4692-925C-31A20AFDF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43000"/>
            <a:ext cx="7239000" cy="38100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</a:t>
            </a:r>
            <a:r>
              <a:rPr lang="en-US" b="1" dirty="0" err="1" smtClean="0"/>
              <a:t>JIGsaw</a:t>
            </a:r>
            <a:r>
              <a:rPr lang="en-US" b="1" dirty="0" smtClean="0"/>
              <a:t> continuous Sensing engine for mobile phone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Hong Lu,† Jun Yang,! </a:t>
            </a:r>
            <a:r>
              <a:rPr lang="en-US" dirty="0" err="1" smtClean="0"/>
              <a:t>Zhigang</a:t>
            </a:r>
            <a:r>
              <a:rPr lang="en-US" dirty="0" smtClean="0"/>
              <a:t> Liu,! Nicholas D. Lane,† </a:t>
            </a:r>
            <a:r>
              <a:rPr lang="en-US" dirty="0" err="1" smtClean="0"/>
              <a:t>Tanzeem</a:t>
            </a:r>
            <a:r>
              <a:rPr lang="en-US" dirty="0" smtClean="0"/>
              <a:t> </a:t>
            </a:r>
            <a:r>
              <a:rPr lang="en-US" dirty="0" err="1" smtClean="0"/>
              <a:t>Choudhury</a:t>
            </a:r>
            <a:r>
              <a:rPr lang="en-US" dirty="0" smtClean="0"/>
              <a:t>,† Andrew T. Campbell†</a:t>
            </a:r>
          </a:p>
          <a:p>
            <a:r>
              <a:rPr lang="en-US" dirty="0" smtClean="0"/>
              <a:t>†Dartmouth College, {</a:t>
            </a:r>
            <a:r>
              <a:rPr lang="en-US" dirty="0" err="1" smtClean="0"/>
              <a:t>hong,niclane,campbell</a:t>
            </a:r>
            <a:r>
              <a:rPr lang="en-US" dirty="0" smtClean="0"/>
              <a:t>}@</a:t>
            </a:r>
            <a:r>
              <a:rPr lang="en-US" dirty="0" err="1" smtClean="0"/>
              <a:t>cs.dartmouth.edu</a:t>
            </a:r>
            <a:r>
              <a:rPr lang="en-US" dirty="0" smtClean="0"/>
              <a:t>, {</a:t>
            </a:r>
            <a:r>
              <a:rPr lang="en-US" dirty="0" err="1" smtClean="0"/>
              <a:t>tanzeem.choudhury</a:t>
            </a:r>
            <a:r>
              <a:rPr lang="en-US" dirty="0" smtClean="0"/>
              <a:t>}@</a:t>
            </a:r>
            <a:r>
              <a:rPr lang="en-US" dirty="0" err="1" smtClean="0"/>
              <a:t>dartmouth.edu</a:t>
            </a:r>
            <a:endParaRPr lang="en-US" dirty="0" smtClean="0"/>
          </a:p>
          <a:p>
            <a:r>
              <a:rPr lang="en-US" dirty="0" smtClean="0"/>
              <a:t>!Nokia Research Center, {jun.8.yang,zhigang.c.liu}@</a:t>
            </a:r>
            <a:r>
              <a:rPr lang="en-US" dirty="0" err="1" smtClean="0"/>
              <a:t>nokia.com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096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Eric </a:t>
            </a:r>
            <a:r>
              <a:rPr lang="en-US" dirty="0" err="1" smtClean="0"/>
              <a:t>Minner</a:t>
            </a:r>
            <a:endParaRPr lang="en-US" dirty="0" smtClean="0"/>
          </a:p>
          <a:p>
            <a:r>
              <a:rPr lang="en-US" dirty="0" smtClean="0"/>
              <a:t>4/11/2011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Detailed Design – </a:t>
            </a:r>
            <a:br>
              <a:rPr lang="en-US" dirty="0" smtClean="0"/>
            </a:br>
            <a:r>
              <a:rPr lang="en-US" dirty="0" smtClean="0"/>
              <a:t>Accelerometer Pipeline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0762" y="1981200"/>
            <a:ext cx="4070838" cy="417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828800"/>
            <a:ext cx="4645152" cy="4495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900" b="1" dirty="0" smtClean="0"/>
              <a:t>Calibration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Determines offsets and gains to normalize all sensors to the same output unit.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Two options for calibration</a:t>
            </a:r>
          </a:p>
          <a:p>
            <a:pPr marL="1234440" lvl="2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User Driven</a:t>
            </a:r>
          </a:p>
          <a:p>
            <a:pPr marL="1691640" lvl="3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User places his/her phone in various positions and orientations.</a:t>
            </a:r>
          </a:p>
          <a:p>
            <a:pPr marL="1691640" lvl="3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Takes a minute or so.</a:t>
            </a:r>
          </a:p>
          <a:p>
            <a:pPr marL="1234440" lvl="2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User Transparent</a:t>
            </a:r>
          </a:p>
          <a:p>
            <a:pPr marL="1691640" lvl="3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SW automatically grabs samples when it deems fit and then uses collected data to perform the same analysis as the user driven calibration.</a:t>
            </a:r>
          </a:p>
          <a:p>
            <a:pPr marL="1691640" lvl="3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Takes 1 to 2 days to collect enough information.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0" y="2590800"/>
            <a:ext cx="685800" cy="1600200"/>
          </a:xfrm>
          <a:prstGeom prst="rect">
            <a:avLst/>
          </a:prstGeom>
          <a:solidFill>
            <a:srgbClr val="FF0000">
              <a:alpha val="12941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Detailed Design – </a:t>
            </a:r>
            <a:br>
              <a:rPr lang="en-US" dirty="0" smtClean="0"/>
            </a:br>
            <a:r>
              <a:rPr lang="en-US" dirty="0" smtClean="0"/>
              <a:t>Accelerometer Pipeline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0762" y="1981200"/>
            <a:ext cx="4070838" cy="417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828800"/>
            <a:ext cx="4645152" cy="44958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Preprocessing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Normalization</a:t>
            </a:r>
          </a:p>
          <a:p>
            <a:pPr marL="1234440" lvl="2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Takes raw data normalizes it with respect to gravity.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i="1" dirty="0" smtClean="0"/>
              <a:t>Admission Control</a:t>
            </a:r>
          </a:p>
          <a:p>
            <a:pPr marL="1234440" lvl="2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Rejects  extraneous events.</a:t>
            </a:r>
          </a:p>
          <a:p>
            <a:pPr marL="1691640" lvl="3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Uses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absolute difference between previous and current </a:t>
            </a:r>
            <a:r>
              <a:rPr kumimoji="0" lang="en-US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accel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n-US" sz="2900" dirty="0" smtClean="0"/>
              <a:t>d</a:t>
            </a:r>
            <a:r>
              <a:rPr kumimoji="0" lang="en-US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i="1" baseline="0" dirty="0" smtClean="0"/>
              <a:t>Projection</a:t>
            </a:r>
          </a:p>
          <a:p>
            <a:pPr marL="1234440" lvl="2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i="1" dirty="0" smtClean="0"/>
              <a:t>Transforms the normalized vectors into vertical and horizontal components.</a:t>
            </a:r>
            <a:endParaRPr lang="en-US" sz="2900" i="1" baseline="0" dirty="0" smtClean="0"/>
          </a:p>
          <a:p>
            <a:pPr marL="1234440" lvl="2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19800" y="2590800"/>
            <a:ext cx="2514600" cy="1600200"/>
          </a:xfrm>
          <a:prstGeom prst="rect">
            <a:avLst/>
          </a:prstGeom>
          <a:solidFill>
            <a:srgbClr val="FF0000">
              <a:alpha val="12941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Detailed Design – </a:t>
            </a:r>
            <a:br>
              <a:rPr lang="en-US" dirty="0" smtClean="0"/>
            </a:br>
            <a:r>
              <a:rPr lang="en-US" dirty="0" smtClean="0"/>
              <a:t>Accelerometer Pipeline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0762" y="1981200"/>
            <a:ext cx="4070838" cy="417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828800"/>
            <a:ext cx="4645152" cy="44958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="1" dirty="0" smtClean="0"/>
              <a:t>Feature Extraction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Computes and tracks :</a:t>
            </a:r>
          </a:p>
          <a:p>
            <a:pPr marL="1234440" lvl="2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Time Domain :</a:t>
            </a:r>
          </a:p>
          <a:p>
            <a:pPr marL="1691640" lvl="3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Mean</a:t>
            </a:r>
          </a:p>
          <a:p>
            <a:pPr marL="1691640" lvl="3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Variance</a:t>
            </a:r>
          </a:p>
          <a:p>
            <a:pPr marL="1691640" lvl="3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Mean Crossing Rate</a:t>
            </a:r>
          </a:p>
          <a:p>
            <a:pPr marL="1234440" lvl="2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Frequency Domain : </a:t>
            </a:r>
          </a:p>
          <a:p>
            <a:pPr marL="1691640" lvl="3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Spectrum Peak</a:t>
            </a:r>
          </a:p>
          <a:p>
            <a:pPr marL="1691640" lvl="3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Sub Band energy</a:t>
            </a:r>
          </a:p>
          <a:p>
            <a:pPr marL="1691640" lvl="3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Spectral Entropy</a:t>
            </a:r>
          </a:p>
          <a:p>
            <a:pPr marL="1691640" lvl="3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1234440" lvl="2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4191000"/>
            <a:ext cx="3124200" cy="457200"/>
          </a:xfrm>
          <a:prstGeom prst="rect">
            <a:avLst/>
          </a:prstGeom>
          <a:solidFill>
            <a:srgbClr val="FF0000">
              <a:alpha val="12941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Detailed Design – </a:t>
            </a:r>
            <a:br>
              <a:rPr lang="en-US" dirty="0" smtClean="0"/>
            </a:br>
            <a:r>
              <a:rPr lang="en-US" dirty="0" smtClean="0"/>
              <a:t>Accelerometer Pipeline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0762" y="1981200"/>
            <a:ext cx="4070838" cy="417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828800"/>
            <a:ext cx="4645152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Activity</a:t>
            </a:r>
            <a:r>
              <a:rPr kumimoji="0" lang="en-US" sz="29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Classification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Uses extracted features to classify into a specific activity</a:t>
            </a:r>
            <a:endParaRPr kumimoji="0" lang="en-US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4648200"/>
            <a:ext cx="3124200" cy="762000"/>
          </a:xfrm>
          <a:prstGeom prst="rect">
            <a:avLst/>
          </a:prstGeom>
          <a:solidFill>
            <a:srgbClr val="FF0000">
              <a:alpha val="12941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886200"/>
            <a:ext cx="3629025" cy="2629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Detailed Design – </a:t>
            </a:r>
            <a:br>
              <a:rPr lang="en-US" dirty="0" smtClean="0"/>
            </a:br>
            <a:r>
              <a:rPr lang="en-US" dirty="0" smtClean="0"/>
              <a:t>Accelerometer Pipeline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0762" y="1981200"/>
            <a:ext cx="4070838" cy="417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828800"/>
            <a:ext cx="4645152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aseline="0" dirty="0" smtClean="0"/>
              <a:t>Smoothing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Provides simple sliding smoother to classification output to reduce outliers.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5410200"/>
            <a:ext cx="3124200" cy="381000"/>
          </a:xfrm>
          <a:prstGeom prst="rect">
            <a:avLst/>
          </a:prstGeom>
          <a:solidFill>
            <a:srgbClr val="FF0000">
              <a:alpha val="12941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Detailed Design – </a:t>
            </a:r>
            <a:br>
              <a:rPr lang="en-US" dirty="0" smtClean="0"/>
            </a:br>
            <a:r>
              <a:rPr lang="en-US" dirty="0" smtClean="0"/>
              <a:t>Microphone Pipeline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828800"/>
            <a:ext cx="853440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752600"/>
            <a:ext cx="3540125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828800"/>
            <a:ext cx="4953000" cy="44958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="1" baseline="0" dirty="0" smtClean="0"/>
              <a:t>Preprocessing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Regulates resource usage of the microphone pipeline.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Uses longer than traditional frames with no overlap. (64ms samples)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Admission control block throws away packets indicative of silence and reduces duty cycle of sampling/processing.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0200" y="2362200"/>
            <a:ext cx="3124200" cy="762000"/>
          </a:xfrm>
          <a:prstGeom prst="rect">
            <a:avLst/>
          </a:prstGeom>
          <a:solidFill>
            <a:srgbClr val="FF0000">
              <a:alpha val="12941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Detailed Design – </a:t>
            </a:r>
            <a:br>
              <a:rPr lang="en-US" dirty="0" smtClean="0"/>
            </a:br>
            <a:r>
              <a:rPr lang="en-US" dirty="0" smtClean="0"/>
              <a:t>Microphone Pipeline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828800"/>
            <a:ext cx="853440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752600"/>
            <a:ext cx="3540125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828800"/>
            <a:ext cx="4645152" cy="29718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="1" baseline="0" dirty="0" smtClean="0"/>
              <a:t>Feature extraction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Optimal set of features is extracted from each frame of audio.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aseline="0" dirty="0" smtClean="0"/>
              <a:t>DC component</a:t>
            </a:r>
            <a:r>
              <a:rPr lang="en-US" sz="2900" dirty="0" smtClean="0"/>
              <a:t> is removed before frequency analysis.</a:t>
            </a:r>
            <a:endParaRPr lang="en-US" sz="2900" baseline="0" dirty="0" smtClean="0"/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0200" y="3124200"/>
            <a:ext cx="3124200" cy="457200"/>
          </a:xfrm>
          <a:prstGeom prst="rect">
            <a:avLst/>
          </a:prstGeom>
          <a:solidFill>
            <a:srgbClr val="FF0000">
              <a:alpha val="12941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4648200"/>
            <a:ext cx="3716337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Detailed Design – </a:t>
            </a:r>
            <a:br>
              <a:rPr lang="en-US" dirty="0" smtClean="0"/>
            </a:br>
            <a:r>
              <a:rPr lang="en-US" dirty="0" smtClean="0"/>
              <a:t>Microphone Pipeline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828800"/>
            <a:ext cx="853440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752600"/>
            <a:ext cx="3540125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828800"/>
            <a:ext cx="4645152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="1" baseline="0" dirty="0" smtClean="0"/>
              <a:t>Voice</a:t>
            </a:r>
            <a:r>
              <a:rPr lang="en-US" sz="2900" b="1" dirty="0" smtClean="0"/>
              <a:t> classification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aseline="0" dirty="0" smtClean="0"/>
              <a:t>Inexpensive</a:t>
            </a:r>
            <a:r>
              <a:rPr lang="en-US" sz="2900" dirty="0" smtClean="0"/>
              <a:t> yet effective classifier.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Trains decision tree classifier with data set that compromises of almost 1GB of audio.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baseline="0" dirty="0" smtClean="0"/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0200" y="3581400"/>
            <a:ext cx="3124200" cy="457200"/>
          </a:xfrm>
          <a:prstGeom prst="rect">
            <a:avLst/>
          </a:prstGeom>
          <a:solidFill>
            <a:srgbClr val="FF0000">
              <a:alpha val="12941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Detailed Design – </a:t>
            </a:r>
            <a:br>
              <a:rPr lang="en-US" dirty="0" smtClean="0"/>
            </a:br>
            <a:r>
              <a:rPr lang="en-US" dirty="0" smtClean="0"/>
              <a:t>Microphone Pipeline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828800"/>
            <a:ext cx="853440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752600"/>
            <a:ext cx="3540125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828800"/>
            <a:ext cx="5029200" cy="449580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="1" dirty="0" smtClean="0"/>
              <a:t>Activity classification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Computationally expensive.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aseline="0" dirty="0" smtClean="0"/>
              <a:t>Detects </a:t>
            </a:r>
            <a:r>
              <a:rPr lang="en-US" sz="2900" dirty="0" smtClean="0"/>
              <a:t>brushing teeth, shower, typing, vacuuming, washing, hands, crowd noise, and street noise.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aseline="0" dirty="0" smtClean="0"/>
              <a:t>Similarity detector is used to curb how often the complex GMM Classifier is used.</a:t>
            </a:r>
          </a:p>
          <a:p>
            <a:pPr marL="1234440" lvl="2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This compares frames of audio to try and detect if they are similar enough to previous frames. </a:t>
            </a:r>
            <a:endParaRPr lang="en-US" sz="2900" baseline="0" dirty="0" smtClean="0"/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24600" y="4114800"/>
            <a:ext cx="2209800" cy="1371600"/>
          </a:xfrm>
          <a:prstGeom prst="rect">
            <a:avLst/>
          </a:prstGeom>
          <a:solidFill>
            <a:srgbClr val="FF0000">
              <a:alpha val="12941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Detailed Design – </a:t>
            </a:r>
            <a:br>
              <a:rPr lang="en-US" dirty="0" smtClean="0"/>
            </a:br>
            <a:r>
              <a:rPr lang="en-US" dirty="0" smtClean="0"/>
              <a:t>Microphone Pipeline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828800"/>
            <a:ext cx="853440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752600"/>
            <a:ext cx="3540125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828800"/>
            <a:ext cx="5029200" cy="44958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="1" dirty="0" smtClean="0"/>
              <a:t>Activity classification (Cont)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Gaussian Mixture Model (GMM)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Likelihood model generated for each activity class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The class with the highest likelihood is compared to a threshold to decide if it is valid or the model returns an “Unknown Sound.”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baseline="0" dirty="0" smtClean="0"/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24600" y="4114800"/>
            <a:ext cx="2209800" cy="1371600"/>
          </a:xfrm>
          <a:prstGeom prst="rect">
            <a:avLst/>
          </a:prstGeom>
          <a:solidFill>
            <a:srgbClr val="FF0000">
              <a:alpha val="12941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Design Considerations</a:t>
            </a:r>
          </a:p>
          <a:p>
            <a:r>
              <a:rPr lang="en-US" dirty="0" smtClean="0"/>
              <a:t>Detailed Design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Detailed Design – </a:t>
            </a:r>
            <a:br>
              <a:rPr lang="en-US" dirty="0" smtClean="0"/>
            </a:br>
            <a:r>
              <a:rPr lang="en-US" dirty="0" smtClean="0"/>
              <a:t>Microphone Pipeline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828800"/>
            <a:ext cx="853440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752600"/>
            <a:ext cx="3540125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828800"/>
            <a:ext cx="4645152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="1" baseline="0" dirty="0" smtClean="0"/>
              <a:t>Smoothing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Implemented simple classification smoothing window in favor of more complex models.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aseline="0" dirty="0" smtClean="0"/>
              <a:t>Simple</a:t>
            </a:r>
            <a:r>
              <a:rPr lang="en-US" sz="2900" dirty="0" smtClean="0"/>
              <a:t> and computationally inexpensive.</a:t>
            </a:r>
            <a:endParaRPr lang="en-US" sz="2900" baseline="0" dirty="0" smtClean="0"/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0200" y="5410200"/>
            <a:ext cx="3124200" cy="533400"/>
          </a:xfrm>
          <a:prstGeom prst="rect">
            <a:avLst/>
          </a:prstGeom>
          <a:solidFill>
            <a:srgbClr val="FF0000">
              <a:alpha val="12941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Detailed Design – </a:t>
            </a:r>
            <a:br>
              <a:rPr lang="en-US" dirty="0" smtClean="0"/>
            </a:br>
            <a:r>
              <a:rPr lang="en-US" dirty="0" smtClean="0"/>
              <a:t>GPS Pipeline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828800"/>
            <a:ext cx="853440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828800"/>
            <a:ext cx="845820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="1" baseline="0" dirty="0" smtClean="0"/>
              <a:t>Smoothing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Duty cycle triggered by accelerometer readings and throttled by the users mobility pattern.</a:t>
            </a:r>
          </a:p>
          <a:p>
            <a:pPr marL="1234440" lvl="2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This allows maximum power savings with minimal latency and maximum performance.</a:t>
            </a:r>
          </a:p>
          <a:p>
            <a:pPr marL="1234440" lvl="2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Duty cycle ranges from constant samples to 20 minute intervals.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aseline="0" dirty="0" smtClean="0"/>
              <a:t>Performs battery</a:t>
            </a:r>
            <a:r>
              <a:rPr lang="en-US" sz="2900" dirty="0" smtClean="0"/>
              <a:t> budgeting, slowing down duty cycle as battery life becomes critical.</a:t>
            </a:r>
            <a:endParaRPr lang="en-US" sz="2900" baseline="0" dirty="0" smtClean="0"/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Implemented and evaluated on Nokia N95 and Apple iPhone.</a:t>
            </a:r>
          </a:p>
          <a:p>
            <a:r>
              <a:rPr lang="en-US" dirty="0" smtClean="0"/>
              <a:t>~2000 lines of base code.</a:t>
            </a:r>
          </a:p>
          <a:p>
            <a:pPr lvl="1"/>
            <a:r>
              <a:rPr lang="en-US" dirty="0" smtClean="0"/>
              <a:t>Efficient use of semaphores and </a:t>
            </a:r>
            <a:r>
              <a:rPr lang="en-US" dirty="0" err="1" smtClean="0"/>
              <a:t>async</a:t>
            </a:r>
            <a:r>
              <a:rPr lang="en-US" dirty="0" smtClean="0"/>
              <a:t> processes allows low CPU cycles in processing portions of code.</a:t>
            </a:r>
          </a:p>
          <a:p>
            <a:r>
              <a:rPr lang="en-US" dirty="0" smtClean="0"/>
              <a:t>Uses a 32Hz sampling rate for the accelerometer and streams 8 kHz, 16-bit, mono audio from the microphone.</a:t>
            </a:r>
          </a:p>
          <a:p>
            <a:r>
              <a:rPr lang="en-US" dirty="0" smtClean="0"/>
              <a:t>Allows different applications to use different parts of the engine at any given time.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	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981200"/>
            <a:ext cx="6477000" cy="4593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Accelerometer Performance</a:t>
            </a:r>
          </a:p>
          <a:p>
            <a:pPr lvl="1"/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590800" y="4191000"/>
            <a:ext cx="3084513" cy="2176463"/>
          </a:xfrm>
          <a:prstGeom prst="rect">
            <a:avLst/>
          </a:prstGeom>
          <a:noFill/>
          <a:ln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2209800"/>
            <a:ext cx="2697163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828800"/>
            <a:ext cx="8153400" cy="3048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Accelerometer Performance</a:t>
            </a:r>
          </a:p>
          <a:p>
            <a:pPr lvl="1"/>
            <a:r>
              <a:rPr lang="en-US" dirty="0" smtClean="0"/>
              <a:t>Tested with 4 classifiers with and w/o split and merge process.</a:t>
            </a:r>
          </a:p>
          <a:p>
            <a:pPr lvl="2"/>
            <a:r>
              <a:rPr lang="en-US" dirty="0" smtClean="0"/>
              <a:t>Decision Tree (DT)</a:t>
            </a:r>
          </a:p>
          <a:p>
            <a:pPr lvl="2"/>
            <a:r>
              <a:rPr lang="en-US" dirty="0" smtClean="0"/>
              <a:t>Gaussian Model (MG) </a:t>
            </a:r>
          </a:p>
          <a:p>
            <a:pPr lvl="2"/>
            <a:r>
              <a:rPr lang="en-US" dirty="0" smtClean="0"/>
              <a:t>Support Vector Machine (SVM)</a:t>
            </a:r>
          </a:p>
          <a:p>
            <a:pPr lvl="2"/>
            <a:r>
              <a:rPr lang="en-US" dirty="0" smtClean="0"/>
              <a:t>Naive </a:t>
            </a:r>
            <a:r>
              <a:rPr lang="en-US" dirty="0" err="1" smtClean="0"/>
              <a:t>Bayes</a:t>
            </a:r>
            <a:r>
              <a:rPr lang="en-US" dirty="0" smtClean="0"/>
              <a:t> (NB)</a:t>
            </a:r>
          </a:p>
          <a:p>
            <a:pPr lvl="1"/>
            <a:r>
              <a:rPr lang="en-US" dirty="0" smtClean="0"/>
              <a:t>Decision tree classifier chosen due to its performance to computational cost ratio.</a:t>
            </a:r>
            <a:endParaRPr 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4859337"/>
            <a:ext cx="5121275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828800"/>
            <a:ext cx="83820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Microphone Performance</a:t>
            </a:r>
          </a:p>
          <a:p>
            <a:pPr lvl="1"/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438400"/>
            <a:ext cx="3295650" cy="243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5181600"/>
            <a:ext cx="4735513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828800"/>
            <a:ext cx="83820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GPS Performance</a:t>
            </a:r>
          </a:p>
          <a:p>
            <a:pPr lvl="1"/>
            <a:r>
              <a:rPr lang="en-US" dirty="0" smtClean="0"/>
              <a:t>To evaluate accelerometer inferences are collected along with GPS coordinates on both weekdays and weekends.</a:t>
            </a:r>
          </a:p>
          <a:p>
            <a:pPr lvl="1"/>
            <a:r>
              <a:rPr lang="en-US" dirty="0" smtClean="0"/>
              <a:t>Data is used to optimize the sampling time and derive the best performance to power balance.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4114800"/>
            <a:ext cx="2918433" cy="22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21119" y="4191000"/>
            <a:ext cx="2646481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3 pipelines perform very close to significantly more complex implementations.</a:t>
            </a:r>
          </a:p>
          <a:p>
            <a:r>
              <a:rPr lang="en-US" dirty="0" smtClean="0"/>
              <a:t>Very well optimized in both iPhone and N95 device.</a:t>
            </a:r>
          </a:p>
          <a:p>
            <a:r>
              <a:rPr lang="en-US" dirty="0" smtClean="0"/>
              <a:t>Overall very modular design that can be configured and tailored for many practical applications.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Paper presents a implementation and analysis for “long term sensing” on mobile devices.</a:t>
            </a:r>
          </a:p>
          <a:p>
            <a:r>
              <a:rPr lang="en-US" dirty="0" smtClean="0"/>
              <a:t>Attempts to balance performance needs to the resources necessary for continuous sensing.</a:t>
            </a:r>
          </a:p>
          <a:p>
            <a:r>
              <a:rPr lang="en-US" dirty="0" smtClean="0"/>
              <a:t>Emphasis on the accomplishing the following tasks :</a:t>
            </a:r>
          </a:p>
          <a:p>
            <a:pPr lvl="1"/>
            <a:r>
              <a:rPr lang="en-US" dirty="0" smtClean="0"/>
              <a:t>Resilient accelerometer data processing</a:t>
            </a:r>
          </a:p>
          <a:p>
            <a:pPr lvl="1"/>
            <a:r>
              <a:rPr lang="en-US" dirty="0" smtClean="0"/>
              <a:t>Intelligent microphone processing throttled by the content of the input data.</a:t>
            </a:r>
          </a:p>
          <a:p>
            <a:pPr lvl="1"/>
            <a:r>
              <a:rPr lang="en-US" dirty="0" smtClean="0"/>
              <a:t>Adaptive Pipeline processing which reduces the frequency of expensive functions based on other sensed data.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Compute higher level inferences and representations of human activities and context.</a:t>
            </a:r>
          </a:p>
          <a:p>
            <a:r>
              <a:rPr lang="en-US" dirty="0" smtClean="0"/>
              <a:t>Goals </a:t>
            </a:r>
            <a:r>
              <a:rPr lang="en-US" dirty="0" smtClean="0"/>
              <a:t>include :</a:t>
            </a:r>
          </a:p>
          <a:p>
            <a:pPr lvl="1"/>
            <a:r>
              <a:rPr lang="en-US" dirty="0" smtClean="0"/>
              <a:t>Function with different phone locations on the body and different orientations.</a:t>
            </a:r>
          </a:p>
          <a:p>
            <a:pPr lvl="1"/>
            <a:r>
              <a:rPr lang="en-US" dirty="0" smtClean="0"/>
              <a:t>Allow data to be collected for a complete charge cycle while sustaining normal phone usage.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Considerations –</a:t>
            </a:r>
            <a:br>
              <a:rPr lang="en-US" dirty="0" smtClean="0"/>
            </a:br>
            <a:r>
              <a:rPr lang="en-US" dirty="0" smtClean="0"/>
              <a:t>Accelerometer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Accelerometer sampling has a low energy cost.</a:t>
            </a:r>
          </a:p>
          <a:p>
            <a:r>
              <a:rPr lang="en-US" dirty="0" smtClean="0"/>
              <a:t>The main barrier here is the robustness of inferences.</a:t>
            </a:r>
          </a:p>
          <a:p>
            <a:pPr lvl="1"/>
            <a:r>
              <a:rPr lang="en-US" dirty="0" smtClean="0"/>
              <a:t>The effect of the phones location on the body.</a:t>
            </a:r>
          </a:p>
          <a:p>
            <a:pPr lvl="1"/>
            <a:r>
              <a:rPr lang="en-US" dirty="0" smtClean="0"/>
              <a:t>The artifacts induced between times of transition, referred to as </a:t>
            </a:r>
            <a:r>
              <a:rPr lang="en-US" i="1" dirty="0" smtClean="0"/>
              <a:t>extraneous activities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4495800"/>
            <a:ext cx="3048000" cy="1888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4419600"/>
            <a:ext cx="2819400" cy="2139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Considerations –</a:t>
            </a:r>
            <a:br>
              <a:rPr lang="en-US" dirty="0" smtClean="0"/>
            </a:br>
            <a:r>
              <a:rPr lang="en-US" dirty="0" smtClean="0"/>
              <a:t>Accelerometer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Proposed techniques to overcome issues :</a:t>
            </a:r>
          </a:p>
          <a:p>
            <a:pPr lvl="1"/>
            <a:r>
              <a:rPr lang="en-US" dirty="0" smtClean="0"/>
              <a:t>Use calibration data to model the sensors response from various positions under certain activities.</a:t>
            </a:r>
          </a:p>
          <a:p>
            <a:pPr lvl="1"/>
            <a:r>
              <a:rPr lang="en-US" dirty="0" smtClean="0"/>
              <a:t>Use other phones functions to determine if the phone is under a extraneous activity. (i.e. texting, etc)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Considerations –</a:t>
            </a:r>
            <a:br>
              <a:rPr lang="en-US" dirty="0" smtClean="0"/>
            </a:br>
            <a:r>
              <a:rPr lang="en-US" dirty="0" smtClean="0"/>
              <a:t>Microphone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Heavy burden on computational resources due to sampling rate of audio.</a:t>
            </a:r>
          </a:p>
          <a:p>
            <a:r>
              <a:rPr lang="en-US" dirty="0" smtClean="0"/>
              <a:t>To overcome this the application allows three small sound </a:t>
            </a:r>
            <a:r>
              <a:rPr lang="en-US" dirty="0" smtClean="0"/>
              <a:t>processes </a:t>
            </a:r>
            <a:r>
              <a:rPr lang="en-US" dirty="0" smtClean="0"/>
              <a:t>in parallel.</a:t>
            </a:r>
          </a:p>
          <a:p>
            <a:pPr lvl="1"/>
            <a:r>
              <a:rPr lang="en-US" dirty="0" smtClean="0"/>
              <a:t>regulates how much data enters the pipeline with duty cycle control.</a:t>
            </a:r>
          </a:p>
          <a:p>
            <a:pPr lvl="2"/>
            <a:r>
              <a:rPr lang="en-US" dirty="0" smtClean="0"/>
              <a:t>Short circuits input to pipelines for common but distinctive sounds.</a:t>
            </a:r>
          </a:p>
          <a:p>
            <a:pPr lvl="1"/>
            <a:r>
              <a:rPr lang="en-US" dirty="0" smtClean="0"/>
              <a:t>Also minimizes redundant classification operators when the sound type does not change.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2743200"/>
            <a:ext cx="3505200" cy="266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Considerations –</a:t>
            </a:r>
            <a:br>
              <a:rPr lang="en-US" dirty="0" smtClean="0"/>
            </a:br>
            <a:r>
              <a:rPr lang="en-US" dirty="0" smtClean="0"/>
              <a:t>GPS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752600"/>
            <a:ext cx="52578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Most costly sensor in terms of energy consumption.</a:t>
            </a:r>
          </a:p>
          <a:p>
            <a:r>
              <a:rPr lang="en-US" dirty="0" smtClean="0"/>
              <a:t>Key is optimizing the sampling schedule while minimizing the localization error.</a:t>
            </a:r>
          </a:p>
          <a:p>
            <a:r>
              <a:rPr lang="en-US" dirty="0" smtClean="0"/>
              <a:t>Dynamically learn the sampling schedule by using a Markov Decision Process.</a:t>
            </a:r>
          </a:p>
          <a:p>
            <a:pPr lvl="1"/>
            <a:r>
              <a:rPr lang="en-US" dirty="0" smtClean="0"/>
              <a:t>Use accelerometer readings to trigger GPS sampling.</a:t>
            </a:r>
          </a:p>
          <a:p>
            <a:pPr lvl="1"/>
            <a:r>
              <a:rPr lang="en-US" dirty="0" smtClean="0"/>
              <a:t>Also uses user mobility mode to change the sampling frequency.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Detailed Design – </a:t>
            </a:r>
            <a:br>
              <a:rPr lang="en-US" dirty="0" smtClean="0"/>
            </a:br>
            <a:r>
              <a:rPr lang="en-US" dirty="0" smtClean="0"/>
              <a:t>Accelerometer Pipeline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0762" y="1981200"/>
            <a:ext cx="4070838" cy="417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828800"/>
            <a:ext cx="4645152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900" dirty="0" smtClean="0"/>
              <a:t>One-Time calibration phase.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900" dirty="0" smtClean="0"/>
              <a:t>4 Stages of Real Time Pipeline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Pre-Processing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Feature Extraction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Activity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Classification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baseline="0" dirty="0" smtClean="0"/>
              <a:t>Smoothing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1076</TotalTime>
  <Words>1062</Words>
  <Application>Microsoft Office PowerPoint</Application>
  <PresentationFormat>On-screen Show (4:3)</PresentationFormat>
  <Paragraphs>184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Median</vt:lpstr>
      <vt:lpstr>The JIGsaw continuous Sensing engine for mobile phone Applications</vt:lpstr>
      <vt:lpstr>Outline</vt:lpstr>
      <vt:lpstr>Introduction</vt:lpstr>
      <vt:lpstr>Introduction</vt:lpstr>
      <vt:lpstr>Design Considerations – Accelerometer Pipeline</vt:lpstr>
      <vt:lpstr>Design Considerations – Accelerometer Pipeline</vt:lpstr>
      <vt:lpstr>Design Considerations – Microphone Pipeline</vt:lpstr>
      <vt:lpstr>Design Considerations – GPS Pipeline</vt:lpstr>
      <vt:lpstr>Detailed Design –  Accelerometer Pipeline</vt:lpstr>
      <vt:lpstr>Detailed Design –  Accelerometer Pipeline</vt:lpstr>
      <vt:lpstr>Detailed Design –  Accelerometer Pipeline</vt:lpstr>
      <vt:lpstr>Detailed Design –  Accelerometer Pipeline</vt:lpstr>
      <vt:lpstr>Detailed Design –  Accelerometer Pipeline</vt:lpstr>
      <vt:lpstr>Detailed Design –  Accelerometer Pipeline</vt:lpstr>
      <vt:lpstr>Detailed Design –  Microphone Pipeline</vt:lpstr>
      <vt:lpstr>Detailed Design –  Microphone Pipeline</vt:lpstr>
      <vt:lpstr>Detailed Design –  Microphone Pipeline</vt:lpstr>
      <vt:lpstr>Detailed Design –  Microphone Pipeline</vt:lpstr>
      <vt:lpstr>Detailed Design –  Microphone Pipeline</vt:lpstr>
      <vt:lpstr>Detailed Design –  Microphone Pipeline</vt:lpstr>
      <vt:lpstr>Detailed Design –  GPS Pipeline</vt:lpstr>
      <vt:lpstr>Implementation </vt:lpstr>
      <vt:lpstr>Implementation </vt:lpstr>
      <vt:lpstr>Evaluation</vt:lpstr>
      <vt:lpstr>Evaluation</vt:lpstr>
      <vt:lpstr>Evaluation</vt:lpstr>
      <vt:lpstr>Evaluation</vt:lpstr>
      <vt:lpstr>Conclusion</vt:lpstr>
      <vt:lpstr>Questions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minner</dc:creator>
  <cp:lastModifiedBy>Eric</cp:lastModifiedBy>
  <cp:revision>151</cp:revision>
  <dcterms:created xsi:type="dcterms:W3CDTF">2011-02-12T21:39:52Z</dcterms:created>
  <dcterms:modified xsi:type="dcterms:W3CDTF">2011-04-11T05:56:15Z</dcterms:modified>
</cp:coreProperties>
</file>