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embeddings/Microsoft_Equation2.bin" ContentType="application/vnd.openxmlformats-officedocument.oleObject"/>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Default Extension="pict" ContentType="image/pict"/>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13.xml" ContentType="application/vnd.openxmlformats-officedocument.presentationml.slideLayout+xml"/>
  <Default Extension="vml" ContentType="application/vnd.openxmlformats-officedocument.vmlDrawing"/>
  <Override PartName="/ppt/embeddings/Microsoft_Equation3.bin" ContentType="application/vnd.openxmlformats-officedocument.oleObject"/>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embeddings/Microsoft_Equation1.bin" ContentType="application/vnd.openxmlformats-officedocument.oleObject"/>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sldIdLst>
    <p:sldId id="256" r:id="rId2"/>
    <p:sldId id="257" r:id="rId3"/>
    <p:sldId id="261" r:id="rId4"/>
    <p:sldId id="258" r:id="rId5"/>
    <p:sldId id="260" r:id="rId6"/>
    <p:sldId id="259"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showGuides="1">
      <p:cViewPr varScale="1">
        <p:scale>
          <a:sx n="98" d="100"/>
          <a:sy n="98" d="100"/>
        </p:scale>
        <p:origin x="-520"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ict"/><Relationship Id="rId2" Type="http://schemas.openxmlformats.org/officeDocument/2006/relationships/image" Target="../media/image4.pict"/></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pict"/></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6388" y="739588"/>
            <a:ext cx="8513762" cy="2729753"/>
          </a:xfrm>
        </p:spPr>
        <p:txBody>
          <a:bodyPr>
            <a:noAutofit/>
          </a:bodyPr>
          <a:lstStyle>
            <a:lvl1pPr algn="l">
              <a:lnSpc>
                <a:spcPts val="10800"/>
              </a:lnSpc>
              <a:defRPr sz="10000" b="1" spc="-250" baseline="0">
                <a:solidFill>
                  <a:schemeClr val="tx2"/>
                </a:solidFill>
              </a:defRPr>
            </a:lvl1pPr>
          </a:lstStyle>
          <a:p>
            <a:r>
              <a:rPr lang="en-US" smtClean="0"/>
              <a:t>Click to edit Master title style</a:t>
            </a:r>
            <a:endParaRPr/>
          </a:p>
        </p:txBody>
      </p:sp>
      <p:sp>
        <p:nvSpPr>
          <p:cNvPr id="3" name="Subtitle 2"/>
          <p:cNvSpPr>
            <a:spLocks noGrp="1"/>
          </p:cNvSpPr>
          <p:nvPr>
            <p:ph type="subTitle" idx="1"/>
          </p:nvPr>
        </p:nvSpPr>
        <p:spPr>
          <a:xfrm>
            <a:off x="306388" y="3505200"/>
            <a:ext cx="4683050" cy="1344706"/>
          </a:xfrm>
        </p:spPr>
        <p:txBody>
          <a:bodyPr anchor="b" anchorCtr="0">
            <a:normAutofit/>
          </a:bodyPr>
          <a:lstStyle>
            <a:lvl1pPr marL="0" indent="0" algn="l">
              <a:buNone/>
              <a:defRPr sz="440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275294"/>
            <a:ext cx="1600200" cy="365125"/>
          </a:xfrm>
        </p:spPr>
        <p:txBody>
          <a:bodyPr/>
          <a:lstStyle>
            <a:lvl1pPr>
              <a:defRPr sz="1100">
                <a:solidFill>
                  <a:schemeClr val="tx2"/>
                </a:solidFill>
              </a:defRPr>
            </a:lvl1pPr>
          </a:lstStyle>
          <a:p>
            <a:fld id="{BE93A609-766A-2D4C-801B-B840AF64BBAD}" type="datetimeFigureOut">
              <a:rPr lang="en-US" smtClean="0"/>
              <a:pPr/>
              <a:t>4/12/11</a:t>
            </a:fld>
            <a:endParaRPr lang="en-US"/>
          </a:p>
        </p:txBody>
      </p:sp>
      <p:sp>
        <p:nvSpPr>
          <p:cNvPr id="5" name="Footer Placeholder 4"/>
          <p:cNvSpPr>
            <a:spLocks noGrp="1"/>
          </p:cNvSpPr>
          <p:nvPr>
            <p:ph type="ftr" sz="quarter" idx="11"/>
          </p:nvPr>
        </p:nvSpPr>
        <p:spPr>
          <a:xfrm>
            <a:off x="2209800" y="6275294"/>
            <a:ext cx="5638800" cy="365125"/>
          </a:xfrm>
        </p:spPr>
        <p:txBody>
          <a:bodyPr/>
          <a:lstStyle>
            <a:lvl1pPr algn="l">
              <a:defRPr sz="1100">
                <a:solidFill>
                  <a:schemeClr val="tx2"/>
                </a:solidFill>
              </a:defRPr>
            </a:lvl1pPr>
          </a:lstStyle>
          <a:p>
            <a:endParaRPr lang="en-US"/>
          </a:p>
        </p:txBody>
      </p:sp>
      <p:sp>
        <p:nvSpPr>
          <p:cNvPr id="6" name="Slide Number Placeholder 5"/>
          <p:cNvSpPr>
            <a:spLocks noGrp="1"/>
          </p:cNvSpPr>
          <p:nvPr>
            <p:ph type="sldNum" sz="quarter" idx="12"/>
          </p:nvPr>
        </p:nvSpPr>
        <p:spPr>
          <a:xfrm>
            <a:off x="8077200" y="6275294"/>
            <a:ext cx="609600" cy="365125"/>
          </a:xfrm>
        </p:spPr>
        <p:txBody>
          <a:bodyPr/>
          <a:lstStyle>
            <a:lvl1pPr>
              <a:defRPr sz="1400">
                <a:solidFill>
                  <a:schemeClr val="tx2"/>
                </a:solidFill>
              </a:defRPr>
            </a:lvl1pPr>
          </a:lstStyle>
          <a:p>
            <a:fld id="{3EC12BA5-4D3A-9A49-B208-A72CFF84F2C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1823" y="1227427"/>
            <a:ext cx="3657600" cy="566738"/>
          </a:xfrm>
        </p:spPr>
        <p:txBody>
          <a:bodyPr anchor="b">
            <a:noAutofit/>
          </a:bodyPr>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rot="194096">
            <a:off x="4845353" y="975801"/>
            <a:ext cx="3496570" cy="4747249"/>
          </a:xfrm>
          <a:prstGeom prst="rect">
            <a:avLst/>
          </a:prstGeom>
          <a:noFill/>
          <a:ln w="177800" cap="sq">
            <a:solidFill>
              <a:schemeClr val="tx1"/>
            </a:solidFill>
            <a:miter lim="800000"/>
          </a:ln>
          <a:effectLst>
            <a:outerShdw blurRad="50800" dist="38100" dir="2700000" algn="tl" rotWithShape="0">
              <a:prstClr val="black">
                <a:alpha val="4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631823" y="1799793"/>
            <a:ext cx="3657600" cy="3991408"/>
          </a:xfrm>
        </p:spPr>
        <p:txBody>
          <a:bodyPr>
            <a:normAutofit/>
          </a:bodyPr>
          <a:lstStyle>
            <a:lvl1pPr marL="0" indent="0" algn="l">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93A609-766A-2D4C-801B-B840AF64BBAD}" type="datetimeFigureOut">
              <a:rPr lang="en-US" smtClean="0"/>
              <a:pPr/>
              <a:t>4/12/11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C12BA5-4D3A-9A49-B208-A72CFF84F2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632011" y="4329953"/>
            <a:ext cx="7907151" cy="927847"/>
          </a:xfrm>
        </p:spPr>
        <p:txBody>
          <a:bodyPr anchor="b" anchorCtr="0">
            <a:noAutofit/>
          </a:bodyPr>
          <a:lstStyle>
            <a:lvl1pPr algn="l">
              <a:defRPr sz="3600"/>
            </a:lvl1pPr>
          </a:lstStyle>
          <a:p>
            <a:r>
              <a:rPr lang="en-US" smtClean="0"/>
              <a:t>Click to edit Master title style</a:t>
            </a:r>
            <a:endParaRPr/>
          </a:p>
        </p:txBody>
      </p:sp>
      <p:sp>
        <p:nvSpPr>
          <p:cNvPr id="3" name="Date Placeholder 2"/>
          <p:cNvSpPr>
            <a:spLocks noGrp="1"/>
          </p:cNvSpPr>
          <p:nvPr>
            <p:ph type="dt" sz="half" idx="10"/>
          </p:nvPr>
        </p:nvSpPr>
        <p:spPr/>
        <p:txBody>
          <a:bodyPr/>
          <a:lstStyle/>
          <a:p>
            <a:fld id="{BE93A609-766A-2D4C-801B-B840AF64BBAD}" type="datetimeFigureOut">
              <a:rPr lang="en-US" smtClean="0"/>
              <a:pPr/>
              <a:t>4/12/11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C12BA5-4D3A-9A49-B208-A72CFF84F2C8}" type="slidenum">
              <a:rPr lang="en-US" smtClean="0"/>
              <a:pPr/>
              <a:t>‹#›</a:t>
            </a:fld>
            <a:endParaRPr lang="en-US"/>
          </a:p>
        </p:txBody>
      </p:sp>
      <p:sp>
        <p:nvSpPr>
          <p:cNvPr id="7" name="Text Placeholder 6"/>
          <p:cNvSpPr>
            <a:spLocks noGrp="1"/>
          </p:cNvSpPr>
          <p:nvPr>
            <p:ph type="body" sz="quarter" idx="13"/>
          </p:nvPr>
        </p:nvSpPr>
        <p:spPr>
          <a:xfrm>
            <a:off x="634196" y="5257800"/>
            <a:ext cx="7904950" cy="990600"/>
          </a:xfrm>
        </p:spPr>
        <p:txBody>
          <a:bodyPr>
            <a:normAutofit/>
          </a:bodyPr>
          <a:lstStyle>
            <a:lvl1pPr marL="0" indent="0">
              <a:buNone/>
              <a:defRPr sz="1800"/>
            </a:lvl1pPr>
            <a:lvl2pPr marL="0" indent="0">
              <a:buNone/>
              <a:defRPr sz="1800"/>
            </a:lvl2pPr>
            <a:lvl3pPr marL="0" indent="0">
              <a:buNone/>
              <a:defRPr sz="1800"/>
            </a:lvl3pPr>
            <a:lvl4pPr marL="0" indent="0">
              <a:buNone/>
              <a:defRPr sz="1800"/>
            </a:lvl4pPr>
            <a:lvl5pPr marL="0" indent="0">
              <a:buNone/>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Picture Placeholder 2"/>
          <p:cNvSpPr>
            <a:spLocks noGrp="1"/>
          </p:cNvSpPr>
          <p:nvPr>
            <p:ph type="pic" idx="1"/>
          </p:nvPr>
        </p:nvSpPr>
        <p:spPr>
          <a:xfrm rot="319004">
            <a:off x="2075968" y="741009"/>
            <a:ext cx="4914362" cy="3240064"/>
          </a:xfrm>
          <a:prstGeom prst="rect">
            <a:avLst/>
          </a:prstGeom>
          <a:noFill/>
          <a:ln w="177800" cap="sq">
            <a:solidFill>
              <a:schemeClr val="tx1"/>
            </a:solidFill>
            <a:miter lim="800000"/>
          </a:ln>
          <a:effectLst>
            <a:outerShdw blurRad="50800" dist="38100" dir="2700000" algn="tl" rotWithShape="0">
              <a:prstClr val="black">
                <a:alpha val="4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with Caption">
    <p:spTree>
      <p:nvGrpSpPr>
        <p:cNvPr id="1" name=""/>
        <p:cNvGrpSpPr/>
        <p:nvPr/>
      </p:nvGrpSpPr>
      <p:grpSpPr>
        <a:xfrm>
          <a:off x="0" y="0"/>
          <a:ext cx="0" cy="0"/>
          <a:chOff x="0" y="0"/>
          <a:chExt cx="0" cy="0"/>
        </a:xfrm>
      </p:grpSpPr>
      <p:sp>
        <p:nvSpPr>
          <p:cNvPr id="9" name="Picture Placeholder 2"/>
          <p:cNvSpPr>
            <a:spLocks noGrp="1"/>
          </p:cNvSpPr>
          <p:nvPr>
            <p:ph type="pic" idx="14"/>
          </p:nvPr>
        </p:nvSpPr>
        <p:spPr>
          <a:xfrm rot="21346724">
            <a:off x="436037" y="494284"/>
            <a:ext cx="4663440" cy="3030003"/>
          </a:xfrm>
          <a:prstGeom prst="rect">
            <a:avLst/>
          </a:prstGeom>
          <a:noFill/>
          <a:ln w="177800" cap="sq">
            <a:solidFill>
              <a:schemeClr val="tx1"/>
            </a:solidFill>
            <a:miter lim="800000"/>
          </a:ln>
          <a:effectLst>
            <a:outerShdw blurRad="50800" dist="38100" dir="2700000" algn="tl" rotWithShape="0">
              <a:prstClr val="black">
                <a:alpha val="4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 name="Title 1"/>
          <p:cNvSpPr>
            <a:spLocks noGrp="1"/>
          </p:cNvSpPr>
          <p:nvPr>
            <p:ph type="title"/>
          </p:nvPr>
        </p:nvSpPr>
        <p:spPr>
          <a:xfrm>
            <a:off x="632011" y="4329953"/>
            <a:ext cx="7907151" cy="927847"/>
          </a:xfrm>
        </p:spPr>
        <p:txBody>
          <a:bodyPr anchor="b" anchorCtr="0">
            <a:noAutofit/>
          </a:bodyPr>
          <a:lstStyle>
            <a:lvl1pPr algn="l">
              <a:defRPr sz="3600"/>
            </a:lvl1pPr>
          </a:lstStyle>
          <a:p>
            <a:r>
              <a:rPr lang="en-US" smtClean="0"/>
              <a:t>Click to edit Master title style</a:t>
            </a:r>
            <a:endParaRPr/>
          </a:p>
        </p:txBody>
      </p:sp>
      <p:sp>
        <p:nvSpPr>
          <p:cNvPr id="3" name="Date Placeholder 2"/>
          <p:cNvSpPr>
            <a:spLocks noGrp="1"/>
          </p:cNvSpPr>
          <p:nvPr>
            <p:ph type="dt" sz="half" idx="10"/>
          </p:nvPr>
        </p:nvSpPr>
        <p:spPr/>
        <p:txBody>
          <a:bodyPr/>
          <a:lstStyle/>
          <a:p>
            <a:fld id="{BE93A609-766A-2D4C-801B-B840AF64BBAD}" type="datetimeFigureOut">
              <a:rPr lang="en-US" smtClean="0"/>
              <a:pPr/>
              <a:t>4/12/11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C12BA5-4D3A-9A49-B208-A72CFF84F2C8}" type="slidenum">
              <a:rPr lang="en-US" smtClean="0"/>
              <a:pPr/>
              <a:t>‹#›</a:t>
            </a:fld>
            <a:endParaRPr lang="en-US"/>
          </a:p>
        </p:txBody>
      </p:sp>
      <p:sp>
        <p:nvSpPr>
          <p:cNvPr id="7" name="Text Placeholder 6"/>
          <p:cNvSpPr>
            <a:spLocks noGrp="1"/>
          </p:cNvSpPr>
          <p:nvPr>
            <p:ph type="body" sz="quarter" idx="13"/>
          </p:nvPr>
        </p:nvSpPr>
        <p:spPr>
          <a:xfrm>
            <a:off x="634196" y="5257800"/>
            <a:ext cx="7904950" cy="990600"/>
          </a:xfrm>
        </p:spPr>
        <p:txBody>
          <a:bodyPr>
            <a:normAutofit/>
          </a:bodyPr>
          <a:lstStyle>
            <a:lvl1pPr marL="0" indent="0">
              <a:buNone/>
              <a:defRPr sz="1800"/>
            </a:lvl1pPr>
            <a:lvl2pPr marL="0" indent="0">
              <a:buNone/>
              <a:defRPr sz="1800"/>
            </a:lvl2pPr>
            <a:lvl3pPr marL="0" indent="0">
              <a:buNone/>
              <a:defRPr sz="1800"/>
            </a:lvl3pPr>
            <a:lvl4pPr marL="0" indent="0">
              <a:buNone/>
              <a:defRPr sz="1800"/>
            </a:lvl4pPr>
            <a:lvl5pPr marL="0" indent="0">
              <a:buNone/>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Picture Placeholder 2"/>
          <p:cNvSpPr>
            <a:spLocks noGrp="1"/>
          </p:cNvSpPr>
          <p:nvPr>
            <p:ph type="pic" idx="1"/>
          </p:nvPr>
        </p:nvSpPr>
        <p:spPr>
          <a:xfrm rot="152337">
            <a:off x="4118577" y="735553"/>
            <a:ext cx="4663440" cy="3030003"/>
          </a:xfrm>
          <a:prstGeom prst="rect">
            <a:avLst/>
          </a:prstGeom>
          <a:noFill/>
          <a:ln w="177800" cap="sq">
            <a:solidFill>
              <a:schemeClr val="tx1"/>
            </a:solidFill>
            <a:miter lim="800000"/>
          </a:ln>
          <a:effectLst>
            <a:outerShdw blurRad="50800" dist="38100" dir="2700000" algn="tl" rotWithShape="0">
              <a:prstClr val="black">
                <a:alpha val="4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normAutofit/>
          </a:bodyPr>
          <a:lstStyle>
            <a:lvl1pPr>
              <a:spcBef>
                <a:spcPts val="20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BE93A609-766A-2D4C-801B-B840AF64BBAD}" type="datetimeFigureOut">
              <a:rPr lang="en-US" smtClean="0"/>
              <a:pPr/>
              <a:t>4/12/11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C12BA5-4D3A-9A49-B208-A72CFF84F2C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72400" y="685801"/>
            <a:ext cx="757518" cy="5440680"/>
          </a:xfrm>
        </p:spPr>
        <p:txBody>
          <a:bodyPr vert="eaVert">
            <a:noAutofit/>
          </a:bodyPr>
          <a:lstStyle/>
          <a:p>
            <a:r>
              <a:rPr lang="en-US" smtClean="0"/>
              <a:t>Click to edit Master title style</a:t>
            </a:r>
            <a:endParaRPr/>
          </a:p>
        </p:txBody>
      </p:sp>
      <p:sp>
        <p:nvSpPr>
          <p:cNvPr id="3" name="Vertical Text Placeholder 2"/>
          <p:cNvSpPr>
            <a:spLocks noGrp="1"/>
          </p:cNvSpPr>
          <p:nvPr>
            <p:ph type="body" orient="vert" idx="1"/>
          </p:nvPr>
        </p:nvSpPr>
        <p:spPr>
          <a:xfrm>
            <a:off x="631825" y="685801"/>
            <a:ext cx="6561137" cy="5440680"/>
          </a:xfrm>
        </p:spPr>
        <p:txBody>
          <a:bodyPr vert="eaVe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BE93A609-766A-2D4C-801B-B840AF64BBAD}" type="datetimeFigureOut">
              <a:rPr lang="en-US" smtClean="0"/>
              <a:pPr/>
              <a:t>4/12/11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C12BA5-4D3A-9A49-B208-A72CFF84F2C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normAutofit/>
          </a:bodyPr>
          <a:lstStyle>
            <a:lvl1pPr>
              <a:spcBef>
                <a:spcPts val="22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BE93A609-766A-2D4C-801B-B840AF64BBAD}" type="datetimeFigureOut">
              <a:rPr lang="en-US" smtClean="0"/>
              <a:pPr/>
              <a:t>4/12/11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C12BA5-4D3A-9A49-B208-A72CFF84F2C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2151" y="4822206"/>
            <a:ext cx="8511989" cy="1446975"/>
          </a:xfrm>
        </p:spPr>
        <p:txBody>
          <a:bodyPr lIns="0" tIns="0" rIns="0" bIns="0" anchor="t">
            <a:noAutofit/>
          </a:bodyPr>
          <a:lstStyle>
            <a:lvl1pPr algn="l">
              <a:lnSpc>
                <a:spcPts val="13800"/>
              </a:lnSpc>
              <a:defRPr sz="13500" b="1" cap="none" spc="-250" baseline="0">
                <a:solidFill>
                  <a:schemeClr val="tx2"/>
                </a:solidFill>
              </a:defRPr>
            </a:lvl1pPr>
          </a:lstStyle>
          <a:p>
            <a:r>
              <a:rPr lang="en-US" smtClean="0"/>
              <a:t>Click to edit Master title style</a:t>
            </a:r>
            <a:endParaRPr/>
          </a:p>
        </p:txBody>
      </p:sp>
      <p:sp>
        <p:nvSpPr>
          <p:cNvPr id="3" name="Text Placeholder 2"/>
          <p:cNvSpPr>
            <a:spLocks noGrp="1"/>
          </p:cNvSpPr>
          <p:nvPr>
            <p:ph type="body" idx="1"/>
          </p:nvPr>
        </p:nvSpPr>
        <p:spPr>
          <a:xfrm>
            <a:off x="384874" y="3525980"/>
            <a:ext cx="8355714" cy="1270752"/>
          </a:xfrm>
        </p:spPr>
        <p:txBody>
          <a:bodyPr lIns="0" tIns="0" rIns="0" bIns="0" anchor="b">
            <a:normAutofit/>
          </a:bodyPr>
          <a:lstStyle>
            <a:lvl1pPr marL="0" indent="0" algn="l">
              <a:buNone/>
              <a:defRPr sz="4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with Picture">
    <p:spTree>
      <p:nvGrpSpPr>
        <p:cNvPr id="1" name=""/>
        <p:cNvGrpSpPr/>
        <p:nvPr/>
      </p:nvGrpSpPr>
      <p:grpSpPr>
        <a:xfrm>
          <a:off x="0" y="0"/>
          <a:ext cx="0" cy="0"/>
          <a:chOff x="0" y="0"/>
          <a:chExt cx="0" cy="0"/>
        </a:xfrm>
      </p:grpSpPr>
      <p:sp>
        <p:nvSpPr>
          <p:cNvPr id="2" name="Title 1"/>
          <p:cNvSpPr>
            <a:spLocks noGrp="1"/>
          </p:cNvSpPr>
          <p:nvPr>
            <p:ph type="title"/>
          </p:nvPr>
        </p:nvSpPr>
        <p:spPr>
          <a:xfrm>
            <a:off x="302151" y="4822206"/>
            <a:ext cx="8511989" cy="1446975"/>
          </a:xfrm>
        </p:spPr>
        <p:txBody>
          <a:bodyPr lIns="0" tIns="0" rIns="0" bIns="0" anchor="t">
            <a:noAutofit/>
          </a:bodyPr>
          <a:lstStyle>
            <a:lvl1pPr algn="l">
              <a:lnSpc>
                <a:spcPts val="13800"/>
              </a:lnSpc>
              <a:defRPr sz="13500" b="1" cap="none" spc="-250" baseline="0">
                <a:solidFill>
                  <a:schemeClr val="tx2"/>
                </a:solidFill>
              </a:defRPr>
            </a:lvl1pPr>
          </a:lstStyle>
          <a:p>
            <a:r>
              <a:rPr lang="en-US" smtClean="0"/>
              <a:t>Click to edit Master title style</a:t>
            </a:r>
            <a:endParaRPr/>
          </a:p>
        </p:txBody>
      </p:sp>
      <p:sp>
        <p:nvSpPr>
          <p:cNvPr id="3" name="Text Placeholder 2"/>
          <p:cNvSpPr>
            <a:spLocks noGrp="1"/>
          </p:cNvSpPr>
          <p:nvPr>
            <p:ph type="body" idx="1"/>
          </p:nvPr>
        </p:nvSpPr>
        <p:spPr>
          <a:xfrm>
            <a:off x="384874" y="3525980"/>
            <a:ext cx="4428426" cy="1270752"/>
          </a:xfrm>
        </p:spPr>
        <p:txBody>
          <a:bodyPr lIns="0" tIns="0" rIns="0" bIns="0" anchor="b">
            <a:normAutofit/>
          </a:bodyPr>
          <a:lstStyle>
            <a:lvl1pPr marL="0" indent="0" algn="l">
              <a:buNone/>
              <a:defRPr sz="4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Picture Placeholder 2"/>
          <p:cNvSpPr>
            <a:spLocks noGrp="1"/>
          </p:cNvSpPr>
          <p:nvPr>
            <p:ph type="pic" idx="13"/>
          </p:nvPr>
        </p:nvSpPr>
        <p:spPr>
          <a:xfrm rot="21263043">
            <a:off x="5231118" y="261015"/>
            <a:ext cx="3433660" cy="4204035"/>
          </a:xfrm>
          <a:prstGeom prst="rect">
            <a:avLst/>
          </a:prstGeom>
          <a:noFill/>
          <a:ln w="177800" cap="sq">
            <a:solidFill>
              <a:schemeClr val="tx1"/>
            </a:solidFill>
            <a:miter lim="800000"/>
          </a:ln>
          <a:effectLst>
            <a:outerShdw blurRad="50800" dist="38100" dir="2700000" algn="tl" rotWithShape="0">
              <a:prstClr val="black">
                <a:alpha val="4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a:p>
        </p:txBody>
      </p:sp>
      <p:sp>
        <p:nvSpPr>
          <p:cNvPr id="3" name="Content Placeholder 2"/>
          <p:cNvSpPr>
            <a:spLocks noGrp="1"/>
          </p:cNvSpPr>
          <p:nvPr>
            <p:ph sz="half" idx="1"/>
          </p:nvPr>
        </p:nvSpPr>
        <p:spPr>
          <a:xfrm>
            <a:off x="632012" y="2057400"/>
            <a:ext cx="3863788" cy="4068763"/>
          </a:xfrm>
        </p:spPr>
        <p:txBody>
          <a:bodyPr>
            <a:normAutofit/>
          </a:bodyPr>
          <a:lstStyle>
            <a:lvl1pPr>
              <a:spcBef>
                <a:spcPts val="2000"/>
              </a:spcBef>
              <a:defRPr sz="2000"/>
            </a:lvl1pPr>
            <a:lvl2pPr>
              <a:spcBef>
                <a:spcPts val="600"/>
              </a:spcBef>
              <a:defRPr sz="1800"/>
            </a:lvl2pPr>
            <a:lvl3pPr>
              <a:spcBef>
                <a:spcPts val="600"/>
              </a:spcBef>
              <a:defRPr sz="1800"/>
            </a:lvl3pPr>
            <a:lvl4pPr>
              <a:spcBef>
                <a:spcPts val="600"/>
              </a:spcBef>
              <a:defRPr sz="1800"/>
            </a:lvl4pPr>
            <a:lvl5pPr>
              <a:spcBef>
                <a:spcPts val="600"/>
              </a:spcBef>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61646" y="2057400"/>
            <a:ext cx="3867912" cy="4068763"/>
          </a:xfrm>
        </p:spPr>
        <p:txBody>
          <a:bodyPr>
            <a:normAutofit/>
          </a:bodyPr>
          <a:lstStyle>
            <a:lvl1pPr>
              <a:spcBef>
                <a:spcPts val="2000"/>
              </a:spcBef>
              <a:defRPr sz="2000"/>
            </a:lvl1pPr>
            <a:lvl2pPr>
              <a:spcBef>
                <a:spcPts val="600"/>
              </a:spcBef>
              <a:defRPr sz="1800"/>
            </a:lvl2pPr>
            <a:lvl3pPr>
              <a:spcBef>
                <a:spcPts val="600"/>
              </a:spcBef>
              <a:defRPr sz="1800"/>
            </a:lvl3pPr>
            <a:lvl4pPr>
              <a:spcBef>
                <a:spcPts val="600"/>
              </a:spcBef>
              <a:defRPr sz="1800"/>
            </a:lvl4pPr>
            <a:lvl5pPr>
              <a:spcBef>
                <a:spcPts val="600"/>
              </a:spcBef>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BE93A609-766A-2D4C-801B-B840AF64BBAD}" type="datetimeFigureOut">
              <a:rPr lang="en-US" smtClean="0"/>
              <a:pPr/>
              <a:t>4/12/11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C12BA5-4D3A-9A49-B208-A72CFF84F2C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12775" y="582706"/>
            <a:ext cx="7918450" cy="788894"/>
          </a:xfrm>
        </p:spPr>
        <p:txBody>
          <a:bodyPr>
            <a:noAutofit/>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5545" y="1546412"/>
            <a:ext cx="3867912" cy="464950"/>
          </a:xfrm>
        </p:spPr>
        <p:txBody>
          <a:bodyPr anchor="b">
            <a:noAutofit/>
          </a:bodyPr>
          <a:lstStyle>
            <a:lvl1pPr marL="0" indent="0" algn="ctr">
              <a:buNone/>
              <a:defRPr sz="26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936" y="2147887"/>
            <a:ext cx="3867912" cy="3951288"/>
          </a:xfrm>
        </p:spPr>
        <p:txBody>
          <a:bodyPr>
            <a:normAutofit/>
          </a:bodyPr>
          <a:lstStyle>
            <a:lvl1pPr>
              <a:spcBef>
                <a:spcPts val="2000"/>
              </a:spcBef>
              <a:defRPr sz="2000"/>
            </a:lvl1pPr>
            <a:lvl2pPr>
              <a:spcBef>
                <a:spcPts val="600"/>
              </a:spcBef>
              <a:defRPr sz="1800"/>
            </a:lvl2pPr>
            <a:lvl3pPr>
              <a:spcBef>
                <a:spcPts val="600"/>
              </a:spcBef>
              <a:defRPr sz="1800"/>
            </a:lvl3pPr>
            <a:lvl4pPr>
              <a:spcBef>
                <a:spcPts val="600"/>
              </a:spcBef>
              <a:defRPr sz="1800"/>
            </a:lvl4pPr>
            <a:lvl5pPr>
              <a:spcBef>
                <a:spcPts val="600"/>
              </a:spcBef>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663313" y="1545018"/>
            <a:ext cx="3867912" cy="466344"/>
          </a:xfrm>
        </p:spPr>
        <p:txBody>
          <a:bodyPr anchor="b">
            <a:noAutofit/>
          </a:bodyPr>
          <a:lstStyle>
            <a:lvl1pPr marL="0" indent="0" algn="ctr">
              <a:buNone/>
              <a:defRPr sz="26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313" y="2147887"/>
            <a:ext cx="3867912" cy="3951288"/>
          </a:xfrm>
        </p:spPr>
        <p:txBody>
          <a:bodyPr>
            <a:normAutofit/>
          </a:bodyPr>
          <a:lstStyle>
            <a:lvl1pPr>
              <a:spcBef>
                <a:spcPts val="2000"/>
              </a:spcBef>
              <a:defRPr sz="2000"/>
            </a:lvl1pPr>
            <a:lvl2pPr>
              <a:spcBef>
                <a:spcPts val="600"/>
              </a:spcBef>
              <a:defRPr sz="1800"/>
            </a:lvl2pPr>
            <a:lvl3pPr>
              <a:spcBef>
                <a:spcPts val="600"/>
              </a:spcBef>
              <a:defRPr sz="1800"/>
            </a:lvl3pPr>
            <a:lvl4pPr>
              <a:spcBef>
                <a:spcPts val="600"/>
              </a:spcBef>
              <a:defRPr sz="1800"/>
            </a:lvl4pPr>
            <a:lvl5pPr>
              <a:spcBef>
                <a:spcPts val="600"/>
              </a:spcBef>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BE93A609-766A-2D4C-801B-B840AF64BBAD}" type="datetimeFigureOut">
              <a:rPr lang="en-US" smtClean="0"/>
              <a:pPr/>
              <a:t>4/12/11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C12BA5-4D3A-9A49-B208-A72CFF84F2C8}" type="slidenum">
              <a:rPr lang="en-US" smtClean="0"/>
              <a:pPr/>
              <a:t>‹#›</a:t>
            </a:fld>
            <a:endParaRPr lang="en-US"/>
          </a:p>
        </p:txBody>
      </p:sp>
      <p:sp>
        <p:nvSpPr>
          <p:cNvPr id="12" name="Rectangle 11"/>
          <p:cNvSpPr/>
          <p:nvPr/>
        </p:nvSpPr>
        <p:spPr>
          <a:xfrm flipH="1">
            <a:off x="4574241" y="1694516"/>
            <a:ext cx="18288" cy="4389120"/>
          </a:xfrm>
          <a:prstGeom prst="rect">
            <a:avLst/>
          </a:prstGeom>
          <a:gradFill flip="none" rotWithShape="1">
            <a:gsLst>
              <a:gs pos="0">
                <a:schemeClr val="tx2">
                  <a:lumMod val="75000"/>
                </a:schemeClr>
              </a:gs>
              <a:gs pos="100000">
                <a:schemeClr val="tx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flipH="1">
            <a:off x="4574241" y="1694516"/>
            <a:ext cx="18288" cy="4389120"/>
          </a:xfrm>
          <a:prstGeom prst="rect">
            <a:avLst/>
          </a:prstGeom>
          <a:gradFill flip="none" rotWithShape="1">
            <a:gsLst>
              <a:gs pos="0">
                <a:schemeClr val="tx2">
                  <a:lumMod val="75000"/>
                </a:schemeClr>
              </a:gs>
              <a:gs pos="100000">
                <a:schemeClr val="tx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flipH="1">
            <a:off x="4574241" y="1694516"/>
            <a:ext cx="18288" cy="4389120"/>
          </a:xfrm>
          <a:prstGeom prst="rect">
            <a:avLst/>
          </a:prstGeom>
          <a:gradFill flip="none" rotWithShape="1">
            <a:gsLst>
              <a:gs pos="0">
                <a:schemeClr val="tx2">
                  <a:lumMod val="75000"/>
                </a:schemeClr>
              </a:gs>
              <a:gs pos="100000">
                <a:schemeClr val="tx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flipH="1">
            <a:off x="4574241" y="1694516"/>
            <a:ext cx="18288" cy="4389120"/>
          </a:xfrm>
          <a:prstGeom prst="rect">
            <a:avLst/>
          </a:prstGeom>
          <a:gradFill flip="none" rotWithShape="1">
            <a:gsLst>
              <a:gs pos="0">
                <a:schemeClr val="tx2">
                  <a:lumMod val="75000"/>
                </a:schemeClr>
              </a:gs>
              <a:gs pos="100000">
                <a:schemeClr val="tx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E93A609-766A-2D4C-801B-B840AF64BBAD}" type="datetimeFigureOut">
              <a:rPr lang="en-US" smtClean="0"/>
              <a:pPr/>
              <a:t>4/12/11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C12BA5-4D3A-9A49-B208-A72CFF84F2C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93A609-766A-2D4C-801B-B840AF64BBAD}" type="datetimeFigureOut">
              <a:rPr lang="en-US" smtClean="0"/>
              <a:pPr/>
              <a:t>4/12/11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C12BA5-4D3A-9A49-B208-A72CFF84F2C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1825" y="1720103"/>
            <a:ext cx="3657600" cy="1162050"/>
          </a:xfrm>
        </p:spPr>
        <p:txBody>
          <a:bodyPr anchor="b">
            <a:noAutofit/>
          </a:bodyPr>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2650" y="658906"/>
            <a:ext cx="3819338" cy="5467258"/>
          </a:xfrm>
        </p:spPr>
        <p:txBody>
          <a:bodyPr>
            <a:normAutofit/>
          </a:bodyPr>
          <a:lstStyle>
            <a:lvl1pPr>
              <a:spcBef>
                <a:spcPts val="2000"/>
              </a:spcBef>
              <a:defRPr sz="2000"/>
            </a:lvl1pPr>
            <a:lvl2pPr>
              <a:spcBef>
                <a:spcPts val="600"/>
              </a:spcBef>
              <a:defRPr sz="1800"/>
            </a:lvl2pPr>
            <a:lvl3pPr>
              <a:spcBef>
                <a:spcPts val="600"/>
              </a:spcBef>
              <a:defRPr sz="1800"/>
            </a:lvl3pPr>
            <a:lvl4pPr>
              <a:spcBef>
                <a:spcPts val="600"/>
              </a:spcBef>
              <a:defRPr sz="1800"/>
            </a:lvl4pPr>
            <a:lvl5pPr>
              <a:spcBef>
                <a:spcPts val="600"/>
              </a:spcBef>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631825" y="2877671"/>
            <a:ext cx="3657600" cy="2339788"/>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93A609-766A-2D4C-801B-B840AF64BBAD}" type="datetimeFigureOut">
              <a:rPr lang="en-US" smtClean="0"/>
              <a:pPr/>
              <a:t>4/12/11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C12BA5-4D3A-9A49-B208-A72CFF84F2C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2775" y="582706"/>
            <a:ext cx="7918450" cy="788894"/>
          </a:xfrm>
          <a:prstGeom prst="rect">
            <a:avLst/>
          </a:prstGeom>
        </p:spPr>
        <p:txBody>
          <a:bodyPr vert="horz" lIns="91440" tIns="45720" rIns="91440" bIns="45720" rtlCol="0" anchor="t" anchorCtr="0">
            <a:normAutofit/>
          </a:bodyPr>
          <a:lstStyle/>
          <a:p>
            <a:r>
              <a:rPr lang="en-US" smtClean="0"/>
              <a:t>Click to edit Master title style</a:t>
            </a:r>
            <a:endParaRPr/>
          </a:p>
        </p:txBody>
      </p:sp>
      <p:sp>
        <p:nvSpPr>
          <p:cNvPr id="3" name="Text Placeholder 2"/>
          <p:cNvSpPr>
            <a:spLocks noGrp="1"/>
          </p:cNvSpPr>
          <p:nvPr>
            <p:ph type="body" idx="1"/>
          </p:nvPr>
        </p:nvSpPr>
        <p:spPr>
          <a:xfrm>
            <a:off x="988358" y="2044700"/>
            <a:ext cx="7167284" cy="40814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457200" y="6275294"/>
            <a:ext cx="1600200" cy="365125"/>
          </a:xfrm>
          <a:prstGeom prst="rect">
            <a:avLst/>
          </a:prstGeom>
        </p:spPr>
        <p:txBody>
          <a:bodyPr vert="horz" lIns="91440" tIns="45720" rIns="91440" bIns="45720" rtlCol="0" anchor="ctr"/>
          <a:lstStyle>
            <a:lvl1pPr algn="l">
              <a:defRPr sz="1100">
                <a:solidFill>
                  <a:schemeClr val="tx2"/>
                </a:solidFill>
              </a:defRPr>
            </a:lvl1pPr>
          </a:lstStyle>
          <a:p>
            <a:fld id="{BE93A609-766A-2D4C-801B-B840AF64BBAD}" type="datetimeFigureOut">
              <a:rPr lang="en-US" smtClean="0"/>
              <a:pPr/>
              <a:t>4/12/11</a:t>
            </a:fld>
            <a:endParaRPr lang="en-US"/>
          </a:p>
        </p:txBody>
      </p:sp>
      <p:sp>
        <p:nvSpPr>
          <p:cNvPr id="5" name="Footer Placeholder 4"/>
          <p:cNvSpPr>
            <a:spLocks noGrp="1"/>
          </p:cNvSpPr>
          <p:nvPr>
            <p:ph type="ftr" sz="quarter" idx="3"/>
          </p:nvPr>
        </p:nvSpPr>
        <p:spPr>
          <a:xfrm>
            <a:off x="2205318" y="6275294"/>
            <a:ext cx="5643282"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sp>
        <p:nvSpPr>
          <p:cNvPr id="6" name="Slide Number Placeholder 5"/>
          <p:cNvSpPr>
            <a:spLocks noGrp="1"/>
          </p:cNvSpPr>
          <p:nvPr>
            <p:ph type="sldNum" sz="quarter" idx="4"/>
          </p:nvPr>
        </p:nvSpPr>
        <p:spPr>
          <a:xfrm>
            <a:off x="8077200" y="6275294"/>
            <a:ext cx="609600" cy="365125"/>
          </a:xfrm>
          <a:prstGeom prst="rect">
            <a:avLst/>
          </a:prstGeom>
        </p:spPr>
        <p:txBody>
          <a:bodyPr vert="horz" lIns="91440" tIns="45720" rIns="91440" bIns="45720" rtlCol="0" anchor="ctr"/>
          <a:lstStyle>
            <a:lvl1pPr algn="r">
              <a:defRPr sz="1400">
                <a:solidFill>
                  <a:schemeClr val="tx2"/>
                </a:solidFill>
              </a:defRPr>
            </a:lvl1pPr>
          </a:lstStyle>
          <a:p>
            <a:fld id="{3EC12BA5-4D3A-9A49-B208-A72CFF84F2C8}"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200" kern="1200">
          <a:solidFill>
            <a:schemeClr val="accent1"/>
          </a:solidFill>
          <a:latin typeface="+mj-lt"/>
          <a:ea typeface="+mj-ea"/>
          <a:cs typeface="+mj-cs"/>
        </a:defRPr>
      </a:lvl1pPr>
    </p:titleStyle>
    <p:bodyStyle>
      <a:lvl1pPr marL="342900" indent="-342900" algn="l" defTabSz="914400" rtl="0" eaLnBrk="1" latinLnBrk="0" hangingPunct="1">
        <a:spcBef>
          <a:spcPct val="20000"/>
        </a:spcBef>
        <a:buClr>
          <a:schemeClr val="bg2"/>
        </a:buClr>
        <a:buSzPct val="90000"/>
        <a:buFont typeface="Wingdings 2" pitchFamily="18" charset="2"/>
        <a:buChar char="Ü"/>
        <a:defRPr sz="2200" kern="1200">
          <a:solidFill>
            <a:schemeClr val="tx1"/>
          </a:solidFill>
          <a:latin typeface="+mn-lt"/>
          <a:ea typeface="+mn-ea"/>
          <a:cs typeface="+mn-cs"/>
        </a:defRPr>
      </a:lvl1pPr>
      <a:lvl2pPr marL="685800" indent="-336550" algn="l" defTabSz="914400" rtl="0" eaLnBrk="1" latinLnBrk="0" hangingPunct="1">
        <a:spcBef>
          <a:spcPct val="20000"/>
        </a:spcBef>
        <a:buClr>
          <a:schemeClr val="bg2">
            <a:lumMod val="60000"/>
            <a:lumOff val="40000"/>
          </a:schemeClr>
        </a:buClr>
        <a:buSzPct val="90000"/>
        <a:buFont typeface="Wingdings 2" pitchFamily="18" charset="2"/>
        <a:buChar char="Ü"/>
        <a:defRPr sz="2000" kern="1200">
          <a:solidFill>
            <a:schemeClr val="tx1"/>
          </a:solidFill>
          <a:latin typeface="+mn-lt"/>
          <a:ea typeface="+mn-ea"/>
          <a:cs typeface="+mn-cs"/>
        </a:defRPr>
      </a:lvl2pPr>
      <a:lvl3pPr marL="1035050" indent="-349250" algn="l" defTabSz="914400" rtl="0" eaLnBrk="1" latinLnBrk="0" hangingPunct="1">
        <a:spcBef>
          <a:spcPct val="20000"/>
        </a:spcBef>
        <a:buClr>
          <a:schemeClr val="bg2"/>
        </a:buClr>
        <a:buSzPct val="90000"/>
        <a:buFont typeface="Wingdings 2" pitchFamily="18" charset="2"/>
        <a:buChar char="Ü"/>
        <a:defRPr sz="1800" kern="1200">
          <a:solidFill>
            <a:schemeClr val="tx1"/>
          </a:solidFill>
          <a:latin typeface="+mn-lt"/>
          <a:ea typeface="+mn-ea"/>
          <a:cs typeface="+mn-cs"/>
        </a:defRPr>
      </a:lvl3pPr>
      <a:lvl4pPr marL="1371600" indent="-336550" algn="l" defTabSz="914400" rtl="0" eaLnBrk="1" latinLnBrk="0" hangingPunct="1">
        <a:spcBef>
          <a:spcPct val="20000"/>
        </a:spcBef>
        <a:buClr>
          <a:schemeClr val="bg2">
            <a:lumMod val="60000"/>
            <a:lumOff val="40000"/>
          </a:schemeClr>
        </a:buClr>
        <a:buSzPct val="90000"/>
        <a:buFont typeface="Wingdings 2" pitchFamily="18" charset="2"/>
        <a:buChar char="Ü"/>
        <a:defRPr sz="1800" kern="1200">
          <a:solidFill>
            <a:schemeClr val="tx1"/>
          </a:solidFill>
          <a:latin typeface="+mn-lt"/>
          <a:ea typeface="+mn-ea"/>
          <a:cs typeface="+mn-cs"/>
        </a:defRPr>
      </a:lvl4pPr>
      <a:lvl5pPr marL="1720850" indent="-349250" algn="l" defTabSz="914400" rtl="0" eaLnBrk="1" latinLnBrk="0" hangingPunct="1">
        <a:spcBef>
          <a:spcPct val="20000"/>
        </a:spcBef>
        <a:buClr>
          <a:schemeClr val="bg2"/>
        </a:buClr>
        <a:buSzPct val="90000"/>
        <a:buFont typeface="Wingdings 2" pitchFamily="18" charset="2"/>
        <a:buChar char="Ü"/>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oleObject" Target="../embeddings/Microsoft_Equation3.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Microsoft_Equation1.bin"/><Relationship Id="rId4" Type="http://schemas.openxmlformats.org/officeDocument/2006/relationships/oleObject" Target="../embeddings/Microsoft_Equation2.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306388" y="739588"/>
            <a:ext cx="8513762" cy="4110318"/>
          </a:xfrm>
        </p:spPr>
        <p:txBody>
          <a:bodyPr/>
          <a:lstStyle/>
          <a:p>
            <a:r>
              <a:rPr lang="en-US" dirty="0" smtClean="0"/>
              <a:t>Tourist </a:t>
            </a:r>
            <a:r>
              <a:rPr lang="en-US" dirty="0" smtClean="0"/>
              <a:t>Tracker</a:t>
            </a:r>
            <a:br>
              <a:rPr lang="en-US" dirty="0" smtClean="0"/>
            </a:br>
            <a:r>
              <a:rPr lang="en-US" dirty="0" smtClean="0"/>
              <a:t>a.k.a. Visit Planner</a:t>
            </a:r>
            <a:endParaRPr lang="en-US" dirty="0"/>
          </a:p>
        </p:txBody>
      </p:sp>
      <p:sp>
        <p:nvSpPr>
          <p:cNvPr id="3" name="Subtitle 2"/>
          <p:cNvSpPr>
            <a:spLocks noGrp="1"/>
          </p:cNvSpPr>
          <p:nvPr>
            <p:ph type="subTitle" idx="1"/>
          </p:nvPr>
        </p:nvSpPr>
        <p:spPr>
          <a:xfrm>
            <a:off x="306388" y="4849906"/>
            <a:ext cx="4683050" cy="1344706"/>
          </a:xfrm>
        </p:spPr>
        <p:txBody>
          <a:bodyPr>
            <a:normAutofit fontScale="62500" lnSpcReduction="20000"/>
          </a:bodyPr>
          <a:lstStyle/>
          <a:p>
            <a:r>
              <a:rPr lang="en-US" dirty="0" smtClean="0"/>
              <a:t>Brent Horine</a:t>
            </a:r>
          </a:p>
          <a:p>
            <a:r>
              <a:rPr lang="en-US" dirty="0" smtClean="0"/>
              <a:t>EEL6788</a:t>
            </a:r>
          </a:p>
          <a:p>
            <a:r>
              <a:rPr lang="en-US" dirty="0" smtClean="0"/>
              <a:t>April 13, 2011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Formulas</a:t>
            </a:r>
            <a:endParaRPr lang="en-US" dirty="0"/>
          </a:p>
        </p:txBody>
      </p:sp>
      <p:sp>
        <p:nvSpPr>
          <p:cNvPr id="3" name="Content Placeholder 2"/>
          <p:cNvSpPr>
            <a:spLocks noGrp="1"/>
          </p:cNvSpPr>
          <p:nvPr>
            <p:ph idx="1"/>
          </p:nvPr>
        </p:nvSpPr>
        <p:spPr/>
        <p:txBody>
          <a:bodyPr/>
          <a:lstStyle/>
          <a:p>
            <a:r>
              <a:rPr lang="en-US" dirty="0" smtClean="0"/>
              <a:t>Distance between two parallel lines (if angle is less than threshold, we assume they are perfectly parallel.  This may lead to large errors, but then chances are we’ll fail the next test and properly assume they are walking.)</a:t>
            </a:r>
          </a:p>
          <a:p>
            <a:r>
              <a:rPr lang="en-US" dirty="0" smtClean="0"/>
              <a:t>Line 1: </a:t>
            </a:r>
            <a:r>
              <a:rPr lang="en-US" dirty="0" err="1" smtClean="0"/>
              <a:t>y</a:t>
            </a:r>
            <a:r>
              <a:rPr lang="en-US" dirty="0" smtClean="0"/>
              <a:t> = Ax + b</a:t>
            </a:r>
            <a:r>
              <a:rPr lang="en-US" baseline="-25000" dirty="0" smtClean="0"/>
              <a:t>1</a:t>
            </a:r>
            <a:endParaRPr lang="en-US" dirty="0" smtClean="0"/>
          </a:p>
          <a:p>
            <a:r>
              <a:rPr lang="en-US" dirty="0" smtClean="0"/>
              <a:t>Line 2: </a:t>
            </a:r>
            <a:r>
              <a:rPr lang="en-US" dirty="0" err="1" smtClean="0"/>
              <a:t>y</a:t>
            </a:r>
            <a:r>
              <a:rPr lang="en-US" dirty="0" smtClean="0"/>
              <a:t> = Ax + b</a:t>
            </a:r>
            <a:r>
              <a:rPr lang="en-US" baseline="-25000" dirty="0" smtClean="0"/>
              <a:t>2</a:t>
            </a:r>
            <a:endParaRPr lang="en-US" dirty="0" smtClean="0"/>
          </a:p>
        </p:txBody>
      </p:sp>
      <p:sp>
        <p:nvSpPr>
          <p:cNvPr id="5" name="Rounded Rectangle 4"/>
          <p:cNvSpPr/>
          <p:nvPr/>
        </p:nvSpPr>
        <p:spPr>
          <a:xfrm>
            <a:off x="5494499" y="4159505"/>
            <a:ext cx="1995644" cy="99776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4" name="Object 3"/>
          <p:cNvGraphicFramePr>
            <a:graphicFrameLocks noChangeAspect="1"/>
          </p:cNvGraphicFramePr>
          <p:nvPr/>
        </p:nvGraphicFramePr>
        <p:xfrm>
          <a:off x="5675920" y="4369513"/>
          <a:ext cx="1542089" cy="531164"/>
        </p:xfrm>
        <a:graphic>
          <a:graphicData uri="http://schemas.openxmlformats.org/presentationml/2006/ole">
            <p:oleObj spid="_x0000_s25602" name="Equation" r:id="rId3" imgW="1143000" imgH="393700" progId="Equation.3">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Rules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Handle </a:t>
            </a:r>
            <a:r>
              <a:rPr lang="en-US" dirty="0" err="1" smtClean="0"/>
              <a:t>onStatusChanged</a:t>
            </a:r>
            <a:endParaRPr lang="en-US" dirty="0" smtClean="0"/>
          </a:p>
          <a:p>
            <a:r>
              <a:rPr lang="en-US" dirty="0" smtClean="0"/>
              <a:t>If state is not </a:t>
            </a:r>
            <a:r>
              <a:rPr lang="en-US" dirty="0" err="1" smtClean="0"/>
              <a:t>inside_store</a:t>
            </a:r>
            <a:r>
              <a:rPr lang="en-US" dirty="0" smtClean="0"/>
              <a:t> then</a:t>
            </a:r>
          </a:p>
          <a:p>
            <a:r>
              <a:rPr lang="en-US" dirty="0" smtClean="0"/>
              <a:t>If </a:t>
            </a:r>
            <a:r>
              <a:rPr lang="en-US" dirty="0" err="1" smtClean="0"/>
              <a:t>numSatellites</a:t>
            </a:r>
            <a:r>
              <a:rPr lang="en-US" dirty="0" smtClean="0"/>
              <a:t> &lt; SAT_THRESH then</a:t>
            </a:r>
          </a:p>
          <a:p>
            <a:r>
              <a:rPr lang="en-US" dirty="0" smtClean="0"/>
              <a:t>Perform a </a:t>
            </a:r>
            <a:r>
              <a:rPr lang="en-US" dirty="0" err="1" smtClean="0"/>
              <a:t>SQLite</a:t>
            </a:r>
            <a:r>
              <a:rPr lang="en-US" dirty="0" smtClean="0"/>
              <a:t> query for nearby stores</a:t>
            </a:r>
          </a:p>
          <a:p>
            <a:r>
              <a:rPr lang="en-US" dirty="0" smtClean="0"/>
              <a:t>If not null then set state to </a:t>
            </a:r>
            <a:r>
              <a:rPr lang="en-US" dirty="0" err="1" smtClean="0"/>
              <a:t>inside_store</a:t>
            </a:r>
            <a:endParaRPr lang="en-US" dirty="0" smtClean="0"/>
          </a:p>
          <a:p>
            <a:r>
              <a:rPr lang="en-US" dirty="0" smtClean="0"/>
              <a:t>If state is </a:t>
            </a:r>
            <a:r>
              <a:rPr lang="en-US" dirty="0" err="1" smtClean="0"/>
              <a:t>inside_store</a:t>
            </a:r>
            <a:r>
              <a:rPr lang="en-US" dirty="0" smtClean="0"/>
              <a:t> and </a:t>
            </a:r>
            <a:r>
              <a:rPr lang="en-US" dirty="0" err="1" smtClean="0"/>
              <a:t>numSatellites</a:t>
            </a:r>
            <a:r>
              <a:rPr lang="en-US" dirty="0" smtClean="0"/>
              <a:t> &gt; SAT_THRESH then set state to </a:t>
            </a:r>
            <a:r>
              <a:rPr lang="en-US" dirty="0" err="1" smtClean="0"/>
              <a:t>leaving_store</a:t>
            </a:r>
            <a:endParaRPr lang="en-US" dirty="0" smtClean="0"/>
          </a:p>
          <a:p>
            <a:r>
              <a:rPr lang="en-US" dirty="0" smtClean="0"/>
              <a:t>Prompt user with list of N nearby stores with any preference matches listed first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a:t>
            </a:r>
            <a:endParaRPr lang="en-US" dirty="0"/>
          </a:p>
        </p:txBody>
      </p:sp>
      <p:sp>
        <p:nvSpPr>
          <p:cNvPr id="3" name="Content Placeholder 2"/>
          <p:cNvSpPr>
            <a:spLocks noGrp="1"/>
          </p:cNvSpPr>
          <p:nvPr>
            <p:ph idx="1"/>
          </p:nvPr>
        </p:nvSpPr>
        <p:spPr>
          <a:xfrm>
            <a:off x="988358" y="1606788"/>
            <a:ext cx="7167284" cy="4519376"/>
          </a:xfrm>
        </p:spPr>
        <p:txBody>
          <a:bodyPr>
            <a:normAutofit fontScale="70000" lnSpcReduction="20000"/>
          </a:bodyPr>
          <a:lstStyle/>
          <a:p>
            <a:r>
              <a:rPr lang="en-US" dirty="0" smtClean="0"/>
              <a:t>Unfortunately, this is rather difficult to test using the emulator. The logic can work, but does the premise hold? </a:t>
            </a:r>
          </a:p>
          <a:p>
            <a:r>
              <a:rPr lang="en-US" dirty="0" smtClean="0"/>
              <a:t>I.e. does the </a:t>
            </a:r>
            <a:r>
              <a:rPr lang="en-US" dirty="0" err="1" smtClean="0"/>
              <a:t>onStatusChanged</a:t>
            </a:r>
            <a:r>
              <a:rPr lang="en-US" dirty="0" smtClean="0"/>
              <a:t> get called when the number of satellites in view changes or quality of fix otherwise changes? </a:t>
            </a:r>
          </a:p>
          <a:p>
            <a:r>
              <a:rPr lang="en-US" dirty="0" smtClean="0"/>
              <a:t>Is the number of satellites a valid measure of inside </a:t>
            </a:r>
            <a:r>
              <a:rPr lang="en-US" dirty="0" err="1" smtClean="0"/>
              <a:t>vs</a:t>
            </a:r>
            <a:r>
              <a:rPr lang="en-US" dirty="0" smtClean="0"/>
              <a:t> outside likelihood?</a:t>
            </a:r>
          </a:p>
          <a:p>
            <a:r>
              <a:rPr lang="en-US" dirty="0" smtClean="0"/>
              <a:t>Alternative approach is to get the list of satellites and iterate over them. Get the SNR and whether that satellite was used in the fix.</a:t>
            </a:r>
          </a:p>
          <a:p>
            <a:r>
              <a:rPr lang="en-US" dirty="0" smtClean="0"/>
              <a:t>Perhaps examine the top 4 </a:t>
            </a:r>
            <a:r>
              <a:rPr lang="en-US" dirty="0" err="1" smtClean="0"/>
              <a:t>SNRs</a:t>
            </a:r>
            <a:r>
              <a:rPr lang="en-US" dirty="0" smtClean="0"/>
              <a:t> (assuming they’re used in the fix) and keep track of the mean and standard deviation. Look for outliers. Low SNR outlier means in store. High SNR outlier means exited store. Pitfall is when satellite orbit takes it below visible horizon. Have to “hand-off” statistics to next satellite. How to handle that in a valid manner?</a:t>
            </a:r>
          </a:p>
          <a:p>
            <a:r>
              <a:rPr lang="en-US" dirty="0" smtClean="0"/>
              <a:t>This will have to wait until this summer when my contract on my Palm Pre expires and I can buy an Android for a decent price!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a:t>
            </a:r>
            <a:endParaRPr lang="en-US" dirty="0"/>
          </a:p>
        </p:txBody>
      </p:sp>
      <p:sp>
        <p:nvSpPr>
          <p:cNvPr id="3" name="Content Placeholder 2"/>
          <p:cNvSpPr>
            <a:spLocks noGrp="1"/>
          </p:cNvSpPr>
          <p:nvPr>
            <p:ph idx="1"/>
          </p:nvPr>
        </p:nvSpPr>
        <p:spPr/>
        <p:txBody>
          <a:bodyPr>
            <a:normAutofit lnSpcReduction="10000"/>
          </a:bodyPr>
          <a:lstStyle/>
          <a:p>
            <a:r>
              <a:rPr lang="en-US" dirty="0" smtClean="0"/>
              <a:t>User side coupon server UI logic</a:t>
            </a:r>
          </a:p>
          <a:p>
            <a:r>
              <a:rPr lang="en-US" dirty="0" smtClean="0"/>
              <a:t>GPS location processing</a:t>
            </a:r>
          </a:p>
          <a:p>
            <a:r>
              <a:rPr lang="en-US" dirty="0" smtClean="0"/>
              <a:t>Still need to aggregate points into paths</a:t>
            </a:r>
          </a:p>
          <a:p>
            <a:r>
              <a:rPr lang="en-US" dirty="0" smtClean="0"/>
              <a:t>Still need to build DB and queries to find closest shops and road segments</a:t>
            </a:r>
          </a:p>
          <a:p>
            <a:r>
              <a:rPr lang="en-US" dirty="0" smtClean="0"/>
              <a:t>Need to calculate the variance of error from straight line fit</a:t>
            </a:r>
          </a:p>
          <a:p>
            <a:r>
              <a:rPr lang="en-US" dirty="0" smtClean="0"/>
              <a:t>Need more test jig development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Features</a:t>
            </a:r>
            <a:endParaRPr lang="en-US" dirty="0"/>
          </a:p>
        </p:txBody>
      </p:sp>
      <p:sp>
        <p:nvSpPr>
          <p:cNvPr id="3" name="Content Placeholder 2"/>
          <p:cNvSpPr>
            <a:spLocks noGrp="1"/>
          </p:cNvSpPr>
          <p:nvPr>
            <p:ph idx="1"/>
          </p:nvPr>
        </p:nvSpPr>
        <p:spPr>
          <a:xfrm>
            <a:off x="988358" y="1606788"/>
            <a:ext cx="7167284" cy="4949940"/>
          </a:xfrm>
        </p:spPr>
        <p:txBody>
          <a:bodyPr>
            <a:normAutofit fontScale="85000" lnSpcReduction="20000"/>
          </a:bodyPr>
          <a:lstStyle/>
          <a:p>
            <a:r>
              <a:rPr lang="en-US" dirty="0" smtClean="0"/>
              <a:t>For phone users…</a:t>
            </a:r>
          </a:p>
          <a:p>
            <a:pPr lvl="1"/>
            <a:r>
              <a:rPr lang="en-US" dirty="0" smtClean="0"/>
              <a:t>Suggestions for shops and activities based upon preferences</a:t>
            </a:r>
          </a:p>
          <a:p>
            <a:pPr lvl="1"/>
            <a:r>
              <a:rPr lang="en-US" dirty="0" smtClean="0"/>
              <a:t>Exchange reviews</a:t>
            </a:r>
          </a:p>
          <a:p>
            <a:pPr lvl="1"/>
            <a:r>
              <a:rPr lang="en-US" dirty="0" smtClean="0"/>
              <a:t>Coupons for nearby shops based upon interest</a:t>
            </a:r>
          </a:p>
          <a:p>
            <a:r>
              <a:rPr lang="en-US" dirty="0" smtClean="0"/>
              <a:t>For property owners…</a:t>
            </a:r>
          </a:p>
          <a:p>
            <a:pPr lvl="1"/>
            <a:r>
              <a:rPr lang="en-US" dirty="0" smtClean="0"/>
              <a:t>Tangible value of location based upon walking traffic</a:t>
            </a:r>
          </a:p>
          <a:p>
            <a:r>
              <a:rPr lang="en-US" dirty="0" smtClean="0"/>
              <a:t>For business owners…</a:t>
            </a:r>
          </a:p>
          <a:p>
            <a:pPr lvl="1"/>
            <a:r>
              <a:rPr lang="en-US" dirty="0" smtClean="0"/>
              <a:t>Drive consumers to store</a:t>
            </a:r>
          </a:p>
          <a:p>
            <a:pPr lvl="1"/>
            <a:r>
              <a:rPr lang="en-US" dirty="0" smtClean="0"/>
              <a:t>Site selection</a:t>
            </a:r>
          </a:p>
          <a:p>
            <a:pPr lvl="1"/>
            <a:r>
              <a:rPr lang="en-US" dirty="0" smtClean="0"/>
              <a:t>Staffing guidance</a:t>
            </a:r>
          </a:p>
          <a:p>
            <a:pPr lvl="1"/>
            <a:r>
              <a:rPr lang="en-US" dirty="0" smtClean="0"/>
              <a:t>Marketing feedback (e.g. signage)</a:t>
            </a:r>
          </a:p>
          <a:p>
            <a:r>
              <a:rPr lang="en-US" dirty="0" smtClean="0"/>
              <a:t>For </a:t>
            </a:r>
            <a:r>
              <a:rPr lang="en-US" dirty="0" smtClean="0"/>
              <a:t>chamber of commerce</a:t>
            </a:r>
          </a:p>
          <a:p>
            <a:pPr lvl="1"/>
            <a:r>
              <a:rPr lang="en-US" dirty="0" smtClean="0"/>
              <a:t>Understand value propositions </a:t>
            </a:r>
          </a:p>
          <a:p>
            <a:pPr lvl="1"/>
            <a:r>
              <a:rPr lang="en-US" dirty="0" smtClean="0"/>
              <a:t>Promote business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Operational Functions</a:t>
            </a:r>
            <a:endParaRPr lang="en-US" dirty="0"/>
          </a:p>
        </p:txBody>
      </p:sp>
      <p:sp>
        <p:nvSpPr>
          <p:cNvPr id="3" name="Content Placeholder 2"/>
          <p:cNvSpPr>
            <a:spLocks noGrp="1"/>
          </p:cNvSpPr>
          <p:nvPr>
            <p:ph idx="1"/>
          </p:nvPr>
        </p:nvSpPr>
        <p:spPr/>
        <p:txBody>
          <a:bodyPr/>
          <a:lstStyle/>
          <a:p>
            <a:r>
              <a:rPr lang="en-US" dirty="0" smtClean="0"/>
              <a:t>Create paths based upon sampled location points</a:t>
            </a:r>
          </a:p>
          <a:p>
            <a:r>
              <a:rPr lang="en-US" dirty="0" smtClean="0"/>
              <a:t>Highlight locations with significant foot traffic</a:t>
            </a:r>
          </a:p>
          <a:p>
            <a:r>
              <a:rPr lang="en-US" dirty="0" smtClean="0"/>
              <a:t>Highlight locations which trigger lots of stops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Research Activities</a:t>
            </a:r>
            <a:endParaRPr lang="en-US" dirty="0"/>
          </a:p>
        </p:txBody>
      </p:sp>
      <p:sp>
        <p:nvSpPr>
          <p:cNvPr id="3" name="Content Placeholder 2"/>
          <p:cNvSpPr>
            <a:spLocks noGrp="1"/>
          </p:cNvSpPr>
          <p:nvPr>
            <p:ph idx="1"/>
          </p:nvPr>
        </p:nvSpPr>
        <p:spPr/>
        <p:txBody>
          <a:bodyPr/>
          <a:lstStyle/>
          <a:p>
            <a:r>
              <a:rPr lang="en-US" dirty="0" smtClean="0"/>
              <a:t>Discern mode of movement</a:t>
            </a:r>
          </a:p>
          <a:p>
            <a:pPr lvl="1"/>
            <a:r>
              <a:rPr lang="en-US" dirty="0" smtClean="0"/>
              <a:t>Driving/walking/bicycling/motorcycling/horse carriage</a:t>
            </a:r>
          </a:p>
          <a:p>
            <a:r>
              <a:rPr lang="en-US" dirty="0" smtClean="0"/>
              <a:t>Event triggering when entering/exiting shops</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Simplifying Assumptions</a:t>
            </a:r>
            <a:endParaRPr lang="en-US" dirty="0"/>
          </a:p>
        </p:txBody>
      </p:sp>
      <p:sp>
        <p:nvSpPr>
          <p:cNvPr id="3" name="Content Placeholder 2"/>
          <p:cNvSpPr>
            <a:spLocks noGrp="1"/>
          </p:cNvSpPr>
          <p:nvPr>
            <p:ph idx="1"/>
          </p:nvPr>
        </p:nvSpPr>
        <p:spPr/>
        <p:txBody>
          <a:bodyPr/>
          <a:lstStyle/>
          <a:p>
            <a:r>
              <a:rPr lang="en-US" dirty="0" smtClean="0"/>
              <a:t>Lat/Lon form a square grid at this scale</a:t>
            </a:r>
          </a:p>
          <a:p>
            <a:r>
              <a:rPr lang="en-US" dirty="0" smtClean="0"/>
              <a:t>Roads are mostly straight</a:t>
            </a:r>
          </a:p>
          <a:p>
            <a:r>
              <a:rPr lang="en-US" dirty="0" smtClean="0"/>
              <a:t>2 Dimensional (ignore altitude</a:t>
            </a:r>
            <a:r>
              <a:rPr lang="en-US" dirty="0" smtClean="0"/>
              <a:t>)</a:t>
            </a:r>
          </a:p>
          <a:p>
            <a:r>
              <a:rPr lang="en-US" dirty="0" smtClean="0"/>
              <a:t>GPS errors, once smoothed, tend to be constant, i.e. fixed offset, with respect to map</a:t>
            </a:r>
          </a:p>
          <a:p>
            <a:r>
              <a:rPr lang="en-US" dirty="0" smtClean="0"/>
              <a:t>Errors are normally distributed so we can use least squares (not really valid)</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Problems</a:t>
            </a:r>
            <a:endParaRPr lang="en-US" dirty="0"/>
          </a:p>
        </p:txBody>
      </p:sp>
      <p:sp>
        <p:nvSpPr>
          <p:cNvPr id="3" name="Content Placeholder 2"/>
          <p:cNvSpPr>
            <a:spLocks noGrp="1"/>
          </p:cNvSpPr>
          <p:nvPr>
            <p:ph idx="1"/>
          </p:nvPr>
        </p:nvSpPr>
        <p:spPr/>
        <p:txBody>
          <a:bodyPr/>
          <a:lstStyle/>
          <a:p>
            <a:r>
              <a:rPr lang="en-US" dirty="0" smtClean="0"/>
              <a:t>Emulator inadequate for fully evaluating technology</a:t>
            </a:r>
          </a:p>
          <a:p>
            <a:r>
              <a:rPr lang="en-US" dirty="0" smtClean="0"/>
              <a:t>Emulator does not send NMEA Sentences to </a:t>
            </a:r>
            <a:r>
              <a:rPr lang="en-US" dirty="0" err="1" smtClean="0"/>
              <a:t>NMEAListener</a:t>
            </a:r>
            <a:endParaRPr lang="en-US" dirty="0" smtClean="0"/>
          </a:p>
          <a:p>
            <a:r>
              <a:rPr lang="en-US" dirty="0" smtClean="0"/>
              <a:t>Cannot directly simulate number of </a:t>
            </a:r>
            <a:r>
              <a:rPr lang="en-US" dirty="0" smtClean="0"/>
              <a:t>satellites</a:t>
            </a:r>
          </a:p>
          <a:p>
            <a:r>
              <a:rPr lang="en-US" dirty="0" smtClean="0"/>
              <a:t>No direct a</a:t>
            </a:r>
            <a:r>
              <a:rPr lang="en-US" dirty="0" smtClean="0"/>
              <a:t>ccess to road segments, so need to create my own database of road segments</a:t>
            </a: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for Classifying Motion</a:t>
            </a:r>
            <a:endParaRPr lang="en-US" dirty="0"/>
          </a:p>
        </p:txBody>
      </p:sp>
      <p:sp>
        <p:nvSpPr>
          <p:cNvPr id="3" name="Content Placeholder 2"/>
          <p:cNvSpPr>
            <a:spLocks noGrp="1"/>
          </p:cNvSpPr>
          <p:nvPr>
            <p:ph idx="1"/>
          </p:nvPr>
        </p:nvSpPr>
        <p:spPr/>
        <p:txBody>
          <a:bodyPr/>
          <a:lstStyle/>
          <a:p>
            <a:r>
              <a:rPr lang="en-US" dirty="0" smtClean="0"/>
              <a:t>Smooth GPS samples (e.g. MA of 3)</a:t>
            </a:r>
          </a:p>
          <a:p>
            <a:r>
              <a:rPr lang="en-US" dirty="0" smtClean="0"/>
              <a:t>Aggregate points into paths</a:t>
            </a:r>
          </a:p>
          <a:p>
            <a:r>
              <a:rPr lang="en-US" dirty="0" smtClean="0"/>
              <a:t>If max speed &gt; </a:t>
            </a:r>
            <a:r>
              <a:rPr lang="en-US" dirty="0" err="1" smtClean="0"/>
              <a:t>SpeedThreshold</a:t>
            </a:r>
            <a:r>
              <a:rPr lang="en-US" dirty="0" smtClean="0"/>
              <a:t> then in car, bicycle, or motorcycle</a:t>
            </a:r>
          </a:p>
          <a:p>
            <a:r>
              <a:rPr lang="en-US" dirty="0" smtClean="0"/>
              <a:t>Fit points to line using linear least squares</a:t>
            </a:r>
          </a:p>
          <a:p>
            <a:r>
              <a:rPr lang="en-US" dirty="0" smtClean="0"/>
              <a:t>Find nearest road segments</a:t>
            </a:r>
          </a:p>
          <a:p>
            <a:r>
              <a:rPr lang="en-US" dirty="0" smtClean="0"/>
              <a:t>Calculate angle between path and road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Part II</a:t>
            </a:r>
            <a:endParaRPr lang="en-US" dirty="0"/>
          </a:p>
        </p:txBody>
      </p:sp>
      <p:sp>
        <p:nvSpPr>
          <p:cNvPr id="3" name="Content Placeholder 2"/>
          <p:cNvSpPr>
            <a:spLocks noGrp="1"/>
          </p:cNvSpPr>
          <p:nvPr>
            <p:ph idx="1"/>
          </p:nvPr>
        </p:nvSpPr>
        <p:spPr/>
        <p:txBody>
          <a:bodyPr/>
          <a:lstStyle/>
          <a:p>
            <a:r>
              <a:rPr lang="en-US" dirty="0" smtClean="0"/>
              <a:t>If angle is less than ANGLE_THRESH then calculate distance between the parallel lines</a:t>
            </a:r>
          </a:p>
          <a:p>
            <a:r>
              <a:rPr lang="en-US" dirty="0" smtClean="0"/>
              <a:t>If distance is less than DIST_THRESH then evaluate quality of fit.</a:t>
            </a:r>
          </a:p>
          <a:p>
            <a:r>
              <a:rPr lang="en-US" dirty="0" smtClean="0"/>
              <a:t>If quality of fit is better than </a:t>
            </a:r>
            <a:r>
              <a:rPr lang="en-US" dirty="0" err="1" smtClean="0"/>
              <a:t>QoF_THRESH</a:t>
            </a:r>
            <a:r>
              <a:rPr lang="en-US" dirty="0" smtClean="0"/>
              <a:t>, then assume care or bicycle or motorcycle or horse carriage</a:t>
            </a:r>
          </a:p>
          <a:p>
            <a:r>
              <a:rPr lang="en-US" dirty="0" smtClean="0"/>
              <a:t>Else walking</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Rounded Rectangle 4"/>
          <p:cNvSpPr/>
          <p:nvPr/>
        </p:nvSpPr>
        <p:spPr>
          <a:xfrm>
            <a:off x="1451377" y="4600078"/>
            <a:ext cx="6453445" cy="225792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Algorithms</a:t>
            </a:r>
            <a:endParaRPr lang="en-US" dirty="0"/>
          </a:p>
        </p:txBody>
      </p:sp>
      <p:sp>
        <p:nvSpPr>
          <p:cNvPr id="3" name="Content Placeholder 2"/>
          <p:cNvSpPr>
            <a:spLocks noGrp="1"/>
          </p:cNvSpPr>
          <p:nvPr>
            <p:ph idx="1"/>
          </p:nvPr>
        </p:nvSpPr>
        <p:spPr>
          <a:xfrm>
            <a:off x="988358" y="1388269"/>
            <a:ext cx="7167284" cy="3211808"/>
          </a:xfrm>
        </p:spPr>
        <p:txBody>
          <a:bodyPr>
            <a:normAutofit lnSpcReduction="10000"/>
          </a:bodyPr>
          <a:lstStyle/>
          <a:p>
            <a:r>
              <a:rPr lang="en-US" dirty="0" smtClean="0"/>
              <a:t>Use </a:t>
            </a:r>
            <a:r>
              <a:rPr lang="en-US" dirty="0" err="1" smtClean="0"/>
              <a:t>Jama</a:t>
            </a:r>
            <a:r>
              <a:rPr lang="en-US" dirty="0" smtClean="0"/>
              <a:t> to solve the matrix algebra for LS fit (assumes data is well conditioned.  LU decomposition or SVD might be better, but more computationally intense)</a:t>
            </a:r>
          </a:p>
          <a:p>
            <a:r>
              <a:rPr lang="en-US" dirty="0" smtClean="0"/>
              <a:t>Angle can be found from cross product or dot product and an inverse trig function</a:t>
            </a:r>
          </a:p>
          <a:p>
            <a:r>
              <a:rPr lang="en-US" dirty="0" smtClean="0"/>
              <a:t>We could compare slope, but would have to normalize since slope can vary from 0 to infinity</a:t>
            </a:r>
            <a:endParaRPr lang="en-US" dirty="0"/>
          </a:p>
        </p:txBody>
      </p:sp>
      <p:graphicFrame>
        <p:nvGraphicFramePr>
          <p:cNvPr id="4" name="Object 3"/>
          <p:cNvGraphicFramePr>
            <a:graphicFrameLocks noChangeAspect="1"/>
          </p:cNvGraphicFramePr>
          <p:nvPr/>
        </p:nvGraphicFramePr>
        <p:xfrm>
          <a:off x="2089911" y="5274626"/>
          <a:ext cx="1621530" cy="701202"/>
        </p:xfrm>
        <a:graphic>
          <a:graphicData uri="http://schemas.openxmlformats.org/presentationml/2006/ole">
            <p:oleObj spid="_x0000_s24578" name="Equation" r:id="rId3" imgW="939800" imgH="406400" progId="Equation.3">
              <p:embed/>
            </p:oleObj>
          </a:graphicData>
        </a:graphic>
      </p:graphicFrame>
      <p:graphicFrame>
        <p:nvGraphicFramePr>
          <p:cNvPr id="24579" name="Object 3"/>
          <p:cNvGraphicFramePr>
            <a:graphicFrameLocks noChangeAspect="1"/>
          </p:cNvGraphicFramePr>
          <p:nvPr/>
        </p:nvGraphicFramePr>
        <p:xfrm>
          <a:off x="5357192" y="5274626"/>
          <a:ext cx="1557338" cy="679450"/>
        </p:xfrm>
        <a:graphic>
          <a:graphicData uri="http://schemas.openxmlformats.org/presentationml/2006/ole">
            <p:oleObj spid="_x0000_s24579" name="Equation" r:id="rId4" imgW="901700" imgH="393700" progId="Equation.3">
              <p:embed/>
            </p:oleObj>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Twilight">
  <a:themeElements>
    <a:clrScheme name="Twilight">
      <a:dk1>
        <a:sysClr val="windowText" lastClr="000000"/>
      </a:dk1>
      <a:lt1>
        <a:sysClr val="window" lastClr="FFFFFF"/>
      </a:lt1>
      <a:dk2>
        <a:srgbClr val="54638C"/>
      </a:dk2>
      <a:lt2>
        <a:srgbClr val="8D9AB3"/>
      </a:lt2>
      <a:accent1>
        <a:srgbClr val="FFAF03"/>
      </a:accent1>
      <a:accent2>
        <a:srgbClr val="FDE689"/>
      </a:accent2>
      <a:accent3>
        <a:srgbClr val="9E82E7"/>
      </a:accent3>
      <a:accent4>
        <a:srgbClr val="9735BB"/>
      </a:accent4>
      <a:accent5>
        <a:srgbClr val="BF2B2B"/>
      </a:accent5>
      <a:accent6>
        <a:srgbClr val="ED7307"/>
      </a:accent6>
      <a:hlink>
        <a:srgbClr val="FFAF03"/>
      </a:hlink>
      <a:folHlink>
        <a:srgbClr val="FDE689"/>
      </a:folHlink>
    </a:clrScheme>
    <a:fontScheme name="Twilight">
      <a:majorFont>
        <a:latin typeface="Century Gothic"/>
        <a:ea typeface=""/>
        <a:cs typeface=""/>
        <a:font script="Jpan" typeface="ＭＳ Ｐゴシック"/>
      </a:majorFont>
      <a:minorFont>
        <a:latin typeface="Century Gothic"/>
        <a:ea typeface=""/>
        <a:cs typeface=""/>
        <a:font script="Jpan" typeface="ＭＳ Ｐゴシック"/>
      </a:minorFont>
    </a:fontScheme>
    <a:fmtScheme name="Twilight">
      <a:fillStyleLst>
        <a:solidFill>
          <a:schemeClr val="phClr"/>
        </a:solidFill>
        <a:gradFill rotWithShape="1">
          <a:gsLst>
            <a:gs pos="0">
              <a:schemeClr val="phClr">
                <a:tint val="100000"/>
                <a:shade val="60000"/>
                <a:satMod val="130000"/>
              </a:schemeClr>
            </a:gs>
            <a:gs pos="100000">
              <a:schemeClr val="phClr">
                <a:tint val="100000"/>
                <a:shade val="94000"/>
                <a:satMod val="135000"/>
              </a:schemeClr>
            </a:gs>
          </a:gsLst>
          <a:path path="circle">
            <a:fillToRect l="100000" t="100000" r="100000" b="100000"/>
          </a:path>
        </a:gradFill>
        <a:gradFill rotWithShape="1">
          <a:gsLst>
            <a:gs pos="0">
              <a:schemeClr val="phClr">
                <a:shade val="60000"/>
                <a:satMod val="130000"/>
              </a:schemeClr>
            </a:gs>
            <a:gs pos="100000">
              <a:schemeClr val="phClr">
                <a:shade val="94000"/>
                <a:satMod val="135000"/>
              </a:schemeClr>
            </a:gs>
          </a:gsLst>
          <a:lin ang="16200000" scaled="0"/>
        </a:gradFill>
      </a:fillStyleLst>
      <a:lnStyleLst>
        <a:ln w="19050" cap="flat" cmpd="sng" algn="ctr">
          <a:solidFill>
            <a:schemeClr val="phClr">
              <a:shade val="95000"/>
              <a:satMod val="105000"/>
            </a:schemeClr>
          </a:solidFill>
          <a:prstDash val="solid"/>
        </a:ln>
        <a:ln w="19050" cap="flat" cmpd="sng" algn="ctr">
          <a:solidFill>
            <a:schemeClr val="phClr"/>
          </a:solidFill>
          <a:prstDash val="solid"/>
        </a:ln>
        <a:ln w="47625" cap="flat" cmpd="sng" algn="ctr">
          <a:solidFill>
            <a:schemeClr val="phClr"/>
          </a:solidFill>
          <a:prstDash val="solid"/>
        </a:ln>
      </a:lnStyleLst>
      <a:effectStyleLst>
        <a:effectStyle>
          <a:effectLst/>
        </a:effectStyle>
        <a:effectStyle>
          <a:effectLst>
            <a:innerShdw blurRad="38100" dist="12700" dir="5400000">
              <a:srgbClr val="FFFFFF">
                <a:alpha val="75000"/>
              </a:srgbClr>
            </a:innerShdw>
            <a:outerShdw blurRad="88900" dist="50800" dir="5400000" sx="102000" sy="102000" algn="tr" rotWithShape="0">
              <a:srgbClr val="808080">
                <a:alpha val="50000"/>
              </a:srgbClr>
            </a:outerShdw>
          </a:effectLst>
        </a:effectStyle>
        <a:effectStyle>
          <a:effectLst>
            <a:outerShdw blurRad="317500" dist="762000" dir="5400000" sy="45000" rotWithShape="0">
              <a:srgbClr val="000000">
                <a:alpha val="35000"/>
              </a:srgbClr>
            </a:outerShdw>
          </a:effectLst>
          <a:scene3d>
            <a:camera prst="orthographicFront">
              <a:rot lat="0" lon="0" rev="0"/>
            </a:camera>
            <a:lightRig rig="balanced" dir="tl"/>
          </a:scene3d>
          <a:sp3d extrusionH="12700" prstMaterial="softEdge">
            <a:bevelT w="38100" h="12700"/>
          </a:sp3d>
        </a:effectStyle>
      </a:effectStyleLst>
      <a:bgFillStyleLst>
        <a:solidFill>
          <a:schemeClr val="phClr"/>
        </a:solidFill>
        <a:blipFill rotWithShape="1">
          <a:blip xmlns:r="http://schemas.openxmlformats.org/officeDocument/2006/relationships" r:embed="rId1">
            <a:duotone>
              <a:schemeClr val="phClr">
                <a:shade val="10000"/>
                <a:satMod val="200000"/>
              </a:schemeClr>
              <a:schemeClr val="phClr">
                <a:tint val="30000"/>
                <a:satMod val="300000"/>
              </a:schemeClr>
            </a:duotone>
          </a:blip>
          <a:stretch/>
        </a:blipFill>
        <a:blipFill rotWithShape="1">
          <a:blip xmlns:r="http://schemas.openxmlformats.org/officeDocument/2006/relationships" r:embed="rId2">
            <a:duotone>
              <a:schemeClr val="phClr">
                <a:shade val="20000"/>
                <a:satMod val="200000"/>
              </a:schemeClr>
              <a:schemeClr val="phClr">
                <a:tint val="50000"/>
                <a:satMod val="1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Twilight.thmx</Template>
  <TotalTime>875</TotalTime>
  <Words>736</Words>
  <Application>Microsoft Macintosh PowerPoint</Application>
  <PresentationFormat>On-screen Show (4:3)</PresentationFormat>
  <Paragraphs>80</Paragraphs>
  <Slides>13</Slides>
  <Notes>0</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Twilight</vt:lpstr>
      <vt:lpstr>Microsoft Equation</vt:lpstr>
      <vt:lpstr>Tourist Tracker a.k.a. Visit Planner</vt:lpstr>
      <vt:lpstr>Program Features</vt:lpstr>
      <vt:lpstr>Key Operational Functions</vt:lpstr>
      <vt:lpstr>Key Research Activities</vt:lpstr>
      <vt:lpstr>Simplifying Assumptions</vt:lpstr>
      <vt:lpstr>Major Problems</vt:lpstr>
      <vt:lpstr>Rules for Classifying Motion</vt:lpstr>
      <vt:lpstr>Rules Part II</vt:lpstr>
      <vt:lpstr>Algorithms</vt:lpstr>
      <vt:lpstr>More Formulas</vt:lpstr>
      <vt:lpstr>More Rules</vt:lpstr>
      <vt:lpstr>Comments</vt:lpstr>
      <vt:lpstr>Status</vt:lpstr>
    </vt:vector>
  </TitlesOfParts>
  <Company>Clarcona Technology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Tourist Tracker</dc:title>
  <dc:creator>Brent Horine</dc:creator>
  <cp:lastModifiedBy>Brent Horine</cp:lastModifiedBy>
  <cp:revision>10</cp:revision>
  <dcterms:created xsi:type="dcterms:W3CDTF">2011-04-13T00:23:13Z</dcterms:created>
  <dcterms:modified xsi:type="dcterms:W3CDTF">2011-04-13T14:27:32Z</dcterms:modified>
</cp:coreProperties>
</file>