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68" r:id="rId8"/>
    <p:sldId id="270" r:id="rId9"/>
    <p:sldId id="269" r:id="rId10"/>
    <p:sldId id="267" r:id="rId11"/>
    <p:sldId id="261" r:id="rId12"/>
    <p:sldId id="265" r:id="rId13"/>
    <p:sldId id="271" r:id="rId14"/>
    <p:sldId id="262" r:id="rId15"/>
    <p:sldId id="263" r:id="rId16"/>
    <p:sldId id="264" r:id="rId17"/>
    <p:sldId id="272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95" autoAdjust="0"/>
  </p:normalViewPr>
  <p:slideViewPr>
    <p:cSldViewPr>
      <p:cViewPr varScale="1"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G-for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reference/android/hardware/SensorEvent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dImpack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</a:t>
            </a:r>
            <a:r>
              <a:rPr lang="en-US" dirty="0" err="1" smtClean="0"/>
              <a:t>Chau</a:t>
            </a:r>
            <a:r>
              <a:rPr lang="en-US" dirty="0" smtClean="0"/>
              <a:t> Ngo</a:t>
            </a:r>
          </a:p>
          <a:p>
            <a:r>
              <a:rPr lang="en-US" dirty="0" smtClean="0"/>
              <a:t>EEL 6788 Spring 2011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Overview – Design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33600"/>
            <a:ext cx="8305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Overview – Use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Create new record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Start</a:t>
            </a:r>
          </a:p>
          <a:p>
            <a:pPr marL="925830" lvl="1" indent="-514350"/>
            <a:r>
              <a:rPr lang="en-US" dirty="0" smtClean="0"/>
              <a:t>If skip 1, will be asked to do so before save (3)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Save record</a:t>
            </a:r>
          </a:p>
          <a:p>
            <a:pPr marL="916686" lvl="1" indent="-514350"/>
            <a:r>
              <a:rPr lang="en-US" dirty="0" smtClean="0"/>
              <a:t>Master table: keeps name and statistics</a:t>
            </a:r>
          </a:p>
          <a:p>
            <a:pPr marL="916686" lvl="1" indent="-514350"/>
            <a:r>
              <a:rPr lang="en-US" dirty="0" smtClean="0"/>
              <a:t>Accelerometer samples table</a:t>
            </a:r>
          </a:p>
          <a:p>
            <a:pPr marL="916686" lvl="1" indent="-514350"/>
            <a:r>
              <a:rPr lang="en-US" dirty="0" smtClean="0"/>
              <a:t>Orientation samples table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Open record</a:t>
            </a:r>
          </a:p>
          <a:p>
            <a:pPr marL="916686" lvl="1" indent="-514350"/>
            <a:r>
              <a:rPr lang="en-US" dirty="0" smtClean="0"/>
              <a:t>Statistics tab</a:t>
            </a:r>
          </a:p>
          <a:p>
            <a:pPr marL="916686" lvl="1" indent="-514350"/>
            <a:r>
              <a:rPr lang="en-US" dirty="0" smtClean="0"/>
              <a:t>Graphs tab</a:t>
            </a:r>
          </a:p>
          <a:p>
            <a:pPr marL="624078" indent="-514350"/>
            <a:r>
              <a:rPr lang="en-US" dirty="0" smtClean="0"/>
              <a:t>Delete Record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Az</a:t>
            </a:r>
            <a:r>
              <a:rPr lang="en-US" dirty="0" smtClean="0"/>
              <a:t>: 0 vs. 359</a:t>
            </a:r>
          </a:p>
          <a:p>
            <a:r>
              <a:rPr lang="en-US" dirty="0" smtClean="0"/>
              <a:t>Pitch: -180 vs. 180</a:t>
            </a:r>
          </a:p>
          <a:p>
            <a:r>
              <a:rPr lang="en-US" dirty="0" smtClean="0"/>
              <a:t>Roll: -90 vs. 90</a:t>
            </a:r>
          </a:p>
          <a:p>
            <a:r>
              <a:rPr lang="en-US" dirty="0" smtClean="0"/>
              <a:t>Only pick up sensor changes every 10</a:t>
            </a:r>
            <a:r>
              <a:rPr lang="en-US" baseline="30000" dirty="0" smtClean="0"/>
              <a:t>th</a:t>
            </a:r>
            <a:r>
              <a:rPr lang="en-US" dirty="0" smtClean="0"/>
              <a:t> of a second</a:t>
            </a:r>
          </a:p>
          <a:p>
            <a:r>
              <a:rPr lang="en-US" dirty="0" smtClean="0"/>
              <a:t>Shock &lt; 1.2 will not be recorded</a:t>
            </a:r>
          </a:p>
          <a:p>
            <a:pPr lvl="1"/>
            <a:r>
              <a:rPr lang="en-US" dirty="0" smtClean="0"/>
              <a:t>No shock = 1G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Test (not official)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at home: 30 minutes, takes 9 minutes to save, size 176KB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Technical Difficulties/Challenges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screen orientation causes crash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 Disable auto-rotate screen</a:t>
            </a:r>
          </a:p>
          <a:p>
            <a:r>
              <a:rPr lang="en-US" dirty="0" smtClean="0">
                <a:sym typeface="Wingdings" pitchFamily="2" charset="2"/>
              </a:rPr>
              <a:t>Threads issues</a:t>
            </a:r>
          </a:p>
          <a:p>
            <a:r>
              <a:rPr lang="en-US" dirty="0" smtClean="0">
                <a:sym typeface="Wingdings" pitchFamily="2" charset="2"/>
              </a:rPr>
              <a:t>Debug without Android SDK source code</a:t>
            </a:r>
          </a:p>
          <a:p>
            <a:r>
              <a:rPr lang="en-US" dirty="0" smtClean="0">
                <a:sym typeface="Wingdings" pitchFamily="2" charset="2"/>
              </a:rPr>
              <a:t>Unfamiliar with Android architecture and components implementation</a:t>
            </a:r>
          </a:p>
          <a:p>
            <a:r>
              <a:rPr lang="en-US" dirty="0" smtClean="0">
                <a:sym typeface="Wingdings" pitchFamily="2" charset="2"/>
              </a:rPr>
              <a:t>How to wear/carry phone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It’s important to implement “Try/Catch”</a:t>
            </a:r>
          </a:p>
          <a:p>
            <a:r>
              <a:rPr lang="en-US" dirty="0" smtClean="0"/>
              <a:t>Can find online tutorial for almost everything</a:t>
            </a:r>
          </a:p>
          <a:p>
            <a:r>
              <a:rPr lang="en-US" dirty="0" err="1" smtClean="0"/>
              <a:t>DroidDraw</a:t>
            </a:r>
            <a:r>
              <a:rPr lang="en-US" dirty="0" smtClean="0"/>
              <a:t> can be used to design GUI but some color value, e.g. @</a:t>
            </a:r>
            <a:r>
              <a:rPr lang="en-US" dirty="0" err="1" smtClean="0"/>
              <a:t>drawable</a:t>
            </a:r>
            <a:r>
              <a:rPr lang="en-US" dirty="0" smtClean="0"/>
              <a:t>/green, is not comparable with Android SDK</a:t>
            </a:r>
          </a:p>
          <a:p>
            <a:r>
              <a:rPr lang="en-US" dirty="0" smtClean="0"/>
              <a:t>Clear application data when database is corrupted:</a:t>
            </a:r>
          </a:p>
          <a:p>
            <a:pPr lvl="1"/>
            <a:r>
              <a:rPr lang="en-US" dirty="0" smtClean="0"/>
              <a:t>Settings/Application/Manage Application: select application, then press Clear data</a:t>
            </a:r>
          </a:p>
          <a:p>
            <a:r>
              <a:rPr lang="en-US" dirty="0" smtClean="0"/>
              <a:t>Database: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db.execSQL</a:t>
            </a:r>
            <a:r>
              <a:rPr lang="en-US" dirty="0" smtClean="0"/>
              <a:t>(“Drop Table …“) command to </a:t>
            </a:r>
            <a:r>
              <a:rPr lang="en-US" b="1" dirty="0" smtClean="0"/>
              <a:t>delete table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db.delete</a:t>
            </a:r>
            <a:r>
              <a:rPr lang="en-US" dirty="0" smtClean="0"/>
              <a:t>(…) to </a:t>
            </a:r>
            <a:r>
              <a:rPr lang="en-US" b="1" dirty="0" smtClean="0"/>
              <a:t>delete a row</a:t>
            </a:r>
          </a:p>
          <a:p>
            <a:r>
              <a:rPr lang="en-US" dirty="0" smtClean="0"/>
              <a:t>Store record after stop:  takes some time</a:t>
            </a:r>
          </a:p>
          <a:p>
            <a:r>
              <a:rPr lang="en-US" dirty="0" smtClean="0"/>
              <a:t>Record name can’t have space, or be a number: </a:t>
            </a:r>
            <a:r>
              <a:rPr lang="en-US" dirty="0" err="1" smtClean="0"/>
              <a:t>sqlite</a:t>
            </a:r>
            <a:r>
              <a:rPr lang="en-US" dirty="0" smtClean="0"/>
              <a:t> limitation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Implemente</a:t>
            </a:r>
            <a:r>
              <a:rPr lang="en-US" dirty="0" smtClean="0"/>
              <a:t> a service to store sensor data in background</a:t>
            </a:r>
          </a:p>
          <a:p>
            <a:pPr lvl="1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Persisting large size of data takes a long time</a:t>
            </a:r>
          </a:p>
          <a:p>
            <a:r>
              <a:rPr lang="en-US" dirty="0" smtClean="0">
                <a:sym typeface="Wingdings" pitchFamily="2" charset="2"/>
              </a:rPr>
              <a:t>Store data every update/frame.</a:t>
            </a:r>
          </a:p>
          <a:p>
            <a:r>
              <a:rPr lang="en-US" dirty="0" smtClean="0">
                <a:sym typeface="Wingdings" pitchFamily="2" charset="2"/>
              </a:rPr>
              <a:t>Change graph domain range</a:t>
            </a:r>
          </a:p>
          <a:p>
            <a:r>
              <a:rPr lang="en-US" dirty="0" smtClean="0">
                <a:sym typeface="Wingdings" pitchFamily="2" charset="2"/>
              </a:rPr>
              <a:t>Measure power consumption</a:t>
            </a:r>
          </a:p>
          <a:p>
            <a:r>
              <a:rPr lang="en-US" dirty="0" smtClean="0">
                <a:sym typeface="Wingdings" pitchFamily="2" charset="2"/>
              </a:rPr>
              <a:t>Implement a service to listen to sensor data in background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User might not want look at graphs recording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Reduce power consumption by not drawing graph.</a:t>
            </a:r>
          </a:p>
          <a:p>
            <a:r>
              <a:rPr lang="en-US" dirty="0" smtClean="0">
                <a:sym typeface="Wingdings" pitchFamily="2" charset="2"/>
              </a:rPr>
              <a:t>Change main GUI design to be more Android app-like</a:t>
            </a:r>
          </a:p>
          <a:p>
            <a:r>
              <a:rPr lang="en-US" dirty="0" smtClean="0">
                <a:sym typeface="Wingdings" pitchFamily="2" charset="2"/>
              </a:rPr>
              <a:t>Add capability to connect to </a:t>
            </a:r>
            <a:r>
              <a:rPr lang="en-US" smtClean="0">
                <a:sym typeface="Wingdings" pitchFamily="2" charset="2"/>
              </a:rPr>
              <a:t>GPS and record </a:t>
            </a:r>
            <a:r>
              <a:rPr lang="en-US" dirty="0" smtClean="0">
                <a:sym typeface="Wingdings" pitchFamily="2" charset="2"/>
              </a:rPr>
              <a:t>run/walk track.</a:t>
            </a:r>
          </a:p>
          <a:p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 or Suggestion?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Run, walk, jog</a:t>
            </a:r>
          </a:p>
          <a:p>
            <a:pPr lvl="1"/>
            <a:r>
              <a:rPr lang="en-US" dirty="0" smtClean="0"/>
              <a:t>Different surfaces</a:t>
            </a:r>
          </a:p>
          <a:p>
            <a:pPr lvl="1"/>
            <a:r>
              <a:rPr lang="en-US" dirty="0" smtClean="0"/>
              <a:t>Different type of shoes?</a:t>
            </a:r>
          </a:p>
          <a:p>
            <a:r>
              <a:rPr lang="en-US" dirty="0" smtClean="0"/>
              <a:t>Wear phone above knees and by hip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Statement/Motivation</a:t>
            </a:r>
          </a:p>
          <a:p>
            <a:r>
              <a:rPr lang="en-US" dirty="0" smtClean="0"/>
              <a:t>Software Overview</a:t>
            </a:r>
          </a:p>
          <a:p>
            <a:r>
              <a:rPr lang="en-US" dirty="0" smtClean="0"/>
              <a:t>Demo</a:t>
            </a:r>
          </a:p>
          <a:p>
            <a:r>
              <a:rPr lang="en-US" dirty="0" smtClean="0"/>
              <a:t>Technical Difficulties</a:t>
            </a:r>
          </a:p>
          <a:p>
            <a:r>
              <a:rPr lang="en-US" dirty="0" smtClean="0"/>
              <a:t>Lessons Learned</a:t>
            </a:r>
          </a:p>
          <a:p>
            <a:r>
              <a:rPr lang="en-US" dirty="0" smtClean="0"/>
              <a:t>Improvements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Motivation/Problem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Shock (G-force) associated with an object is its acceleration relative to freefall.</a:t>
            </a:r>
          </a:p>
          <a:p>
            <a:endParaRPr lang="en-US" dirty="0" smtClean="0"/>
          </a:p>
          <a:p>
            <a:r>
              <a:rPr lang="en-US" dirty="0" smtClean="0"/>
              <a:t>This acceleration experienced by an object is due to the vector sum of non-gravitational forces acting on an object free to move.</a:t>
            </a:r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http://en.wikipedia.org/wiki/G-force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much shock do your body absorb when you walk vs. jog vs. run?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Shock is transmitted from feet up the legs, through the pelvis, to the lower back.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It may potentially cause pain in legs, knees, and back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G-force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 astronaut taking off in the shuttle his/her acceleration is 29.4 m/s^2 upward.  </a:t>
            </a:r>
          </a:p>
          <a:p>
            <a:r>
              <a:rPr lang="en-US" dirty="0" smtClean="0"/>
              <a:t>This is three times the acceleration of gravity (9.8 m/s^2)</a:t>
            </a:r>
          </a:p>
          <a:p>
            <a:pPr>
              <a:buFont typeface="Wingdings"/>
              <a:buChar char="à"/>
            </a:pPr>
            <a:r>
              <a:rPr lang="en-US" dirty="0" smtClean="0"/>
              <a:t>the astronaut will feel an apparent force downward equal to 3 times his/her weight</a:t>
            </a:r>
          </a:p>
          <a:p>
            <a:pPr>
              <a:buFont typeface="Wingdings"/>
              <a:buChar char="à"/>
            </a:pPr>
            <a:r>
              <a:rPr lang="en-US" dirty="0" smtClean="0"/>
              <a:t>PLUS the normal force of gravity</a:t>
            </a:r>
          </a:p>
          <a:p>
            <a:pPr>
              <a:buFont typeface="Wingdings"/>
              <a:buChar char="à"/>
            </a:pPr>
            <a:r>
              <a:rPr lang="en-US" dirty="0" smtClean="0"/>
              <a:t>Thus the total “g-force” on the person will be “4 g's”.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dImpack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an Android application that utilizes the 2 Android phone sensors:</a:t>
            </a:r>
          </a:p>
          <a:p>
            <a:pPr lvl="1"/>
            <a:r>
              <a:rPr lang="en-US" dirty="0" smtClean="0"/>
              <a:t>Accelerometer to measure the amount of shock  while a person is walking or running</a:t>
            </a:r>
          </a:p>
          <a:p>
            <a:pPr lvl="1"/>
            <a:r>
              <a:rPr lang="en-US" dirty="0" smtClean="0"/>
              <a:t>Orientation sensor to measure changes in orientation</a:t>
            </a:r>
          </a:p>
          <a:p>
            <a:r>
              <a:rPr lang="en-US" dirty="0" smtClean="0"/>
              <a:t>Compute/Display shock statistics records</a:t>
            </a:r>
          </a:p>
          <a:p>
            <a:r>
              <a:rPr lang="en-US" dirty="0" smtClean="0"/>
              <a:t>Visualize the analyzed data on graphs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Overview –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COTS: Java, Android SDK, </a:t>
            </a:r>
            <a:r>
              <a:rPr lang="en-US" dirty="0" err="1" smtClean="0"/>
              <a:t>sqlite</a:t>
            </a:r>
            <a:r>
              <a:rPr lang="en-US" dirty="0" smtClean="0"/>
              <a:t>, </a:t>
            </a:r>
            <a:r>
              <a:rPr lang="en-US" dirty="0" err="1" smtClean="0"/>
              <a:t>AndroidPlot</a:t>
            </a:r>
            <a:r>
              <a:rPr lang="en-US" dirty="0" smtClean="0"/>
              <a:t>, </a:t>
            </a:r>
            <a:r>
              <a:rPr lang="en-US" dirty="0" err="1" smtClean="0"/>
              <a:t>DroidDraw</a:t>
            </a:r>
            <a:endParaRPr lang="en-US" dirty="0" smtClean="0"/>
          </a:p>
          <a:p>
            <a:r>
              <a:rPr lang="en-US" dirty="0" smtClean="0"/>
              <a:t>Configuration </a:t>
            </a:r>
          </a:p>
          <a:p>
            <a:pPr lvl="1"/>
            <a:r>
              <a:rPr lang="en-US" dirty="0" smtClean="0"/>
              <a:t>Turn accelerometer off/on</a:t>
            </a:r>
          </a:p>
          <a:p>
            <a:pPr lvl="1"/>
            <a:r>
              <a:rPr lang="en-US" dirty="0" smtClean="0"/>
              <a:t>Turn orientation sensor off/on: </a:t>
            </a:r>
          </a:p>
          <a:p>
            <a:r>
              <a:rPr lang="en-US" dirty="0" smtClean="0"/>
              <a:t>Control: Start, Pause/Resume, Stop</a:t>
            </a:r>
          </a:p>
          <a:p>
            <a:r>
              <a:rPr lang="en-US" dirty="0" smtClean="0"/>
              <a:t>Record: New, Open, Save, Delete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Accelerometer</a:t>
            </a:r>
          </a:p>
          <a:p>
            <a:pPr lvl="1"/>
            <a:r>
              <a:rPr lang="en-US" sz="2800" dirty="0" smtClean="0"/>
              <a:t>Start time/date</a:t>
            </a:r>
          </a:p>
          <a:p>
            <a:pPr lvl="1"/>
            <a:r>
              <a:rPr lang="en-US" sz="2800" dirty="0" smtClean="0"/>
              <a:t>Stop time/date</a:t>
            </a:r>
          </a:p>
          <a:p>
            <a:pPr lvl="1"/>
            <a:r>
              <a:rPr lang="en-US" sz="2800" dirty="0" smtClean="0"/>
              <a:t>Total time (seconds)</a:t>
            </a:r>
          </a:p>
          <a:p>
            <a:pPr lvl="1"/>
            <a:r>
              <a:rPr lang="en-US" sz="2800" dirty="0" smtClean="0"/>
              <a:t>Pause time (seconds</a:t>
            </a:r>
          </a:p>
          <a:p>
            <a:pPr lvl="1"/>
            <a:r>
              <a:rPr lang="en-US" sz="2800" dirty="0" smtClean="0"/>
              <a:t>Counts: total number (&gt; 1.2 G) of shocks.</a:t>
            </a:r>
            <a:endParaRPr lang="en-US" sz="3600" dirty="0" smtClean="0"/>
          </a:p>
          <a:p>
            <a:pPr lvl="1"/>
            <a:r>
              <a:rPr lang="en-US" sz="2800" dirty="0" smtClean="0"/>
              <a:t>Biggest shock</a:t>
            </a:r>
            <a:endParaRPr lang="en-US" sz="3600" dirty="0" smtClean="0"/>
          </a:p>
          <a:p>
            <a:pPr lvl="1"/>
            <a:r>
              <a:rPr lang="en-US" sz="2800" dirty="0" smtClean="0"/>
              <a:t>Average of all shocks</a:t>
            </a:r>
            <a:endParaRPr lang="en-US" sz="3600" dirty="0" smtClean="0"/>
          </a:p>
          <a:p>
            <a:pPr lvl="1"/>
            <a:r>
              <a:rPr lang="en-US" sz="2800" dirty="0" smtClean="0"/>
              <a:t>Sum of all shocks</a:t>
            </a:r>
            <a:endParaRPr lang="en-US" sz="3600" dirty="0" smtClean="0"/>
          </a:p>
          <a:p>
            <a:pPr lvl="0"/>
            <a:r>
              <a:rPr lang="en-US" dirty="0" smtClean="0"/>
              <a:t>Orientation sensor</a:t>
            </a:r>
          </a:p>
          <a:p>
            <a:pPr lvl="1"/>
            <a:r>
              <a:rPr lang="en-US" sz="2800" dirty="0" smtClean="0"/>
              <a:t>Biggest change for each direction (azimuth, roll, and pitch)</a:t>
            </a:r>
          </a:p>
          <a:p>
            <a:pPr lvl="1"/>
            <a:r>
              <a:rPr lang="en-US" sz="2800" dirty="0" smtClean="0"/>
              <a:t>Average change for each direction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 Coordinate System</a:t>
            </a:r>
            <a:endParaRPr lang="en-US" dirty="0"/>
          </a:p>
        </p:txBody>
      </p:sp>
      <p:pic>
        <p:nvPicPr>
          <p:cNvPr id="4" name="Content Placeholder 3" descr="axis_devic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0800" y="2043028"/>
            <a:ext cx="3052762" cy="364974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Orientation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hlinkClick r:id="rId2"/>
              </a:rPr>
              <a:t>SensorEvent</a:t>
            </a:r>
            <a:endParaRPr lang="en-US" dirty="0" smtClean="0"/>
          </a:p>
          <a:p>
            <a:r>
              <a:rPr lang="en-US" dirty="0" smtClean="0"/>
              <a:t>values[0]:  0 to 359 in degrees</a:t>
            </a:r>
          </a:p>
          <a:p>
            <a:pPr lvl="1"/>
            <a:r>
              <a:rPr lang="en-US" dirty="0" smtClean="0"/>
              <a:t>Azimuth: angle between the magnetic north direction and the y-axis, around the z-axis</a:t>
            </a:r>
          </a:p>
          <a:p>
            <a:r>
              <a:rPr lang="en-US" dirty="0" smtClean="0"/>
              <a:t>values[1]: -180 to 180 in degrees</a:t>
            </a:r>
          </a:p>
          <a:p>
            <a:pPr lvl="1"/>
            <a:r>
              <a:rPr lang="en-US" dirty="0" smtClean="0"/>
              <a:t>Pitch: rotation around x-axis</a:t>
            </a:r>
          </a:p>
          <a:p>
            <a:r>
              <a:rPr lang="en-US" dirty="0" smtClean="0"/>
              <a:t>values[2]: -90 to 90in degrees</a:t>
            </a:r>
          </a:p>
          <a:p>
            <a:pPr lvl="1"/>
            <a:r>
              <a:rPr lang="en-US" dirty="0" smtClean="0"/>
              <a:t> Roll: rotation around y-axis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234</TotalTime>
  <Words>641</Words>
  <Application>Microsoft Office PowerPoint</Application>
  <PresentationFormat>On-screen Show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Urban</vt:lpstr>
      <vt:lpstr>dImpack</vt:lpstr>
      <vt:lpstr>Outline</vt:lpstr>
      <vt:lpstr>Motivation/Problem Statement</vt:lpstr>
      <vt:lpstr>G-force calculation</vt:lpstr>
      <vt:lpstr>dImpack</vt:lpstr>
      <vt:lpstr>Software Overview – Implementation</vt:lpstr>
      <vt:lpstr>Data Statistics</vt:lpstr>
      <vt:lpstr>Phone Coordinate System</vt:lpstr>
      <vt:lpstr>Orientation Directions</vt:lpstr>
      <vt:lpstr>Software Overview – Design</vt:lpstr>
      <vt:lpstr>Software Overview – Use Case</vt:lpstr>
      <vt:lpstr>Demo</vt:lpstr>
      <vt:lpstr>Software Test (not official)</vt:lpstr>
      <vt:lpstr>Technical Difficulties/Challenges</vt:lpstr>
      <vt:lpstr>Lessons Learned</vt:lpstr>
      <vt:lpstr>Improvements</vt:lpstr>
      <vt:lpstr>Question or Suggestion?</vt:lpstr>
      <vt:lpstr>Evaluation Plan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dImpack</dc:title>
  <dc:creator>chau</dc:creator>
  <cp:lastModifiedBy>chau</cp:lastModifiedBy>
  <cp:revision>141</cp:revision>
  <dcterms:created xsi:type="dcterms:W3CDTF">2006-08-16T00:00:00Z</dcterms:created>
  <dcterms:modified xsi:type="dcterms:W3CDTF">2011-04-23T13:14:06Z</dcterms:modified>
</cp:coreProperties>
</file>