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305" r:id="rId4"/>
    <p:sldId id="281" r:id="rId5"/>
    <p:sldId id="282" r:id="rId6"/>
    <p:sldId id="283" r:id="rId7"/>
    <p:sldId id="266" r:id="rId8"/>
    <p:sldId id="267" r:id="rId9"/>
    <p:sldId id="287" r:id="rId10"/>
    <p:sldId id="288" r:id="rId11"/>
    <p:sldId id="289" r:id="rId12"/>
    <p:sldId id="290" r:id="rId13"/>
    <p:sldId id="299" r:id="rId14"/>
    <p:sldId id="300" r:id="rId15"/>
    <p:sldId id="307" r:id="rId16"/>
    <p:sldId id="308" r:id="rId17"/>
    <p:sldId id="309" r:id="rId18"/>
    <p:sldId id="291" r:id="rId19"/>
    <p:sldId id="293" r:id="rId20"/>
    <p:sldId id="292" r:id="rId21"/>
    <p:sldId id="294" r:id="rId22"/>
    <p:sldId id="258" r:id="rId23"/>
    <p:sldId id="296" r:id="rId24"/>
    <p:sldId id="298" r:id="rId25"/>
    <p:sldId id="268" r:id="rId26"/>
    <p:sldId id="310" r:id="rId27"/>
    <p:sldId id="270" r:id="rId28"/>
    <p:sldId id="311" r:id="rId29"/>
    <p:sldId id="271" r:id="rId30"/>
    <p:sldId id="312" r:id="rId31"/>
    <p:sldId id="272" r:id="rId32"/>
    <p:sldId id="274" r:id="rId33"/>
    <p:sldId id="280" r:id="rId34"/>
    <p:sldId id="303" r:id="rId35"/>
    <p:sldId id="304" r:id="rId36"/>
    <p:sldId id="284" r:id="rId37"/>
    <p:sldId id="306" r:id="rId38"/>
    <p:sldId id="285" r:id="rId39"/>
    <p:sldId id="286"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E569AF-BF4F-4A3C-BF99-F11AD575D061}" type="datetimeFigureOut">
              <a:rPr lang="en-US" smtClean="0"/>
              <a:pPr/>
              <a:t>4/26/2011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8478C0-A980-419C-AA30-2036227627C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website which has</a:t>
            </a:r>
            <a:r>
              <a:rPr lang="en-US" baseline="0" dirty="0" smtClean="0"/>
              <a:t> many sub websites which offers queries.</a:t>
            </a:r>
            <a:endParaRPr lang="en-US" dirty="0"/>
          </a:p>
        </p:txBody>
      </p:sp>
      <p:sp>
        <p:nvSpPr>
          <p:cNvPr id="4" name="Slide Number Placeholder 3"/>
          <p:cNvSpPr>
            <a:spLocks noGrp="1"/>
          </p:cNvSpPr>
          <p:nvPr>
            <p:ph type="sldNum" sz="quarter" idx="10"/>
          </p:nvPr>
        </p:nvSpPr>
        <p:spPr/>
        <p:txBody>
          <a:bodyPr/>
          <a:lstStyle/>
          <a:p>
            <a:fld id="{CE8478C0-A980-419C-AA30-2036227627C9}"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8478C0-A980-419C-AA30-2036227627C9}" type="slidenum">
              <a:rPr lang="en-US" smtClean="0"/>
              <a:pPr/>
              <a:t>35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smtClean="0"/>
              <a:t>Survey: The Urban Security and Privacy challenges</a:t>
            </a:r>
            <a:endParaRPr lang="en-US" sz="3200" dirty="0"/>
          </a:p>
        </p:txBody>
      </p:sp>
      <p:sp>
        <p:nvSpPr>
          <p:cNvPr id="3" name="Subtitle 2"/>
          <p:cNvSpPr>
            <a:spLocks noGrp="1"/>
          </p:cNvSpPr>
          <p:nvPr>
            <p:ph type="subTitle" idx="1"/>
          </p:nvPr>
        </p:nvSpPr>
        <p:spPr/>
        <p:txBody>
          <a:bodyPr>
            <a:normAutofit/>
          </a:bodyPr>
          <a:lstStyle/>
          <a:p>
            <a:r>
              <a:rPr lang="en-US" sz="2800" dirty="0" smtClean="0"/>
              <a:t>Presented By</a:t>
            </a:r>
          </a:p>
          <a:p>
            <a:r>
              <a:rPr lang="en-US" sz="2800" dirty="0" smtClean="0"/>
              <a:t>Vignesh Saravanaperumal</a:t>
            </a:r>
          </a:p>
          <a:p>
            <a:r>
              <a:rPr lang="en-US" sz="2800" dirty="0" smtClean="0"/>
              <a:t>EEL 6788</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solidFill>
                  <a:prstClr val="black"/>
                </a:solidFill>
              </a:rPr>
              <a:t>Anonymous Tasking </a:t>
            </a:r>
            <a:br>
              <a:rPr lang="en-US" sz="1800" dirty="0" smtClean="0">
                <a:solidFill>
                  <a:prstClr val="black"/>
                </a:solidFill>
              </a:rPr>
            </a:br>
            <a:r>
              <a:rPr lang="en-US" sz="1800" dirty="0" smtClean="0">
                <a:solidFill>
                  <a:prstClr val="black"/>
                </a:solidFill>
              </a:rPr>
              <a:t>				</a:t>
            </a:r>
            <a:r>
              <a:rPr lang="en-US" sz="2000" dirty="0" smtClean="0"/>
              <a:t>Mist Routing</a:t>
            </a:r>
            <a:endParaRPr lang="en-US" sz="2000" dirty="0"/>
          </a:p>
        </p:txBody>
      </p:sp>
      <p:sp>
        <p:nvSpPr>
          <p:cNvPr id="3" name="Content Placeholder 2"/>
          <p:cNvSpPr>
            <a:spLocks noGrp="1"/>
          </p:cNvSpPr>
          <p:nvPr>
            <p:ph idx="1"/>
          </p:nvPr>
        </p:nvSpPr>
        <p:spPr>
          <a:xfrm>
            <a:off x="457200" y="1600200"/>
            <a:ext cx="4114800" cy="4572000"/>
          </a:xfrm>
        </p:spPr>
        <p:txBody>
          <a:bodyPr/>
          <a:lstStyle/>
          <a:p>
            <a:pPr>
              <a:buNone/>
            </a:pPr>
            <a:r>
              <a:rPr lang="en-US" sz="2400" dirty="0" smtClean="0">
                <a:solidFill>
                  <a:srgbClr val="FF0000"/>
                </a:solidFill>
              </a:rPr>
              <a:t>Mist:</a:t>
            </a:r>
          </a:p>
          <a:p>
            <a:pPr>
              <a:lnSpc>
                <a:spcPct val="80000"/>
              </a:lnSpc>
              <a:buNone/>
            </a:pPr>
            <a:r>
              <a:rPr lang="en-US" altLang="zh-CN" sz="2800" dirty="0" smtClean="0">
                <a:ea typeface="宋体" pitchFamily="2" charset="-122"/>
              </a:rPr>
              <a:t>	</a:t>
            </a:r>
            <a:r>
              <a:rPr lang="en-US" altLang="zh-CN" sz="1800" dirty="0" smtClean="0">
                <a:ea typeface="宋体" pitchFamily="2" charset="-122"/>
              </a:rPr>
              <a:t>Mist Routers are Hierarchical Structure based</a:t>
            </a:r>
          </a:p>
          <a:p>
            <a:pPr>
              <a:lnSpc>
                <a:spcPct val="80000"/>
              </a:lnSpc>
            </a:pPr>
            <a:r>
              <a:rPr lang="el-GR" altLang="zh-CN" sz="1800" dirty="0" smtClean="0">
                <a:solidFill>
                  <a:schemeClr val="tx2"/>
                </a:solidFill>
              </a:rPr>
              <a:t>Portal:</a:t>
            </a:r>
          </a:p>
          <a:p>
            <a:pPr lvl="1">
              <a:lnSpc>
                <a:spcPct val="80000"/>
              </a:lnSpc>
              <a:buFont typeface="Arial" pitchFamily="34" charset="0"/>
              <a:buChar char="•"/>
            </a:pPr>
            <a:r>
              <a:rPr lang="el-GR" altLang="zh-CN" sz="1800" dirty="0" smtClean="0"/>
              <a:t>Mist Router</a:t>
            </a:r>
            <a:r>
              <a:rPr lang="en-US" altLang="zh-CN" sz="1800" dirty="0" smtClean="0">
                <a:ea typeface="宋体" pitchFamily="2" charset="-122"/>
              </a:rPr>
              <a:t> –</a:t>
            </a:r>
            <a:r>
              <a:rPr lang="el-GR" altLang="zh-CN" sz="1800" dirty="0" smtClean="0"/>
              <a:t> </a:t>
            </a:r>
            <a:r>
              <a:rPr lang="en-US" altLang="zh-CN" sz="1800" dirty="0" smtClean="0">
                <a:ea typeface="宋体" pitchFamily="2" charset="-122"/>
              </a:rPr>
              <a:t>leaf node</a:t>
            </a:r>
            <a:endParaRPr lang="el-GR" altLang="zh-CN" sz="1800" dirty="0" smtClean="0"/>
          </a:p>
          <a:p>
            <a:pPr lvl="1">
              <a:lnSpc>
                <a:spcPct val="80000"/>
              </a:lnSpc>
              <a:buFont typeface="Arial" pitchFamily="34" charset="0"/>
              <a:buChar char="•"/>
            </a:pPr>
            <a:r>
              <a:rPr lang="en-US" altLang="zh-CN" sz="1800" dirty="0" smtClean="0">
                <a:ea typeface="宋体" pitchFamily="2" charset="-122"/>
              </a:rPr>
              <a:t>Knowledge of user’s positions but not user’s ID</a:t>
            </a:r>
            <a:endParaRPr lang="el-GR" altLang="zh-CN" sz="1800" dirty="0" smtClean="0"/>
          </a:p>
          <a:p>
            <a:pPr>
              <a:lnSpc>
                <a:spcPct val="80000"/>
              </a:lnSpc>
            </a:pPr>
            <a:r>
              <a:rPr lang="en-US" altLang="zh-CN" sz="1800" dirty="0" smtClean="0">
                <a:solidFill>
                  <a:schemeClr val="tx2"/>
                </a:solidFill>
                <a:ea typeface="宋体" pitchFamily="2" charset="-122"/>
              </a:rPr>
              <a:t>Lighthouse</a:t>
            </a:r>
            <a:r>
              <a:rPr lang="el-GR" altLang="zh-CN" sz="1800" dirty="0" smtClean="0">
                <a:solidFill>
                  <a:schemeClr val="tx2"/>
                </a:solidFill>
              </a:rPr>
              <a:t>:</a:t>
            </a:r>
          </a:p>
          <a:p>
            <a:pPr lvl="1">
              <a:lnSpc>
                <a:spcPct val="80000"/>
              </a:lnSpc>
              <a:buFont typeface="Arial" pitchFamily="34" charset="0"/>
              <a:buChar char="•"/>
            </a:pPr>
            <a:r>
              <a:rPr lang="en-US" altLang="zh-CN" sz="1800" dirty="0" smtClean="0">
                <a:ea typeface="宋体" pitchFamily="2" charset="-122"/>
              </a:rPr>
              <a:t>Mist Router – Portal’s ancestor</a:t>
            </a:r>
            <a:r>
              <a:rPr lang="el-GR" altLang="zh-CN" sz="1800" dirty="0" smtClean="0"/>
              <a:t> </a:t>
            </a:r>
            <a:endParaRPr lang="en-US" altLang="zh-CN" sz="1800" dirty="0" smtClean="0">
              <a:ea typeface="宋体" pitchFamily="2" charset="-122"/>
            </a:endParaRPr>
          </a:p>
          <a:p>
            <a:pPr lvl="1">
              <a:lnSpc>
                <a:spcPct val="80000"/>
              </a:lnSpc>
              <a:buFont typeface="Arial" pitchFamily="34" charset="0"/>
              <a:buChar char="•"/>
            </a:pPr>
            <a:r>
              <a:rPr lang="en-US" altLang="zh-CN" sz="1800" dirty="0" smtClean="0">
                <a:ea typeface="宋体" pitchFamily="2" charset="-122"/>
              </a:rPr>
              <a:t>Knowledge of user’s ID but not user’s physical position</a:t>
            </a:r>
          </a:p>
          <a:p>
            <a:pPr>
              <a:buNone/>
            </a:pPr>
            <a:endParaRPr lang="en-US" dirty="0"/>
          </a:p>
        </p:txBody>
      </p:sp>
      <p:pic>
        <p:nvPicPr>
          <p:cNvPr id="4" name="Picture 4"/>
          <p:cNvPicPr>
            <a:picLocks noChangeAspect="1" noChangeArrowheads="1"/>
          </p:cNvPicPr>
          <p:nvPr/>
        </p:nvPicPr>
        <p:blipFill>
          <a:blip r:embed="rId2" cstate="print"/>
          <a:srcRect/>
          <a:stretch>
            <a:fillRect/>
          </a:stretch>
        </p:blipFill>
        <p:spPr bwMode="auto">
          <a:xfrm>
            <a:off x="4953000" y="1905000"/>
            <a:ext cx="3581400" cy="3165203"/>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a:xfrm>
            <a:off x="4535488" y="1905000"/>
            <a:ext cx="4608512" cy="2678112"/>
          </a:xfrm>
          <a:prstGeom prst="rect">
            <a:avLst/>
          </a:prstGeom>
          <a:noFill/>
          <a:ln/>
        </p:spPr>
      </p:pic>
      <p:pic>
        <p:nvPicPr>
          <p:cNvPr id="1026" name="Picture 2"/>
          <p:cNvPicPr>
            <a:picLocks noChangeAspect="1" noChangeArrowheads="1"/>
          </p:cNvPicPr>
          <p:nvPr/>
        </p:nvPicPr>
        <p:blipFill>
          <a:blip r:embed="rId4" cstate="print"/>
          <a:srcRect/>
          <a:stretch>
            <a:fillRect/>
          </a:stretch>
        </p:blipFill>
        <p:spPr bwMode="auto">
          <a:xfrm>
            <a:off x="533400" y="5334000"/>
            <a:ext cx="5629275" cy="1238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heckerboard(across)">
                                      <p:cBhvr>
                                        <p:cTn id="10" dur="500"/>
                                        <p:tgtEl>
                                          <p:spTgt spid="3">
                                            <p:txEl>
                                              <p:pRg st="3" end="3"/>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heckerboard(across)">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heckerboard(across)">
                                      <p:cBhvr>
                                        <p:cTn id="18" dur="500"/>
                                        <p:tgtEl>
                                          <p:spTgt spid="3">
                                            <p:txEl>
                                              <p:pRg st="5" end="5"/>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checkerboard(across)">
                                      <p:cBhvr>
                                        <p:cTn id="21" dur="500"/>
                                        <p:tgtEl>
                                          <p:spTgt spid="3">
                                            <p:txEl>
                                              <p:pRg st="6" end="6"/>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checkerboard(across)">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heckerboard(across)">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xit" presetSubtype="10" fill="hold" nodeType="clickEffect">
                                  <p:stCondLst>
                                    <p:cond delay="0"/>
                                  </p:stCondLst>
                                  <p:childTnLst>
                                    <p:animEffect transition="out" filter="checkerboard(across)">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heckerboard(across)">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1026"/>
                                        </p:tgtEl>
                                        <p:attrNameLst>
                                          <p:attrName>style.visibility</p:attrName>
                                        </p:attrNameLst>
                                      </p:cBhvr>
                                      <p:to>
                                        <p:strVal val="visible"/>
                                      </p:to>
                                    </p:set>
                                    <p:animEffect transition="in" filter="checkerboard(across)">
                                      <p:cBhvr>
                                        <p:cTn id="4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solidFill>
                  <a:prstClr val="black"/>
                </a:solidFill>
              </a:rPr>
              <a:t>Anonymous Tasking </a:t>
            </a:r>
            <a:br>
              <a:rPr lang="en-US" sz="1800" dirty="0" smtClean="0">
                <a:solidFill>
                  <a:prstClr val="black"/>
                </a:solidFill>
              </a:rPr>
            </a:br>
            <a:r>
              <a:rPr lang="en-US" sz="1800" dirty="0" smtClean="0">
                <a:solidFill>
                  <a:prstClr val="black"/>
                </a:solidFill>
              </a:rPr>
              <a:t>				</a:t>
            </a:r>
            <a:r>
              <a:rPr lang="en-US" sz="1800" dirty="0" smtClean="0"/>
              <a:t>Mist Routing</a:t>
            </a:r>
            <a:endParaRPr lang="en-US" sz="1800" dirty="0"/>
          </a:p>
        </p:txBody>
      </p:sp>
      <p:pic>
        <p:nvPicPr>
          <p:cNvPr id="1028" name="Picture 4"/>
          <p:cNvPicPr>
            <a:picLocks noGrp="1" noChangeAspect="1" noChangeArrowheads="1"/>
          </p:cNvPicPr>
          <p:nvPr>
            <p:ph idx="1"/>
          </p:nvPr>
        </p:nvPicPr>
        <p:blipFill>
          <a:blip r:embed="rId2" cstate="print"/>
          <a:srcRect/>
          <a:stretch>
            <a:fillRect/>
          </a:stretch>
        </p:blipFill>
        <p:spPr bwMode="auto">
          <a:xfrm>
            <a:off x="1143000" y="2971800"/>
            <a:ext cx="2228850" cy="361950"/>
          </a:xfrm>
          <a:prstGeom prst="rect">
            <a:avLst/>
          </a:prstGeom>
          <a:noFill/>
          <a:ln w="9525">
            <a:noFill/>
            <a:miter lim="800000"/>
            <a:headEnd/>
            <a:tailEnd/>
          </a:ln>
        </p:spPr>
      </p:pic>
      <p:sp>
        <p:nvSpPr>
          <p:cNvPr id="7" name="TextBox 6"/>
          <p:cNvSpPr txBox="1"/>
          <p:nvPr/>
        </p:nvSpPr>
        <p:spPr>
          <a:xfrm>
            <a:off x="685800" y="1676400"/>
            <a:ext cx="2630207" cy="369332"/>
          </a:xfrm>
          <a:prstGeom prst="rect">
            <a:avLst/>
          </a:prstGeom>
          <a:noFill/>
        </p:spPr>
        <p:txBody>
          <a:bodyPr wrap="none" rtlCol="0">
            <a:spAutoFit/>
          </a:bodyPr>
          <a:lstStyle/>
          <a:p>
            <a:r>
              <a:rPr lang="en-US" dirty="0" smtClean="0">
                <a:solidFill>
                  <a:srgbClr val="FF0000"/>
                </a:solidFill>
              </a:rPr>
              <a:t>Mist Circuit establishment</a:t>
            </a:r>
            <a:endParaRPr lang="en-US" dirty="0">
              <a:solidFill>
                <a:srgbClr val="FF0000"/>
              </a:solidFill>
            </a:endParaRPr>
          </a:p>
        </p:txBody>
      </p:sp>
      <p:pic>
        <p:nvPicPr>
          <p:cNvPr id="8" name="Picture 3"/>
          <p:cNvPicPr>
            <a:picLocks noChangeAspect="1" noChangeArrowheads="1"/>
          </p:cNvPicPr>
          <p:nvPr/>
        </p:nvPicPr>
        <p:blipFill>
          <a:blip r:embed="rId3" cstate="print"/>
          <a:srcRect/>
          <a:stretch>
            <a:fillRect/>
          </a:stretch>
        </p:blipFill>
        <p:spPr bwMode="auto">
          <a:xfrm>
            <a:off x="914400" y="2362200"/>
            <a:ext cx="4610100" cy="381000"/>
          </a:xfrm>
          <a:prstGeom prst="rect">
            <a:avLst/>
          </a:prstGeom>
          <a:noFill/>
          <a:ln w="9525">
            <a:noFill/>
            <a:miter lim="800000"/>
            <a:headEnd/>
            <a:tailEnd/>
          </a:ln>
        </p:spPr>
      </p:pic>
      <p:sp>
        <p:nvSpPr>
          <p:cNvPr id="9" name="TextBox 8"/>
          <p:cNvSpPr txBox="1"/>
          <p:nvPr/>
        </p:nvSpPr>
        <p:spPr>
          <a:xfrm>
            <a:off x="685800" y="3581400"/>
            <a:ext cx="1561774" cy="369332"/>
          </a:xfrm>
          <a:prstGeom prst="rect">
            <a:avLst/>
          </a:prstGeom>
          <a:noFill/>
        </p:spPr>
        <p:txBody>
          <a:bodyPr wrap="none" rtlCol="0">
            <a:spAutoFit/>
          </a:bodyPr>
          <a:lstStyle/>
          <a:p>
            <a:r>
              <a:rPr lang="en-US" dirty="0" smtClean="0">
                <a:solidFill>
                  <a:srgbClr val="FF0000"/>
                </a:solidFill>
              </a:rPr>
              <a:t>Locating Users</a:t>
            </a:r>
            <a:endParaRPr lang="en-US" dirty="0">
              <a:solidFill>
                <a:srgbClr val="FF0000"/>
              </a:solidFill>
            </a:endParaRPr>
          </a:p>
        </p:txBody>
      </p:sp>
      <p:sp>
        <p:nvSpPr>
          <p:cNvPr id="10" name="TextBox 9"/>
          <p:cNvSpPr txBox="1"/>
          <p:nvPr/>
        </p:nvSpPr>
        <p:spPr>
          <a:xfrm>
            <a:off x="1143000" y="4038600"/>
            <a:ext cx="1438471" cy="369332"/>
          </a:xfrm>
          <a:prstGeom prst="rect">
            <a:avLst/>
          </a:prstGeom>
          <a:noFill/>
        </p:spPr>
        <p:txBody>
          <a:bodyPr wrap="none" rtlCol="0">
            <a:spAutoFit/>
          </a:bodyPr>
          <a:lstStyle/>
          <a:p>
            <a:pPr>
              <a:buFont typeface="Arial" pitchFamily="34" charset="0"/>
              <a:buChar char="•"/>
            </a:pPr>
            <a:r>
              <a:rPr lang="en-US" dirty="0" smtClean="0">
                <a:solidFill>
                  <a:schemeClr val="accent1">
                    <a:lumMod val="75000"/>
                  </a:schemeClr>
                </a:solidFill>
              </a:rPr>
              <a:t>Web </a:t>
            </a:r>
            <a:r>
              <a:rPr lang="en-US" dirty="0" smtClean="0">
                <a:solidFill>
                  <a:schemeClr val="accent1">
                    <a:lumMod val="75000"/>
                  </a:schemeClr>
                </a:solidFill>
              </a:rPr>
              <a:t>Servers</a:t>
            </a:r>
            <a:endParaRPr lang="en-US"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solidFill>
                  <a:prstClr val="black"/>
                </a:solidFill>
              </a:rPr>
              <a:t>Anonymous Tasking </a:t>
            </a:r>
            <a:br>
              <a:rPr lang="en-US" sz="1800" dirty="0" smtClean="0">
                <a:solidFill>
                  <a:prstClr val="black"/>
                </a:solidFill>
              </a:rPr>
            </a:br>
            <a:r>
              <a:rPr lang="en-US" sz="1800" dirty="0" smtClean="0">
                <a:solidFill>
                  <a:prstClr val="black"/>
                </a:solidFill>
              </a:rPr>
              <a:t>				</a:t>
            </a:r>
            <a:r>
              <a:rPr lang="en-US" sz="2000" dirty="0" smtClean="0"/>
              <a:t>Mist Routing</a:t>
            </a:r>
            <a:endParaRPr lang="en-US" sz="2000" dirty="0"/>
          </a:p>
        </p:txBody>
      </p:sp>
      <p:sp>
        <p:nvSpPr>
          <p:cNvPr id="3" name="Content Placeholder 2"/>
          <p:cNvSpPr>
            <a:spLocks noGrp="1"/>
          </p:cNvSpPr>
          <p:nvPr>
            <p:ph idx="1"/>
          </p:nvPr>
        </p:nvSpPr>
        <p:spPr>
          <a:xfrm>
            <a:off x="457200" y="1600200"/>
            <a:ext cx="3657600" cy="4572000"/>
          </a:xfrm>
        </p:spPr>
        <p:txBody>
          <a:bodyPr>
            <a:normAutofit/>
          </a:bodyPr>
          <a:lstStyle/>
          <a:p>
            <a:pPr>
              <a:buNone/>
            </a:pPr>
            <a:r>
              <a:rPr lang="en-US" sz="1600" dirty="0" smtClean="0">
                <a:solidFill>
                  <a:srgbClr val="FF0000"/>
                </a:solidFill>
              </a:rPr>
              <a:t>Mist communication setup</a:t>
            </a:r>
          </a:p>
          <a:p>
            <a:pPr>
              <a:buNone/>
            </a:pPr>
            <a:endParaRPr lang="en-US" sz="1600" dirty="0" smtClean="0">
              <a:solidFill>
                <a:srgbClr val="FF0000"/>
              </a:solidFill>
            </a:endParaRPr>
          </a:p>
          <a:p>
            <a:pPr>
              <a:buNone/>
            </a:pPr>
            <a:endParaRPr lang="en-US" sz="1600" dirty="0">
              <a:solidFill>
                <a:srgbClr val="FF0000"/>
              </a:solidFill>
            </a:endParaRPr>
          </a:p>
        </p:txBody>
      </p:sp>
      <p:pic>
        <p:nvPicPr>
          <p:cNvPr id="2050" name="Picture 2"/>
          <p:cNvPicPr>
            <a:picLocks noChangeAspect="1" noChangeArrowheads="1"/>
          </p:cNvPicPr>
          <p:nvPr/>
        </p:nvPicPr>
        <p:blipFill>
          <a:blip r:embed="rId2" cstate="print"/>
          <a:srcRect/>
          <a:stretch>
            <a:fillRect/>
          </a:stretch>
        </p:blipFill>
        <p:spPr bwMode="auto">
          <a:xfrm>
            <a:off x="4248918" y="1600200"/>
            <a:ext cx="4895082" cy="4495800"/>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457200" y="2362200"/>
            <a:ext cx="3657600" cy="369178"/>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457200" y="3048000"/>
            <a:ext cx="3505200" cy="469256"/>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609600" y="3733800"/>
            <a:ext cx="3553918" cy="381000"/>
          </a:xfrm>
          <a:prstGeom prst="rect">
            <a:avLst/>
          </a:prstGeom>
          <a:noFill/>
          <a:ln w="9525">
            <a:noFill/>
            <a:miter lim="800000"/>
            <a:headEnd/>
            <a:tailEnd/>
          </a:ln>
        </p:spPr>
      </p:pic>
      <p:pic>
        <p:nvPicPr>
          <p:cNvPr id="2054" name="Picture 6"/>
          <p:cNvPicPr>
            <a:picLocks noChangeAspect="1" noChangeArrowheads="1"/>
          </p:cNvPicPr>
          <p:nvPr/>
        </p:nvPicPr>
        <p:blipFill>
          <a:blip r:embed="rId6" cstate="print"/>
          <a:srcRect/>
          <a:stretch>
            <a:fillRect/>
          </a:stretch>
        </p:blipFill>
        <p:spPr bwMode="auto">
          <a:xfrm>
            <a:off x="685800" y="4419600"/>
            <a:ext cx="2781300" cy="342900"/>
          </a:xfrm>
          <a:prstGeom prst="rect">
            <a:avLst/>
          </a:prstGeom>
          <a:noFill/>
          <a:ln w="9525">
            <a:noFill/>
            <a:miter lim="800000"/>
            <a:headEnd/>
            <a:tailEnd/>
          </a:ln>
        </p:spPr>
      </p:pic>
      <p:pic>
        <p:nvPicPr>
          <p:cNvPr id="2055" name="Picture 7"/>
          <p:cNvPicPr>
            <a:picLocks noChangeAspect="1" noChangeArrowheads="1"/>
          </p:cNvPicPr>
          <p:nvPr/>
        </p:nvPicPr>
        <p:blipFill>
          <a:blip r:embed="rId7" cstate="print"/>
          <a:srcRect/>
          <a:stretch>
            <a:fillRect/>
          </a:stretch>
        </p:blipFill>
        <p:spPr bwMode="auto">
          <a:xfrm>
            <a:off x="685800" y="5181600"/>
            <a:ext cx="2790825"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smtClean="0"/>
              <a:t/>
            </a:r>
            <a:br>
              <a:rPr lang="en-US" sz="2000" dirty="0" smtClean="0"/>
            </a:br>
            <a:r>
              <a:rPr lang="en-US" sz="2000" dirty="0" smtClean="0"/>
              <a:t>Anonymous Tasking</a:t>
            </a:r>
            <a:br>
              <a:rPr lang="en-US" sz="2000" dirty="0" smtClean="0"/>
            </a:br>
            <a:r>
              <a:rPr lang="en-US" sz="2000" dirty="0" smtClean="0"/>
              <a:t>			Onion Router mechanism</a:t>
            </a:r>
            <a:r>
              <a:rPr lang="en-US" sz="2000" dirty="0" smtClean="0">
                <a:solidFill>
                  <a:schemeClr val="accent1"/>
                </a:solidFill>
              </a:rPr>
              <a:t/>
            </a:r>
            <a:br>
              <a:rPr lang="en-US" sz="2000" dirty="0" smtClean="0">
                <a:solidFill>
                  <a:schemeClr val="accent1"/>
                </a:solidFill>
              </a:rPr>
            </a:br>
            <a:endParaRPr lang="en-US" sz="2000" dirty="0"/>
          </a:p>
        </p:txBody>
      </p:sp>
      <p:sp>
        <p:nvSpPr>
          <p:cNvPr id="3" name="Content Placeholder 2"/>
          <p:cNvSpPr>
            <a:spLocks noGrp="1"/>
          </p:cNvSpPr>
          <p:nvPr>
            <p:ph idx="1"/>
          </p:nvPr>
        </p:nvSpPr>
        <p:spPr>
          <a:xfrm>
            <a:off x="457200" y="1600200"/>
            <a:ext cx="6172200" cy="4648200"/>
          </a:xfrm>
        </p:spPr>
        <p:txBody>
          <a:bodyPr>
            <a:normAutofit fontScale="92500" lnSpcReduction="20000"/>
          </a:bodyPr>
          <a:lstStyle/>
          <a:p>
            <a:pPr lvl="1">
              <a:buFont typeface="Arial" pitchFamily="34" charset="0"/>
              <a:buChar char="•"/>
            </a:pPr>
            <a:endParaRPr lang="en-US" sz="1600" dirty="0" smtClean="0">
              <a:solidFill>
                <a:srgbClr val="FF0000"/>
              </a:solidFill>
            </a:endParaRPr>
          </a:p>
          <a:p>
            <a:pPr lvl="1">
              <a:buFont typeface="Arial" pitchFamily="34" charset="0"/>
              <a:buChar char="•"/>
            </a:pPr>
            <a:r>
              <a:rPr lang="en-US" sz="1700" dirty="0" smtClean="0">
                <a:solidFill>
                  <a:srgbClr val="FF0000"/>
                </a:solidFill>
              </a:rPr>
              <a:t>Messages are constantly encrypted and then sent through several network nodes called onion routers which creates a circuit of nodes. </a:t>
            </a:r>
          </a:p>
          <a:p>
            <a:pPr lvl="1">
              <a:buNone/>
            </a:pPr>
            <a:endParaRPr lang="en-US" sz="1700" dirty="0" smtClean="0">
              <a:solidFill>
                <a:srgbClr val="FF0000"/>
              </a:solidFill>
            </a:endParaRPr>
          </a:p>
          <a:p>
            <a:pPr lvl="1">
              <a:buFont typeface="Arial" pitchFamily="34" charset="0"/>
              <a:buChar char="•"/>
            </a:pPr>
            <a:r>
              <a:rPr lang="en-US" sz="1700" dirty="0" smtClean="0">
                <a:solidFill>
                  <a:srgbClr val="FF0000"/>
                </a:solidFill>
              </a:rPr>
              <a:t>Each onion router removes a layer of encryption with its symmetric key to reveal routing instructions, and sends the message to the next router where this is process is repeated.</a:t>
            </a:r>
          </a:p>
          <a:p>
            <a:pPr lvl="1">
              <a:buNone/>
            </a:pPr>
            <a:r>
              <a:rPr lang="en-US" sz="1700" dirty="0" smtClean="0">
                <a:solidFill>
                  <a:srgbClr val="FF0000"/>
                </a:solidFill>
              </a:rPr>
              <a:t> </a:t>
            </a:r>
          </a:p>
          <a:p>
            <a:pPr lvl="1">
              <a:buFont typeface="Arial" pitchFamily="34" charset="0"/>
              <a:buChar char="•"/>
            </a:pPr>
            <a:r>
              <a:rPr lang="en-US" sz="1700" dirty="0" smtClean="0">
                <a:solidFill>
                  <a:srgbClr val="FF0000"/>
                </a:solidFill>
              </a:rPr>
              <a:t>“onion router” - It prevents these intermediary nodes from knowing the origin, destination, and contents of the message. It knows only know the successor or predecessor but not any other Onion Router.</a:t>
            </a:r>
          </a:p>
          <a:p>
            <a:pPr lvl="1">
              <a:buNone/>
            </a:pPr>
            <a:endParaRPr lang="en-US" sz="1700" dirty="0" smtClean="0">
              <a:solidFill>
                <a:srgbClr val="FF0000"/>
              </a:solidFill>
            </a:endParaRPr>
          </a:p>
          <a:p>
            <a:pPr lvl="1">
              <a:buFont typeface="Arial" pitchFamily="34" charset="0"/>
              <a:buChar char="•"/>
            </a:pPr>
            <a:r>
              <a:rPr lang="en-US" sz="1700" dirty="0" smtClean="0">
                <a:solidFill>
                  <a:srgbClr val="FF0000"/>
                </a:solidFill>
              </a:rPr>
              <a:t>Tor is a distributed overlay network which anonymizes TCP-based applications (e.g. web browsing, secure shell, instant messaging applications.)</a:t>
            </a:r>
          </a:p>
          <a:p>
            <a:pPr lvl="1">
              <a:buNone/>
            </a:pPr>
            <a:endParaRPr lang="en-US" sz="1700" dirty="0" smtClean="0">
              <a:solidFill>
                <a:srgbClr val="FF0000"/>
              </a:solidFill>
            </a:endParaRPr>
          </a:p>
          <a:p>
            <a:pPr lvl="1">
              <a:buFont typeface="Arial" pitchFamily="34" charset="0"/>
              <a:buChar char="•"/>
            </a:pPr>
            <a:r>
              <a:rPr lang="en-US" sz="1700" dirty="0" smtClean="0">
                <a:solidFill>
                  <a:srgbClr val="FF0000"/>
                </a:solidFill>
              </a:rPr>
              <a:t>Message are put in cells and unwrapped at each node or onion router with a symmetric key.</a:t>
            </a:r>
          </a:p>
          <a:p>
            <a:pPr lvl="1">
              <a:buFont typeface="Arial" pitchFamily="34" charset="0"/>
              <a:buChar char="•"/>
            </a:pPr>
            <a:endParaRPr lang="en-US" sz="1600" dirty="0" smtClean="0">
              <a:solidFill>
                <a:srgbClr val="FF0000"/>
              </a:solidFill>
            </a:endParaRPr>
          </a:p>
          <a:p>
            <a:pPr lvl="1">
              <a:buNone/>
            </a:pPr>
            <a:endParaRPr lang="en-US" sz="1600" dirty="0" smtClean="0">
              <a:solidFill>
                <a:srgbClr val="FF0000"/>
              </a:solidFill>
            </a:endParaRPr>
          </a:p>
          <a:p>
            <a:pPr lvl="1">
              <a:buFont typeface="Arial" pitchFamily="34" charset="0"/>
              <a:buChar char="•"/>
            </a:pPr>
            <a:endParaRPr lang="en-US" sz="1600" dirty="0" smtClean="0">
              <a:solidFill>
                <a:srgbClr val="FF0000"/>
              </a:solidFill>
            </a:endParaRPr>
          </a:p>
          <a:p>
            <a:pPr>
              <a:buNone/>
            </a:pPr>
            <a:endParaRPr lang="en-US" sz="1600" dirty="0"/>
          </a:p>
        </p:txBody>
      </p:sp>
      <p:pic>
        <p:nvPicPr>
          <p:cNvPr id="30722" name="Picture 2" descr="File:Onion diagram.svg"/>
          <p:cNvPicPr>
            <a:picLocks noChangeAspect="1" noChangeArrowheads="1"/>
          </p:cNvPicPr>
          <p:nvPr/>
        </p:nvPicPr>
        <p:blipFill>
          <a:blip r:embed="rId2" cstate="print"/>
          <a:srcRect/>
          <a:stretch>
            <a:fillRect/>
          </a:stretch>
        </p:blipFill>
        <p:spPr bwMode="auto">
          <a:xfrm>
            <a:off x="6705600" y="1676400"/>
            <a:ext cx="2258568" cy="4191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latin typeface="+mn-lt"/>
              </a:rPr>
              <a:t>Anonymous Tasking</a:t>
            </a:r>
            <a:br>
              <a:rPr lang="en-US" sz="1800" dirty="0" smtClean="0">
                <a:latin typeface="+mn-lt"/>
              </a:rPr>
            </a:br>
            <a:r>
              <a:rPr lang="en-US" sz="1800" dirty="0" smtClean="0">
                <a:latin typeface="+mn-lt"/>
              </a:rPr>
              <a:t>			 Onion Router mechanism</a:t>
            </a:r>
            <a:endParaRPr lang="en-US" sz="1800" dirty="0">
              <a:latin typeface="+mn-lt"/>
            </a:endParaRPr>
          </a:p>
        </p:txBody>
      </p:sp>
      <p:sp>
        <p:nvSpPr>
          <p:cNvPr id="3" name="Content Placeholder 2"/>
          <p:cNvSpPr>
            <a:spLocks noGrp="1"/>
          </p:cNvSpPr>
          <p:nvPr>
            <p:ph idx="1"/>
          </p:nvPr>
        </p:nvSpPr>
        <p:spPr/>
        <p:txBody>
          <a:bodyPr>
            <a:noAutofit/>
          </a:bodyPr>
          <a:lstStyle/>
          <a:p>
            <a:r>
              <a:rPr lang="en-US" sz="1600" dirty="0" smtClean="0">
                <a:solidFill>
                  <a:srgbClr val="FF0000"/>
                </a:solidFill>
              </a:rPr>
              <a:t>The sender picks nodes from a list provided by a special node called the </a:t>
            </a:r>
            <a:r>
              <a:rPr lang="en-US" sz="1600" i="1" dirty="0" smtClean="0">
                <a:solidFill>
                  <a:srgbClr val="FF0000"/>
                </a:solidFill>
              </a:rPr>
              <a:t>directory . </a:t>
            </a:r>
            <a:r>
              <a:rPr lang="en-US" sz="1600" dirty="0" smtClean="0">
                <a:solidFill>
                  <a:srgbClr val="FF0000"/>
                </a:solidFill>
              </a:rPr>
              <a:t>The chosen nodes are ordered to provide a path through which the message may be transmitted; this ordering of the nodes is called a </a:t>
            </a:r>
            <a:r>
              <a:rPr lang="en-US" sz="1600" i="1" dirty="0" smtClean="0">
                <a:solidFill>
                  <a:srgbClr val="FF0000"/>
                </a:solidFill>
              </a:rPr>
              <a:t>chain</a:t>
            </a:r>
            <a:r>
              <a:rPr lang="en-US" sz="1600" dirty="0" smtClean="0">
                <a:solidFill>
                  <a:srgbClr val="FF0000"/>
                </a:solidFill>
              </a:rPr>
              <a:t> or a </a:t>
            </a:r>
            <a:r>
              <a:rPr lang="en-US" sz="1600" i="1" dirty="0" smtClean="0">
                <a:solidFill>
                  <a:srgbClr val="FF0000"/>
                </a:solidFill>
              </a:rPr>
              <a:t>circuit</a:t>
            </a:r>
            <a:r>
              <a:rPr lang="en-US" sz="1600" dirty="0" smtClean="0">
                <a:solidFill>
                  <a:srgbClr val="FF0000"/>
                </a:solidFill>
              </a:rPr>
              <a:t>.</a:t>
            </a:r>
          </a:p>
          <a:p>
            <a:pPr>
              <a:buNone/>
            </a:pPr>
            <a:endParaRPr lang="en-US" sz="1600" dirty="0" smtClean="0">
              <a:solidFill>
                <a:srgbClr val="FF0000"/>
              </a:solidFill>
            </a:endParaRPr>
          </a:p>
          <a:p>
            <a:r>
              <a:rPr lang="en-US" sz="1600" dirty="0" smtClean="0">
                <a:solidFill>
                  <a:srgbClr val="FF0000"/>
                </a:solidFill>
              </a:rPr>
              <a:t>Using </a:t>
            </a:r>
            <a:r>
              <a:rPr lang="en-US" sz="1600" dirty="0" smtClean="0">
                <a:solidFill>
                  <a:srgbClr val="FF0000"/>
                </a:solidFill>
              </a:rPr>
              <a:t>a symmetric </a:t>
            </a:r>
            <a:r>
              <a:rPr lang="en-US" sz="1600" dirty="0" smtClean="0">
                <a:solidFill>
                  <a:srgbClr val="FF0000"/>
                </a:solidFill>
              </a:rPr>
              <a:t>key cryptography, the sender uses the public key of each chosen node to wrap the plaintext message in the necessary layers of encryption: The public keys are retrieved from an advertised list or by on-the-spot negotiation for temporary use,</a:t>
            </a:r>
            <a:r>
              <a:rPr lang="en-US" sz="1600" baseline="30000" dirty="0" smtClean="0">
                <a:solidFill>
                  <a:srgbClr val="FF0000"/>
                </a:solidFill>
              </a:rPr>
              <a:t> </a:t>
            </a:r>
            <a:r>
              <a:rPr lang="en-US" sz="1600" dirty="0" smtClean="0">
                <a:solidFill>
                  <a:srgbClr val="FF0000"/>
                </a:solidFill>
              </a:rPr>
              <a:t>and the layers are applied in reverse order of the message's path from sender to receiver; with each layer, the client includes information for the corresponding node regarding the next node to which the onion should be transmitted.</a:t>
            </a:r>
          </a:p>
          <a:p>
            <a:pPr>
              <a:buNone/>
            </a:pPr>
            <a:endParaRPr lang="en-US" sz="1600" dirty="0" smtClean="0">
              <a:solidFill>
                <a:srgbClr val="FF0000"/>
              </a:solidFill>
            </a:endParaRPr>
          </a:p>
          <a:p>
            <a:r>
              <a:rPr lang="en-US" sz="1600" dirty="0" smtClean="0">
                <a:solidFill>
                  <a:srgbClr val="FF0000"/>
                </a:solidFill>
              </a:rPr>
              <a:t>As the onion passes to each node in the chain, a layer of encryption is peeled away by the receiving node (using the private key that corresponds to the public key with which the layer was encrypted), and then the newly diminished onion is transmitted to then next node in the chain.</a:t>
            </a:r>
          </a:p>
          <a:p>
            <a:pPr>
              <a:buNone/>
            </a:pPr>
            <a:endParaRPr lang="en-US" sz="1600" dirty="0" smtClean="0">
              <a:solidFill>
                <a:srgbClr val="FF0000"/>
              </a:solidFill>
            </a:endParaRPr>
          </a:p>
          <a:p>
            <a:r>
              <a:rPr lang="en-US" sz="1600" dirty="0" smtClean="0">
                <a:solidFill>
                  <a:srgbClr val="FF0000"/>
                </a:solidFill>
              </a:rPr>
              <a:t>The last node in the chain peels off the last layer and transmits the original message to the intended recipient.</a:t>
            </a:r>
          </a:p>
          <a:p>
            <a:pPr>
              <a:buNone/>
            </a:pP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800" dirty="0" smtClean="0">
                <a:solidFill>
                  <a:prstClr val="black"/>
                </a:solidFill>
              </a:rPr>
              <a:t/>
            </a:r>
            <a:br>
              <a:rPr lang="en-US" sz="1800" dirty="0" smtClean="0">
                <a:solidFill>
                  <a:prstClr val="black"/>
                </a:solidFill>
              </a:rPr>
            </a:br>
            <a:r>
              <a:rPr lang="en-US" sz="1800" dirty="0" smtClean="0">
                <a:solidFill>
                  <a:prstClr val="black"/>
                </a:solidFill>
              </a:rPr>
              <a:t>Anonymous Tasking</a:t>
            </a:r>
            <a:br>
              <a:rPr lang="en-US" sz="1800" dirty="0" smtClean="0">
                <a:solidFill>
                  <a:prstClr val="black"/>
                </a:solidFill>
              </a:rPr>
            </a:br>
            <a:r>
              <a:rPr lang="en-US" sz="1800" dirty="0" smtClean="0">
                <a:solidFill>
                  <a:prstClr val="black"/>
                </a:solidFill>
              </a:rPr>
              <a:t>			Onion Router mechanism</a:t>
            </a:r>
            <a:r>
              <a:rPr lang="en-US" sz="1800" dirty="0" smtClean="0">
                <a:solidFill>
                  <a:srgbClr val="4F81BD"/>
                </a:solidFill>
              </a:rPr>
              <a:t/>
            </a:r>
            <a:br>
              <a:rPr lang="en-US" sz="1800" dirty="0" smtClean="0">
                <a:solidFill>
                  <a:srgbClr val="4F81BD"/>
                </a:solidFill>
              </a:rPr>
            </a:br>
            <a:endParaRPr lang="en-US" dirty="0"/>
          </a:p>
        </p:txBody>
      </p:sp>
      <p:sp>
        <p:nvSpPr>
          <p:cNvPr id="3" name="Content Placeholder 2"/>
          <p:cNvSpPr>
            <a:spLocks noGrp="1"/>
          </p:cNvSpPr>
          <p:nvPr>
            <p:ph idx="1"/>
          </p:nvPr>
        </p:nvSpPr>
        <p:spPr/>
        <p:txBody>
          <a:bodyPr>
            <a:normAutofit/>
          </a:bodyPr>
          <a:lstStyle/>
          <a:p>
            <a:r>
              <a:rPr lang="en-US" sz="2000" dirty="0" smtClean="0"/>
              <a:t>Client proxy establish a symmetric session key and circuit with Onion Router #1</a:t>
            </a:r>
          </a:p>
          <a:p>
            <a:endParaRPr lang="en-US" sz="2000" dirty="0"/>
          </a:p>
        </p:txBody>
      </p:sp>
      <p:pic>
        <p:nvPicPr>
          <p:cNvPr id="5" name="Picture 2" descr="tor_Page_27"/>
          <p:cNvPicPr>
            <a:picLocks noChangeAspect="1" noChangeArrowheads="1"/>
          </p:cNvPicPr>
          <p:nvPr/>
        </p:nvPicPr>
        <p:blipFill>
          <a:blip r:embed="rId2" cstate="print"/>
          <a:srcRect l="3334" t="43340" r="25833" b="11073"/>
          <a:stretch>
            <a:fillRect/>
          </a:stretch>
        </p:blipFill>
        <p:spPr bwMode="auto">
          <a:xfrm>
            <a:off x="990600" y="2667000"/>
            <a:ext cx="6477000" cy="3124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800" dirty="0" smtClean="0">
                <a:solidFill>
                  <a:prstClr val="black"/>
                </a:solidFill>
              </a:rPr>
              <a:t/>
            </a:r>
            <a:br>
              <a:rPr lang="en-US" sz="1800" dirty="0" smtClean="0">
                <a:solidFill>
                  <a:prstClr val="black"/>
                </a:solidFill>
              </a:rPr>
            </a:br>
            <a:r>
              <a:rPr lang="en-US" sz="1800" dirty="0" smtClean="0">
                <a:solidFill>
                  <a:prstClr val="black"/>
                </a:solidFill>
              </a:rPr>
              <a:t>Anonymous Tasking</a:t>
            </a:r>
            <a:br>
              <a:rPr lang="en-US" sz="1800" dirty="0" smtClean="0">
                <a:solidFill>
                  <a:prstClr val="black"/>
                </a:solidFill>
              </a:rPr>
            </a:br>
            <a:r>
              <a:rPr lang="en-US" sz="1800" dirty="0" smtClean="0">
                <a:solidFill>
                  <a:prstClr val="black"/>
                </a:solidFill>
              </a:rPr>
              <a:t>			Onion Router mechanism</a:t>
            </a:r>
            <a:r>
              <a:rPr lang="en-US" sz="1800" dirty="0" smtClean="0">
                <a:solidFill>
                  <a:srgbClr val="4F81BD"/>
                </a:solidFill>
              </a:rPr>
              <a:t/>
            </a:r>
            <a:br>
              <a:rPr lang="en-US" sz="1800" dirty="0" smtClean="0">
                <a:solidFill>
                  <a:srgbClr val="4F81BD"/>
                </a:solidFill>
              </a:rPr>
            </a:br>
            <a:endParaRPr lang="en-US" dirty="0"/>
          </a:p>
        </p:txBody>
      </p:sp>
      <p:sp>
        <p:nvSpPr>
          <p:cNvPr id="3" name="Content Placeholder 2"/>
          <p:cNvSpPr>
            <a:spLocks noGrp="1"/>
          </p:cNvSpPr>
          <p:nvPr>
            <p:ph idx="1"/>
          </p:nvPr>
        </p:nvSpPr>
        <p:spPr/>
        <p:txBody>
          <a:bodyPr>
            <a:normAutofit/>
          </a:bodyPr>
          <a:lstStyle/>
          <a:p>
            <a:r>
              <a:rPr lang="en-US" sz="2000" dirty="0" smtClean="0"/>
              <a:t>Client proxy extends the circuit by establishing a symmetric session key with Onion Router #2</a:t>
            </a:r>
          </a:p>
          <a:p>
            <a:pPr lvl="1">
              <a:buFont typeface="Arial" pitchFamily="34" charset="0"/>
              <a:buChar char="•"/>
            </a:pPr>
            <a:r>
              <a:rPr lang="en-US" sz="2000" dirty="0" smtClean="0"/>
              <a:t>Tunnel through Onion Router #1 </a:t>
            </a:r>
          </a:p>
          <a:p>
            <a:pPr lvl="1">
              <a:buFont typeface="Arial" pitchFamily="34" charset="0"/>
              <a:buChar char="•"/>
            </a:pPr>
            <a:endParaRPr lang="en-US" sz="2000" dirty="0" smtClean="0"/>
          </a:p>
          <a:p>
            <a:pPr lvl="1">
              <a:buNone/>
            </a:pPr>
            <a:endParaRPr lang="en-US" sz="2000" dirty="0" smtClean="0"/>
          </a:p>
          <a:p>
            <a:endParaRPr lang="en-US" sz="2000" dirty="0"/>
          </a:p>
        </p:txBody>
      </p:sp>
      <p:pic>
        <p:nvPicPr>
          <p:cNvPr id="4" name="Picture 2" descr="tor_Page_28"/>
          <p:cNvPicPr>
            <a:picLocks noChangeAspect="1" noChangeArrowheads="1"/>
          </p:cNvPicPr>
          <p:nvPr/>
        </p:nvPicPr>
        <p:blipFill>
          <a:blip r:embed="rId2" cstate="print">
            <a:clrChange>
              <a:clrFrom>
                <a:srgbClr val="FFFFFF"/>
              </a:clrFrom>
              <a:clrTo>
                <a:srgbClr val="FFFFFF">
                  <a:alpha val="0"/>
                </a:srgbClr>
              </a:clrTo>
            </a:clrChange>
          </a:blip>
          <a:srcRect l="4999" t="45564" r="20833" b="9961"/>
          <a:stretch>
            <a:fillRect/>
          </a:stretch>
        </p:blipFill>
        <p:spPr bwMode="auto">
          <a:xfrm>
            <a:off x="838200" y="2971800"/>
            <a:ext cx="6781800" cy="304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800" dirty="0" smtClean="0">
                <a:solidFill>
                  <a:prstClr val="black"/>
                </a:solidFill>
              </a:rPr>
              <a:t/>
            </a:r>
            <a:br>
              <a:rPr lang="en-US" sz="1800" dirty="0" smtClean="0">
                <a:solidFill>
                  <a:prstClr val="black"/>
                </a:solidFill>
              </a:rPr>
            </a:br>
            <a:r>
              <a:rPr lang="en-US" sz="1800" dirty="0" smtClean="0">
                <a:solidFill>
                  <a:prstClr val="black"/>
                </a:solidFill>
              </a:rPr>
              <a:t>Anonymous Tasking</a:t>
            </a:r>
            <a:br>
              <a:rPr lang="en-US" sz="1800" dirty="0" smtClean="0">
                <a:solidFill>
                  <a:prstClr val="black"/>
                </a:solidFill>
              </a:rPr>
            </a:br>
            <a:r>
              <a:rPr lang="en-US" sz="1800" dirty="0" smtClean="0">
                <a:solidFill>
                  <a:prstClr val="black"/>
                </a:solidFill>
              </a:rPr>
              <a:t>			Onion Router mechanism</a:t>
            </a:r>
            <a:r>
              <a:rPr lang="en-US" sz="1800" dirty="0" smtClean="0">
                <a:solidFill>
                  <a:srgbClr val="4F81BD"/>
                </a:solidFill>
              </a:rPr>
              <a:t/>
            </a:r>
            <a:br>
              <a:rPr lang="en-US" sz="1800" dirty="0" smtClean="0">
                <a:solidFill>
                  <a:srgbClr val="4F81BD"/>
                </a:solidFill>
              </a:rPr>
            </a:br>
            <a:endParaRPr lang="en-US" dirty="0"/>
          </a:p>
        </p:txBody>
      </p:sp>
      <p:sp>
        <p:nvSpPr>
          <p:cNvPr id="3" name="Content Placeholder 2"/>
          <p:cNvSpPr>
            <a:spLocks noGrp="1"/>
          </p:cNvSpPr>
          <p:nvPr>
            <p:ph idx="1"/>
          </p:nvPr>
        </p:nvSpPr>
        <p:spPr/>
        <p:txBody>
          <a:bodyPr>
            <a:normAutofit/>
          </a:bodyPr>
          <a:lstStyle/>
          <a:p>
            <a:r>
              <a:rPr lang="en-US" sz="2000" dirty="0" smtClean="0"/>
              <a:t>Client proxy extends the circuit by establishing a symmetric session key with Onion Router #3</a:t>
            </a:r>
          </a:p>
          <a:p>
            <a:pPr lvl="1"/>
            <a:r>
              <a:rPr lang="en-US" sz="2000" dirty="0" smtClean="0"/>
              <a:t>Tunnel through Onion Routers #1 and #2</a:t>
            </a:r>
          </a:p>
          <a:p>
            <a:pPr>
              <a:buNone/>
            </a:pPr>
            <a:endParaRPr lang="en-US" sz="2000" dirty="0"/>
          </a:p>
        </p:txBody>
      </p:sp>
      <p:pic>
        <p:nvPicPr>
          <p:cNvPr id="4" name="Picture 2" descr="tor_Page_29"/>
          <p:cNvPicPr>
            <a:picLocks noChangeAspect="1" noChangeArrowheads="1"/>
          </p:cNvPicPr>
          <p:nvPr/>
        </p:nvPicPr>
        <p:blipFill>
          <a:blip r:embed="rId2" cstate="print"/>
          <a:srcRect l="4445" t="44452" r="23334" b="9961"/>
          <a:stretch>
            <a:fillRect/>
          </a:stretch>
        </p:blipFill>
        <p:spPr bwMode="auto">
          <a:xfrm>
            <a:off x="1219200" y="3048000"/>
            <a:ext cx="6604000" cy="31242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smtClean="0"/>
              <a:t/>
            </a:r>
            <a:br>
              <a:rPr lang="en-US" sz="1600" dirty="0" smtClean="0"/>
            </a:br>
            <a:r>
              <a:rPr lang="en-US" sz="1600" dirty="0" smtClean="0"/>
              <a:t>Anonymous Tasking</a:t>
            </a:r>
            <a:br>
              <a:rPr lang="en-US" sz="1600" dirty="0" smtClean="0"/>
            </a:br>
            <a:r>
              <a:rPr lang="en-US" sz="1600" dirty="0" smtClean="0"/>
              <a:t>			Hidden credentials method</a:t>
            </a:r>
            <a:br>
              <a:rPr lang="en-US" sz="1600" dirty="0" smtClean="0"/>
            </a:br>
            <a:endParaRPr lang="en-US" sz="1600" dirty="0"/>
          </a:p>
        </p:txBody>
      </p:sp>
      <p:sp>
        <p:nvSpPr>
          <p:cNvPr id="3" name="Content Placeholder 2"/>
          <p:cNvSpPr>
            <a:spLocks noGrp="1"/>
          </p:cNvSpPr>
          <p:nvPr>
            <p:ph idx="1"/>
          </p:nvPr>
        </p:nvSpPr>
        <p:spPr/>
        <p:txBody>
          <a:bodyPr>
            <a:normAutofit/>
          </a:bodyPr>
          <a:lstStyle/>
          <a:p>
            <a:endParaRPr lang="en-US" sz="1600" b="1" dirty="0" smtClean="0">
              <a:solidFill>
                <a:srgbClr val="FF0000"/>
              </a:solidFill>
            </a:endParaRPr>
          </a:p>
          <a:p>
            <a:r>
              <a:rPr lang="en-US" sz="1600" b="1" dirty="0" smtClean="0">
                <a:solidFill>
                  <a:srgbClr val="FF0000"/>
                </a:solidFill>
              </a:rPr>
              <a:t>A complex policy </a:t>
            </a:r>
            <a:r>
              <a:rPr lang="en-US" sz="1600" dirty="0" smtClean="0">
                <a:solidFill>
                  <a:srgbClr val="FF0000"/>
                </a:solidFill>
              </a:rPr>
              <a:t>is an expression of one or more simple policies which must be satisfied</a:t>
            </a:r>
          </a:p>
          <a:p>
            <a:pPr>
              <a:buNone/>
            </a:pPr>
            <a:r>
              <a:rPr lang="en-US" sz="1600" dirty="0" smtClean="0">
                <a:solidFill>
                  <a:srgbClr val="FF0000"/>
                </a:solidFill>
              </a:rPr>
              <a:t>	to decrypt a resource.</a:t>
            </a:r>
          </a:p>
          <a:p>
            <a:r>
              <a:rPr lang="en-US" sz="1600" b="1" dirty="0" smtClean="0">
                <a:solidFill>
                  <a:srgbClr val="FF0000"/>
                </a:solidFill>
              </a:rPr>
              <a:t>A simple policy </a:t>
            </a:r>
            <a:r>
              <a:rPr lang="en-US" sz="1600" dirty="0" smtClean="0">
                <a:solidFill>
                  <a:srgbClr val="FF0000"/>
                </a:solidFill>
              </a:rPr>
              <a:t>is the pair (attr; Pub) where attr is a set of one or more attributes (not</a:t>
            </a:r>
          </a:p>
          <a:p>
            <a:pPr>
              <a:buNone/>
            </a:pPr>
            <a:r>
              <a:rPr lang="en-US" sz="1600" dirty="0" smtClean="0">
                <a:solidFill>
                  <a:srgbClr val="FF0000"/>
                </a:solidFill>
              </a:rPr>
              <a:t>	including identity) and Pub is the public key of the credential authority (CA) needed to verify those attributes.</a:t>
            </a:r>
          </a:p>
          <a:p>
            <a:r>
              <a:rPr lang="en-US" sz="1600" b="1" dirty="0" smtClean="0">
                <a:solidFill>
                  <a:srgbClr val="FF0000"/>
                </a:solidFill>
              </a:rPr>
              <a:t>Credential  </a:t>
            </a:r>
            <a:r>
              <a:rPr lang="en-US" sz="1600" dirty="0" smtClean="0">
                <a:solidFill>
                  <a:srgbClr val="FF0000"/>
                </a:solidFill>
              </a:rPr>
              <a:t>is a tuple (nym; attr; Pub; sig) where nym is the (pseudo-)identity of the credential holder. (attr; Pub) form a simple policy, and sig is the signature on both attr and nym made with the secret key corresponding to the public key Pub.</a:t>
            </a:r>
          </a:p>
          <a:p>
            <a:endParaRPr lang="en-US" sz="1600" dirty="0" smtClean="0">
              <a:solidFill>
                <a:srgbClr val="FF0000"/>
              </a:solidFill>
            </a:endParaRPr>
          </a:p>
          <a:p>
            <a:r>
              <a:rPr lang="en-US" sz="1600" dirty="0" smtClean="0">
                <a:solidFill>
                  <a:srgbClr val="FF0000"/>
                </a:solidFill>
              </a:rPr>
              <a:t>Based on Identity Based Encryption</a:t>
            </a:r>
          </a:p>
          <a:p>
            <a:pPr>
              <a:buNone/>
            </a:pPr>
            <a:endParaRPr lang="en-US" sz="1600" dirty="0" smtClean="0">
              <a:solidFill>
                <a:srgbClr val="FF0000"/>
              </a:solidFill>
            </a:endParaRPr>
          </a:p>
          <a:p>
            <a:pPr>
              <a:buNone/>
            </a:pPr>
            <a:endParaRPr lang="en-US" sz="1600" dirty="0">
              <a:solidFill>
                <a:srgbClr val="FF0000"/>
              </a:solidFill>
            </a:endParaRPr>
          </a:p>
        </p:txBody>
      </p:sp>
      <p:sp>
        <p:nvSpPr>
          <p:cNvPr id="4" name="TextBox 3"/>
          <p:cNvSpPr txBox="1"/>
          <p:nvPr/>
        </p:nvSpPr>
        <p:spPr>
          <a:xfrm>
            <a:off x="2590800" y="5105400"/>
            <a:ext cx="4648067" cy="646331"/>
          </a:xfrm>
          <a:prstGeom prst="rect">
            <a:avLst/>
          </a:prstGeom>
          <a:noFill/>
        </p:spPr>
        <p:txBody>
          <a:bodyPr wrap="none" rtlCol="0">
            <a:spAutoFit/>
          </a:bodyPr>
          <a:lstStyle/>
          <a:p>
            <a:pPr algn="ctr"/>
            <a:r>
              <a:rPr lang="en-US" dirty="0" smtClean="0">
                <a:solidFill>
                  <a:schemeClr val="tx2"/>
                </a:solidFill>
              </a:rPr>
              <a:t>IBE is a public-key encryption system in which </a:t>
            </a:r>
          </a:p>
          <a:p>
            <a:pPr algn="ctr"/>
            <a:r>
              <a:rPr lang="en-US" dirty="0" smtClean="0">
                <a:solidFill>
                  <a:schemeClr val="tx2"/>
                </a:solidFill>
              </a:rPr>
              <a:t>an arbitrary string can be used as the public key</a:t>
            </a:r>
            <a:endParaRPr lang="en-US" dirty="0">
              <a:solidFill>
                <a:schemeClr val="tx2"/>
              </a:solidFill>
            </a:endParaRPr>
          </a:p>
        </p:txBody>
      </p:sp>
      <p:cxnSp>
        <p:nvCxnSpPr>
          <p:cNvPr id="6" name="Straight Arrow Connector 5"/>
          <p:cNvCxnSpPr/>
          <p:nvPr/>
        </p:nvCxnSpPr>
        <p:spPr>
          <a:xfrm>
            <a:off x="3276600" y="4648200"/>
            <a:ext cx="762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smtClean="0">
                <a:solidFill>
                  <a:prstClr val="black"/>
                </a:solidFill>
              </a:rPr>
              <a:t>Anonymous Tasking</a:t>
            </a:r>
            <a:br>
              <a:rPr lang="en-US" sz="1600" dirty="0" smtClean="0">
                <a:solidFill>
                  <a:prstClr val="black"/>
                </a:solidFill>
              </a:rPr>
            </a:br>
            <a:r>
              <a:rPr lang="en-US" sz="1600" dirty="0" smtClean="0">
                <a:solidFill>
                  <a:prstClr val="black"/>
                </a:solidFill>
              </a:rPr>
              <a:t>			Hidden credentials method</a:t>
            </a:r>
            <a:endParaRPr lang="en-US" dirty="0"/>
          </a:p>
        </p:txBody>
      </p:sp>
      <p:sp>
        <p:nvSpPr>
          <p:cNvPr id="3" name="Content Placeholder 2"/>
          <p:cNvSpPr>
            <a:spLocks noGrp="1"/>
          </p:cNvSpPr>
          <p:nvPr>
            <p:ph idx="1"/>
          </p:nvPr>
        </p:nvSpPr>
        <p:spPr/>
        <p:txBody>
          <a:bodyPr/>
          <a:lstStyle/>
          <a:p>
            <a:endParaRPr lang="en-US" dirty="0"/>
          </a:p>
        </p:txBody>
      </p:sp>
      <p:grpSp>
        <p:nvGrpSpPr>
          <p:cNvPr id="4" name="Group 4"/>
          <p:cNvGrpSpPr>
            <a:grpSpLocks/>
          </p:cNvGrpSpPr>
          <p:nvPr/>
        </p:nvGrpSpPr>
        <p:grpSpPr bwMode="auto">
          <a:xfrm>
            <a:off x="1133475" y="2109788"/>
            <a:ext cx="4527550" cy="900112"/>
            <a:chOff x="748" y="2129"/>
            <a:chExt cx="2852" cy="567"/>
          </a:xfrm>
        </p:grpSpPr>
        <p:sp>
          <p:nvSpPr>
            <p:cNvPr id="5" name="Line 5"/>
            <p:cNvSpPr>
              <a:spLocks noChangeShapeType="1"/>
            </p:cNvSpPr>
            <p:nvPr/>
          </p:nvSpPr>
          <p:spPr bwMode="auto">
            <a:xfrm>
              <a:off x="960" y="2411"/>
              <a:ext cx="2640" cy="0"/>
            </a:xfrm>
            <a:prstGeom prst="line">
              <a:avLst/>
            </a:prstGeom>
            <a:noFill/>
            <a:ln w="57150">
              <a:solidFill>
                <a:schemeClr val="bg2"/>
              </a:solidFill>
              <a:round/>
              <a:headEnd/>
              <a:tailEnd type="triangle" w="med" len="med"/>
            </a:ln>
            <a:effectLst/>
          </p:spPr>
          <p:txBody>
            <a:bodyPr wrap="none" anchor="ctr"/>
            <a:lstStyle/>
            <a:p>
              <a:endParaRPr lang="en-US"/>
            </a:p>
          </p:txBody>
        </p:sp>
        <p:sp>
          <p:nvSpPr>
            <p:cNvPr id="6" name="Text Box 6"/>
            <p:cNvSpPr txBox="1">
              <a:spLocks noChangeArrowheads="1"/>
            </p:cNvSpPr>
            <p:nvPr/>
          </p:nvSpPr>
          <p:spPr bwMode="auto">
            <a:xfrm>
              <a:off x="748" y="2129"/>
              <a:ext cx="2809" cy="567"/>
            </a:xfrm>
            <a:prstGeom prst="rect">
              <a:avLst/>
            </a:prstGeom>
            <a:noFill/>
            <a:ln w="9525">
              <a:noFill/>
              <a:miter lim="800000"/>
              <a:headEnd/>
              <a:tailEnd/>
            </a:ln>
            <a:effectLst/>
          </p:spPr>
          <p:txBody>
            <a:bodyPr wrap="none">
              <a:spAutoFit/>
            </a:bodyPr>
            <a:lstStyle/>
            <a:p>
              <a:pPr algn="ctr" rtl="0" eaLnBrk="0" hangingPunct="0">
                <a:spcBef>
                  <a:spcPct val="50000"/>
                </a:spcBef>
                <a:spcAft>
                  <a:spcPct val="15000"/>
                </a:spcAft>
              </a:pPr>
              <a:r>
                <a:rPr lang="en-US" sz="2000" b="1" dirty="0">
                  <a:latin typeface="Tahoma" pitchFamily="34" charset="0"/>
                </a:rPr>
                <a:t>email encrypted using public key:</a:t>
              </a:r>
            </a:p>
            <a:p>
              <a:pPr algn="ctr" rtl="0" eaLnBrk="0" hangingPunct="0">
                <a:spcBef>
                  <a:spcPct val="50000"/>
                </a:spcBef>
                <a:spcAft>
                  <a:spcPct val="15000"/>
                </a:spcAft>
              </a:pPr>
              <a:r>
                <a:rPr lang="en-US" sz="2000" b="1" dirty="0">
                  <a:latin typeface="Tahoma" pitchFamily="34" charset="0"/>
                </a:rPr>
                <a:t>“alice@hotmail.com”</a:t>
              </a:r>
            </a:p>
          </p:txBody>
        </p:sp>
      </p:grpSp>
      <p:pic>
        <p:nvPicPr>
          <p:cNvPr id="7" name="Picture 7" descr="bd06002_"/>
          <p:cNvPicPr>
            <a:picLocks noChangeAspect="1" noChangeArrowheads="1"/>
          </p:cNvPicPr>
          <p:nvPr/>
        </p:nvPicPr>
        <p:blipFill>
          <a:blip r:embed="rId2" cstate="print"/>
          <a:srcRect/>
          <a:stretch>
            <a:fillRect/>
          </a:stretch>
        </p:blipFill>
        <p:spPr bwMode="auto">
          <a:xfrm>
            <a:off x="5724525" y="2133600"/>
            <a:ext cx="458788" cy="1189038"/>
          </a:xfrm>
          <a:prstGeom prst="rect">
            <a:avLst/>
          </a:prstGeom>
          <a:noFill/>
        </p:spPr>
      </p:pic>
      <p:grpSp>
        <p:nvGrpSpPr>
          <p:cNvPr id="8" name="Group 8"/>
          <p:cNvGrpSpPr>
            <a:grpSpLocks/>
          </p:cNvGrpSpPr>
          <p:nvPr/>
        </p:nvGrpSpPr>
        <p:grpSpPr bwMode="auto">
          <a:xfrm>
            <a:off x="490538" y="2009775"/>
            <a:ext cx="857250" cy="1184275"/>
            <a:chOff x="822" y="2016"/>
            <a:chExt cx="654" cy="881"/>
          </a:xfrm>
        </p:grpSpPr>
        <p:sp>
          <p:nvSpPr>
            <p:cNvPr id="9" name="Freeform 9"/>
            <p:cNvSpPr>
              <a:spLocks/>
            </p:cNvSpPr>
            <p:nvPr/>
          </p:nvSpPr>
          <p:spPr bwMode="auto">
            <a:xfrm>
              <a:off x="822" y="2016"/>
              <a:ext cx="654" cy="878"/>
            </a:xfrm>
            <a:custGeom>
              <a:avLst/>
              <a:gdLst/>
              <a:ahLst/>
              <a:cxnLst>
                <a:cxn ang="0">
                  <a:pos x="1292" y="267"/>
                </a:cxn>
                <a:cxn ang="0">
                  <a:pos x="1345" y="472"/>
                </a:cxn>
                <a:cxn ang="0">
                  <a:pos x="1309" y="596"/>
                </a:cxn>
                <a:cxn ang="0">
                  <a:pos x="1207" y="702"/>
                </a:cxn>
                <a:cxn ang="0">
                  <a:pos x="1037" y="837"/>
                </a:cxn>
                <a:cxn ang="0">
                  <a:pos x="1232" y="877"/>
                </a:cxn>
                <a:cxn ang="0">
                  <a:pos x="1649" y="1273"/>
                </a:cxn>
                <a:cxn ang="0">
                  <a:pos x="1873" y="1327"/>
                </a:cxn>
                <a:cxn ang="0">
                  <a:pos x="1920" y="1372"/>
                </a:cxn>
                <a:cxn ang="0">
                  <a:pos x="1962" y="1429"/>
                </a:cxn>
                <a:cxn ang="0">
                  <a:pos x="1923" y="1495"/>
                </a:cxn>
                <a:cxn ang="0">
                  <a:pos x="1831" y="1507"/>
                </a:cxn>
                <a:cxn ang="0">
                  <a:pos x="1682" y="1536"/>
                </a:cxn>
                <a:cxn ang="0">
                  <a:pos x="1536" y="1462"/>
                </a:cxn>
                <a:cxn ang="0">
                  <a:pos x="1389" y="1379"/>
                </a:cxn>
                <a:cxn ang="0">
                  <a:pos x="1269" y="1271"/>
                </a:cxn>
                <a:cxn ang="0">
                  <a:pos x="1205" y="1277"/>
                </a:cxn>
                <a:cxn ang="0">
                  <a:pos x="1196" y="1490"/>
                </a:cxn>
                <a:cxn ang="0">
                  <a:pos x="1175" y="1567"/>
                </a:cxn>
                <a:cxn ang="0">
                  <a:pos x="1157" y="1966"/>
                </a:cxn>
                <a:cxn ang="0">
                  <a:pos x="1140" y="2223"/>
                </a:cxn>
                <a:cxn ang="0">
                  <a:pos x="1125" y="2378"/>
                </a:cxn>
                <a:cxn ang="0">
                  <a:pos x="1156" y="2464"/>
                </a:cxn>
                <a:cxn ang="0">
                  <a:pos x="1133" y="2593"/>
                </a:cxn>
                <a:cxn ang="0">
                  <a:pos x="948" y="2620"/>
                </a:cxn>
                <a:cxn ang="0">
                  <a:pos x="860" y="2569"/>
                </a:cxn>
                <a:cxn ang="0">
                  <a:pos x="842" y="2435"/>
                </a:cxn>
                <a:cxn ang="0">
                  <a:pos x="884" y="2396"/>
                </a:cxn>
                <a:cxn ang="0">
                  <a:pos x="841" y="2117"/>
                </a:cxn>
                <a:cxn ang="0">
                  <a:pos x="796" y="2270"/>
                </a:cxn>
                <a:cxn ang="0">
                  <a:pos x="779" y="2489"/>
                </a:cxn>
                <a:cxn ang="0">
                  <a:pos x="712" y="2627"/>
                </a:cxn>
                <a:cxn ang="0">
                  <a:pos x="627" y="2630"/>
                </a:cxn>
                <a:cxn ang="0">
                  <a:pos x="478" y="2576"/>
                </a:cxn>
                <a:cxn ang="0">
                  <a:pos x="453" y="2422"/>
                </a:cxn>
                <a:cxn ang="0">
                  <a:pos x="505" y="2403"/>
                </a:cxn>
                <a:cxn ang="0">
                  <a:pos x="470" y="1822"/>
                </a:cxn>
                <a:cxn ang="0">
                  <a:pos x="524" y="1557"/>
                </a:cxn>
                <a:cxn ang="0">
                  <a:pos x="493" y="1326"/>
                </a:cxn>
                <a:cxn ang="0">
                  <a:pos x="477" y="1281"/>
                </a:cxn>
                <a:cxn ang="0">
                  <a:pos x="378" y="1457"/>
                </a:cxn>
                <a:cxn ang="0">
                  <a:pos x="305" y="1645"/>
                </a:cxn>
                <a:cxn ang="0">
                  <a:pos x="251" y="1726"/>
                </a:cxn>
                <a:cxn ang="0">
                  <a:pos x="214" y="1693"/>
                </a:cxn>
                <a:cxn ang="0">
                  <a:pos x="109" y="1742"/>
                </a:cxn>
                <a:cxn ang="0">
                  <a:pos x="49" y="1730"/>
                </a:cxn>
                <a:cxn ang="0">
                  <a:pos x="7" y="1658"/>
                </a:cxn>
                <a:cxn ang="0">
                  <a:pos x="86" y="1562"/>
                </a:cxn>
                <a:cxn ang="0">
                  <a:pos x="168" y="1481"/>
                </a:cxn>
                <a:cxn ang="0">
                  <a:pos x="181" y="1316"/>
                </a:cxn>
                <a:cxn ang="0">
                  <a:pos x="272" y="1104"/>
                </a:cxn>
                <a:cxn ang="0">
                  <a:pos x="576" y="864"/>
                </a:cxn>
                <a:cxn ang="0">
                  <a:pos x="723" y="780"/>
                </a:cxn>
                <a:cxn ang="0">
                  <a:pos x="546" y="578"/>
                </a:cxn>
                <a:cxn ang="0">
                  <a:pos x="477" y="515"/>
                </a:cxn>
                <a:cxn ang="0">
                  <a:pos x="517" y="391"/>
                </a:cxn>
                <a:cxn ang="0">
                  <a:pos x="556" y="289"/>
                </a:cxn>
                <a:cxn ang="0">
                  <a:pos x="622" y="99"/>
                </a:cxn>
                <a:cxn ang="0">
                  <a:pos x="718" y="13"/>
                </a:cxn>
                <a:cxn ang="0">
                  <a:pos x="792" y="12"/>
                </a:cxn>
                <a:cxn ang="0">
                  <a:pos x="888" y="7"/>
                </a:cxn>
                <a:cxn ang="0">
                  <a:pos x="1022" y="6"/>
                </a:cxn>
                <a:cxn ang="0">
                  <a:pos x="1163" y="67"/>
                </a:cxn>
              </a:cxnLst>
              <a:rect l="0" t="0" r="r" b="b"/>
              <a:pathLst>
                <a:path w="1962" h="2634">
                  <a:moveTo>
                    <a:pt x="1219" y="132"/>
                  </a:moveTo>
                  <a:lnTo>
                    <a:pt x="1226" y="145"/>
                  </a:lnTo>
                  <a:lnTo>
                    <a:pt x="1230" y="159"/>
                  </a:lnTo>
                  <a:lnTo>
                    <a:pt x="1234" y="175"/>
                  </a:lnTo>
                  <a:lnTo>
                    <a:pt x="1241" y="194"/>
                  </a:lnTo>
                  <a:lnTo>
                    <a:pt x="1262" y="218"/>
                  </a:lnTo>
                  <a:lnTo>
                    <a:pt x="1279" y="243"/>
                  </a:lnTo>
                  <a:lnTo>
                    <a:pt x="1292" y="267"/>
                  </a:lnTo>
                  <a:lnTo>
                    <a:pt x="1302" y="293"/>
                  </a:lnTo>
                  <a:lnTo>
                    <a:pt x="1308" y="323"/>
                  </a:lnTo>
                  <a:lnTo>
                    <a:pt x="1312" y="355"/>
                  </a:lnTo>
                  <a:lnTo>
                    <a:pt x="1313" y="392"/>
                  </a:lnTo>
                  <a:lnTo>
                    <a:pt x="1313" y="434"/>
                  </a:lnTo>
                  <a:lnTo>
                    <a:pt x="1327" y="445"/>
                  </a:lnTo>
                  <a:lnTo>
                    <a:pt x="1338" y="458"/>
                  </a:lnTo>
                  <a:lnTo>
                    <a:pt x="1345" y="472"/>
                  </a:lnTo>
                  <a:lnTo>
                    <a:pt x="1350" y="489"/>
                  </a:lnTo>
                  <a:lnTo>
                    <a:pt x="1351" y="507"/>
                  </a:lnTo>
                  <a:lnTo>
                    <a:pt x="1350" y="525"/>
                  </a:lnTo>
                  <a:lnTo>
                    <a:pt x="1345" y="540"/>
                  </a:lnTo>
                  <a:lnTo>
                    <a:pt x="1340" y="556"/>
                  </a:lnTo>
                  <a:lnTo>
                    <a:pt x="1331" y="570"/>
                  </a:lnTo>
                  <a:lnTo>
                    <a:pt x="1320" y="584"/>
                  </a:lnTo>
                  <a:lnTo>
                    <a:pt x="1309" y="596"/>
                  </a:lnTo>
                  <a:lnTo>
                    <a:pt x="1295" y="607"/>
                  </a:lnTo>
                  <a:lnTo>
                    <a:pt x="1287" y="611"/>
                  </a:lnTo>
                  <a:lnTo>
                    <a:pt x="1280" y="614"/>
                  </a:lnTo>
                  <a:lnTo>
                    <a:pt x="1272" y="616"/>
                  </a:lnTo>
                  <a:lnTo>
                    <a:pt x="1263" y="617"/>
                  </a:lnTo>
                  <a:lnTo>
                    <a:pt x="1249" y="649"/>
                  </a:lnTo>
                  <a:lnTo>
                    <a:pt x="1231" y="677"/>
                  </a:lnTo>
                  <a:lnTo>
                    <a:pt x="1207" y="702"/>
                  </a:lnTo>
                  <a:lnTo>
                    <a:pt x="1179" y="724"/>
                  </a:lnTo>
                  <a:lnTo>
                    <a:pt x="1150" y="744"/>
                  </a:lnTo>
                  <a:lnTo>
                    <a:pt x="1120" y="762"/>
                  </a:lnTo>
                  <a:lnTo>
                    <a:pt x="1090" y="779"/>
                  </a:lnTo>
                  <a:lnTo>
                    <a:pt x="1061" y="796"/>
                  </a:lnTo>
                  <a:lnTo>
                    <a:pt x="1000" y="810"/>
                  </a:lnTo>
                  <a:lnTo>
                    <a:pt x="1018" y="825"/>
                  </a:lnTo>
                  <a:lnTo>
                    <a:pt x="1037" y="837"/>
                  </a:lnTo>
                  <a:lnTo>
                    <a:pt x="1058" y="847"/>
                  </a:lnTo>
                  <a:lnTo>
                    <a:pt x="1082" y="854"/>
                  </a:lnTo>
                  <a:lnTo>
                    <a:pt x="1104" y="860"/>
                  </a:lnTo>
                  <a:lnTo>
                    <a:pt x="1129" y="864"/>
                  </a:lnTo>
                  <a:lnTo>
                    <a:pt x="1154" y="864"/>
                  </a:lnTo>
                  <a:lnTo>
                    <a:pt x="1179" y="863"/>
                  </a:lnTo>
                  <a:lnTo>
                    <a:pt x="1206" y="870"/>
                  </a:lnTo>
                  <a:lnTo>
                    <a:pt x="1232" y="877"/>
                  </a:lnTo>
                  <a:lnTo>
                    <a:pt x="1258" y="886"/>
                  </a:lnTo>
                  <a:lnTo>
                    <a:pt x="1281" y="899"/>
                  </a:lnTo>
                  <a:lnTo>
                    <a:pt x="1305" y="913"/>
                  </a:lnTo>
                  <a:lnTo>
                    <a:pt x="1326" y="930"/>
                  </a:lnTo>
                  <a:lnTo>
                    <a:pt x="1347" y="949"/>
                  </a:lnTo>
                  <a:lnTo>
                    <a:pt x="1366" y="971"/>
                  </a:lnTo>
                  <a:lnTo>
                    <a:pt x="1497" y="1135"/>
                  </a:lnTo>
                  <a:lnTo>
                    <a:pt x="1649" y="1273"/>
                  </a:lnTo>
                  <a:lnTo>
                    <a:pt x="1659" y="1283"/>
                  </a:lnTo>
                  <a:lnTo>
                    <a:pt x="1663" y="1294"/>
                  </a:lnTo>
                  <a:lnTo>
                    <a:pt x="1669" y="1305"/>
                  </a:lnTo>
                  <a:lnTo>
                    <a:pt x="1680" y="1312"/>
                  </a:lnTo>
                  <a:lnTo>
                    <a:pt x="1842" y="1330"/>
                  </a:lnTo>
                  <a:lnTo>
                    <a:pt x="1852" y="1330"/>
                  </a:lnTo>
                  <a:lnTo>
                    <a:pt x="1863" y="1329"/>
                  </a:lnTo>
                  <a:lnTo>
                    <a:pt x="1873" y="1327"/>
                  </a:lnTo>
                  <a:lnTo>
                    <a:pt x="1884" y="1327"/>
                  </a:lnTo>
                  <a:lnTo>
                    <a:pt x="1892" y="1327"/>
                  </a:lnTo>
                  <a:lnTo>
                    <a:pt x="1902" y="1330"/>
                  </a:lnTo>
                  <a:lnTo>
                    <a:pt x="1909" y="1336"/>
                  </a:lnTo>
                  <a:lnTo>
                    <a:pt x="1916" y="1345"/>
                  </a:lnTo>
                  <a:lnTo>
                    <a:pt x="1914" y="1355"/>
                  </a:lnTo>
                  <a:lnTo>
                    <a:pt x="1917" y="1363"/>
                  </a:lnTo>
                  <a:lnTo>
                    <a:pt x="1920" y="1372"/>
                  </a:lnTo>
                  <a:lnTo>
                    <a:pt x="1927" y="1377"/>
                  </a:lnTo>
                  <a:lnTo>
                    <a:pt x="1933" y="1384"/>
                  </a:lnTo>
                  <a:lnTo>
                    <a:pt x="1940" y="1390"/>
                  </a:lnTo>
                  <a:lnTo>
                    <a:pt x="1946" y="1397"/>
                  </a:lnTo>
                  <a:lnTo>
                    <a:pt x="1953" y="1403"/>
                  </a:lnTo>
                  <a:lnTo>
                    <a:pt x="1959" y="1409"/>
                  </a:lnTo>
                  <a:lnTo>
                    <a:pt x="1962" y="1419"/>
                  </a:lnTo>
                  <a:lnTo>
                    <a:pt x="1962" y="1429"/>
                  </a:lnTo>
                  <a:lnTo>
                    <a:pt x="1958" y="1440"/>
                  </a:lnTo>
                  <a:lnTo>
                    <a:pt x="1949" y="1446"/>
                  </a:lnTo>
                  <a:lnTo>
                    <a:pt x="1940" y="1451"/>
                  </a:lnTo>
                  <a:lnTo>
                    <a:pt x="1933" y="1458"/>
                  </a:lnTo>
                  <a:lnTo>
                    <a:pt x="1934" y="1469"/>
                  </a:lnTo>
                  <a:lnTo>
                    <a:pt x="1937" y="1481"/>
                  </a:lnTo>
                  <a:lnTo>
                    <a:pt x="1931" y="1489"/>
                  </a:lnTo>
                  <a:lnTo>
                    <a:pt x="1923" y="1495"/>
                  </a:lnTo>
                  <a:lnTo>
                    <a:pt x="1913" y="1500"/>
                  </a:lnTo>
                  <a:lnTo>
                    <a:pt x="1902" y="1504"/>
                  </a:lnTo>
                  <a:lnTo>
                    <a:pt x="1891" y="1507"/>
                  </a:lnTo>
                  <a:lnTo>
                    <a:pt x="1878" y="1507"/>
                  </a:lnTo>
                  <a:lnTo>
                    <a:pt x="1867" y="1507"/>
                  </a:lnTo>
                  <a:lnTo>
                    <a:pt x="1854" y="1507"/>
                  </a:lnTo>
                  <a:lnTo>
                    <a:pt x="1843" y="1506"/>
                  </a:lnTo>
                  <a:lnTo>
                    <a:pt x="1831" y="1507"/>
                  </a:lnTo>
                  <a:lnTo>
                    <a:pt x="1820" y="1510"/>
                  </a:lnTo>
                  <a:lnTo>
                    <a:pt x="1824" y="1517"/>
                  </a:lnTo>
                  <a:lnTo>
                    <a:pt x="1828" y="1525"/>
                  </a:lnTo>
                  <a:lnTo>
                    <a:pt x="1829" y="1534"/>
                  </a:lnTo>
                  <a:lnTo>
                    <a:pt x="1827" y="1542"/>
                  </a:lnTo>
                  <a:lnTo>
                    <a:pt x="1814" y="1552"/>
                  </a:lnTo>
                  <a:lnTo>
                    <a:pt x="1698" y="1549"/>
                  </a:lnTo>
                  <a:lnTo>
                    <a:pt x="1682" y="1536"/>
                  </a:lnTo>
                  <a:lnTo>
                    <a:pt x="1665" y="1524"/>
                  </a:lnTo>
                  <a:lnTo>
                    <a:pt x="1649" y="1510"/>
                  </a:lnTo>
                  <a:lnTo>
                    <a:pt x="1633" y="1497"/>
                  </a:lnTo>
                  <a:lnTo>
                    <a:pt x="1615" y="1486"/>
                  </a:lnTo>
                  <a:lnTo>
                    <a:pt x="1596" y="1476"/>
                  </a:lnTo>
                  <a:lnTo>
                    <a:pt x="1577" y="1471"/>
                  </a:lnTo>
                  <a:lnTo>
                    <a:pt x="1556" y="1469"/>
                  </a:lnTo>
                  <a:lnTo>
                    <a:pt x="1536" y="1462"/>
                  </a:lnTo>
                  <a:lnTo>
                    <a:pt x="1517" y="1456"/>
                  </a:lnTo>
                  <a:lnTo>
                    <a:pt x="1497" y="1446"/>
                  </a:lnTo>
                  <a:lnTo>
                    <a:pt x="1478" y="1437"/>
                  </a:lnTo>
                  <a:lnTo>
                    <a:pt x="1460" y="1426"/>
                  </a:lnTo>
                  <a:lnTo>
                    <a:pt x="1442" y="1416"/>
                  </a:lnTo>
                  <a:lnTo>
                    <a:pt x="1424" y="1404"/>
                  </a:lnTo>
                  <a:lnTo>
                    <a:pt x="1407" y="1391"/>
                  </a:lnTo>
                  <a:lnTo>
                    <a:pt x="1389" y="1379"/>
                  </a:lnTo>
                  <a:lnTo>
                    <a:pt x="1372" y="1365"/>
                  </a:lnTo>
                  <a:lnTo>
                    <a:pt x="1355" y="1351"/>
                  </a:lnTo>
                  <a:lnTo>
                    <a:pt x="1338" y="1337"/>
                  </a:lnTo>
                  <a:lnTo>
                    <a:pt x="1323" y="1322"/>
                  </a:lnTo>
                  <a:lnTo>
                    <a:pt x="1306" y="1308"/>
                  </a:lnTo>
                  <a:lnTo>
                    <a:pt x="1291" y="1291"/>
                  </a:lnTo>
                  <a:lnTo>
                    <a:pt x="1276" y="1276"/>
                  </a:lnTo>
                  <a:lnTo>
                    <a:pt x="1269" y="1271"/>
                  </a:lnTo>
                  <a:lnTo>
                    <a:pt x="1262" y="1267"/>
                  </a:lnTo>
                  <a:lnTo>
                    <a:pt x="1253" y="1263"/>
                  </a:lnTo>
                  <a:lnTo>
                    <a:pt x="1246" y="1260"/>
                  </a:lnTo>
                  <a:lnTo>
                    <a:pt x="1238" y="1257"/>
                  </a:lnTo>
                  <a:lnTo>
                    <a:pt x="1231" y="1257"/>
                  </a:lnTo>
                  <a:lnTo>
                    <a:pt x="1223" y="1260"/>
                  </a:lnTo>
                  <a:lnTo>
                    <a:pt x="1216" y="1264"/>
                  </a:lnTo>
                  <a:lnTo>
                    <a:pt x="1205" y="1277"/>
                  </a:lnTo>
                  <a:lnTo>
                    <a:pt x="1196" y="1290"/>
                  </a:lnTo>
                  <a:lnTo>
                    <a:pt x="1188" y="1302"/>
                  </a:lnTo>
                  <a:lnTo>
                    <a:pt x="1179" y="1316"/>
                  </a:lnTo>
                  <a:lnTo>
                    <a:pt x="1181" y="1362"/>
                  </a:lnTo>
                  <a:lnTo>
                    <a:pt x="1184" y="1401"/>
                  </a:lnTo>
                  <a:lnTo>
                    <a:pt x="1186" y="1435"/>
                  </a:lnTo>
                  <a:lnTo>
                    <a:pt x="1191" y="1464"/>
                  </a:lnTo>
                  <a:lnTo>
                    <a:pt x="1196" y="1490"/>
                  </a:lnTo>
                  <a:lnTo>
                    <a:pt x="1203" y="1514"/>
                  </a:lnTo>
                  <a:lnTo>
                    <a:pt x="1213" y="1535"/>
                  </a:lnTo>
                  <a:lnTo>
                    <a:pt x="1224" y="1557"/>
                  </a:lnTo>
                  <a:lnTo>
                    <a:pt x="1216" y="1562"/>
                  </a:lnTo>
                  <a:lnTo>
                    <a:pt x="1206" y="1564"/>
                  </a:lnTo>
                  <a:lnTo>
                    <a:pt x="1196" y="1566"/>
                  </a:lnTo>
                  <a:lnTo>
                    <a:pt x="1186" y="1567"/>
                  </a:lnTo>
                  <a:lnTo>
                    <a:pt x="1175" y="1567"/>
                  </a:lnTo>
                  <a:lnTo>
                    <a:pt x="1166" y="1567"/>
                  </a:lnTo>
                  <a:lnTo>
                    <a:pt x="1154" y="1569"/>
                  </a:lnTo>
                  <a:lnTo>
                    <a:pt x="1145" y="1570"/>
                  </a:lnTo>
                  <a:lnTo>
                    <a:pt x="1149" y="1617"/>
                  </a:lnTo>
                  <a:lnTo>
                    <a:pt x="1154" y="1665"/>
                  </a:lnTo>
                  <a:lnTo>
                    <a:pt x="1159" y="1714"/>
                  </a:lnTo>
                  <a:lnTo>
                    <a:pt x="1160" y="1762"/>
                  </a:lnTo>
                  <a:lnTo>
                    <a:pt x="1157" y="1966"/>
                  </a:lnTo>
                  <a:lnTo>
                    <a:pt x="1149" y="2002"/>
                  </a:lnTo>
                  <a:lnTo>
                    <a:pt x="1143" y="2040"/>
                  </a:lnTo>
                  <a:lnTo>
                    <a:pt x="1138" y="2078"/>
                  </a:lnTo>
                  <a:lnTo>
                    <a:pt x="1128" y="2111"/>
                  </a:lnTo>
                  <a:lnTo>
                    <a:pt x="1140" y="2139"/>
                  </a:lnTo>
                  <a:lnTo>
                    <a:pt x="1145" y="2167"/>
                  </a:lnTo>
                  <a:lnTo>
                    <a:pt x="1145" y="2195"/>
                  </a:lnTo>
                  <a:lnTo>
                    <a:pt x="1140" y="2223"/>
                  </a:lnTo>
                  <a:lnTo>
                    <a:pt x="1133" y="2251"/>
                  </a:lnTo>
                  <a:lnTo>
                    <a:pt x="1124" y="2279"/>
                  </a:lnTo>
                  <a:lnTo>
                    <a:pt x="1115" y="2305"/>
                  </a:lnTo>
                  <a:lnTo>
                    <a:pt x="1107" y="2330"/>
                  </a:lnTo>
                  <a:lnTo>
                    <a:pt x="1107" y="2375"/>
                  </a:lnTo>
                  <a:lnTo>
                    <a:pt x="1113" y="2376"/>
                  </a:lnTo>
                  <a:lnTo>
                    <a:pt x="1120" y="2376"/>
                  </a:lnTo>
                  <a:lnTo>
                    <a:pt x="1125" y="2378"/>
                  </a:lnTo>
                  <a:lnTo>
                    <a:pt x="1132" y="2379"/>
                  </a:lnTo>
                  <a:lnTo>
                    <a:pt x="1138" y="2382"/>
                  </a:lnTo>
                  <a:lnTo>
                    <a:pt x="1143" y="2385"/>
                  </a:lnTo>
                  <a:lnTo>
                    <a:pt x="1149" y="2390"/>
                  </a:lnTo>
                  <a:lnTo>
                    <a:pt x="1152" y="2397"/>
                  </a:lnTo>
                  <a:lnTo>
                    <a:pt x="1159" y="2420"/>
                  </a:lnTo>
                  <a:lnTo>
                    <a:pt x="1160" y="2442"/>
                  </a:lnTo>
                  <a:lnTo>
                    <a:pt x="1156" y="2464"/>
                  </a:lnTo>
                  <a:lnTo>
                    <a:pt x="1145" y="2484"/>
                  </a:lnTo>
                  <a:lnTo>
                    <a:pt x="1135" y="2492"/>
                  </a:lnTo>
                  <a:lnTo>
                    <a:pt x="1136" y="2502"/>
                  </a:lnTo>
                  <a:lnTo>
                    <a:pt x="1143" y="2513"/>
                  </a:lnTo>
                  <a:lnTo>
                    <a:pt x="1147" y="2523"/>
                  </a:lnTo>
                  <a:lnTo>
                    <a:pt x="1147" y="2548"/>
                  </a:lnTo>
                  <a:lnTo>
                    <a:pt x="1145" y="2572"/>
                  </a:lnTo>
                  <a:lnTo>
                    <a:pt x="1133" y="2593"/>
                  </a:lnTo>
                  <a:lnTo>
                    <a:pt x="1115" y="2608"/>
                  </a:lnTo>
                  <a:lnTo>
                    <a:pt x="1092" y="2612"/>
                  </a:lnTo>
                  <a:lnTo>
                    <a:pt x="1069" y="2616"/>
                  </a:lnTo>
                  <a:lnTo>
                    <a:pt x="1047" y="2619"/>
                  </a:lnTo>
                  <a:lnTo>
                    <a:pt x="1023" y="2620"/>
                  </a:lnTo>
                  <a:lnTo>
                    <a:pt x="1000" y="2622"/>
                  </a:lnTo>
                  <a:lnTo>
                    <a:pt x="975" y="2622"/>
                  </a:lnTo>
                  <a:lnTo>
                    <a:pt x="948" y="2620"/>
                  </a:lnTo>
                  <a:lnTo>
                    <a:pt x="917" y="2618"/>
                  </a:lnTo>
                  <a:lnTo>
                    <a:pt x="908" y="2613"/>
                  </a:lnTo>
                  <a:lnTo>
                    <a:pt x="898" y="2609"/>
                  </a:lnTo>
                  <a:lnTo>
                    <a:pt x="888" y="2604"/>
                  </a:lnTo>
                  <a:lnTo>
                    <a:pt x="878" y="2595"/>
                  </a:lnTo>
                  <a:lnTo>
                    <a:pt x="870" y="2588"/>
                  </a:lnTo>
                  <a:lnTo>
                    <a:pt x="864" y="2579"/>
                  </a:lnTo>
                  <a:lnTo>
                    <a:pt x="860" y="2569"/>
                  </a:lnTo>
                  <a:lnTo>
                    <a:pt x="857" y="2558"/>
                  </a:lnTo>
                  <a:lnTo>
                    <a:pt x="863" y="2538"/>
                  </a:lnTo>
                  <a:lnTo>
                    <a:pt x="862" y="2521"/>
                  </a:lnTo>
                  <a:lnTo>
                    <a:pt x="859" y="2505"/>
                  </a:lnTo>
                  <a:lnTo>
                    <a:pt x="853" y="2488"/>
                  </a:lnTo>
                  <a:lnTo>
                    <a:pt x="846" y="2471"/>
                  </a:lnTo>
                  <a:lnTo>
                    <a:pt x="843" y="2453"/>
                  </a:lnTo>
                  <a:lnTo>
                    <a:pt x="842" y="2435"/>
                  </a:lnTo>
                  <a:lnTo>
                    <a:pt x="848" y="2415"/>
                  </a:lnTo>
                  <a:lnTo>
                    <a:pt x="850" y="2408"/>
                  </a:lnTo>
                  <a:lnTo>
                    <a:pt x="855" y="2404"/>
                  </a:lnTo>
                  <a:lnTo>
                    <a:pt x="860" y="2401"/>
                  </a:lnTo>
                  <a:lnTo>
                    <a:pt x="866" y="2399"/>
                  </a:lnTo>
                  <a:lnTo>
                    <a:pt x="871" y="2397"/>
                  </a:lnTo>
                  <a:lnTo>
                    <a:pt x="878" y="2396"/>
                  </a:lnTo>
                  <a:lnTo>
                    <a:pt x="884" y="2396"/>
                  </a:lnTo>
                  <a:lnTo>
                    <a:pt x="889" y="2393"/>
                  </a:lnTo>
                  <a:lnTo>
                    <a:pt x="874" y="2357"/>
                  </a:lnTo>
                  <a:lnTo>
                    <a:pt x="859" y="2319"/>
                  </a:lnTo>
                  <a:lnTo>
                    <a:pt x="848" y="2280"/>
                  </a:lnTo>
                  <a:lnTo>
                    <a:pt x="839" y="2240"/>
                  </a:lnTo>
                  <a:lnTo>
                    <a:pt x="835" y="2198"/>
                  </a:lnTo>
                  <a:lnTo>
                    <a:pt x="835" y="2157"/>
                  </a:lnTo>
                  <a:lnTo>
                    <a:pt x="841" y="2117"/>
                  </a:lnTo>
                  <a:lnTo>
                    <a:pt x="853" y="2078"/>
                  </a:lnTo>
                  <a:lnTo>
                    <a:pt x="813" y="1884"/>
                  </a:lnTo>
                  <a:lnTo>
                    <a:pt x="775" y="2074"/>
                  </a:lnTo>
                  <a:lnTo>
                    <a:pt x="772" y="2113"/>
                  </a:lnTo>
                  <a:lnTo>
                    <a:pt x="776" y="2149"/>
                  </a:lnTo>
                  <a:lnTo>
                    <a:pt x="783" y="2185"/>
                  </a:lnTo>
                  <a:lnTo>
                    <a:pt x="789" y="2221"/>
                  </a:lnTo>
                  <a:lnTo>
                    <a:pt x="796" y="2270"/>
                  </a:lnTo>
                  <a:lnTo>
                    <a:pt x="793" y="2319"/>
                  </a:lnTo>
                  <a:lnTo>
                    <a:pt x="783" y="2367"/>
                  </a:lnTo>
                  <a:lnTo>
                    <a:pt x="776" y="2414"/>
                  </a:lnTo>
                  <a:lnTo>
                    <a:pt x="771" y="2424"/>
                  </a:lnTo>
                  <a:lnTo>
                    <a:pt x="767" y="2435"/>
                  </a:lnTo>
                  <a:lnTo>
                    <a:pt x="764" y="2447"/>
                  </a:lnTo>
                  <a:lnTo>
                    <a:pt x="764" y="2459"/>
                  </a:lnTo>
                  <a:lnTo>
                    <a:pt x="779" y="2489"/>
                  </a:lnTo>
                  <a:lnTo>
                    <a:pt x="783" y="2526"/>
                  </a:lnTo>
                  <a:lnTo>
                    <a:pt x="779" y="2563"/>
                  </a:lnTo>
                  <a:lnTo>
                    <a:pt x="771" y="2595"/>
                  </a:lnTo>
                  <a:lnTo>
                    <a:pt x="760" y="2604"/>
                  </a:lnTo>
                  <a:lnTo>
                    <a:pt x="749" y="2611"/>
                  </a:lnTo>
                  <a:lnTo>
                    <a:pt x="737" y="2618"/>
                  </a:lnTo>
                  <a:lnTo>
                    <a:pt x="725" y="2623"/>
                  </a:lnTo>
                  <a:lnTo>
                    <a:pt x="712" y="2627"/>
                  </a:lnTo>
                  <a:lnTo>
                    <a:pt x="700" y="2630"/>
                  </a:lnTo>
                  <a:lnTo>
                    <a:pt x="687" y="2633"/>
                  </a:lnTo>
                  <a:lnTo>
                    <a:pt x="673" y="2634"/>
                  </a:lnTo>
                  <a:lnTo>
                    <a:pt x="665" y="2634"/>
                  </a:lnTo>
                  <a:lnTo>
                    <a:pt x="655" y="2634"/>
                  </a:lnTo>
                  <a:lnTo>
                    <a:pt x="645" y="2633"/>
                  </a:lnTo>
                  <a:lnTo>
                    <a:pt x="637" y="2632"/>
                  </a:lnTo>
                  <a:lnTo>
                    <a:pt x="627" y="2630"/>
                  </a:lnTo>
                  <a:lnTo>
                    <a:pt x="618" y="2627"/>
                  </a:lnTo>
                  <a:lnTo>
                    <a:pt x="606" y="2625"/>
                  </a:lnTo>
                  <a:lnTo>
                    <a:pt x="597" y="2622"/>
                  </a:lnTo>
                  <a:lnTo>
                    <a:pt x="569" y="2587"/>
                  </a:lnTo>
                  <a:lnTo>
                    <a:pt x="546" y="2584"/>
                  </a:lnTo>
                  <a:lnTo>
                    <a:pt x="523" y="2583"/>
                  </a:lnTo>
                  <a:lnTo>
                    <a:pt x="500" y="2580"/>
                  </a:lnTo>
                  <a:lnTo>
                    <a:pt x="478" y="2576"/>
                  </a:lnTo>
                  <a:lnTo>
                    <a:pt x="459" y="2567"/>
                  </a:lnTo>
                  <a:lnTo>
                    <a:pt x="440" y="2556"/>
                  </a:lnTo>
                  <a:lnTo>
                    <a:pt x="428" y="2540"/>
                  </a:lnTo>
                  <a:lnTo>
                    <a:pt x="419" y="2516"/>
                  </a:lnTo>
                  <a:lnTo>
                    <a:pt x="419" y="2491"/>
                  </a:lnTo>
                  <a:lnTo>
                    <a:pt x="424" y="2463"/>
                  </a:lnTo>
                  <a:lnTo>
                    <a:pt x="433" y="2439"/>
                  </a:lnTo>
                  <a:lnTo>
                    <a:pt x="453" y="2422"/>
                  </a:lnTo>
                  <a:lnTo>
                    <a:pt x="460" y="2418"/>
                  </a:lnTo>
                  <a:lnTo>
                    <a:pt x="467" y="2415"/>
                  </a:lnTo>
                  <a:lnTo>
                    <a:pt x="474" y="2413"/>
                  </a:lnTo>
                  <a:lnTo>
                    <a:pt x="479" y="2410"/>
                  </a:lnTo>
                  <a:lnTo>
                    <a:pt x="486" y="2408"/>
                  </a:lnTo>
                  <a:lnTo>
                    <a:pt x="492" y="2407"/>
                  </a:lnTo>
                  <a:lnTo>
                    <a:pt x="499" y="2404"/>
                  </a:lnTo>
                  <a:lnTo>
                    <a:pt x="505" y="2403"/>
                  </a:lnTo>
                  <a:lnTo>
                    <a:pt x="496" y="2378"/>
                  </a:lnTo>
                  <a:lnTo>
                    <a:pt x="491" y="2350"/>
                  </a:lnTo>
                  <a:lnTo>
                    <a:pt x="488" y="2323"/>
                  </a:lnTo>
                  <a:lnTo>
                    <a:pt x="486" y="2294"/>
                  </a:lnTo>
                  <a:lnTo>
                    <a:pt x="488" y="2127"/>
                  </a:lnTo>
                  <a:lnTo>
                    <a:pt x="492" y="2046"/>
                  </a:lnTo>
                  <a:lnTo>
                    <a:pt x="471" y="1862"/>
                  </a:lnTo>
                  <a:lnTo>
                    <a:pt x="470" y="1822"/>
                  </a:lnTo>
                  <a:lnTo>
                    <a:pt x="472" y="1785"/>
                  </a:lnTo>
                  <a:lnTo>
                    <a:pt x="477" y="1747"/>
                  </a:lnTo>
                  <a:lnTo>
                    <a:pt x="484" y="1711"/>
                  </a:lnTo>
                  <a:lnTo>
                    <a:pt x="492" y="1676"/>
                  </a:lnTo>
                  <a:lnTo>
                    <a:pt x="500" y="1640"/>
                  </a:lnTo>
                  <a:lnTo>
                    <a:pt x="510" y="1605"/>
                  </a:lnTo>
                  <a:lnTo>
                    <a:pt x="520" y="1570"/>
                  </a:lnTo>
                  <a:lnTo>
                    <a:pt x="524" y="1557"/>
                  </a:lnTo>
                  <a:lnTo>
                    <a:pt x="527" y="1541"/>
                  </a:lnTo>
                  <a:lnTo>
                    <a:pt x="528" y="1527"/>
                  </a:lnTo>
                  <a:lnTo>
                    <a:pt x="528" y="1521"/>
                  </a:lnTo>
                  <a:lnTo>
                    <a:pt x="520" y="1474"/>
                  </a:lnTo>
                  <a:lnTo>
                    <a:pt x="514" y="1426"/>
                  </a:lnTo>
                  <a:lnTo>
                    <a:pt x="507" y="1379"/>
                  </a:lnTo>
                  <a:lnTo>
                    <a:pt x="495" y="1333"/>
                  </a:lnTo>
                  <a:lnTo>
                    <a:pt x="493" y="1326"/>
                  </a:lnTo>
                  <a:lnTo>
                    <a:pt x="496" y="1319"/>
                  </a:lnTo>
                  <a:lnTo>
                    <a:pt x="500" y="1313"/>
                  </a:lnTo>
                  <a:lnTo>
                    <a:pt x="505" y="1308"/>
                  </a:lnTo>
                  <a:lnTo>
                    <a:pt x="502" y="1301"/>
                  </a:lnTo>
                  <a:lnTo>
                    <a:pt x="499" y="1294"/>
                  </a:lnTo>
                  <a:lnTo>
                    <a:pt x="495" y="1287"/>
                  </a:lnTo>
                  <a:lnTo>
                    <a:pt x="489" y="1280"/>
                  </a:lnTo>
                  <a:lnTo>
                    <a:pt x="477" y="1281"/>
                  </a:lnTo>
                  <a:lnTo>
                    <a:pt x="466" y="1290"/>
                  </a:lnTo>
                  <a:lnTo>
                    <a:pt x="457" y="1301"/>
                  </a:lnTo>
                  <a:lnTo>
                    <a:pt x="450" y="1312"/>
                  </a:lnTo>
                  <a:lnTo>
                    <a:pt x="433" y="1340"/>
                  </a:lnTo>
                  <a:lnTo>
                    <a:pt x="419" y="1369"/>
                  </a:lnTo>
                  <a:lnTo>
                    <a:pt x="407" y="1398"/>
                  </a:lnTo>
                  <a:lnTo>
                    <a:pt x="393" y="1428"/>
                  </a:lnTo>
                  <a:lnTo>
                    <a:pt x="378" y="1457"/>
                  </a:lnTo>
                  <a:lnTo>
                    <a:pt x="360" y="1483"/>
                  </a:lnTo>
                  <a:lnTo>
                    <a:pt x="339" y="1509"/>
                  </a:lnTo>
                  <a:lnTo>
                    <a:pt x="312" y="1529"/>
                  </a:lnTo>
                  <a:lnTo>
                    <a:pt x="314" y="1556"/>
                  </a:lnTo>
                  <a:lnTo>
                    <a:pt x="316" y="1582"/>
                  </a:lnTo>
                  <a:lnTo>
                    <a:pt x="318" y="1608"/>
                  </a:lnTo>
                  <a:lnTo>
                    <a:pt x="312" y="1633"/>
                  </a:lnTo>
                  <a:lnTo>
                    <a:pt x="305" y="1645"/>
                  </a:lnTo>
                  <a:lnTo>
                    <a:pt x="301" y="1658"/>
                  </a:lnTo>
                  <a:lnTo>
                    <a:pt x="297" y="1672"/>
                  </a:lnTo>
                  <a:lnTo>
                    <a:pt x="293" y="1686"/>
                  </a:lnTo>
                  <a:lnTo>
                    <a:pt x="288" y="1700"/>
                  </a:lnTo>
                  <a:lnTo>
                    <a:pt x="283" y="1712"/>
                  </a:lnTo>
                  <a:lnTo>
                    <a:pt x="274" y="1722"/>
                  </a:lnTo>
                  <a:lnTo>
                    <a:pt x="263" y="1730"/>
                  </a:lnTo>
                  <a:lnTo>
                    <a:pt x="251" y="1726"/>
                  </a:lnTo>
                  <a:lnTo>
                    <a:pt x="242" y="1718"/>
                  </a:lnTo>
                  <a:lnTo>
                    <a:pt x="235" y="1705"/>
                  </a:lnTo>
                  <a:lnTo>
                    <a:pt x="230" y="1694"/>
                  </a:lnTo>
                  <a:lnTo>
                    <a:pt x="230" y="1690"/>
                  </a:lnTo>
                  <a:lnTo>
                    <a:pt x="228" y="1687"/>
                  </a:lnTo>
                  <a:lnTo>
                    <a:pt x="228" y="1683"/>
                  </a:lnTo>
                  <a:lnTo>
                    <a:pt x="227" y="1680"/>
                  </a:lnTo>
                  <a:lnTo>
                    <a:pt x="214" y="1693"/>
                  </a:lnTo>
                  <a:lnTo>
                    <a:pt x="202" y="1705"/>
                  </a:lnTo>
                  <a:lnTo>
                    <a:pt x="189" y="1716"/>
                  </a:lnTo>
                  <a:lnTo>
                    <a:pt x="177" y="1728"/>
                  </a:lnTo>
                  <a:lnTo>
                    <a:pt x="163" y="1736"/>
                  </a:lnTo>
                  <a:lnTo>
                    <a:pt x="148" y="1742"/>
                  </a:lnTo>
                  <a:lnTo>
                    <a:pt x="132" y="1743"/>
                  </a:lnTo>
                  <a:lnTo>
                    <a:pt x="115" y="1740"/>
                  </a:lnTo>
                  <a:lnTo>
                    <a:pt x="109" y="1742"/>
                  </a:lnTo>
                  <a:lnTo>
                    <a:pt x="100" y="1744"/>
                  </a:lnTo>
                  <a:lnTo>
                    <a:pt x="92" y="1747"/>
                  </a:lnTo>
                  <a:lnTo>
                    <a:pt x="83" y="1749"/>
                  </a:lnTo>
                  <a:lnTo>
                    <a:pt x="75" y="1750"/>
                  </a:lnTo>
                  <a:lnTo>
                    <a:pt x="67" y="1749"/>
                  </a:lnTo>
                  <a:lnTo>
                    <a:pt x="58" y="1747"/>
                  </a:lnTo>
                  <a:lnTo>
                    <a:pt x="51" y="1742"/>
                  </a:lnTo>
                  <a:lnTo>
                    <a:pt x="49" y="1730"/>
                  </a:lnTo>
                  <a:lnTo>
                    <a:pt x="44" y="1721"/>
                  </a:lnTo>
                  <a:lnTo>
                    <a:pt x="36" y="1714"/>
                  </a:lnTo>
                  <a:lnTo>
                    <a:pt x="28" y="1707"/>
                  </a:lnTo>
                  <a:lnTo>
                    <a:pt x="19" y="1700"/>
                  </a:lnTo>
                  <a:lnTo>
                    <a:pt x="12" y="1690"/>
                  </a:lnTo>
                  <a:lnTo>
                    <a:pt x="11" y="1680"/>
                  </a:lnTo>
                  <a:lnTo>
                    <a:pt x="15" y="1666"/>
                  </a:lnTo>
                  <a:lnTo>
                    <a:pt x="7" y="1658"/>
                  </a:lnTo>
                  <a:lnTo>
                    <a:pt x="1" y="1647"/>
                  </a:lnTo>
                  <a:lnTo>
                    <a:pt x="0" y="1634"/>
                  </a:lnTo>
                  <a:lnTo>
                    <a:pt x="3" y="1622"/>
                  </a:lnTo>
                  <a:lnTo>
                    <a:pt x="19" y="1610"/>
                  </a:lnTo>
                  <a:lnTo>
                    <a:pt x="36" y="1598"/>
                  </a:lnTo>
                  <a:lnTo>
                    <a:pt x="53" y="1587"/>
                  </a:lnTo>
                  <a:lnTo>
                    <a:pt x="69" y="1574"/>
                  </a:lnTo>
                  <a:lnTo>
                    <a:pt x="86" y="1562"/>
                  </a:lnTo>
                  <a:lnTo>
                    <a:pt x="102" y="1549"/>
                  </a:lnTo>
                  <a:lnTo>
                    <a:pt x="118" y="1535"/>
                  </a:lnTo>
                  <a:lnTo>
                    <a:pt x="134" y="1521"/>
                  </a:lnTo>
                  <a:lnTo>
                    <a:pt x="141" y="1513"/>
                  </a:lnTo>
                  <a:lnTo>
                    <a:pt x="148" y="1504"/>
                  </a:lnTo>
                  <a:lnTo>
                    <a:pt x="155" y="1497"/>
                  </a:lnTo>
                  <a:lnTo>
                    <a:pt x="163" y="1489"/>
                  </a:lnTo>
                  <a:lnTo>
                    <a:pt x="168" y="1481"/>
                  </a:lnTo>
                  <a:lnTo>
                    <a:pt x="174" y="1471"/>
                  </a:lnTo>
                  <a:lnTo>
                    <a:pt x="175" y="1461"/>
                  </a:lnTo>
                  <a:lnTo>
                    <a:pt x="175" y="1450"/>
                  </a:lnTo>
                  <a:lnTo>
                    <a:pt x="168" y="1426"/>
                  </a:lnTo>
                  <a:lnTo>
                    <a:pt x="170" y="1400"/>
                  </a:lnTo>
                  <a:lnTo>
                    <a:pt x="173" y="1372"/>
                  </a:lnTo>
                  <a:lnTo>
                    <a:pt x="175" y="1345"/>
                  </a:lnTo>
                  <a:lnTo>
                    <a:pt x="181" y="1316"/>
                  </a:lnTo>
                  <a:lnTo>
                    <a:pt x="188" y="1288"/>
                  </a:lnTo>
                  <a:lnTo>
                    <a:pt x="196" y="1260"/>
                  </a:lnTo>
                  <a:lnTo>
                    <a:pt x="206" y="1234"/>
                  </a:lnTo>
                  <a:lnTo>
                    <a:pt x="217" y="1206"/>
                  </a:lnTo>
                  <a:lnTo>
                    <a:pt x="228" y="1179"/>
                  </a:lnTo>
                  <a:lnTo>
                    <a:pt x="241" y="1154"/>
                  </a:lnTo>
                  <a:lnTo>
                    <a:pt x="256" y="1128"/>
                  </a:lnTo>
                  <a:lnTo>
                    <a:pt x="272" y="1104"/>
                  </a:lnTo>
                  <a:lnTo>
                    <a:pt x="287" y="1079"/>
                  </a:lnTo>
                  <a:lnTo>
                    <a:pt x="305" y="1055"/>
                  </a:lnTo>
                  <a:lnTo>
                    <a:pt x="325" y="1033"/>
                  </a:lnTo>
                  <a:lnTo>
                    <a:pt x="346" y="1010"/>
                  </a:lnTo>
                  <a:lnTo>
                    <a:pt x="368" y="988"/>
                  </a:lnTo>
                  <a:lnTo>
                    <a:pt x="390" y="967"/>
                  </a:lnTo>
                  <a:lnTo>
                    <a:pt x="415" y="948"/>
                  </a:lnTo>
                  <a:lnTo>
                    <a:pt x="576" y="864"/>
                  </a:lnTo>
                  <a:lnTo>
                    <a:pt x="595" y="854"/>
                  </a:lnTo>
                  <a:lnTo>
                    <a:pt x="615" y="846"/>
                  </a:lnTo>
                  <a:lnTo>
                    <a:pt x="633" y="837"/>
                  </a:lnTo>
                  <a:lnTo>
                    <a:pt x="652" y="831"/>
                  </a:lnTo>
                  <a:lnTo>
                    <a:pt x="672" y="821"/>
                  </a:lnTo>
                  <a:lnTo>
                    <a:pt x="690" y="810"/>
                  </a:lnTo>
                  <a:lnTo>
                    <a:pt x="707" y="797"/>
                  </a:lnTo>
                  <a:lnTo>
                    <a:pt x="723" y="780"/>
                  </a:lnTo>
                  <a:lnTo>
                    <a:pt x="693" y="765"/>
                  </a:lnTo>
                  <a:lnTo>
                    <a:pt x="664" y="745"/>
                  </a:lnTo>
                  <a:lnTo>
                    <a:pt x="636" y="724"/>
                  </a:lnTo>
                  <a:lnTo>
                    <a:pt x="611" y="699"/>
                  </a:lnTo>
                  <a:lnTo>
                    <a:pt x="587" y="671"/>
                  </a:lnTo>
                  <a:lnTo>
                    <a:pt x="569" y="642"/>
                  </a:lnTo>
                  <a:lnTo>
                    <a:pt x="555" y="611"/>
                  </a:lnTo>
                  <a:lnTo>
                    <a:pt x="546" y="578"/>
                  </a:lnTo>
                  <a:lnTo>
                    <a:pt x="537" y="572"/>
                  </a:lnTo>
                  <a:lnTo>
                    <a:pt x="525" y="567"/>
                  </a:lnTo>
                  <a:lnTo>
                    <a:pt x="514" y="560"/>
                  </a:lnTo>
                  <a:lnTo>
                    <a:pt x="505" y="553"/>
                  </a:lnTo>
                  <a:lnTo>
                    <a:pt x="495" y="546"/>
                  </a:lnTo>
                  <a:lnTo>
                    <a:pt x="486" y="538"/>
                  </a:lnTo>
                  <a:lnTo>
                    <a:pt x="481" y="526"/>
                  </a:lnTo>
                  <a:lnTo>
                    <a:pt x="477" y="515"/>
                  </a:lnTo>
                  <a:lnTo>
                    <a:pt x="472" y="489"/>
                  </a:lnTo>
                  <a:lnTo>
                    <a:pt x="474" y="461"/>
                  </a:lnTo>
                  <a:lnTo>
                    <a:pt x="481" y="434"/>
                  </a:lnTo>
                  <a:lnTo>
                    <a:pt x="495" y="412"/>
                  </a:lnTo>
                  <a:lnTo>
                    <a:pt x="500" y="406"/>
                  </a:lnTo>
                  <a:lnTo>
                    <a:pt x="506" y="401"/>
                  </a:lnTo>
                  <a:lnTo>
                    <a:pt x="512" y="395"/>
                  </a:lnTo>
                  <a:lnTo>
                    <a:pt x="517" y="391"/>
                  </a:lnTo>
                  <a:lnTo>
                    <a:pt x="524" y="388"/>
                  </a:lnTo>
                  <a:lnTo>
                    <a:pt x="531" y="387"/>
                  </a:lnTo>
                  <a:lnTo>
                    <a:pt x="539" y="387"/>
                  </a:lnTo>
                  <a:lnTo>
                    <a:pt x="548" y="388"/>
                  </a:lnTo>
                  <a:lnTo>
                    <a:pt x="546" y="363"/>
                  </a:lnTo>
                  <a:lnTo>
                    <a:pt x="548" y="338"/>
                  </a:lnTo>
                  <a:lnTo>
                    <a:pt x="551" y="314"/>
                  </a:lnTo>
                  <a:lnTo>
                    <a:pt x="556" y="289"/>
                  </a:lnTo>
                  <a:lnTo>
                    <a:pt x="565" y="267"/>
                  </a:lnTo>
                  <a:lnTo>
                    <a:pt x="574" y="245"/>
                  </a:lnTo>
                  <a:lnTo>
                    <a:pt x="587" y="222"/>
                  </a:lnTo>
                  <a:lnTo>
                    <a:pt x="601" y="203"/>
                  </a:lnTo>
                  <a:lnTo>
                    <a:pt x="602" y="175"/>
                  </a:lnTo>
                  <a:lnTo>
                    <a:pt x="605" y="148"/>
                  </a:lnTo>
                  <a:lnTo>
                    <a:pt x="612" y="123"/>
                  </a:lnTo>
                  <a:lnTo>
                    <a:pt x="622" y="99"/>
                  </a:lnTo>
                  <a:lnTo>
                    <a:pt x="634" y="77"/>
                  </a:lnTo>
                  <a:lnTo>
                    <a:pt x="651" y="58"/>
                  </a:lnTo>
                  <a:lnTo>
                    <a:pt x="669" y="38"/>
                  </a:lnTo>
                  <a:lnTo>
                    <a:pt x="691" y="23"/>
                  </a:lnTo>
                  <a:lnTo>
                    <a:pt x="698" y="20"/>
                  </a:lnTo>
                  <a:lnTo>
                    <a:pt x="704" y="17"/>
                  </a:lnTo>
                  <a:lnTo>
                    <a:pt x="711" y="14"/>
                  </a:lnTo>
                  <a:lnTo>
                    <a:pt x="718" y="13"/>
                  </a:lnTo>
                  <a:lnTo>
                    <a:pt x="726" y="10"/>
                  </a:lnTo>
                  <a:lnTo>
                    <a:pt x="733" y="9"/>
                  </a:lnTo>
                  <a:lnTo>
                    <a:pt x="740" y="9"/>
                  </a:lnTo>
                  <a:lnTo>
                    <a:pt x="749" y="7"/>
                  </a:lnTo>
                  <a:lnTo>
                    <a:pt x="760" y="7"/>
                  </a:lnTo>
                  <a:lnTo>
                    <a:pt x="771" y="7"/>
                  </a:lnTo>
                  <a:lnTo>
                    <a:pt x="782" y="9"/>
                  </a:lnTo>
                  <a:lnTo>
                    <a:pt x="792" y="12"/>
                  </a:lnTo>
                  <a:lnTo>
                    <a:pt x="803" y="14"/>
                  </a:lnTo>
                  <a:lnTo>
                    <a:pt x="813" y="17"/>
                  </a:lnTo>
                  <a:lnTo>
                    <a:pt x="822" y="23"/>
                  </a:lnTo>
                  <a:lnTo>
                    <a:pt x="831" y="28"/>
                  </a:lnTo>
                  <a:lnTo>
                    <a:pt x="845" y="21"/>
                  </a:lnTo>
                  <a:lnTo>
                    <a:pt x="859" y="17"/>
                  </a:lnTo>
                  <a:lnTo>
                    <a:pt x="873" y="12"/>
                  </a:lnTo>
                  <a:lnTo>
                    <a:pt x="888" y="7"/>
                  </a:lnTo>
                  <a:lnTo>
                    <a:pt x="903" y="5"/>
                  </a:lnTo>
                  <a:lnTo>
                    <a:pt x="919" y="3"/>
                  </a:lnTo>
                  <a:lnTo>
                    <a:pt x="934" y="2"/>
                  </a:lnTo>
                  <a:lnTo>
                    <a:pt x="949" y="0"/>
                  </a:lnTo>
                  <a:lnTo>
                    <a:pt x="968" y="0"/>
                  </a:lnTo>
                  <a:lnTo>
                    <a:pt x="986" y="2"/>
                  </a:lnTo>
                  <a:lnTo>
                    <a:pt x="1004" y="3"/>
                  </a:lnTo>
                  <a:lnTo>
                    <a:pt x="1022" y="6"/>
                  </a:lnTo>
                  <a:lnTo>
                    <a:pt x="1039" y="10"/>
                  </a:lnTo>
                  <a:lnTo>
                    <a:pt x="1057" y="14"/>
                  </a:lnTo>
                  <a:lnTo>
                    <a:pt x="1074" y="19"/>
                  </a:lnTo>
                  <a:lnTo>
                    <a:pt x="1089" y="24"/>
                  </a:lnTo>
                  <a:lnTo>
                    <a:pt x="1108" y="31"/>
                  </a:lnTo>
                  <a:lnTo>
                    <a:pt x="1128" y="41"/>
                  </a:lnTo>
                  <a:lnTo>
                    <a:pt x="1146" y="53"/>
                  </a:lnTo>
                  <a:lnTo>
                    <a:pt x="1163" y="67"/>
                  </a:lnTo>
                  <a:lnTo>
                    <a:pt x="1179" y="81"/>
                  </a:lnTo>
                  <a:lnTo>
                    <a:pt x="1193" y="98"/>
                  </a:lnTo>
                  <a:lnTo>
                    <a:pt x="1207" y="115"/>
                  </a:lnTo>
                  <a:lnTo>
                    <a:pt x="1219" y="132"/>
                  </a:lnTo>
                  <a:close/>
                </a:path>
              </a:pathLst>
            </a:custGeom>
            <a:solidFill>
              <a:srgbClr val="000000"/>
            </a:solidFill>
            <a:ln w="9525">
              <a:noFill/>
              <a:round/>
              <a:headEnd/>
              <a:tailEnd/>
            </a:ln>
          </p:spPr>
          <p:txBody>
            <a:bodyPr/>
            <a:lstStyle/>
            <a:p>
              <a:endParaRPr lang="en-US"/>
            </a:p>
          </p:txBody>
        </p:sp>
        <p:sp>
          <p:nvSpPr>
            <p:cNvPr id="10" name="Freeform 10"/>
            <p:cNvSpPr>
              <a:spLocks/>
            </p:cNvSpPr>
            <p:nvPr/>
          </p:nvSpPr>
          <p:spPr bwMode="auto">
            <a:xfrm>
              <a:off x="1031" y="2029"/>
              <a:ext cx="218" cy="130"/>
            </a:xfrm>
            <a:custGeom>
              <a:avLst/>
              <a:gdLst/>
              <a:ahLst/>
              <a:cxnLst>
                <a:cxn ang="0">
                  <a:pos x="578" y="148"/>
                </a:cxn>
                <a:cxn ang="0">
                  <a:pos x="608" y="197"/>
                </a:cxn>
                <a:cxn ang="0">
                  <a:pos x="649" y="295"/>
                </a:cxn>
                <a:cxn ang="0">
                  <a:pos x="654" y="376"/>
                </a:cxn>
                <a:cxn ang="0">
                  <a:pos x="638" y="384"/>
                </a:cxn>
                <a:cxn ang="0">
                  <a:pos x="618" y="365"/>
                </a:cxn>
                <a:cxn ang="0">
                  <a:pos x="590" y="289"/>
                </a:cxn>
                <a:cxn ang="0">
                  <a:pos x="541" y="225"/>
                </a:cxn>
                <a:cxn ang="0">
                  <a:pos x="462" y="197"/>
                </a:cxn>
                <a:cxn ang="0">
                  <a:pos x="382" y="217"/>
                </a:cxn>
                <a:cxn ang="0">
                  <a:pos x="306" y="245"/>
                </a:cxn>
                <a:cxn ang="0">
                  <a:pos x="267" y="253"/>
                </a:cxn>
                <a:cxn ang="0">
                  <a:pos x="230" y="261"/>
                </a:cxn>
                <a:cxn ang="0">
                  <a:pos x="191" y="268"/>
                </a:cxn>
                <a:cxn ang="0">
                  <a:pos x="149" y="267"/>
                </a:cxn>
                <a:cxn ang="0">
                  <a:pos x="99" y="257"/>
                </a:cxn>
                <a:cxn ang="0">
                  <a:pos x="49" y="236"/>
                </a:cxn>
                <a:cxn ang="0">
                  <a:pos x="16" y="201"/>
                </a:cxn>
                <a:cxn ang="0">
                  <a:pos x="0" y="155"/>
                </a:cxn>
                <a:cxn ang="0">
                  <a:pos x="10" y="101"/>
                </a:cxn>
                <a:cxn ang="0">
                  <a:pos x="41" y="53"/>
                </a:cxn>
                <a:cxn ang="0">
                  <a:pos x="80" y="20"/>
                </a:cxn>
                <a:cxn ang="0">
                  <a:pos x="112" y="7"/>
                </a:cxn>
                <a:cxn ang="0">
                  <a:pos x="147" y="6"/>
                </a:cxn>
                <a:cxn ang="0">
                  <a:pos x="173" y="19"/>
                </a:cxn>
                <a:cxn ang="0">
                  <a:pos x="190" y="37"/>
                </a:cxn>
                <a:cxn ang="0">
                  <a:pos x="201" y="59"/>
                </a:cxn>
                <a:cxn ang="0">
                  <a:pos x="197" y="106"/>
                </a:cxn>
                <a:cxn ang="0">
                  <a:pos x="169" y="130"/>
                </a:cxn>
                <a:cxn ang="0">
                  <a:pos x="134" y="120"/>
                </a:cxn>
                <a:cxn ang="0">
                  <a:pos x="141" y="86"/>
                </a:cxn>
                <a:cxn ang="0">
                  <a:pos x="119" y="102"/>
                </a:cxn>
                <a:cxn ang="0">
                  <a:pos x="122" y="134"/>
                </a:cxn>
                <a:cxn ang="0">
                  <a:pos x="147" y="157"/>
                </a:cxn>
                <a:cxn ang="0">
                  <a:pos x="176" y="162"/>
                </a:cxn>
                <a:cxn ang="0">
                  <a:pos x="201" y="158"/>
                </a:cxn>
                <a:cxn ang="0">
                  <a:pos x="233" y="125"/>
                </a:cxn>
                <a:cxn ang="0">
                  <a:pos x="240" y="66"/>
                </a:cxn>
                <a:cxn ang="0">
                  <a:pos x="225" y="20"/>
                </a:cxn>
                <a:cxn ang="0">
                  <a:pos x="268" y="9"/>
                </a:cxn>
                <a:cxn ang="0">
                  <a:pos x="313" y="2"/>
                </a:cxn>
                <a:cxn ang="0">
                  <a:pos x="364" y="2"/>
                </a:cxn>
                <a:cxn ang="0">
                  <a:pos x="430" y="14"/>
                </a:cxn>
                <a:cxn ang="0">
                  <a:pos x="491" y="44"/>
                </a:cxn>
              </a:cxnLst>
              <a:rect l="0" t="0" r="r" b="b"/>
              <a:pathLst>
                <a:path w="654" h="390">
                  <a:moveTo>
                    <a:pt x="557" y="100"/>
                  </a:moveTo>
                  <a:lnTo>
                    <a:pt x="569" y="122"/>
                  </a:lnTo>
                  <a:lnTo>
                    <a:pt x="578" y="148"/>
                  </a:lnTo>
                  <a:lnTo>
                    <a:pt x="583" y="168"/>
                  </a:lnTo>
                  <a:lnTo>
                    <a:pt x="585" y="176"/>
                  </a:lnTo>
                  <a:lnTo>
                    <a:pt x="608" y="197"/>
                  </a:lnTo>
                  <a:lnTo>
                    <a:pt x="628" y="226"/>
                  </a:lnTo>
                  <a:lnTo>
                    <a:pt x="640" y="260"/>
                  </a:lnTo>
                  <a:lnTo>
                    <a:pt x="649" y="295"/>
                  </a:lnTo>
                  <a:lnTo>
                    <a:pt x="653" y="327"/>
                  </a:lnTo>
                  <a:lnTo>
                    <a:pt x="654" y="355"/>
                  </a:lnTo>
                  <a:lnTo>
                    <a:pt x="654" y="376"/>
                  </a:lnTo>
                  <a:lnTo>
                    <a:pt x="652" y="384"/>
                  </a:lnTo>
                  <a:lnTo>
                    <a:pt x="645" y="383"/>
                  </a:lnTo>
                  <a:lnTo>
                    <a:pt x="638" y="384"/>
                  </a:lnTo>
                  <a:lnTo>
                    <a:pt x="631" y="387"/>
                  </a:lnTo>
                  <a:lnTo>
                    <a:pt x="625" y="390"/>
                  </a:lnTo>
                  <a:lnTo>
                    <a:pt x="618" y="365"/>
                  </a:lnTo>
                  <a:lnTo>
                    <a:pt x="610" y="338"/>
                  </a:lnTo>
                  <a:lnTo>
                    <a:pt x="601" y="313"/>
                  </a:lnTo>
                  <a:lnTo>
                    <a:pt x="590" y="289"/>
                  </a:lnTo>
                  <a:lnTo>
                    <a:pt x="576" y="266"/>
                  </a:lnTo>
                  <a:lnTo>
                    <a:pt x="559" y="245"/>
                  </a:lnTo>
                  <a:lnTo>
                    <a:pt x="541" y="225"/>
                  </a:lnTo>
                  <a:lnTo>
                    <a:pt x="518" y="207"/>
                  </a:lnTo>
                  <a:lnTo>
                    <a:pt x="490" y="199"/>
                  </a:lnTo>
                  <a:lnTo>
                    <a:pt x="462" y="197"/>
                  </a:lnTo>
                  <a:lnTo>
                    <a:pt x="435" y="200"/>
                  </a:lnTo>
                  <a:lnTo>
                    <a:pt x="409" y="207"/>
                  </a:lnTo>
                  <a:lnTo>
                    <a:pt x="382" y="217"/>
                  </a:lnTo>
                  <a:lnTo>
                    <a:pt x="357" y="226"/>
                  </a:lnTo>
                  <a:lnTo>
                    <a:pt x="331" y="236"/>
                  </a:lnTo>
                  <a:lnTo>
                    <a:pt x="306" y="245"/>
                  </a:lnTo>
                  <a:lnTo>
                    <a:pt x="293" y="247"/>
                  </a:lnTo>
                  <a:lnTo>
                    <a:pt x="279" y="250"/>
                  </a:lnTo>
                  <a:lnTo>
                    <a:pt x="267" y="253"/>
                  </a:lnTo>
                  <a:lnTo>
                    <a:pt x="255" y="256"/>
                  </a:lnTo>
                  <a:lnTo>
                    <a:pt x="243" y="259"/>
                  </a:lnTo>
                  <a:lnTo>
                    <a:pt x="230" y="261"/>
                  </a:lnTo>
                  <a:lnTo>
                    <a:pt x="218" y="264"/>
                  </a:lnTo>
                  <a:lnTo>
                    <a:pt x="205" y="266"/>
                  </a:lnTo>
                  <a:lnTo>
                    <a:pt x="191" y="268"/>
                  </a:lnTo>
                  <a:lnTo>
                    <a:pt x="179" y="268"/>
                  </a:lnTo>
                  <a:lnTo>
                    <a:pt x="163" y="268"/>
                  </a:lnTo>
                  <a:lnTo>
                    <a:pt x="149" y="267"/>
                  </a:lnTo>
                  <a:lnTo>
                    <a:pt x="134" y="266"/>
                  </a:lnTo>
                  <a:lnTo>
                    <a:pt x="117" y="261"/>
                  </a:lnTo>
                  <a:lnTo>
                    <a:pt x="99" y="257"/>
                  </a:lnTo>
                  <a:lnTo>
                    <a:pt x="81" y="250"/>
                  </a:lnTo>
                  <a:lnTo>
                    <a:pt x="64" y="245"/>
                  </a:lnTo>
                  <a:lnTo>
                    <a:pt x="49" y="236"/>
                  </a:lnTo>
                  <a:lnTo>
                    <a:pt x="37" y="226"/>
                  </a:lnTo>
                  <a:lnTo>
                    <a:pt x="25" y="215"/>
                  </a:lnTo>
                  <a:lnTo>
                    <a:pt x="16" y="201"/>
                  </a:lnTo>
                  <a:lnTo>
                    <a:pt x="9" y="187"/>
                  </a:lnTo>
                  <a:lnTo>
                    <a:pt x="3" y="172"/>
                  </a:lnTo>
                  <a:lnTo>
                    <a:pt x="0" y="155"/>
                  </a:lnTo>
                  <a:lnTo>
                    <a:pt x="2" y="137"/>
                  </a:lnTo>
                  <a:lnTo>
                    <a:pt x="4" y="119"/>
                  </a:lnTo>
                  <a:lnTo>
                    <a:pt x="10" y="101"/>
                  </a:lnTo>
                  <a:lnTo>
                    <a:pt x="18" y="84"/>
                  </a:lnTo>
                  <a:lnTo>
                    <a:pt x="28" y="69"/>
                  </a:lnTo>
                  <a:lnTo>
                    <a:pt x="41" y="53"/>
                  </a:lnTo>
                  <a:lnTo>
                    <a:pt x="55" y="40"/>
                  </a:lnTo>
                  <a:lnTo>
                    <a:pt x="70" y="27"/>
                  </a:lnTo>
                  <a:lnTo>
                    <a:pt x="80" y="20"/>
                  </a:lnTo>
                  <a:lnTo>
                    <a:pt x="90" y="14"/>
                  </a:lnTo>
                  <a:lnTo>
                    <a:pt x="101" y="10"/>
                  </a:lnTo>
                  <a:lnTo>
                    <a:pt x="112" y="7"/>
                  </a:lnTo>
                  <a:lnTo>
                    <a:pt x="123" y="5"/>
                  </a:lnTo>
                  <a:lnTo>
                    <a:pt x="136" y="5"/>
                  </a:lnTo>
                  <a:lnTo>
                    <a:pt x="147" y="6"/>
                  </a:lnTo>
                  <a:lnTo>
                    <a:pt x="159" y="9"/>
                  </a:lnTo>
                  <a:lnTo>
                    <a:pt x="166" y="14"/>
                  </a:lnTo>
                  <a:lnTo>
                    <a:pt x="173" y="19"/>
                  </a:lnTo>
                  <a:lnTo>
                    <a:pt x="179" y="24"/>
                  </a:lnTo>
                  <a:lnTo>
                    <a:pt x="184" y="31"/>
                  </a:lnTo>
                  <a:lnTo>
                    <a:pt x="190" y="37"/>
                  </a:lnTo>
                  <a:lnTo>
                    <a:pt x="194" y="44"/>
                  </a:lnTo>
                  <a:lnTo>
                    <a:pt x="198" y="52"/>
                  </a:lnTo>
                  <a:lnTo>
                    <a:pt x="201" y="59"/>
                  </a:lnTo>
                  <a:lnTo>
                    <a:pt x="204" y="76"/>
                  </a:lnTo>
                  <a:lnTo>
                    <a:pt x="202" y="91"/>
                  </a:lnTo>
                  <a:lnTo>
                    <a:pt x="197" y="106"/>
                  </a:lnTo>
                  <a:lnTo>
                    <a:pt x="189" y="120"/>
                  </a:lnTo>
                  <a:lnTo>
                    <a:pt x="179" y="125"/>
                  </a:lnTo>
                  <a:lnTo>
                    <a:pt x="169" y="130"/>
                  </a:lnTo>
                  <a:lnTo>
                    <a:pt x="158" y="133"/>
                  </a:lnTo>
                  <a:lnTo>
                    <a:pt x="148" y="132"/>
                  </a:lnTo>
                  <a:lnTo>
                    <a:pt x="134" y="120"/>
                  </a:lnTo>
                  <a:lnTo>
                    <a:pt x="133" y="106"/>
                  </a:lnTo>
                  <a:lnTo>
                    <a:pt x="138" y="94"/>
                  </a:lnTo>
                  <a:lnTo>
                    <a:pt x="141" y="86"/>
                  </a:lnTo>
                  <a:lnTo>
                    <a:pt x="131" y="86"/>
                  </a:lnTo>
                  <a:lnTo>
                    <a:pt x="124" y="93"/>
                  </a:lnTo>
                  <a:lnTo>
                    <a:pt x="119" y="102"/>
                  </a:lnTo>
                  <a:lnTo>
                    <a:pt x="116" y="111"/>
                  </a:lnTo>
                  <a:lnTo>
                    <a:pt x="117" y="123"/>
                  </a:lnTo>
                  <a:lnTo>
                    <a:pt x="122" y="134"/>
                  </a:lnTo>
                  <a:lnTo>
                    <a:pt x="129" y="144"/>
                  </a:lnTo>
                  <a:lnTo>
                    <a:pt x="137" y="153"/>
                  </a:lnTo>
                  <a:lnTo>
                    <a:pt x="147" y="157"/>
                  </a:lnTo>
                  <a:lnTo>
                    <a:pt x="156" y="160"/>
                  </a:lnTo>
                  <a:lnTo>
                    <a:pt x="166" y="162"/>
                  </a:lnTo>
                  <a:lnTo>
                    <a:pt x="176" y="162"/>
                  </a:lnTo>
                  <a:lnTo>
                    <a:pt x="184" y="162"/>
                  </a:lnTo>
                  <a:lnTo>
                    <a:pt x="193" y="161"/>
                  </a:lnTo>
                  <a:lnTo>
                    <a:pt x="201" y="158"/>
                  </a:lnTo>
                  <a:lnTo>
                    <a:pt x="208" y="155"/>
                  </a:lnTo>
                  <a:lnTo>
                    <a:pt x="223" y="141"/>
                  </a:lnTo>
                  <a:lnTo>
                    <a:pt x="233" y="125"/>
                  </a:lnTo>
                  <a:lnTo>
                    <a:pt x="237" y="105"/>
                  </a:lnTo>
                  <a:lnTo>
                    <a:pt x="240" y="84"/>
                  </a:lnTo>
                  <a:lnTo>
                    <a:pt x="240" y="66"/>
                  </a:lnTo>
                  <a:lnTo>
                    <a:pt x="237" y="49"/>
                  </a:lnTo>
                  <a:lnTo>
                    <a:pt x="232" y="35"/>
                  </a:lnTo>
                  <a:lnTo>
                    <a:pt x="225" y="20"/>
                  </a:lnTo>
                  <a:lnTo>
                    <a:pt x="239" y="16"/>
                  </a:lnTo>
                  <a:lnTo>
                    <a:pt x="254" y="12"/>
                  </a:lnTo>
                  <a:lnTo>
                    <a:pt x="268" y="9"/>
                  </a:lnTo>
                  <a:lnTo>
                    <a:pt x="283" y="6"/>
                  </a:lnTo>
                  <a:lnTo>
                    <a:pt x="297" y="3"/>
                  </a:lnTo>
                  <a:lnTo>
                    <a:pt x="313" y="2"/>
                  </a:lnTo>
                  <a:lnTo>
                    <a:pt x="327" y="0"/>
                  </a:lnTo>
                  <a:lnTo>
                    <a:pt x="342" y="0"/>
                  </a:lnTo>
                  <a:lnTo>
                    <a:pt x="364" y="2"/>
                  </a:lnTo>
                  <a:lnTo>
                    <a:pt x="387" y="3"/>
                  </a:lnTo>
                  <a:lnTo>
                    <a:pt x="409" y="9"/>
                  </a:lnTo>
                  <a:lnTo>
                    <a:pt x="430" y="14"/>
                  </a:lnTo>
                  <a:lnTo>
                    <a:pt x="451" y="21"/>
                  </a:lnTo>
                  <a:lnTo>
                    <a:pt x="472" y="31"/>
                  </a:lnTo>
                  <a:lnTo>
                    <a:pt x="491" y="44"/>
                  </a:lnTo>
                  <a:lnTo>
                    <a:pt x="509" y="56"/>
                  </a:lnTo>
                  <a:lnTo>
                    <a:pt x="557" y="100"/>
                  </a:lnTo>
                  <a:close/>
                </a:path>
              </a:pathLst>
            </a:custGeom>
            <a:solidFill>
              <a:srgbClr val="FFFF7C"/>
            </a:solidFill>
            <a:ln w="9525">
              <a:noFill/>
              <a:round/>
              <a:headEnd/>
              <a:tailEnd/>
            </a:ln>
          </p:spPr>
          <p:txBody>
            <a:bodyPr/>
            <a:lstStyle/>
            <a:p>
              <a:endParaRPr lang="en-US"/>
            </a:p>
          </p:txBody>
        </p:sp>
        <p:sp>
          <p:nvSpPr>
            <p:cNvPr id="11" name="Freeform 11"/>
            <p:cNvSpPr>
              <a:spLocks/>
            </p:cNvSpPr>
            <p:nvPr/>
          </p:nvSpPr>
          <p:spPr bwMode="auto">
            <a:xfrm>
              <a:off x="1015" y="2096"/>
              <a:ext cx="21" cy="55"/>
            </a:xfrm>
            <a:custGeom>
              <a:avLst/>
              <a:gdLst/>
              <a:ahLst/>
              <a:cxnLst>
                <a:cxn ang="0">
                  <a:pos x="62" y="53"/>
                </a:cxn>
                <a:cxn ang="0">
                  <a:pos x="53" y="66"/>
                </a:cxn>
                <a:cxn ang="0">
                  <a:pos x="46" y="79"/>
                </a:cxn>
                <a:cxn ang="0">
                  <a:pos x="39" y="93"/>
                </a:cxn>
                <a:cxn ang="0">
                  <a:pos x="34" y="107"/>
                </a:cxn>
                <a:cxn ang="0">
                  <a:pos x="28" y="121"/>
                </a:cxn>
                <a:cxn ang="0">
                  <a:pos x="23" y="135"/>
                </a:cxn>
                <a:cxn ang="0">
                  <a:pos x="18" y="151"/>
                </a:cxn>
                <a:cxn ang="0">
                  <a:pos x="16" y="165"/>
                </a:cxn>
                <a:cxn ang="0">
                  <a:pos x="13" y="163"/>
                </a:cxn>
                <a:cxn ang="0">
                  <a:pos x="11" y="162"/>
                </a:cxn>
                <a:cxn ang="0">
                  <a:pos x="9" y="159"/>
                </a:cxn>
                <a:cxn ang="0">
                  <a:pos x="4" y="156"/>
                </a:cxn>
                <a:cxn ang="0">
                  <a:pos x="0" y="114"/>
                </a:cxn>
                <a:cxn ang="0">
                  <a:pos x="3" y="74"/>
                </a:cxn>
                <a:cxn ang="0">
                  <a:pos x="13" y="35"/>
                </a:cxn>
                <a:cxn ang="0">
                  <a:pos x="31" y="0"/>
                </a:cxn>
                <a:cxn ang="0">
                  <a:pos x="37" y="14"/>
                </a:cxn>
                <a:cxn ang="0">
                  <a:pos x="45" y="26"/>
                </a:cxn>
                <a:cxn ang="0">
                  <a:pos x="55" y="39"/>
                </a:cxn>
                <a:cxn ang="0">
                  <a:pos x="62" y="53"/>
                </a:cxn>
              </a:cxnLst>
              <a:rect l="0" t="0" r="r" b="b"/>
              <a:pathLst>
                <a:path w="62" h="165">
                  <a:moveTo>
                    <a:pt x="62" y="53"/>
                  </a:moveTo>
                  <a:lnTo>
                    <a:pt x="53" y="66"/>
                  </a:lnTo>
                  <a:lnTo>
                    <a:pt x="46" y="79"/>
                  </a:lnTo>
                  <a:lnTo>
                    <a:pt x="39" y="93"/>
                  </a:lnTo>
                  <a:lnTo>
                    <a:pt x="34" y="107"/>
                  </a:lnTo>
                  <a:lnTo>
                    <a:pt x="28" y="121"/>
                  </a:lnTo>
                  <a:lnTo>
                    <a:pt x="23" y="135"/>
                  </a:lnTo>
                  <a:lnTo>
                    <a:pt x="18" y="151"/>
                  </a:lnTo>
                  <a:lnTo>
                    <a:pt x="16" y="165"/>
                  </a:lnTo>
                  <a:lnTo>
                    <a:pt x="13" y="163"/>
                  </a:lnTo>
                  <a:lnTo>
                    <a:pt x="11" y="162"/>
                  </a:lnTo>
                  <a:lnTo>
                    <a:pt x="9" y="159"/>
                  </a:lnTo>
                  <a:lnTo>
                    <a:pt x="4" y="156"/>
                  </a:lnTo>
                  <a:lnTo>
                    <a:pt x="0" y="114"/>
                  </a:lnTo>
                  <a:lnTo>
                    <a:pt x="3" y="74"/>
                  </a:lnTo>
                  <a:lnTo>
                    <a:pt x="13" y="35"/>
                  </a:lnTo>
                  <a:lnTo>
                    <a:pt x="31" y="0"/>
                  </a:lnTo>
                  <a:lnTo>
                    <a:pt x="37" y="14"/>
                  </a:lnTo>
                  <a:lnTo>
                    <a:pt x="45" y="26"/>
                  </a:lnTo>
                  <a:lnTo>
                    <a:pt x="55" y="39"/>
                  </a:lnTo>
                  <a:lnTo>
                    <a:pt x="62" y="53"/>
                  </a:lnTo>
                  <a:close/>
                </a:path>
              </a:pathLst>
            </a:custGeom>
            <a:solidFill>
              <a:srgbClr val="FFFF7C"/>
            </a:solidFill>
            <a:ln w="9525">
              <a:noFill/>
              <a:round/>
              <a:headEnd/>
              <a:tailEnd/>
            </a:ln>
          </p:spPr>
          <p:txBody>
            <a:bodyPr/>
            <a:lstStyle/>
            <a:p>
              <a:endParaRPr lang="en-US"/>
            </a:p>
          </p:txBody>
        </p:sp>
        <p:sp>
          <p:nvSpPr>
            <p:cNvPr id="12" name="Freeform 12"/>
            <p:cNvSpPr>
              <a:spLocks/>
            </p:cNvSpPr>
            <p:nvPr/>
          </p:nvSpPr>
          <p:spPr bwMode="auto">
            <a:xfrm>
              <a:off x="987" y="2107"/>
              <a:ext cx="276" cy="170"/>
            </a:xfrm>
            <a:custGeom>
              <a:avLst/>
              <a:gdLst/>
              <a:ahLst/>
              <a:cxnLst>
                <a:cxn ang="0">
                  <a:pos x="691" y="68"/>
                </a:cxn>
                <a:cxn ang="0">
                  <a:pos x="725" y="160"/>
                </a:cxn>
                <a:cxn ang="0">
                  <a:pos x="736" y="208"/>
                </a:cxn>
                <a:cxn ang="0">
                  <a:pos x="756" y="190"/>
                </a:cxn>
                <a:cxn ang="0">
                  <a:pos x="779" y="179"/>
                </a:cxn>
                <a:cxn ang="0">
                  <a:pos x="809" y="188"/>
                </a:cxn>
                <a:cxn ang="0">
                  <a:pos x="827" y="220"/>
                </a:cxn>
                <a:cxn ang="0">
                  <a:pos x="825" y="273"/>
                </a:cxn>
                <a:cxn ang="0">
                  <a:pos x="803" y="303"/>
                </a:cxn>
                <a:cxn ang="0">
                  <a:pos x="778" y="317"/>
                </a:cxn>
                <a:cxn ang="0">
                  <a:pos x="750" y="320"/>
                </a:cxn>
                <a:cxn ang="0">
                  <a:pos x="704" y="388"/>
                </a:cxn>
                <a:cxn ang="0">
                  <a:pos x="650" y="441"/>
                </a:cxn>
                <a:cxn ang="0">
                  <a:pos x="583" y="477"/>
                </a:cxn>
                <a:cxn ang="0">
                  <a:pos x="506" y="501"/>
                </a:cxn>
                <a:cxn ang="0">
                  <a:pos x="414" y="511"/>
                </a:cxn>
                <a:cxn ang="0">
                  <a:pos x="340" y="505"/>
                </a:cxn>
                <a:cxn ang="0">
                  <a:pos x="279" y="490"/>
                </a:cxn>
                <a:cxn ang="0">
                  <a:pos x="220" y="467"/>
                </a:cxn>
                <a:cxn ang="0">
                  <a:pos x="167" y="437"/>
                </a:cxn>
                <a:cxn ang="0">
                  <a:pos x="123" y="393"/>
                </a:cxn>
                <a:cxn ang="0">
                  <a:pos x="90" y="339"/>
                </a:cxn>
                <a:cxn ang="0">
                  <a:pos x="72" y="282"/>
                </a:cxn>
                <a:cxn ang="0">
                  <a:pos x="39" y="264"/>
                </a:cxn>
                <a:cxn ang="0">
                  <a:pos x="7" y="243"/>
                </a:cxn>
                <a:cxn ang="0">
                  <a:pos x="1" y="207"/>
                </a:cxn>
                <a:cxn ang="0">
                  <a:pos x="12" y="177"/>
                </a:cxn>
                <a:cxn ang="0">
                  <a:pos x="32" y="155"/>
                </a:cxn>
                <a:cxn ang="0">
                  <a:pos x="63" y="151"/>
                </a:cxn>
                <a:cxn ang="0">
                  <a:pos x="90" y="159"/>
                </a:cxn>
                <a:cxn ang="0">
                  <a:pos x="113" y="173"/>
                </a:cxn>
                <a:cxn ang="0">
                  <a:pos x="132" y="126"/>
                </a:cxn>
                <a:cxn ang="0">
                  <a:pos x="150" y="77"/>
                </a:cxn>
                <a:cxn ang="0">
                  <a:pos x="181" y="50"/>
                </a:cxn>
                <a:cxn ang="0">
                  <a:pos x="216" y="61"/>
                </a:cxn>
                <a:cxn ang="0">
                  <a:pos x="254" y="70"/>
                </a:cxn>
                <a:cxn ang="0">
                  <a:pos x="309" y="71"/>
                </a:cxn>
                <a:cxn ang="0">
                  <a:pos x="371" y="61"/>
                </a:cxn>
                <a:cxn ang="0">
                  <a:pos x="429" y="45"/>
                </a:cxn>
                <a:cxn ang="0">
                  <a:pos x="485" y="25"/>
                </a:cxn>
                <a:cxn ang="0">
                  <a:pos x="544" y="8"/>
                </a:cxn>
                <a:cxn ang="0">
                  <a:pos x="594" y="0"/>
                </a:cxn>
                <a:cxn ang="0">
                  <a:pos x="625" y="1"/>
                </a:cxn>
                <a:cxn ang="0">
                  <a:pos x="652" y="10"/>
                </a:cxn>
              </a:cxnLst>
              <a:rect l="0" t="0" r="r" b="b"/>
              <a:pathLst>
                <a:path w="830" h="512">
                  <a:moveTo>
                    <a:pt x="661" y="15"/>
                  </a:moveTo>
                  <a:lnTo>
                    <a:pt x="678" y="39"/>
                  </a:lnTo>
                  <a:lnTo>
                    <a:pt x="691" y="68"/>
                  </a:lnTo>
                  <a:lnTo>
                    <a:pt x="705" y="99"/>
                  </a:lnTo>
                  <a:lnTo>
                    <a:pt x="715" y="131"/>
                  </a:lnTo>
                  <a:lnTo>
                    <a:pt x="725" y="160"/>
                  </a:lnTo>
                  <a:lnTo>
                    <a:pt x="731" y="186"/>
                  </a:lnTo>
                  <a:lnTo>
                    <a:pt x="735" y="202"/>
                  </a:lnTo>
                  <a:lnTo>
                    <a:pt x="736" y="208"/>
                  </a:lnTo>
                  <a:lnTo>
                    <a:pt x="743" y="201"/>
                  </a:lnTo>
                  <a:lnTo>
                    <a:pt x="749" y="195"/>
                  </a:lnTo>
                  <a:lnTo>
                    <a:pt x="756" y="190"/>
                  </a:lnTo>
                  <a:lnTo>
                    <a:pt x="764" y="184"/>
                  </a:lnTo>
                  <a:lnTo>
                    <a:pt x="771" y="181"/>
                  </a:lnTo>
                  <a:lnTo>
                    <a:pt x="779" y="179"/>
                  </a:lnTo>
                  <a:lnTo>
                    <a:pt x="788" y="179"/>
                  </a:lnTo>
                  <a:lnTo>
                    <a:pt x="797" y="180"/>
                  </a:lnTo>
                  <a:lnTo>
                    <a:pt x="809" y="188"/>
                  </a:lnTo>
                  <a:lnTo>
                    <a:pt x="817" y="198"/>
                  </a:lnTo>
                  <a:lnTo>
                    <a:pt x="823" y="209"/>
                  </a:lnTo>
                  <a:lnTo>
                    <a:pt x="827" y="220"/>
                  </a:lnTo>
                  <a:lnTo>
                    <a:pt x="830" y="239"/>
                  </a:lnTo>
                  <a:lnTo>
                    <a:pt x="828" y="257"/>
                  </a:lnTo>
                  <a:lnTo>
                    <a:pt x="825" y="273"/>
                  </a:lnTo>
                  <a:lnTo>
                    <a:pt x="817" y="289"/>
                  </a:lnTo>
                  <a:lnTo>
                    <a:pt x="810" y="297"/>
                  </a:lnTo>
                  <a:lnTo>
                    <a:pt x="803" y="303"/>
                  </a:lnTo>
                  <a:lnTo>
                    <a:pt x="795" y="308"/>
                  </a:lnTo>
                  <a:lnTo>
                    <a:pt x="786" y="313"/>
                  </a:lnTo>
                  <a:lnTo>
                    <a:pt x="778" y="317"/>
                  </a:lnTo>
                  <a:lnTo>
                    <a:pt x="768" y="318"/>
                  </a:lnTo>
                  <a:lnTo>
                    <a:pt x="760" y="320"/>
                  </a:lnTo>
                  <a:lnTo>
                    <a:pt x="750" y="320"/>
                  </a:lnTo>
                  <a:lnTo>
                    <a:pt x="736" y="345"/>
                  </a:lnTo>
                  <a:lnTo>
                    <a:pt x="721" y="367"/>
                  </a:lnTo>
                  <a:lnTo>
                    <a:pt x="704" y="388"/>
                  </a:lnTo>
                  <a:lnTo>
                    <a:pt x="687" y="407"/>
                  </a:lnTo>
                  <a:lnTo>
                    <a:pt x="669" y="424"/>
                  </a:lnTo>
                  <a:lnTo>
                    <a:pt x="650" y="441"/>
                  </a:lnTo>
                  <a:lnTo>
                    <a:pt x="629" y="455"/>
                  </a:lnTo>
                  <a:lnTo>
                    <a:pt x="606" y="466"/>
                  </a:lnTo>
                  <a:lnTo>
                    <a:pt x="583" y="477"/>
                  </a:lnTo>
                  <a:lnTo>
                    <a:pt x="559" y="487"/>
                  </a:lnTo>
                  <a:lnTo>
                    <a:pt x="532" y="494"/>
                  </a:lnTo>
                  <a:lnTo>
                    <a:pt x="506" y="501"/>
                  </a:lnTo>
                  <a:lnTo>
                    <a:pt x="477" y="505"/>
                  </a:lnTo>
                  <a:lnTo>
                    <a:pt x="446" y="509"/>
                  </a:lnTo>
                  <a:lnTo>
                    <a:pt x="414" y="511"/>
                  </a:lnTo>
                  <a:lnTo>
                    <a:pt x="380" y="512"/>
                  </a:lnTo>
                  <a:lnTo>
                    <a:pt x="360" y="509"/>
                  </a:lnTo>
                  <a:lnTo>
                    <a:pt x="340" y="505"/>
                  </a:lnTo>
                  <a:lnTo>
                    <a:pt x="319" y="501"/>
                  </a:lnTo>
                  <a:lnTo>
                    <a:pt x="298" y="495"/>
                  </a:lnTo>
                  <a:lnTo>
                    <a:pt x="279" y="490"/>
                  </a:lnTo>
                  <a:lnTo>
                    <a:pt x="259" y="484"/>
                  </a:lnTo>
                  <a:lnTo>
                    <a:pt x="240" y="476"/>
                  </a:lnTo>
                  <a:lnTo>
                    <a:pt x="220" y="467"/>
                  </a:lnTo>
                  <a:lnTo>
                    <a:pt x="202" y="459"/>
                  </a:lnTo>
                  <a:lnTo>
                    <a:pt x="184" y="448"/>
                  </a:lnTo>
                  <a:lnTo>
                    <a:pt x="167" y="437"/>
                  </a:lnTo>
                  <a:lnTo>
                    <a:pt x="152" y="424"/>
                  </a:lnTo>
                  <a:lnTo>
                    <a:pt x="136" y="409"/>
                  </a:lnTo>
                  <a:lnTo>
                    <a:pt x="123" y="393"/>
                  </a:lnTo>
                  <a:lnTo>
                    <a:pt x="110" y="377"/>
                  </a:lnTo>
                  <a:lnTo>
                    <a:pt x="99" y="357"/>
                  </a:lnTo>
                  <a:lnTo>
                    <a:pt x="90" y="339"/>
                  </a:lnTo>
                  <a:lnTo>
                    <a:pt x="82" y="321"/>
                  </a:lnTo>
                  <a:lnTo>
                    <a:pt x="75" y="301"/>
                  </a:lnTo>
                  <a:lnTo>
                    <a:pt x="72" y="282"/>
                  </a:lnTo>
                  <a:lnTo>
                    <a:pt x="63" y="275"/>
                  </a:lnTo>
                  <a:lnTo>
                    <a:pt x="50" y="269"/>
                  </a:lnTo>
                  <a:lnTo>
                    <a:pt x="39" y="264"/>
                  </a:lnTo>
                  <a:lnTo>
                    <a:pt x="26" y="258"/>
                  </a:lnTo>
                  <a:lnTo>
                    <a:pt x="15" y="251"/>
                  </a:lnTo>
                  <a:lnTo>
                    <a:pt x="7" y="243"/>
                  </a:lnTo>
                  <a:lnTo>
                    <a:pt x="1" y="232"/>
                  </a:lnTo>
                  <a:lnTo>
                    <a:pt x="0" y="216"/>
                  </a:lnTo>
                  <a:lnTo>
                    <a:pt x="1" y="207"/>
                  </a:lnTo>
                  <a:lnTo>
                    <a:pt x="4" y="197"/>
                  </a:lnTo>
                  <a:lnTo>
                    <a:pt x="8" y="187"/>
                  </a:lnTo>
                  <a:lnTo>
                    <a:pt x="12" y="177"/>
                  </a:lnTo>
                  <a:lnTo>
                    <a:pt x="18" y="169"/>
                  </a:lnTo>
                  <a:lnTo>
                    <a:pt x="23" y="160"/>
                  </a:lnTo>
                  <a:lnTo>
                    <a:pt x="32" y="155"/>
                  </a:lnTo>
                  <a:lnTo>
                    <a:pt x="42" y="149"/>
                  </a:lnTo>
                  <a:lnTo>
                    <a:pt x="51" y="149"/>
                  </a:lnTo>
                  <a:lnTo>
                    <a:pt x="63" y="151"/>
                  </a:lnTo>
                  <a:lnTo>
                    <a:pt x="72" y="152"/>
                  </a:lnTo>
                  <a:lnTo>
                    <a:pt x="82" y="155"/>
                  </a:lnTo>
                  <a:lnTo>
                    <a:pt x="90" y="159"/>
                  </a:lnTo>
                  <a:lnTo>
                    <a:pt x="99" y="163"/>
                  </a:lnTo>
                  <a:lnTo>
                    <a:pt x="106" y="167"/>
                  </a:lnTo>
                  <a:lnTo>
                    <a:pt x="113" y="173"/>
                  </a:lnTo>
                  <a:lnTo>
                    <a:pt x="120" y="158"/>
                  </a:lnTo>
                  <a:lnTo>
                    <a:pt x="127" y="141"/>
                  </a:lnTo>
                  <a:lnTo>
                    <a:pt x="132" y="126"/>
                  </a:lnTo>
                  <a:lnTo>
                    <a:pt x="138" y="109"/>
                  </a:lnTo>
                  <a:lnTo>
                    <a:pt x="143" y="92"/>
                  </a:lnTo>
                  <a:lnTo>
                    <a:pt x="150" y="77"/>
                  </a:lnTo>
                  <a:lnTo>
                    <a:pt x="159" y="61"/>
                  </a:lnTo>
                  <a:lnTo>
                    <a:pt x="170" y="47"/>
                  </a:lnTo>
                  <a:lnTo>
                    <a:pt x="181" y="50"/>
                  </a:lnTo>
                  <a:lnTo>
                    <a:pt x="192" y="54"/>
                  </a:lnTo>
                  <a:lnTo>
                    <a:pt x="203" y="59"/>
                  </a:lnTo>
                  <a:lnTo>
                    <a:pt x="216" y="61"/>
                  </a:lnTo>
                  <a:lnTo>
                    <a:pt x="227" y="66"/>
                  </a:lnTo>
                  <a:lnTo>
                    <a:pt x="240" y="68"/>
                  </a:lnTo>
                  <a:lnTo>
                    <a:pt x="254" y="70"/>
                  </a:lnTo>
                  <a:lnTo>
                    <a:pt x="266" y="71"/>
                  </a:lnTo>
                  <a:lnTo>
                    <a:pt x="288" y="73"/>
                  </a:lnTo>
                  <a:lnTo>
                    <a:pt x="309" y="71"/>
                  </a:lnTo>
                  <a:lnTo>
                    <a:pt x="330" y="70"/>
                  </a:lnTo>
                  <a:lnTo>
                    <a:pt x="351" y="66"/>
                  </a:lnTo>
                  <a:lnTo>
                    <a:pt x="371" y="61"/>
                  </a:lnTo>
                  <a:lnTo>
                    <a:pt x="390" y="57"/>
                  </a:lnTo>
                  <a:lnTo>
                    <a:pt x="410" y="52"/>
                  </a:lnTo>
                  <a:lnTo>
                    <a:pt x="429" y="45"/>
                  </a:lnTo>
                  <a:lnTo>
                    <a:pt x="447" y="39"/>
                  </a:lnTo>
                  <a:lnTo>
                    <a:pt x="467" y="32"/>
                  </a:lnTo>
                  <a:lnTo>
                    <a:pt x="485" y="25"/>
                  </a:lnTo>
                  <a:lnTo>
                    <a:pt x="505" y="20"/>
                  </a:lnTo>
                  <a:lnTo>
                    <a:pt x="524" y="14"/>
                  </a:lnTo>
                  <a:lnTo>
                    <a:pt x="544" y="8"/>
                  </a:lnTo>
                  <a:lnTo>
                    <a:pt x="563" y="4"/>
                  </a:lnTo>
                  <a:lnTo>
                    <a:pt x="583" y="0"/>
                  </a:lnTo>
                  <a:lnTo>
                    <a:pt x="594" y="0"/>
                  </a:lnTo>
                  <a:lnTo>
                    <a:pt x="604" y="0"/>
                  </a:lnTo>
                  <a:lnTo>
                    <a:pt x="615" y="0"/>
                  </a:lnTo>
                  <a:lnTo>
                    <a:pt x="625" y="1"/>
                  </a:lnTo>
                  <a:lnTo>
                    <a:pt x="634" y="3"/>
                  </a:lnTo>
                  <a:lnTo>
                    <a:pt x="643" y="6"/>
                  </a:lnTo>
                  <a:lnTo>
                    <a:pt x="652" y="10"/>
                  </a:lnTo>
                  <a:lnTo>
                    <a:pt x="661" y="15"/>
                  </a:lnTo>
                  <a:close/>
                </a:path>
              </a:pathLst>
            </a:custGeom>
            <a:solidFill>
              <a:srgbClr val="F2BFB2"/>
            </a:solidFill>
            <a:ln w="9525">
              <a:noFill/>
              <a:round/>
              <a:headEnd/>
              <a:tailEnd/>
            </a:ln>
          </p:spPr>
          <p:txBody>
            <a:bodyPr/>
            <a:lstStyle/>
            <a:p>
              <a:endParaRPr lang="en-US"/>
            </a:p>
          </p:txBody>
        </p:sp>
        <p:sp>
          <p:nvSpPr>
            <p:cNvPr id="13" name="Freeform 13"/>
            <p:cNvSpPr>
              <a:spLocks/>
            </p:cNvSpPr>
            <p:nvPr/>
          </p:nvSpPr>
          <p:spPr bwMode="auto">
            <a:xfrm>
              <a:off x="1054" y="2165"/>
              <a:ext cx="43" cy="17"/>
            </a:xfrm>
            <a:custGeom>
              <a:avLst/>
              <a:gdLst/>
              <a:ahLst/>
              <a:cxnLst>
                <a:cxn ang="0">
                  <a:pos x="129" y="21"/>
                </a:cxn>
                <a:cxn ang="0">
                  <a:pos x="129" y="26"/>
                </a:cxn>
                <a:cxn ang="0">
                  <a:pos x="121" y="31"/>
                </a:cxn>
                <a:cxn ang="0">
                  <a:pos x="113" y="35"/>
                </a:cxn>
                <a:cxn ang="0">
                  <a:pos x="104" y="39"/>
                </a:cxn>
                <a:cxn ang="0">
                  <a:pos x="94" y="43"/>
                </a:cxn>
                <a:cxn ang="0">
                  <a:pos x="86" y="46"/>
                </a:cxn>
                <a:cxn ang="0">
                  <a:pos x="76" y="49"/>
                </a:cxn>
                <a:cxn ang="0">
                  <a:pos x="68" y="49"/>
                </a:cxn>
                <a:cxn ang="0">
                  <a:pos x="58" y="49"/>
                </a:cxn>
                <a:cxn ang="0">
                  <a:pos x="50" y="44"/>
                </a:cxn>
                <a:cxn ang="0">
                  <a:pos x="41" y="40"/>
                </a:cxn>
                <a:cxn ang="0">
                  <a:pos x="33" y="36"/>
                </a:cxn>
                <a:cxn ang="0">
                  <a:pos x="25" y="32"/>
                </a:cxn>
                <a:cxn ang="0">
                  <a:pos x="18" y="26"/>
                </a:cxn>
                <a:cxn ang="0">
                  <a:pos x="11" y="21"/>
                </a:cxn>
                <a:cxn ang="0">
                  <a:pos x="5" y="15"/>
                </a:cxn>
                <a:cxn ang="0">
                  <a:pos x="0" y="8"/>
                </a:cxn>
                <a:cxn ang="0">
                  <a:pos x="2" y="8"/>
                </a:cxn>
                <a:cxn ang="0">
                  <a:pos x="5" y="7"/>
                </a:cxn>
                <a:cxn ang="0">
                  <a:pos x="9" y="4"/>
                </a:cxn>
                <a:cxn ang="0">
                  <a:pos x="12" y="0"/>
                </a:cxn>
                <a:cxn ang="0">
                  <a:pos x="26" y="14"/>
                </a:cxn>
                <a:cxn ang="0">
                  <a:pos x="44" y="21"/>
                </a:cxn>
                <a:cxn ang="0">
                  <a:pos x="64" y="25"/>
                </a:cxn>
                <a:cxn ang="0">
                  <a:pos x="83" y="26"/>
                </a:cxn>
                <a:cxn ang="0">
                  <a:pos x="100" y="25"/>
                </a:cxn>
                <a:cxn ang="0">
                  <a:pos x="115" y="24"/>
                </a:cxn>
                <a:cxn ang="0">
                  <a:pos x="125" y="22"/>
                </a:cxn>
                <a:cxn ang="0">
                  <a:pos x="129" y="21"/>
                </a:cxn>
              </a:cxnLst>
              <a:rect l="0" t="0" r="r" b="b"/>
              <a:pathLst>
                <a:path w="129" h="49">
                  <a:moveTo>
                    <a:pt x="129" y="21"/>
                  </a:moveTo>
                  <a:lnTo>
                    <a:pt x="129" y="26"/>
                  </a:lnTo>
                  <a:lnTo>
                    <a:pt x="121" y="31"/>
                  </a:lnTo>
                  <a:lnTo>
                    <a:pt x="113" y="35"/>
                  </a:lnTo>
                  <a:lnTo>
                    <a:pt x="104" y="39"/>
                  </a:lnTo>
                  <a:lnTo>
                    <a:pt x="94" y="43"/>
                  </a:lnTo>
                  <a:lnTo>
                    <a:pt x="86" y="46"/>
                  </a:lnTo>
                  <a:lnTo>
                    <a:pt x="76" y="49"/>
                  </a:lnTo>
                  <a:lnTo>
                    <a:pt x="68" y="49"/>
                  </a:lnTo>
                  <a:lnTo>
                    <a:pt x="58" y="49"/>
                  </a:lnTo>
                  <a:lnTo>
                    <a:pt x="50" y="44"/>
                  </a:lnTo>
                  <a:lnTo>
                    <a:pt x="41" y="40"/>
                  </a:lnTo>
                  <a:lnTo>
                    <a:pt x="33" y="36"/>
                  </a:lnTo>
                  <a:lnTo>
                    <a:pt x="25" y="32"/>
                  </a:lnTo>
                  <a:lnTo>
                    <a:pt x="18" y="26"/>
                  </a:lnTo>
                  <a:lnTo>
                    <a:pt x="11" y="21"/>
                  </a:lnTo>
                  <a:lnTo>
                    <a:pt x="5" y="15"/>
                  </a:lnTo>
                  <a:lnTo>
                    <a:pt x="0" y="8"/>
                  </a:lnTo>
                  <a:lnTo>
                    <a:pt x="2" y="8"/>
                  </a:lnTo>
                  <a:lnTo>
                    <a:pt x="5" y="7"/>
                  </a:lnTo>
                  <a:lnTo>
                    <a:pt x="9" y="4"/>
                  </a:lnTo>
                  <a:lnTo>
                    <a:pt x="12" y="0"/>
                  </a:lnTo>
                  <a:lnTo>
                    <a:pt x="26" y="14"/>
                  </a:lnTo>
                  <a:lnTo>
                    <a:pt x="44" y="21"/>
                  </a:lnTo>
                  <a:lnTo>
                    <a:pt x="64" y="25"/>
                  </a:lnTo>
                  <a:lnTo>
                    <a:pt x="83" y="26"/>
                  </a:lnTo>
                  <a:lnTo>
                    <a:pt x="100" y="25"/>
                  </a:lnTo>
                  <a:lnTo>
                    <a:pt x="115" y="24"/>
                  </a:lnTo>
                  <a:lnTo>
                    <a:pt x="125" y="22"/>
                  </a:lnTo>
                  <a:lnTo>
                    <a:pt x="129" y="21"/>
                  </a:lnTo>
                  <a:close/>
                </a:path>
              </a:pathLst>
            </a:custGeom>
            <a:solidFill>
              <a:srgbClr val="000000"/>
            </a:solidFill>
            <a:ln w="9525">
              <a:noFill/>
              <a:round/>
              <a:headEnd/>
              <a:tailEnd/>
            </a:ln>
          </p:spPr>
          <p:txBody>
            <a:bodyPr/>
            <a:lstStyle/>
            <a:p>
              <a:endParaRPr lang="en-US"/>
            </a:p>
          </p:txBody>
        </p:sp>
        <p:sp>
          <p:nvSpPr>
            <p:cNvPr id="14" name="Freeform 14"/>
            <p:cNvSpPr>
              <a:spLocks/>
            </p:cNvSpPr>
            <p:nvPr/>
          </p:nvSpPr>
          <p:spPr bwMode="auto">
            <a:xfrm>
              <a:off x="995" y="2167"/>
              <a:ext cx="11" cy="23"/>
            </a:xfrm>
            <a:custGeom>
              <a:avLst/>
              <a:gdLst/>
              <a:ahLst/>
              <a:cxnLst>
                <a:cxn ang="0">
                  <a:pos x="32" y="31"/>
                </a:cxn>
                <a:cxn ang="0">
                  <a:pos x="32" y="41"/>
                </a:cxn>
                <a:cxn ang="0">
                  <a:pos x="31" y="52"/>
                </a:cxn>
                <a:cxn ang="0">
                  <a:pos x="27" y="60"/>
                </a:cxn>
                <a:cxn ang="0">
                  <a:pos x="20" y="69"/>
                </a:cxn>
                <a:cxn ang="0">
                  <a:pos x="17" y="67"/>
                </a:cxn>
                <a:cxn ang="0">
                  <a:pos x="13" y="66"/>
                </a:cxn>
                <a:cxn ang="0">
                  <a:pos x="10" y="65"/>
                </a:cxn>
                <a:cxn ang="0">
                  <a:pos x="7" y="62"/>
                </a:cxn>
                <a:cxn ang="0">
                  <a:pos x="7" y="45"/>
                </a:cxn>
                <a:cxn ang="0">
                  <a:pos x="13" y="31"/>
                </a:cxn>
                <a:cxn ang="0">
                  <a:pos x="13" y="19"/>
                </a:cxn>
                <a:cxn ang="0">
                  <a:pos x="0" y="9"/>
                </a:cxn>
                <a:cxn ang="0">
                  <a:pos x="0" y="0"/>
                </a:cxn>
                <a:cxn ang="0">
                  <a:pos x="11" y="5"/>
                </a:cxn>
                <a:cxn ang="0">
                  <a:pos x="21" y="12"/>
                </a:cxn>
                <a:cxn ang="0">
                  <a:pos x="28" y="21"/>
                </a:cxn>
                <a:cxn ang="0">
                  <a:pos x="32" y="31"/>
                </a:cxn>
              </a:cxnLst>
              <a:rect l="0" t="0" r="r" b="b"/>
              <a:pathLst>
                <a:path w="32" h="69">
                  <a:moveTo>
                    <a:pt x="32" y="31"/>
                  </a:moveTo>
                  <a:lnTo>
                    <a:pt x="32" y="41"/>
                  </a:lnTo>
                  <a:lnTo>
                    <a:pt x="31" y="52"/>
                  </a:lnTo>
                  <a:lnTo>
                    <a:pt x="27" y="60"/>
                  </a:lnTo>
                  <a:lnTo>
                    <a:pt x="20" y="69"/>
                  </a:lnTo>
                  <a:lnTo>
                    <a:pt x="17" y="67"/>
                  </a:lnTo>
                  <a:lnTo>
                    <a:pt x="13" y="66"/>
                  </a:lnTo>
                  <a:lnTo>
                    <a:pt x="10" y="65"/>
                  </a:lnTo>
                  <a:lnTo>
                    <a:pt x="7" y="62"/>
                  </a:lnTo>
                  <a:lnTo>
                    <a:pt x="7" y="45"/>
                  </a:lnTo>
                  <a:lnTo>
                    <a:pt x="13" y="31"/>
                  </a:lnTo>
                  <a:lnTo>
                    <a:pt x="13" y="19"/>
                  </a:lnTo>
                  <a:lnTo>
                    <a:pt x="0" y="9"/>
                  </a:lnTo>
                  <a:lnTo>
                    <a:pt x="0" y="0"/>
                  </a:lnTo>
                  <a:lnTo>
                    <a:pt x="11" y="5"/>
                  </a:lnTo>
                  <a:lnTo>
                    <a:pt x="21" y="12"/>
                  </a:lnTo>
                  <a:lnTo>
                    <a:pt x="28" y="21"/>
                  </a:lnTo>
                  <a:lnTo>
                    <a:pt x="32" y="31"/>
                  </a:lnTo>
                  <a:close/>
                </a:path>
              </a:pathLst>
            </a:custGeom>
            <a:solidFill>
              <a:srgbClr val="000000"/>
            </a:solidFill>
            <a:ln w="9525">
              <a:noFill/>
              <a:round/>
              <a:headEnd/>
              <a:tailEnd/>
            </a:ln>
          </p:spPr>
          <p:txBody>
            <a:bodyPr/>
            <a:lstStyle/>
            <a:p>
              <a:endParaRPr lang="en-US"/>
            </a:p>
          </p:txBody>
        </p:sp>
        <p:sp>
          <p:nvSpPr>
            <p:cNvPr id="15" name="Freeform 15"/>
            <p:cNvSpPr>
              <a:spLocks/>
            </p:cNvSpPr>
            <p:nvPr/>
          </p:nvSpPr>
          <p:spPr bwMode="auto">
            <a:xfrm>
              <a:off x="1153" y="2170"/>
              <a:ext cx="38" cy="15"/>
            </a:xfrm>
            <a:custGeom>
              <a:avLst/>
              <a:gdLst/>
              <a:ahLst/>
              <a:cxnLst>
                <a:cxn ang="0">
                  <a:pos x="114" y="5"/>
                </a:cxn>
                <a:cxn ang="0">
                  <a:pos x="113" y="12"/>
                </a:cxn>
                <a:cxn ang="0">
                  <a:pos x="108" y="19"/>
                </a:cxn>
                <a:cxn ang="0">
                  <a:pos x="104" y="25"/>
                </a:cxn>
                <a:cxn ang="0">
                  <a:pos x="99" y="30"/>
                </a:cxn>
                <a:cxn ang="0">
                  <a:pos x="93" y="35"/>
                </a:cxn>
                <a:cxn ang="0">
                  <a:pos x="86" y="39"/>
                </a:cxn>
                <a:cxn ang="0">
                  <a:pos x="79" y="42"/>
                </a:cxn>
                <a:cxn ang="0">
                  <a:pos x="72" y="44"/>
                </a:cxn>
                <a:cxn ang="0">
                  <a:pos x="64" y="44"/>
                </a:cxn>
                <a:cxn ang="0">
                  <a:pos x="54" y="43"/>
                </a:cxn>
                <a:cxn ang="0">
                  <a:pos x="44" y="42"/>
                </a:cxn>
                <a:cxn ang="0">
                  <a:pos x="34" y="40"/>
                </a:cxn>
                <a:cxn ang="0">
                  <a:pos x="26" y="37"/>
                </a:cxn>
                <a:cxn ang="0">
                  <a:pos x="18" y="32"/>
                </a:cxn>
                <a:cxn ang="0">
                  <a:pos x="9" y="25"/>
                </a:cxn>
                <a:cxn ang="0">
                  <a:pos x="4" y="15"/>
                </a:cxn>
                <a:cxn ang="0">
                  <a:pos x="2" y="12"/>
                </a:cxn>
                <a:cxn ang="0">
                  <a:pos x="1" y="8"/>
                </a:cxn>
                <a:cxn ang="0">
                  <a:pos x="0" y="4"/>
                </a:cxn>
                <a:cxn ang="0">
                  <a:pos x="0" y="0"/>
                </a:cxn>
                <a:cxn ang="0">
                  <a:pos x="25" y="14"/>
                </a:cxn>
                <a:cxn ang="0">
                  <a:pos x="47" y="21"/>
                </a:cxn>
                <a:cxn ang="0">
                  <a:pos x="65" y="22"/>
                </a:cxn>
                <a:cxn ang="0">
                  <a:pos x="81" y="19"/>
                </a:cxn>
                <a:cxn ang="0">
                  <a:pos x="92" y="14"/>
                </a:cxn>
                <a:cxn ang="0">
                  <a:pos x="101" y="10"/>
                </a:cxn>
                <a:cxn ang="0">
                  <a:pos x="108" y="5"/>
                </a:cxn>
                <a:cxn ang="0">
                  <a:pos x="114" y="5"/>
                </a:cxn>
              </a:cxnLst>
              <a:rect l="0" t="0" r="r" b="b"/>
              <a:pathLst>
                <a:path w="114" h="44">
                  <a:moveTo>
                    <a:pt x="114" y="5"/>
                  </a:moveTo>
                  <a:lnTo>
                    <a:pt x="113" y="12"/>
                  </a:lnTo>
                  <a:lnTo>
                    <a:pt x="108" y="19"/>
                  </a:lnTo>
                  <a:lnTo>
                    <a:pt x="104" y="25"/>
                  </a:lnTo>
                  <a:lnTo>
                    <a:pt x="99" y="30"/>
                  </a:lnTo>
                  <a:lnTo>
                    <a:pt x="93" y="35"/>
                  </a:lnTo>
                  <a:lnTo>
                    <a:pt x="86" y="39"/>
                  </a:lnTo>
                  <a:lnTo>
                    <a:pt x="79" y="42"/>
                  </a:lnTo>
                  <a:lnTo>
                    <a:pt x="72" y="44"/>
                  </a:lnTo>
                  <a:lnTo>
                    <a:pt x="64" y="44"/>
                  </a:lnTo>
                  <a:lnTo>
                    <a:pt x="54" y="43"/>
                  </a:lnTo>
                  <a:lnTo>
                    <a:pt x="44" y="42"/>
                  </a:lnTo>
                  <a:lnTo>
                    <a:pt x="34" y="40"/>
                  </a:lnTo>
                  <a:lnTo>
                    <a:pt x="26" y="37"/>
                  </a:lnTo>
                  <a:lnTo>
                    <a:pt x="18" y="32"/>
                  </a:lnTo>
                  <a:lnTo>
                    <a:pt x="9" y="25"/>
                  </a:lnTo>
                  <a:lnTo>
                    <a:pt x="4" y="15"/>
                  </a:lnTo>
                  <a:lnTo>
                    <a:pt x="2" y="12"/>
                  </a:lnTo>
                  <a:lnTo>
                    <a:pt x="1" y="8"/>
                  </a:lnTo>
                  <a:lnTo>
                    <a:pt x="0" y="4"/>
                  </a:lnTo>
                  <a:lnTo>
                    <a:pt x="0" y="0"/>
                  </a:lnTo>
                  <a:lnTo>
                    <a:pt x="25" y="14"/>
                  </a:lnTo>
                  <a:lnTo>
                    <a:pt x="47" y="21"/>
                  </a:lnTo>
                  <a:lnTo>
                    <a:pt x="65" y="22"/>
                  </a:lnTo>
                  <a:lnTo>
                    <a:pt x="81" y="19"/>
                  </a:lnTo>
                  <a:lnTo>
                    <a:pt x="92" y="14"/>
                  </a:lnTo>
                  <a:lnTo>
                    <a:pt x="101" y="10"/>
                  </a:lnTo>
                  <a:lnTo>
                    <a:pt x="108" y="5"/>
                  </a:lnTo>
                  <a:lnTo>
                    <a:pt x="114" y="5"/>
                  </a:lnTo>
                  <a:close/>
                </a:path>
              </a:pathLst>
            </a:custGeom>
            <a:solidFill>
              <a:srgbClr val="000000"/>
            </a:solidFill>
            <a:ln w="9525">
              <a:noFill/>
              <a:round/>
              <a:headEnd/>
              <a:tailEnd/>
            </a:ln>
          </p:spPr>
          <p:txBody>
            <a:bodyPr/>
            <a:lstStyle/>
            <a:p>
              <a:endParaRPr lang="en-US"/>
            </a:p>
          </p:txBody>
        </p:sp>
        <p:sp>
          <p:nvSpPr>
            <p:cNvPr id="16" name="Freeform 16"/>
            <p:cNvSpPr>
              <a:spLocks/>
            </p:cNvSpPr>
            <p:nvPr/>
          </p:nvSpPr>
          <p:spPr bwMode="auto">
            <a:xfrm>
              <a:off x="1243" y="2177"/>
              <a:ext cx="11" cy="28"/>
            </a:xfrm>
            <a:custGeom>
              <a:avLst/>
              <a:gdLst/>
              <a:ahLst/>
              <a:cxnLst>
                <a:cxn ang="0">
                  <a:pos x="27" y="50"/>
                </a:cxn>
                <a:cxn ang="0">
                  <a:pos x="30" y="56"/>
                </a:cxn>
                <a:cxn ang="0">
                  <a:pos x="32" y="61"/>
                </a:cxn>
                <a:cxn ang="0">
                  <a:pos x="32" y="68"/>
                </a:cxn>
                <a:cxn ang="0">
                  <a:pos x="32" y="74"/>
                </a:cxn>
                <a:cxn ang="0">
                  <a:pos x="27" y="79"/>
                </a:cxn>
                <a:cxn ang="0">
                  <a:pos x="22" y="83"/>
                </a:cxn>
                <a:cxn ang="0">
                  <a:pos x="15" y="85"/>
                </a:cxn>
                <a:cxn ang="0">
                  <a:pos x="8" y="82"/>
                </a:cxn>
                <a:cxn ang="0">
                  <a:pos x="1" y="62"/>
                </a:cxn>
                <a:cxn ang="0">
                  <a:pos x="0" y="40"/>
                </a:cxn>
                <a:cxn ang="0">
                  <a:pos x="4" y="19"/>
                </a:cxn>
                <a:cxn ang="0">
                  <a:pos x="14" y="0"/>
                </a:cxn>
                <a:cxn ang="0">
                  <a:pos x="18" y="11"/>
                </a:cxn>
                <a:cxn ang="0">
                  <a:pos x="16" y="26"/>
                </a:cxn>
                <a:cxn ang="0">
                  <a:pos x="16" y="42"/>
                </a:cxn>
                <a:cxn ang="0">
                  <a:pos x="27" y="50"/>
                </a:cxn>
              </a:cxnLst>
              <a:rect l="0" t="0" r="r" b="b"/>
              <a:pathLst>
                <a:path w="32" h="85">
                  <a:moveTo>
                    <a:pt x="27" y="50"/>
                  </a:moveTo>
                  <a:lnTo>
                    <a:pt x="30" y="56"/>
                  </a:lnTo>
                  <a:lnTo>
                    <a:pt x="32" y="61"/>
                  </a:lnTo>
                  <a:lnTo>
                    <a:pt x="32" y="68"/>
                  </a:lnTo>
                  <a:lnTo>
                    <a:pt x="32" y="74"/>
                  </a:lnTo>
                  <a:lnTo>
                    <a:pt x="27" y="79"/>
                  </a:lnTo>
                  <a:lnTo>
                    <a:pt x="22" y="83"/>
                  </a:lnTo>
                  <a:lnTo>
                    <a:pt x="15" y="85"/>
                  </a:lnTo>
                  <a:lnTo>
                    <a:pt x="8" y="82"/>
                  </a:lnTo>
                  <a:lnTo>
                    <a:pt x="1" y="62"/>
                  </a:lnTo>
                  <a:lnTo>
                    <a:pt x="0" y="40"/>
                  </a:lnTo>
                  <a:lnTo>
                    <a:pt x="4" y="19"/>
                  </a:lnTo>
                  <a:lnTo>
                    <a:pt x="14" y="0"/>
                  </a:lnTo>
                  <a:lnTo>
                    <a:pt x="18" y="11"/>
                  </a:lnTo>
                  <a:lnTo>
                    <a:pt x="16" y="26"/>
                  </a:lnTo>
                  <a:lnTo>
                    <a:pt x="16" y="42"/>
                  </a:lnTo>
                  <a:lnTo>
                    <a:pt x="27" y="50"/>
                  </a:lnTo>
                  <a:close/>
                </a:path>
              </a:pathLst>
            </a:custGeom>
            <a:solidFill>
              <a:srgbClr val="000000"/>
            </a:solidFill>
            <a:ln w="9525">
              <a:noFill/>
              <a:round/>
              <a:headEnd/>
              <a:tailEnd/>
            </a:ln>
          </p:spPr>
          <p:txBody>
            <a:bodyPr/>
            <a:lstStyle/>
            <a:p>
              <a:endParaRPr lang="en-US"/>
            </a:p>
          </p:txBody>
        </p:sp>
        <p:sp>
          <p:nvSpPr>
            <p:cNvPr id="17" name="Freeform 17"/>
            <p:cNvSpPr>
              <a:spLocks/>
            </p:cNvSpPr>
            <p:nvPr/>
          </p:nvSpPr>
          <p:spPr bwMode="auto">
            <a:xfrm>
              <a:off x="1096" y="2198"/>
              <a:ext cx="31" cy="26"/>
            </a:xfrm>
            <a:custGeom>
              <a:avLst/>
              <a:gdLst/>
              <a:ahLst/>
              <a:cxnLst>
                <a:cxn ang="0">
                  <a:pos x="33" y="5"/>
                </a:cxn>
                <a:cxn ang="0">
                  <a:pos x="28" y="13"/>
                </a:cxn>
                <a:cxn ang="0">
                  <a:pos x="22" y="23"/>
                </a:cxn>
                <a:cxn ang="0">
                  <a:pos x="18" y="33"/>
                </a:cxn>
                <a:cxn ang="0">
                  <a:pos x="19" y="44"/>
                </a:cxn>
                <a:cxn ang="0">
                  <a:pos x="28" y="48"/>
                </a:cxn>
                <a:cxn ang="0">
                  <a:pos x="35" y="52"/>
                </a:cxn>
                <a:cxn ang="0">
                  <a:pos x="45" y="55"/>
                </a:cxn>
                <a:cxn ang="0">
                  <a:pos x="53" y="58"/>
                </a:cxn>
                <a:cxn ang="0">
                  <a:pos x="63" y="59"/>
                </a:cxn>
                <a:cxn ang="0">
                  <a:pos x="72" y="59"/>
                </a:cxn>
                <a:cxn ang="0">
                  <a:pos x="82" y="58"/>
                </a:cxn>
                <a:cxn ang="0">
                  <a:pos x="91" y="56"/>
                </a:cxn>
                <a:cxn ang="0">
                  <a:pos x="89" y="63"/>
                </a:cxn>
                <a:cxn ang="0">
                  <a:pos x="84" y="69"/>
                </a:cxn>
                <a:cxn ang="0">
                  <a:pos x="78" y="73"/>
                </a:cxn>
                <a:cxn ang="0">
                  <a:pos x="72" y="76"/>
                </a:cxn>
                <a:cxn ang="0">
                  <a:pos x="65" y="77"/>
                </a:cxn>
                <a:cxn ang="0">
                  <a:pos x="58" y="79"/>
                </a:cxn>
                <a:cxn ang="0">
                  <a:pos x="51" y="79"/>
                </a:cxn>
                <a:cxn ang="0">
                  <a:pos x="43" y="77"/>
                </a:cxn>
                <a:cxn ang="0">
                  <a:pos x="36" y="76"/>
                </a:cxn>
                <a:cxn ang="0">
                  <a:pos x="28" y="73"/>
                </a:cxn>
                <a:cxn ang="0">
                  <a:pos x="21" y="70"/>
                </a:cxn>
                <a:cxn ang="0">
                  <a:pos x="15" y="67"/>
                </a:cxn>
                <a:cxn ang="0">
                  <a:pos x="4" y="60"/>
                </a:cxn>
                <a:cxn ang="0">
                  <a:pos x="0" y="51"/>
                </a:cxn>
                <a:cxn ang="0">
                  <a:pos x="0" y="37"/>
                </a:cxn>
                <a:cxn ang="0">
                  <a:pos x="7" y="14"/>
                </a:cxn>
                <a:cxn ang="0">
                  <a:pos x="12" y="6"/>
                </a:cxn>
                <a:cxn ang="0">
                  <a:pos x="18" y="2"/>
                </a:cxn>
                <a:cxn ang="0">
                  <a:pos x="26" y="0"/>
                </a:cxn>
                <a:cxn ang="0">
                  <a:pos x="33" y="5"/>
                </a:cxn>
              </a:cxnLst>
              <a:rect l="0" t="0" r="r" b="b"/>
              <a:pathLst>
                <a:path w="91" h="79">
                  <a:moveTo>
                    <a:pt x="33" y="5"/>
                  </a:moveTo>
                  <a:lnTo>
                    <a:pt x="28" y="13"/>
                  </a:lnTo>
                  <a:lnTo>
                    <a:pt x="22" y="23"/>
                  </a:lnTo>
                  <a:lnTo>
                    <a:pt x="18" y="33"/>
                  </a:lnTo>
                  <a:lnTo>
                    <a:pt x="19" y="44"/>
                  </a:lnTo>
                  <a:lnTo>
                    <a:pt x="28" y="48"/>
                  </a:lnTo>
                  <a:lnTo>
                    <a:pt x="35" y="52"/>
                  </a:lnTo>
                  <a:lnTo>
                    <a:pt x="45" y="55"/>
                  </a:lnTo>
                  <a:lnTo>
                    <a:pt x="53" y="58"/>
                  </a:lnTo>
                  <a:lnTo>
                    <a:pt x="63" y="59"/>
                  </a:lnTo>
                  <a:lnTo>
                    <a:pt x="72" y="59"/>
                  </a:lnTo>
                  <a:lnTo>
                    <a:pt x="82" y="58"/>
                  </a:lnTo>
                  <a:lnTo>
                    <a:pt x="91" y="56"/>
                  </a:lnTo>
                  <a:lnTo>
                    <a:pt x="89" y="63"/>
                  </a:lnTo>
                  <a:lnTo>
                    <a:pt x="84" y="69"/>
                  </a:lnTo>
                  <a:lnTo>
                    <a:pt x="78" y="73"/>
                  </a:lnTo>
                  <a:lnTo>
                    <a:pt x="72" y="76"/>
                  </a:lnTo>
                  <a:lnTo>
                    <a:pt x="65" y="77"/>
                  </a:lnTo>
                  <a:lnTo>
                    <a:pt x="58" y="79"/>
                  </a:lnTo>
                  <a:lnTo>
                    <a:pt x="51" y="79"/>
                  </a:lnTo>
                  <a:lnTo>
                    <a:pt x="43" y="77"/>
                  </a:lnTo>
                  <a:lnTo>
                    <a:pt x="36" y="76"/>
                  </a:lnTo>
                  <a:lnTo>
                    <a:pt x="28" y="73"/>
                  </a:lnTo>
                  <a:lnTo>
                    <a:pt x="21" y="70"/>
                  </a:lnTo>
                  <a:lnTo>
                    <a:pt x="15" y="67"/>
                  </a:lnTo>
                  <a:lnTo>
                    <a:pt x="4" y="60"/>
                  </a:lnTo>
                  <a:lnTo>
                    <a:pt x="0" y="51"/>
                  </a:lnTo>
                  <a:lnTo>
                    <a:pt x="0" y="37"/>
                  </a:lnTo>
                  <a:lnTo>
                    <a:pt x="7" y="14"/>
                  </a:lnTo>
                  <a:lnTo>
                    <a:pt x="12" y="6"/>
                  </a:lnTo>
                  <a:lnTo>
                    <a:pt x="18" y="2"/>
                  </a:lnTo>
                  <a:lnTo>
                    <a:pt x="26" y="0"/>
                  </a:lnTo>
                  <a:lnTo>
                    <a:pt x="33" y="5"/>
                  </a:lnTo>
                  <a:close/>
                </a:path>
              </a:pathLst>
            </a:custGeom>
            <a:solidFill>
              <a:srgbClr val="000000"/>
            </a:solidFill>
            <a:ln w="9525">
              <a:noFill/>
              <a:round/>
              <a:headEnd/>
              <a:tailEnd/>
            </a:ln>
          </p:spPr>
          <p:txBody>
            <a:bodyPr/>
            <a:lstStyle/>
            <a:p>
              <a:endParaRPr lang="en-US"/>
            </a:p>
          </p:txBody>
        </p:sp>
        <p:sp>
          <p:nvSpPr>
            <p:cNvPr id="18" name="Freeform 18"/>
            <p:cNvSpPr>
              <a:spLocks/>
            </p:cNvSpPr>
            <p:nvPr/>
          </p:nvSpPr>
          <p:spPr bwMode="auto">
            <a:xfrm>
              <a:off x="1104" y="2230"/>
              <a:ext cx="49" cy="26"/>
            </a:xfrm>
            <a:custGeom>
              <a:avLst/>
              <a:gdLst/>
              <a:ahLst/>
              <a:cxnLst>
                <a:cxn ang="0">
                  <a:pos x="147" y="4"/>
                </a:cxn>
                <a:cxn ang="0">
                  <a:pos x="146" y="15"/>
                </a:cxn>
                <a:cxn ang="0">
                  <a:pos x="143" y="26"/>
                </a:cxn>
                <a:cxn ang="0">
                  <a:pos x="138" y="37"/>
                </a:cxn>
                <a:cxn ang="0">
                  <a:pos x="132" y="47"/>
                </a:cxn>
                <a:cxn ang="0">
                  <a:pos x="125" y="56"/>
                </a:cxn>
                <a:cxn ang="0">
                  <a:pos x="115" y="64"/>
                </a:cxn>
                <a:cxn ang="0">
                  <a:pos x="106" y="70"/>
                </a:cxn>
                <a:cxn ang="0">
                  <a:pos x="93" y="72"/>
                </a:cxn>
                <a:cxn ang="0">
                  <a:pos x="80" y="75"/>
                </a:cxn>
                <a:cxn ang="0">
                  <a:pos x="69" y="76"/>
                </a:cxn>
                <a:cxn ang="0">
                  <a:pos x="57" y="78"/>
                </a:cxn>
                <a:cxn ang="0">
                  <a:pos x="44" y="76"/>
                </a:cxn>
                <a:cxn ang="0">
                  <a:pos x="32" y="74"/>
                </a:cxn>
                <a:cxn ang="0">
                  <a:pos x="21" y="71"/>
                </a:cxn>
                <a:cxn ang="0">
                  <a:pos x="9" y="65"/>
                </a:cxn>
                <a:cxn ang="0">
                  <a:pos x="0" y="60"/>
                </a:cxn>
                <a:cxn ang="0">
                  <a:pos x="5" y="54"/>
                </a:cxn>
                <a:cxn ang="0">
                  <a:pos x="12" y="56"/>
                </a:cxn>
                <a:cxn ang="0">
                  <a:pos x="21" y="58"/>
                </a:cxn>
                <a:cxn ang="0">
                  <a:pos x="29" y="60"/>
                </a:cxn>
                <a:cxn ang="0">
                  <a:pos x="44" y="61"/>
                </a:cxn>
                <a:cxn ang="0">
                  <a:pos x="58" y="60"/>
                </a:cxn>
                <a:cxn ang="0">
                  <a:pos x="71" y="57"/>
                </a:cxn>
                <a:cxn ang="0">
                  <a:pos x="83" y="51"/>
                </a:cxn>
                <a:cxn ang="0">
                  <a:pos x="94" y="46"/>
                </a:cxn>
                <a:cxn ang="0">
                  <a:pos x="106" y="37"/>
                </a:cxn>
                <a:cxn ang="0">
                  <a:pos x="115" y="26"/>
                </a:cxn>
                <a:cxn ang="0">
                  <a:pos x="124" y="15"/>
                </a:cxn>
                <a:cxn ang="0">
                  <a:pos x="128" y="10"/>
                </a:cxn>
                <a:cxn ang="0">
                  <a:pos x="133" y="3"/>
                </a:cxn>
                <a:cxn ang="0">
                  <a:pos x="140" y="0"/>
                </a:cxn>
                <a:cxn ang="0">
                  <a:pos x="147" y="4"/>
                </a:cxn>
              </a:cxnLst>
              <a:rect l="0" t="0" r="r" b="b"/>
              <a:pathLst>
                <a:path w="147" h="78">
                  <a:moveTo>
                    <a:pt x="147" y="4"/>
                  </a:moveTo>
                  <a:lnTo>
                    <a:pt x="146" y="15"/>
                  </a:lnTo>
                  <a:lnTo>
                    <a:pt x="143" y="26"/>
                  </a:lnTo>
                  <a:lnTo>
                    <a:pt x="138" y="37"/>
                  </a:lnTo>
                  <a:lnTo>
                    <a:pt x="132" y="47"/>
                  </a:lnTo>
                  <a:lnTo>
                    <a:pt x="125" y="56"/>
                  </a:lnTo>
                  <a:lnTo>
                    <a:pt x="115" y="64"/>
                  </a:lnTo>
                  <a:lnTo>
                    <a:pt x="106" y="70"/>
                  </a:lnTo>
                  <a:lnTo>
                    <a:pt x="93" y="72"/>
                  </a:lnTo>
                  <a:lnTo>
                    <a:pt x="80" y="75"/>
                  </a:lnTo>
                  <a:lnTo>
                    <a:pt x="69" y="76"/>
                  </a:lnTo>
                  <a:lnTo>
                    <a:pt x="57" y="78"/>
                  </a:lnTo>
                  <a:lnTo>
                    <a:pt x="44" y="76"/>
                  </a:lnTo>
                  <a:lnTo>
                    <a:pt x="32" y="74"/>
                  </a:lnTo>
                  <a:lnTo>
                    <a:pt x="21" y="71"/>
                  </a:lnTo>
                  <a:lnTo>
                    <a:pt x="9" y="65"/>
                  </a:lnTo>
                  <a:lnTo>
                    <a:pt x="0" y="60"/>
                  </a:lnTo>
                  <a:lnTo>
                    <a:pt x="5" y="54"/>
                  </a:lnTo>
                  <a:lnTo>
                    <a:pt x="12" y="56"/>
                  </a:lnTo>
                  <a:lnTo>
                    <a:pt x="21" y="58"/>
                  </a:lnTo>
                  <a:lnTo>
                    <a:pt x="29" y="60"/>
                  </a:lnTo>
                  <a:lnTo>
                    <a:pt x="44" y="61"/>
                  </a:lnTo>
                  <a:lnTo>
                    <a:pt x="58" y="60"/>
                  </a:lnTo>
                  <a:lnTo>
                    <a:pt x="71" y="57"/>
                  </a:lnTo>
                  <a:lnTo>
                    <a:pt x="83" y="51"/>
                  </a:lnTo>
                  <a:lnTo>
                    <a:pt x="94" y="46"/>
                  </a:lnTo>
                  <a:lnTo>
                    <a:pt x="106" y="37"/>
                  </a:lnTo>
                  <a:lnTo>
                    <a:pt x="115" y="26"/>
                  </a:lnTo>
                  <a:lnTo>
                    <a:pt x="124" y="15"/>
                  </a:lnTo>
                  <a:lnTo>
                    <a:pt x="128" y="10"/>
                  </a:lnTo>
                  <a:lnTo>
                    <a:pt x="133" y="3"/>
                  </a:lnTo>
                  <a:lnTo>
                    <a:pt x="140" y="0"/>
                  </a:lnTo>
                  <a:lnTo>
                    <a:pt x="147" y="4"/>
                  </a:lnTo>
                  <a:close/>
                </a:path>
              </a:pathLst>
            </a:custGeom>
            <a:solidFill>
              <a:srgbClr val="000000"/>
            </a:solidFill>
            <a:ln w="9525">
              <a:noFill/>
              <a:round/>
              <a:headEnd/>
              <a:tailEnd/>
            </a:ln>
          </p:spPr>
          <p:txBody>
            <a:bodyPr/>
            <a:lstStyle/>
            <a:p>
              <a:endParaRPr lang="en-US"/>
            </a:p>
          </p:txBody>
        </p:sp>
        <p:sp>
          <p:nvSpPr>
            <p:cNvPr id="19" name="Freeform 19"/>
            <p:cNvSpPr>
              <a:spLocks/>
            </p:cNvSpPr>
            <p:nvPr/>
          </p:nvSpPr>
          <p:spPr bwMode="auto">
            <a:xfrm>
              <a:off x="1079" y="2283"/>
              <a:ext cx="63" cy="20"/>
            </a:xfrm>
            <a:custGeom>
              <a:avLst/>
              <a:gdLst/>
              <a:ahLst/>
              <a:cxnLst>
                <a:cxn ang="0">
                  <a:pos x="189" y="15"/>
                </a:cxn>
                <a:cxn ang="0">
                  <a:pos x="182" y="19"/>
                </a:cxn>
                <a:cxn ang="0">
                  <a:pos x="175" y="25"/>
                </a:cxn>
                <a:cxn ang="0">
                  <a:pos x="166" y="29"/>
                </a:cxn>
                <a:cxn ang="0">
                  <a:pos x="159" y="35"/>
                </a:cxn>
                <a:cxn ang="0">
                  <a:pos x="152" y="40"/>
                </a:cxn>
                <a:cxn ang="0">
                  <a:pos x="147" y="46"/>
                </a:cxn>
                <a:cxn ang="0">
                  <a:pos x="141" y="53"/>
                </a:cxn>
                <a:cxn ang="0">
                  <a:pos x="137" y="60"/>
                </a:cxn>
                <a:cxn ang="0">
                  <a:pos x="130" y="54"/>
                </a:cxn>
                <a:cxn ang="0">
                  <a:pos x="122" y="49"/>
                </a:cxn>
                <a:cxn ang="0">
                  <a:pos x="113" y="46"/>
                </a:cxn>
                <a:cxn ang="0">
                  <a:pos x="105" y="43"/>
                </a:cxn>
                <a:cxn ang="0">
                  <a:pos x="97" y="40"/>
                </a:cxn>
                <a:cxn ang="0">
                  <a:pos x="87" y="40"/>
                </a:cxn>
                <a:cxn ang="0">
                  <a:pos x="77" y="40"/>
                </a:cxn>
                <a:cxn ang="0">
                  <a:pos x="69" y="40"/>
                </a:cxn>
                <a:cxn ang="0">
                  <a:pos x="62" y="35"/>
                </a:cxn>
                <a:cxn ang="0">
                  <a:pos x="55" y="31"/>
                </a:cxn>
                <a:cxn ang="0">
                  <a:pos x="48" y="26"/>
                </a:cxn>
                <a:cxn ang="0">
                  <a:pos x="39" y="22"/>
                </a:cxn>
                <a:cxn ang="0">
                  <a:pos x="32" y="19"/>
                </a:cxn>
                <a:cxn ang="0">
                  <a:pos x="24" y="17"/>
                </a:cxn>
                <a:cxn ang="0">
                  <a:pos x="16" y="14"/>
                </a:cxn>
                <a:cxn ang="0">
                  <a:pos x="6" y="12"/>
                </a:cxn>
                <a:cxn ang="0">
                  <a:pos x="0" y="0"/>
                </a:cxn>
                <a:cxn ang="0">
                  <a:pos x="23" y="5"/>
                </a:cxn>
                <a:cxn ang="0">
                  <a:pos x="46" y="10"/>
                </a:cxn>
                <a:cxn ang="0">
                  <a:pos x="70" y="12"/>
                </a:cxn>
                <a:cxn ang="0">
                  <a:pos x="94" y="15"/>
                </a:cxn>
                <a:cxn ang="0">
                  <a:pos x="117" y="17"/>
                </a:cxn>
                <a:cxn ang="0">
                  <a:pos x="141" y="18"/>
                </a:cxn>
                <a:cxn ang="0">
                  <a:pos x="165" y="17"/>
                </a:cxn>
                <a:cxn ang="0">
                  <a:pos x="189" y="15"/>
                </a:cxn>
              </a:cxnLst>
              <a:rect l="0" t="0" r="r" b="b"/>
              <a:pathLst>
                <a:path w="189" h="60">
                  <a:moveTo>
                    <a:pt x="189" y="15"/>
                  </a:moveTo>
                  <a:lnTo>
                    <a:pt x="182" y="19"/>
                  </a:lnTo>
                  <a:lnTo>
                    <a:pt x="175" y="25"/>
                  </a:lnTo>
                  <a:lnTo>
                    <a:pt x="166" y="29"/>
                  </a:lnTo>
                  <a:lnTo>
                    <a:pt x="159" y="35"/>
                  </a:lnTo>
                  <a:lnTo>
                    <a:pt x="152" y="40"/>
                  </a:lnTo>
                  <a:lnTo>
                    <a:pt x="147" y="46"/>
                  </a:lnTo>
                  <a:lnTo>
                    <a:pt x="141" y="53"/>
                  </a:lnTo>
                  <a:lnTo>
                    <a:pt x="137" y="60"/>
                  </a:lnTo>
                  <a:lnTo>
                    <a:pt x="130" y="54"/>
                  </a:lnTo>
                  <a:lnTo>
                    <a:pt x="122" y="49"/>
                  </a:lnTo>
                  <a:lnTo>
                    <a:pt x="113" y="46"/>
                  </a:lnTo>
                  <a:lnTo>
                    <a:pt x="105" y="43"/>
                  </a:lnTo>
                  <a:lnTo>
                    <a:pt x="97" y="40"/>
                  </a:lnTo>
                  <a:lnTo>
                    <a:pt x="87" y="40"/>
                  </a:lnTo>
                  <a:lnTo>
                    <a:pt x="77" y="40"/>
                  </a:lnTo>
                  <a:lnTo>
                    <a:pt x="69" y="40"/>
                  </a:lnTo>
                  <a:lnTo>
                    <a:pt x="62" y="35"/>
                  </a:lnTo>
                  <a:lnTo>
                    <a:pt x="55" y="31"/>
                  </a:lnTo>
                  <a:lnTo>
                    <a:pt x="48" y="26"/>
                  </a:lnTo>
                  <a:lnTo>
                    <a:pt x="39" y="22"/>
                  </a:lnTo>
                  <a:lnTo>
                    <a:pt x="32" y="19"/>
                  </a:lnTo>
                  <a:lnTo>
                    <a:pt x="24" y="17"/>
                  </a:lnTo>
                  <a:lnTo>
                    <a:pt x="16" y="14"/>
                  </a:lnTo>
                  <a:lnTo>
                    <a:pt x="6" y="12"/>
                  </a:lnTo>
                  <a:lnTo>
                    <a:pt x="0" y="0"/>
                  </a:lnTo>
                  <a:lnTo>
                    <a:pt x="23" y="5"/>
                  </a:lnTo>
                  <a:lnTo>
                    <a:pt x="46" y="10"/>
                  </a:lnTo>
                  <a:lnTo>
                    <a:pt x="70" y="12"/>
                  </a:lnTo>
                  <a:lnTo>
                    <a:pt x="94" y="15"/>
                  </a:lnTo>
                  <a:lnTo>
                    <a:pt x="117" y="17"/>
                  </a:lnTo>
                  <a:lnTo>
                    <a:pt x="141" y="18"/>
                  </a:lnTo>
                  <a:lnTo>
                    <a:pt x="165" y="17"/>
                  </a:lnTo>
                  <a:lnTo>
                    <a:pt x="189" y="15"/>
                  </a:lnTo>
                  <a:close/>
                </a:path>
              </a:pathLst>
            </a:custGeom>
            <a:solidFill>
              <a:srgbClr val="F2BFB2"/>
            </a:solidFill>
            <a:ln w="9525">
              <a:noFill/>
              <a:round/>
              <a:headEnd/>
              <a:tailEnd/>
            </a:ln>
          </p:spPr>
          <p:txBody>
            <a:bodyPr/>
            <a:lstStyle/>
            <a:p>
              <a:endParaRPr lang="en-US"/>
            </a:p>
          </p:txBody>
        </p:sp>
        <p:sp>
          <p:nvSpPr>
            <p:cNvPr id="20" name="Freeform 20"/>
            <p:cNvSpPr>
              <a:spLocks/>
            </p:cNvSpPr>
            <p:nvPr/>
          </p:nvSpPr>
          <p:spPr bwMode="auto">
            <a:xfrm>
              <a:off x="1063" y="2284"/>
              <a:ext cx="6" cy="7"/>
            </a:xfrm>
            <a:custGeom>
              <a:avLst/>
              <a:gdLst/>
              <a:ahLst/>
              <a:cxnLst>
                <a:cxn ang="0">
                  <a:pos x="20" y="14"/>
                </a:cxn>
                <a:cxn ang="0">
                  <a:pos x="14" y="15"/>
                </a:cxn>
                <a:cxn ang="0">
                  <a:pos x="9" y="19"/>
                </a:cxn>
                <a:cxn ang="0">
                  <a:pos x="5" y="21"/>
                </a:cxn>
                <a:cxn ang="0">
                  <a:pos x="0" y="21"/>
                </a:cxn>
                <a:cxn ang="0">
                  <a:pos x="17" y="0"/>
                </a:cxn>
                <a:cxn ang="0">
                  <a:pos x="19" y="2"/>
                </a:cxn>
                <a:cxn ang="0">
                  <a:pos x="20" y="7"/>
                </a:cxn>
                <a:cxn ang="0">
                  <a:pos x="20" y="9"/>
                </a:cxn>
                <a:cxn ang="0">
                  <a:pos x="20" y="14"/>
                </a:cxn>
              </a:cxnLst>
              <a:rect l="0" t="0" r="r" b="b"/>
              <a:pathLst>
                <a:path w="20" h="21">
                  <a:moveTo>
                    <a:pt x="20" y="14"/>
                  </a:moveTo>
                  <a:lnTo>
                    <a:pt x="14" y="15"/>
                  </a:lnTo>
                  <a:lnTo>
                    <a:pt x="9" y="19"/>
                  </a:lnTo>
                  <a:lnTo>
                    <a:pt x="5" y="21"/>
                  </a:lnTo>
                  <a:lnTo>
                    <a:pt x="0" y="21"/>
                  </a:lnTo>
                  <a:lnTo>
                    <a:pt x="17" y="0"/>
                  </a:lnTo>
                  <a:lnTo>
                    <a:pt x="19" y="2"/>
                  </a:lnTo>
                  <a:lnTo>
                    <a:pt x="20" y="7"/>
                  </a:lnTo>
                  <a:lnTo>
                    <a:pt x="20" y="9"/>
                  </a:lnTo>
                  <a:lnTo>
                    <a:pt x="20" y="14"/>
                  </a:lnTo>
                  <a:close/>
                </a:path>
              </a:pathLst>
            </a:custGeom>
            <a:solidFill>
              <a:srgbClr val="FFFFFF"/>
            </a:solidFill>
            <a:ln w="9525">
              <a:noFill/>
              <a:round/>
              <a:headEnd/>
              <a:tailEnd/>
            </a:ln>
          </p:spPr>
          <p:txBody>
            <a:bodyPr/>
            <a:lstStyle/>
            <a:p>
              <a:endParaRPr lang="en-US"/>
            </a:p>
          </p:txBody>
        </p:sp>
        <p:sp>
          <p:nvSpPr>
            <p:cNvPr id="21" name="Freeform 21"/>
            <p:cNvSpPr>
              <a:spLocks/>
            </p:cNvSpPr>
            <p:nvPr/>
          </p:nvSpPr>
          <p:spPr bwMode="auto">
            <a:xfrm>
              <a:off x="1043" y="2295"/>
              <a:ext cx="29" cy="243"/>
            </a:xfrm>
            <a:custGeom>
              <a:avLst/>
              <a:gdLst/>
              <a:ahLst/>
              <a:cxnLst>
                <a:cxn ang="0">
                  <a:pos x="43" y="27"/>
                </a:cxn>
                <a:cxn ang="0">
                  <a:pos x="46" y="88"/>
                </a:cxn>
                <a:cxn ang="0">
                  <a:pos x="57" y="146"/>
                </a:cxn>
                <a:cxn ang="0">
                  <a:pos x="68" y="204"/>
                </a:cxn>
                <a:cxn ang="0">
                  <a:pos x="70" y="266"/>
                </a:cxn>
                <a:cxn ang="0">
                  <a:pos x="79" y="453"/>
                </a:cxn>
                <a:cxn ang="0">
                  <a:pos x="84" y="521"/>
                </a:cxn>
                <a:cxn ang="0">
                  <a:pos x="85" y="589"/>
                </a:cxn>
                <a:cxn ang="0">
                  <a:pos x="84" y="659"/>
                </a:cxn>
                <a:cxn ang="0">
                  <a:pos x="81" y="729"/>
                </a:cxn>
                <a:cxn ang="0">
                  <a:pos x="17" y="704"/>
                </a:cxn>
                <a:cxn ang="0">
                  <a:pos x="19" y="490"/>
                </a:cxn>
                <a:cxn ang="0">
                  <a:pos x="19" y="416"/>
                </a:cxn>
                <a:cxn ang="0">
                  <a:pos x="21" y="342"/>
                </a:cxn>
                <a:cxn ang="0">
                  <a:pos x="22" y="270"/>
                </a:cxn>
                <a:cxn ang="0">
                  <a:pos x="19" y="196"/>
                </a:cxn>
                <a:cxn ang="0">
                  <a:pos x="0" y="31"/>
                </a:cxn>
                <a:cxn ang="0">
                  <a:pos x="0" y="19"/>
                </a:cxn>
                <a:cxn ang="0">
                  <a:pos x="8" y="13"/>
                </a:cxn>
                <a:cxn ang="0">
                  <a:pos x="18" y="7"/>
                </a:cxn>
                <a:cxn ang="0">
                  <a:pos x="26" y="0"/>
                </a:cxn>
                <a:cxn ang="0">
                  <a:pos x="33" y="3"/>
                </a:cxn>
                <a:cxn ang="0">
                  <a:pos x="38" y="10"/>
                </a:cxn>
                <a:cxn ang="0">
                  <a:pos x="40" y="19"/>
                </a:cxn>
                <a:cxn ang="0">
                  <a:pos x="43" y="27"/>
                </a:cxn>
              </a:cxnLst>
              <a:rect l="0" t="0" r="r" b="b"/>
              <a:pathLst>
                <a:path w="85" h="729">
                  <a:moveTo>
                    <a:pt x="43" y="27"/>
                  </a:moveTo>
                  <a:lnTo>
                    <a:pt x="46" y="88"/>
                  </a:lnTo>
                  <a:lnTo>
                    <a:pt x="57" y="146"/>
                  </a:lnTo>
                  <a:lnTo>
                    <a:pt x="68" y="204"/>
                  </a:lnTo>
                  <a:lnTo>
                    <a:pt x="70" y="266"/>
                  </a:lnTo>
                  <a:lnTo>
                    <a:pt x="79" y="453"/>
                  </a:lnTo>
                  <a:lnTo>
                    <a:pt x="84" y="521"/>
                  </a:lnTo>
                  <a:lnTo>
                    <a:pt x="85" y="589"/>
                  </a:lnTo>
                  <a:lnTo>
                    <a:pt x="84" y="659"/>
                  </a:lnTo>
                  <a:lnTo>
                    <a:pt x="81" y="729"/>
                  </a:lnTo>
                  <a:lnTo>
                    <a:pt x="17" y="704"/>
                  </a:lnTo>
                  <a:lnTo>
                    <a:pt x="19" y="490"/>
                  </a:lnTo>
                  <a:lnTo>
                    <a:pt x="19" y="416"/>
                  </a:lnTo>
                  <a:lnTo>
                    <a:pt x="21" y="342"/>
                  </a:lnTo>
                  <a:lnTo>
                    <a:pt x="22" y="270"/>
                  </a:lnTo>
                  <a:lnTo>
                    <a:pt x="19" y="196"/>
                  </a:lnTo>
                  <a:lnTo>
                    <a:pt x="0" y="31"/>
                  </a:lnTo>
                  <a:lnTo>
                    <a:pt x="0" y="19"/>
                  </a:lnTo>
                  <a:lnTo>
                    <a:pt x="8" y="13"/>
                  </a:lnTo>
                  <a:lnTo>
                    <a:pt x="18" y="7"/>
                  </a:lnTo>
                  <a:lnTo>
                    <a:pt x="26" y="0"/>
                  </a:lnTo>
                  <a:lnTo>
                    <a:pt x="33" y="3"/>
                  </a:lnTo>
                  <a:lnTo>
                    <a:pt x="38" y="10"/>
                  </a:lnTo>
                  <a:lnTo>
                    <a:pt x="40" y="19"/>
                  </a:lnTo>
                  <a:lnTo>
                    <a:pt x="43" y="27"/>
                  </a:lnTo>
                  <a:close/>
                </a:path>
              </a:pathLst>
            </a:custGeom>
            <a:solidFill>
              <a:srgbClr val="8C19FF"/>
            </a:solidFill>
            <a:ln w="9525">
              <a:noFill/>
              <a:round/>
              <a:headEnd/>
              <a:tailEnd/>
            </a:ln>
          </p:spPr>
          <p:txBody>
            <a:bodyPr/>
            <a:lstStyle/>
            <a:p>
              <a:endParaRPr lang="en-US"/>
            </a:p>
          </p:txBody>
        </p:sp>
        <p:sp>
          <p:nvSpPr>
            <p:cNvPr id="22" name="Freeform 22"/>
            <p:cNvSpPr>
              <a:spLocks/>
            </p:cNvSpPr>
            <p:nvPr/>
          </p:nvSpPr>
          <p:spPr bwMode="auto">
            <a:xfrm>
              <a:off x="1067" y="2296"/>
              <a:ext cx="30" cy="46"/>
            </a:xfrm>
            <a:custGeom>
              <a:avLst/>
              <a:gdLst/>
              <a:ahLst/>
              <a:cxnLst>
                <a:cxn ang="0">
                  <a:pos x="89" y="28"/>
                </a:cxn>
                <a:cxn ang="0">
                  <a:pos x="90" y="43"/>
                </a:cxn>
                <a:cxn ang="0">
                  <a:pos x="89" y="58"/>
                </a:cxn>
                <a:cxn ang="0">
                  <a:pos x="85" y="74"/>
                </a:cxn>
                <a:cxn ang="0">
                  <a:pos x="79" y="88"/>
                </a:cxn>
                <a:cxn ang="0">
                  <a:pos x="72" y="100"/>
                </a:cxn>
                <a:cxn ang="0">
                  <a:pos x="62" y="113"/>
                </a:cxn>
                <a:cxn ang="0">
                  <a:pos x="53" y="124"/>
                </a:cxn>
                <a:cxn ang="0">
                  <a:pos x="40" y="134"/>
                </a:cxn>
                <a:cxn ang="0">
                  <a:pos x="35" y="135"/>
                </a:cxn>
                <a:cxn ang="0">
                  <a:pos x="29" y="137"/>
                </a:cxn>
                <a:cxn ang="0">
                  <a:pos x="23" y="137"/>
                </a:cxn>
                <a:cxn ang="0">
                  <a:pos x="19" y="137"/>
                </a:cxn>
                <a:cxn ang="0">
                  <a:pos x="7" y="106"/>
                </a:cxn>
                <a:cxn ang="0">
                  <a:pos x="0" y="72"/>
                </a:cxn>
                <a:cxn ang="0">
                  <a:pos x="0" y="39"/>
                </a:cxn>
                <a:cxn ang="0">
                  <a:pos x="11" y="8"/>
                </a:cxn>
                <a:cxn ang="0">
                  <a:pos x="16" y="4"/>
                </a:cxn>
                <a:cxn ang="0">
                  <a:pos x="22" y="3"/>
                </a:cxn>
                <a:cxn ang="0">
                  <a:pos x="28" y="0"/>
                </a:cxn>
                <a:cxn ang="0">
                  <a:pos x="33" y="0"/>
                </a:cxn>
                <a:cxn ang="0">
                  <a:pos x="40" y="0"/>
                </a:cxn>
                <a:cxn ang="0">
                  <a:pos x="46" y="0"/>
                </a:cxn>
                <a:cxn ang="0">
                  <a:pos x="51" y="0"/>
                </a:cxn>
                <a:cxn ang="0">
                  <a:pos x="57" y="1"/>
                </a:cxn>
                <a:cxn ang="0">
                  <a:pos x="67" y="7"/>
                </a:cxn>
                <a:cxn ang="0">
                  <a:pos x="75" y="11"/>
                </a:cxn>
                <a:cxn ang="0">
                  <a:pos x="83" y="18"/>
                </a:cxn>
                <a:cxn ang="0">
                  <a:pos x="89" y="28"/>
                </a:cxn>
              </a:cxnLst>
              <a:rect l="0" t="0" r="r" b="b"/>
              <a:pathLst>
                <a:path w="90" h="137">
                  <a:moveTo>
                    <a:pt x="89" y="28"/>
                  </a:moveTo>
                  <a:lnTo>
                    <a:pt x="90" y="43"/>
                  </a:lnTo>
                  <a:lnTo>
                    <a:pt x="89" y="58"/>
                  </a:lnTo>
                  <a:lnTo>
                    <a:pt x="85" y="74"/>
                  </a:lnTo>
                  <a:lnTo>
                    <a:pt x="79" y="88"/>
                  </a:lnTo>
                  <a:lnTo>
                    <a:pt x="72" y="100"/>
                  </a:lnTo>
                  <a:lnTo>
                    <a:pt x="62" y="113"/>
                  </a:lnTo>
                  <a:lnTo>
                    <a:pt x="53" y="124"/>
                  </a:lnTo>
                  <a:lnTo>
                    <a:pt x="40" y="134"/>
                  </a:lnTo>
                  <a:lnTo>
                    <a:pt x="35" y="135"/>
                  </a:lnTo>
                  <a:lnTo>
                    <a:pt x="29" y="137"/>
                  </a:lnTo>
                  <a:lnTo>
                    <a:pt x="23" y="137"/>
                  </a:lnTo>
                  <a:lnTo>
                    <a:pt x="19" y="137"/>
                  </a:lnTo>
                  <a:lnTo>
                    <a:pt x="7" y="106"/>
                  </a:lnTo>
                  <a:lnTo>
                    <a:pt x="0" y="72"/>
                  </a:lnTo>
                  <a:lnTo>
                    <a:pt x="0" y="39"/>
                  </a:lnTo>
                  <a:lnTo>
                    <a:pt x="11" y="8"/>
                  </a:lnTo>
                  <a:lnTo>
                    <a:pt x="16" y="4"/>
                  </a:lnTo>
                  <a:lnTo>
                    <a:pt x="22" y="3"/>
                  </a:lnTo>
                  <a:lnTo>
                    <a:pt x="28" y="0"/>
                  </a:lnTo>
                  <a:lnTo>
                    <a:pt x="33" y="0"/>
                  </a:lnTo>
                  <a:lnTo>
                    <a:pt x="40" y="0"/>
                  </a:lnTo>
                  <a:lnTo>
                    <a:pt x="46" y="0"/>
                  </a:lnTo>
                  <a:lnTo>
                    <a:pt x="51" y="0"/>
                  </a:lnTo>
                  <a:lnTo>
                    <a:pt x="57" y="1"/>
                  </a:lnTo>
                  <a:lnTo>
                    <a:pt x="67" y="7"/>
                  </a:lnTo>
                  <a:lnTo>
                    <a:pt x="75" y="11"/>
                  </a:lnTo>
                  <a:lnTo>
                    <a:pt x="83" y="18"/>
                  </a:lnTo>
                  <a:lnTo>
                    <a:pt x="89" y="28"/>
                  </a:lnTo>
                  <a:close/>
                </a:path>
              </a:pathLst>
            </a:custGeom>
            <a:solidFill>
              <a:srgbClr val="8C19FF"/>
            </a:solidFill>
            <a:ln w="9525">
              <a:noFill/>
              <a:round/>
              <a:headEnd/>
              <a:tailEnd/>
            </a:ln>
          </p:spPr>
          <p:txBody>
            <a:bodyPr/>
            <a:lstStyle/>
            <a:p>
              <a:endParaRPr lang="en-US"/>
            </a:p>
          </p:txBody>
        </p:sp>
        <p:sp>
          <p:nvSpPr>
            <p:cNvPr id="23" name="Freeform 23"/>
            <p:cNvSpPr>
              <a:spLocks/>
            </p:cNvSpPr>
            <p:nvPr/>
          </p:nvSpPr>
          <p:spPr bwMode="auto">
            <a:xfrm>
              <a:off x="1133" y="2297"/>
              <a:ext cx="26" cy="45"/>
            </a:xfrm>
            <a:custGeom>
              <a:avLst/>
              <a:gdLst/>
              <a:ahLst/>
              <a:cxnLst>
                <a:cxn ang="0">
                  <a:pos x="78" y="107"/>
                </a:cxn>
                <a:cxn ang="0">
                  <a:pos x="72" y="118"/>
                </a:cxn>
                <a:cxn ang="0">
                  <a:pos x="67" y="129"/>
                </a:cxn>
                <a:cxn ang="0">
                  <a:pos x="60" y="136"/>
                </a:cxn>
                <a:cxn ang="0">
                  <a:pos x="47" y="135"/>
                </a:cxn>
                <a:cxn ang="0">
                  <a:pos x="37" y="128"/>
                </a:cxn>
                <a:cxn ang="0">
                  <a:pos x="28" y="121"/>
                </a:cxn>
                <a:cxn ang="0">
                  <a:pos x="21" y="113"/>
                </a:cxn>
                <a:cxn ang="0">
                  <a:pos x="15" y="103"/>
                </a:cxn>
                <a:cxn ang="0">
                  <a:pos x="9" y="93"/>
                </a:cxn>
                <a:cxn ang="0">
                  <a:pos x="7" y="83"/>
                </a:cxn>
                <a:cxn ang="0">
                  <a:pos x="5" y="72"/>
                </a:cxn>
                <a:cxn ang="0">
                  <a:pos x="7" y="60"/>
                </a:cxn>
                <a:cxn ang="0">
                  <a:pos x="5" y="54"/>
                </a:cxn>
                <a:cxn ang="0">
                  <a:pos x="2" y="48"/>
                </a:cxn>
                <a:cxn ang="0">
                  <a:pos x="0" y="43"/>
                </a:cxn>
                <a:cxn ang="0">
                  <a:pos x="0" y="37"/>
                </a:cxn>
                <a:cxn ang="0">
                  <a:pos x="4" y="32"/>
                </a:cxn>
                <a:cxn ang="0">
                  <a:pos x="9" y="25"/>
                </a:cxn>
                <a:cxn ang="0">
                  <a:pos x="15" y="19"/>
                </a:cxn>
                <a:cxn ang="0">
                  <a:pos x="22" y="14"/>
                </a:cxn>
                <a:cxn ang="0">
                  <a:pos x="29" y="9"/>
                </a:cxn>
                <a:cxn ang="0">
                  <a:pos x="36" y="5"/>
                </a:cxn>
                <a:cxn ang="0">
                  <a:pos x="43" y="2"/>
                </a:cxn>
                <a:cxn ang="0">
                  <a:pos x="51" y="0"/>
                </a:cxn>
                <a:cxn ang="0">
                  <a:pos x="65" y="8"/>
                </a:cxn>
                <a:cxn ang="0">
                  <a:pos x="74" y="19"/>
                </a:cxn>
                <a:cxn ang="0">
                  <a:pos x="78" y="32"/>
                </a:cxn>
                <a:cxn ang="0">
                  <a:pos x="79" y="47"/>
                </a:cxn>
                <a:cxn ang="0">
                  <a:pos x="79" y="62"/>
                </a:cxn>
                <a:cxn ang="0">
                  <a:pos x="79" y="78"/>
                </a:cxn>
                <a:cxn ang="0">
                  <a:pos x="78" y="93"/>
                </a:cxn>
                <a:cxn ang="0">
                  <a:pos x="78" y="107"/>
                </a:cxn>
              </a:cxnLst>
              <a:rect l="0" t="0" r="r" b="b"/>
              <a:pathLst>
                <a:path w="79" h="136">
                  <a:moveTo>
                    <a:pt x="78" y="107"/>
                  </a:moveTo>
                  <a:lnTo>
                    <a:pt x="72" y="118"/>
                  </a:lnTo>
                  <a:lnTo>
                    <a:pt x="67" y="129"/>
                  </a:lnTo>
                  <a:lnTo>
                    <a:pt x="60" y="136"/>
                  </a:lnTo>
                  <a:lnTo>
                    <a:pt x="47" y="135"/>
                  </a:lnTo>
                  <a:lnTo>
                    <a:pt x="37" y="128"/>
                  </a:lnTo>
                  <a:lnTo>
                    <a:pt x="28" y="121"/>
                  </a:lnTo>
                  <a:lnTo>
                    <a:pt x="21" y="113"/>
                  </a:lnTo>
                  <a:lnTo>
                    <a:pt x="15" y="103"/>
                  </a:lnTo>
                  <a:lnTo>
                    <a:pt x="9" y="93"/>
                  </a:lnTo>
                  <a:lnTo>
                    <a:pt x="7" y="83"/>
                  </a:lnTo>
                  <a:lnTo>
                    <a:pt x="5" y="72"/>
                  </a:lnTo>
                  <a:lnTo>
                    <a:pt x="7" y="60"/>
                  </a:lnTo>
                  <a:lnTo>
                    <a:pt x="5" y="54"/>
                  </a:lnTo>
                  <a:lnTo>
                    <a:pt x="2" y="48"/>
                  </a:lnTo>
                  <a:lnTo>
                    <a:pt x="0" y="43"/>
                  </a:lnTo>
                  <a:lnTo>
                    <a:pt x="0" y="37"/>
                  </a:lnTo>
                  <a:lnTo>
                    <a:pt x="4" y="32"/>
                  </a:lnTo>
                  <a:lnTo>
                    <a:pt x="9" y="25"/>
                  </a:lnTo>
                  <a:lnTo>
                    <a:pt x="15" y="19"/>
                  </a:lnTo>
                  <a:lnTo>
                    <a:pt x="22" y="14"/>
                  </a:lnTo>
                  <a:lnTo>
                    <a:pt x="29" y="9"/>
                  </a:lnTo>
                  <a:lnTo>
                    <a:pt x="36" y="5"/>
                  </a:lnTo>
                  <a:lnTo>
                    <a:pt x="43" y="2"/>
                  </a:lnTo>
                  <a:lnTo>
                    <a:pt x="51" y="0"/>
                  </a:lnTo>
                  <a:lnTo>
                    <a:pt x="65" y="8"/>
                  </a:lnTo>
                  <a:lnTo>
                    <a:pt x="74" y="19"/>
                  </a:lnTo>
                  <a:lnTo>
                    <a:pt x="78" y="32"/>
                  </a:lnTo>
                  <a:lnTo>
                    <a:pt x="79" y="47"/>
                  </a:lnTo>
                  <a:lnTo>
                    <a:pt x="79" y="62"/>
                  </a:lnTo>
                  <a:lnTo>
                    <a:pt x="79" y="78"/>
                  </a:lnTo>
                  <a:lnTo>
                    <a:pt x="78" y="93"/>
                  </a:lnTo>
                  <a:lnTo>
                    <a:pt x="78" y="107"/>
                  </a:lnTo>
                  <a:close/>
                </a:path>
              </a:pathLst>
            </a:custGeom>
            <a:solidFill>
              <a:srgbClr val="8C19FF"/>
            </a:solidFill>
            <a:ln w="9525">
              <a:noFill/>
              <a:round/>
              <a:headEnd/>
              <a:tailEnd/>
            </a:ln>
          </p:spPr>
          <p:txBody>
            <a:bodyPr/>
            <a:lstStyle/>
            <a:p>
              <a:endParaRPr lang="en-US"/>
            </a:p>
          </p:txBody>
        </p:sp>
        <p:sp>
          <p:nvSpPr>
            <p:cNvPr id="24" name="Freeform 24"/>
            <p:cNvSpPr>
              <a:spLocks/>
            </p:cNvSpPr>
            <p:nvPr/>
          </p:nvSpPr>
          <p:spPr bwMode="auto">
            <a:xfrm>
              <a:off x="1104" y="2306"/>
              <a:ext cx="22" cy="29"/>
            </a:xfrm>
            <a:custGeom>
              <a:avLst/>
              <a:gdLst/>
              <a:ahLst/>
              <a:cxnLst>
                <a:cxn ang="0">
                  <a:pos x="60" y="25"/>
                </a:cxn>
                <a:cxn ang="0">
                  <a:pos x="61" y="36"/>
                </a:cxn>
                <a:cxn ang="0">
                  <a:pos x="64" y="48"/>
                </a:cxn>
                <a:cxn ang="0">
                  <a:pos x="62" y="60"/>
                </a:cxn>
                <a:cxn ang="0">
                  <a:pos x="57" y="71"/>
                </a:cxn>
                <a:cxn ang="0">
                  <a:pos x="51" y="76"/>
                </a:cxn>
                <a:cxn ang="0">
                  <a:pos x="46" y="80"/>
                </a:cxn>
                <a:cxn ang="0">
                  <a:pos x="39" y="83"/>
                </a:cxn>
                <a:cxn ang="0">
                  <a:pos x="32" y="85"/>
                </a:cxn>
                <a:cxn ang="0">
                  <a:pos x="25" y="85"/>
                </a:cxn>
                <a:cxn ang="0">
                  <a:pos x="18" y="83"/>
                </a:cxn>
                <a:cxn ang="0">
                  <a:pos x="11" y="80"/>
                </a:cxn>
                <a:cxn ang="0">
                  <a:pos x="4" y="79"/>
                </a:cxn>
                <a:cxn ang="0">
                  <a:pos x="0" y="67"/>
                </a:cxn>
                <a:cxn ang="0">
                  <a:pos x="2" y="51"/>
                </a:cxn>
                <a:cxn ang="0">
                  <a:pos x="7" y="36"/>
                </a:cxn>
                <a:cxn ang="0">
                  <a:pos x="8" y="19"/>
                </a:cxn>
                <a:cxn ang="0">
                  <a:pos x="8" y="12"/>
                </a:cxn>
                <a:cxn ang="0">
                  <a:pos x="9" y="7"/>
                </a:cxn>
                <a:cxn ang="0">
                  <a:pos x="12" y="2"/>
                </a:cxn>
                <a:cxn ang="0">
                  <a:pos x="19" y="0"/>
                </a:cxn>
                <a:cxn ang="0">
                  <a:pos x="32" y="1"/>
                </a:cxn>
                <a:cxn ang="0">
                  <a:pos x="41" y="8"/>
                </a:cxn>
                <a:cxn ang="0">
                  <a:pos x="51" y="16"/>
                </a:cxn>
                <a:cxn ang="0">
                  <a:pos x="60" y="25"/>
                </a:cxn>
              </a:cxnLst>
              <a:rect l="0" t="0" r="r" b="b"/>
              <a:pathLst>
                <a:path w="64" h="85">
                  <a:moveTo>
                    <a:pt x="60" y="25"/>
                  </a:moveTo>
                  <a:lnTo>
                    <a:pt x="61" y="36"/>
                  </a:lnTo>
                  <a:lnTo>
                    <a:pt x="64" y="48"/>
                  </a:lnTo>
                  <a:lnTo>
                    <a:pt x="62" y="60"/>
                  </a:lnTo>
                  <a:lnTo>
                    <a:pt x="57" y="71"/>
                  </a:lnTo>
                  <a:lnTo>
                    <a:pt x="51" y="76"/>
                  </a:lnTo>
                  <a:lnTo>
                    <a:pt x="46" y="80"/>
                  </a:lnTo>
                  <a:lnTo>
                    <a:pt x="39" y="83"/>
                  </a:lnTo>
                  <a:lnTo>
                    <a:pt x="32" y="85"/>
                  </a:lnTo>
                  <a:lnTo>
                    <a:pt x="25" y="85"/>
                  </a:lnTo>
                  <a:lnTo>
                    <a:pt x="18" y="83"/>
                  </a:lnTo>
                  <a:lnTo>
                    <a:pt x="11" y="80"/>
                  </a:lnTo>
                  <a:lnTo>
                    <a:pt x="4" y="79"/>
                  </a:lnTo>
                  <a:lnTo>
                    <a:pt x="0" y="67"/>
                  </a:lnTo>
                  <a:lnTo>
                    <a:pt x="2" y="51"/>
                  </a:lnTo>
                  <a:lnTo>
                    <a:pt x="7" y="36"/>
                  </a:lnTo>
                  <a:lnTo>
                    <a:pt x="8" y="19"/>
                  </a:lnTo>
                  <a:lnTo>
                    <a:pt x="8" y="12"/>
                  </a:lnTo>
                  <a:lnTo>
                    <a:pt x="9" y="7"/>
                  </a:lnTo>
                  <a:lnTo>
                    <a:pt x="12" y="2"/>
                  </a:lnTo>
                  <a:lnTo>
                    <a:pt x="19" y="0"/>
                  </a:lnTo>
                  <a:lnTo>
                    <a:pt x="32" y="1"/>
                  </a:lnTo>
                  <a:lnTo>
                    <a:pt x="41" y="8"/>
                  </a:lnTo>
                  <a:lnTo>
                    <a:pt x="51" y="16"/>
                  </a:lnTo>
                  <a:lnTo>
                    <a:pt x="60" y="25"/>
                  </a:lnTo>
                  <a:close/>
                </a:path>
              </a:pathLst>
            </a:custGeom>
            <a:solidFill>
              <a:srgbClr val="8C19FF"/>
            </a:solidFill>
            <a:ln w="9525">
              <a:noFill/>
              <a:round/>
              <a:headEnd/>
              <a:tailEnd/>
            </a:ln>
          </p:spPr>
          <p:txBody>
            <a:bodyPr/>
            <a:lstStyle/>
            <a:p>
              <a:endParaRPr lang="en-US"/>
            </a:p>
          </p:txBody>
        </p:sp>
        <p:sp>
          <p:nvSpPr>
            <p:cNvPr id="25" name="Freeform 25"/>
            <p:cNvSpPr>
              <a:spLocks/>
            </p:cNvSpPr>
            <p:nvPr/>
          </p:nvSpPr>
          <p:spPr bwMode="auto">
            <a:xfrm>
              <a:off x="889" y="2308"/>
              <a:ext cx="144" cy="202"/>
            </a:xfrm>
            <a:custGeom>
              <a:avLst/>
              <a:gdLst/>
              <a:ahLst/>
              <a:cxnLst>
                <a:cxn ang="0">
                  <a:pos x="396" y="240"/>
                </a:cxn>
                <a:cxn ang="0">
                  <a:pos x="376" y="307"/>
                </a:cxn>
                <a:cxn ang="0">
                  <a:pos x="355" y="371"/>
                </a:cxn>
                <a:cxn ang="0">
                  <a:pos x="319" y="389"/>
                </a:cxn>
                <a:cxn ang="0">
                  <a:pos x="304" y="368"/>
                </a:cxn>
                <a:cxn ang="0">
                  <a:pos x="277" y="365"/>
                </a:cxn>
                <a:cxn ang="0">
                  <a:pos x="252" y="379"/>
                </a:cxn>
                <a:cxn ang="0">
                  <a:pos x="231" y="402"/>
                </a:cxn>
                <a:cxn ang="0">
                  <a:pos x="214" y="427"/>
                </a:cxn>
                <a:cxn ang="0">
                  <a:pos x="196" y="459"/>
                </a:cxn>
                <a:cxn ang="0">
                  <a:pos x="174" y="503"/>
                </a:cxn>
                <a:cxn ang="0">
                  <a:pos x="149" y="547"/>
                </a:cxn>
                <a:cxn ang="0">
                  <a:pos x="119" y="586"/>
                </a:cxn>
                <a:cxn ang="0">
                  <a:pos x="89" y="605"/>
                </a:cxn>
                <a:cxn ang="0">
                  <a:pos x="68" y="607"/>
                </a:cxn>
                <a:cxn ang="0">
                  <a:pos x="47" y="600"/>
                </a:cxn>
                <a:cxn ang="0">
                  <a:pos x="27" y="588"/>
                </a:cxn>
                <a:cxn ang="0">
                  <a:pos x="5" y="556"/>
                </a:cxn>
                <a:cxn ang="0">
                  <a:pos x="1" y="503"/>
                </a:cxn>
                <a:cxn ang="0">
                  <a:pos x="16" y="452"/>
                </a:cxn>
                <a:cxn ang="0">
                  <a:pos x="37" y="400"/>
                </a:cxn>
                <a:cxn ang="0">
                  <a:pos x="53" y="351"/>
                </a:cxn>
                <a:cxn ang="0">
                  <a:pos x="72" y="307"/>
                </a:cxn>
                <a:cxn ang="0">
                  <a:pos x="96" y="262"/>
                </a:cxn>
                <a:cxn ang="0">
                  <a:pos x="125" y="219"/>
                </a:cxn>
                <a:cxn ang="0">
                  <a:pos x="159" y="180"/>
                </a:cxn>
                <a:cxn ang="0">
                  <a:pos x="195" y="142"/>
                </a:cxn>
                <a:cxn ang="0">
                  <a:pos x="235" y="110"/>
                </a:cxn>
                <a:cxn ang="0">
                  <a:pos x="277" y="82"/>
                </a:cxn>
                <a:cxn ang="0">
                  <a:pos x="316" y="61"/>
                </a:cxn>
                <a:cxn ang="0">
                  <a:pos x="348" y="43"/>
                </a:cxn>
                <a:cxn ang="0">
                  <a:pos x="379" y="25"/>
                </a:cxn>
                <a:cxn ang="0">
                  <a:pos x="411" y="8"/>
                </a:cxn>
                <a:cxn ang="0">
                  <a:pos x="432" y="46"/>
                </a:cxn>
              </a:cxnLst>
              <a:rect l="0" t="0" r="r" b="b"/>
              <a:pathLst>
                <a:path w="432" h="607">
                  <a:moveTo>
                    <a:pt x="432" y="46"/>
                  </a:moveTo>
                  <a:lnTo>
                    <a:pt x="396" y="240"/>
                  </a:lnTo>
                  <a:lnTo>
                    <a:pt x="386" y="273"/>
                  </a:lnTo>
                  <a:lnTo>
                    <a:pt x="376" y="307"/>
                  </a:lnTo>
                  <a:lnTo>
                    <a:pt x="366" y="339"/>
                  </a:lnTo>
                  <a:lnTo>
                    <a:pt x="355" y="371"/>
                  </a:lnTo>
                  <a:lnTo>
                    <a:pt x="327" y="399"/>
                  </a:lnTo>
                  <a:lnTo>
                    <a:pt x="319" y="389"/>
                  </a:lnTo>
                  <a:lnTo>
                    <a:pt x="312" y="378"/>
                  </a:lnTo>
                  <a:lnTo>
                    <a:pt x="304" y="368"/>
                  </a:lnTo>
                  <a:lnTo>
                    <a:pt x="291" y="364"/>
                  </a:lnTo>
                  <a:lnTo>
                    <a:pt x="277" y="365"/>
                  </a:lnTo>
                  <a:lnTo>
                    <a:pt x="263" y="371"/>
                  </a:lnTo>
                  <a:lnTo>
                    <a:pt x="252" y="379"/>
                  </a:lnTo>
                  <a:lnTo>
                    <a:pt x="241" y="390"/>
                  </a:lnTo>
                  <a:lnTo>
                    <a:pt x="231" y="402"/>
                  </a:lnTo>
                  <a:lnTo>
                    <a:pt x="223" y="414"/>
                  </a:lnTo>
                  <a:lnTo>
                    <a:pt x="214" y="427"/>
                  </a:lnTo>
                  <a:lnTo>
                    <a:pt x="207" y="438"/>
                  </a:lnTo>
                  <a:lnTo>
                    <a:pt x="196" y="459"/>
                  </a:lnTo>
                  <a:lnTo>
                    <a:pt x="185" y="481"/>
                  </a:lnTo>
                  <a:lnTo>
                    <a:pt x="174" y="503"/>
                  </a:lnTo>
                  <a:lnTo>
                    <a:pt x="163" y="524"/>
                  </a:lnTo>
                  <a:lnTo>
                    <a:pt x="149" y="547"/>
                  </a:lnTo>
                  <a:lnTo>
                    <a:pt x="135" y="566"/>
                  </a:lnTo>
                  <a:lnTo>
                    <a:pt x="119" y="586"/>
                  </a:lnTo>
                  <a:lnTo>
                    <a:pt x="100" y="602"/>
                  </a:lnTo>
                  <a:lnTo>
                    <a:pt x="89" y="605"/>
                  </a:lnTo>
                  <a:lnTo>
                    <a:pt x="78" y="607"/>
                  </a:lnTo>
                  <a:lnTo>
                    <a:pt x="68" y="607"/>
                  </a:lnTo>
                  <a:lnTo>
                    <a:pt x="57" y="604"/>
                  </a:lnTo>
                  <a:lnTo>
                    <a:pt x="47" y="600"/>
                  </a:lnTo>
                  <a:lnTo>
                    <a:pt x="37" y="595"/>
                  </a:lnTo>
                  <a:lnTo>
                    <a:pt x="27" y="588"/>
                  </a:lnTo>
                  <a:lnTo>
                    <a:pt x="19" y="582"/>
                  </a:lnTo>
                  <a:lnTo>
                    <a:pt x="5" y="556"/>
                  </a:lnTo>
                  <a:lnTo>
                    <a:pt x="0" y="530"/>
                  </a:lnTo>
                  <a:lnTo>
                    <a:pt x="1" y="503"/>
                  </a:lnTo>
                  <a:lnTo>
                    <a:pt x="8" y="478"/>
                  </a:lnTo>
                  <a:lnTo>
                    <a:pt x="16" y="452"/>
                  </a:lnTo>
                  <a:lnTo>
                    <a:pt x="27" y="425"/>
                  </a:lnTo>
                  <a:lnTo>
                    <a:pt x="37" y="400"/>
                  </a:lnTo>
                  <a:lnTo>
                    <a:pt x="46" y="375"/>
                  </a:lnTo>
                  <a:lnTo>
                    <a:pt x="53" y="351"/>
                  </a:lnTo>
                  <a:lnTo>
                    <a:pt x="61" y="329"/>
                  </a:lnTo>
                  <a:lnTo>
                    <a:pt x="72" y="307"/>
                  </a:lnTo>
                  <a:lnTo>
                    <a:pt x="83" y="283"/>
                  </a:lnTo>
                  <a:lnTo>
                    <a:pt x="96" y="262"/>
                  </a:lnTo>
                  <a:lnTo>
                    <a:pt x="110" y="240"/>
                  </a:lnTo>
                  <a:lnTo>
                    <a:pt x="125" y="219"/>
                  </a:lnTo>
                  <a:lnTo>
                    <a:pt x="142" y="199"/>
                  </a:lnTo>
                  <a:lnTo>
                    <a:pt x="159" y="180"/>
                  </a:lnTo>
                  <a:lnTo>
                    <a:pt x="177" y="160"/>
                  </a:lnTo>
                  <a:lnTo>
                    <a:pt x="195" y="142"/>
                  </a:lnTo>
                  <a:lnTo>
                    <a:pt x="216" y="125"/>
                  </a:lnTo>
                  <a:lnTo>
                    <a:pt x="235" y="110"/>
                  </a:lnTo>
                  <a:lnTo>
                    <a:pt x="256" y="95"/>
                  </a:lnTo>
                  <a:lnTo>
                    <a:pt x="277" y="82"/>
                  </a:lnTo>
                  <a:lnTo>
                    <a:pt x="299" y="70"/>
                  </a:lnTo>
                  <a:lnTo>
                    <a:pt x="316" y="61"/>
                  </a:lnTo>
                  <a:lnTo>
                    <a:pt x="331" y="53"/>
                  </a:lnTo>
                  <a:lnTo>
                    <a:pt x="348" y="43"/>
                  </a:lnTo>
                  <a:lnTo>
                    <a:pt x="364" y="35"/>
                  </a:lnTo>
                  <a:lnTo>
                    <a:pt x="379" y="25"/>
                  </a:lnTo>
                  <a:lnTo>
                    <a:pt x="396" y="16"/>
                  </a:lnTo>
                  <a:lnTo>
                    <a:pt x="411" y="8"/>
                  </a:lnTo>
                  <a:lnTo>
                    <a:pt x="428" y="0"/>
                  </a:lnTo>
                  <a:lnTo>
                    <a:pt x="432" y="46"/>
                  </a:lnTo>
                  <a:close/>
                </a:path>
              </a:pathLst>
            </a:custGeom>
            <a:solidFill>
              <a:srgbClr val="FFFFFF"/>
            </a:solidFill>
            <a:ln w="9525">
              <a:noFill/>
              <a:round/>
              <a:headEnd/>
              <a:tailEnd/>
            </a:ln>
          </p:spPr>
          <p:txBody>
            <a:bodyPr/>
            <a:lstStyle/>
            <a:p>
              <a:endParaRPr lang="en-US"/>
            </a:p>
          </p:txBody>
        </p:sp>
        <p:sp>
          <p:nvSpPr>
            <p:cNvPr id="26" name="Freeform 26"/>
            <p:cNvSpPr>
              <a:spLocks/>
            </p:cNvSpPr>
            <p:nvPr/>
          </p:nvSpPr>
          <p:spPr bwMode="auto">
            <a:xfrm>
              <a:off x="1186" y="2314"/>
              <a:ext cx="179" cy="179"/>
            </a:xfrm>
            <a:custGeom>
              <a:avLst/>
              <a:gdLst/>
              <a:ahLst/>
              <a:cxnLst>
                <a:cxn ang="0">
                  <a:pos x="368" y="253"/>
                </a:cxn>
                <a:cxn ang="0">
                  <a:pos x="485" y="367"/>
                </a:cxn>
                <a:cxn ang="0">
                  <a:pos x="499" y="381"/>
                </a:cxn>
                <a:cxn ang="0">
                  <a:pos x="513" y="395"/>
                </a:cxn>
                <a:cxn ang="0">
                  <a:pos x="529" y="409"/>
                </a:cxn>
                <a:cxn ang="0">
                  <a:pos x="536" y="431"/>
                </a:cxn>
                <a:cxn ang="0">
                  <a:pos x="530" y="465"/>
                </a:cxn>
                <a:cxn ang="0">
                  <a:pos x="517" y="496"/>
                </a:cxn>
                <a:cxn ang="0">
                  <a:pos x="502" y="523"/>
                </a:cxn>
                <a:cxn ang="0">
                  <a:pos x="476" y="533"/>
                </a:cxn>
                <a:cxn ang="0">
                  <a:pos x="443" y="525"/>
                </a:cxn>
                <a:cxn ang="0">
                  <a:pos x="411" y="512"/>
                </a:cxn>
                <a:cxn ang="0">
                  <a:pos x="381" y="498"/>
                </a:cxn>
                <a:cxn ang="0">
                  <a:pos x="351" y="482"/>
                </a:cxn>
                <a:cxn ang="0">
                  <a:pos x="324" y="462"/>
                </a:cxn>
                <a:cxn ang="0">
                  <a:pos x="296" y="441"/>
                </a:cxn>
                <a:cxn ang="0">
                  <a:pos x="269" y="419"/>
                </a:cxn>
                <a:cxn ang="0">
                  <a:pos x="243" y="395"/>
                </a:cxn>
                <a:cxn ang="0">
                  <a:pos x="219" y="369"/>
                </a:cxn>
                <a:cxn ang="0">
                  <a:pos x="191" y="346"/>
                </a:cxn>
                <a:cxn ang="0">
                  <a:pos x="160" y="332"/>
                </a:cxn>
                <a:cxn ang="0">
                  <a:pos x="131" y="331"/>
                </a:cxn>
                <a:cxn ang="0">
                  <a:pos x="107" y="338"/>
                </a:cxn>
                <a:cxn ang="0">
                  <a:pos x="86" y="353"/>
                </a:cxn>
                <a:cxn ang="0">
                  <a:pos x="68" y="373"/>
                </a:cxn>
                <a:cxn ang="0">
                  <a:pos x="43" y="341"/>
                </a:cxn>
                <a:cxn ang="0">
                  <a:pos x="18" y="251"/>
                </a:cxn>
                <a:cxn ang="0">
                  <a:pos x="4" y="154"/>
                </a:cxn>
                <a:cxn ang="0">
                  <a:pos x="0" y="55"/>
                </a:cxn>
                <a:cxn ang="0">
                  <a:pos x="25" y="2"/>
                </a:cxn>
                <a:cxn ang="0">
                  <a:pos x="61" y="0"/>
                </a:cxn>
                <a:cxn ang="0">
                  <a:pos x="92" y="6"/>
                </a:cxn>
                <a:cxn ang="0">
                  <a:pos x="120" y="14"/>
                </a:cxn>
                <a:cxn ang="0">
                  <a:pos x="151" y="28"/>
                </a:cxn>
                <a:cxn ang="0">
                  <a:pos x="180" y="46"/>
                </a:cxn>
                <a:cxn ang="0">
                  <a:pos x="208" y="69"/>
                </a:cxn>
                <a:cxn ang="0">
                  <a:pos x="237" y="95"/>
                </a:cxn>
              </a:cxnLst>
              <a:rect l="0" t="0" r="r" b="b"/>
              <a:pathLst>
                <a:path w="536" h="537">
                  <a:moveTo>
                    <a:pt x="252" y="110"/>
                  </a:moveTo>
                  <a:lnTo>
                    <a:pt x="368" y="253"/>
                  </a:lnTo>
                  <a:lnTo>
                    <a:pt x="477" y="360"/>
                  </a:lnTo>
                  <a:lnTo>
                    <a:pt x="485" y="367"/>
                  </a:lnTo>
                  <a:lnTo>
                    <a:pt x="492" y="374"/>
                  </a:lnTo>
                  <a:lnTo>
                    <a:pt x="499" y="381"/>
                  </a:lnTo>
                  <a:lnTo>
                    <a:pt x="506" y="388"/>
                  </a:lnTo>
                  <a:lnTo>
                    <a:pt x="513" y="395"/>
                  </a:lnTo>
                  <a:lnTo>
                    <a:pt x="520" y="402"/>
                  </a:lnTo>
                  <a:lnTo>
                    <a:pt x="529" y="409"/>
                  </a:lnTo>
                  <a:lnTo>
                    <a:pt x="536" y="415"/>
                  </a:lnTo>
                  <a:lnTo>
                    <a:pt x="536" y="431"/>
                  </a:lnTo>
                  <a:lnTo>
                    <a:pt x="533" y="448"/>
                  </a:lnTo>
                  <a:lnTo>
                    <a:pt x="530" y="465"/>
                  </a:lnTo>
                  <a:lnTo>
                    <a:pt x="524" y="480"/>
                  </a:lnTo>
                  <a:lnTo>
                    <a:pt x="517" y="496"/>
                  </a:lnTo>
                  <a:lnTo>
                    <a:pt x="510" y="510"/>
                  </a:lnTo>
                  <a:lnTo>
                    <a:pt x="502" y="523"/>
                  </a:lnTo>
                  <a:lnTo>
                    <a:pt x="492" y="537"/>
                  </a:lnTo>
                  <a:lnTo>
                    <a:pt x="476" y="533"/>
                  </a:lnTo>
                  <a:lnTo>
                    <a:pt x="459" y="529"/>
                  </a:lnTo>
                  <a:lnTo>
                    <a:pt x="443" y="525"/>
                  </a:lnTo>
                  <a:lnTo>
                    <a:pt x="427" y="519"/>
                  </a:lnTo>
                  <a:lnTo>
                    <a:pt x="411" y="512"/>
                  </a:lnTo>
                  <a:lnTo>
                    <a:pt x="396" y="505"/>
                  </a:lnTo>
                  <a:lnTo>
                    <a:pt x="381" y="498"/>
                  </a:lnTo>
                  <a:lnTo>
                    <a:pt x="367" y="490"/>
                  </a:lnTo>
                  <a:lnTo>
                    <a:pt x="351" y="482"/>
                  </a:lnTo>
                  <a:lnTo>
                    <a:pt x="338" y="472"/>
                  </a:lnTo>
                  <a:lnTo>
                    <a:pt x="324" y="462"/>
                  </a:lnTo>
                  <a:lnTo>
                    <a:pt x="310" y="452"/>
                  </a:lnTo>
                  <a:lnTo>
                    <a:pt x="296" y="441"/>
                  </a:lnTo>
                  <a:lnTo>
                    <a:pt x="282" y="430"/>
                  </a:lnTo>
                  <a:lnTo>
                    <a:pt x="269" y="419"/>
                  </a:lnTo>
                  <a:lnTo>
                    <a:pt x="255" y="408"/>
                  </a:lnTo>
                  <a:lnTo>
                    <a:pt x="243" y="395"/>
                  </a:lnTo>
                  <a:lnTo>
                    <a:pt x="232" y="381"/>
                  </a:lnTo>
                  <a:lnTo>
                    <a:pt x="219" y="369"/>
                  </a:lnTo>
                  <a:lnTo>
                    <a:pt x="205" y="356"/>
                  </a:lnTo>
                  <a:lnTo>
                    <a:pt x="191" y="346"/>
                  </a:lnTo>
                  <a:lnTo>
                    <a:pt x="177" y="338"/>
                  </a:lnTo>
                  <a:lnTo>
                    <a:pt x="160" y="332"/>
                  </a:lnTo>
                  <a:lnTo>
                    <a:pt x="144" y="330"/>
                  </a:lnTo>
                  <a:lnTo>
                    <a:pt x="131" y="331"/>
                  </a:lnTo>
                  <a:lnTo>
                    <a:pt x="119" y="334"/>
                  </a:lnTo>
                  <a:lnTo>
                    <a:pt x="107" y="338"/>
                  </a:lnTo>
                  <a:lnTo>
                    <a:pt x="98" y="345"/>
                  </a:lnTo>
                  <a:lnTo>
                    <a:pt x="86" y="353"/>
                  </a:lnTo>
                  <a:lnTo>
                    <a:pt x="78" y="362"/>
                  </a:lnTo>
                  <a:lnTo>
                    <a:pt x="68" y="373"/>
                  </a:lnTo>
                  <a:lnTo>
                    <a:pt x="60" y="383"/>
                  </a:lnTo>
                  <a:lnTo>
                    <a:pt x="43" y="341"/>
                  </a:lnTo>
                  <a:lnTo>
                    <a:pt x="29" y="297"/>
                  </a:lnTo>
                  <a:lnTo>
                    <a:pt x="18" y="251"/>
                  </a:lnTo>
                  <a:lnTo>
                    <a:pt x="10" y="203"/>
                  </a:lnTo>
                  <a:lnTo>
                    <a:pt x="4" y="154"/>
                  </a:lnTo>
                  <a:lnTo>
                    <a:pt x="1" y="105"/>
                  </a:lnTo>
                  <a:lnTo>
                    <a:pt x="0" y="55"/>
                  </a:lnTo>
                  <a:lnTo>
                    <a:pt x="3" y="6"/>
                  </a:lnTo>
                  <a:lnTo>
                    <a:pt x="25" y="2"/>
                  </a:lnTo>
                  <a:lnTo>
                    <a:pt x="45" y="0"/>
                  </a:lnTo>
                  <a:lnTo>
                    <a:pt x="61" y="0"/>
                  </a:lnTo>
                  <a:lnTo>
                    <a:pt x="78" y="2"/>
                  </a:lnTo>
                  <a:lnTo>
                    <a:pt x="92" y="6"/>
                  </a:lnTo>
                  <a:lnTo>
                    <a:pt x="106" y="10"/>
                  </a:lnTo>
                  <a:lnTo>
                    <a:pt x="120" y="14"/>
                  </a:lnTo>
                  <a:lnTo>
                    <a:pt x="135" y="18"/>
                  </a:lnTo>
                  <a:lnTo>
                    <a:pt x="151" y="28"/>
                  </a:lnTo>
                  <a:lnTo>
                    <a:pt x="166" y="37"/>
                  </a:lnTo>
                  <a:lnTo>
                    <a:pt x="180" y="46"/>
                  </a:lnTo>
                  <a:lnTo>
                    <a:pt x="194" y="57"/>
                  </a:lnTo>
                  <a:lnTo>
                    <a:pt x="208" y="69"/>
                  </a:lnTo>
                  <a:lnTo>
                    <a:pt x="222" y="81"/>
                  </a:lnTo>
                  <a:lnTo>
                    <a:pt x="237" y="95"/>
                  </a:lnTo>
                  <a:lnTo>
                    <a:pt x="252" y="110"/>
                  </a:lnTo>
                  <a:close/>
                </a:path>
              </a:pathLst>
            </a:custGeom>
            <a:solidFill>
              <a:srgbClr val="FFFFFF"/>
            </a:solidFill>
            <a:ln w="9525">
              <a:noFill/>
              <a:round/>
              <a:headEnd/>
              <a:tailEnd/>
            </a:ln>
          </p:spPr>
          <p:txBody>
            <a:bodyPr/>
            <a:lstStyle/>
            <a:p>
              <a:endParaRPr lang="en-US"/>
            </a:p>
          </p:txBody>
        </p:sp>
        <p:sp>
          <p:nvSpPr>
            <p:cNvPr id="27" name="Freeform 27"/>
            <p:cNvSpPr>
              <a:spLocks/>
            </p:cNvSpPr>
            <p:nvPr/>
          </p:nvSpPr>
          <p:spPr bwMode="auto">
            <a:xfrm>
              <a:off x="1172" y="2316"/>
              <a:ext cx="19" cy="213"/>
            </a:xfrm>
            <a:custGeom>
              <a:avLst/>
              <a:gdLst/>
              <a:ahLst/>
              <a:cxnLst>
                <a:cxn ang="0">
                  <a:pos x="43" y="348"/>
                </a:cxn>
                <a:cxn ang="0">
                  <a:pos x="44" y="391"/>
                </a:cxn>
                <a:cxn ang="0">
                  <a:pos x="50" y="489"/>
                </a:cxn>
                <a:cxn ang="0">
                  <a:pos x="54" y="586"/>
                </a:cxn>
                <a:cxn ang="0">
                  <a:pos x="57" y="634"/>
                </a:cxn>
                <a:cxn ang="0">
                  <a:pos x="49" y="635"/>
                </a:cxn>
                <a:cxn ang="0">
                  <a:pos x="42" y="636"/>
                </a:cxn>
                <a:cxn ang="0">
                  <a:pos x="33" y="638"/>
                </a:cxn>
                <a:cxn ang="0">
                  <a:pos x="25" y="638"/>
                </a:cxn>
                <a:cxn ang="0">
                  <a:pos x="18" y="583"/>
                </a:cxn>
                <a:cxn ang="0">
                  <a:pos x="12" y="529"/>
                </a:cxn>
                <a:cxn ang="0">
                  <a:pos x="7" y="475"/>
                </a:cxn>
                <a:cxn ang="0">
                  <a:pos x="3" y="420"/>
                </a:cxn>
                <a:cxn ang="0">
                  <a:pos x="0" y="32"/>
                </a:cxn>
                <a:cxn ang="0">
                  <a:pos x="12" y="0"/>
                </a:cxn>
                <a:cxn ang="0">
                  <a:pos x="12" y="91"/>
                </a:cxn>
                <a:cxn ang="0">
                  <a:pos x="17" y="179"/>
                </a:cxn>
                <a:cxn ang="0">
                  <a:pos x="26" y="264"/>
                </a:cxn>
                <a:cxn ang="0">
                  <a:pos x="43" y="348"/>
                </a:cxn>
              </a:cxnLst>
              <a:rect l="0" t="0" r="r" b="b"/>
              <a:pathLst>
                <a:path w="57" h="638">
                  <a:moveTo>
                    <a:pt x="43" y="348"/>
                  </a:moveTo>
                  <a:lnTo>
                    <a:pt x="44" y="391"/>
                  </a:lnTo>
                  <a:lnTo>
                    <a:pt x="50" y="489"/>
                  </a:lnTo>
                  <a:lnTo>
                    <a:pt x="54" y="586"/>
                  </a:lnTo>
                  <a:lnTo>
                    <a:pt x="57" y="634"/>
                  </a:lnTo>
                  <a:lnTo>
                    <a:pt x="49" y="635"/>
                  </a:lnTo>
                  <a:lnTo>
                    <a:pt x="42" y="636"/>
                  </a:lnTo>
                  <a:lnTo>
                    <a:pt x="33" y="638"/>
                  </a:lnTo>
                  <a:lnTo>
                    <a:pt x="25" y="638"/>
                  </a:lnTo>
                  <a:lnTo>
                    <a:pt x="18" y="583"/>
                  </a:lnTo>
                  <a:lnTo>
                    <a:pt x="12" y="529"/>
                  </a:lnTo>
                  <a:lnTo>
                    <a:pt x="7" y="475"/>
                  </a:lnTo>
                  <a:lnTo>
                    <a:pt x="3" y="420"/>
                  </a:lnTo>
                  <a:lnTo>
                    <a:pt x="0" y="32"/>
                  </a:lnTo>
                  <a:lnTo>
                    <a:pt x="12" y="0"/>
                  </a:lnTo>
                  <a:lnTo>
                    <a:pt x="12" y="91"/>
                  </a:lnTo>
                  <a:lnTo>
                    <a:pt x="17" y="179"/>
                  </a:lnTo>
                  <a:lnTo>
                    <a:pt x="26" y="264"/>
                  </a:lnTo>
                  <a:lnTo>
                    <a:pt x="43" y="348"/>
                  </a:lnTo>
                  <a:close/>
                </a:path>
              </a:pathLst>
            </a:custGeom>
            <a:solidFill>
              <a:srgbClr val="8C19FF"/>
            </a:solidFill>
            <a:ln w="9525">
              <a:noFill/>
              <a:round/>
              <a:headEnd/>
              <a:tailEnd/>
            </a:ln>
          </p:spPr>
          <p:txBody>
            <a:bodyPr/>
            <a:lstStyle/>
            <a:p>
              <a:endParaRPr lang="en-US"/>
            </a:p>
          </p:txBody>
        </p:sp>
        <p:sp>
          <p:nvSpPr>
            <p:cNvPr id="28" name="Freeform 28"/>
            <p:cNvSpPr>
              <a:spLocks/>
            </p:cNvSpPr>
            <p:nvPr/>
          </p:nvSpPr>
          <p:spPr bwMode="auto">
            <a:xfrm>
              <a:off x="1028" y="2336"/>
              <a:ext cx="18" cy="192"/>
            </a:xfrm>
            <a:custGeom>
              <a:avLst/>
              <a:gdLst/>
              <a:ahLst/>
              <a:cxnLst>
                <a:cxn ang="0">
                  <a:pos x="52" y="169"/>
                </a:cxn>
                <a:cxn ang="0">
                  <a:pos x="50" y="198"/>
                </a:cxn>
                <a:cxn ang="0">
                  <a:pos x="50" y="228"/>
                </a:cxn>
                <a:cxn ang="0">
                  <a:pos x="49" y="257"/>
                </a:cxn>
                <a:cxn ang="0">
                  <a:pos x="48" y="288"/>
                </a:cxn>
                <a:cxn ang="0">
                  <a:pos x="45" y="438"/>
                </a:cxn>
                <a:cxn ang="0">
                  <a:pos x="41" y="574"/>
                </a:cxn>
                <a:cxn ang="0">
                  <a:pos x="0" y="561"/>
                </a:cxn>
                <a:cxn ang="0">
                  <a:pos x="3" y="501"/>
                </a:cxn>
                <a:cxn ang="0">
                  <a:pos x="6" y="281"/>
                </a:cxn>
                <a:cxn ang="0">
                  <a:pos x="2" y="235"/>
                </a:cxn>
                <a:cxn ang="0">
                  <a:pos x="9" y="189"/>
                </a:cxn>
                <a:cxn ang="0">
                  <a:pos x="20" y="143"/>
                </a:cxn>
                <a:cxn ang="0">
                  <a:pos x="28" y="97"/>
                </a:cxn>
                <a:cxn ang="0">
                  <a:pos x="41" y="0"/>
                </a:cxn>
                <a:cxn ang="0">
                  <a:pos x="52" y="169"/>
                </a:cxn>
              </a:cxnLst>
              <a:rect l="0" t="0" r="r" b="b"/>
              <a:pathLst>
                <a:path w="52" h="574">
                  <a:moveTo>
                    <a:pt x="52" y="169"/>
                  </a:moveTo>
                  <a:lnTo>
                    <a:pt x="50" y="198"/>
                  </a:lnTo>
                  <a:lnTo>
                    <a:pt x="50" y="228"/>
                  </a:lnTo>
                  <a:lnTo>
                    <a:pt x="49" y="257"/>
                  </a:lnTo>
                  <a:lnTo>
                    <a:pt x="48" y="288"/>
                  </a:lnTo>
                  <a:lnTo>
                    <a:pt x="45" y="438"/>
                  </a:lnTo>
                  <a:lnTo>
                    <a:pt x="41" y="574"/>
                  </a:lnTo>
                  <a:lnTo>
                    <a:pt x="0" y="561"/>
                  </a:lnTo>
                  <a:lnTo>
                    <a:pt x="3" y="501"/>
                  </a:lnTo>
                  <a:lnTo>
                    <a:pt x="6" y="281"/>
                  </a:lnTo>
                  <a:lnTo>
                    <a:pt x="2" y="235"/>
                  </a:lnTo>
                  <a:lnTo>
                    <a:pt x="9" y="189"/>
                  </a:lnTo>
                  <a:lnTo>
                    <a:pt x="20" y="143"/>
                  </a:lnTo>
                  <a:lnTo>
                    <a:pt x="28" y="97"/>
                  </a:lnTo>
                  <a:lnTo>
                    <a:pt x="41" y="0"/>
                  </a:lnTo>
                  <a:lnTo>
                    <a:pt x="52" y="169"/>
                  </a:lnTo>
                  <a:close/>
                </a:path>
              </a:pathLst>
            </a:custGeom>
            <a:solidFill>
              <a:srgbClr val="FF7C21"/>
            </a:solidFill>
            <a:ln w="9525">
              <a:noFill/>
              <a:round/>
              <a:headEnd/>
              <a:tailEnd/>
            </a:ln>
          </p:spPr>
          <p:txBody>
            <a:bodyPr/>
            <a:lstStyle/>
            <a:p>
              <a:endParaRPr lang="en-US"/>
            </a:p>
          </p:txBody>
        </p:sp>
        <p:sp>
          <p:nvSpPr>
            <p:cNvPr id="29" name="Freeform 29"/>
            <p:cNvSpPr>
              <a:spLocks/>
            </p:cNvSpPr>
            <p:nvPr/>
          </p:nvSpPr>
          <p:spPr bwMode="auto">
            <a:xfrm>
              <a:off x="1081" y="2336"/>
              <a:ext cx="62" cy="83"/>
            </a:xfrm>
            <a:custGeom>
              <a:avLst/>
              <a:gdLst/>
              <a:ahLst/>
              <a:cxnLst>
                <a:cxn ang="0">
                  <a:pos x="185" y="38"/>
                </a:cxn>
                <a:cxn ang="0">
                  <a:pos x="166" y="102"/>
                </a:cxn>
                <a:cxn ang="0">
                  <a:pos x="89" y="249"/>
                </a:cxn>
                <a:cxn ang="0">
                  <a:pos x="74" y="225"/>
                </a:cxn>
                <a:cxn ang="0">
                  <a:pos x="60" y="201"/>
                </a:cxn>
                <a:cxn ang="0">
                  <a:pos x="49" y="176"/>
                </a:cxn>
                <a:cxn ang="0">
                  <a:pos x="38" y="150"/>
                </a:cxn>
                <a:cxn ang="0">
                  <a:pos x="28" y="123"/>
                </a:cxn>
                <a:cxn ang="0">
                  <a:pos x="18" y="98"/>
                </a:cxn>
                <a:cxn ang="0">
                  <a:pos x="8" y="73"/>
                </a:cxn>
                <a:cxn ang="0">
                  <a:pos x="0" y="48"/>
                </a:cxn>
                <a:cxn ang="0">
                  <a:pos x="11" y="45"/>
                </a:cxn>
                <a:cxn ang="0">
                  <a:pos x="21" y="38"/>
                </a:cxn>
                <a:cxn ang="0">
                  <a:pos x="29" y="30"/>
                </a:cxn>
                <a:cxn ang="0">
                  <a:pos x="38" y="20"/>
                </a:cxn>
                <a:cxn ang="0">
                  <a:pos x="46" y="11"/>
                </a:cxn>
                <a:cxn ang="0">
                  <a:pos x="54" y="7"/>
                </a:cxn>
                <a:cxn ang="0">
                  <a:pos x="64" y="9"/>
                </a:cxn>
                <a:cxn ang="0">
                  <a:pos x="75" y="17"/>
                </a:cxn>
                <a:cxn ang="0">
                  <a:pos x="85" y="18"/>
                </a:cxn>
                <a:cxn ang="0">
                  <a:pos x="96" y="20"/>
                </a:cxn>
                <a:cxn ang="0">
                  <a:pos x="106" y="20"/>
                </a:cxn>
                <a:cxn ang="0">
                  <a:pos x="117" y="18"/>
                </a:cxn>
                <a:cxn ang="0">
                  <a:pos x="127" y="17"/>
                </a:cxn>
                <a:cxn ang="0">
                  <a:pos x="137" y="13"/>
                </a:cxn>
                <a:cxn ang="0">
                  <a:pos x="145" y="7"/>
                </a:cxn>
                <a:cxn ang="0">
                  <a:pos x="153" y="0"/>
                </a:cxn>
                <a:cxn ang="0">
                  <a:pos x="160" y="11"/>
                </a:cxn>
                <a:cxn ang="0">
                  <a:pos x="167" y="21"/>
                </a:cxn>
                <a:cxn ang="0">
                  <a:pos x="176" y="31"/>
                </a:cxn>
                <a:cxn ang="0">
                  <a:pos x="185" y="38"/>
                </a:cxn>
              </a:cxnLst>
              <a:rect l="0" t="0" r="r" b="b"/>
              <a:pathLst>
                <a:path w="185" h="249">
                  <a:moveTo>
                    <a:pt x="185" y="38"/>
                  </a:moveTo>
                  <a:lnTo>
                    <a:pt x="166" y="102"/>
                  </a:lnTo>
                  <a:lnTo>
                    <a:pt x="89" y="249"/>
                  </a:lnTo>
                  <a:lnTo>
                    <a:pt x="74" y="225"/>
                  </a:lnTo>
                  <a:lnTo>
                    <a:pt x="60" y="201"/>
                  </a:lnTo>
                  <a:lnTo>
                    <a:pt x="49" y="176"/>
                  </a:lnTo>
                  <a:lnTo>
                    <a:pt x="38" y="150"/>
                  </a:lnTo>
                  <a:lnTo>
                    <a:pt x="28" y="123"/>
                  </a:lnTo>
                  <a:lnTo>
                    <a:pt x="18" y="98"/>
                  </a:lnTo>
                  <a:lnTo>
                    <a:pt x="8" y="73"/>
                  </a:lnTo>
                  <a:lnTo>
                    <a:pt x="0" y="48"/>
                  </a:lnTo>
                  <a:lnTo>
                    <a:pt x="11" y="45"/>
                  </a:lnTo>
                  <a:lnTo>
                    <a:pt x="21" y="38"/>
                  </a:lnTo>
                  <a:lnTo>
                    <a:pt x="29" y="30"/>
                  </a:lnTo>
                  <a:lnTo>
                    <a:pt x="38" y="20"/>
                  </a:lnTo>
                  <a:lnTo>
                    <a:pt x="46" y="11"/>
                  </a:lnTo>
                  <a:lnTo>
                    <a:pt x="54" y="7"/>
                  </a:lnTo>
                  <a:lnTo>
                    <a:pt x="64" y="9"/>
                  </a:lnTo>
                  <a:lnTo>
                    <a:pt x="75" y="17"/>
                  </a:lnTo>
                  <a:lnTo>
                    <a:pt x="85" y="18"/>
                  </a:lnTo>
                  <a:lnTo>
                    <a:pt x="96" y="20"/>
                  </a:lnTo>
                  <a:lnTo>
                    <a:pt x="106" y="20"/>
                  </a:lnTo>
                  <a:lnTo>
                    <a:pt x="117" y="18"/>
                  </a:lnTo>
                  <a:lnTo>
                    <a:pt x="127" y="17"/>
                  </a:lnTo>
                  <a:lnTo>
                    <a:pt x="137" y="13"/>
                  </a:lnTo>
                  <a:lnTo>
                    <a:pt x="145" y="7"/>
                  </a:lnTo>
                  <a:lnTo>
                    <a:pt x="153" y="0"/>
                  </a:lnTo>
                  <a:lnTo>
                    <a:pt x="160" y="11"/>
                  </a:lnTo>
                  <a:lnTo>
                    <a:pt x="167" y="21"/>
                  </a:lnTo>
                  <a:lnTo>
                    <a:pt x="176" y="31"/>
                  </a:lnTo>
                  <a:lnTo>
                    <a:pt x="185" y="38"/>
                  </a:lnTo>
                  <a:close/>
                </a:path>
              </a:pathLst>
            </a:custGeom>
            <a:solidFill>
              <a:srgbClr val="FFFFFF"/>
            </a:solidFill>
            <a:ln w="9525">
              <a:noFill/>
              <a:round/>
              <a:headEnd/>
              <a:tailEnd/>
            </a:ln>
          </p:spPr>
          <p:txBody>
            <a:bodyPr/>
            <a:lstStyle/>
            <a:p>
              <a:endParaRPr lang="en-US"/>
            </a:p>
          </p:txBody>
        </p:sp>
        <p:sp>
          <p:nvSpPr>
            <p:cNvPr id="30" name="Freeform 30"/>
            <p:cNvSpPr>
              <a:spLocks/>
            </p:cNvSpPr>
            <p:nvPr/>
          </p:nvSpPr>
          <p:spPr bwMode="auto">
            <a:xfrm>
              <a:off x="1151" y="2339"/>
              <a:ext cx="22" cy="196"/>
            </a:xfrm>
            <a:custGeom>
              <a:avLst/>
              <a:gdLst/>
              <a:ahLst/>
              <a:cxnLst>
                <a:cxn ang="0">
                  <a:pos x="49" y="383"/>
                </a:cxn>
                <a:cxn ang="0">
                  <a:pos x="54" y="431"/>
                </a:cxn>
                <a:cxn ang="0">
                  <a:pos x="59" y="478"/>
                </a:cxn>
                <a:cxn ang="0">
                  <a:pos x="63" y="526"/>
                </a:cxn>
                <a:cxn ang="0">
                  <a:pos x="68" y="573"/>
                </a:cxn>
                <a:cxn ang="0">
                  <a:pos x="20" y="586"/>
                </a:cxn>
                <a:cxn ang="0">
                  <a:pos x="4" y="291"/>
                </a:cxn>
                <a:cxn ang="0">
                  <a:pos x="3" y="227"/>
                </a:cxn>
                <a:cxn ang="0">
                  <a:pos x="0" y="161"/>
                </a:cxn>
                <a:cxn ang="0">
                  <a:pos x="0" y="97"/>
                </a:cxn>
                <a:cxn ang="0">
                  <a:pos x="8" y="36"/>
                </a:cxn>
                <a:cxn ang="0">
                  <a:pos x="21" y="30"/>
                </a:cxn>
                <a:cxn ang="0">
                  <a:pos x="32" y="23"/>
                </a:cxn>
                <a:cxn ang="0">
                  <a:pos x="40" y="12"/>
                </a:cxn>
                <a:cxn ang="0">
                  <a:pos x="46" y="0"/>
                </a:cxn>
                <a:cxn ang="0">
                  <a:pos x="49" y="383"/>
                </a:cxn>
              </a:cxnLst>
              <a:rect l="0" t="0" r="r" b="b"/>
              <a:pathLst>
                <a:path w="68" h="586">
                  <a:moveTo>
                    <a:pt x="49" y="383"/>
                  </a:moveTo>
                  <a:lnTo>
                    <a:pt x="54" y="431"/>
                  </a:lnTo>
                  <a:lnTo>
                    <a:pt x="59" y="478"/>
                  </a:lnTo>
                  <a:lnTo>
                    <a:pt x="63" y="526"/>
                  </a:lnTo>
                  <a:lnTo>
                    <a:pt x="68" y="573"/>
                  </a:lnTo>
                  <a:lnTo>
                    <a:pt x="20" y="586"/>
                  </a:lnTo>
                  <a:lnTo>
                    <a:pt x="4" y="291"/>
                  </a:lnTo>
                  <a:lnTo>
                    <a:pt x="3" y="227"/>
                  </a:lnTo>
                  <a:lnTo>
                    <a:pt x="0" y="161"/>
                  </a:lnTo>
                  <a:lnTo>
                    <a:pt x="0" y="97"/>
                  </a:lnTo>
                  <a:lnTo>
                    <a:pt x="8" y="36"/>
                  </a:lnTo>
                  <a:lnTo>
                    <a:pt x="21" y="30"/>
                  </a:lnTo>
                  <a:lnTo>
                    <a:pt x="32" y="23"/>
                  </a:lnTo>
                  <a:lnTo>
                    <a:pt x="40" y="12"/>
                  </a:lnTo>
                  <a:lnTo>
                    <a:pt x="46" y="0"/>
                  </a:lnTo>
                  <a:lnTo>
                    <a:pt x="49" y="383"/>
                  </a:lnTo>
                  <a:close/>
                </a:path>
              </a:pathLst>
            </a:custGeom>
            <a:solidFill>
              <a:srgbClr val="FF7C21"/>
            </a:solidFill>
            <a:ln w="9525">
              <a:noFill/>
              <a:round/>
              <a:headEnd/>
              <a:tailEnd/>
            </a:ln>
          </p:spPr>
          <p:txBody>
            <a:bodyPr/>
            <a:lstStyle/>
            <a:p>
              <a:endParaRPr lang="en-US"/>
            </a:p>
          </p:txBody>
        </p:sp>
        <p:sp>
          <p:nvSpPr>
            <p:cNvPr id="31" name="Freeform 31"/>
            <p:cNvSpPr>
              <a:spLocks/>
            </p:cNvSpPr>
            <p:nvPr/>
          </p:nvSpPr>
          <p:spPr bwMode="auto">
            <a:xfrm>
              <a:off x="1071" y="2354"/>
              <a:ext cx="17" cy="191"/>
            </a:xfrm>
            <a:custGeom>
              <a:avLst/>
              <a:gdLst/>
              <a:ahLst/>
              <a:cxnLst>
                <a:cxn ang="0">
                  <a:pos x="51" y="155"/>
                </a:cxn>
                <a:cxn ang="0">
                  <a:pos x="47" y="560"/>
                </a:cxn>
                <a:cxn ang="0">
                  <a:pos x="40" y="574"/>
                </a:cxn>
                <a:cxn ang="0">
                  <a:pos x="15" y="561"/>
                </a:cxn>
                <a:cxn ang="0">
                  <a:pos x="16" y="507"/>
                </a:cxn>
                <a:cxn ang="0">
                  <a:pos x="16" y="369"/>
                </a:cxn>
                <a:cxn ang="0">
                  <a:pos x="12" y="187"/>
                </a:cxn>
                <a:cxn ang="0">
                  <a:pos x="0" y="0"/>
                </a:cxn>
                <a:cxn ang="0">
                  <a:pos x="5" y="20"/>
                </a:cxn>
                <a:cxn ang="0">
                  <a:pos x="11" y="41"/>
                </a:cxn>
                <a:cxn ang="0">
                  <a:pos x="16" y="60"/>
                </a:cxn>
                <a:cxn ang="0">
                  <a:pos x="22" y="80"/>
                </a:cxn>
                <a:cxn ang="0">
                  <a:pos x="27" y="99"/>
                </a:cxn>
                <a:cxn ang="0">
                  <a:pos x="34" y="119"/>
                </a:cxn>
                <a:cxn ang="0">
                  <a:pos x="41" y="137"/>
                </a:cxn>
                <a:cxn ang="0">
                  <a:pos x="51" y="155"/>
                </a:cxn>
              </a:cxnLst>
              <a:rect l="0" t="0" r="r" b="b"/>
              <a:pathLst>
                <a:path w="51" h="574">
                  <a:moveTo>
                    <a:pt x="51" y="155"/>
                  </a:moveTo>
                  <a:lnTo>
                    <a:pt x="47" y="560"/>
                  </a:lnTo>
                  <a:lnTo>
                    <a:pt x="40" y="574"/>
                  </a:lnTo>
                  <a:lnTo>
                    <a:pt x="15" y="561"/>
                  </a:lnTo>
                  <a:lnTo>
                    <a:pt x="16" y="507"/>
                  </a:lnTo>
                  <a:lnTo>
                    <a:pt x="16" y="369"/>
                  </a:lnTo>
                  <a:lnTo>
                    <a:pt x="12" y="187"/>
                  </a:lnTo>
                  <a:lnTo>
                    <a:pt x="0" y="0"/>
                  </a:lnTo>
                  <a:lnTo>
                    <a:pt x="5" y="20"/>
                  </a:lnTo>
                  <a:lnTo>
                    <a:pt x="11" y="41"/>
                  </a:lnTo>
                  <a:lnTo>
                    <a:pt x="16" y="60"/>
                  </a:lnTo>
                  <a:lnTo>
                    <a:pt x="22" y="80"/>
                  </a:lnTo>
                  <a:lnTo>
                    <a:pt x="27" y="99"/>
                  </a:lnTo>
                  <a:lnTo>
                    <a:pt x="34" y="119"/>
                  </a:lnTo>
                  <a:lnTo>
                    <a:pt x="41" y="137"/>
                  </a:lnTo>
                  <a:lnTo>
                    <a:pt x="51" y="155"/>
                  </a:lnTo>
                  <a:close/>
                </a:path>
              </a:pathLst>
            </a:custGeom>
            <a:solidFill>
              <a:srgbClr val="FF7C21"/>
            </a:solidFill>
            <a:ln w="9525">
              <a:noFill/>
              <a:round/>
              <a:headEnd/>
              <a:tailEnd/>
            </a:ln>
          </p:spPr>
          <p:txBody>
            <a:bodyPr/>
            <a:lstStyle/>
            <a:p>
              <a:endParaRPr lang="en-US"/>
            </a:p>
          </p:txBody>
        </p:sp>
        <p:sp>
          <p:nvSpPr>
            <p:cNvPr id="32" name="Freeform 32"/>
            <p:cNvSpPr>
              <a:spLocks/>
            </p:cNvSpPr>
            <p:nvPr/>
          </p:nvSpPr>
          <p:spPr bwMode="auto">
            <a:xfrm>
              <a:off x="1134" y="2376"/>
              <a:ext cx="17" cy="165"/>
            </a:xfrm>
            <a:custGeom>
              <a:avLst/>
              <a:gdLst/>
              <a:ahLst/>
              <a:cxnLst>
                <a:cxn ang="0">
                  <a:pos x="35" y="216"/>
                </a:cxn>
                <a:cxn ang="0">
                  <a:pos x="38" y="256"/>
                </a:cxn>
                <a:cxn ang="0">
                  <a:pos x="43" y="345"/>
                </a:cxn>
                <a:cxn ang="0">
                  <a:pos x="49" y="436"/>
                </a:cxn>
                <a:cxn ang="0">
                  <a:pos x="51" y="482"/>
                </a:cxn>
                <a:cxn ang="0">
                  <a:pos x="43" y="484"/>
                </a:cxn>
                <a:cxn ang="0">
                  <a:pos x="33" y="486"/>
                </a:cxn>
                <a:cxn ang="0">
                  <a:pos x="25" y="489"/>
                </a:cxn>
                <a:cxn ang="0">
                  <a:pos x="17" y="494"/>
                </a:cxn>
                <a:cxn ang="0">
                  <a:pos x="12" y="458"/>
                </a:cxn>
                <a:cxn ang="0">
                  <a:pos x="8" y="416"/>
                </a:cxn>
                <a:cxn ang="0">
                  <a:pos x="4" y="374"/>
                </a:cxn>
                <a:cxn ang="0">
                  <a:pos x="3" y="334"/>
                </a:cxn>
                <a:cxn ang="0">
                  <a:pos x="14" y="309"/>
                </a:cxn>
                <a:cxn ang="0">
                  <a:pos x="18" y="281"/>
                </a:cxn>
                <a:cxn ang="0">
                  <a:pos x="12" y="254"/>
                </a:cxn>
                <a:cxn ang="0">
                  <a:pos x="0" y="229"/>
                </a:cxn>
                <a:cxn ang="0">
                  <a:pos x="3" y="77"/>
                </a:cxn>
                <a:cxn ang="0">
                  <a:pos x="10" y="57"/>
                </a:cxn>
                <a:cxn ang="0">
                  <a:pos x="15" y="38"/>
                </a:cxn>
                <a:cxn ang="0">
                  <a:pos x="22" y="18"/>
                </a:cxn>
                <a:cxn ang="0">
                  <a:pos x="31" y="0"/>
                </a:cxn>
                <a:cxn ang="0">
                  <a:pos x="32" y="59"/>
                </a:cxn>
                <a:cxn ang="0">
                  <a:pos x="33" y="112"/>
                </a:cxn>
                <a:cxn ang="0">
                  <a:pos x="33" y="162"/>
                </a:cxn>
                <a:cxn ang="0">
                  <a:pos x="35" y="216"/>
                </a:cxn>
              </a:cxnLst>
              <a:rect l="0" t="0" r="r" b="b"/>
              <a:pathLst>
                <a:path w="51" h="494">
                  <a:moveTo>
                    <a:pt x="35" y="216"/>
                  </a:moveTo>
                  <a:lnTo>
                    <a:pt x="38" y="256"/>
                  </a:lnTo>
                  <a:lnTo>
                    <a:pt x="43" y="345"/>
                  </a:lnTo>
                  <a:lnTo>
                    <a:pt x="49" y="436"/>
                  </a:lnTo>
                  <a:lnTo>
                    <a:pt x="51" y="482"/>
                  </a:lnTo>
                  <a:lnTo>
                    <a:pt x="43" y="484"/>
                  </a:lnTo>
                  <a:lnTo>
                    <a:pt x="33" y="486"/>
                  </a:lnTo>
                  <a:lnTo>
                    <a:pt x="25" y="489"/>
                  </a:lnTo>
                  <a:lnTo>
                    <a:pt x="17" y="494"/>
                  </a:lnTo>
                  <a:lnTo>
                    <a:pt x="12" y="458"/>
                  </a:lnTo>
                  <a:lnTo>
                    <a:pt x="8" y="416"/>
                  </a:lnTo>
                  <a:lnTo>
                    <a:pt x="4" y="374"/>
                  </a:lnTo>
                  <a:lnTo>
                    <a:pt x="3" y="334"/>
                  </a:lnTo>
                  <a:lnTo>
                    <a:pt x="14" y="309"/>
                  </a:lnTo>
                  <a:lnTo>
                    <a:pt x="18" y="281"/>
                  </a:lnTo>
                  <a:lnTo>
                    <a:pt x="12" y="254"/>
                  </a:lnTo>
                  <a:lnTo>
                    <a:pt x="0" y="229"/>
                  </a:lnTo>
                  <a:lnTo>
                    <a:pt x="3" y="77"/>
                  </a:lnTo>
                  <a:lnTo>
                    <a:pt x="10" y="57"/>
                  </a:lnTo>
                  <a:lnTo>
                    <a:pt x="15" y="38"/>
                  </a:lnTo>
                  <a:lnTo>
                    <a:pt x="22" y="18"/>
                  </a:lnTo>
                  <a:lnTo>
                    <a:pt x="31" y="0"/>
                  </a:lnTo>
                  <a:lnTo>
                    <a:pt x="32" y="59"/>
                  </a:lnTo>
                  <a:lnTo>
                    <a:pt x="33" y="112"/>
                  </a:lnTo>
                  <a:lnTo>
                    <a:pt x="33" y="162"/>
                  </a:lnTo>
                  <a:lnTo>
                    <a:pt x="35" y="216"/>
                  </a:lnTo>
                  <a:close/>
                </a:path>
              </a:pathLst>
            </a:custGeom>
            <a:solidFill>
              <a:srgbClr val="8C19FF"/>
            </a:solidFill>
            <a:ln w="9525">
              <a:noFill/>
              <a:round/>
              <a:headEnd/>
              <a:tailEnd/>
            </a:ln>
          </p:spPr>
          <p:txBody>
            <a:bodyPr/>
            <a:lstStyle/>
            <a:p>
              <a:endParaRPr lang="en-US"/>
            </a:p>
          </p:txBody>
        </p:sp>
        <p:sp>
          <p:nvSpPr>
            <p:cNvPr id="33" name="Freeform 33"/>
            <p:cNvSpPr>
              <a:spLocks/>
            </p:cNvSpPr>
            <p:nvPr/>
          </p:nvSpPr>
          <p:spPr bwMode="auto">
            <a:xfrm>
              <a:off x="1114" y="2411"/>
              <a:ext cx="14" cy="47"/>
            </a:xfrm>
            <a:custGeom>
              <a:avLst/>
              <a:gdLst/>
              <a:ahLst/>
              <a:cxnLst>
                <a:cxn ang="0">
                  <a:pos x="42" y="125"/>
                </a:cxn>
                <a:cxn ang="0">
                  <a:pos x="34" y="129"/>
                </a:cxn>
                <a:cxn ang="0">
                  <a:pos x="25" y="132"/>
                </a:cxn>
                <a:cxn ang="0">
                  <a:pos x="17" y="136"/>
                </a:cxn>
                <a:cxn ang="0">
                  <a:pos x="10" y="141"/>
                </a:cxn>
                <a:cxn ang="0">
                  <a:pos x="7" y="123"/>
                </a:cxn>
                <a:cxn ang="0">
                  <a:pos x="3" y="105"/>
                </a:cxn>
                <a:cxn ang="0">
                  <a:pos x="0" y="87"/>
                </a:cxn>
                <a:cxn ang="0">
                  <a:pos x="2" y="70"/>
                </a:cxn>
                <a:cxn ang="0">
                  <a:pos x="42" y="0"/>
                </a:cxn>
                <a:cxn ang="0">
                  <a:pos x="42" y="125"/>
                </a:cxn>
              </a:cxnLst>
              <a:rect l="0" t="0" r="r" b="b"/>
              <a:pathLst>
                <a:path w="42" h="141">
                  <a:moveTo>
                    <a:pt x="42" y="125"/>
                  </a:moveTo>
                  <a:lnTo>
                    <a:pt x="34" y="129"/>
                  </a:lnTo>
                  <a:lnTo>
                    <a:pt x="25" y="132"/>
                  </a:lnTo>
                  <a:lnTo>
                    <a:pt x="17" y="136"/>
                  </a:lnTo>
                  <a:lnTo>
                    <a:pt x="10" y="141"/>
                  </a:lnTo>
                  <a:lnTo>
                    <a:pt x="7" y="123"/>
                  </a:lnTo>
                  <a:lnTo>
                    <a:pt x="3" y="105"/>
                  </a:lnTo>
                  <a:lnTo>
                    <a:pt x="0" y="87"/>
                  </a:lnTo>
                  <a:lnTo>
                    <a:pt x="2" y="70"/>
                  </a:lnTo>
                  <a:lnTo>
                    <a:pt x="42" y="0"/>
                  </a:lnTo>
                  <a:lnTo>
                    <a:pt x="42" y="125"/>
                  </a:lnTo>
                  <a:close/>
                </a:path>
              </a:pathLst>
            </a:custGeom>
            <a:solidFill>
              <a:srgbClr val="FF7C21"/>
            </a:solidFill>
            <a:ln w="9525">
              <a:noFill/>
              <a:round/>
              <a:headEnd/>
              <a:tailEnd/>
            </a:ln>
          </p:spPr>
          <p:txBody>
            <a:bodyPr/>
            <a:lstStyle/>
            <a:p>
              <a:endParaRPr lang="en-US"/>
            </a:p>
          </p:txBody>
        </p:sp>
        <p:sp>
          <p:nvSpPr>
            <p:cNvPr id="34" name="Freeform 34"/>
            <p:cNvSpPr>
              <a:spLocks/>
            </p:cNvSpPr>
            <p:nvPr/>
          </p:nvSpPr>
          <p:spPr bwMode="auto">
            <a:xfrm>
              <a:off x="1094" y="2416"/>
              <a:ext cx="12" cy="117"/>
            </a:xfrm>
            <a:custGeom>
              <a:avLst/>
              <a:gdLst/>
              <a:ahLst/>
              <a:cxnLst>
                <a:cxn ang="0">
                  <a:pos x="23" y="52"/>
                </a:cxn>
                <a:cxn ang="0">
                  <a:pos x="16" y="84"/>
                </a:cxn>
                <a:cxn ang="0">
                  <a:pos x="16" y="120"/>
                </a:cxn>
                <a:cxn ang="0">
                  <a:pos x="19" y="156"/>
                </a:cxn>
                <a:cxn ang="0">
                  <a:pos x="19" y="193"/>
                </a:cxn>
                <a:cxn ang="0">
                  <a:pos x="19" y="297"/>
                </a:cxn>
                <a:cxn ang="0">
                  <a:pos x="36" y="317"/>
                </a:cxn>
                <a:cxn ang="0">
                  <a:pos x="2" y="349"/>
                </a:cxn>
                <a:cxn ang="0">
                  <a:pos x="0" y="0"/>
                </a:cxn>
                <a:cxn ang="0">
                  <a:pos x="23" y="52"/>
                </a:cxn>
              </a:cxnLst>
              <a:rect l="0" t="0" r="r" b="b"/>
              <a:pathLst>
                <a:path w="36" h="349">
                  <a:moveTo>
                    <a:pt x="23" y="52"/>
                  </a:moveTo>
                  <a:lnTo>
                    <a:pt x="16" y="84"/>
                  </a:lnTo>
                  <a:lnTo>
                    <a:pt x="16" y="120"/>
                  </a:lnTo>
                  <a:lnTo>
                    <a:pt x="19" y="156"/>
                  </a:lnTo>
                  <a:lnTo>
                    <a:pt x="19" y="193"/>
                  </a:lnTo>
                  <a:lnTo>
                    <a:pt x="19" y="297"/>
                  </a:lnTo>
                  <a:lnTo>
                    <a:pt x="36" y="317"/>
                  </a:lnTo>
                  <a:lnTo>
                    <a:pt x="2" y="349"/>
                  </a:lnTo>
                  <a:lnTo>
                    <a:pt x="0" y="0"/>
                  </a:lnTo>
                  <a:lnTo>
                    <a:pt x="23" y="52"/>
                  </a:lnTo>
                  <a:close/>
                </a:path>
              </a:pathLst>
            </a:custGeom>
            <a:solidFill>
              <a:srgbClr val="8C19FF"/>
            </a:solidFill>
            <a:ln w="9525">
              <a:noFill/>
              <a:round/>
              <a:headEnd/>
              <a:tailEnd/>
            </a:ln>
          </p:spPr>
          <p:txBody>
            <a:bodyPr/>
            <a:lstStyle/>
            <a:p>
              <a:endParaRPr lang="en-US"/>
            </a:p>
          </p:txBody>
        </p:sp>
        <p:sp>
          <p:nvSpPr>
            <p:cNvPr id="35" name="Freeform 35"/>
            <p:cNvSpPr>
              <a:spLocks/>
            </p:cNvSpPr>
            <p:nvPr/>
          </p:nvSpPr>
          <p:spPr bwMode="auto">
            <a:xfrm>
              <a:off x="1010" y="2425"/>
              <a:ext cx="15" cy="97"/>
            </a:xfrm>
            <a:custGeom>
              <a:avLst/>
              <a:gdLst/>
              <a:ahLst/>
              <a:cxnLst>
                <a:cxn ang="0">
                  <a:pos x="36" y="292"/>
                </a:cxn>
                <a:cxn ang="0">
                  <a:pos x="2" y="281"/>
                </a:cxn>
                <a:cxn ang="0">
                  <a:pos x="2" y="120"/>
                </a:cxn>
                <a:cxn ang="0">
                  <a:pos x="0" y="70"/>
                </a:cxn>
                <a:cxn ang="0">
                  <a:pos x="12" y="53"/>
                </a:cxn>
                <a:cxn ang="0">
                  <a:pos x="22" y="37"/>
                </a:cxn>
                <a:cxn ang="0">
                  <a:pos x="32" y="18"/>
                </a:cxn>
                <a:cxn ang="0">
                  <a:pos x="39" y="0"/>
                </a:cxn>
                <a:cxn ang="0">
                  <a:pos x="44" y="73"/>
                </a:cxn>
                <a:cxn ang="0">
                  <a:pos x="44" y="144"/>
                </a:cxn>
                <a:cxn ang="0">
                  <a:pos x="39" y="215"/>
                </a:cxn>
                <a:cxn ang="0">
                  <a:pos x="36" y="292"/>
                </a:cxn>
              </a:cxnLst>
              <a:rect l="0" t="0" r="r" b="b"/>
              <a:pathLst>
                <a:path w="44" h="292">
                  <a:moveTo>
                    <a:pt x="36" y="292"/>
                  </a:moveTo>
                  <a:lnTo>
                    <a:pt x="2" y="281"/>
                  </a:lnTo>
                  <a:lnTo>
                    <a:pt x="2" y="120"/>
                  </a:lnTo>
                  <a:lnTo>
                    <a:pt x="0" y="70"/>
                  </a:lnTo>
                  <a:lnTo>
                    <a:pt x="12" y="53"/>
                  </a:lnTo>
                  <a:lnTo>
                    <a:pt x="22" y="37"/>
                  </a:lnTo>
                  <a:lnTo>
                    <a:pt x="32" y="18"/>
                  </a:lnTo>
                  <a:lnTo>
                    <a:pt x="39" y="0"/>
                  </a:lnTo>
                  <a:lnTo>
                    <a:pt x="44" y="73"/>
                  </a:lnTo>
                  <a:lnTo>
                    <a:pt x="44" y="144"/>
                  </a:lnTo>
                  <a:lnTo>
                    <a:pt x="39" y="215"/>
                  </a:lnTo>
                  <a:lnTo>
                    <a:pt x="36" y="292"/>
                  </a:lnTo>
                  <a:close/>
                </a:path>
              </a:pathLst>
            </a:custGeom>
            <a:solidFill>
              <a:srgbClr val="8C19FF"/>
            </a:solidFill>
            <a:ln w="9525">
              <a:noFill/>
              <a:round/>
              <a:headEnd/>
              <a:tailEnd/>
            </a:ln>
          </p:spPr>
          <p:txBody>
            <a:bodyPr/>
            <a:lstStyle/>
            <a:p>
              <a:endParaRPr lang="en-US"/>
            </a:p>
          </p:txBody>
        </p:sp>
        <p:sp>
          <p:nvSpPr>
            <p:cNvPr id="36" name="Freeform 36"/>
            <p:cNvSpPr>
              <a:spLocks/>
            </p:cNvSpPr>
            <p:nvPr/>
          </p:nvSpPr>
          <p:spPr bwMode="auto">
            <a:xfrm>
              <a:off x="1107" y="2443"/>
              <a:ext cx="8" cy="72"/>
            </a:xfrm>
            <a:custGeom>
              <a:avLst/>
              <a:gdLst/>
              <a:ahLst/>
              <a:cxnLst>
                <a:cxn ang="0">
                  <a:pos x="25" y="215"/>
                </a:cxn>
                <a:cxn ang="0">
                  <a:pos x="8" y="203"/>
                </a:cxn>
                <a:cxn ang="0">
                  <a:pos x="1" y="188"/>
                </a:cxn>
                <a:cxn ang="0">
                  <a:pos x="0" y="164"/>
                </a:cxn>
                <a:cxn ang="0">
                  <a:pos x="2" y="125"/>
                </a:cxn>
                <a:cxn ang="0">
                  <a:pos x="2" y="92"/>
                </a:cxn>
                <a:cxn ang="0">
                  <a:pos x="0" y="60"/>
                </a:cxn>
                <a:cxn ang="0">
                  <a:pos x="0" y="29"/>
                </a:cxn>
                <a:cxn ang="0">
                  <a:pos x="9" y="0"/>
                </a:cxn>
                <a:cxn ang="0">
                  <a:pos x="14" y="56"/>
                </a:cxn>
                <a:cxn ang="0">
                  <a:pos x="16" y="109"/>
                </a:cxn>
                <a:cxn ang="0">
                  <a:pos x="19" y="160"/>
                </a:cxn>
                <a:cxn ang="0">
                  <a:pos x="25" y="215"/>
                </a:cxn>
              </a:cxnLst>
              <a:rect l="0" t="0" r="r" b="b"/>
              <a:pathLst>
                <a:path w="25" h="215">
                  <a:moveTo>
                    <a:pt x="25" y="215"/>
                  </a:moveTo>
                  <a:lnTo>
                    <a:pt x="8" y="203"/>
                  </a:lnTo>
                  <a:lnTo>
                    <a:pt x="1" y="188"/>
                  </a:lnTo>
                  <a:lnTo>
                    <a:pt x="0" y="164"/>
                  </a:lnTo>
                  <a:lnTo>
                    <a:pt x="2" y="125"/>
                  </a:lnTo>
                  <a:lnTo>
                    <a:pt x="2" y="92"/>
                  </a:lnTo>
                  <a:lnTo>
                    <a:pt x="0" y="60"/>
                  </a:lnTo>
                  <a:lnTo>
                    <a:pt x="0" y="29"/>
                  </a:lnTo>
                  <a:lnTo>
                    <a:pt x="9" y="0"/>
                  </a:lnTo>
                  <a:lnTo>
                    <a:pt x="14" y="56"/>
                  </a:lnTo>
                  <a:lnTo>
                    <a:pt x="16" y="109"/>
                  </a:lnTo>
                  <a:lnTo>
                    <a:pt x="19" y="160"/>
                  </a:lnTo>
                  <a:lnTo>
                    <a:pt x="25" y="215"/>
                  </a:lnTo>
                  <a:close/>
                </a:path>
              </a:pathLst>
            </a:custGeom>
            <a:solidFill>
              <a:srgbClr val="8C19FF"/>
            </a:solidFill>
            <a:ln w="9525">
              <a:noFill/>
              <a:round/>
              <a:headEnd/>
              <a:tailEnd/>
            </a:ln>
          </p:spPr>
          <p:txBody>
            <a:bodyPr/>
            <a:lstStyle/>
            <a:p>
              <a:endParaRPr lang="en-US"/>
            </a:p>
          </p:txBody>
        </p:sp>
        <p:sp>
          <p:nvSpPr>
            <p:cNvPr id="37" name="Freeform 37"/>
            <p:cNvSpPr>
              <a:spLocks/>
            </p:cNvSpPr>
            <p:nvPr/>
          </p:nvSpPr>
          <p:spPr bwMode="auto">
            <a:xfrm>
              <a:off x="1194" y="2449"/>
              <a:ext cx="17" cy="79"/>
            </a:xfrm>
            <a:custGeom>
              <a:avLst/>
              <a:gdLst/>
              <a:ahLst/>
              <a:cxnLst>
                <a:cxn ang="0">
                  <a:pos x="35" y="67"/>
                </a:cxn>
                <a:cxn ang="0">
                  <a:pos x="32" y="109"/>
                </a:cxn>
                <a:cxn ang="0">
                  <a:pos x="32" y="153"/>
                </a:cxn>
                <a:cxn ang="0">
                  <a:pos x="36" y="197"/>
                </a:cxn>
                <a:cxn ang="0">
                  <a:pos x="50" y="236"/>
                </a:cxn>
                <a:cxn ang="0">
                  <a:pos x="8" y="234"/>
                </a:cxn>
                <a:cxn ang="0">
                  <a:pos x="4" y="177"/>
                </a:cxn>
                <a:cxn ang="0">
                  <a:pos x="1" y="117"/>
                </a:cxn>
                <a:cxn ang="0">
                  <a:pos x="0" y="58"/>
                </a:cxn>
                <a:cxn ang="0">
                  <a:pos x="0" y="0"/>
                </a:cxn>
                <a:cxn ang="0">
                  <a:pos x="7" y="18"/>
                </a:cxn>
                <a:cxn ang="0">
                  <a:pos x="15" y="35"/>
                </a:cxn>
                <a:cxn ang="0">
                  <a:pos x="23" y="51"/>
                </a:cxn>
                <a:cxn ang="0">
                  <a:pos x="35" y="67"/>
                </a:cxn>
              </a:cxnLst>
              <a:rect l="0" t="0" r="r" b="b"/>
              <a:pathLst>
                <a:path w="50" h="236">
                  <a:moveTo>
                    <a:pt x="35" y="67"/>
                  </a:moveTo>
                  <a:lnTo>
                    <a:pt x="32" y="109"/>
                  </a:lnTo>
                  <a:lnTo>
                    <a:pt x="32" y="153"/>
                  </a:lnTo>
                  <a:lnTo>
                    <a:pt x="36" y="197"/>
                  </a:lnTo>
                  <a:lnTo>
                    <a:pt x="50" y="236"/>
                  </a:lnTo>
                  <a:lnTo>
                    <a:pt x="8" y="234"/>
                  </a:lnTo>
                  <a:lnTo>
                    <a:pt x="4" y="177"/>
                  </a:lnTo>
                  <a:lnTo>
                    <a:pt x="1" y="117"/>
                  </a:lnTo>
                  <a:lnTo>
                    <a:pt x="0" y="58"/>
                  </a:lnTo>
                  <a:lnTo>
                    <a:pt x="0" y="0"/>
                  </a:lnTo>
                  <a:lnTo>
                    <a:pt x="7" y="18"/>
                  </a:lnTo>
                  <a:lnTo>
                    <a:pt x="15" y="35"/>
                  </a:lnTo>
                  <a:lnTo>
                    <a:pt x="23" y="51"/>
                  </a:lnTo>
                  <a:lnTo>
                    <a:pt x="35" y="67"/>
                  </a:lnTo>
                  <a:close/>
                </a:path>
              </a:pathLst>
            </a:custGeom>
            <a:solidFill>
              <a:srgbClr val="FF7C21"/>
            </a:solidFill>
            <a:ln w="9525">
              <a:noFill/>
              <a:round/>
              <a:headEnd/>
              <a:tailEnd/>
            </a:ln>
          </p:spPr>
          <p:txBody>
            <a:bodyPr/>
            <a:lstStyle/>
            <a:p>
              <a:endParaRPr lang="en-US"/>
            </a:p>
          </p:txBody>
        </p:sp>
        <p:sp>
          <p:nvSpPr>
            <p:cNvPr id="38" name="Freeform 38"/>
            <p:cNvSpPr>
              <a:spLocks/>
            </p:cNvSpPr>
            <p:nvPr/>
          </p:nvSpPr>
          <p:spPr bwMode="auto">
            <a:xfrm>
              <a:off x="997" y="2452"/>
              <a:ext cx="8" cy="37"/>
            </a:xfrm>
            <a:custGeom>
              <a:avLst/>
              <a:gdLst/>
              <a:ahLst/>
              <a:cxnLst>
                <a:cxn ang="0">
                  <a:pos x="26" y="110"/>
                </a:cxn>
                <a:cxn ang="0">
                  <a:pos x="20" y="100"/>
                </a:cxn>
                <a:cxn ang="0">
                  <a:pos x="13" y="76"/>
                </a:cxn>
                <a:cxn ang="0">
                  <a:pos x="5" y="50"/>
                </a:cxn>
                <a:cxn ang="0">
                  <a:pos x="0" y="23"/>
                </a:cxn>
                <a:cxn ang="0">
                  <a:pos x="20" y="0"/>
                </a:cxn>
                <a:cxn ang="0">
                  <a:pos x="26" y="110"/>
                </a:cxn>
              </a:cxnLst>
              <a:rect l="0" t="0" r="r" b="b"/>
              <a:pathLst>
                <a:path w="26" h="110">
                  <a:moveTo>
                    <a:pt x="26" y="110"/>
                  </a:moveTo>
                  <a:lnTo>
                    <a:pt x="20" y="100"/>
                  </a:lnTo>
                  <a:lnTo>
                    <a:pt x="13" y="76"/>
                  </a:lnTo>
                  <a:lnTo>
                    <a:pt x="5" y="50"/>
                  </a:lnTo>
                  <a:lnTo>
                    <a:pt x="0" y="23"/>
                  </a:lnTo>
                  <a:lnTo>
                    <a:pt x="20" y="0"/>
                  </a:lnTo>
                  <a:lnTo>
                    <a:pt x="26" y="110"/>
                  </a:lnTo>
                  <a:close/>
                </a:path>
              </a:pathLst>
            </a:custGeom>
            <a:solidFill>
              <a:srgbClr val="FF7C21"/>
            </a:solidFill>
            <a:ln w="9525">
              <a:noFill/>
              <a:round/>
              <a:headEnd/>
              <a:tailEnd/>
            </a:ln>
          </p:spPr>
          <p:txBody>
            <a:bodyPr/>
            <a:lstStyle/>
            <a:p>
              <a:endParaRPr lang="en-US"/>
            </a:p>
          </p:txBody>
        </p:sp>
        <p:sp>
          <p:nvSpPr>
            <p:cNvPr id="39" name="Freeform 39"/>
            <p:cNvSpPr>
              <a:spLocks/>
            </p:cNvSpPr>
            <p:nvPr/>
          </p:nvSpPr>
          <p:spPr bwMode="auto">
            <a:xfrm>
              <a:off x="1362" y="2461"/>
              <a:ext cx="104" cy="63"/>
            </a:xfrm>
            <a:custGeom>
              <a:avLst/>
              <a:gdLst/>
              <a:ahLst/>
              <a:cxnLst>
                <a:cxn ang="0">
                  <a:pos x="264" y="22"/>
                </a:cxn>
                <a:cxn ang="0">
                  <a:pos x="267" y="29"/>
                </a:cxn>
                <a:cxn ang="0">
                  <a:pos x="268" y="39"/>
                </a:cxn>
                <a:cxn ang="0">
                  <a:pos x="269" y="49"/>
                </a:cxn>
                <a:cxn ang="0">
                  <a:pos x="273" y="57"/>
                </a:cxn>
                <a:cxn ang="0">
                  <a:pos x="283" y="64"/>
                </a:cxn>
                <a:cxn ang="0">
                  <a:pos x="293" y="73"/>
                </a:cxn>
                <a:cxn ang="0">
                  <a:pos x="304" y="81"/>
                </a:cxn>
                <a:cxn ang="0">
                  <a:pos x="313" y="91"/>
                </a:cxn>
                <a:cxn ang="0">
                  <a:pos x="303" y="101"/>
                </a:cxn>
                <a:cxn ang="0">
                  <a:pos x="293" y="102"/>
                </a:cxn>
                <a:cxn ang="0">
                  <a:pos x="285" y="102"/>
                </a:cxn>
                <a:cxn ang="0">
                  <a:pos x="278" y="108"/>
                </a:cxn>
                <a:cxn ang="0">
                  <a:pos x="279" y="115"/>
                </a:cxn>
                <a:cxn ang="0">
                  <a:pos x="280" y="122"/>
                </a:cxn>
                <a:cxn ang="0">
                  <a:pos x="280" y="128"/>
                </a:cxn>
                <a:cxn ang="0">
                  <a:pos x="282" y="135"/>
                </a:cxn>
                <a:cxn ang="0">
                  <a:pos x="265" y="141"/>
                </a:cxn>
                <a:cxn ang="0">
                  <a:pos x="247" y="147"/>
                </a:cxn>
                <a:cxn ang="0">
                  <a:pos x="227" y="149"/>
                </a:cxn>
                <a:cxn ang="0">
                  <a:pos x="207" y="151"/>
                </a:cxn>
                <a:cxn ang="0">
                  <a:pos x="183" y="151"/>
                </a:cxn>
                <a:cxn ang="0">
                  <a:pos x="156" y="149"/>
                </a:cxn>
                <a:cxn ang="0">
                  <a:pos x="128" y="147"/>
                </a:cxn>
                <a:cxn ang="0">
                  <a:pos x="98" y="142"/>
                </a:cxn>
                <a:cxn ang="0">
                  <a:pos x="98" y="147"/>
                </a:cxn>
                <a:cxn ang="0">
                  <a:pos x="99" y="148"/>
                </a:cxn>
                <a:cxn ang="0">
                  <a:pos x="101" y="151"/>
                </a:cxn>
                <a:cxn ang="0">
                  <a:pos x="101" y="155"/>
                </a:cxn>
                <a:cxn ang="0">
                  <a:pos x="110" y="156"/>
                </a:cxn>
                <a:cxn ang="0">
                  <a:pos x="120" y="159"/>
                </a:cxn>
                <a:cxn ang="0">
                  <a:pos x="130" y="162"/>
                </a:cxn>
                <a:cxn ang="0">
                  <a:pos x="141" y="166"/>
                </a:cxn>
                <a:cxn ang="0">
                  <a:pos x="151" y="170"/>
                </a:cxn>
                <a:cxn ang="0">
                  <a:pos x="159" y="176"/>
                </a:cxn>
                <a:cxn ang="0">
                  <a:pos x="168" y="183"/>
                </a:cxn>
                <a:cxn ang="0">
                  <a:pos x="174" y="190"/>
                </a:cxn>
                <a:cxn ang="0">
                  <a:pos x="92" y="183"/>
                </a:cxn>
                <a:cxn ang="0">
                  <a:pos x="0" y="119"/>
                </a:cxn>
                <a:cxn ang="0">
                  <a:pos x="7" y="105"/>
                </a:cxn>
                <a:cxn ang="0">
                  <a:pos x="13" y="91"/>
                </a:cxn>
                <a:cxn ang="0">
                  <a:pos x="18" y="75"/>
                </a:cxn>
                <a:cxn ang="0">
                  <a:pos x="24" y="62"/>
                </a:cxn>
                <a:cxn ang="0">
                  <a:pos x="28" y="46"/>
                </a:cxn>
                <a:cxn ang="0">
                  <a:pos x="32" y="31"/>
                </a:cxn>
                <a:cxn ang="0">
                  <a:pos x="38" y="15"/>
                </a:cxn>
                <a:cxn ang="0">
                  <a:pos x="43" y="0"/>
                </a:cxn>
                <a:cxn ang="0">
                  <a:pos x="68" y="7"/>
                </a:cxn>
                <a:cxn ang="0">
                  <a:pos x="95" y="13"/>
                </a:cxn>
                <a:cxn ang="0">
                  <a:pos x="123" y="17"/>
                </a:cxn>
                <a:cxn ang="0">
                  <a:pos x="151" y="20"/>
                </a:cxn>
                <a:cxn ang="0">
                  <a:pos x="179" y="22"/>
                </a:cxn>
                <a:cxn ang="0">
                  <a:pos x="207" y="22"/>
                </a:cxn>
                <a:cxn ang="0">
                  <a:pos x="236" y="22"/>
                </a:cxn>
                <a:cxn ang="0">
                  <a:pos x="264" y="22"/>
                </a:cxn>
              </a:cxnLst>
              <a:rect l="0" t="0" r="r" b="b"/>
              <a:pathLst>
                <a:path w="313" h="190">
                  <a:moveTo>
                    <a:pt x="264" y="22"/>
                  </a:moveTo>
                  <a:lnTo>
                    <a:pt x="267" y="29"/>
                  </a:lnTo>
                  <a:lnTo>
                    <a:pt x="268" y="39"/>
                  </a:lnTo>
                  <a:lnTo>
                    <a:pt x="269" y="49"/>
                  </a:lnTo>
                  <a:lnTo>
                    <a:pt x="273" y="57"/>
                  </a:lnTo>
                  <a:lnTo>
                    <a:pt x="283" y="64"/>
                  </a:lnTo>
                  <a:lnTo>
                    <a:pt x="293" y="73"/>
                  </a:lnTo>
                  <a:lnTo>
                    <a:pt x="304" y="81"/>
                  </a:lnTo>
                  <a:lnTo>
                    <a:pt x="313" y="91"/>
                  </a:lnTo>
                  <a:lnTo>
                    <a:pt x="303" y="101"/>
                  </a:lnTo>
                  <a:lnTo>
                    <a:pt x="293" y="102"/>
                  </a:lnTo>
                  <a:lnTo>
                    <a:pt x="285" y="102"/>
                  </a:lnTo>
                  <a:lnTo>
                    <a:pt x="278" y="108"/>
                  </a:lnTo>
                  <a:lnTo>
                    <a:pt x="279" y="115"/>
                  </a:lnTo>
                  <a:lnTo>
                    <a:pt x="280" y="122"/>
                  </a:lnTo>
                  <a:lnTo>
                    <a:pt x="280" y="128"/>
                  </a:lnTo>
                  <a:lnTo>
                    <a:pt x="282" y="135"/>
                  </a:lnTo>
                  <a:lnTo>
                    <a:pt x="265" y="141"/>
                  </a:lnTo>
                  <a:lnTo>
                    <a:pt x="247" y="147"/>
                  </a:lnTo>
                  <a:lnTo>
                    <a:pt x="227" y="149"/>
                  </a:lnTo>
                  <a:lnTo>
                    <a:pt x="207" y="151"/>
                  </a:lnTo>
                  <a:lnTo>
                    <a:pt x="183" y="151"/>
                  </a:lnTo>
                  <a:lnTo>
                    <a:pt x="156" y="149"/>
                  </a:lnTo>
                  <a:lnTo>
                    <a:pt x="128" y="147"/>
                  </a:lnTo>
                  <a:lnTo>
                    <a:pt x="98" y="142"/>
                  </a:lnTo>
                  <a:lnTo>
                    <a:pt x="98" y="147"/>
                  </a:lnTo>
                  <a:lnTo>
                    <a:pt x="99" y="148"/>
                  </a:lnTo>
                  <a:lnTo>
                    <a:pt x="101" y="151"/>
                  </a:lnTo>
                  <a:lnTo>
                    <a:pt x="101" y="155"/>
                  </a:lnTo>
                  <a:lnTo>
                    <a:pt x="110" y="156"/>
                  </a:lnTo>
                  <a:lnTo>
                    <a:pt x="120" y="159"/>
                  </a:lnTo>
                  <a:lnTo>
                    <a:pt x="130" y="162"/>
                  </a:lnTo>
                  <a:lnTo>
                    <a:pt x="141" y="166"/>
                  </a:lnTo>
                  <a:lnTo>
                    <a:pt x="151" y="170"/>
                  </a:lnTo>
                  <a:lnTo>
                    <a:pt x="159" y="176"/>
                  </a:lnTo>
                  <a:lnTo>
                    <a:pt x="168" y="183"/>
                  </a:lnTo>
                  <a:lnTo>
                    <a:pt x="174" y="190"/>
                  </a:lnTo>
                  <a:lnTo>
                    <a:pt x="92" y="183"/>
                  </a:lnTo>
                  <a:lnTo>
                    <a:pt x="0" y="119"/>
                  </a:lnTo>
                  <a:lnTo>
                    <a:pt x="7" y="105"/>
                  </a:lnTo>
                  <a:lnTo>
                    <a:pt x="13" y="91"/>
                  </a:lnTo>
                  <a:lnTo>
                    <a:pt x="18" y="75"/>
                  </a:lnTo>
                  <a:lnTo>
                    <a:pt x="24" y="62"/>
                  </a:lnTo>
                  <a:lnTo>
                    <a:pt x="28" y="46"/>
                  </a:lnTo>
                  <a:lnTo>
                    <a:pt x="32" y="31"/>
                  </a:lnTo>
                  <a:lnTo>
                    <a:pt x="38" y="15"/>
                  </a:lnTo>
                  <a:lnTo>
                    <a:pt x="43" y="0"/>
                  </a:lnTo>
                  <a:lnTo>
                    <a:pt x="68" y="7"/>
                  </a:lnTo>
                  <a:lnTo>
                    <a:pt x="95" y="13"/>
                  </a:lnTo>
                  <a:lnTo>
                    <a:pt x="123" y="17"/>
                  </a:lnTo>
                  <a:lnTo>
                    <a:pt x="151" y="20"/>
                  </a:lnTo>
                  <a:lnTo>
                    <a:pt x="179" y="22"/>
                  </a:lnTo>
                  <a:lnTo>
                    <a:pt x="207" y="22"/>
                  </a:lnTo>
                  <a:lnTo>
                    <a:pt x="236" y="22"/>
                  </a:lnTo>
                  <a:lnTo>
                    <a:pt x="264" y="22"/>
                  </a:lnTo>
                  <a:close/>
                </a:path>
              </a:pathLst>
            </a:custGeom>
            <a:solidFill>
              <a:srgbClr val="F2BFB2"/>
            </a:solidFill>
            <a:ln w="9525">
              <a:noFill/>
              <a:round/>
              <a:headEnd/>
              <a:tailEnd/>
            </a:ln>
          </p:spPr>
          <p:txBody>
            <a:bodyPr/>
            <a:lstStyle/>
            <a:p>
              <a:endParaRPr lang="en-US"/>
            </a:p>
          </p:txBody>
        </p:sp>
        <p:sp>
          <p:nvSpPr>
            <p:cNvPr id="40" name="Freeform 40"/>
            <p:cNvSpPr>
              <a:spLocks/>
            </p:cNvSpPr>
            <p:nvPr/>
          </p:nvSpPr>
          <p:spPr bwMode="auto">
            <a:xfrm>
              <a:off x="1120" y="2462"/>
              <a:ext cx="12" cy="20"/>
            </a:xfrm>
            <a:custGeom>
              <a:avLst/>
              <a:gdLst/>
              <a:ahLst/>
              <a:cxnLst>
                <a:cxn ang="0">
                  <a:pos x="31" y="49"/>
                </a:cxn>
                <a:cxn ang="0">
                  <a:pos x="30" y="53"/>
                </a:cxn>
                <a:cxn ang="0">
                  <a:pos x="26" y="56"/>
                </a:cxn>
                <a:cxn ang="0">
                  <a:pos x="23" y="59"/>
                </a:cxn>
                <a:cxn ang="0">
                  <a:pos x="20" y="61"/>
                </a:cxn>
                <a:cxn ang="0">
                  <a:pos x="5" y="60"/>
                </a:cxn>
                <a:cxn ang="0">
                  <a:pos x="2" y="46"/>
                </a:cxn>
                <a:cxn ang="0">
                  <a:pos x="0" y="32"/>
                </a:cxn>
                <a:cxn ang="0">
                  <a:pos x="5" y="19"/>
                </a:cxn>
                <a:cxn ang="0">
                  <a:pos x="13" y="8"/>
                </a:cxn>
                <a:cxn ang="0">
                  <a:pos x="17" y="6"/>
                </a:cxn>
                <a:cxn ang="0">
                  <a:pos x="21" y="3"/>
                </a:cxn>
                <a:cxn ang="0">
                  <a:pos x="24" y="1"/>
                </a:cxn>
                <a:cxn ang="0">
                  <a:pos x="28" y="0"/>
                </a:cxn>
                <a:cxn ang="0">
                  <a:pos x="32" y="11"/>
                </a:cxn>
                <a:cxn ang="0">
                  <a:pos x="34" y="24"/>
                </a:cxn>
                <a:cxn ang="0">
                  <a:pos x="32" y="38"/>
                </a:cxn>
                <a:cxn ang="0">
                  <a:pos x="31" y="49"/>
                </a:cxn>
              </a:cxnLst>
              <a:rect l="0" t="0" r="r" b="b"/>
              <a:pathLst>
                <a:path w="34" h="61">
                  <a:moveTo>
                    <a:pt x="31" y="49"/>
                  </a:moveTo>
                  <a:lnTo>
                    <a:pt x="30" y="53"/>
                  </a:lnTo>
                  <a:lnTo>
                    <a:pt x="26" y="56"/>
                  </a:lnTo>
                  <a:lnTo>
                    <a:pt x="23" y="59"/>
                  </a:lnTo>
                  <a:lnTo>
                    <a:pt x="20" y="61"/>
                  </a:lnTo>
                  <a:lnTo>
                    <a:pt x="5" y="60"/>
                  </a:lnTo>
                  <a:lnTo>
                    <a:pt x="2" y="46"/>
                  </a:lnTo>
                  <a:lnTo>
                    <a:pt x="0" y="32"/>
                  </a:lnTo>
                  <a:lnTo>
                    <a:pt x="5" y="19"/>
                  </a:lnTo>
                  <a:lnTo>
                    <a:pt x="13" y="8"/>
                  </a:lnTo>
                  <a:lnTo>
                    <a:pt x="17" y="6"/>
                  </a:lnTo>
                  <a:lnTo>
                    <a:pt x="21" y="3"/>
                  </a:lnTo>
                  <a:lnTo>
                    <a:pt x="24" y="1"/>
                  </a:lnTo>
                  <a:lnTo>
                    <a:pt x="28" y="0"/>
                  </a:lnTo>
                  <a:lnTo>
                    <a:pt x="32" y="11"/>
                  </a:lnTo>
                  <a:lnTo>
                    <a:pt x="34" y="24"/>
                  </a:lnTo>
                  <a:lnTo>
                    <a:pt x="32" y="38"/>
                  </a:lnTo>
                  <a:lnTo>
                    <a:pt x="31" y="49"/>
                  </a:lnTo>
                  <a:close/>
                </a:path>
              </a:pathLst>
            </a:custGeom>
            <a:solidFill>
              <a:srgbClr val="F2CC0C"/>
            </a:solidFill>
            <a:ln w="9525">
              <a:noFill/>
              <a:round/>
              <a:headEnd/>
              <a:tailEnd/>
            </a:ln>
          </p:spPr>
          <p:txBody>
            <a:bodyPr/>
            <a:lstStyle/>
            <a:p>
              <a:endParaRPr lang="en-US"/>
            </a:p>
          </p:txBody>
        </p:sp>
        <p:sp>
          <p:nvSpPr>
            <p:cNvPr id="41" name="Freeform 41"/>
            <p:cNvSpPr>
              <a:spLocks/>
            </p:cNvSpPr>
            <p:nvPr/>
          </p:nvSpPr>
          <p:spPr bwMode="auto">
            <a:xfrm>
              <a:off x="1118" y="2491"/>
              <a:ext cx="15" cy="40"/>
            </a:xfrm>
            <a:custGeom>
              <a:avLst/>
              <a:gdLst/>
              <a:ahLst/>
              <a:cxnLst>
                <a:cxn ang="0">
                  <a:pos x="35" y="1"/>
                </a:cxn>
                <a:cxn ang="0">
                  <a:pos x="44" y="120"/>
                </a:cxn>
                <a:cxn ang="0">
                  <a:pos x="28" y="109"/>
                </a:cxn>
                <a:cxn ang="0">
                  <a:pos x="17" y="96"/>
                </a:cxn>
                <a:cxn ang="0">
                  <a:pos x="12" y="82"/>
                </a:cxn>
                <a:cxn ang="0">
                  <a:pos x="7" y="65"/>
                </a:cxn>
                <a:cxn ang="0">
                  <a:pos x="6" y="50"/>
                </a:cxn>
                <a:cxn ang="0">
                  <a:pos x="5" y="33"/>
                </a:cxn>
                <a:cxn ang="0">
                  <a:pos x="3" y="17"/>
                </a:cxn>
                <a:cxn ang="0">
                  <a:pos x="0" y="0"/>
                </a:cxn>
                <a:cxn ang="0">
                  <a:pos x="10" y="4"/>
                </a:cxn>
                <a:cxn ang="0">
                  <a:pos x="19" y="7"/>
                </a:cxn>
                <a:cxn ang="0">
                  <a:pos x="27" y="7"/>
                </a:cxn>
                <a:cxn ang="0">
                  <a:pos x="35" y="1"/>
                </a:cxn>
              </a:cxnLst>
              <a:rect l="0" t="0" r="r" b="b"/>
              <a:pathLst>
                <a:path w="44" h="120">
                  <a:moveTo>
                    <a:pt x="35" y="1"/>
                  </a:moveTo>
                  <a:lnTo>
                    <a:pt x="44" y="120"/>
                  </a:lnTo>
                  <a:lnTo>
                    <a:pt x="28" y="109"/>
                  </a:lnTo>
                  <a:lnTo>
                    <a:pt x="17" y="96"/>
                  </a:lnTo>
                  <a:lnTo>
                    <a:pt x="12" y="82"/>
                  </a:lnTo>
                  <a:lnTo>
                    <a:pt x="7" y="65"/>
                  </a:lnTo>
                  <a:lnTo>
                    <a:pt x="6" y="50"/>
                  </a:lnTo>
                  <a:lnTo>
                    <a:pt x="5" y="33"/>
                  </a:lnTo>
                  <a:lnTo>
                    <a:pt x="3" y="17"/>
                  </a:lnTo>
                  <a:lnTo>
                    <a:pt x="0" y="0"/>
                  </a:lnTo>
                  <a:lnTo>
                    <a:pt x="10" y="4"/>
                  </a:lnTo>
                  <a:lnTo>
                    <a:pt x="19" y="7"/>
                  </a:lnTo>
                  <a:lnTo>
                    <a:pt x="27" y="7"/>
                  </a:lnTo>
                  <a:lnTo>
                    <a:pt x="35" y="1"/>
                  </a:lnTo>
                  <a:close/>
                </a:path>
              </a:pathLst>
            </a:custGeom>
            <a:solidFill>
              <a:srgbClr val="FF7C21"/>
            </a:solidFill>
            <a:ln w="9525">
              <a:noFill/>
              <a:round/>
              <a:headEnd/>
              <a:tailEnd/>
            </a:ln>
          </p:spPr>
          <p:txBody>
            <a:bodyPr/>
            <a:lstStyle/>
            <a:p>
              <a:endParaRPr lang="en-US"/>
            </a:p>
          </p:txBody>
        </p:sp>
        <p:sp>
          <p:nvSpPr>
            <p:cNvPr id="42" name="Freeform 42"/>
            <p:cNvSpPr>
              <a:spLocks/>
            </p:cNvSpPr>
            <p:nvPr/>
          </p:nvSpPr>
          <p:spPr bwMode="auto">
            <a:xfrm>
              <a:off x="835" y="2514"/>
              <a:ext cx="84" cy="76"/>
            </a:xfrm>
            <a:custGeom>
              <a:avLst/>
              <a:gdLst/>
              <a:ahLst/>
              <a:cxnLst>
                <a:cxn ang="0">
                  <a:pos x="235" y="28"/>
                </a:cxn>
                <a:cxn ang="0">
                  <a:pos x="248" y="71"/>
                </a:cxn>
                <a:cxn ang="0">
                  <a:pos x="252" y="113"/>
                </a:cxn>
                <a:cxn ang="0">
                  <a:pos x="245" y="154"/>
                </a:cxn>
                <a:cxn ang="0">
                  <a:pos x="224" y="190"/>
                </a:cxn>
                <a:cxn ang="0">
                  <a:pos x="224" y="193"/>
                </a:cxn>
                <a:cxn ang="0">
                  <a:pos x="224" y="194"/>
                </a:cxn>
                <a:cxn ang="0">
                  <a:pos x="224" y="197"/>
                </a:cxn>
                <a:cxn ang="0">
                  <a:pos x="223" y="200"/>
                </a:cxn>
                <a:cxn ang="0">
                  <a:pos x="219" y="182"/>
                </a:cxn>
                <a:cxn ang="0">
                  <a:pos x="217" y="163"/>
                </a:cxn>
                <a:cxn ang="0">
                  <a:pos x="216" y="145"/>
                </a:cxn>
                <a:cxn ang="0">
                  <a:pos x="209" y="129"/>
                </a:cxn>
                <a:cxn ang="0">
                  <a:pos x="194" y="127"/>
                </a:cxn>
                <a:cxn ang="0">
                  <a:pos x="180" y="140"/>
                </a:cxn>
                <a:cxn ang="0">
                  <a:pos x="167" y="154"/>
                </a:cxn>
                <a:cxn ang="0">
                  <a:pos x="155" y="170"/>
                </a:cxn>
                <a:cxn ang="0">
                  <a:pos x="142" y="186"/>
                </a:cxn>
                <a:cxn ang="0">
                  <a:pos x="129" y="200"/>
                </a:cxn>
                <a:cxn ang="0">
                  <a:pos x="116" y="209"/>
                </a:cxn>
                <a:cxn ang="0">
                  <a:pos x="99" y="218"/>
                </a:cxn>
                <a:cxn ang="0">
                  <a:pos x="81" y="219"/>
                </a:cxn>
                <a:cxn ang="0">
                  <a:pos x="74" y="216"/>
                </a:cxn>
                <a:cxn ang="0">
                  <a:pos x="65" y="219"/>
                </a:cxn>
                <a:cxn ang="0">
                  <a:pos x="56" y="222"/>
                </a:cxn>
                <a:cxn ang="0">
                  <a:pos x="47" y="226"/>
                </a:cxn>
                <a:cxn ang="0">
                  <a:pos x="40" y="229"/>
                </a:cxn>
                <a:cxn ang="0">
                  <a:pos x="33" y="228"/>
                </a:cxn>
                <a:cxn ang="0">
                  <a:pos x="29" y="222"/>
                </a:cxn>
                <a:cxn ang="0">
                  <a:pos x="28" y="209"/>
                </a:cxn>
                <a:cxn ang="0">
                  <a:pos x="22" y="202"/>
                </a:cxn>
                <a:cxn ang="0">
                  <a:pos x="14" y="198"/>
                </a:cxn>
                <a:cxn ang="0">
                  <a:pos x="7" y="196"/>
                </a:cxn>
                <a:cxn ang="0">
                  <a:pos x="0" y="190"/>
                </a:cxn>
                <a:cxn ang="0">
                  <a:pos x="5" y="180"/>
                </a:cxn>
                <a:cxn ang="0">
                  <a:pos x="7" y="170"/>
                </a:cxn>
                <a:cxn ang="0">
                  <a:pos x="5" y="159"/>
                </a:cxn>
                <a:cxn ang="0">
                  <a:pos x="1" y="148"/>
                </a:cxn>
                <a:cxn ang="0">
                  <a:pos x="23" y="134"/>
                </a:cxn>
                <a:cxn ang="0">
                  <a:pos x="46" y="119"/>
                </a:cxn>
                <a:cxn ang="0">
                  <a:pos x="68" y="101"/>
                </a:cxn>
                <a:cxn ang="0">
                  <a:pos x="88" y="83"/>
                </a:cxn>
                <a:cxn ang="0">
                  <a:pos x="109" y="63"/>
                </a:cxn>
                <a:cxn ang="0">
                  <a:pos x="127" y="42"/>
                </a:cxn>
                <a:cxn ang="0">
                  <a:pos x="145" y="21"/>
                </a:cxn>
                <a:cxn ang="0">
                  <a:pos x="162" y="0"/>
                </a:cxn>
                <a:cxn ang="0">
                  <a:pos x="170" y="6"/>
                </a:cxn>
                <a:cxn ang="0">
                  <a:pos x="180" y="10"/>
                </a:cxn>
                <a:cxn ang="0">
                  <a:pos x="188" y="14"/>
                </a:cxn>
                <a:cxn ang="0">
                  <a:pos x="198" y="17"/>
                </a:cxn>
                <a:cxn ang="0">
                  <a:pos x="206" y="21"/>
                </a:cxn>
                <a:cxn ang="0">
                  <a:pos x="216" y="24"/>
                </a:cxn>
                <a:cxn ang="0">
                  <a:pos x="226" y="25"/>
                </a:cxn>
                <a:cxn ang="0">
                  <a:pos x="235" y="28"/>
                </a:cxn>
              </a:cxnLst>
              <a:rect l="0" t="0" r="r" b="b"/>
              <a:pathLst>
                <a:path w="252" h="229">
                  <a:moveTo>
                    <a:pt x="235" y="28"/>
                  </a:moveTo>
                  <a:lnTo>
                    <a:pt x="248" y="71"/>
                  </a:lnTo>
                  <a:lnTo>
                    <a:pt x="252" y="113"/>
                  </a:lnTo>
                  <a:lnTo>
                    <a:pt x="245" y="154"/>
                  </a:lnTo>
                  <a:lnTo>
                    <a:pt x="224" y="190"/>
                  </a:lnTo>
                  <a:lnTo>
                    <a:pt x="224" y="193"/>
                  </a:lnTo>
                  <a:lnTo>
                    <a:pt x="224" y="194"/>
                  </a:lnTo>
                  <a:lnTo>
                    <a:pt x="224" y="197"/>
                  </a:lnTo>
                  <a:lnTo>
                    <a:pt x="223" y="200"/>
                  </a:lnTo>
                  <a:lnTo>
                    <a:pt x="219" y="182"/>
                  </a:lnTo>
                  <a:lnTo>
                    <a:pt x="217" y="163"/>
                  </a:lnTo>
                  <a:lnTo>
                    <a:pt x="216" y="145"/>
                  </a:lnTo>
                  <a:lnTo>
                    <a:pt x="209" y="129"/>
                  </a:lnTo>
                  <a:lnTo>
                    <a:pt x="194" y="127"/>
                  </a:lnTo>
                  <a:lnTo>
                    <a:pt x="180" y="140"/>
                  </a:lnTo>
                  <a:lnTo>
                    <a:pt x="167" y="154"/>
                  </a:lnTo>
                  <a:lnTo>
                    <a:pt x="155" y="170"/>
                  </a:lnTo>
                  <a:lnTo>
                    <a:pt x="142" y="186"/>
                  </a:lnTo>
                  <a:lnTo>
                    <a:pt x="129" y="200"/>
                  </a:lnTo>
                  <a:lnTo>
                    <a:pt x="116" y="209"/>
                  </a:lnTo>
                  <a:lnTo>
                    <a:pt x="99" y="218"/>
                  </a:lnTo>
                  <a:lnTo>
                    <a:pt x="81" y="219"/>
                  </a:lnTo>
                  <a:lnTo>
                    <a:pt x="74" y="216"/>
                  </a:lnTo>
                  <a:lnTo>
                    <a:pt x="65" y="219"/>
                  </a:lnTo>
                  <a:lnTo>
                    <a:pt x="56" y="222"/>
                  </a:lnTo>
                  <a:lnTo>
                    <a:pt x="47" y="226"/>
                  </a:lnTo>
                  <a:lnTo>
                    <a:pt x="40" y="229"/>
                  </a:lnTo>
                  <a:lnTo>
                    <a:pt x="33" y="228"/>
                  </a:lnTo>
                  <a:lnTo>
                    <a:pt x="29" y="222"/>
                  </a:lnTo>
                  <a:lnTo>
                    <a:pt x="28" y="209"/>
                  </a:lnTo>
                  <a:lnTo>
                    <a:pt x="22" y="202"/>
                  </a:lnTo>
                  <a:lnTo>
                    <a:pt x="14" y="198"/>
                  </a:lnTo>
                  <a:lnTo>
                    <a:pt x="7" y="196"/>
                  </a:lnTo>
                  <a:lnTo>
                    <a:pt x="0" y="190"/>
                  </a:lnTo>
                  <a:lnTo>
                    <a:pt x="5" y="180"/>
                  </a:lnTo>
                  <a:lnTo>
                    <a:pt x="7" y="170"/>
                  </a:lnTo>
                  <a:lnTo>
                    <a:pt x="5" y="159"/>
                  </a:lnTo>
                  <a:lnTo>
                    <a:pt x="1" y="148"/>
                  </a:lnTo>
                  <a:lnTo>
                    <a:pt x="23" y="134"/>
                  </a:lnTo>
                  <a:lnTo>
                    <a:pt x="46" y="119"/>
                  </a:lnTo>
                  <a:lnTo>
                    <a:pt x="68" y="101"/>
                  </a:lnTo>
                  <a:lnTo>
                    <a:pt x="88" y="83"/>
                  </a:lnTo>
                  <a:lnTo>
                    <a:pt x="109" y="63"/>
                  </a:lnTo>
                  <a:lnTo>
                    <a:pt x="127" y="42"/>
                  </a:lnTo>
                  <a:lnTo>
                    <a:pt x="145" y="21"/>
                  </a:lnTo>
                  <a:lnTo>
                    <a:pt x="162" y="0"/>
                  </a:lnTo>
                  <a:lnTo>
                    <a:pt x="170" y="6"/>
                  </a:lnTo>
                  <a:lnTo>
                    <a:pt x="180" y="10"/>
                  </a:lnTo>
                  <a:lnTo>
                    <a:pt x="188" y="14"/>
                  </a:lnTo>
                  <a:lnTo>
                    <a:pt x="198" y="17"/>
                  </a:lnTo>
                  <a:lnTo>
                    <a:pt x="206" y="21"/>
                  </a:lnTo>
                  <a:lnTo>
                    <a:pt x="216" y="24"/>
                  </a:lnTo>
                  <a:lnTo>
                    <a:pt x="226" y="25"/>
                  </a:lnTo>
                  <a:lnTo>
                    <a:pt x="235" y="28"/>
                  </a:lnTo>
                  <a:close/>
                </a:path>
              </a:pathLst>
            </a:custGeom>
            <a:solidFill>
              <a:srgbClr val="F2BFB2"/>
            </a:solidFill>
            <a:ln w="9525">
              <a:noFill/>
              <a:round/>
              <a:headEnd/>
              <a:tailEnd/>
            </a:ln>
          </p:spPr>
          <p:txBody>
            <a:bodyPr/>
            <a:lstStyle/>
            <a:p>
              <a:endParaRPr lang="en-US"/>
            </a:p>
          </p:txBody>
        </p:sp>
        <p:sp>
          <p:nvSpPr>
            <p:cNvPr id="43" name="Freeform 43"/>
            <p:cNvSpPr>
              <a:spLocks/>
            </p:cNvSpPr>
            <p:nvPr/>
          </p:nvSpPr>
          <p:spPr bwMode="auto">
            <a:xfrm>
              <a:off x="993" y="2529"/>
              <a:ext cx="204" cy="296"/>
            </a:xfrm>
            <a:custGeom>
              <a:avLst/>
              <a:gdLst/>
              <a:ahLst/>
              <a:cxnLst>
                <a:cxn ang="0">
                  <a:pos x="599" y="91"/>
                </a:cxn>
                <a:cxn ang="0">
                  <a:pos x="611" y="241"/>
                </a:cxn>
                <a:cxn ang="0">
                  <a:pos x="596" y="495"/>
                </a:cxn>
                <a:cxn ang="0">
                  <a:pos x="558" y="601"/>
                </a:cxn>
                <a:cxn ang="0">
                  <a:pos x="518" y="622"/>
                </a:cxn>
                <a:cxn ang="0">
                  <a:pos x="474" y="632"/>
                </a:cxn>
                <a:cxn ang="0">
                  <a:pos x="473" y="649"/>
                </a:cxn>
                <a:cxn ang="0">
                  <a:pos x="495" y="663"/>
                </a:cxn>
                <a:cxn ang="0">
                  <a:pos x="526" y="660"/>
                </a:cxn>
                <a:cxn ang="0">
                  <a:pos x="557" y="653"/>
                </a:cxn>
                <a:cxn ang="0">
                  <a:pos x="586" y="651"/>
                </a:cxn>
                <a:cxn ang="0">
                  <a:pos x="571" y="731"/>
                </a:cxn>
                <a:cxn ang="0">
                  <a:pos x="558" y="849"/>
                </a:cxn>
                <a:cxn ang="0">
                  <a:pos x="501" y="869"/>
                </a:cxn>
                <a:cxn ang="0">
                  <a:pos x="462" y="872"/>
                </a:cxn>
                <a:cxn ang="0">
                  <a:pos x="426" y="861"/>
                </a:cxn>
                <a:cxn ang="0">
                  <a:pos x="401" y="841"/>
                </a:cxn>
                <a:cxn ang="0">
                  <a:pos x="370" y="718"/>
                </a:cxn>
                <a:cxn ang="0">
                  <a:pos x="381" y="605"/>
                </a:cxn>
                <a:cxn ang="0">
                  <a:pos x="403" y="605"/>
                </a:cxn>
                <a:cxn ang="0">
                  <a:pos x="406" y="586"/>
                </a:cxn>
                <a:cxn ang="0">
                  <a:pos x="373" y="508"/>
                </a:cxn>
                <a:cxn ang="0">
                  <a:pos x="341" y="393"/>
                </a:cxn>
                <a:cxn ang="0">
                  <a:pos x="310" y="279"/>
                </a:cxn>
                <a:cxn ang="0">
                  <a:pos x="297" y="272"/>
                </a:cxn>
                <a:cxn ang="0">
                  <a:pos x="265" y="343"/>
                </a:cxn>
                <a:cxn ang="0">
                  <a:pos x="235" y="457"/>
                </a:cxn>
                <a:cxn ang="0">
                  <a:pos x="225" y="577"/>
                </a:cxn>
                <a:cxn ang="0">
                  <a:pos x="243" y="806"/>
                </a:cxn>
                <a:cxn ang="0">
                  <a:pos x="223" y="872"/>
                </a:cxn>
                <a:cxn ang="0">
                  <a:pos x="209" y="866"/>
                </a:cxn>
                <a:cxn ang="0">
                  <a:pos x="187" y="870"/>
                </a:cxn>
                <a:cxn ang="0">
                  <a:pos x="165" y="876"/>
                </a:cxn>
                <a:cxn ang="0">
                  <a:pos x="127" y="887"/>
                </a:cxn>
                <a:cxn ang="0">
                  <a:pos x="83" y="875"/>
                </a:cxn>
                <a:cxn ang="0">
                  <a:pos x="37" y="865"/>
                </a:cxn>
                <a:cxn ang="0">
                  <a:pos x="30" y="823"/>
                </a:cxn>
                <a:cxn ang="0">
                  <a:pos x="13" y="681"/>
                </a:cxn>
                <a:cxn ang="0">
                  <a:pos x="23" y="502"/>
                </a:cxn>
                <a:cxn ang="0">
                  <a:pos x="3" y="349"/>
                </a:cxn>
                <a:cxn ang="0">
                  <a:pos x="6" y="197"/>
                </a:cxn>
                <a:cxn ang="0">
                  <a:pos x="34" y="81"/>
                </a:cxn>
                <a:cxn ang="0">
                  <a:pos x="63" y="17"/>
                </a:cxn>
                <a:cxn ang="0">
                  <a:pos x="108" y="28"/>
                </a:cxn>
                <a:cxn ang="0">
                  <a:pos x="152" y="43"/>
                </a:cxn>
                <a:cxn ang="0">
                  <a:pos x="198" y="58"/>
                </a:cxn>
                <a:cxn ang="0">
                  <a:pos x="244" y="75"/>
                </a:cxn>
                <a:cxn ang="0">
                  <a:pos x="289" y="92"/>
                </a:cxn>
                <a:cxn ang="0">
                  <a:pos x="314" y="56"/>
                </a:cxn>
                <a:cxn ang="0">
                  <a:pos x="346" y="21"/>
                </a:cxn>
                <a:cxn ang="0">
                  <a:pos x="375" y="3"/>
                </a:cxn>
              </a:cxnLst>
              <a:rect l="0" t="0" r="r" b="b"/>
              <a:pathLst>
                <a:path w="613" h="887">
                  <a:moveTo>
                    <a:pt x="440" y="75"/>
                  </a:moveTo>
                  <a:lnTo>
                    <a:pt x="586" y="42"/>
                  </a:lnTo>
                  <a:lnTo>
                    <a:pt x="599" y="91"/>
                  </a:lnTo>
                  <a:lnTo>
                    <a:pt x="604" y="139"/>
                  </a:lnTo>
                  <a:lnTo>
                    <a:pt x="607" y="190"/>
                  </a:lnTo>
                  <a:lnTo>
                    <a:pt x="611" y="241"/>
                  </a:lnTo>
                  <a:lnTo>
                    <a:pt x="613" y="328"/>
                  </a:lnTo>
                  <a:lnTo>
                    <a:pt x="608" y="413"/>
                  </a:lnTo>
                  <a:lnTo>
                    <a:pt x="596" y="495"/>
                  </a:lnTo>
                  <a:lnTo>
                    <a:pt x="575" y="573"/>
                  </a:lnTo>
                  <a:lnTo>
                    <a:pt x="568" y="589"/>
                  </a:lnTo>
                  <a:lnTo>
                    <a:pt x="558" y="601"/>
                  </a:lnTo>
                  <a:lnTo>
                    <a:pt x="546" y="610"/>
                  </a:lnTo>
                  <a:lnTo>
                    <a:pt x="533" y="616"/>
                  </a:lnTo>
                  <a:lnTo>
                    <a:pt x="518" y="622"/>
                  </a:lnTo>
                  <a:lnTo>
                    <a:pt x="502" y="626"/>
                  </a:lnTo>
                  <a:lnTo>
                    <a:pt x="488" y="629"/>
                  </a:lnTo>
                  <a:lnTo>
                    <a:pt x="474" y="632"/>
                  </a:lnTo>
                  <a:lnTo>
                    <a:pt x="473" y="637"/>
                  </a:lnTo>
                  <a:lnTo>
                    <a:pt x="472" y="643"/>
                  </a:lnTo>
                  <a:lnTo>
                    <a:pt x="473" y="649"/>
                  </a:lnTo>
                  <a:lnTo>
                    <a:pt x="477" y="653"/>
                  </a:lnTo>
                  <a:lnTo>
                    <a:pt x="486" y="658"/>
                  </a:lnTo>
                  <a:lnTo>
                    <a:pt x="495" y="663"/>
                  </a:lnTo>
                  <a:lnTo>
                    <a:pt x="505" y="663"/>
                  </a:lnTo>
                  <a:lnTo>
                    <a:pt x="516" y="663"/>
                  </a:lnTo>
                  <a:lnTo>
                    <a:pt x="526" y="660"/>
                  </a:lnTo>
                  <a:lnTo>
                    <a:pt x="537" y="657"/>
                  </a:lnTo>
                  <a:lnTo>
                    <a:pt x="547" y="654"/>
                  </a:lnTo>
                  <a:lnTo>
                    <a:pt x="557" y="653"/>
                  </a:lnTo>
                  <a:lnTo>
                    <a:pt x="586" y="612"/>
                  </a:lnTo>
                  <a:lnTo>
                    <a:pt x="589" y="632"/>
                  </a:lnTo>
                  <a:lnTo>
                    <a:pt x="586" y="651"/>
                  </a:lnTo>
                  <a:lnTo>
                    <a:pt x="582" y="672"/>
                  </a:lnTo>
                  <a:lnTo>
                    <a:pt x="579" y="692"/>
                  </a:lnTo>
                  <a:lnTo>
                    <a:pt x="571" y="731"/>
                  </a:lnTo>
                  <a:lnTo>
                    <a:pt x="564" y="769"/>
                  </a:lnTo>
                  <a:lnTo>
                    <a:pt x="560" y="809"/>
                  </a:lnTo>
                  <a:lnTo>
                    <a:pt x="558" y="849"/>
                  </a:lnTo>
                  <a:lnTo>
                    <a:pt x="526" y="877"/>
                  </a:lnTo>
                  <a:lnTo>
                    <a:pt x="513" y="872"/>
                  </a:lnTo>
                  <a:lnTo>
                    <a:pt x="501" y="869"/>
                  </a:lnTo>
                  <a:lnTo>
                    <a:pt x="487" y="869"/>
                  </a:lnTo>
                  <a:lnTo>
                    <a:pt x="474" y="870"/>
                  </a:lnTo>
                  <a:lnTo>
                    <a:pt x="462" y="872"/>
                  </a:lnTo>
                  <a:lnTo>
                    <a:pt x="448" y="870"/>
                  </a:lnTo>
                  <a:lnTo>
                    <a:pt x="437" y="868"/>
                  </a:lnTo>
                  <a:lnTo>
                    <a:pt x="426" y="861"/>
                  </a:lnTo>
                  <a:lnTo>
                    <a:pt x="413" y="858"/>
                  </a:lnTo>
                  <a:lnTo>
                    <a:pt x="406" y="851"/>
                  </a:lnTo>
                  <a:lnTo>
                    <a:pt x="401" y="841"/>
                  </a:lnTo>
                  <a:lnTo>
                    <a:pt x="395" y="830"/>
                  </a:lnTo>
                  <a:lnTo>
                    <a:pt x="380" y="776"/>
                  </a:lnTo>
                  <a:lnTo>
                    <a:pt x="370" y="718"/>
                  </a:lnTo>
                  <a:lnTo>
                    <a:pt x="367" y="658"/>
                  </a:lnTo>
                  <a:lnTo>
                    <a:pt x="374" y="600"/>
                  </a:lnTo>
                  <a:lnTo>
                    <a:pt x="381" y="605"/>
                  </a:lnTo>
                  <a:lnTo>
                    <a:pt x="389" y="607"/>
                  </a:lnTo>
                  <a:lnTo>
                    <a:pt x="396" y="605"/>
                  </a:lnTo>
                  <a:lnTo>
                    <a:pt x="403" y="605"/>
                  </a:lnTo>
                  <a:lnTo>
                    <a:pt x="408" y="600"/>
                  </a:lnTo>
                  <a:lnTo>
                    <a:pt x="408" y="593"/>
                  </a:lnTo>
                  <a:lnTo>
                    <a:pt x="406" y="586"/>
                  </a:lnTo>
                  <a:lnTo>
                    <a:pt x="406" y="580"/>
                  </a:lnTo>
                  <a:lnTo>
                    <a:pt x="388" y="545"/>
                  </a:lnTo>
                  <a:lnTo>
                    <a:pt x="373" y="508"/>
                  </a:lnTo>
                  <a:lnTo>
                    <a:pt x="361" y="470"/>
                  </a:lnTo>
                  <a:lnTo>
                    <a:pt x="350" y="432"/>
                  </a:lnTo>
                  <a:lnTo>
                    <a:pt x="341" y="393"/>
                  </a:lnTo>
                  <a:lnTo>
                    <a:pt x="331" y="354"/>
                  </a:lnTo>
                  <a:lnTo>
                    <a:pt x="321" y="317"/>
                  </a:lnTo>
                  <a:lnTo>
                    <a:pt x="310" y="279"/>
                  </a:lnTo>
                  <a:lnTo>
                    <a:pt x="307" y="275"/>
                  </a:lnTo>
                  <a:lnTo>
                    <a:pt x="303" y="273"/>
                  </a:lnTo>
                  <a:lnTo>
                    <a:pt x="297" y="272"/>
                  </a:lnTo>
                  <a:lnTo>
                    <a:pt x="293" y="270"/>
                  </a:lnTo>
                  <a:lnTo>
                    <a:pt x="278" y="307"/>
                  </a:lnTo>
                  <a:lnTo>
                    <a:pt x="265" y="343"/>
                  </a:lnTo>
                  <a:lnTo>
                    <a:pt x="253" y="381"/>
                  </a:lnTo>
                  <a:lnTo>
                    <a:pt x="243" y="418"/>
                  </a:lnTo>
                  <a:lnTo>
                    <a:pt x="235" y="457"/>
                  </a:lnTo>
                  <a:lnTo>
                    <a:pt x="228" y="497"/>
                  </a:lnTo>
                  <a:lnTo>
                    <a:pt x="225" y="537"/>
                  </a:lnTo>
                  <a:lnTo>
                    <a:pt x="225" y="577"/>
                  </a:lnTo>
                  <a:lnTo>
                    <a:pt x="239" y="651"/>
                  </a:lnTo>
                  <a:lnTo>
                    <a:pt x="246" y="729"/>
                  </a:lnTo>
                  <a:lnTo>
                    <a:pt x="243" y="806"/>
                  </a:lnTo>
                  <a:lnTo>
                    <a:pt x="226" y="880"/>
                  </a:lnTo>
                  <a:lnTo>
                    <a:pt x="225" y="876"/>
                  </a:lnTo>
                  <a:lnTo>
                    <a:pt x="223" y="872"/>
                  </a:lnTo>
                  <a:lnTo>
                    <a:pt x="221" y="868"/>
                  </a:lnTo>
                  <a:lnTo>
                    <a:pt x="218" y="865"/>
                  </a:lnTo>
                  <a:lnTo>
                    <a:pt x="209" y="866"/>
                  </a:lnTo>
                  <a:lnTo>
                    <a:pt x="203" y="868"/>
                  </a:lnTo>
                  <a:lnTo>
                    <a:pt x="194" y="869"/>
                  </a:lnTo>
                  <a:lnTo>
                    <a:pt x="187" y="870"/>
                  </a:lnTo>
                  <a:lnTo>
                    <a:pt x="180" y="872"/>
                  </a:lnTo>
                  <a:lnTo>
                    <a:pt x="173" y="875"/>
                  </a:lnTo>
                  <a:lnTo>
                    <a:pt x="165" y="876"/>
                  </a:lnTo>
                  <a:lnTo>
                    <a:pt x="158" y="877"/>
                  </a:lnTo>
                  <a:lnTo>
                    <a:pt x="143" y="884"/>
                  </a:lnTo>
                  <a:lnTo>
                    <a:pt x="127" y="887"/>
                  </a:lnTo>
                  <a:lnTo>
                    <a:pt x="112" y="884"/>
                  </a:lnTo>
                  <a:lnTo>
                    <a:pt x="98" y="880"/>
                  </a:lnTo>
                  <a:lnTo>
                    <a:pt x="83" y="875"/>
                  </a:lnTo>
                  <a:lnTo>
                    <a:pt x="67" y="869"/>
                  </a:lnTo>
                  <a:lnTo>
                    <a:pt x="52" y="866"/>
                  </a:lnTo>
                  <a:lnTo>
                    <a:pt x="37" y="865"/>
                  </a:lnTo>
                  <a:lnTo>
                    <a:pt x="31" y="852"/>
                  </a:lnTo>
                  <a:lnTo>
                    <a:pt x="30" y="838"/>
                  </a:lnTo>
                  <a:lnTo>
                    <a:pt x="30" y="823"/>
                  </a:lnTo>
                  <a:lnTo>
                    <a:pt x="27" y="809"/>
                  </a:lnTo>
                  <a:lnTo>
                    <a:pt x="18" y="745"/>
                  </a:lnTo>
                  <a:lnTo>
                    <a:pt x="13" y="681"/>
                  </a:lnTo>
                  <a:lnTo>
                    <a:pt x="14" y="615"/>
                  </a:lnTo>
                  <a:lnTo>
                    <a:pt x="25" y="552"/>
                  </a:lnTo>
                  <a:lnTo>
                    <a:pt x="23" y="502"/>
                  </a:lnTo>
                  <a:lnTo>
                    <a:pt x="17" y="450"/>
                  </a:lnTo>
                  <a:lnTo>
                    <a:pt x="10" y="399"/>
                  </a:lnTo>
                  <a:lnTo>
                    <a:pt x="3" y="349"/>
                  </a:lnTo>
                  <a:lnTo>
                    <a:pt x="0" y="297"/>
                  </a:lnTo>
                  <a:lnTo>
                    <a:pt x="0" y="247"/>
                  </a:lnTo>
                  <a:lnTo>
                    <a:pt x="6" y="197"/>
                  </a:lnTo>
                  <a:lnTo>
                    <a:pt x="18" y="148"/>
                  </a:lnTo>
                  <a:lnTo>
                    <a:pt x="27" y="114"/>
                  </a:lnTo>
                  <a:lnTo>
                    <a:pt x="34" y="81"/>
                  </a:lnTo>
                  <a:lnTo>
                    <a:pt x="41" y="47"/>
                  </a:lnTo>
                  <a:lnTo>
                    <a:pt x="49" y="14"/>
                  </a:lnTo>
                  <a:lnTo>
                    <a:pt x="63" y="17"/>
                  </a:lnTo>
                  <a:lnTo>
                    <a:pt x="78" y="19"/>
                  </a:lnTo>
                  <a:lnTo>
                    <a:pt x="92" y="24"/>
                  </a:lnTo>
                  <a:lnTo>
                    <a:pt x="108" y="28"/>
                  </a:lnTo>
                  <a:lnTo>
                    <a:pt x="123" y="33"/>
                  </a:lnTo>
                  <a:lnTo>
                    <a:pt x="138" y="38"/>
                  </a:lnTo>
                  <a:lnTo>
                    <a:pt x="152" y="43"/>
                  </a:lnTo>
                  <a:lnTo>
                    <a:pt x="168" y="47"/>
                  </a:lnTo>
                  <a:lnTo>
                    <a:pt x="183" y="53"/>
                  </a:lnTo>
                  <a:lnTo>
                    <a:pt x="198" y="58"/>
                  </a:lnTo>
                  <a:lnTo>
                    <a:pt x="214" y="64"/>
                  </a:lnTo>
                  <a:lnTo>
                    <a:pt x="229" y="70"/>
                  </a:lnTo>
                  <a:lnTo>
                    <a:pt x="244" y="75"/>
                  </a:lnTo>
                  <a:lnTo>
                    <a:pt x="260" y="79"/>
                  </a:lnTo>
                  <a:lnTo>
                    <a:pt x="274" y="86"/>
                  </a:lnTo>
                  <a:lnTo>
                    <a:pt x="289" y="92"/>
                  </a:lnTo>
                  <a:lnTo>
                    <a:pt x="296" y="79"/>
                  </a:lnTo>
                  <a:lnTo>
                    <a:pt x="304" y="67"/>
                  </a:lnTo>
                  <a:lnTo>
                    <a:pt x="314" y="56"/>
                  </a:lnTo>
                  <a:lnTo>
                    <a:pt x="325" y="43"/>
                  </a:lnTo>
                  <a:lnTo>
                    <a:pt x="335" y="32"/>
                  </a:lnTo>
                  <a:lnTo>
                    <a:pt x="346" y="21"/>
                  </a:lnTo>
                  <a:lnTo>
                    <a:pt x="359" y="11"/>
                  </a:lnTo>
                  <a:lnTo>
                    <a:pt x="370" y="0"/>
                  </a:lnTo>
                  <a:lnTo>
                    <a:pt x="375" y="3"/>
                  </a:lnTo>
                  <a:lnTo>
                    <a:pt x="440" y="75"/>
                  </a:lnTo>
                  <a:close/>
                </a:path>
              </a:pathLst>
            </a:custGeom>
            <a:solidFill>
              <a:srgbClr val="3F3F3F"/>
            </a:solidFill>
            <a:ln w="9525">
              <a:noFill/>
              <a:round/>
              <a:headEnd/>
              <a:tailEnd/>
            </a:ln>
          </p:spPr>
          <p:txBody>
            <a:bodyPr/>
            <a:lstStyle/>
            <a:p>
              <a:endParaRPr lang="en-US"/>
            </a:p>
          </p:txBody>
        </p:sp>
        <p:sp>
          <p:nvSpPr>
            <p:cNvPr id="44" name="Freeform 44"/>
            <p:cNvSpPr>
              <a:spLocks/>
            </p:cNvSpPr>
            <p:nvPr/>
          </p:nvSpPr>
          <p:spPr bwMode="auto">
            <a:xfrm>
              <a:off x="1170" y="2817"/>
              <a:ext cx="29" cy="23"/>
            </a:xfrm>
            <a:custGeom>
              <a:avLst/>
              <a:gdLst/>
              <a:ahLst/>
              <a:cxnLst>
                <a:cxn ang="0">
                  <a:pos x="83" y="24"/>
                </a:cxn>
                <a:cxn ang="0">
                  <a:pos x="85" y="35"/>
                </a:cxn>
                <a:cxn ang="0">
                  <a:pos x="87" y="47"/>
                </a:cxn>
                <a:cxn ang="0">
                  <a:pos x="85" y="58"/>
                </a:cxn>
                <a:cxn ang="0">
                  <a:pos x="78" y="67"/>
                </a:cxn>
                <a:cxn ang="0">
                  <a:pos x="68" y="65"/>
                </a:cxn>
                <a:cxn ang="0">
                  <a:pos x="57" y="63"/>
                </a:cxn>
                <a:cxn ang="0">
                  <a:pos x="47" y="60"/>
                </a:cxn>
                <a:cxn ang="0">
                  <a:pos x="37" y="56"/>
                </a:cxn>
                <a:cxn ang="0">
                  <a:pos x="28" y="53"/>
                </a:cxn>
                <a:cxn ang="0">
                  <a:pos x="19" y="49"/>
                </a:cxn>
                <a:cxn ang="0">
                  <a:pos x="9" y="46"/>
                </a:cxn>
                <a:cxn ang="0">
                  <a:pos x="0" y="43"/>
                </a:cxn>
                <a:cxn ang="0">
                  <a:pos x="0" y="32"/>
                </a:cxn>
                <a:cxn ang="0">
                  <a:pos x="8" y="25"/>
                </a:cxn>
                <a:cxn ang="0">
                  <a:pos x="19" y="17"/>
                </a:cxn>
                <a:cxn ang="0">
                  <a:pos x="32" y="10"/>
                </a:cxn>
                <a:cxn ang="0">
                  <a:pos x="44" y="3"/>
                </a:cxn>
                <a:cxn ang="0">
                  <a:pos x="57" y="0"/>
                </a:cxn>
                <a:cxn ang="0">
                  <a:pos x="68" y="1"/>
                </a:cxn>
                <a:cxn ang="0">
                  <a:pos x="76" y="10"/>
                </a:cxn>
                <a:cxn ang="0">
                  <a:pos x="83" y="24"/>
                </a:cxn>
              </a:cxnLst>
              <a:rect l="0" t="0" r="r" b="b"/>
              <a:pathLst>
                <a:path w="87" h="67">
                  <a:moveTo>
                    <a:pt x="83" y="24"/>
                  </a:moveTo>
                  <a:lnTo>
                    <a:pt x="85" y="35"/>
                  </a:lnTo>
                  <a:lnTo>
                    <a:pt x="87" y="47"/>
                  </a:lnTo>
                  <a:lnTo>
                    <a:pt x="85" y="58"/>
                  </a:lnTo>
                  <a:lnTo>
                    <a:pt x="78" y="67"/>
                  </a:lnTo>
                  <a:lnTo>
                    <a:pt x="68" y="65"/>
                  </a:lnTo>
                  <a:lnTo>
                    <a:pt x="57" y="63"/>
                  </a:lnTo>
                  <a:lnTo>
                    <a:pt x="47" y="60"/>
                  </a:lnTo>
                  <a:lnTo>
                    <a:pt x="37" y="56"/>
                  </a:lnTo>
                  <a:lnTo>
                    <a:pt x="28" y="53"/>
                  </a:lnTo>
                  <a:lnTo>
                    <a:pt x="19" y="49"/>
                  </a:lnTo>
                  <a:lnTo>
                    <a:pt x="9" y="46"/>
                  </a:lnTo>
                  <a:lnTo>
                    <a:pt x="0" y="43"/>
                  </a:lnTo>
                  <a:lnTo>
                    <a:pt x="0" y="32"/>
                  </a:lnTo>
                  <a:lnTo>
                    <a:pt x="8" y="25"/>
                  </a:lnTo>
                  <a:lnTo>
                    <a:pt x="19" y="17"/>
                  </a:lnTo>
                  <a:lnTo>
                    <a:pt x="32" y="10"/>
                  </a:lnTo>
                  <a:lnTo>
                    <a:pt x="44" y="3"/>
                  </a:lnTo>
                  <a:lnTo>
                    <a:pt x="57" y="0"/>
                  </a:lnTo>
                  <a:lnTo>
                    <a:pt x="68" y="1"/>
                  </a:lnTo>
                  <a:lnTo>
                    <a:pt x="76" y="10"/>
                  </a:lnTo>
                  <a:lnTo>
                    <a:pt x="83" y="24"/>
                  </a:lnTo>
                  <a:close/>
                </a:path>
              </a:pathLst>
            </a:custGeom>
            <a:solidFill>
              <a:srgbClr val="8C19FF"/>
            </a:solidFill>
            <a:ln w="9525">
              <a:noFill/>
              <a:round/>
              <a:headEnd/>
              <a:tailEnd/>
            </a:ln>
          </p:spPr>
          <p:txBody>
            <a:bodyPr/>
            <a:lstStyle/>
            <a:p>
              <a:endParaRPr lang="en-US"/>
            </a:p>
          </p:txBody>
        </p:sp>
        <p:sp>
          <p:nvSpPr>
            <p:cNvPr id="45" name="Freeform 45"/>
            <p:cNvSpPr>
              <a:spLocks/>
            </p:cNvSpPr>
            <p:nvPr/>
          </p:nvSpPr>
          <p:spPr bwMode="auto">
            <a:xfrm>
              <a:off x="1112" y="2823"/>
              <a:ext cx="28" cy="21"/>
            </a:xfrm>
            <a:custGeom>
              <a:avLst/>
              <a:gdLst/>
              <a:ahLst/>
              <a:cxnLst>
                <a:cxn ang="0">
                  <a:pos x="83" y="17"/>
                </a:cxn>
                <a:cxn ang="0">
                  <a:pos x="81" y="25"/>
                </a:cxn>
                <a:cxn ang="0">
                  <a:pos x="77" y="32"/>
                </a:cxn>
                <a:cxn ang="0">
                  <a:pos x="71" y="38"/>
                </a:cxn>
                <a:cxn ang="0">
                  <a:pos x="64" y="42"/>
                </a:cxn>
                <a:cxn ang="0">
                  <a:pos x="57" y="46"/>
                </a:cxn>
                <a:cxn ang="0">
                  <a:pos x="49" y="49"/>
                </a:cxn>
                <a:cxn ang="0">
                  <a:pos x="42" y="53"/>
                </a:cxn>
                <a:cxn ang="0">
                  <a:pos x="37" y="59"/>
                </a:cxn>
                <a:cxn ang="0">
                  <a:pos x="30" y="61"/>
                </a:cxn>
                <a:cxn ang="0">
                  <a:pos x="24" y="61"/>
                </a:cxn>
                <a:cxn ang="0">
                  <a:pos x="17" y="61"/>
                </a:cxn>
                <a:cxn ang="0">
                  <a:pos x="11" y="61"/>
                </a:cxn>
                <a:cxn ang="0">
                  <a:pos x="4" y="50"/>
                </a:cxn>
                <a:cxn ang="0">
                  <a:pos x="0" y="36"/>
                </a:cxn>
                <a:cxn ang="0">
                  <a:pos x="0" y="22"/>
                </a:cxn>
                <a:cxn ang="0">
                  <a:pos x="2" y="10"/>
                </a:cxn>
                <a:cxn ang="0">
                  <a:pos x="11" y="4"/>
                </a:cxn>
                <a:cxn ang="0">
                  <a:pos x="21" y="0"/>
                </a:cxn>
                <a:cxn ang="0">
                  <a:pos x="32" y="0"/>
                </a:cxn>
                <a:cxn ang="0">
                  <a:pos x="42" y="0"/>
                </a:cxn>
                <a:cxn ang="0">
                  <a:pos x="53" y="3"/>
                </a:cxn>
                <a:cxn ang="0">
                  <a:pos x="63" y="7"/>
                </a:cxn>
                <a:cxn ang="0">
                  <a:pos x="73" y="11"/>
                </a:cxn>
                <a:cxn ang="0">
                  <a:pos x="83" y="17"/>
                </a:cxn>
              </a:cxnLst>
              <a:rect l="0" t="0" r="r" b="b"/>
              <a:pathLst>
                <a:path w="83" h="61">
                  <a:moveTo>
                    <a:pt x="83" y="17"/>
                  </a:moveTo>
                  <a:lnTo>
                    <a:pt x="81" y="25"/>
                  </a:lnTo>
                  <a:lnTo>
                    <a:pt x="77" y="32"/>
                  </a:lnTo>
                  <a:lnTo>
                    <a:pt x="71" y="38"/>
                  </a:lnTo>
                  <a:lnTo>
                    <a:pt x="64" y="42"/>
                  </a:lnTo>
                  <a:lnTo>
                    <a:pt x="57" y="46"/>
                  </a:lnTo>
                  <a:lnTo>
                    <a:pt x="49" y="49"/>
                  </a:lnTo>
                  <a:lnTo>
                    <a:pt x="42" y="53"/>
                  </a:lnTo>
                  <a:lnTo>
                    <a:pt x="37" y="59"/>
                  </a:lnTo>
                  <a:lnTo>
                    <a:pt x="30" y="61"/>
                  </a:lnTo>
                  <a:lnTo>
                    <a:pt x="24" y="61"/>
                  </a:lnTo>
                  <a:lnTo>
                    <a:pt x="17" y="61"/>
                  </a:lnTo>
                  <a:lnTo>
                    <a:pt x="11" y="61"/>
                  </a:lnTo>
                  <a:lnTo>
                    <a:pt x="4" y="50"/>
                  </a:lnTo>
                  <a:lnTo>
                    <a:pt x="0" y="36"/>
                  </a:lnTo>
                  <a:lnTo>
                    <a:pt x="0" y="22"/>
                  </a:lnTo>
                  <a:lnTo>
                    <a:pt x="2" y="10"/>
                  </a:lnTo>
                  <a:lnTo>
                    <a:pt x="11" y="4"/>
                  </a:lnTo>
                  <a:lnTo>
                    <a:pt x="21" y="0"/>
                  </a:lnTo>
                  <a:lnTo>
                    <a:pt x="32" y="0"/>
                  </a:lnTo>
                  <a:lnTo>
                    <a:pt x="42" y="0"/>
                  </a:lnTo>
                  <a:lnTo>
                    <a:pt x="53" y="3"/>
                  </a:lnTo>
                  <a:lnTo>
                    <a:pt x="63" y="7"/>
                  </a:lnTo>
                  <a:lnTo>
                    <a:pt x="73" y="11"/>
                  </a:lnTo>
                  <a:lnTo>
                    <a:pt x="83" y="17"/>
                  </a:lnTo>
                  <a:close/>
                </a:path>
              </a:pathLst>
            </a:custGeom>
            <a:solidFill>
              <a:srgbClr val="8C19FF"/>
            </a:solidFill>
            <a:ln w="9525">
              <a:noFill/>
              <a:round/>
              <a:headEnd/>
              <a:tailEnd/>
            </a:ln>
          </p:spPr>
          <p:txBody>
            <a:bodyPr/>
            <a:lstStyle/>
            <a:p>
              <a:endParaRPr lang="en-US"/>
            </a:p>
          </p:txBody>
        </p:sp>
        <p:sp>
          <p:nvSpPr>
            <p:cNvPr id="46" name="Freeform 46"/>
            <p:cNvSpPr>
              <a:spLocks/>
            </p:cNvSpPr>
            <p:nvPr/>
          </p:nvSpPr>
          <p:spPr bwMode="auto">
            <a:xfrm>
              <a:off x="1041" y="2825"/>
              <a:ext cx="21" cy="16"/>
            </a:xfrm>
            <a:custGeom>
              <a:avLst/>
              <a:gdLst/>
              <a:ahLst/>
              <a:cxnLst>
                <a:cxn ang="0">
                  <a:pos x="61" y="50"/>
                </a:cxn>
                <a:cxn ang="0">
                  <a:pos x="53" y="50"/>
                </a:cxn>
                <a:cxn ang="0">
                  <a:pos x="45" y="49"/>
                </a:cxn>
                <a:cxn ang="0">
                  <a:pos x="36" y="46"/>
                </a:cxn>
                <a:cxn ang="0">
                  <a:pos x="29" y="42"/>
                </a:cxn>
                <a:cxn ang="0">
                  <a:pos x="21" y="38"/>
                </a:cxn>
                <a:cxn ang="0">
                  <a:pos x="14" y="32"/>
                </a:cxn>
                <a:cxn ang="0">
                  <a:pos x="7" y="27"/>
                </a:cxn>
                <a:cxn ang="0">
                  <a:pos x="0" y="21"/>
                </a:cxn>
                <a:cxn ang="0">
                  <a:pos x="7" y="18"/>
                </a:cxn>
                <a:cxn ang="0">
                  <a:pos x="15" y="17"/>
                </a:cxn>
                <a:cxn ang="0">
                  <a:pos x="22" y="14"/>
                </a:cxn>
                <a:cxn ang="0">
                  <a:pos x="31" y="13"/>
                </a:cxn>
                <a:cxn ang="0">
                  <a:pos x="39" y="10"/>
                </a:cxn>
                <a:cxn ang="0">
                  <a:pos x="46" y="7"/>
                </a:cxn>
                <a:cxn ang="0">
                  <a:pos x="54" y="4"/>
                </a:cxn>
                <a:cxn ang="0">
                  <a:pos x="61" y="0"/>
                </a:cxn>
                <a:cxn ang="0">
                  <a:pos x="63" y="13"/>
                </a:cxn>
                <a:cxn ang="0">
                  <a:pos x="64" y="25"/>
                </a:cxn>
                <a:cxn ang="0">
                  <a:pos x="64" y="39"/>
                </a:cxn>
                <a:cxn ang="0">
                  <a:pos x="61" y="50"/>
                </a:cxn>
              </a:cxnLst>
              <a:rect l="0" t="0" r="r" b="b"/>
              <a:pathLst>
                <a:path w="64" h="50">
                  <a:moveTo>
                    <a:pt x="61" y="50"/>
                  </a:moveTo>
                  <a:lnTo>
                    <a:pt x="53" y="50"/>
                  </a:lnTo>
                  <a:lnTo>
                    <a:pt x="45" y="49"/>
                  </a:lnTo>
                  <a:lnTo>
                    <a:pt x="36" y="46"/>
                  </a:lnTo>
                  <a:lnTo>
                    <a:pt x="29" y="42"/>
                  </a:lnTo>
                  <a:lnTo>
                    <a:pt x="21" y="38"/>
                  </a:lnTo>
                  <a:lnTo>
                    <a:pt x="14" y="32"/>
                  </a:lnTo>
                  <a:lnTo>
                    <a:pt x="7" y="27"/>
                  </a:lnTo>
                  <a:lnTo>
                    <a:pt x="0" y="21"/>
                  </a:lnTo>
                  <a:lnTo>
                    <a:pt x="7" y="18"/>
                  </a:lnTo>
                  <a:lnTo>
                    <a:pt x="15" y="17"/>
                  </a:lnTo>
                  <a:lnTo>
                    <a:pt x="22" y="14"/>
                  </a:lnTo>
                  <a:lnTo>
                    <a:pt x="31" y="13"/>
                  </a:lnTo>
                  <a:lnTo>
                    <a:pt x="39" y="10"/>
                  </a:lnTo>
                  <a:lnTo>
                    <a:pt x="46" y="7"/>
                  </a:lnTo>
                  <a:lnTo>
                    <a:pt x="54" y="4"/>
                  </a:lnTo>
                  <a:lnTo>
                    <a:pt x="61" y="0"/>
                  </a:lnTo>
                  <a:lnTo>
                    <a:pt x="63" y="13"/>
                  </a:lnTo>
                  <a:lnTo>
                    <a:pt x="64" y="25"/>
                  </a:lnTo>
                  <a:lnTo>
                    <a:pt x="64" y="39"/>
                  </a:lnTo>
                  <a:lnTo>
                    <a:pt x="61" y="50"/>
                  </a:lnTo>
                  <a:close/>
                </a:path>
              </a:pathLst>
            </a:custGeom>
            <a:solidFill>
              <a:srgbClr val="8C19FF"/>
            </a:solidFill>
            <a:ln w="9525">
              <a:noFill/>
              <a:round/>
              <a:headEnd/>
              <a:tailEnd/>
            </a:ln>
          </p:spPr>
          <p:txBody>
            <a:bodyPr/>
            <a:lstStyle/>
            <a:p>
              <a:endParaRPr lang="en-US"/>
            </a:p>
          </p:txBody>
        </p:sp>
        <p:sp>
          <p:nvSpPr>
            <p:cNvPr id="47" name="Freeform 47"/>
            <p:cNvSpPr>
              <a:spLocks/>
            </p:cNvSpPr>
            <p:nvPr/>
          </p:nvSpPr>
          <p:spPr bwMode="auto">
            <a:xfrm>
              <a:off x="978" y="2826"/>
              <a:ext cx="45" cy="9"/>
            </a:xfrm>
            <a:custGeom>
              <a:avLst/>
              <a:gdLst/>
              <a:ahLst/>
              <a:cxnLst>
                <a:cxn ang="0">
                  <a:pos x="137" y="14"/>
                </a:cxn>
                <a:cxn ang="0">
                  <a:pos x="137" y="28"/>
                </a:cxn>
                <a:cxn ang="0">
                  <a:pos x="122" y="23"/>
                </a:cxn>
                <a:cxn ang="0">
                  <a:pos x="105" y="18"/>
                </a:cxn>
                <a:cxn ang="0">
                  <a:pos x="90" y="16"/>
                </a:cxn>
                <a:cxn ang="0">
                  <a:pos x="73" y="16"/>
                </a:cxn>
                <a:cxn ang="0">
                  <a:pos x="56" y="16"/>
                </a:cxn>
                <a:cxn ang="0">
                  <a:pos x="39" y="18"/>
                </a:cxn>
                <a:cxn ang="0">
                  <a:pos x="24" y="23"/>
                </a:cxn>
                <a:cxn ang="0">
                  <a:pos x="9" y="28"/>
                </a:cxn>
                <a:cxn ang="0">
                  <a:pos x="0" y="28"/>
                </a:cxn>
                <a:cxn ang="0">
                  <a:pos x="13" y="16"/>
                </a:cxn>
                <a:cxn ang="0">
                  <a:pos x="28" y="7"/>
                </a:cxn>
                <a:cxn ang="0">
                  <a:pos x="45" y="3"/>
                </a:cxn>
                <a:cxn ang="0">
                  <a:pos x="63" y="0"/>
                </a:cxn>
                <a:cxn ang="0">
                  <a:pos x="81" y="0"/>
                </a:cxn>
                <a:cxn ang="0">
                  <a:pos x="99" y="3"/>
                </a:cxn>
                <a:cxn ang="0">
                  <a:pos x="119" y="9"/>
                </a:cxn>
                <a:cxn ang="0">
                  <a:pos x="137" y="14"/>
                </a:cxn>
              </a:cxnLst>
              <a:rect l="0" t="0" r="r" b="b"/>
              <a:pathLst>
                <a:path w="137" h="28">
                  <a:moveTo>
                    <a:pt x="137" y="14"/>
                  </a:moveTo>
                  <a:lnTo>
                    <a:pt x="137" y="28"/>
                  </a:lnTo>
                  <a:lnTo>
                    <a:pt x="122" y="23"/>
                  </a:lnTo>
                  <a:lnTo>
                    <a:pt x="105" y="18"/>
                  </a:lnTo>
                  <a:lnTo>
                    <a:pt x="90" y="16"/>
                  </a:lnTo>
                  <a:lnTo>
                    <a:pt x="73" y="16"/>
                  </a:lnTo>
                  <a:lnTo>
                    <a:pt x="56" y="16"/>
                  </a:lnTo>
                  <a:lnTo>
                    <a:pt x="39" y="18"/>
                  </a:lnTo>
                  <a:lnTo>
                    <a:pt x="24" y="23"/>
                  </a:lnTo>
                  <a:lnTo>
                    <a:pt x="9" y="28"/>
                  </a:lnTo>
                  <a:lnTo>
                    <a:pt x="0" y="28"/>
                  </a:lnTo>
                  <a:lnTo>
                    <a:pt x="13" y="16"/>
                  </a:lnTo>
                  <a:lnTo>
                    <a:pt x="28" y="7"/>
                  </a:lnTo>
                  <a:lnTo>
                    <a:pt x="45" y="3"/>
                  </a:lnTo>
                  <a:lnTo>
                    <a:pt x="63" y="0"/>
                  </a:lnTo>
                  <a:lnTo>
                    <a:pt x="81" y="0"/>
                  </a:lnTo>
                  <a:lnTo>
                    <a:pt x="99" y="3"/>
                  </a:lnTo>
                  <a:lnTo>
                    <a:pt x="119" y="9"/>
                  </a:lnTo>
                  <a:lnTo>
                    <a:pt x="137" y="14"/>
                  </a:lnTo>
                  <a:close/>
                </a:path>
              </a:pathLst>
            </a:custGeom>
            <a:solidFill>
              <a:srgbClr val="FFFFFF"/>
            </a:solidFill>
            <a:ln w="9525">
              <a:noFill/>
              <a:round/>
              <a:headEnd/>
              <a:tailEnd/>
            </a:ln>
          </p:spPr>
          <p:txBody>
            <a:bodyPr/>
            <a:lstStyle/>
            <a:p>
              <a:endParaRPr lang="en-US"/>
            </a:p>
          </p:txBody>
        </p:sp>
        <p:sp>
          <p:nvSpPr>
            <p:cNvPr id="48" name="Freeform 48"/>
            <p:cNvSpPr>
              <a:spLocks/>
            </p:cNvSpPr>
            <p:nvPr/>
          </p:nvSpPr>
          <p:spPr bwMode="auto">
            <a:xfrm>
              <a:off x="1146" y="2827"/>
              <a:ext cx="17" cy="6"/>
            </a:xfrm>
            <a:custGeom>
              <a:avLst/>
              <a:gdLst/>
              <a:ahLst/>
              <a:cxnLst>
                <a:cxn ang="0">
                  <a:pos x="52" y="14"/>
                </a:cxn>
                <a:cxn ang="0">
                  <a:pos x="46" y="17"/>
                </a:cxn>
                <a:cxn ang="0">
                  <a:pos x="41" y="18"/>
                </a:cxn>
                <a:cxn ang="0">
                  <a:pos x="35" y="18"/>
                </a:cxn>
                <a:cxn ang="0">
                  <a:pos x="28" y="17"/>
                </a:cxn>
                <a:cxn ang="0">
                  <a:pos x="22" y="14"/>
                </a:cxn>
                <a:cxn ang="0">
                  <a:pos x="15" y="13"/>
                </a:cxn>
                <a:cxn ang="0">
                  <a:pos x="10" y="11"/>
                </a:cxn>
                <a:cxn ang="0">
                  <a:pos x="3" y="10"/>
                </a:cxn>
                <a:cxn ang="0">
                  <a:pos x="3" y="8"/>
                </a:cxn>
                <a:cxn ang="0">
                  <a:pos x="3" y="6"/>
                </a:cxn>
                <a:cxn ang="0">
                  <a:pos x="2" y="4"/>
                </a:cxn>
                <a:cxn ang="0">
                  <a:pos x="0" y="3"/>
                </a:cxn>
                <a:cxn ang="0">
                  <a:pos x="7" y="2"/>
                </a:cxn>
                <a:cxn ang="0">
                  <a:pos x="14" y="2"/>
                </a:cxn>
                <a:cxn ang="0">
                  <a:pos x="21" y="0"/>
                </a:cxn>
                <a:cxn ang="0">
                  <a:pos x="28" y="2"/>
                </a:cxn>
                <a:cxn ang="0">
                  <a:pos x="35" y="3"/>
                </a:cxn>
                <a:cxn ang="0">
                  <a:pos x="42" y="4"/>
                </a:cxn>
                <a:cxn ang="0">
                  <a:pos x="48" y="8"/>
                </a:cxn>
                <a:cxn ang="0">
                  <a:pos x="52" y="14"/>
                </a:cxn>
              </a:cxnLst>
              <a:rect l="0" t="0" r="r" b="b"/>
              <a:pathLst>
                <a:path w="52" h="18">
                  <a:moveTo>
                    <a:pt x="52" y="14"/>
                  </a:moveTo>
                  <a:lnTo>
                    <a:pt x="46" y="17"/>
                  </a:lnTo>
                  <a:lnTo>
                    <a:pt x="41" y="18"/>
                  </a:lnTo>
                  <a:lnTo>
                    <a:pt x="35" y="18"/>
                  </a:lnTo>
                  <a:lnTo>
                    <a:pt x="28" y="17"/>
                  </a:lnTo>
                  <a:lnTo>
                    <a:pt x="22" y="14"/>
                  </a:lnTo>
                  <a:lnTo>
                    <a:pt x="15" y="13"/>
                  </a:lnTo>
                  <a:lnTo>
                    <a:pt x="10" y="11"/>
                  </a:lnTo>
                  <a:lnTo>
                    <a:pt x="3" y="10"/>
                  </a:lnTo>
                  <a:lnTo>
                    <a:pt x="3" y="8"/>
                  </a:lnTo>
                  <a:lnTo>
                    <a:pt x="3" y="6"/>
                  </a:lnTo>
                  <a:lnTo>
                    <a:pt x="2" y="4"/>
                  </a:lnTo>
                  <a:lnTo>
                    <a:pt x="0" y="3"/>
                  </a:lnTo>
                  <a:lnTo>
                    <a:pt x="7" y="2"/>
                  </a:lnTo>
                  <a:lnTo>
                    <a:pt x="14" y="2"/>
                  </a:lnTo>
                  <a:lnTo>
                    <a:pt x="21" y="0"/>
                  </a:lnTo>
                  <a:lnTo>
                    <a:pt x="28" y="2"/>
                  </a:lnTo>
                  <a:lnTo>
                    <a:pt x="35" y="3"/>
                  </a:lnTo>
                  <a:lnTo>
                    <a:pt x="42" y="4"/>
                  </a:lnTo>
                  <a:lnTo>
                    <a:pt x="48" y="8"/>
                  </a:lnTo>
                  <a:lnTo>
                    <a:pt x="52" y="14"/>
                  </a:lnTo>
                  <a:close/>
                </a:path>
              </a:pathLst>
            </a:custGeom>
            <a:solidFill>
              <a:srgbClr val="8C19FF"/>
            </a:solidFill>
            <a:ln w="9525">
              <a:noFill/>
              <a:round/>
              <a:headEnd/>
              <a:tailEnd/>
            </a:ln>
          </p:spPr>
          <p:txBody>
            <a:bodyPr/>
            <a:lstStyle/>
            <a:p>
              <a:endParaRPr lang="en-US"/>
            </a:p>
          </p:txBody>
        </p:sp>
        <p:sp>
          <p:nvSpPr>
            <p:cNvPr id="49" name="Freeform 49"/>
            <p:cNvSpPr>
              <a:spLocks/>
            </p:cNvSpPr>
            <p:nvPr/>
          </p:nvSpPr>
          <p:spPr bwMode="auto">
            <a:xfrm>
              <a:off x="1216" y="2832"/>
              <a:ext cx="10" cy="49"/>
            </a:xfrm>
            <a:custGeom>
              <a:avLst/>
              <a:gdLst/>
              <a:ahLst/>
              <a:cxnLst>
                <a:cxn ang="0">
                  <a:pos x="4" y="149"/>
                </a:cxn>
                <a:cxn ang="0">
                  <a:pos x="7" y="133"/>
                </a:cxn>
                <a:cxn ang="0">
                  <a:pos x="9" y="94"/>
                </a:cxn>
                <a:cxn ang="0">
                  <a:pos x="9" y="43"/>
                </a:cxn>
                <a:cxn ang="0">
                  <a:pos x="0" y="0"/>
                </a:cxn>
                <a:cxn ang="0">
                  <a:pos x="9" y="0"/>
                </a:cxn>
                <a:cxn ang="0">
                  <a:pos x="18" y="7"/>
                </a:cxn>
                <a:cxn ang="0">
                  <a:pos x="23" y="17"/>
                </a:cxn>
                <a:cxn ang="0">
                  <a:pos x="29" y="27"/>
                </a:cxn>
                <a:cxn ang="0">
                  <a:pos x="29" y="42"/>
                </a:cxn>
                <a:cxn ang="0">
                  <a:pos x="28" y="78"/>
                </a:cxn>
                <a:cxn ang="0">
                  <a:pos x="21" y="120"/>
                </a:cxn>
                <a:cxn ang="0">
                  <a:pos x="4" y="149"/>
                </a:cxn>
              </a:cxnLst>
              <a:rect l="0" t="0" r="r" b="b"/>
              <a:pathLst>
                <a:path w="29" h="149">
                  <a:moveTo>
                    <a:pt x="4" y="149"/>
                  </a:moveTo>
                  <a:lnTo>
                    <a:pt x="7" y="133"/>
                  </a:lnTo>
                  <a:lnTo>
                    <a:pt x="9" y="94"/>
                  </a:lnTo>
                  <a:lnTo>
                    <a:pt x="9" y="43"/>
                  </a:lnTo>
                  <a:lnTo>
                    <a:pt x="0" y="0"/>
                  </a:lnTo>
                  <a:lnTo>
                    <a:pt x="9" y="0"/>
                  </a:lnTo>
                  <a:lnTo>
                    <a:pt x="18" y="7"/>
                  </a:lnTo>
                  <a:lnTo>
                    <a:pt x="23" y="17"/>
                  </a:lnTo>
                  <a:lnTo>
                    <a:pt x="29" y="27"/>
                  </a:lnTo>
                  <a:lnTo>
                    <a:pt x="29" y="42"/>
                  </a:lnTo>
                  <a:lnTo>
                    <a:pt x="28" y="78"/>
                  </a:lnTo>
                  <a:lnTo>
                    <a:pt x="21" y="120"/>
                  </a:lnTo>
                  <a:lnTo>
                    <a:pt x="4" y="149"/>
                  </a:lnTo>
                  <a:close/>
                </a:path>
              </a:pathLst>
            </a:custGeom>
            <a:solidFill>
              <a:srgbClr val="000000"/>
            </a:solidFill>
            <a:ln w="9525">
              <a:noFill/>
              <a:round/>
              <a:headEnd/>
              <a:tailEnd/>
            </a:ln>
          </p:spPr>
          <p:txBody>
            <a:bodyPr/>
            <a:lstStyle/>
            <a:p>
              <a:endParaRPr lang="en-US"/>
            </a:p>
          </p:txBody>
        </p:sp>
        <p:sp>
          <p:nvSpPr>
            <p:cNvPr id="50" name="Freeform 50"/>
            <p:cNvSpPr>
              <a:spLocks/>
            </p:cNvSpPr>
            <p:nvPr/>
          </p:nvSpPr>
          <p:spPr bwMode="auto">
            <a:xfrm>
              <a:off x="1235" y="2835"/>
              <a:ext cx="9" cy="25"/>
            </a:xfrm>
            <a:custGeom>
              <a:avLst/>
              <a:gdLst/>
              <a:ahLst/>
              <a:cxnLst>
                <a:cxn ang="0">
                  <a:pos x="26" y="34"/>
                </a:cxn>
                <a:cxn ang="0">
                  <a:pos x="26" y="46"/>
                </a:cxn>
                <a:cxn ang="0">
                  <a:pos x="22" y="59"/>
                </a:cxn>
                <a:cxn ang="0">
                  <a:pos x="15" y="70"/>
                </a:cxn>
                <a:cxn ang="0">
                  <a:pos x="11" y="74"/>
                </a:cxn>
                <a:cxn ang="0">
                  <a:pos x="11" y="56"/>
                </a:cxn>
                <a:cxn ang="0">
                  <a:pos x="8" y="37"/>
                </a:cxn>
                <a:cxn ang="0">
                  <a:pos x="4" y="18"/>
                </a:cxn>
                <a:cxn ang="0">
                  <a:pos x="0" y="0"/>
                </a:cxn>
                <a:cxn ang="0">
                  <a:pos x="11" y="3"/>
                </a:cxn>
                <a:cxn ang="0">
                  <a:pos x="17" y="13"/>
                </a:cxn>
                <a:cxn ang="0">
                  <a:pos x="21" y="24"/>
                </a:cxn>
                <a:cxn ang="0">
                  <a:pos x="26" y="34"/>
                </a:cxn>
              </a:cxnLst>
              <a:rect l="0" t="0" r="r" b="b"/>
              <a:pathLst>
                <a:path w="26" h="74">
                  <a:moveTo>
                    <a:pt x="26" y="34"/>
                  </a:moveTo>
                  <a:lnTo>
                    <a:pt x="26" y="46"/>
                  </a:lnTo>
                  <a:lnTo>
                    <a:pt x="22" y="59"/>
                  </a:lnTo>
                  <a:lnTo>
                    <a:pt x="15" y="70"/>
                  </a:lnTo>
                  <a:lnTo>
                    <a:pt x="11" y="74"/>
                  </a:lnTo>
                  <a:lnTo>
                    <a:pt x="11" y="56"/>
                  </a:lnTo>
                  <a:lnTo>
                    <a:pt x="8" y="37"/>
                  </a:lnTo>
                  <a:lnTo>
                    <a:pt x="4" y="18"/>
                  </a:lnTo>
                  <a:lnTo>
                    <a:pt x="0" y="0"/>
                  </a:lnTo>
                  <a:lnTo>
                    <a:pt x="11" y="3"/>
                  </a:lnTo>
                  <a:lnTo>
                    <a:pt x="17" y="13"/>
                  </a:lnTo>
                  <a:lnTo>
                    <a:pt x="21" y="24"/>
                  </a:lnTo>
                  <a:lnTo>
                    <a:pt x="26" y="34"/>
                  </a:lnTo>
                  <a:close/>
                </a:path>
              </a:pathLst>
            </a:custGeom>
            <a:solidFill>
              <a:srgbClr val="000000"/>
            </a:solidFill>
            <a:ln w="9525">
              <a:noFill/>
              <a:round/>
              <a:headEnd/>
              <a:tailEnd/>
            </a:ln>
          </p:spPr>
          <p:txBody>
            <a:bodyPr/>
            <a:lstStyle/>
            <a:p>
              <a:endParaRPr lang="en-US"/>
            </a:p>
          </p:txBody>
        </p:sp>
        <p:sp>
          <p:nvSpPr>
            <p:cNvPr id="51" name="Freeform 51"/>
            <p:cNvSpPr>
              <a:spLocks/>
            </p:cNvSpPr>
            <p:nvPr/>
          </p:nvSpPr>
          <p:spPr bwMode="auto">
            <a:xfrm>
              <a:off x="942" y="2849"/>
              <a:ext cx="17" cy="40"/>
            </a:xfrm>
            <a:custGeom>
              <a:avLst/>
              <a:gdLst/>
              <a:ahLst/>
              <a:cxnLst>
                <a:cxn ang="0">
                  <a:pos x="53" y="109"/>
                </a:cxn>
                <a:cxn ang="0">
                  <a:pos x="53" y="113"/>
                </a:cxn>
                <a:cxn ang="0">
                  <a:pos x="53" y="116"/>
                </a:cxn>
                <a:cxn ang="0">
                  <a:pos x="51" y="117"/>
                </a:cxn>
                <a:cxn ang="0">
                  <a:pos x="48" y="120"/>
                </a:cxn>
                <a:cxn ang="0">
                  <a:pos x="41" y="117"/>
                </a:cxn>
                <a:cxn ang="0">
                  <a:pos x="34" y="114"/>
                </a:cxn>
                <a:cxn ang="0">
                  <a:pos x="27" y="112"/>
                </a:cxn>
                <a:cxn ang="0">
                  <a:pos x="22" y="108"/>
                </a:cxn>
                <a:cxn ang="0">
                  <a:pos x="16" y="102"/>
                </a:cxn>
                <a:cxn ang="0">
                  <a:pos x="11" y="98"/>
                </a:cxn>
                <a:cxn ang="0">
                  <a:pos x="6" y="91"/>
                </a:cxn>
                <a:cxn ang="0">
                  <a:pos x="4" y="84"/>
                </a:cxn>
                <a:cxn ang="0">
                  <a:pos x="0" y="63"/>
                </a:cxn>
                <a:cxn ang="0">
                  <a:pos x="0" y="41"/>
                </a:cxn>
                <a:cxn ang="0">
                  <a:pos x="2" y="20"/>
                </a:cxn>
                <a:cxn ang="0">
                  <a:pos x="11" y="0"/>
                </a:cxn>
                <a:cxn ang="0">
                  <a:pos x="11" y="4"/>
                </a:cxn>
                <a:cxn ang="0">
                  <a:pos x="9" y="14"/>
                </a:cxn>
                <a:cxn ang="0">
                  <a:pos x="8" y="31"/>
                </a:cxn>
                <a:cxn ang="0">
                  <a:pos x="9" y="48"/>
                </a:cxn>
                <a:cxn ang="0">
                  <a:pos x="13" y="67"/>
                </a:cxn>
                <a:cxn ang="0">
                  <a:pos x="22" y="85"/>
                </a:cxn>
                <a:cxn ang="0">
                  <a:pos x="34" y="99"/>
                </a:cxn>
                <a:cxn ang="0">
                  <a:pos x="53" y="109"/>
                </a:cxn>
              </a:cxnLst>
              <a:rect l="0" t="0" r="r" b="b"/>
              <a:pathLst>
                <a:path w="53" h="120">
                  <a:moveTo>
                    <a:pt x="53" y="109"/>
                  </a:moveTo>
                  <a:lnTo>
                    <a:pt x="53" y="113"/>
                  </a:lnTo>
                  <a:lnTo>
                    <a:pt x="53" y="116"/>
                  </a:lnTo>
                  <a:lnTo>
                    <a:pt x="51" y="117"/>
                  </a:lnTo>
                  <a:lnTo>
                    <a:pt x="48" y="120"/>
                  </a:lnTo>
                  <a:lnTo>
                    <a:pt x="41" y="117"/>
                  </a:lnTo>
                  <a:lnTo>
                    <a:pt x="34" y="114"/>
                  </a:lnTo>
                  <a:lnTo>
                    <a:pt x="27" y="112"/>
                  </a:lnTo>
                  <a:lnTo>
                    <a:pt x="22" y="108"/>
                  </a:lnTo>
                  <a:lnTo>
                    <a:pt x="16" y="102"/>
                  </a:lnTo>
                  <a:lnTo>
                    <a:pt x="11" y="98"/>
                  </a:lnTo>
                  <a:lnTo>
                    <a:pt x="6" y="91"/>
                  </a:lnTo>
                  <a:lnTo>
                    <a:pt x="4" y="84"/>
                  </a:lnTo>
                  <a:lnTo>
                    <a:pt x="0" y="63"/>
                  </a:lnTo>
                  <a:lnTo>
                    <a:pt x="0" y="41"/>
                  </a:lnTo>
                  <a:lnTo>
                    <a:pt x="2" y="20"/>
                  </a:lnTo>
                  <a:lnTo>
                    <a:pt x="11" y="0"/>
                  </a:lnTo>
                  <a:lnTo>
                    <a:pt x="11" y="4"/>
                  </a:lnTo>
                  <a:lnTo>
                    <a:pt x="9" y="14"/>
                  </a:lnTo>
                  <a:lnTo>
                    <a:pt x="8" y="31"/>
                  </a:lnTo>
                  <a:lnTo>
                    <a:pt x="9" y="48"/>
                  </a:lnTo>
                  <a:lnTo>
                    <a:pt x="13" y="67"/>
                  </a:lnTo>
                  <a:lnTo>
                    <a:pt x="22" y="85"/>
                  </a:lnTo>
                  <a:lnTo>
                    <a:pt x="34" y="99"/>
                  </a:lnTo>
                  <a:lnTo>
                    <a:pt x="53" y="109"/>
                  </a:lnTo>
                  <a:close/>
                </a:path>
              </a:pathLst>
            </a:custGeom>
            <a:solidFill>
              <a:srgbClr val="000000"/>
            </a:solidFill>
            <a:ln w="9525">
              <a:noFill/>
              <a:round/>
              <a:headEnd/>
              <a:tailEnd/>
            </a:ln>
          </p:spPr>
          <p:txBody>
            <a:bodyPr/>
            <a:lstStyle/>
            <a:p>
              <a:endParaRPr lang="en-US"/>
            </a:p>
          </p:txBody>
        </p:sp>
        <p:sp>
          <p:nvSpPr>
            <p:cNvPr id="52" name="Freeform 52"/>
            <p:cNvSpPr>
              <a:spLocks/>
            </p:cNvSpPr>
            <p:nvPr/>
          </p:nvSpPr>
          <p:spPr bwMode="auto">
            <a:xfrm>
              <a:off x="972" y="2848"/>
              <a:ext cx="75" cy="21"/>
            </a:xfrm>
            <a:custGeom>
              <a:avLst/>
              <a:gdLst/>
              <a:ahLst/>
              <a:cxnLst>
                <a:cxn ang="0">
                  <a:pos x="200" y="42"/>
                </a:cxn>
                <a:cxn ang="0">
                  <a:pos x="223" y="64"/>
                </a:cxn>
                <a:cxn ang="0">
                  <a:pos x="210" y="58"/>
                </a:cxn>
                <a:cxn ang="0">
                  <a:pos x="198" y="53"/>
                </a:cxn>
                <a:cxn ang="0">
                  <a:pos x="184" y="47"/>
                </a:cxn>
                <a:cxn ang="0">
                  <a:pos x="171" y="42"/>
                </a:cxn>
                <a:cxn ang="0">
                  <a:pos x="157" y="38"/>
                </a:cxn>
                <a:cxn ang="0">
                  <a:pos x="142" y="35"/>
                </a:cxn>
                <a:cxn ang="0">
                  <a:pos x="128" y="31"/>
                </a:cxn>
                <a:cxn ang="0">
                  <a:pos x="114" y="28"/>
                </a:cxn>
                <a:cxn ang="0">
                  <a:pos x="99" y="26"/>
                </a:cxn>
                <a:cxn ang="0">
                  <a:pos x="83" y="26"/>
                </a:cxn>
                <a:cxn ang="0">
                  <a:pos x="69" y="26"/>
                </a:cxn>
                <a:cxn ang="0">
                  <a:pos x="55" y="28"/>
                </a:cxn>
                <a:cxn ang="0">
                  <a:pos x="40" y="29"/>
                </a:cxn>
                <a:cxn ang="0">
                  <a:pos x="26" y="33"/>
                </a:cxn>
                <a:cxn ang="0">
                  <a:pos x="14" y="38"/>
                </a:cxn>
                <a:cxn ang="0">
                  <a:pos x="0" y="43"/>
                </a:cxn>
                <a:cxn ang="0">
                  <a:pos x="4" y="32"/>
                </a:cxn>
                <a:cxn ang="0">
                  <a:pos x="9" y="24"/>
                </a:cxn>
                <a:cxn ang="0">
                  <a:pos x="16" y="17"/>
                </a:cxn>
                <a:cxn ang="0">
                  <a:pos x="25" y="11"/>
                </a:cxn>
                <a:cxn ang="0">
                  <a:pos x="34" y="7"/>
                </a:cxn>
                <a:cxn ang="0">
                  <a:pos x="44" y="4"/>
                </a:cxn>
                <a:cxn ang="0">
                  <a:pos x="54" y="1"/>
                </a:cxn>
                <a:cxn ang="0">
                  <a:pos x="65" y="0"/>
                </a:cxn>
                <a:cxn ang="0">
                  <a:pos x="83" y="1"/>
                </a:cxn>
                <a:cxn ang="0">
                  <a:pos x="103" y="3"/>
                </a:cxn>
                <a:cxn ang="0">
                  <a:pos x="122" y="4"/>
                </a:cxn>
                <a:cxn ang="0">
                  <a:pos x="140" y="8"/>
                </a:cxn>
                <a:cxn ang="0">
                  <a:pos x="157" y="14"/>
                </a:cxn>
                <a:cxn ang="0">
                  <a:pos x="174" y="21"/>
                </a:cxn>
                <a:cxn ang="0">
                  <a:pos x="188" y="31"/>
                </a:cxn>
                <a:cxn ang="0">
                  <a:pos x="200" y="42"/>
                </a:cxn>
              </a:cxnLst>
              <a:rect l="0" t="0" r="r" b="b"/>
              <a:pathLst>
                <a:path w="223" h="64">
                  <a:moveTo>
                    <a:pt x="200" y="42"/>
                  </a:moveTo>
                  <a:lnTo>
                    <a:pt x="223" y="64"/>
                  </a:lnTo>
                  <a:lnTo>
                    <a:pt x="210" y="58"/>
                  </a:lnTo>
                  <a:lnTo>
                    <a:pt x="198" y="53"/>
                  </a:lnTo>
                  <a:lnTo>
                    <a:pt x="184" y="47"/>
                  </a:lnTo>
                  <a:lnTo>
                    <a:pt x="171" y="42"/>
                  </a:lnTo>
                  <a:lnTo>
                    <a:pt x="157" y="38"/>
                  </a:lnTo>
                  <a:lnTo>
                    <a:pt x="142" y="35"/>
                  </a:lnTo>
                  <a:lnTo>
                    <a:pt x="128" y="31"/>
                  </a:lnTo>
                  <a:lnTo>
                    <a:pt x="114" y="28"/>
                  </a:lnTo>
                  <a:lnTo>
                    <a:pt x="99" y="26"/>
                  </a:lnTo>
                  <a:lnTo>
                    <a:pt x="83" y="26"/>
                  </a:lnTo>
                  <a:lnTo>
                    <a:pt x="69" y="26"/>
                  </a:lnTo>
                  <a:lnTo>
                    <a:pt x="55" y="28"/>
                  </a:lnTo>
                  <a:lnTo>
                    <a:pt x="40" y="29"/>
                  </a:lnTo>
                  <a:lnTo>
                    <a:pt x="26" y="33"/>
                  </a:lnTo>
                  <a:lnTo>
                    <a:pt x="14" y="38"/>
                  </a:lnTo>
                  <a:lnTo>
                    <a:pt x="0" y="43"/>
                  </a:lnTo>
                  <a:lnTo>
                    <a:pt x="4" y="32"/>
                  </a:lnTo>
                  <a:lnTo>
                    <a:pt x="9" y="24"/>
                  </a:lnTo>
                  <a:lnTo>
                    <a:pt x="16" y="17"/>
                  </a:lnTo>
                  <a:lnTo>
                    <a:pt x="25" y="11"/>
                  </a:lnTo>
                  <a:lnTo>
                    <a:pt x="34" y="7"/>
                  </a:lnTo>
                  <a:lnTo>
                    <a:pt x="44" y="4"/>
                  </a:lnTo>
                  <a:lnTo>
                    <a:pt x="54" y="1"/>
                  </a:lnTo>
                  <a:lnTo>
                    <a:pt x="65" y="0"/>
                  </a:lnTo>
                  <a:lnTo>
                    <a:pt x="83" y="1"/>
                  </a:lnTo>
                  <a:lnTo>
                    <a:pt x="103" y="3"/>
                  </a:lnTo>
                  <a:lnTo>
                    <a:pt x="122" y="4"/>
                  </a:lnTo>
                  <a:lnTo>
                    <a:pt x="140" y="8"/>
                  </a:lnTo>
                  <a:lnTo>
                    <a:pt x="157" y="14"/>
                  </a:lnTo>
                  <a:lnTo>
                    <a:pt x="174" y="21"/>
                  </a:lnTo>
                  <a:lnTo>
                    <a:pt x="188" y="31"/>
                  </a:lnTo>
                  <a:lnTo>
                    <a:pt x="200" y="42"/>
                  </a:lnTo>
                  <a:close/>
                </a:path>
              </a:pathLst>
            </a:custGeom>
            <a:solidFill>
              <a:srgbClr val="D8D8D8"/>
            </a:solidFill>
            <a:ln w="9525">
              <a:noFill/>
              <a:round/>
              <a:headEnd/>
              <a:tailEnd/>
            </a:ln>
          </p:spPr>
          <p:txBody>
            <a:bodyPr/>
            <a:lstStyle/>
            <a:p>
              <a:endParaRPr lang="en-US"/>
            </a:p>
          </p:txBody>
        </p:sp>
        <p:sp>
          <p:nvSpPr>
            <p:cNvPr id="53" name="Freeform 53"/>
            <p:cNvSpPr>
              <a:spLocks/>
            </p:cNvSpPr>
            <p:nvPr/>
          </p:nvSpPr>
          <p:spPr bwMode="auto">
            <a:xfrm>
              <a:off x="1125" y="2857"/>
              <a:ext cx="34" cy="6"/>
            </a:xfrm>
            <a:custGeom>
              <a:avLst/>
              <a:gdLst/>
              <a:ahLst/>
              <a:cxnLst>
                <a:cxn ang="0">
                  <a:pos x="101" y="0"/>
                </a:cxn>
                <a:cxn ang="0">
                  <a:pos x="99" y="3"/>
                </a:cxn>
                <a:cxn ang="0">
                  <a:pos x="97" y="6"/>
                </a:cxn>
                <a:cxn ang="0">
                  <a:pos x="94" y="10"/>
                </a:cxn>
                <a:cxn ang="0">
                  <a:pos x="91" y="13"/>
                </a:cxn>
                <a:cxn ang="0">
                  <a:pos x="80" y="16"/>
                </a:cxn>
                <a:cxn ang="0">
                  <a:pos x="69" y="17"/>
                </a:cxn>
                <a:cxn ang="0">
                  <a:pos x="58" y="17"/>
                </a:cxn>
                <a:cxn ang="0">
                  <a:pos x="46" y="19"/>
                </a:cxn>
                <a:cxn ang="0">
                  <a:pos x="35" y="19"/>
                </a:cxn>
                <a:cxn ang="0">
                  <a:pos x="23" y="17"/>
                </a:cxn>
                <a:cxn ang="0">
                  <a:pos x="12" y="17"/>
                </a:cxn>
                <a:cxn ang="0">
                  <a:pos x="0" y="16"/>
                </a:cxn>
                <a:cxn ang="0">
                  <a:pos x="5" y="0"/>
                </a:cxn>
                <a:cxn ang="0">
                  <a:pos x="17" y="2"/>
                </a:cxn>
                <a:cxn ang="0">
                  <a:pos x="28" y="3"/>
                </a:cxn>
                <a:cxn ang="0">
                  <a:pos x="41" y="5"/>
                </a:cxn>
                <a:cxn ang="0">
                  <a:pos x="53" y="5"/>
                </a:cxn>
                <a:cxn ang="0">
                  <a:pos x="65" y="5"/>
                </a:cxn>
                <a:cxn ang="0">
                  <a:pos x="77" y="3"/>
                </a:cxn>
                <a:cxn ang="0">
                  <a:pos x="88" y="2"/>
                </a:cxn>
                <a:cxn ang="0">
                  <a:pos x="101" y="0"/>
                </a:cxn>
              </a:cxnLst>
              <a:rect l="0" t="0" r="r" b="b"/>
              <a:pathLst>
                <a:path w="101" h="19">
                  <a:moveTo>
                    <a:pt x="101" y="0"/>
                  </a:moveTo>
                  <a:lnTo>
                    <a:pt x="99" y="3"/>
                  </a:lnTo>
                  <a:lnTo>
                    <a:pt x="97" y="6"/>
                  </a:lnTo>
                  <a:lnTo>
                    <a:pt x="94" y="10"/>
                  </a:lnTo>
                  <a:lnTo>
                    <a:pt x="91" y="13"/>
                  </a:lnTo>
                  <a:lnTo>
                    <a:pt x="80" y="16"/>
                  </a:lnTo>
                  <a:lnTo>
                    <a:pt x="69" y="17"/>
                  </a:lnTo>
                  <a:lnTo>
                    <a:pt x="58" y="17"/>
                  </a:lnTo>
                  <a:lnTo>
                    <a:pt x="46" y="19"/>
                  </a:lnTo>
                  <a:lnTo>
                    <a:pt x="35" y="19"/>
                  </a:lnTo>
                  <a:lnTo>
                    <a:pt x="23" y="17"/>
                  </a:lnTo>
                  <a:lnTo>
                    <a:pt x="12" y="17"/>
                  </a:lnTo>
                  <a:lnTo>
                    <a:pt x="0" y="16"/>
                  </a:lnTo>
                  <a:lnTo>
                    <a:pt x="5" y="0"/>
                  </a:lnTo>
                  <a:lnTo>
                    <a:pt x="17" y="2"/>
                  </a:lnTo>
                  <a:lnTo>
                    <a:pt x="28" y="3"/>
                  </a:lnTo>
                  <a:lnTo>
                    <a:pt x="41" y="5"/>
                  </a:lnTo>
                  <a:lnTo>
                    <a:pt x="53" y="5"/>
                  </a:lnTo>
                  <a:lnTo>
                    <a:pt x="65" y="5"/>
                  </a:lnTo>
                  <a:lnTo>
                    <a:pt x="77" y="3"/>
                  </a:lnTo>
                  <a:lnTo>
                    <a:pt x="88" y="2"/>
                  </a:lnTo>
                  <a:lnTo>
                    <a:pt x="101" y="0"/>
                  </a:lnTo>
                  <a:close/>
                </a:path>
              </a:pathLst>
            </a:custGeom>
            <a:solidFill>
              <a:srgbClr val="FFFFFF"/>
            </a:solidFill>
            <a:ln w="9525">
              <a:noFill/>
              <a:round/>
              <a:headEnd/>
              <a:tailEnd/>
            </a:ln>
          </p:spPr>
          <p:txBody>
            <a:bodyPr/>
            <a:lstStyle/>
            <a:p>
              <a:endParaRPr lang="en-US"/>
            </a:p>
          </p:txBody>
        </p:sp>
        <p:sp>
          <p:nvSpPr>
            <p:cNvPr id="54" name="Freeform 54"/>
            <p:cNvSpPr>
              <a:spLocks/>
            </p:cNvSpPr>
            <p:nvPr/>
          </p:nvSpPr>
          <p:spPr bwMode="auto">
            <a:xfrm>
              <a:off x="925" y="2862"/>
              <a:ext cx="12" cy="22"/>
            </a:xfrm>
            <a:custGeom>
              <a:avLst/>
              <a:gdLst/>
              <a:ahLst/>
              <a:cxnLst>
                <a:cxn ang="0">
                  <a:pos x="18" y="36"/>
                </a:cxn>
                <a:cxn ang="0">
                  <a:pos x="22" y="45"/>
                </a:cxn>
                <a:cxn ang="0">
                  <a:pos x="32" y="50"/>
                </a:cxn>
                <a:cxn ang="0">
                  <a:pos x="36" y="57"/>
                </a:cxn>
                <a:cxn ang="0">
                  <a:pos x="29" y="66"/>
                </a:cxn>
                <a:cxn ang="0">
                  <a:pos x="18" y="59"/>
                </a:cxn>
                <a:cxn ang="0">
                  <a:pos x="9" y="49"/>
                </a:cxn>
                <a:cxn ang="0">
                  <a:pos x="3" y="38"/>
                </a:cxn>
                <a:cxn ang="0">
                  <a:pos x="0" y="25"/>
                </a:cxn>
                <a:cxn ang="0">
                  <a:pos x="0" y="18"/>
                </a:cxn>
                <a:cxn ang="0">
                  <a:pos x="1" y="11"/>
                </a:cxn>
                <a:cxn ang="0">
                  <a:pos x="4" y="6"/>
                </a:cxn>
                <a:cxn ang="0">
                  <a:pos x="8" y="0"/>
                </a:cxn>
                <a:cxn ang="0">
                  <a:pos x="12" y="11"/>
                </a:cxn>
                <a:cxn ang="0">
                  <a:pos x="14" y="21"/>
                </a:cxn>
                <a:cxn ang="0">
                  <a:pos x="15" y="28"/>
                </a:cxn>
                <a:cxn ang="0">
                  <a:pos x="18" y="36"/>
                </a:cxn>
              </a:cxnLst>
              <a:rect l="0" t="0" r="r" b="b"/>
              <a:pathLst>
                <a:path w="36" h="66">
                  <a:moveTo>
                    <a:pt x="18" y="36"/>
                  </a:moveTo>
                  <a:lnTo>
                    <a:pt x="22" y="45"/>
                  </a:lnTo>
                  <a:lnTo>
                    <a:pt x="32" y="50"/>
                  </a:lnTo>
                  <a:lnTo>
                    <a:pt x="36" y="57"/>
                  </a:lnTo>
                  <a:lnTo>
                    <a:pt x="29" y="66"/>
                  </a:lnTo>
                  <a:lnTo>
                    <a:pt x="18" y="59"/>
                  </a:lnTo>
                  <a:lnTo>
                    <a:pt x="9" y="49"/>
                  </a:lnTo>
                  <a:lnTo>
                    <a:pt x="3" y="38"/>
                  </a:lnTo>
                  <a:lnTo>
                    <a:pt x="0" y="25"/>
                  </a:lnTo>
                  <a:lnTo>
                    <a:pt x="0" y="18"/>
                  </a:lnTo>
                  <a:lnTo>
                    <a:pt x="1" y="11"/>
                  </a:lnTo>
                  <a:lnTo>
                    <a:pt x="4" y="6"/>
                  </a:lnTo>
                  <a:lnTo>
                    <a:pt x="8" y="0"/>
                  </a:lnTo>
                  <a:lnTo>
                    <a:pt x="12" y="11"/>
                  </a:lnTo>
                  <a:lnTo>
                    <a:pt x="14" y="21"/>
                  </a:lnTo>
                  <a:lnTo>
                    <a:pt x="15" y="28"/>
                  </a:lnTo>
                  <a:lnTo>
                    <a:pt x="18" y="36"/>
                  </a:lnTo>
                  <a:close/>
                </a:path>
              </a:pathLst>
            </a:custGeom>
            <a:solidFill>
              <a:srgbClr val="000000"/>
            </a:solidFill>
            <a:ln w="9525">
              <a:noFill/>
              <a:round/>
              <a:headEnd/>
              <a:tailEnd/>
            </a:ln>
          </p:spPr>
          <p:txBody>
            <a:bodyPr/>
            <a:lstStyle/>
            <a:p>
              <a:endParaRPr lang="en-US"/>
            </a:p>
          </p:txBody>
        </p:sp>
        <p:sp>
          <p:nvSpPr>
            <p:cNvPr id="55" name="Freeform 55"/>
            <p:cNvSpPr>
              <a:spLocks/>
            </p:cNvSpPr>
            <p:nvPr/>
          </p:nvSpPr>
          <p:spPr bwMode="auto">
            <a:xfrm>
              <a:off x="1120" y="2867"/>
              <a:ext cx="76" cy="14"/>
            </a:xfrm>
            <a:custGeom>
              <a:avLst/>
              <a:gdLst/>
              <a:ahLst/>
              <a:cxnLst>
                <a:cxn ang="0">
                  <a:pos x="131" y="38"/>
                </a:cxn>
                <a:cxn ang="0">
                  <a:pos x="115" y="40"/>
                </a:cxn>
                <a:cxn ang="0">
                  <a:pos x="98" y="41"/>
                </a:cxn>
                <a:cxn ang="0">
                  <a:pos x="80" y="42"/>
                </a:cxn>
                <a:cxn ang="0">
                  <a:pos x="63" y="42"/>
                </a:cxn>
                <a:cxn ang="0">
                  <a:pos x="46" y="41"/>
                </a:cxn>
                <a:cxn ang="0">
                  <a:pos x="30" y="38"/>
                </a:cxn>
                <a:cxn ang="0">
                  <a:pos x="14" y="31"/>
                </a:cxn>
                <a:cxn ang="0">
                  <a:pos x="0" y="23"/>
                </a:cxn>
                <a:cxn ang="0">
                  <a:pos x="14" y="26"/>
                </a:cxn>
                <a:cxn ang="0">
                  <a:pos x="28" y="27"/>
                </a:cxn>
                <a:cxn ang="0">
                  <a:pos x="44" y="28"/>
                </a:cxn>
                <a:cxn ang="0">
                  <a:pos x="58" y="30"/>
                </a:cxn>
                <a:cxn ang="0">
                  <a:pos x="73" y="30"/>
                </a:cxn>
                <a:cxn ang="0">
                  <a:pos x="87" y="30"/>
                </a:cxn>
                <a:cxn ang="0">
                  <a:pos x="102" y="28"/>
                </a:cxn>
                <a:cxn ang="0">
                  <a:pos x="116" y="27"/>
                </a:cxn>
                <a:cxn ang="0">
                  <a:pos x="131" y="26"/>
                </a:cxn>
                <a:cxn ang="0">
                  <a:pos x="145" y="23"/>
                </a:cxn>
                <a:cxn ang="0">
                  <a:pos x="159" y="20"/>
                </a:cxn>
                <a:cxn ang="0">
                  <a:pos x="173" y="17"/>
                </a:cxn>
                <a:cxn ang="0">
                  <a:pos x="187" y="13"/>
                </a:cxn>
                <a:cxn ang="0">
                  <a:pos x="201" y="10"/>
                </a:cxn>
                <a:cxn ang="0">
                  <a:pos x="215" y="5"/>
                </a:cxn>
                <a:cxn ang="0">
                  <a:pos x="228" y="0"/>
                </a:cxn>
                <a:cxn ang="0">
                  <a:pos x="222" y="13"/>
                </a:cxn>
                <a:cxn ang="0">
                  <a:pos x="212" y="21"/>
                </a:cxn>
                <a:cxn ang="0">
                  <a:pos x="201" y="27"/>
                </a:cxn>
                <a:cxn ang="0">
                  <a:pos x="189" y="31"/>
                </a:cxn>
                <a:cxn ang="0">
                  <a:pos x="173" y="33"/>
                </a:cxn>
                <a:cxn ang="0">
                  <a:pos x="159" y="34"/>
                </a:cxn>
                <a:cxn ang="0">
                  <a:pos x="145" y="35"/>
                </a:cxn>
                <a:cxn ang="0">
                  <a:pos x="131" y="38"/>
                </a:cxn>
              </a:cxnLst>
              <a:rect l="0" t="0" r="r" b="b"/>
              <a:pathLst>
                <a:path w="228" h="42">
                  <a:moveTo>
                    <a:pt x="131" y="38"/>
                  </a:moveTo>
                  <a:lnTo>
                    <a:pt x="115" y="40"/>
                  </a:lnTo>
                  <a:lnTo>
                    <a:pt x="98" y="41"/>
                  </a:lnTo>
                  <a:lnTo>
                    <a:pt x="80" y="42"/>
                  </a:lnTo>
                  <a:lnTo>
                    <a:pt x="63" y="42"/>
                  </a:lnTo>
                  <a:lnTo>
                    <a:pt x="46" y="41"/>
                  </a:lnTo>
                  <a:lnTo>
                    <a:pt x="30" y="38"/>
                  </a:lnTo>
                  <a:lnTo>
                    <a:pt x="14" y="31"/>
                  </a:lnTo>
                  <a:lnTo>
                    <a:pt x="0" y="23"/>
                  </a:lnTo>
                  <a:lnTo>
                    <a:pt x="14" y="26"/>
                  </a:lnTo>
                  <a:lnTo>
                    <a:pt x="28" y="27"/>
                  </a:lnTo>
                  <a:lnTo>
                    <a:pt x="44" y="28"/>
                  </a:lnTo>
                  <a:lnTo>
                    <a:pt x="58" y="30"/>
                  </a:lnTo>
                  <a:lnTo>
                    <a:pt x="73" y="30"/>
                  </a:lnTo>
                  <a:lnTo>
                    <a:pt x="87" y="30"/>
                  </a:lnTo>
                  <a:lnTo>
                    <a:pt x="102" y="28"/>
                  </a:lnTo>
                  <a:lnTo>
                    <a:pt x="116" y="27"/>
                  </a:lnTo>
                  <a:lnTo>
                    <a:pt x="131" y="26"/>
                  </a:lnTo>
                  <a:lnTo>
                    <a:pt x="145" y="23"/>
                  </a:lnTo>
                  <a:lnTo>
                    <a:pt x="159" y="20"/>
                  </a:lnTo>
                  <a:lnTo>
                    <a:pt x="173" y="17"/>
                  </a:lnTo>
                  <a:lnTo>
                    <a:pt x="187" y="13"/>
                  </a:lnTo>
                  <a:lnTo>
                    <a:pt x="201" y="10"/>
                  </a:lnTo>
                  <a:lnTo>
                    <a:pt x="215" y="5"/>
                  </a:lnTo>
                  <a:lnTo>
                    <a:pt x="228" y="0"/>
                  </a:lnTo>
                  <a:lnTo>
                    <a:pt x="222" y="13"/>
                  </a:lnTo>
                  <a:lnTo>
                    <a:pt x="212" y="21"/>
                  </a:lnTo>
                  <a:lnTo>
                    <a:pt x="201" y="27"/>
                  </a:lnTo>
                  <a:lnTo>
                    <a:pt x="189" y="31"/>
                  </a:lnTo>
                  <a:lnTo>
                    <a:pt x="173" y="33"/>
                  </a:lnTo>
                  <a:lnTo>
                    <a:pt x="159" y="34"/>
                  </a:lnTo>
                  <a:lnTo>
                    <a:pt x="145" y="35"/>
                  </a:lnTo>
                  <a:lnTo>
                    <a:pt x="131" y="38"/>
                  </a:lnTo>
                  <a:close/>
                </a:path>
              </a:pathLst>
            </a:custGeom>
            <a:solidFill>
              <a:srgbClr val="D8D8D8"/>
            </a:solidFill>
            <a:ln w="9525">
              <a:noFill/>
              <a:round/>
              <a:headEnd/>
              <a:tailEnd/>
            </a:ln>
          </p:spPr>
          <p:txBody>
            <a:bodyPr/>
            <a:lstStyle/>
            <a:p>
              <a:endParaRPr lang="en-US"/>
            </a:p>
          </p:txBody>
        </p:sp>
        <p:sp>
          <p:nvSpPr>
            <p:cNvPr id="56" name="Freeform 56"/>
            <p:cNvSpPr>
              <a:spLocks/>
            </p:cNvSpPr>
            <p:nvPr/>
          </p:nvSpPr>
          <p:spPr bwMode="auto">
            <a:xfrm>
              <a:off x="1033" y="2877"/>
              <a:ext cx="40" cy="8"/>
            </a:xfrm>
            <a:custGeom>
              <a:avLst/>
              <a:gdLst/>
              <a:ahLst/>
              <a:cxnLst>
                <a:cxn ang="0">
                  <a:pos x="121" y="2"/>
                </a:cxn>
                <a:cxn ang="0">
                  <a:pos x="117" y="9"/>
                </a:cxn>
                <a:cxn ang="0">
                  <a:pos x="110" y="13"/>
                </a:cxn>
                <a:cxn ang="0">
                  <a:pos x="102" y="16"/>
                </a:cxn>
                <a:cxn ang="0">
                  <a:pos x="95" y="20"/>
                </a:cxn>
                <a:cxn ang="0">
                  <a:pos x="84" y="21"/>
                </a:cxn>
                <a:cxn ang="0">
                  <a:pos x="71" y="23"/>
                </a:cxn>
                <a:cxn ang="0">
                  <a:pos x="60" y="24"/>
                </a:cxn>
                <a:cxn ang="0">
                  <a:pos x="47" y="24"/>
                </a:cxn>
                <a:cxn ang="0">
                  <a:pos x="35" y="26"/>
                </a:cxn>
                <a:cxn ang="0">
                  <a:pos x="24" y="26"/>
                </a:cxn>
                <a:cxn ang="0">
                  <a:pos x="11" y="24"/>
                </a:cxn>
                <a:cxn ang="0">
                  <a:pos x="0" y="21"/>
                </a:cxn>
                <a:cxn ang="0">
                  <a:pos x="14" y="20"/>
                </a:cxn>
                <a:cxn ang="0">
                  <a:pos x="29" y="17"/>
                </a:cxn>
                <a:cxn ang="0">
                  <a:pos x="43" y="14"/>
                </a:cxn>
                <a:cxn ang="0">
                  <a:pos x="57" y="10"/>
                </a:cxn>
                <a:cxn ang="0">
                  <a:pos x="71" y="7"/>
                </a:cxn>
                <a:cxn ang="0">
                  <a:pos x="85" y="5"/>
                </a:cxn>
                <a:cxn ang="0">
                  <a:pos x="99" y="5"/>
                </a:cxn>
                <a:cxn ang="0">
                  <a:pos x="111" y="5"/>
                </a:cxn>
                <a:cxn ang="0">
                  <a:pos x="113" y="2"/>
                </a:cxn>
                <a:cxn ang="0">
                  <a:pos x="116" y="0"/>
                </a:cxn>
                <a:cxn ang="0">
                  <a:pos x="118" y="0"/>
                </a:cxn>
                <a:cxn ang="0">
                  <a:pos x="121" y="2"/>
                </a:cxn>
              </a:cxnLst>
              <a:rect l="0" t="0" r="r" b="b"/>
              <a:pathLst>
                <a:path w="121" h="26">
                  <a:moveTo>
                    <a:pt x="121" y="2"/>
                  </a:moveTo>
                  <a:lnTo>
                    <a:pt x="117" y="9"/>
                  </a:lnTo>
                  <a:lnTo>
                    <a:pt x="110" y="13"/>
                  </a:lnTo>
                  <a:lnTo>
                    <a:pt x="102" y="16"/>
                  </a:lnTo>
                  <a:lnTo>
                    <a:pt x="95" y="20"/>
                  </a:lnTo>
                  <a:lnTo>
                    <a:pt x="84" y="21"/>
                  </a:lnTo>
                  <a:lnTo>
                    <a:pt x="71" y="23"/>
                  </a:lnTo>
                  <a:lnTo>
                    <a:pt x="60" y="24"/>
                  </a:lnTo>
                  <a:lnTo>
                    <a:pt x="47" y="24"/>
                  </a:lnTo>
                  <a:lnTo>
                    <a:pt x="35" y="26"/>
                  </a:lnTo>
                  <a:lnTo>
                    <a:pt x="24" y="26"/>
                  </a:lnTo>
                  <a:lnTo>
                    <a:pt x="11" y="24"/>
                  </a:lnTo>
                  <a:lnTo>
                    <a:pt x="0" y="21"/>
                  </a:lnTo>
                  <a:lnTo>
                    <a:pt x="14" y="20"/>
                  </a:lnTo>
                  <a:lnTo>
                    <a:pt x="29" y="17"/>
                  </a:lnTo>
                  <a:lnTo>
                    <a:pt x="43" y="14"/>
                  </a:lnTo>
                  <a:lnTo>
                    <a:pt x="57" y="10"/>
                  </a:lnTo>
                  <a:lnTo>
                    <a:pt x="71" y="7"/>
                  </a:lnTo>
                  <a:lnTo>
                    <a:pt x="85" y="5"/>
                  </a:lnTo>
                  <a:lnTo>
                    <a:pt x="99" y="5"/>
                  </a:lnTo>
                  <a:lnTo>
                    <a:pt x="111" y="5"/>
                  </a:lnTo>
                  <a:lnTo>
                    <a:pt x="113" y="2"/>
                  </a:lnTo>
                  <a:lnTo>
                    <a:pt x="116" y="0"/>
                  </a:lnTo>
                  <a:lnTo>
                    <a:pt x="118" y="0"/>
                  </a:lnTo>
                  <a:lnTo>
                    <a:pt x="121" y="2"/>
                  </a:lnTo>
                  <a:close/>
                </a:path>
              </a:pathLst>
            </a:custGeom>
            <a:solidFill>
              <a:srgbClr val="D8D8D8"/>
            </a:solidFill>
            <a:ln w="9525">
              <a:noFill/>
              <a:round/>
              <a:headEnd/>
              <a:tailEnd/>
            </a:ln>
          </p:spPr>
          <p:txBody>
            <a:bodyPr/>
            <a:lstStyle/>
            <a:p>
              <a:endParaRPr lang="en-US"/>
            </a:p>
          </p:txBody>
        </p:sp>
        <p:sp>
          <p:nvSpPr>
            <p:cNvPr id="57" name="Freeform 57"/>
            <p:cNvSpPr>
              <a:spLocks/>
            </p:cNvSpPr>
            <p:nvPr/>
          </p:nvSpPr>
          <p:spPr bwMode="auto">
            <a:xfrm>
              <a:off x="1067" y="2877"/>
              <a:ext cx="21" cy="20"/>
            </a:xfrm>
            <a:custGeom>
              <a:avLst/>
              <a:gdLst/>
              <a:ahLst/>
              <a:cxnLst>
                <a:cxn ang="0">
                  <a:pos x="64" y="0"/>
                </a:cxn>
                <a:cxn ang="0">
                  <a:pos x="63" y="10"/>
                </a:cxn>
                <a:cxn ang="0">
                  <a:pos x="60" y="19"/>
                </a:cxn>
                <a:cxn ang="0">
                  <a:pos x="54" y="27"/>
                </a:cxn>
                <a:cxn ang="0">
                  <a:pos x="49" y="35"/>
                </a:cxn>
                <a:cxn ang="0">
                  <a:pos x="42" y="42"/>
                </a:cxn>
                <a:cxn ang="0">
                  <a:pos x="34" y="49"/>
                </a:cxn>
                <a:cxn ang="0">
                  <a:pos x="24" y="55"/>
                </a:cxn>
                <a:cxn ang="0">
                  <a:pos x="15" y="59"/>
                </a:cxn>
                <a:cxn ang="0">
                  <a:pos x="11" y="60"/>
                </a:cxn>
                <a:cxn ang="0">
                  <a:pos x="7" y="62"/>
                </a:cxn>
                <a:cxn ang="0">
                  <a:pos x="3" y="62"/>
                </a:cxn>
                <a:cxn ang="0">
                  <a:pos x="0" y="58"/>
                </a:cxn>
                <a:cxn ang="0">
                  <a:pos x="7" y="52"/>
                </a:cxn>
                <a:cxn ang="0">
                  <a:pos x="15" y="46"/>
                </a:cxn>
                <a:cxn ang="0">
                  <a:pos x="24" y="41"/>
                </a:cxn>
                <a:cxn ang="0">
                  <a:pos x="34" y="34"/>
                </a:cxn>
                <a:cxn ang="0">
                  <a:pos x="42" y="27"/>
                </a:cxn>
                <a:cxn ang="0">
                  <a:pos x="49" y="19"/>
                </a:cxn>
                <a:cxn ang="0">
                  <a:pos x="56" y="10"/>
                </a:cxn>
                <a:cxn ang="0">
                  <a:pos x="60" y="0"/>
                </a:cxn>
                <a:cxn ang="0">
                  <a:pos x="64" y="0"/>
                </a:cxn>
              </a:cxnLst>
              <a:rect l="0" t="0" r="r" b="b"/>
              <a:pathLst>
                <a:path w="64" h="62">
                  <a:moveTo>
                    <a:pt x="64" y="0"/>
                  </a:moveTo>
                  <a:lnTo>
                    <a:pt x="63" y="10"/>
                  </a:lnTo>
                  <a:lnTo>
                    <a:pt x="60" y="19"/>
                  </a:lnTo>
                  <a:lnTo>
                    <a:pt x="54" y="27"/>
                  </a:lnTo>
                  <a:lnTo>
                    <a:pt x="49" y="35"/>
                  </a:lnTo>
                  <a:lnTo>
                    <a:pt x="42" y="42"/>
                  </a:lnTo>
                  <a:lnTo>
                    <a:pt x="34" y="49"/>
                  </a:lnTo>
                  <a:lnTo>
                    <a:pt x="24" y="55"/>
                  </a:lnTo>
                  <a:lnTo>
                    <a:pt x="15" y="59"/>
                  </a:lnTo>
                  <a:lnTo>
                    <a:pt x="11" y="60"/>
                  </a:lnTo>
                  <a:lnTo>
                    <a:pt x="7" y="62"/>
                  </a:lnTo>
                  <a:lnTo>
                    <a:pt x="3" y="62"/>
                  </a:lnTo>
                  <a:lnTo>
                    <a:pt x="0" y="58"/>
                  </a:lnTo>
                  <a:lnTo>
                    <a:pt x="7" y="52"/>
                  </a:lnTo>
                  <a:lnTo>
                    <a:pt x="15" y="46"/>
                  </a:lnTo>
                  <a:lnTo>
                    <a:pt x="24" y="41"/>
                  </a:lnTo>
                  <a:lnTo>
                    <a:pt x="34" y="34"/>
                  </a:lnTo>
                  <a:lnTo>
                    <a:pt x="42" y="27"/>
                  </a:lnTo>
                  <a:lnTo>
                    <a:pt x="49" y="19"/>
                  </a:lnTo>
                  <a:lnTo>
                    <a:pt x="56" y="10"/>
                  </a:lnTo>
                  <a:lnTo>
                    <a:pt x="60" y="0"/>
                  </a:lnTo>
                  <a:lnTo>
                    <a:pt x="64" y="0"/>
                  </a:lnTo>
                  <a:close/>
                </a:path>
              </a:pathLst>
            </a:custGeom>
            <a:solidFill>
              <a:srgbClr val="000000"/>
            </a:solidFill>
            <a:ln w="9525">
              <a:noFill/>
              <a:round/>
              <a:headEnd/>
              <a:tailEnd/>
            </a:ln>
          </p:spPr>
          <p:txBody>
            <a:bodyPr/>
            <a:lstStyle/>
            <a:p>
              <a:endParaRPr lang="en-US"/>
            </a:p>
          </p:txBody>
        </p:sp>
        <p:sp>
          <p:nvSpPr>
            <p:cNvPr id="58" name="Freeform 58"/>
            <p:cNvSpPr>
              <a:spLocks/>
            </p:cNvSpPr>
            <p:nvPr/>
          </p:nvSpPr>
          <p:spPr bwMode="auto">
            <a:xfrm>
              <a:off x="1084" y="2889"/>
              <a:ext cx="7" cy="7"/>
            </a:xfrm>
            <a:custGeom>
              <a:avLst/>
              <a:gdLst/>
              <a:ahLst/>
              <a:cxnLst>
                <a:cxn ang="0">
                  <a:pos x="19" y="0"/>
                </a:cxn>
                <a:cxn ang="0">
                  <a:pos x="19" y="6"/>
                </a:cxn>
                <a:cxn ang="0">
                  <a:pos x="16" y="10"/>
                </a:cxn>
                <a:cxn ang="0">
                  <a:pos x="11" y="15"/>
                </a:cxn>
                <a:cxn ang="0">
                  <a:pos x="8" y="20"/>
                </a:cxn>
                <a:cxn ang="0">
                  <a:pos x="5" y="20"/>
                </a:cxn>
                <a:cxn ang="0">
                  <a:pos x="4" y="20"/>
                </a:cxn>
                <a:cxn ang="0">
                  <a:pos x="1" y="18"/>
                </a:cxn>
                <a:cxn ang="0">
                  <a:pos x="0" y="17"/>
                </a:cxn>
                <a:cxn ang="0">
                  <a:pos x="4" y="14"/>
                </a:cxn>
                <a:cxn ang="0">
                  <a:pos x="9" y="8"/>
                </a:cxn>
                <a:cxn ang="0">
                  <a:pos x="14" y="3"/>
                </a:cxn>
                <a:cxn ang="0">
                  <a:pos x="19" y="0"/>
                </a:cxn>
              </a:cxnLst>
              <a:rect l="0" t="0" r="r" b="b"/>
              <a:pathLst>
                <a:path w="19" h="20">
                  <a:moveTo>
                    <a:pt x="19" y="0"/>
                  </a:moveTo>
                  <a:lnTo>
                    <a:pt x="19" y="6"/>
                  </a:lnTo>
                  <a:lnTo>
                    <a:pt x="16" y="10"/>
                  </a:lnTo>
                  <a:lnTo>
                    <a:pt x="11" y="15"/>
                  </a:lnTo>
                  <a:lnTo>
                    <a:pt x="8" y="20"/>
                  </a:lnTo>
                  <a:lnTo>
                    <a:pt x="5" y="20"/>
                  </a:lnTo>
                  <a:lnTo>
                    <a:pt x="4" y="20"/>
                  </a:lnTo>
                  <a:lnTo>
                    <a:pt x="1" y="18"/>
                  </a:lnTo>
                  <a:lnTo>
                    <a:pt x="0" y="17"/>
                  </a:lnTo>
                  <a:lnTo>
                    <a:pt x="4" y="14"/>
                  </a:lnTo>
                  <a:lnTo>
                    <a:pt x="9" y="8"/>
                  </a:lnTo>
                  <a:lnTo>
                    <a:pt x="14" y="3"/>
                  </a:lnTo>
                  <a:lnTo>
                    <a:pt x="19" y="0"/>
                  </a:lnTo>
                  <a:close/>
                </a:path>
              </a:pathLst>
            </a:custGeom>
            <a:solidFill>
              <a:srgbClr val="000000"/>
            </a:solidFill>
            <a:ln w="9525">
              <a:noFill/>
              <a:round/>
              <a:headEnd/>
              <a:tailEnd/>
            </a:ln>
          </p:spPr>
          <p:txBody>
            <a:bodyPr/>
            <a:lstStyle/>
            <a:p>
              <a:endParaRPr lang="en-US"/>
            </a:p>
          </p:txBody>
        </p:sp>
      </p:grpSp>
      <p:grpSp>
        <p:nvGrpSpPr>
          <p:cNvPr id="59" name="Group 59"/>
          <p:cNvGrpSpPr>
            <a:grpSpLocks/>
          </p:cNvGrpSpPr>
          <p:nvPr/>
        </p:nvGrpSpPr>
        <p:grpSpPr bwMode="auto">
          <a:xfrm>
            <a:off x="6183313" y="2232025"/>
            <a:ext cx="2894012" cy="1676400"/>
            <a:chOff x="3929" y="1599"/>
            <a:chExt cx="1823" cy="1056"/>
          </a:xfrm>
        </p:grpSpPr>
        <p:sp>
          <p:nvSpPr>
            <p:cNvPr id="60" name="Freeform 60"/>
            <p:cNvSpPr>
              <a:spLocks/>
            </p:cNvSpPr>
            <p:nvPr/>
          </p:nvSpPr>
          <p:spPr bwMode="auto">
            <a:xfrm>
              <a:off x="3929" y="1887"/>
              <a:ext cx="1112" cy="768"/>
            </a:xfrm>
            <a:custGeom>
              <a:avLst/>
              <a:gdLst/>
              <a:ahLst/>
              <a:cxnLst>
                <a:cxn ang="0">
                  <a:pos x="0" y="0"/>
                </a:cxn>
                <a:cxn ang="0">
                  <a:pos x="480" y="96"/>
                </a:cxn>
                <a:cxn ang="0">
                  <a:pos x="768" y="336"/>
                </a:cxn>
                <a:cxn ang="0">
                  <a:pos x="816" y="816"/>
                </a:cxn>
              </a:cxnLst>
              <a:rect l="0" t="0" r="r" b="b"/>
              <a:pathLst>
                <a:path w="824" h="816">
                  <a:moveTo>
                    <a:pt x="0" y="0"/>
                  </a:moveTo>
                  <a:cubicBezTo>
                    <a:pt x="176" y="20"/>
                    <a:pt x="352" y="40"/>
                    <a:pt x="480" y="96"/>
                  </a:cubicBezTo>
                  <a:cubicBezTo>
                    <a:pt x="608" y="152"/>
                    <a:pt x="712" y="216"/>
                    <a:pt x="768" y="336"/>
                  </a:cubicBezTo>
                  <a:cubicBezTo>
                    <a:pt x="824" y="456"/>
                    <a:pt x="820" y="636"/>
                    <a:pt x="816" y="816"/>
                  </a:cubicBezTo>
                </a:path>
              </a:pathLst>
            </a:custGeom>
            <a:noFill/>
            <a:ln w="38100" cap="flat" cmpd="sng">
              <a:solidFill>
                <a:srgbClr val="FF3300"/>
              </a:solidFill>
              <a:prstDash val="solid"/>
              <a:round/>
              <a:headEnd type="none" w="med" len="med"/>
              <a:tailEnd type="triangle" w="med" len="med"/>
            </a:ln>
            <a:effectLst/>
          </p:spPr>
          <p:txBody>
            <a:bodyPr wrap="none" anchor="ctr"/>
            <a:lstStyle/>
            <a:p>
              <a:endParaRPr lang="en-US"/>
            </a:p>
          </p:txBody>
        </p:sp>
        <p:sp>
          <p:nvSpPr>
            <p:cNvPr id="61" name="Text Box 61"/>
            <p:cNvSpPr txBox="1">
              <a:spLocks noChangeArrowheads="1"/>
            </p:cNvSpPr>
            <p:nvPr/>
          </p:nvSpPr>
          <p:spPr bwMode="auto">
            <a:xfrm rot="1320000">
              <a:off x="3964" y="1599"/>
              <a:ext cx="1788" cy="480"/>
            </a:xfrm>
            <a:prstGeom prst="rect">
              <a:avLst/>
            </a:prstGeom>
            <a:noFill/>
            <a:ln w="9525">
              <a:noFill/>
              <a:miter lim="800000"/>
              <a:headEnd/>
              <a:tailEnd/>
            </a:ln>
            <a:effectLst/>
          </p:spPr>
          <p:txBody>
            <a:bodyPr wrap="none">
              <a:spAutoFit/>
            </a:bodyPr>
            <a:lstStyle/>
            <a:p>
              <a:pPr algn="ctr" rtl="0" eaLnBrk="0" hangingPunct="0">
                <a:spcBef>
                  <a:spcPct val="50000"/>
                </a:spcBef>
              </a:pPr>
              <a:r>
                <a:rPr lang="en-US" sz="2000" b="1">
                  <a:latin typeface="Tahoma" pitchFamily="34" charset="0"/>
                </a:rPr>
                <a:t>I am</a:t>
              </a:r>
              <a:r>
                <a:rPr lang="en-US" sz="2400" b="1">
                  <a:latin typeface="Tahoma" pitchFamily="34" charset="0"/>
                </a:rPr>
                <a:t> </a:t>
              </a:r>
              <a:br>
                <a:rPr lang="en-US" sz="2400" b="1">
                  <a:latin typeface="Tahoma" pitchFamily="34" charset="0"/>
                </a:rPr>
              </a:br>
              <a:r>
                <a:rPr lang="en-US" sz="2000" b="1">
                  <a:latin typeface="Tahoma" pitchFamily="34" charset="0"/>
                </a:rPr>
                <a:t>“alice@hotmail.com”</a:t>
              </a:r>
              <a:endParaRPr lang="en-US" sz="2400" b="1">
                <a:latin typeface="Tahoma" pitchFamily="34" charset="0"/>
              </a:endParaRPr>
            </a:p>
          </p:txBody>
        </p:sp>
      </p:grpSp>
      <p:grpSp>
        <p:nvGrpSpPr>
          <p:cNvPr id="62" name="Group 62"/>
          <p:cNvGrpSpPr>
            <a:grpSpLocks/>
          </p:cNvGrpSpPr>
          <p:nvPr/>
        </p:nvGrpSpPr>
        <p:grpSpPr bwMode="auto">
          <a:xfrm>
            <a:off x="5243513" y="3378200"/>
            <a:ext cx="2133600" cy="985838"/>
            <a:chOff x="3337" y="2321"/>
            <a:chExt cx="1344" cy="621"/>
          </a:xfrm>
        </p:grpSpPr>
        <p:sp>
          <p:nvSpPr>
            <p:cNvPr id="63" name="Freeform 63"/>
            <p:cNvSpPr>
              <a:spLocks/>
            </p:cNvSpPr>
            <p:nvPr/>
          </p:nvSpPr>
          <p:spPr bwMode="auto">
            <a:xfrm>
              <a:off x="3758" y="2321"/>
              <a:ext cx="923" cy="621"/>
            </a:xfrm>
            <a:custGeom>
              <a:avLst/>
              <a:gdLst/>
              <a:ahLst/>
              <a:cxnLst>
                <a:cxn ang="0">
                  <a:pos x="624" y="912"/>
                </a:cxn>
                <a:cxn ang="0">
                  <a:pos x="336" y="864"/>
                </a:cxn>
                <a:cxn ang="0">
                  <a:pos x="96" y="624"/>
                </a:cxn>
                <a:cxn ang="0">
                  <a:pos x="0" y="0"/>
                </a:cxn>
              </a:cxnLst>
              <a:rect l="0" t="0" r="r" b="b"/>
              <a:pathLst>
                <a:path w="624" h="912">
                  <a:moveTo>
                    <a:pt x="624" y="912"/>
                  </a:moveTo>
                  <a:cubicBezTo>
                    <a:pt x="524" y="912"/>
                    <a:pt x="424" y="912"/>
                    <a:pt x="336" y="864"/>
                  </a:cubicBezTo>
                  <a:cubicBezTo>
                    <a:pt x="248" y="816"/>
                    <a:pt x="152" y="768"/>
                    <a:pt x="96" y="624"/>
                  </a:cubicBezTo>
                  <a:cubicBezTo>
                    <a:pt x="40" y="480"/>
                    <a:pt x="20" y="240"/>
                    <a:pt x="0" y="0"/>
                  </a:cubicBezTo>
                </a:path>
              </a:pathLst>
            </a:custGeom>
            <a:noFill/>
            <a:ln w="38100" cap="flat" cmpd="sng">
              <a:solidFill>
                <a:srgbClr val="FF3300"/>
              </a:solidFill>
              <a:prstDash val="solid"/>
              <a:round/>
              <a:headEnd type="none" w="med" len="med"/>
              <a:tailEnd type="triangle" w="med" len="med"/>
            </a:ln>
            <a:effectLst/>
          </p:spPr>
          <p:txBody>
            <a:bodyPr wrap="none" anchor="ctr"/>
            <a:lstStyle/>
            <a:p>
              <a:endParaRPr lang="en-US"/>
            </a:p>
          </p:txBody>
        </p:sp>
        <p:sp>
          <p:nvSpPr>
            <p:cNvPr id="64" name="Text Box 64"/>
            <p:cNvSpPr txBox="1">
              <a:spLocks noChangeArrowheads="1"/>
            </p:cNvSpPr>
            <p:nvPr/>
          </p:nvSpPr>
          <p:spPr bwMode="auto">
            <a:xfrm rot="2583060">
              <a:off x="3337" y="2687"/>
              <a:ext cx="1018" cy="250"/>
            </a:xfrm>
            <a:prstGeom prst="rect">
              <a:avLst/>
            </a:prstGeom>
            <a:noFill/>
            <a:ln w="9525">
              <a:noFill/>
              <a:miter lim="800000"/>
              <a:headEnd/>
              <a:tailEnd/>
            </a:ln>
            <a:effectLst/>
          </p:spPr>
          <p:txBody>
            <a:bodyPr wrap="none">
              <a:spAutoFit/>
            </a:bodyPr>
            <a:lstStyle/>
            <a:p>
              <a:pPr algn="ctr" rtl="0" eaLnBrk="0" hangingPunct="0">
                <a:spcBef>
                  <a:spcPct val="50000"/>
                </a:spcBef>
              </a:pPr>
              <a:r>
                <a:rPr lang="en-US" sz="2000" b="1">
                  <a:latin typeface="Tahoma" pitchFamily="34" charset="0"/>
                </a:rPr>
                <a:t>Private key</a:t>
              </a:r>
            </a:p>
          </p:txBody>
        </p:sp>
      </p:grpSp>
      <p:sp>
        <p:nvSpPr>
          <p:cNvPr id="65" name="Text Box 66"/>
          <p:cNvSpPr txBox="1">
            <a:spLocks noChangeArrowheads="1"/>
          </p:cNvSpPr>
          <p:nvPr/>
        </p:nvSpPr>
        <p:spPr bwMode="auto">
          <a:xfrm>
            <a:off x="7131050" y="4672013"/>
            <a:ext cx="1633538" cy="396875"/>
          </a:xfrm>
          <a:prstGeom prst="rect">
            <a:avLst/>
          </a:prstGeom>
          <a:noFill/>
          <a:ln w="9525">
            <a:noFill/>
            <a:miter lim="800000"/>
            <a:headEnd/>
            <a:tailEnd/>
          </a:ln>
          <a:effectLst/>
        </p:spPr>
        <p:txBody>
          <a:bodyPr wrap="none">
            <a:spAutoFit/>
          </a:bodyPr>
          <a:lstStyle/>
          <a:p>
            <a:pPr algn="l" rtl="0" eaLnBrk="0" hangingPunct="0">
              <a:spcBef>
                <a:spcPct val="50000"/>
              </a:spcBef>
            </a:pPr>
            <a:r>
              <a:rPr lang="en-US" sz="2000" b="1">
                <a:solidFill>
                  <a:srgbClr val="FF3300"/>
                </a:solidFill>
                <a:latin typeface="Tahoma" pitchFamily="34" charset="0"/>
              </a:rPr>
              <a:t>master-key</a:t>
            </a:r>
          </a:p>
        </p:txBody>
      </p:sp>
      <p:sp>
        <p:nvSpPr>
          <p:cNvPr id="66" name="Rectangle 67"/>
          <p:cNvSpPr>
            <a:spLocks noChangeArrowheads="1"/>
          </p:cNvSpPr>
          <p:nvPr/>
        </p:nvSpPr>
        <p:spPr bwMode="auto">
          <a:xfrm>
            <a:off x="7377113" y="3910013"/>
            <a:ext cx="1143000" cy="762000"/>
          </a:xfrm>
          <a:prstGeom prst="rect">
            <a:avLst/>
          </a:prstGeom>
          <a:noFill/>
          <a:ln w="38100">
            <a:solidFill>
              <a:srgbClr val="FF3300"/>
            </a:solidFill>
            <a:miter lim="800000"/>
            <a:headEnd/>
            <a:tailEnd/>
          </a:ln>
          <a:effectLst/>
        </p:spPr>
        <p:txBody>
          <a:bodyPr wrap="none" anchor="ctr"/>
          <a:lstStyle/>
          <a:p>
            <a:pPr algn="ctr" rtl="0" eaLnBrk="0" hangingPunct="0">
              <a:spcBef>
                <a:spcPct val="50000"/>
              </a:spcBef>
            </a:pPr>
            <a:r>
              <a:rPr lang="en-US" sz="2400">
                <a:solidFill>
                  <a:srgbClr val="FF0000"/>
                </a:solidFill>
                <a:latin typeface="Tahoma" pitchFamily="34" charset="0"/>
              </a:rPr>
              <a:t>CA/PKG</a:t>
            </a:r>
          </a:p>
        </p:txBody>
      </p:sp>
      <p:sp>
        <p:nvSpPr>
          <p:cNvPr id="68" name="TextBox 67"/>
          <p:cNvSpPr txBox="1"/>
          <p:nvPr/>
        </p:nvSpPr>
        <p:spPr>
          <a:xfrm>
            <a:off x="2209800" y="5334000"/>
            <a:ext cx="2590389" cy="369332"/>
          </a:xfrm>
          <a:prstGeom prst="rect">
            <a:avLst/>
          </a:prstGeom>
          <a:noFill/>
        </p:spPr>
        <p:txBody>
          <a:bodyPr wrap="none" rtlCol="0">
            <a:spAutoFit/>
          </a:bodyPr>
          <a:lstStyle/>
          <a:p>
            <a:r>
              <a:rPr lang="en-US" dirty="0" smtClean="0">
                <a:solidFill>
                  <a:srgbClr val="FF0000"/>
                </a:solidFill>
              </a:rPr>
              <a:t>Identity Based Encryption</a:t>
            </a:r>
            <a:endParaRPr lang="en-US" dirty="0"/>
          </a:p>
        </p:txBody>
      </p:sp>
      <p:sp>
        <p:nvSpPr>
          <p:cNvPr id="69" name="TextBox 68"/>
          <p:cNvSpPr txBox="1"/>
          <p:nvPr/>
        </p:nvSpPr>
        <p:spPr>
          <a:xfrm>
            <a:off x="1371600" y="5715000"/>
            <a:ext cx="5947077" cy="923330"/>
          </a:xfrm>
          <a:prstGeom prst="rect">
            <a:avLst/>
          </a:prstGeom>
          <a:noFill/>
        </p:spPr>
        <p:txBody>
          <a:bodyPr wrap="none" rtlCol="0">
            <a:spAutoFit/>
          </a:bodyPr>
          <a:lstStyle/>
          <a:p>
            <a:r>
              <a:rPr lang="en-US" dirty="0" smtClean="0">
                <a:solidFill>
                  <a:schemeClr val="tx2"/>
                </a:solidFill>
              </a:rPr>
              <a:t>Hidden Credentials let Bob encrypt a message in such a</a:t>
            </a:r>
          </a:p>
          <a:p>
            <a:r>
              <a:rPr lang="en-US" dirty="0" smtClean="0">
                <a:solidFill>
                  <a:schemeClr val="tx2"/>
                </a:solidFill>
              </a:rPr>
              <a:t>way that Alice can only decrypt if he has the right credentials.</a:t>
            </a:r>
          </a:p>
          <a:p>
            <a:r>
              <a:rPr lang="en-US" dirty="0" smtClean="0">
                <a:solidFill>
                  <a:schemeClr val="tx2"/>
                </a:solidFill>
              </a:rPr>
              <a:t>That is, her credentials are the decryption key.</a:t>
            </a:r>
            <a:endParaRPr lang="en-US"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wipe(left)">
                                      <p:cBhvr>
                                        <p:cTn id="15" dur="500"/>
                                        <p:tgtEl>
                                          <p:spTgt spid="5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down)">
                                      <p:cBhvr>
                                        <p:cTn id="20" dur="500"/>
                                        <p:tgtEl>
                                          <p:spTgt spid="62"/>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checkerboard(across)">
                                      <p:cBhvr>
                                        <p:cTn id="25"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Introduction</a:t>
            </a:r>
            <a:endParaRPr lang="en-US" sz="3200" dirty="0"/>
          </a:p>
        </p:txBody>
      </p:sp>
      <p:sp>
        <p:nvSpPr>
          <p:cNvPr id="3" name="Content Placeholder 2"/>
          <p:cNvSpPr>
            <a:spLocks noGrp="1"/>
          </p:cNvSpPr>
          <p:nvPr>
            <p:ph idx="1"/>
          </p:nvPr>
        </p:nvSpPr>
        <p:spPr>
          <a:xfrm>
            <a:off x="457200" y="1600200"/>
            <a:ext cx="4800600" cy="4572000"/>
          </a:xfrm>
        </p:spPr>
        <p:txBody>
          <a:bodyPr>
            <a:normAutofit fontScale="92500"/>
          </a:bodyPr>
          <a:lstStyle/>
          <a:p>
            <a:pPr algn="ctr">
              <a:buNone/>
            </a:pPr>
            <a:endParaRPr lang="en-US" sz="2000" dirty="0" smtClean="0">
              <a:solidFill>
                <a:srgbClr val="FF0000"/>
              </a:solidFill>
            </a:endParaRPr>
          </a:p>
          <a:p>
            <a:pPr algn="ctr">
              <a:buNone/>
            </a:pPr>
            <a:r>
              <a:rPr lang="en-US" sz="2000" dirty="0" smtClean="0">
                <a:solidFill>
                  <a:srgbClr val="FF0000"/>
                </a:solidFill>
              </a:rPr>
              <a:t>Urban sensing:</a:t>
            </a:r>
          </a:p>
          <a:p>
            <a:pPr>
              <a:buNone/>
            </a:pPr>
            <a:r>
              <a:rPr lang="en-US" dirty="0" smtClean="0">
                <a:solidFill>
                  <a:srgbClr val="FF0000"/>
                </a:solidFill>
              </a:rPr>
              <a:t> </a:t>
            </a:r>
          </a:p>
          <a:p>
            <a:pPr>
              <a:buNone/>
            </a:pPr>
            <a:r>
              <a:rPr lang="en-US" sz="1600" dirty="0" smtClean="0">
                <a:solidFill>
                  <a:srgbClr val="FF0000"/>
                </a:solidFill>
              </a:rPr>
              <a:t>Risk Possessed:</a:t>
            </a:r>
          </a:p>
          <a:p>
            <a:pPr>
              <a:buNone/>
            </a:pPr>
            <a:endParaRPr lang="en-US" sz="1600" dirty="0" smtClean="0">
              <a:solidFill>
                <a:srgbClr val="FF0000"/>
              </a:solidFill>
            </a:endParaRPr>
          </a:p>
          <a:p>
            <a:r>
              <a:rPr lang="en-US" sz="1600" dirty="0" smtClean="0">
                <a:solidFill>
                  <a:schemeClr val="tx2"/>
                </a:solidFill>
              </a:rPr>
              <a:t>Confidentiality and Privacy</a:t>
            </a:r>
          </a:p>
          <a:p>
            <a:r>
              <a:rPr lang="en-US" sz="1600" dirty="0" smtClean="0">
                <a:solidFill>
                  <a:schemeClr val="tx2"/>
                </a:solidFill>
              </a:rPr>
              <a:t>Integrity</a:t>
            </a:r>
          </a:p>
          <a:p>
            <a:r>
              <a:rPr lang="en-US" sz="1600" dirty="0" smtClean="0">
                <a:solidFill>
                  <a:schemeClr val="tx2"/>
                </a:solidFill>
              </a:rPr>
              <a:t>Availability</a:t>
            </a:r>
          </a:p>
          <a:p>
            <a:endParaRPr lang="en-US" sz="1600" dirty="0" smtClean="0">
              <a:solidFill>
                <a:schemeClr val="tx2"/>
              </a:solidFill>
            </a:endParaRPr>
          </a:p>
          <a:p>
            <a:pPr algn="ctr">
              <a:buNone/>
            </a:pPr>
            <a:r>
              <a:rPr lang="en-US" sz="1600" dirty="0" smtClean="0">
                <a:solidFill>
                  <a:srgbClr val="FF0000"/>
                </a:solidFill>
              </a:rPr>
              <a:t>Traffic pattern Observed:</a:t>
            </a:r>
          </a:p>
          <a:p>
            <a:pPr algn="ctr">
              <a:buNone/>
            </a:pPr>
            <a:endParaRPr lang="en-US" sz="1600" dirty="0" smtClean="0">
              <a:solidFill>
                <a:srgbClr val="FF0000"/>
              </a:solidFill>
            </a:endParaRPr>
          </a:p>
          <a:p>
            <a:r>
              <a:rPr lang="en-US" sz="1600" dirty="0" smtClean="0">
                <a:solidFill>
                  <a:schemeClr val="tx2"/>
                </a:solidFill>
              </a:rPr>
              <a:t>Continuous Monitoring  –          Health care application</a:t>
            </a:r>
          </a:p>
          <a:p>
            <a:r>
              <a:rPr lang="en-US" sz="1600" dirty="0" smtClean="0">
                <a:solidFill>
                  <a:schemeClr val="tx2"/>
                </a:solidFill>
              </a:rPr>
              <a:t>Event Driven	          -	Environmental apps </a:t>
            </a:r>
          </a:p>
          <a:p>
            <a:r>
              <a:rPr lang="en-US" sz="1600" dirty="0" smtClean="0">
                <a:solidFill>
                  <a:schemeClr val="tx2"/>
                </a:solidFill>
              </a:rPr>
              <a:t>Query Driven 	          - 	Context aware queries</a:t>
            </a:r>
          </a:p>
          <a:p>
            <a:pPr algn="ctr">
              <a:buNone/>
            </a:pPr>
            <a:r>
              <a:rPr lang="en-US" sz="1600" dirty="0" smtClean="0"/>
              <a:t>	</a:t>
            </a:r>
          </a:p>
          <a:p>
            <a:pPr algn="ctr">
              <a:buNone/>
            </a:pPr>
            <a:endParaRPr lang="en-US" sz="1600" dirty="0" smtClean="0">
              <a:solidFill>
                <a:srgbClr val="FF0000"/>
              </a:solidFill>
            </a:endParaRPr>
          </a:p>
          <a:p>
            <a:pPr algn="ctr">
              <a:buNone/>
            </a:pPr>
            <a:endParaRPr lang="en-US" sz="1600" dirty="0" smtClean="0">
              <a:solidFill>
                <a:srgbClr val="FF0000"/>
              </a:solidFill>
            </a:endParaRPr>
          </a:p>
          <a:p>
            <a:pPr>
              <a:buNone/>
            </a:pPr>
            <a:endParaRPr lang="en-US" sz="1600" dirty="0" smtClean="0">
              <a:solidFill>
                <a:srgbClr val="FF0000"/>
              </a:solidFill>
            </a:endParaRPr>
          </a:p>
          <a:p>
            <a:pPr>
              <a:buNone/>
            </a:pPr>
            <a:endParaRPr lang="en-US" sz="1600" dirty="0">
              <a:solidFill>
                <a:srgbClr val="FF0000"/>
              </a:solidFill>
            </a:endParaRPr>
          </a:p>
        </p:txBody>
      </p:sp>
      <p:pic>
        <p:nvPicPr>
          <p:cNvPr id="23554" name="Picture 2" descr="http://www.sizlopedia.com/wp-content/uploads/giorgio-armani-telefoon.jpg"/>
          <p:cNvPicPr>
            <a:picLocks noChangeAspect="1" noChangeArrowheads="1"/>
          </p:cNvPicPr>
          <p:nvPr/>
        </p:nvPicPr>
        <p:blipFill>
          <a:blip r:embed="rId2" cstate="print"/>
          <a:srcRect/>
          <a:stretch>
            <a:fillRect/>
          </a:stretch>
        </p:blipFill>
        <p:spPr bwMode="auto">
          <a:xfrm>
            <a:off x="5257800" y="1676400"/>
            <a:ext cx="827171" cy="1219200"/>
          </a:xfrm>
          <a:prstGeom prst="rect">
            <a:avLst/>
          </a:prstGeom>
          <a:noFill/>
        </p:spPr>
      </p:pic>
      <p:pic>
        <p:nvPicPr>
          <p:cNvPr id="23556" name="Picture 4" descr="http://icons.iconarchive.com/icons/chromatix/pulse-pack/256/plus-icon.png"/>
          <p:cNvPicPr>
            <a:picLocks noChangeAspect="1" noChangeArrowheads="1"/>
          </p:cNvPicPr>
          <p:nvPr/>
        </p:nvPicPr>
        <p:blipFill>
          <a:blip r:embed="rId3" cstate="print"/>
          <a:srcRect/>
          <a:stretch>
            <a:fillRect/>
          </a:stretch>
        </p:blipFill>
        <p:spPr bwMode="auto">
          <a:xfrm>
            <a:off x="6248400" y="2057400"/>
            <a:ext cx="780288" cy="609600"/>
          </a:xfrm>
          <a:prstGeom prst="rect">
            <a:avLst/>
          </a:prstGeom>
          <a:noFill/>
        </p:spPr>
      </p:pic>
      <p:pic>
        <p:nvPicPr>
          <p:cNvPr id="6" name="Picture 6" descr="http://www.defence-industries.com/contractor_images/genet/wireless-sensor-node.jpg"/>
          <p:cNvPicPr>
            <a:picLocks noChangeAspect="1" noChangeArrowheads="1"/>
          </p:cNvPicPr>
          <p:nvPr/>
        </p:nvPicPr>
        <p:blipFill>
          <a:blip r:embed="rId4" cstate="print"/>
          <a:srcRect/>
          <a:stretch>
            <a:fillRect/>
          </a:stretch>
        </p:blipFill>
        <p:spPr bwMode="auto">
          <a:xfrm>
            <a:off x="7239000" y="1981200"/>
            <a:ext cx="914400" cy="762000"/>
          </a:xfrm>
          <a:prstGeom prst="rect">
            <a:avLst/>
          </a:prstGeom>
          <a:noFill/>
        </p:spPr>
      </p:pic>
      <p:cxnSp>
        <p:nvCxnSpPr>
          <p:cNvPr id="8" name="Straight Arrow Connector 7"/>
          <p:cNvCxnSpPr/>
          <p:nvPr/>
        </p:nvCxnSpPr>
        <p:spPr>
          <a:xfrm>
            <a:off x="3810000" y="22098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3558" name="Picture 6" descr="http://www.dhh.louisiana.gov/offices/images/imgs-100/people.jpg"/>
          <p:cNvPicPr>
            <a:picLocks noChangeAspect="1" noChangeArrowheads="1"/>
          </p:cNvPicPr>
          <p:nvPr/>
        </p:nvPicPr>
        <p:blipFill>
          <a:blip r:embed="rId5" cstate="print"/>
          <a:srcRect/>
          <a:stretch>
            <a:fillRect/>
          </a:stretch>
        </p:blipFill>
        <p:spPr bwMode="auto">
          <a:xfrm>
            <a:off x="6248400" y="1143000"/>
            <a:ext cx="1066800" cy="762000"/>
          </a:xfrm>
          <a:prstGeom prst="rect">
            <a:avLst/>
          </a:prstGeom>
          <a:noFill/>
        </p:spPr>
      </p:pic>
      <p:sp>
        <p:nvSpPr>
          <p:cNvPr id="9" name="TextBox 8"/>
          <p:cNvSpPr txBox="1"/>
          <p:nvPr/>
        </p:nvSpPr>
        <p:spPr>
          <a:xfrm>
            <a:off x="5486400" y="4419600"/>
            <a:ext cx="3058338" cy="369332"/>
          </a:xfrm>
          <a:prstGeom prst="rect">
            <a:avLst/>
          </a:prstGeom>
          <a:noFill/>
        </p:spPr>
        <p:txBody>
          <a:bodyPr wrap="none" rtlCol="0">
            <a:spAutoFit/>
          </a:bodyPr>
          <a:lstStyle/>
          <a:p>
            <a:r>
              <a:rPr lang="en-US" dirty="0" smtClean="0">
                <a:solidFill>
                  <a:srgbClr val="FF0000"/>
                </a:solidFill>
              </a:rPr>
              <a:t>General Architecture observed</a:t>
            </a:r>
            <a:endParaRPr lang="en-US" dirty="0">
              <a:solidFill>
                <a:srgbClr val="FF0000"/>
              </a:solidFill>
            </a:endParaRPr>
          </a:p>
        </p:txBody>
      </p:sp>
      <p:sp>
        <p:nvSpPr>
          <p:cNvPr id="10" name="TextBox 9"/>
          <p:cNvSpPr txBox="1"/>
          <p:nvPr/>
        </p:nvSpPr>
        <p:spPr>
          <a:xfrm>
            <a:off x="6096000" y="4876800"/>
            <a:ext cx="1236236" cy="861774"/>
          </a:xfrm>
          <a:prstGeom prst="rect">
            <a:avLst/>
          </a:prstGeom>
          <a:noFill/>
        </p:spPr>
        <p:txBody>
          <a:bodyPr wrap="none" rtlCol="0">
            <a:spAutoFit/>
          </a:bodyPr>
          <a:lstStyle/>
          <a:p>
            <a:pPr>
              <a:buFont typeface="Arial" pitchFamily="34" charset="0"/>
              <a:buChar char="•"/>
            </a:pPr>
            <a:r>
              <a:rPr lang="en-US" dirty="0" smtClean="0"/>
              <a:t> </a:t>
            </a:r>
            <a:r>
              <a:rPr lang="en-US" sz="1600" dirty="0" smtClean="0">
                <a:solidFill>
                  <a:schemeClr val="tx2"/>
                </a:solidFill>
              </a:rPr>
              <a:t>Server Tier</a:t>
            </a:r>
          </a:p>
          <a:p>
            <a:pPr>
              <a:buFont typeface="Arial" pitchFamily="34" charset="0"/>
              <a:buChar char="•"/>
            </a:pPr>
            <a:r>
              <a:rPr lang="en-US" sz="1600" dirty="0" smtClean="0">
                <a:solidFill>
                  <a:schemeClr val="tx2"/>
                </a:solidFill>
              </a:rPr>
              <a:t> SAP Tier</a:t>
            </a:r>
          </a:p>
          <a:p>
            <a:pPr>
              <a:buFont typeface="Arial" pitchFamily="34" charset="0"/>
              <a:buChar char="•"/>
            </a:pPr>
            <a:r>
              <a:rPr lang="en-US" sz="1600" dirty="0" smtClean="0">
                <a:solidFill>
                  <a:schemeClr val="tx2"/>
                </a:solidFill>
              </a:rPr>
              <a:t> Sensor Tier</a:t>
            </a:r>
            <a:endParaRPr lang="en-US" sz="16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checkerboard(across)">
                                      <p:cBhvr>
                                        <p:cTn id="10" dur="500"/>
                                        <p:tgtEl>
                                          <p:spTgt spid="3">
                                            <p:txEl>
                                              <p:pRg st="5" end="5"/>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checkerboard(across)">
                                      <p:cBhvr>
                                        <p:cTn id="13" dur="500"/>
                                        <p:tgtEl>
                                          <p:spTgt spid="3">
                                            <p:txEl>
                                              <p:pRg st="6" end="6"/>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checkerboard(across)">
                                      <p:cBhvr>
                                        <p:cTn id="16" dur="500"/>
                                        <p:tgtEl>
                                          <p:spTgt spid="3">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heckerboard(across)">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heckerboard(across)">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checkerboard(across)">
                                      <p:cBhvr>
                                        <p:cTn id="31" dur="500"/>
                                        <p:tgtEl>
                                          <p:spTgt spid="3">
                                            <p:txEl>
                                              <p:pRg st="9" end="9"/>
                                            </p:txEl>
                                          </p:spTgt>
                                        </p:tgtEl>
                                      </p:cBhvr>
                                    </p:animEffect>
                                  </p:childTnLst>
                                </p:cTn>
                              </p:par>
                              <p:par>
                                <p:cTn id="32" presetID="5" presetClass="entr" presetSubtype="10" fill="hold"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34" dur="500"/>
                                        <p:tgtEl>
                                          <p:spTgt spid="3">
                                            <p:txEl>
                                              <p:pRg st="11" end="11"/>
                                            </p:txEl>
                                          </p:spTgt>
                                        </p:tgtEl>
                                      </p:cBhvr>
                                    </p:animEffect>
                                  </p:childTnLst>
                                </p:cTn>
                              </p:par>
                              <p:par>
                                <p:cTn id="35" presetID="5" presetClass="entr" presetSubtype="1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checkerboard(across)">
                                      <p:cBhvr>
                                        <p:cTn id="37" dur="500"/>
                                        <p:tgtEl>
                                          <p:spTgt spid="3">
                                            <p:txEl>
                                              <p:pRg st="12" end="12"/>
                                            </p:txEl>
                                          </p:spTgt>
                                        </p:tgtEl>
                                      </p:cBhvr>
                                    </p:animEffect>
                                  </p:childTnLst>
                                </p:cTn>
                              </p:par>
                              <p:par>
                                <p:cTn id="38" presetID="5" presetClass="entr" presetSubtype="10" fill="hold" nodeType="withEffect">
                                  <p:stCondLst>
                                    <p:cond delay="0"/>
                                  </p:stCondLst>
                                  <p:childTnLst>
                                    <p:set>
                                      <p:cBhvr>
                                        <p:cTn id="39" dur="1" fill="hold">
                                          <p:stCondLst>
                                            <p:cond delay="0"/>
                                          </p:stCondLst>
                                        </p:cTn>
                                        <p:tgtEl>
                                          <p:spTgt spid="3">
                                            <p:txEl>
                                              <p:pRg st="13" end="13"/>
                                            </p:txEl>
                                          </p:spTgt>
                                        </p:tgtEl>
                                        <p:attrNameLst>
                                          <p:attrName>style.visibility</p:attrName>
                                        </p:attrNameLst>
                                      </p:cBhvr>
                                      <p:to>
                                        <p:strVal val="visible"/>
                                      </p:to>
                                    </p:set>
                                    <p:animEffect transition="in" filter="checkerboard(across)">
                                      <p:cBhvr>
                                        <p:cTn id="40" dur="500"/>
                                        <p:tgtEl>
                                          <p:spTgt spid="3">
                                            <p:txEl>
                                              <p:pRg st="13" end="13"/>
                                            </p:txEl>
                                          </p:spTgt>
                                        </p:tgtEl>
                                      </p:cBhvr>
                                    </p:animEffect>
                                  </p:childTnLst>
                                </p:cTn>
                              </p:par>
                              <p:par>
                                <p:cTn id="41" presetID="5" presetClass="entr" presetSubtype="10" fill="hold" nodeType="with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animEffect transition="in" filter="checkerboard(across)">
                                      <p:cBhvr>
                                        <p:cTn id="43"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smtClean="0">
                <a:latin typeface="+mn-lt"/>
              </a:rPr>
              <a:t>Anonymous Tasking</a:t>
            </a:r>
            <a:br>
              <a:rPr lang="en-US" sz="1600" dirty="0" smtClean="0">
                <a:latin typeface="+mn-lt"/>
              </a:rPr>
            </a:br>
            <a:r>
              <a:rPr lang="en-US" sz="1600" dirty="0" smtClean="0">
                <a:latin typeface="+mn-lt"/>
              </a:rPr>
              <a:t>			Hidden credentials Method</a:t>
            </a:r>
            <a:endParaRPr lang="en-US" sz="1600" dirty="0">
              <a:latin typeface="+mn-lt"/>
            </a:endParaRPr>
          </a:p>
        </p:txBody>
      </p:sp>
      <p:sp>
        <p:nvSpPr>
          <p:cNvPr id="3" name="Content Placeholder 2"/>
          <p:cNvSpPr>
            <a:spLocks noGrp="1"/>
          </p:cNvSpPr>
          <p:nvPr>
            <p:ph idx="1"/>
          </p:nvPr>
        </p:nvSpPr>
        <p:spPr/>
        <p:txBody>
          <a:bodyPr>
            <a:normAutofit/>
          </a:bodyPr>
          <a:lstStyle/>
          <a:p>
            <a:r>
              <a:rPr lang="en-US" sz="1600" b="1" dirty="0" smtClean="0">
                <a:solidFill>
                  <a:srgbClr val="FF0000"/>
                </a:solidFill>
              </a:rPr>
              <a:t>Create CA</a:t>
            </a:r>
          </a:p>
          <a:p>
            <a:pPr>
              <a:buNone/>
            </a:pPr>
            <a:r>
              <a:rPr lang="en-US" sz="1600" dirty="0" smtClean="0">
                <a:solidFill>
                  <a:srgbClr val="FF0000"/>
                </a:solidFill>
              </a:rPr>
              <a:t>	To create a Credential Authority, generate a private key and publish the corresponding public key. CAs can be created at any time.</a:t>
            </a:r>
          </a:p>
          <a:p>
            <a:pPr>
              <a:buNone/>
            </a:pPr>
            <a:endParaRPr lang="en-US" sz="1600" dirty="0" smtClean="0">
              <a:solidFill>
                <a:srgbClr val="FF0000"/>
              </a:solidFill>
            </a:endParaRPr>
          </a:p>
          <a:p>
            <a:r>
              <a:rPr lang="en-US" sz="1600" dirty="0" smtClean="0">
                <a:solidFill>
                  <a:srgbClr val="FF0000"/>
                </a:solidFill>
              </a:rPr>
              <a:t> </a:t>
            </a:r>
            <a:r>
              <a:rPr lang="en-US" sz="1600" b="1" dirty="0" smtClean="0">
                <a:solidFill>
                  <a:srgbClr val="FF0000"/>
                </a:solidFill>
              </a:rPr>
              <a:t>Issue( nym, attr )</a:t>
            </a:r>
          </a:p>
          <a:p>
            <a:pPr>
              <a:buNone/>
            </a:pPr>
            <a:r>
              <a:rPr lang="en-US" sz="1600" dirty="0" smtClean="0">
                <a:solidFill>
                  <a:srgbClr val="FF0000"/>
                </a:solidFill>
              </a:rPr>
              <a:t>	Create a credential certifying that the user identified by nym possesses the attribute(s) designated in attr.</a:t>
            </a:r>
          </a:p>
          <a:p>
            <a:pPr>
              <a:buNone/>
            </a:pPr>
            <a:endParaRPr lang="en-US" sz="1600" dirty="0" smtClean="0">
              <a:solidFill>
                <a:srgbClr val="FF0000"/>
              </a:solidFill>
            </a:endParaRPr>
          </a:p>
          <a:p>
            <a:r>
              <a:rPr lang="en-US" sz="1600" b="1" dirty="0" smtClean="0">
                <a:solidFill>
                  <a:srgbClr val="FF0000"/>
                </a:solidFill>
              </a:rPr>
              <a:t> Encrypt( m, nym, P )</a:t>
            </a:r>
          </a:p>
          <a:p>
            <a:pPr>
              <a:buNone/>
            </a:pPr>
            <a:r>
              <a:rPr lang="en-US" sz="1600" dirty="0" smtClean="0">
                <a:solidFill>
                  <a:srgbClr val="FF0000"/>
                </a:solidFill>
              </a:rPr>
              <a:t>	Encrypt a message guarded by a policy P with a specific intended recipient identified by nym, and return the cipher text</a:t>
            </a:r>
          </a:p>
          <a:p>
            <a:r>
              <a:rPr lang="en-US" sz="1600" b="1" dirty="0" smtClean="0">
                <a:solidFill>
                  <a:srgbClr val="FF0000"/>
                </a:solidFill>
              </a:rPr>
              <a:t>Decrypt( cipher text, nym, credentials)</a:t>
            </a:r>
          </a:p>
          <a:p>
            <a:pPr>
              <a:buNone/>
            </a:pPr>
            <a:r>
              <a:rPr lang="en-US" sz="1600" dirty="0" smtClean="0">
                <a:solidFill>
                  <a:srgbClr val="FF0000"/>
                </a:solidFill>
              </a:rPr>
              <a:t>	Attempts decryption of a cipher text, returning the plaintext if and only if the set of available credentials issued with respect to nym is sufficient to satisfy P</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smtClean="0">
                <a:solidFill>
                  <a:prstClr val="black"/>
                </a:solidFill>
              </a:rPr>
              <a:t>Anonymous Tasking</a:t>
            </a:r>
            <a:br>
              <a:rPr lang="en-US" sz="1600" dirty="0" smtClean="0">
                <a:solidFill>
                  <a:prstClr val="black"/>
                </a:solidFill>
              </a:rPr>
            </a:br>
            <a:r>
              <a:rPr lang="en-US" sz="1600" dirty="0" smtClean="0">
                <a:solidFill>
                  <a:prstClr val="black"/>
                </a:solidFill>
              </a:rPr>
              <a:t>			Hidden credentials Method</a:t>
            </a:r>
            <a:endParaRPr lang="en-US" dirty="0"/>
          </a:p>
        </p:txBody>
      </p:sp>
      <p:sp>
        <p:nvSpPr>
          <p:cNvPr id="3" name="Content Placeholder 2"/>
          <p:cNvSpPr>
            <a:spLocks noGrp="1"/>
          </p:cNvSpPr>
          <p:nvPr>
            <p:ph idx="1"/>
          </p:nvPr>
        </p:nvSpPr>
        <p:spPr/>
        <p:txBody>
          <a:bodyPr/>
          <a:lstStyle/>
          <a:p>
            <a:pPr>
              <a:buNone/>
            </a:pPr>
            <a:r>
              <a:rPr lang="en-US" sz="2400" dirty="0" smtClean="0">
                <a:solidFill>
                  <a:srgbClr val="FF0000"/>
                </a:solidFill>
              </a:rPr>
              <a:t>How useful is it in urban sensing?</a:t>
            </a:r>
          </a:p>
          <a:p>
            <a:r>
              <a:rPr lang="en-US" sz="1800" dirty="0" smtClean="0">
                <a:solidFill>
                  <a:schemeClr val="tx2"/>
                </a:solidFill>
              </a:rPr>
              <a:t>Provides location privacy but not identity privacy</a:t>
            </a:r>
          </a:p>
          <a:p>
            <a:r>
              <a:rPr lang="en-US" sz="1800" dirty="0" smtClean="0">
                <a:solidFill>
                  <a:schemeClr val="tx2"/>
                </a:solidFill>
              </a:rPr>
              <a:t>Can be used to task only specific users</a:t>
            </a:r>
          </a:p>
          <a:p>
            <a:r>
              <a:rPr lang="en-US" sz="1800" dirty="0" smtClean="0">
                <a:solidFill>
                  <a:schemeClr val="tx2"/>
                </a:solidFill>
              </a:rPr>
              <a:t>Provides anonymity to the person who queries and the user.</a:t>
            </a:r>
          </a:p>
          <a:p>
            <a:endParaRPr lang="en-US" sz="1800" dirty="0" smtClean="0">
              <a:solidFill>
                <a:schemeClr val="tx2"/>
              </a:solidFill>
            </a:endParaRPr>
          </a:p>
          <a:p>
            <a:endParaRPr lang="en-US" sz="2400" dirty="0" smtClean="0">
              <a:solidFill>
                <a:schemeClr val="tx2"/>
              </a:solidFill>
            </a:endParaRPr>
          </a:p>
          <a:p>
            <a:endParaRPr lang="en-US" sz="2400" dirty="0">
              <a:solidFill>
                <a:schemeClr val="tx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Anonymous Data Reporting </a:t>
            </a:r>
            <a:endParaRPr lang="en-US" sz="2400" dirty="0"/>
          </a:p>
        </p:txBody>
      </p:sp>
      <p:sp>
        <p:nvSpPr>
          <p:cNvPr id="3" name="Content Placeholder 2"/>
          <p:cNvSpPr>
            <a:spLocks noGrp="1"/>
          </p:cNvSpPr>
          <p:nvPr>
            <p:ph idx="1"/>
          </p:nvPr>
        </p:nvSpPr>
        <p:spPr>
          <a:xfrm>
            <a:off x="457200" y="1600200"/>
            <a:ext cx="4648200" cy="4572000"/>
          </a:xfrm>
        </p:spPr>
        <p:txBody>
          <a:bodyPr>
            <a:normAutofit/>
          </a:bodyPr>
          <a:lstStyle/>
          <a:p>
            <a:r>
              <a:rPr lang="en-US" sz="1400" dirty="0" smtClean="0">
                <a:solidFill>
                  <a:srgbClr val="FF0000"/>
                </a:solidFill>
              </a:rPr>
              <a:t>Bouncing data from access-point to access-point several times before the data goes to the database  </a:t>
            </a:r>
          </a:p>
          <a:p>
            <a:endParaRPr lang="en-US" sz="1400" dirty="0" smtClean="0">
              <a:solidFill>
                <a:srgbClr val="FF0000"/>
              </a:solidFill>
            </a:endParaRPr>
          </a:p>
          <a:p>
            <a:endParaRPr lang="en-US" sz="1400" dirty="0" smtClean="0">
              <a:solidFill>
                <a:srgbClr val="FF0000"/>
              </a:solidFill>
            </a:endParaRPr>
          </a:p>
          <a:p>
            <a:pPr>
              <a:buNone/>
            </a:pPr>
            <a:endParaRPr lang="en-US" sz="1400" dirty="0" smtClean="0">
              <a:solidFill>
                <a:srgbClr val="FF0000"/>
              </a:solidFill>
            </a:endParaRPr>
          </a:p>
          <a:p>
            <a:endParaRPr lang="en-US" sz="1400" dirty="0" smtClean="0">
              <a:solidFill>
                <a:srgbClr val="FF0000"/>
              </a:solidFill>
            </a:endParaRPr>
          </a:p>
          <a:p>
            <a:r>
              <a:rPr lang="en-US" sz="1400" dirty="0" smtClean="0">
                <a:solidFill>
                  <a:srgbClr val="FF0000"/>
                </a:solidFill>
              </a:rPr>
              <a:t>Fuzzing the location and time of the </a:t>
            </a:r>
          </a:p>
          <a:p>
            <a:pPr>
              <a:buNone/>
            </a:pPr>
            <a:r>
              <a:rPr lang="en-US" sz="1400" dirty="0" smtClean="0">
                <a:solidFill>
                  <a:srgbClr val="FF0000"/>
                </a:solidFill>
              </a:rPr>
              <a:t>	sensed information     </a:t>
            </a:r>
          </a:p>
          <a:p>
            <a:endParaRPr lang="en-US" sz="1400" dirty="0" smtClean="0">
              <a:solidFill>
                <a:srgbClr val="FF0000"/>
              </a:solidFill>
            </a:endParaRPr>
          </a:p>
          <a:p>
            <a:endParaRPr lang="en-US" sz="1400" dirty="0" smtClean="0">
              <a:solidFill>
                <a:srgbClr val="FF0000"/>
              </a:solidFill>
            </a:endParaRPr>
          </a:p>
          <a:p>
            <a:endParaRPr lang="en-US" sz="1400" dirty="0">
              <a:solidFill>
                <a:srgbClr val="FF0000"/>
              </a:solidFill>
            </a:endParaRPr>
          </a:p>
        </p:txBody>
      </p:sp>
      <p:pic>
        <p:nvPicPr>
          <p:cNvPr id="1027" name="Picture 3" descr="C:\Documents and Settings\pub160.LIB.UCF.EDU.002\My Documents\My Pictures\12065738771352376078Arnoud999_Right_or_wrong_5_svg_med.png"/>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4114800" y="1905000"/>
            <a:ext cx="304800" cy="228600"/>
          </a:xfrm>
          <a:prstGeom prst="rect">
            <a:avLst/>
          </a:prstGeom>
          <a:noFill/>
        </p:spPr>
      </p:pic>
      <p:sp>
        <p:nvSpPr>
          <p:cNvPr id="6" name="TextBox 5"/>
          <p:cNvSpPr txBox="1"/>
          <p:nvPr/>
        </p:nvSpPr>
        <p:spPr>
          <a:xfrm>
            <a:off x="5791200" y="1524000"/>
            <a:ext cx="1447800" cy="646331"/>
          </a:xfrm>
          <a:prstGeom prst="rect">
            <a:avLst/>
          </a:prstGeom>
          <a:noFill/>
        </p:spPr>
        <p:txBody>
          <a:bodyPr wrap="square" rtlCol="0">
            <a:spAutoFit/>
          </a:bodyPr>
          <a:lstStyle/>
          <a:p>
            <a:r>
              <a:rPr lang="en-US" sz="1200" dirty="0" smtClean="0">
                <a:solidFill>
                  <a:schemeClr val="tx2"/>
                </a:solidFill>
              </a:rPr>
              <a:t>Single organization maintains all the access points </a:t>
            </a:r>
            <a:endParaRPr lang="en-US" sz="1200" dirty="0">
              <a:solidFill>
                <a:schemeClr val="tx2"/>
              </a:solidFill>
            </a:endParaRPr>
          </a:p>
        </p:txBody>
      </p:sp>
      <p:pic>
        <p:nvPicPr>
          <p:cNvPr id="8" name="Picture 4" descr="C:\Documents and Settings\pub160.LIB.UCF.EDU.002\My Documents\My Pictures\12161809281371254023jean_victor_balin_tick_svg_med.png"/>
          <p:cNvPicPr>
            <a:picLocks noChangeAspect="1" noChangeArrowheads="1"/>
          </p:cNvPicPr>
          <p:nvPr/>
        </p:nvPicPr>
        <p:blipFill>
          <a:blip r:embed="rId3" cstate="print"/>
          <a:srcRect/>
          <a:stretch>
            <a:fillRect/>
          </a:stretch>
        </p:blipFill>
        <p:spPr bwMode="auto">
          <a:xfrm>
            <a:off x="3962400" y="3124200"/>
            <a:ext cx="474663" cy="330200"/>
          </a:xfrm>
          <a:prstGeom prst="rect">
            <a:avLst/>
          </a:prstGeom>
          <a:noFill/>
        </p:spPr>
      </p:pic>
      <p:cxnSp>
        <p:nvCxnSpPr>
          <p:cNvPr id="10" name="Straight Arrow Connector 9"/>
          <p:cNvCxnSpPr/>
          <p:nvPr/>
        </p:nvCxnSpPr>
        <p:spPr>
          <a:xfrm>
            <a:off x="4953000" y="18288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checkerboard(across)">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heckerboard(across)">
                                      <p:cBhvr>
                                        <p:cTn id="25" dur="500"/>
                                        <p:tgtEl>
                                          <p:spTgt spid="3">
                                            <p:txEl>
                                              <p:pRg st="5" end="5"/>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heckerboard(across)">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heckerboard(across)">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solidFill>
                  <a:prstClr val="black"/>
                </a:solidFill>
              </a:rPr>
              <a:t>Anonymous Data Reporting </a:t>
            </a:r>
            <a:br>
              <a:rPr lang="en-US" sz="1800" dirty="0" smtClean="0">
                <a:solidFill>
                  <a:prstClr val="black"/>
                </a:solidFill>
              </a:rPr>
            </a:br>
            <a:r>
              <a:rPr lang="en-US" sz="1800" dirty="0" smtClean="0">
                <a:solidFill>
                  <a:prstClr val="black"/>
                </a:solidFill>
              </a:rPr>
              <a:t>				</a:t>
            </a:r>
            <a:r>
              <a:rPr lang="en-US" sz="1800" dirty="0" smtClean="0"/>
              <a:t>Hot-Potato-Privacy-Protection Algorithm</a:t>
            </a:r>
            <a:endParaRPr lang="en-US" sz="1800" dirty="0"/>
          </a:p>
        </p:txBody>
      </p:sp>
      <p:sp>
        <p:nvSpPr>
          <p:cNvPr id="3" name="Content Placeholder 2"/>
          <p:cNvSpPr>
            <a:spLocks noGrp="1"/>
          </p:cNvSpPr>
          <p:nvPr>
            <p:ph idx="1"/>
          </p:nvPr>
        </p:nvSpPr>
        <p:spPr>
          <a:xfrm>
            <a:off x="457200" y="1600200"/>
            <a:ext cx="4495800" cy="4648200"/>
          </a:xfrm>
        </p:spPr>
        <p:txBody>
          <a:bodyPr>
            <a:normAutofit/>
          </a:bodyPr>
          <a:lstStyle/>
          <a:p>
            <a:r>
              <a:rPr lang="en-US" sz="1600" dirty="0" smtClean="0">
                <a:solidFill>
                  <a:schemeClr val="tx2"/>
                </a:solidFill>
              </a:rPr>
              <a:t>Each node on the network can initiate a process of transmitting data to the server</a:t>
            </a:r>
          </a:p>
          <a:p>
            <a:r>
              <a:rPr lang="en-US" sz="1600" dirty="0" smtClean="0">
                <a:solidFill>
                  <a:schemeClr val="tx2"/>
                </a:solidFill>
              </a:rPr>
              <a:t>The data is encrypted using the server’s public key and the encrypted data is </a:t>
            </a:r>
            <a:r>
              <a:rPr lang="en-US" sz="1600" i="1" dirty="0" smtClean="0">
                <a:solidFill>
                  <a:schemeClr val="tx2"/>
                </a:solidFill>
              </a:rPr>
              <a:t>DE.</a:t>
            </a:r>
          </a:p>
          <a:p>
            <a:r>
              <a:rPr lang="en-US" sz="1600" dirty="0" smtClean="0">
                <a:solidFill>
                  <a:schemeClr val="tx2"/>
                </a:solidFill>
              </a:rPr>
              <a:t>The exact path taken by each image is non-deterministic</a:t>
            </a:r>
          </a:p>
          <a:p>
            <a:r>
              <a:rPr lang="en-US" sz="1600" dirty="0" smtClean="0">
                <a:solidFill>
                  <a:schemeClr val="tx2"/>
                </a:solidFill>
              </a:rPr>
              <a:t>The first node generates a random number </a:t>
            </a:r>
            <a:r>
              <a:rPr lang="en-US" sz="1600" i="1" dirty="0" smtClean="0">
                <a:solidFill>
                  <a:schemeClr val="tx2"/>
                </a:solidFill>
              </a:rPr>
              <a:t> p in the range (0,1)</a:t>
            </a:r>
          </a:p>
          <a:p>
            <a:r>
              <a:rPr lang="en-US" sz="1600" dirty="0" smtClean="0">
                <a:solidFill>
                  <a:schemeClr val="tx2"/>
                </a:solidFill>
              </a:rPr>
              <a:t>After passing through a node </a:t>
            </a:r>
            <a:r>
              <a:rPr lang="en-US" sz="1600" i="1" dirty="0" smtClean="0">
                <a:solidFill>
                  <a:schemeClr val="tx2"/>
                </a:solidFill>
              </a:rPr>
              <a:t>with ki edges, p decreases by 1 /ki</a:t>
            </a:r>
          </a:p>
          <a:p>
            <a:r>
              <a:rPr lang="en-US" sz="1600" dirty="0" smtClean="0">
                <a:solidFill>
                  <a:schemeClr val="tx2"/>
                </a:solidFill>
              </a:rPr>
              <a:t>The user sends the data to the server when the value of </a:t>
            </a:r>
            <a:r>
              <a:rPr lang="en-US" sz="1600" i="1" dirty="0" smtClean="0">
                <a:solidFill>
                  <a:schemeClr val="tx2"/>
                </a:solidFill>
              </a:rPr>
              <a:t>P reaches </a:t>
            </a:r>
            <a:r>
              <a:rPr lang="en-US" sz="1600" dirty="0" smtClean="0">
                <a:solidFill>
                  <a:schemeClr val="tx2"/>
                </a:solidFill>
              </a:rPr>
              <a:t>the hopping threshold </a:t>
            </a:r>
            <a:r>
              <a:rPr lang="en-US" sz="1600" i="1" dirty="0" smtClean="0">
                <a:solidFill>
                  <a:schemeClr val="tx2"/>
                </a:solidFill>
              </a:rPr>
              <a:t>T</a:t>
            </a:r>
          </a:p>
          <a:p>
            <a:r>
              <a:rPr lang="en-US" sz="1600" dirty="0" smtClean="0">
                <a:solidFill>
                  <a:schemeClr val="tx2"/>
                </a:solidFill>
              </a:rPr>
              <a:t>Communications between friends (k) are secured by some pre-negotiated shared secret between each pair of them.</a:t>
            </a:r>
          </a:p>
          <a:p>
            <a:endParaRPr lang="en-US" sz="1600" dirty="0" smtClean="0"/>
          </a:p>
          <a:p>
            <a:endParaRPr lang="en-US" sz="1600" dirty="0" smtClean="0"/>
          </a:p>
          <a:p>
            <a:endParaRPr lang="en-US" sz="1600" dirty="0" smtClean="0"/>
          </a:p>
          <a:p>
            <a:pPr>
              <a:buNone/>
            </a:pPr>
            <a:endParaRPr lang="en-US" sz="1600" dirty="0"/>
          </a:p>
        </p:txBody>
      </p:sp>
      <p:pic>
        <p:nvPicPr>
          <p:cNvPr id="4" name="Picture 2"/>
          <p:cNvPicPr>
            <a:picLocks noChangeAspect="1" noChangeArrowheads="1"/>
          </p:cNvPicPr>
          <p:nvPr/>
        </p:nvPicPr>
        <p:blipFill>
          <a:blip r:embed="rId2" cstate="print"/>
          <a:srcRect/>
          <a:stretch>
            <a:fillRect/>
          </a:stretch>
        </p:blipFill>
        <p:spPr bwMode="auto">
          <a:xfrm>
            <a:off x="5181600" y="1371600"/>
            <a:ext cx="3733800" cy="5257800"/>
          </a:xfrm>
          <a:prstGeom prst="rect">
            <a:avLst/>
          </a:prstGeom>
          <a:noFill/>
          <a:ln w="9525">
            <a:noFill/>
            <a:miter lim="800000"/>
            <a:headEnd/>
            <a:tailEnd/>
          </a:ln>
        </p:spPr>
      </p:pic>
      <p:sp>
        <p:nvSpPr>
          <p:cNvPr id="6" name="Rectangle 5"/>
          <p:cNvSpPr/>
          <p:nvPr/>
        </p:nvSpPr>
        <p:spPr>
          <a:xfrm>
            <a:off x="4572000" y="1524000"/>
            <a:ext cx="4572000" cy="1477328"/>
          </a:xfrm>
          <a:prstGeom prst="rect">
            <a:avLst/>
          </a:prstGeom>
        </p:spPr>
        <p:txBody>
          <a:bodyPr>
            <a:spAutoFit/>
          </a:bodyPr>
          <a:lstStyle/>
          <a:p>
            <a:r>
              <a:rPr lang="en-US" dirty="0" smtClean="0">
                <a:solidFill>
                  <a:srgbClr val="FF0000"/>
                </a:solidFill>
              </a:rPr>
              <a:t>In this system, a mobile user does not send its data directly to the server to avoid disclosing its privacy information. Instead, it sends data to one of its friends chosen randomly</a:t>
            </a:r>
          </a:p>
          <a:p>
            <a:r>
              <a:rPr lang="en-US" dirty="0" smtClean="0">
                <a:solidFill>
                  <a:srgbClr val="FF0000"/>
                </a:solidFill>
              </a:rPr>
              <a:t>and independently</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solidFill>
                  <a:prstClr val="black"/>
                </a:solidFill>
              </a:rPr>
              <a:t>Anonymous Data Reporting </a:t>
            </a:r>
            <a:br>
              <a:rPr lang="en-US" sz="1800" dirty="0" smtClean="0">
                <a:solidFill>
                  <a:prstClr val="black"/>
                </a:solidFill>
              </a:rPr>
            </a:br>
            <a:r>
              <a:rPr lang="en-US" sz="1800" dirty="0" smtClean="0">
                <a:solidFill>
                  <a:prstClr val="black"/>
                </a:solidFill>
              </a:rPr>
              <a:t>				Hot-Potato-Privacy-Protection Algorithm</a:t>
            </a:r>
            <a:endParaRPr lang="en-US" dirty="0"/>
          </a:p>
        </p:txBody>
      </p:sp>
      <p:sp>
        <p:nvSpPr>
          <p:cNvPr id="3" name="Content Placeholder 2"/>
          <p:cNvSpPr>
            <a:spLocks noGrp="1"/>
          </p:cNvSpPr>
          <p:nvPr>
            <p:ph idx="1"/>
          </p:nvPr>
        </p:nvSpPr>
        <p:spPr/>
        <p:txBody>
          <a:bodyPr>
            <a:normAutofit/>
          </a:bodyPr>
          <a:lstStyle/>
          <a:p>
            <a:pPr algn="ctr">
              <a:buNone/>
            </a:pPr>
            <a:r>
              <a:rPr lang="en-US" sz="1800" dirty="0" smtClean="0">
                <a:solidFill>
                  <a:schemeClr val="tx2"/>
                </a:solidFill>
              </a:rPr>
              <a:t>There are two levels of authentication</a:t>
            </a:r>
          </a:p>
          <a:p>
            <a:pPr algn="ctr">
              <a:buNone/>
            </a:pPr>
            <a:endParaRPr lang="en-US" sz="1800" dirty="0" smtClean="0">
              <a:solidFill>
                <a:schemeClr val="tx2"/>
              </a:solidFill>
            </a:endParaRPr>
          </a:p>
          <a:p>
            <a:r>
              <a:rPr lang="en-US" sz="1800" dirty="0" smtClean="0">
                <a:solidFill>
                  <a:schemeClr val="tx2"/>
                </a:solidFill>
              </a:rPr>
              <a:t>Each user needs to subscribe to the server</a:t>
            </a:r>
          </a:p>
          <a:p>
            <a:r>
              <a:rPr lang="en-US" sz="1800" dirty="0" smtClean="0">
                <a:solidFill>
                  <a:schemeClr val="tx2"/>
                </a:solidFill>
              </a:rPr>
              <a:t>The two parties need to verify each other before becoming friends</a:t>
            </a:r>
          </a:p>
          <a:p>
            <a:pPr>
              <a:buNone/>
            </a:pPr>
            <a:r>
              <a:rPr lang="en-US" sz="1800" dirty="0" smtClean="0"/>
              <a:t>			</a:t>
            </a:r>
          </a:p>
          <a:p>
            <a:pPr algn="ctr">
              <a:buNone/>
            </a:pPr>
            <a:r>
              <a:rPr lang="en-US" sz="1800" dirty="0" smtClean="0">
                <a:solidFill>
                  <a:srgbClr val="FF0000"/>
                </a:solidFill>
              </a:rPr>
              <a:t>What happens when node corruption happens?</a:t>
            </a:r>
          </a:p>
          <a:p>
            <a:pPr>
              <a:buNone/>
            </a:pPr>
            <a:endParaRPr lang="en-US" sz="1800" dirty="0" smtClean="0"/>
          </a:p>
          <a:p>
            <a:r>
              <a:rPr lang="en-US" sz="1800" dirty="0" smtClean="0">
                <a:solidFill>
                  <a:schemeClr val="tx2"/>
                </a:solidFill>
              </a:rPr>
              <a:t>Fragmenting original data into several segments with some redundancy and</a:t>
            </a:r>
          </a:p>
          <a:p>
            <a:pPr>
              <a:buNone/>
            </a:pPr>
            <a:r>
              <a:rPr lang="en-US" sz="1800" dirty="0" smtClean="0">
                <a:solidFill>
                  <a:schemeClr val="tx2"/>
                </a:solidFill>
              </a:rPr>
              <a:t>	transporting each segment using the </a:t>
            </a:r>
            <a:r>
              <a:rPr lang="en-US" sz="1800" i="1" dirty="0" smtClean="0">
                <a:solidFill>
                  <a:schemeClr val="tx2"/>
                </a:solidFill>
              </a:rPr>
              <a:t>HP3 algorithm independently</a:t>
            </a:r>
            <a:endParaRPr lang="en-US" sz="18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Effect transition="in" filter="checkerboard(across)">
                                      <p:cBhvr>
                                        <p:cTn id="11" dur="500"/>
                                        <p:tgtEl>
                                          <p:spTgt spid="3">
                                            <p:txEl>
                                              <p:pRg st="7" end="7"/>
                                            </p:txEl>
                                          </p:spTgt>
                                        </p:tgtEl>
                                      </p:cBhvr>
                                    </p:animEffect>
                                  </p:childTnLst>
                                </p:cTn>
                              </p:par>
                              <p:par>
                                <p:cTn id="12" presetID="5" presetClass="entr" presetSubtype="10" fill="hold" nodeType="with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animEffect transition="in" filter="checkerboard(across)">
                                      <p:cBhvr>
                                        <p:cTn id="1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smtClean="0"/>
              <a:t/>
            </a:r>
            <a:br>
              <a:rPr lang="en-US" sz="2000" dirty="0" smtClean="0"/>
            </a:br>
            <a:r>
              <a:rPr lang="en-US" sz="2000" dirty="0" smtClean="0"/>
              <a:t>Data Integrity</a:t>
            </a:r>
            <a:br>
              <a:rPr lang="en-US" sz="2000" dirty="0" smtClean="0"/>
            </a:br>
            <a:r>
              <a:rPr lang="en-US" sz="2000" dirty="0" smtClean="0"/>
              <a:t>				Reliable Data Readings</a:t>
            </a:r>
            <a:br>
              <a:rPr lang="en-US" sz="2000" dirty="0" smtClean="0"/>
            </a:br>
            <a:endParaRPr lang="en-US" sz="2000" dirty="0"/>
          </a:p>
        </p:txBody>
      </p:sp>
      <p:sp>
        <p:nvSpPr>
          <p:cNvPr id="3" name="Content Placeholder 2"/>
          <p:cNvSpPr>
            <a:spLocks noGrp="1"/>
          </p:cNvSpPr>
          <p:nvPr>
            <p:ph idx="1"/>
          </p:nvPr>
        </p:nvSpPr>
        <p:spPr/>
        <p:txBody>
          <a:bodyPr>
            <a:normAutofit/>
          </a:bodyPr>
          <a:lstStyle/>
          <a:p>
            <a:r>
              <a:rPr lang="en-US" sz="1600" dirty="0" smtClean="0">
                <a:solidFill>
                  <a:srgbClr val="FF0000"/>
                </a:solidFill>
              </a:rPr>
              <a:t>Redundancy</a:t>
            </a:r>
          </a:p>
          <a:p>
            <a:endParaRPr lang="en-US" sz="1800" dirty="0" smtClean="0">
              <a:solidFill>
                <a:srgbClr val="FF0000"/>
              </a:solidFill>
            </a:endParaRPr>
          </a:p>
          <a:p>
            <a:pPr>
              <a:buNone/>
            </a:pPr>
            <a:endParaRPr lang="en-US" sz="1600" dirty="0" smtClean="0">
              <a:solidFill>
                <a:srgbClr val="FF0000"/>
              </a:solidFill>
            </a:endParaRPr>
          </a:p>
          <a:p>
            <a:endParaRPr lang="en-US" sz="1600" dirty="0" smtClean="0">
              <a:solidFill>
                <a:srgbClr val="FF0000"/>
              </a:solidFill>
            </a:endParaRPr>
          </a:p>
          <a:p>
            <a:endParaRPr lang="en-US" sz="1600" dirty="0" smtClean="0">
              <a:solidFill>
                <a:srgbClr val="FF0000"/>
              </a:solidFill>
            </a:endParaRPr>
          </a:p>
          <a:p>
            <a:endParaRPr lang="en-US" sz="1600" dirty="0" smtClean="0">
              <a:solidFill>
                <a:srgbClr val="FF0000"/>
              </a:solidFill>
            </a:endParaRPr>
          </a:p>
          <a:p>
            <a:r>
              <a:rPr lang="en-US" sz="1600" dirty="0" smtClean="0">
                <a:solidFill>
                  <a:srgbClr val="FF0000"/>
                </a:solidFill>
              </a:rPr>
              <a:t>Game Theory Approach</a:t>
            </a:r>
          </a:p>
          <a:p>
            <a:endParaRPr lang="en-US" sz="1600" dirty="0" smtClean="0">
              <a:solidFill>
                <a:srgbClr val="FF0000"/>
              </a:solidFill>
            </a:endParaRPr>
          </a:p>
          <a:p>
            <a:endParaRPr lang="en-US" sz="1600" dirty="0" smtClean="0">
              <a:solidFill>
                <a:srgbClr val="FF0000"/>
              </a:solidFill>
            </a:endParaRPr>
          </a:p>
          <a:p>
            <a:pPr algn="ctr">
              <a:buNone/>
            </a:pPr>
            <a:r>
              <a:rPr lang="en-US" sz="1600" dirty="0" smtClean="0">
                <a:solidFill>
                  <a:srgbClr val="FF0000"/>
                </a:solidFill>
              </a:rPr>
              <a:t>	But what happens when incorrect data readings are reported due to  erroneous configurations of the sensor devices  </a:t>
            </a:r>
            <a:endParaRPr lang="en-US" sz="1600" dirty="0">
              <a:solidFill>
                <a:srgbClr val="FF0000"/>
              </a:solidFill>
            </a:endParaRPr>
          </a:p>
        </p:txBody>
      </p:sp>
      <p:cxnSp>
        <p:nvCxnSpPr>
          <p:cNvPr id="5" name="Straight Arrow Connector 4"/>
          <p:cNvCxnSpPr/>
          <p:nvPr/>
        </p:nvCxnSpPr>
        <p:spPr>
          <a:xfrm>
            <a:off x="2133600" y="1828800"/>
            <a:ext cx="11430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276600" y="1752600"/>
            <a:ext cx="3812839" cy="307777"/>
          </a:xfrm>
          <a:prstGeom prst="rect">
            <a:avLst/>
          </a:prstGeom>
          <a:noFill/>
        </p:spPr>
        <p:txBody>
          <a:bodyPr wrap="none" rtlCol="0">
            <a:spAutoFit/>
          </a:bodyPr>
          <a:lstStyle/>
          <a:p>
            <a:r>
              <a:rPr lang="en-US" sz="1400" dirty="0" smtClean="0">
                <a:solidFill>
                  <a:schemeClr val="accent1"/>
                </a:solidFill>
              </a:rPr>
              <a:t>provide multiple sensor nodes with the same task</a:t>
            </a:r>
            <a:endParaRPr lang="en-US" sz="1400" dirty="0">
              <a:solidFill>
                <a:schemeClr val="accent1"/>
              </a:solidFill>
            </a:endParaRPr>
          </a:p>
        </p:txBody>
      </p:sp>
      <p:cxnSp>
        <p:nvCxnSpPr>
          <p:cNvPr id="8" name="Straight Arrow Connector 7"/>
          <p:cNvCxnSpPr/>
          <p:nvPr/>
        </p:nvCxnSpPr>
        <p:spPr>
          <a:xfrm>
            <a:off x="2895600" y="3581400"/>
            <a:ext cx="11430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14800" y="3505200"/>
            <a:ext cx="3379515" cy="461665"/>
          </a:xfrm>
          <a:prstGeom prst="rect">
            <a:avLst/>
          </a:prstGeom>
          <a:noFill/>
        </p:spPr>
        <p:txBody>
          <a:bodyPr wrap="none" rtlCol="0">
            <a:spAutoFit/>
          </a:bodyPr>
          <a:lstStyle/>
          <a:p>
            <a:r>
              <a:rPr lang="en-US" sz="1200" dirty="0" smtClean="0">
                <a:solidFill>
                  <a:schemeClr val="accent1"/>
                </a:solidFill>
              </a:rPr>
              <a:t>Mixed-behavior models in multi-party computation</a:t>
            </a:r>
          </a:p>
          <a:p>
            <a:endParaRPr lang="en-US" sz="1200"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checkerboard(across)">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heckerboard(across)">
                                      <p:cBhvr>
                                        <p:cTn id="25" dur="500"/>
                                        <p:tgtEl>
                                          <p:spTgt spid="8"/>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heckerboard(across)">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checkerboard(across)">
                                      <p:cBhvr>
                                        <p:cTn id="3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b="1" dirty="0" smtClean="0">
                <a:solidFill>
                  <a:prstClr val="black"/>
                </a:solidFill>
              </a:rPr>
              <a:t>Data Integrity </a:t>
            </a:r>
            <a:r>
              <a:rPr lang="en-US" sz="1600" dirty="0" smtClean="0">
                <a:solidFill>
                  <a:prstClr val="black"/>
                </a:solidFill>
              </a:rPr>
              <a:t/>
            </a:r>
            <a:br>
              <a:rPr lang="en-US" sz="1600" dirty="0" smtClean="0">
                <a:solidFill>
                  <a:prstClr val="black"/>
                </a:solidFill>
              </a:rPr>
            </a:br>
            <a:r>
              <a:rPr lang="en-US" sz="1600" dirty="0" smtClean="0">
                <a:solidFill>
                  <a:prstClr val="black"/>
                </a:solidFill>
              </a:rPr>
              <a:t>Reliable Data Readings</a:t>
            </a:r>
            <a:br>
              <a:rPr lang="en-US" sz="1600" dirty="0" smtClean="0">
                <a:solidFill>
                  <a:prstClr val="black"/>
                </a:solidFill>
              </a:rPr>
            </a:br>
            <a:r>
              <a:rPr lang="en-US" sz="1600" dirty="0" smtClean="0">
                <a:solidFill>
                  <a:prstClr val="black"/>
                </a:solidFill>
              </a:rPr>
              <a:t>			Mixed-behavior models in multi-party computation</a:t>
            </a:r>
            <a:endParaRPr lang="en-US" dirty="0"/>
          </a:p>
        </p:txBody>
      </p:sp>
      <p:sp>
        <p:nvSpPr>
          <p:cNvPr id="3" name="Content Placeholder 2"/>
          <p:cNvSpPr>
            <a:spLocks noGrp="1"/>
          </p:cNvSpPr>
          <p:nvPr>
            <p:ph idx="1"/>
          </p:nvPr>
        </p:nvSpPr>
        <p:spPr>
          <a:xfrm>
            <a:off x="457200" y="1600200"/>
            <a:ext cx="4648200" cy="4572000"/>
          </a:xfrm>
        </p:spPr>
        <p:txBody>
          <a:bodyPr/>
          <a:lstStyle/>
          <a:p>
            <a:pPr>
              <a:buNone/>
            </a:pPr>
            <a:r>
              <a:rPr lang="en-US" sz="2000" dirty="0" smtClean="0">
                <a:solidFill>
                  <a:srgbClr val="FF0000"/>
                </a:solidFill>
              </a:rPr>
              <a:t>Users can be either </a:t>
            </a:r>
          </a:p>
          <a:p>
            <a:r>
              <a:rPr lang="en-US" sz="2000" dirty="0" smtClean="0">
                <a:solidFill>
                  <a:srgbClr val="FF0000"/>
                </a:solidFill>
              </a:rPr>
              <a:t>Honest or </a:t>
            </a:r>
          </a:p>
          <a:p>
            <a:r>
              <a:rPr lang="en-US" sz="2000" dirty="0" smtClean="0">
                <a:solidFill>
                  <a:srgbClr val="FF0000"/>
                </a:solidFill>
              </a:rPr>
              <a:t>Adversarial</a:t>
            </a:r>
          </a:p>
          <a:p>
            <a:endParaRPr lang="en-US" sz="2000" dirty="0" smtClean="0">
              <a:solidFill>
                <a:srgbClr val="FF0000"/>
              </a:solidFill>
            </a:endParaRPr>
          </a:p>
          <a:p>
            <a:pPr>
              <a:buNone/>
            </a:pPr>
            <a:r>
              <a:rPr lang="en-US" sz="2000" dirty="0" smtClean="0">
                <a:solidFill>
                  <a:srgbClr val="FF0000"/>
                </a:solidFill>
              </a:rPr>
              <a:t>There comes a third type</a:t>
            </a:r>
          </a:p>
          <a:p>
            <a:pPr>
              <a:buNone/>
            </a:pPr>
            <a:endParaRPr lang="en-US" sz="2000" dirty="0" smtClean="0">
              <a:solidFill>
                <a:srgbClr val="FF0000"/>
              </a:solidFill>
            </a:endParaRPr>
          </a:p>
          <a:p>
            <a:pPr algn="ctr">
              <a:buNone/>
            </a:pPr>
            <a:r>
              <a:rPr lang="en-US" sz="2000" dirty="0" smtClean="0">
                <a:solidFill>
                  <a:srgbClr val="FF0000"/>
                </a:solidFill>
              </a:rPr>
              <a:t>Rational or selfish users</a:t>
            </a:r>
          </a:p>
          <a:p>
            <a:pPr>
              <a:buNone/>
            </a:pPr>
            <a:endParaRPr lang="en-US" sz="2000" dirty="0" smtClean="0">
              <a:solidFill>
                <a:schemeClr val="tx2"/>
              </a:solidFill>
            </a:endParaRPr>
          </a:p>
          <a:p>
            <a:pPr>
              <a:buNone/>
            </a:pPr>
            <a:endParaRPr lang="en-US" dirty="0" smtClean="0">
              <a:solidFill>
                <a:schemeClr val="tx2"/>
              </a:solidFill>
            </a:endParaRP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checkerboard(across)">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b="1" dirty="0" smtClean="0"/>
              <a:t>Data Integrity </a:t>
            </a:r>
            <a:r>
              <a:rPr lang="en-US" sz="1600" dirty="0" smtClean="0"/>
              <a:t/>
            </a:r>
            <a:br>
              <a:rPr lang="en-US" sz="1600" dirty="0" smtClean="0"/>
            </a:br>
            <a:r>
              <a:rPr lang="en-US" sz="1600" dirty="0" smtClean="0"/>
              <a:t>Reliable Data Readings</a:t>
            </a:r>
            <a:br>
              <a:rPr lang="en-US" sz="1600" dirty="0" smtClean="0"/>
            </a:br>
            <a:r>
              <a:rPr lang="en-US" sz="1600" dirty="0" smtClean="0"/>
              <a:t>			Mixed-behavior models in multi-party computation</a:t>
            </a:r>
            <a:endParaRPr lang="en-US" sz="1600" dirty="0"/>
          </a:p>
        </p:txBody>
      </p:sp>
      <p:sp>
        <p:nvSpPr>
          <p:cNvPr id="5" name="Content Placeholder 4"/>
          <p:cNvSpPr>
            <a:spLocks noGrp="1"/>
          </p:cNvSpPr>
          <p:nvPr>
            <p:ph idx="1"/>
          </p:nvPr>
        </p:nvSpPr>
        <p:spPr/>
        <p:txBody>
          <a:bodyPr>
            <a:normAutofit/>
          </a:bodyPr>
          <a:lstStyle/>
          <a:p>
            <a:pPr>
              <a:buNone/>
            </a:pPr>
            <a:r>
              <a:rPr lang="en-US" sz="1600" dirty="0" smtClean="0">
                <a:solidFill>
                  <a:schemeClr val="accent1"/>
                </a:solidFill>
              </a:rPr>
              <a:t>Mixed Behavioral Model:</a:t>
            </a:r>
          </a:p>
          <a:p>
            <a:pPr>
              <a:buNone/>
            </a:pPr>
            <a:endParaRPr lang="en-US" sz="1600" dirty="0" smtClean="0">
              <a:solidFill>
                <a:schemeClr val="accent1"/>
              </a:solidFill>
            </a:endParaRPr>
          </a:p>
          <a:p>
            <a:pPr>
              <a:buNone/>
            </a:pPr>
            <a:r>
              <a:rPr lang="en-US" sz="1600" dirty="0" smtClean="0">
                <a:solidFill>
                  <a:srgbClr val="FF0000"/>
                </a:solidFill>
              </a:rPr>
              <a:t>More general setting</a:t>
            </a:r>
          </a:p>
          <a:p>
            <a:r>
              <a:rPr lang="en-US" sz="1600" dirty="0" smtClean="0"/>
              <a:t>no party is honest in executing a suggested protocol</a:t>
            </a:r>
          </a:p>
          <a:p>
            <a:r>
              <a:rPr lang="en-US" sz="1600" dirty="0" smtClean="0"/>
              <a:t>Every party can deviate</a:t>
            </a:r>
          </a:p>
          <a:p>
            <a:r>
              <a:rPr lang="en-US" sz="1600" dirty="0" smtClean="0"/>
              <a:t>Rational parties each behaves selfishly towards more utility</a:t>
            </a:r>
          </a:p>
          <a:p>
            <a:r>
              <a:rPr lang="en-US" sz="1600" dirty="0" smtClean="0"/>
              <a:t>adversary controls </a:t>
            </a:r>
            <a:r>
              <a:rPr lang="en-US" sz="1600" i="1" dirty="0" smtClean="0"/>
              <a:t>t parties</a:t>
            </a:r>
            <a:endParaRPr lang="en-US" sz="1600" dirty="0" smtClean="0"/>
          </a:p>
          <a:p>
            <a:pPr>
              <a:buNone/>
            </a:pPr>
            <a:r>
              <a:rPr lang="en-US" sz="1600" dirty="0" smtClean="0">
                <a:solidFill>
                  <a:srgbClr val="FF0000"/>
                </a:solidFill>
              </a:rPr>
              <a:t>Stronger security requirements</a:t>
            </a:r>
          </a:p>
          <a:p>
            <a:r>
              <a:rPr lang="en-US" sz="1600" dirty="0" smtClean="0"/>
              <a:t>Best-of-two-worlds: secure preferred protocols</a:t>
            </a:r>
          </a:p>
          <a:p>
            <a:r>
              <a:rPr lang="en-US" sz="1600" dirty="0" smtClean="0"/>
              <a:t>Correct protocols that tolerate adversarial behavior and that rational</a:t>
            </a:r>
          </a:p>
          <a:p>
            <a:r>
              <a:rPr lang="en-US" sz="1600" dirty="0" smtClean="0"/>
              <a:t>Parties </a:t>
            </a:r>
            <a:r>
              <a:rPr lang="en-US" sz="1600" smtClean="0"/>
              <a:t>will follow Conflicting </a:t>
            </a:r>
            <a:r>
              <a:rPr lang="en-US" sz="1600" dirty="0" smtClean="0"/>
              <a:t>goals, stronger assumptions</a:t>
            </a:r>
          </a:p>
          <a:p>
            <a:pPr>
              <a:buNone/>
            </a:pPr>
            <a:r>
              <a:rPr lang="en-US" sz="1600" dirty="0" smtClean="0">
                <a:solidFill>
                  <a:srgbClr val="FF0000"/>
                </a:solidFill>
              </a:rPr>
              <a:t>computationally bounded rational parties and adversary</a:t>
            </a:r>
          </a:p>
          <a:p>
            <a:r>
              <a:rPr lang="en-US" sz="1600" dirty="0" smtClean="0"/>
              <a:t>Approximate solution concepts: ε-preferred Nash</a:t>
            </a:r>
          </a:p>
          <a:p>
            <a:r>
              <a:rPr lang="en-US" sz="1600" dirty="0" smtClean="0"/>
              <a:t>New definitional framework</a:t>
            </a:r>
            <a:endParaRPr lang="en-US" sz="1600" dirty="0" smtClean="0">
              <a:solidFill>
                <a:srgbClr val="FF0000"/>
              </a:solidFill>
            </a:endParaRPr>
          </a:p>
          <a:p>
            <a:endParaRPr lang="en-US" sz="1600" dirty="0">
              <a:solidFill>
                <a:srgbClr val="FF0000"/>
              </a:solidFill>
            </a:endParaRPr>
          </a:p>
        </p:txBody>
      </p:sp>
      <p:pic>
        <p:nvPicPr>
          <p:cNvPr id="2051" name="Picture 3"/>
          <p:cNvPicPr>
            <a:picLocks noChangeAspect="1" noChangeArrowheads="1"/>
          </p:cNvPicPr>
          <p:nvPr/>
        </p:nvPicPr>
        <p:blipFill>
          <a:blip r:embed="rId2" cstate="print"/>
          <a:srcRect/>
          <a:stretch>
            <a:fillRect/>
          </a:stretch>
        </p:blipFill>
        <p:spPr bwMode="auto">
          <a:xfrm>
            <a:off x="5867400" y="1905000"/>
            <a:ext cx="2981325" cy="1442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b="1" dirty="0" smtClean="0">
                <a:solidFill>
                  <a:prstClr val="black"/>
                </a:solidFill>
              </a:rPr>
              <a:t>Data Integrity </a:t>
            </a:r>
            <a:r>
              <a:rPr lang="en-US" sz="1600" dirty="0" smtClean="0">
                <a:solidFill>
                  <a:prstClr val="black"/>
                </a:solidFill>
              </a:rPr>
              <a:t/>
            </a:r>
            <a:br>
              <a:rPr lang="en-US" sz="1600" dirty="0" smtClean="0">
                <a:solidFill>
                  <a:prstClr val="black"/>
                </a:solidFill>
              </a:rPr>
            </a:br>
            <a:r>
              <a:rPr lang="en-US" sz="1600" dirty="0" smtClean="0">
                <a:solidFill>
                  <a:prstClr val="black"/>
                </a:solidFill>
              </a:rPr>
              <a:t>Reliable Data Readings</a:t>
            </a:r>
            <a:br>
              <a:rPr lang="en-US" sz="1600" dirty="0" smtClean="0">
                <a:solidFill>
                  <a:prstClr val="black"/>
                </a:solidFill>
              </a:rPr>
            </a:br>
            <a:r>
              <a:rPr lang="en-US" sz="1600" dirty="0" smtClean="0">
                <a:solidFill>
                  <a:prstClr val="black"/>
                </a:solidFill>
              </a:rPr>
              <a:t>			Mixed-behavior models in multi-party computation</a:t>
            </a:r>
            <a:endParaRPr lang="en-US" dirty="0"/>
          </a:p>
        </p:txBody>
      </p:sp>
      <p:sp>
        <p:nvSpPr>
          <p:cNvPr id="3" name="Content Placeholder 2"/>
          <p:cNvSpPr>
            <a:spLocks noGrp="1"/>
          </p:cNvSpPr>
          <p:nvPr>
            <p:ph idx="1"/>
          </p:nvPr>
        </p:nvSpPr>
        <p:spPr/>
        <p:txBody>
          <a:bodyPr>
            <a:normAutofit/>
          </a:bodyPr>
          <a:lstStyle/>
          <a:p>
            <a:r>
              <a:rPr kumimoji="1" lang="en-US" sz="2400" kern="0" dirty="0" smtClean="0">
                <a:solidFill>
                  <a:schemeClr val="tx2"/>
                </a:solidFill>
              </a:rPr>
              <a:t>Multiparty secure computation allows N parties to share a computation, each learning only what can be inferred from their own inputs and the output of the computation</a:t>
            </a:r>
          </a:p>
          <a:p>
            <a:endParaRPr kumimoji="1" lang="en-US" sz="2400" kern="0" dirty="0" smtClean="0">
              <a:solidFill>
                <a:schemeClr val="tx2"/>
              </a:solidFill>
            </a:endParaRPr>
          </a:p>
          <a:p>
            <a:r>
              <a:rPr lang="en-US" sz="2400" dirty="0" smtClean="0">
                <a:solidFill>
                  <a:schemeClr val="tx2"/>
                </a:solidFill>
              </a:rPr>
              <a:t>The problem of secure multi-party function computation is as follows: n players,  </a:t>
            </a:r>
            <a:r>
              <a:rPr lang="en-US" sz="2400" i="1" dirty="0" smtClean="0">
                <a:solidFill>
                  <a:schemeClr val="tx2"/>
                </a:solidFill>
              </a:rPr>
              <a:t>P</a:t>
            </a:r>
            <a:r>
              <a:rPr lang="en-US" sz="2400" i="1" baseline="-25000" dirty="0" smtClean="0">
                <a:solidFill>
                  <a:schemeClr val="tx2"/>
                </a:solidFill>
              </a:rPr>
              <a:t>1</a:t>
            </a:r>
            <a:r>
              <a:rPr lang="en-US" sz="2400" i="1" dirty="0" smtClean="0">
                <a:solidFill>
                  <a:schemeClr val="tx2"/>
                </a:solidFill>
              </a:rPr>
              <a:t>,P</a:t>
            </a:r>
            <a:r>
              <a:rPr lang="en-US" sz="2400" i="1" baseline="-25000" dirty="0" smtClean="0">
                <a:solidFill>
                  <a:schemeClr val="tx2"/>
                </a:solidFill>
              </a:rPr>
              <a:t>2</a:t>
            </a:r>
            <a:r>
              <a:rPr lang="en-US" sz="2400" i="1" dirty="0" smtClean="0">
                <a:solidFill>
                  <a:schemeClr val="tx2"/>
                </a:solidFill>
              </a:rPr>
              <a:t>,…</a:t>
            </a:r>
            <a:r>
              <a:rPr lang="en-US" sz="2400" i="1" dirty="0" err="1" smtClean="0">
                <a:solidFill>
                  <a:schemeClr val="tx2"/>
                </a:solidFill>
              </a:rPr>
              <a:t>P</a:t>
            </a:r>
            <a:r>
              <a:rPr lang="en-US" sz="2400" i="1" baseline="-25000" dirty="0" err="1" smtClean="0">
                <a:solidFill>
                  <a:schemeClr val="tx2"/>
                </a:solidFill>
              </a:rPr>
              <a:t>n</a:t>
            </a:r>
            <a:r>
              <a:rPr lang="en-US" sz="2400" dirty="0" smtClean="0">
                <a:solidFill>
                  <a:schemeClr val="tx2"/>
                </a:solidFill>
              </a:rPr>
              <a:t>, wish to evaluate a function , </a:t>
            </a:r>
            <a:r>
              <a:rPr lang="en-US" sz="2400" i="1" dirty="0" smtClean="0">
                <a:solidFill>
                  <a:schemeClr val="tx2"/>
                </a:solidFill>
              </a:rPr>
              <a:t>F(x</a:t>
            </a:r>
            <a:r>
              <a:rPr lang="en-US" sz="2400" i="1" baseline="-25000" dirty="0" smtClean="0">
                <a:solidFill>
                  <a:schemeClr val="tx2"/>
                </a:solidFill>
              </a:rPr>
              <a:t>1</a:t>
            </a:r>
            <a:r>
              <a:rPr lang="en-US" sz="2400" i="1" dirty="0" smtClean="0">
                <a:solidFill>
                  <a:schemeClr val="tx2"/>
                </a:solidFill>
              </a:rPr>
              <a:t>,x</a:t>
            </a:r>
            <a:r>
              <a:rPr lang="en-US" sz="2400" i="1" baseline="-25000" dirty="0" smtClean="0">
                <a:solidFill>
                  <a:schemeClr val="tx2"/>
                </a:solidFill>
              </a:rPr>
              <a:t>2</a:t>
            </a:r>
            <a:r>
              <a:rPr lang="en-US" sz="2400" i="1" dirty="0" smtClean="0">
                <a:solidFill>
                  <a:schemeClr val="tx2"/>
                </a:solidFill>
              </a:rPr>
              <a:t>,…</a:t>
            </a:r>
            <a:r>
              <a:rPr lang="en-US" sz="2400" i="1" dirty="0" err="1" smtClean="0">
                <a:solidFill>
                  <a:schemeClr val="tx2"/>
                </a:solidFill>
              </a:rPr>
              <a:t>x</a:t>
            </a:r>
            <a:r>
              <a:rPr lang="en-US" sz="2400" i="1" baseline="-25000" dirty="0" err="1" smtClean="0">
                <a:solidFill>
                  <a:schemeClr val="tx2"/>
                </a:solidFill>
              </a:rPr>
              <a:t>n</a:t>
            </a:r>
            <a:r>
              <a:rPr lang="en-US" sz="2400" i="1" dirty="0" smtClean="0">
                <a:solidFill>
                  <a:schemeClr val="tx2"/>
                </a:solidFill>
              </a:rPr>
              <a:t>)</a:t>
            </a:r>
            <a:r>
              <a:rPr lang="en-US" sz="2400" dirty="0" smtClean="0">
                <a:solidFill>
                  <a:schemeClr val="tx2"/>
                </a:solidFill>
              </a:rPr>
              <a:t>, where </a:t>
            </a:r>
            <a:r>
              <a:rPr lang="en-US" sz="2400" i="1" dirty="0" smtClean="0">
                <a:solidFill>
                  <a:schemeClr val="tx2"/>
                </a:solidFill>
              </a:rPr>
              <a:t>x</a:t>
            </a:r>
            <a:r>
              <a:rPr lang="en-US" sz="2400" i="1" baseline="-25000" dirty="0" smtClean="0">
                <a:solidFill>
                  <a:schemeClr val="tx2"/>
                </a:solidFill>
              </a:rPr>
              <a:t>i</a:t>
            </a:r>
            <a:r>
              <a:rPr lang="en-US" sz="2400" dirty="0" smtClean="0">
                <a:solidFill>
                  <a:schemeClr val="tx2"/>
                </a:solidFill>
              </a:rPr>
              <a:t> is a secret value provided by </a:t>
            </a:r>
            <a:r>
              <a:rPr lang="en-US" sz="2400" i="1" dirty="0" smtClean="0">
                <a:solidFill>
                  <a:schemeClr val="tx2"/>
                </a:solidFill>
              </a:rPr>
              <a:t>P</a:t>
            </a:r>
            <a:r>
              <a:rPr lang="en-US" sz="2400" i="1" baseline="-25000" dirty="0" smtClean="0">
                <a:solidFill>
                  <a:schemeClr val="tx2"/>
                </a:solidFill>
              </a:rPr>
              <a:t>i</a:t>
            </a:r>
            <a:r>
              <a:rPr lang="en-US" sz="2400" dirty="0" smtClean="0">
                <a:solidFill>
                  <a:schemeClr val="tx2"/>
                </a:solidFill>
              </a:rPr>
              <a:t>. The goal is to preserve the privacy of the player's inputs and guarantee the correctness of the computation</a:t>
            </a:r>
            <a:endParaRPr lang="en-US" sz="2400" dirty="0">
              <a:solidFill>
                <a:schemeClr val="tx2"/>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b="1" dirty="0" smtClean="0">
                <a:solidFill>
                  <a:prstClr val="black"/>
                </a:solidFill>
              </a:rPr>
              <a:t>Data Integrity </a:t>
            </a:r>
            <a:r>
              <a:rPr lang="en-US" sz="1600" dirty="0" smtClean="0"/>
              <a:t/>
            </a:r>
            <a:br>
              <a:rPr lang="en-US" sz="1600" dirty="0" smtClean="0"/>
            </a:br>
            <a:r>
              <a:rPr lang="en-US" sz="1600" dirty="0" smtClean="0"/>
              <a:t>Reliable Data Readings</a:t>
            </a:r>
            <a:br>
              <a:rPr lang="en-US" sz="1600" dirty="0" smtClean="0"/>
            </a:br>
            <a:r>
              <a:rPr lang="en-US" sz="1600" dirty="0" smtClean="0"/>
              <a:t>			Mixed-behavior models in multi-party computation</a:t>
            </a:r>
            <a:endParaRPr lang="en-US" sz="1600" dirty="0"/>
          </a:p>
        </p:txBody>
      </p:sp>
      <p:sp>
        <p:nvSpPr>
          <p:cNvPr id="3" name="Content Placeholder 2"/>
          <p:cNvSpPr>
            <a:spLocks noGrp="1"/>
          </p:cNvSpPr>
          <p:nvPr>
            <p:ph idx="1"/>
          </p:nvPr>
        </p:nvSpPr>
        <p:spPr>
          <a:xfrm>
            <a:off x="381000" y="1676400"/>
            <a:ext cx="6096000" cy="4495800"/>
          </a:xfrm>
        </p:spPr>
        <p:txBody>
          <a:bodyPr>
            <a:normAutofit/>
          </a:bodyPr>
          <a:lstStyle/>
          <a:p>
            <a:pPr>
              <a:buNone/>
            </a:pPr>
            <a:r>
              <a:rPr lang="en-US" sz="1600" dirty="0" smtClean="0">
                <a:solidFill>
                  <a:schemeClr val="accent1"/>
                </a:solidFill>
              </a:rPr>
              <a:t>Multi-party computation:</a:t>
            </a:r>
          </a:p>
          <a:p>
            <a:pPr>
              <a:buNone/>
            </a:pPr>
            <a:r>
              <a:rPr lang="en-US" sz="1600" dirty="0" smtClean="0">
                <a:solidFill>
                  <a:srgbClr val="FF0000"/>
                </a:solidFill>
              </a:rPr>
              <a:t>Joint computations between </a:t>
            </a:r>
            <a:r>
              <a:rPr lang="en-US" sz="1600" i="1" dirty="0" smtClean="0">
                <a:solidFill>
                  <a:srgbClr val="FF0000"/>
                </a:solidFill>
              </a:rPr>
              <a:t>n parties</a:t>
            </a:r>
          </a:p>
          <a:p>
            <a:r>
              <a:rPr lang="en-US" sz="1600" dirty="0" smtClean="0"/>
              <a:t>Party </a:t>
            </a:r>
            <a:r>
              <a:rPr lang="en-US" sz="1600" i="1" dirty="0" smtClean="0"/>
              <a:t>Pi submits input xi</a:t>
            </a:r>
          </a:p>
          <a:p>
            <a:r>
              <a:rPr lang="en-US" sz="1600" dirty="0" smtClean="0"/>
              <a:t>Common output </a:t>
            </a:r>
            <a:r>
              <a:rPr lang="en-US" sz="1600" i="1" dirty="0" smtClean="0"/>
              <a:t>y = f (x1,…, xn)</a:t>
            </a:r>
          </a:p>
          <a:p>
            <a:r>
              <a:rPr lang="en-US" sz="1600" i="1" dirty="0" smtClean="0"/>
              <a:t>f : polynomial-time function</a:t>
            </a:r>
          </a:p>
          <a:p>
            <a:pPr>
              <a:buNone/>
            </a:pPr>
            <a:r>
              <a:rPr lang="en-US" sz="1600" dirty="0" smtClean="0">
                <a:solidFill>
                  <a:srgbClr val="FF0000"/>
                </a:solidFill>
              </a:rPr>
              <a:t>Protocol </a:t>
            </a:r>
            <a:r>
              <a:rPr lang="el-GR" sz="1600" dirty="0" smtClean="0">
                <a:solidFill>
                  <a:srgbClr val="FF0000"/>
                </a:solidFill>
              </a:rPr>
              <a:t>Π= (π1,…, π</a:t>
            </a:r>
            <a:r>
              <a:rPr lang="en-US" sz="1600" i="1" dirty="0" smtClean="0">
                <a:solidFill>
                  <a:srgbClr val="FF0000"/>
                </a:solidFill>
              </a:rPr>
              <a:t>n) for computing f</a:t>
            </a:r>
          </a:p>
          <a:p>
            <a:r>
              <a:rPr lang="en-US" sz="1600" dirty="0" smtClean="0"/>
              <a:t>Series of computation &amp; message exchanges</a:t>
            </a:r>
          </a:p>
          <a:p>
            <a:r>
              <a:rPr lang="en-US" sz="1600" dirty="0" smtClean="0"/>
              <a:t>Correctness</a:t>
            </a:r>
          </a:p>
          <a:p>
            <a:r>
              <a:rPr lang="en-US" sz="1600" dirty="0" smtClean="0"/>
              <a:t>Computation model, set up &amp; communication assumptions</a:t>
            </a:r>
            <a:endParaRPr lang="en-US" sz="1600" dirty="0" smtClean="0">
              <a:solidFill>
                <a:schemeClr val="accent1"/>
              </a:solidFill>
            </a:endParaRPr>
          </a:p>
          <a:p>
            <a:pPr>
              <a:buNone/>
            </a:pPr>
            <a:endParaRPr lang="en-US" sz="1600" dirty="0">
              <a:solidFill>
                <a:schemeClr val="accent1"/>
              </a:solidFill>
            </a:endParaRPr>
          </a:p>
        </p:txBody>
      </p:sp>
      <p:pic>
        <p:nvPicPr>
          <p:cNvPr id="3074" name="Picture 2"/>
          <p:cNvPicPr>
            <a:picLocks noChangeAspect="1" noChangeArrowheads="1"/>
          </p:cNvPicPr>
          <p:nvPr/>
        </p:nvPicPr>
        <p:blipFill>
          <a:blip r:embed="rId2" cstate="print"/>
          <a:srcRect/>
          <a:stretch>
            <a:fillRect/>
          </a:stretch>
        </p:blipFill>
        <p:spPr bwMode="auto">
          <a:xfrm>
            <a:off x="5410200" y="1905000"/>
            <a:ext cx="3143250" cy="9906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6172200" y="3276600"/>
            <a:ext cx="2445542"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Introduction</a:t>
            </a:r>
            <a:endParaRPr lang="en-US" sz="2800" dirty="0"/>
          </a:p>
        </p:txBody>
      </p:sp>
      <p:sp>
        <p:nvSpPr>
          <p:cNvPr id="3" name="Content Placeholder 2"/>
          <p:cNvSpPr>
            <a:spLocks noGrp="1"/>
          </p:cNvSpPr>
          <p:nvPr>
            <p:ph idx="1"/>
          </p:nvPr>
        </p:nvSpPr>
        <p:spPr>
          <a:xfrm>
            <a:off x="457200" y="1600200"/>
            <a:ext cx="4419600" cy="4572000"/>
          </a:xfrm>
        </p:spPr>
        <p:txBody>
          <a:bodyPr>
            <a:normAutofit/>
          </a:bodyPr>
          <a:lstStyle/>
          <a:p>
            <a:pPr>
              <a:buNone/>
            </a:pPr>
            <a:r>
              <a:rPr lang="en-US" sz="1800" dirty="0" smtClean="0">
                <a:solidFill>
                  <a:srgbClr val="FF0000"/>
                </a:solidFill>
              </a:rPr>
              <a:t>	Difference between wireless sensor network and urban sensing</a:t>
            </a:r>
            <a:endParaRPr lang="en-US" sz="1800" dirty="0">
              <a:solidFill>
                <a:srgbClr val="FF0000"/>
              </a:solidFill>
            </a:endParaRPr>
          </a:p>
        </p:txBody>
      </p:sp>
      <p:pic>
        <p:nvPicPr>
          <p:cNvPr id="4" name="Picture 6" descr="http://www.defence-industries.com/contractor_images/genet/wireless-sensor-node.jpg"/>
          <p:cNvPicPr>
            <a:picLocks noChangeAspect="1" noChangeArrowheads="1"/>
          </p:cNvPicPr>
          <p:nvPr/>
        </p:nvPicPr>
        <p:blipFill>
          <a:blip r:embed="rId2" cstate="print"/>
          <a:srcRect/>
          <a:stretch>
            <a:fillRect/>
          </a:stretch>
        </p:blipFill>
        <p:spPr bwMode="auto">
          <a:xfrm>
            <a:off x="5486400" y="2057400"/>
            <a:ext cx="438656" cy="381000"/>
          </a:xfrm>
          <a:prstGeom prst="rect">
            <a:avLst/>
          </a:prstGeom>
          <a:noFill/>
        </p:spPr>
      </p:pic>
      <p:pic>
        <p:nvPicPr>
          <p:cNvPr id="7" name="Picture 6" descr="http://www.intersales.com.au/GuidancePhotos/baseStationtower.jpg"/>
          <p:cNvPicPr>
            <a:picLocks noChangeAspect="1" noChangeArrowheads="1"/>
          </p:cNvPicPr>
          <p:nvPr/>
        </p:nvPicPr>
        <p:blipFill>
          <a:blip r:embed="rId3" cstate="print"/>
          <a:srcRect/>
          <a:stretch>
            <a:fillRect/>
          </a:stretch>
        </p:blipFill>
        <p:spPr bwMode="auto">
          <a:xfrm>
            <a:off x="8153400" y="2743200"/>
            <a:ext cx="662609" cy="609600"/>
          </a:xfrm>
          <a:prstGeom prst="rect">
            <a:avLst/>
          </a:prstGeom>
          <a:noFill/>
        </p:spPr>
      </p:pic>
      <p:pic>
        <p:nvPicPr>
          <p:cNvPr id="8" name="Picture 6" descr="http://www.defence-industries.com/contractor_images/genet/wireless-sensor-node.jpg"/>
          <p:cNvPicPr>
            <a:picLocks noChangeAspect="1" noChangeArrowheads="1"/>
          </p:cNvPicPr>
          <p:nvPr/>
        </p:nvPicPr>
        <p:blipFill>
          <a:blip r:embed="rId2" cstate="print"/>
          <a:srcRect/>
          <a:stretch>
            <a:fillRect/>
          </a:stretch>
        </p:blipFill>
        <p:spPr bwMode="auto">
          <a:xfrm>
            <a:off x="6248400" y="1981200"/>
            <a:ext cx="438656" cy="381000"/>
          </a:xfrm>
          <a:prstGeom prst="rect">
            <a:avLst/>
          </a:prstGeom>
          <a:noFill/>
        </p:spPr>
      </p:pic>
      <p:pic>
        <p:nvPicPr>
          <p:cNvPr id="15" name="Picture 6" descr="http://www.defence-industries.com/contractor_images/genet/wireless-sensor-node.jpg"/>
          <p:cNvPicPr>
            <a:picLocks noChangeAspect="1" noChangeArrowheads="1"/>
          </p:cNvPicPr>
          <p:nvPr/>
        </p:nvPicPr>
        <p:blipFill>
          <a:blip r:embed="rId2" cstate="print"/>
          <a:srcRect/>
          <a:stretch>
            <a:fillRect/>
          </a:stretch>
        </p:blipFill>
        <p:spPr bwMode="auto">
          <a:xfrm>
            <a:off x="7086600" y="1981200"/>
            <a:ext cx="438656" cy="381000"/>
          </a:xfrm>
          <a:prstGeom prst="rect">
            <a:avLst/>
          </a:prstGeom>
          <a:noFill/>
        </p:spPr>
      </p:pic>
      <p:pic>
        <p:nvPicPr>
          <p:cNvPr id="16" name="Picture 6" descr="http://www.defence-industries.com/contractor_images/genet/wireless-sensor-node.jpg"/>
          <p:cNvPicPr>
            <a:picLocks noChangeAspect="1" noChangeArrowheads="1"/>
          </p:cNvPicPr>
          <p:nvPr/>
        </p:nvPicPr>
        <p:blipFill>
          <a:blip r:embed="rId2" cstate="print"/>
          <a:srcRect/>
          <a:stretch>
            <a:fillRect/>
          </a:stretch>
        </p:blipFill>
        <p:spPr bwMode="auto">
          <a:xfrm>
            <a:off x="6934200" y="2743200"/>
            <a:ext cx="438656" cy="381000"/>
          </a:xfrm>
          <a:prstGeom prst="rect">
            <a:avLst/>
          </a:prstGeom>
          <a:noFill/>
        </p:spPr>
      </p:pic>
      <p:cxnSp>
        <p:nvCxnSpPr>
          <p:cNvPr id="18" name="Straight Arrow Connector 17"/>
          <p:cNvCxnSpPr>
            <a:stCxn id="4" idx="3"/>
            <a:endCxn id="8" idx="1"/>
          </p:cNvCxnSpPr>
          <p:nvPr/>
        </p:nvCxnSpPr>
        <p:spPr>
          <a:xfrm flipV="1">
            <a:off x="5925056" y="2171700"/>
            <a:ext cx="323344"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3"/>
            <a:endCxn id="15" idx="1"/>
          </p:cNvCxnSpPr>
          <p:nvPr/>
        </p:nvCxnSpPr>
        <p:spPr>
          <a:xfrm>
            <a:off x="6687056" y="2171700"/>
            <a:ext cx="39954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6" idx="0"/>
          </p:cNvCxnSpPr>
          <p:nvPr/>
        </p:nvCxnSpPr>
        <p:spPr>
          <a:xfrm rot="5400000">
            <a:off x="7043864" y="2395664"/>
            <a:ext cx="457200" cy="2378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239000" y="30480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7" name="Picture 6" descr="http://www.defence-industries.com/contractor_images/genet/wireless-sensor-node.jpg"/>
          <p:cNvPicPr>
            <a:picLocks noChangeAspect="1" noChangeArrowheads="1"/>
          </p:cNvPicPr>
          <p:nvPr/>
        </p:nvPicPr>
        <p:blipFill>
          <a:blip r:embed="rId2" cstate="print"/>
          <a:srcRect/>
          <a:stretch>
            <a:fillRect/>
          </a:stretch>
        </p:blipFill>
        <p:spPr bwMode="auto">
          <a:xfrm>
            <a:off x="7467600" y="3200400"/>
            <a:ext cx="438656" cy="381000"/>
          </a:xfrm>
          <a:prstGeom prst="rect">
            <a:avLst/>
          </a:prstGeom>
          <a:noFill/>
        </p:spPr>
      </p:pic>
      <p:cxnSp>
        <p:nvCxnSpPr>
          <p:cNvPr id="29" name="Straight Arrow Connector 28"/>
          <p:cNvCxnSpPr/>
          <p:nvPr/>
        </p:nvCxnSpPr>
        <p:spPr>
          <a:xfrm flipV="1">
            <a:off x="7772400" y="3276600"/>
            <a:ext cx="533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 name="Picture 6" descr="http://www.defence-industries.com/contractor_images/genet/wireless-sensor-node.jpg"/>
          <p:cNvPicPr>
            <a:picLocks noChangeAspect="1" noChangeArrowheads="1"/>
          </p:cNvPicPr>
          <p:nvPr/>
        </p:nvPicPr>
        <p:blipFill>
          <a:blip r:embed="rId2" cstate="print"/>
          <a:srcRect/>
          <a:stretch>
            <a:fillRect/>
          </a:stretch>
        </p:blipFill>
        <p:spPr bwMode="auto">
          <a:xfrm>
            <a:off x="5410200" y="4419600"/>
            <a:ext cx="438656" cy="381000"/>
          </a:xfrm>
          <a:prstGeom prst="rect">
            <a:avLst/>
          </a:prstGeom>
          <a:noFill/>
        </p:spPr>
      </p:pic>
      <p:pic>
        <p:nvPicPr>
          <p:cNvPr id="31" name="Picture 6" descr="http://www.defence-industries.com/contractor_images/genet/wireless-sensor-node.jpg"/>
          <p:cNvPicPr>
            <a:picLocks noChangeAspect="1" noChangeArrowheads="1"/>
          </p:cNvPicPr>
          <p:nvPr/>
        </p:nvPicPr>
        <p:blipFill>
          <a:blip r:embed="rId2" cstate="print"/>
          <a:srcRect/>
          <a:stretch>
            <a:fillRect/>
          </a:stretch>
        </p:blipFill>
        <p:spPr bwMode="auto">
          <a:xfrm>
            <a:off x="5791200" y="5486400"/>
            <a:ext cx="438656" cy="381000"/>
          </a:xfrm>
          <a:prstGeom prst="rect">
            <a:avLst/>
          </a:prstGeom>
          <a:noFill/>
        </p:spPr>
      </p:pic>
      <p:pic>
        <p:nvPicPr>
          <p:cNvPr id="32" name="Picture 6" descr="http://www.defence-industries.com/contractor_images/genet/wireless-sensor-node.jpg"/>
          <p:cNvPicPr>
            <a:picLocks noChangeAspect="1" noChangeArrowheads="1"/>
          </p:cNvPicPr>
          <p:nvPr/>
        </p:nvPicPr>
        <p:blipFill>
          <a:blip r:embed="rId2" cstate="print"/>
          <a:srcRect/>
          <a:stretch>
            <a:fillRect/>
          </a:stretch>
        </p:blipFill>
        <p:spPr bwMode="auto">
          <a:xfrm>
            <a:off x="5715000" y="4876800"/>
            <a:ext cx="438656" cy="381000"/>
          </a:xfrm>
          <a:prstGeom prst="rect">
            <a:avLst/>
          </a:prstGeom>
          <a:noFill/>
        </p:spPr>
      </p:pic>
      <p:pic>
        <p:nvPicPr>
          <p:cNvPr id="33" name="Picture 32" descr="http://www.intersales.com.au/GuidancePhotos/baseStationtower.jpg"/>
          <p:cNvPicPr>
            <a:picLocks noChangeAspect="1" noChangeArrowheads="1"/>
          </p:cNvPicPr>
          <p:nvPr/>
        </p:nvPicPr>
        <p:blipFill>
          <a:blip r:embed="rId3" cstate="print"/>
          <a:srcRect/>
          <a:stretch>
            <a:fillRect/>
          </a:stretch>
        </p:blipFill>
        <p:spPr bwMode="auto">
          <a:xfrm>
            <a:off x="6705600" y="4343400"/>
            <a:ext cx="662609" cy="609600"/>
          </a:xfrm>
          <a:prstGeom prst="rect">
            <a:avLst/>
          </a:prstGeom>
          <a:noFill/>
        </p:spPr>
      </p:pic>
      <p:cxnSp>
        <p:nvCxnSpPr>
          <p:cNvPr id="35" name="Straight Arrow Connector 34"/>
          <p:cNvCxnSpPr>
            <a:stCxn id="30" idx="3"/>
            <a:endCxn id="33" idx="1"/>
          </p:cNvCxnSpPr>
          <p:nvPr/>
        </p:nvCxnSpPr>
        <p:spPr>
          <a:xfrm>
            <a:off x="5848856" y="4610100"/>
            <a:ext cx="856744"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6019800" y="4876800"/>
            <a:ext cx="7620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6172200" y="5029200"/>
            <a:ext cx="762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029200" y="1524000"/>
            <a:ext cx="3657733" cy="369332"/>
          </a:xfrm>
          <a:prstGeom prst="rect">
            <a:avLst/>
          </a:prstGeom>
          <a:noFill/>
        </p:spPr>
        <p:txBody>
          <a:bodyPr wrap="none" rtlCol="0">
            <a:spAutoFit/>
          </a:bodyPr>
          <a:lstStyle/>
          <a:p>
            <a:r>
              <a:rPr lang="en-US" dirty="0" smtClean="0">
                <a:solidFill>
                  <a:srgbClr val="FF0000"/>
                </a:solidFill>
              </a:rPr>
              <a:t>Sensor Networks W/O Urban sensing</a:t>
            </a:r>
            <a:endParaRPr lang="en-US" dirty="0">
              <a:solidFill>
                <a:srgbClr val="FF0000"/>
              </a:solidFill>
            </a:endParaRPr>
          </a:p>
        </p:txBody>
      </p:sp>
      <p:sp>
        <p:nvSpPr>
          <p:cNvPr id="41" name="Rectangle 40"/>
          <p:cNvSpPr/>
          <p:nvPr/>
        </p:nvSpPr>
        <p:spPr>
          <a:xfrm>
            <a:off x="4648200" y="3810000"/>
            <a:ext cx="3627275" cy="369332"/>
          </a:xfrm>
          <a:prstGeom prst="rect">
            <a:avLst/>
          </a:prstGeom>
        </p:spPr>
        <p:txBody>
          <a:bodyPr wrap="none">
            <a:spAutoFit/>
          </a:bodyPr>
          <a:lstStyle/>
          <a:p>
            <a:r>
              <a:rPr lang="en-US" dirty="0" smtClean="0">
                <a:solidFill>
                  <a:srgbClr val="FF0000"/>
                </a:solidFill>
              </a:rPr>
              <a:t>Sensor Networks with Urban sensing</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par>
                                <p:cTn id="14" presetID="3"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linds(horizontal)">
                                      <p:cBhvr>
                                        <p:cTn id="19" dur="500"/>
                                        <p:tgtEl>
                                          <p:spTgt spid="20"/>
                                        </p:tgtEl>
                                      </p:cBhvr>
                                    </p:animEffect>
                                  </p:childTnLst>
                                </p:cTn>
                              </p:par>
                              <p:par>
                                <p:cTn id="20" presetID="3" presetClass="entr" presetSubtype="1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par>
                                <p:cTn id="23" presetID="3" presetClass="entr" presetSubtype="1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linds(horizontal)">
                                      <p:cBhvr>
                                        <p:cTn id="25" dur="500"/>
                                        <p:tgtEl>
                                          <p:spTgt spid="22"/>
                                        </p:tgtEl>
                                      </p:cBhvr>
                                    </p:animEffect>
                                  </p:childTnLst>
                                </p:cTn>
                              </p:par>
                              <p:par>
                                <p:cTn id="26" presetID="3" presetClass="entr" presetSubtype="1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linds(horizontal)">
                                      <p:cBhvr>
                                        <p:cTn id="28" dur="500"/>
                                        <p:tgtEl>
                                          <p:spTgt spid="27"/>
                                        </p:tgtEl>
                                      </p:cBhvr>
                                    </p:animEffect>
                                  </p:childTnLst>
                                </p:cTn>
                              </p:par>
                              <p:par>
                                <p:cTn id="29" presetID="3" presetClass="entr" presetSubtype="1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linds(horizontal)">
                                      <p:cBhvr>
                                        <p:cTn id="31" dur="500"/>
                                        <p:tgtEl>
                                          <p:spTgt spid="24"/>
                                        </p:tgtEl>
                                      </p:cBhvr>
                                    </p:animEffect>
                                  </p:childTnLst>
                                </p:cTn>
                              </p:par>
                              <p:par>
                                <p:cTn id="32" presetID="3" presetClass="entr" presetSubtype="1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500"/>
                                        <p:tgtEl>
                                          <p:spTgt spid="16"/>
                                        </p:tgtEl>
                                      </p:cBhvr>
                                    </p:animEffect>
                                  </p:childTnLst>
                                </p:cTn>
                              </p:par>
                              <p:par>
                                <p:cTn id="35" presetID="3" presetClass="entr" presetSubtype="1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linds(horizontal)">
                                      <p:cBhvr>
                                        <p:cTn id="37" dur="500"/>
                                        <p:tgtEl>
                                          <p:spTgt spid="29"/>
                                        </p:tgtEl>
                                      </p:cBhvr>
                                    </p:animEffect>
                                  </p:childTnLst>
                                </p:cTn>
                              </p:par>
                              <p:par>
                                <p:cTn id="38" presetID="3" presetClass="entr" presetSubtype="1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linds(horizontal)">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blinds(horizontal)">
                                      <p:cBhvr>
                                        <p:cTn id="45" dur="500"/>
                                        <p:tgtEl>
                                          <p:spTgt spid="41"/>
                                        </p:tgtEl>
                                      </p:cBhvr>
                                    </p:animEffect>
                                  </p:childTnLst>
                                </p:cTn>
                              </p:par>
                              <p:par>
                                <p:cTn id="46" presetID="3" presetClass="entr" presetSubtype="10" fill="hold"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blinds(horizontal)">
                                      <p:cBhvr>
                                        <p:cTn id="48" dur="500"/>
                                        <p:tgtEl>
                                          <p:spTgt spid="30"/>
                                        </p:tgtEl>
                                      </p:cBhvr>
                                    </p:animEffect>
                                  </p:childTnLst>
                                </p:cTn>
                              </p:par>
                              <p:par>
                                <p:cTn id="49" presetID="3" presetClass="entr" presetSubtype="10"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blinds(horizontal)">
                                      <p:cBhvr>
                                        <p:cTn id="51" dur="500"/>
                                        <p:tgtEl>
                                          <p:spTgt spid="35"/>
                                        </p:tgtEl>
                                      </p:cBhvr>
                                    </p:animEffect>
                                  </p:childTnLst>
                                </p:cTn>
                              </p:par>
                              <p:par>
                                <p:cTn id="52" presetID="3" presetClass="entr" presetSubtype="10" fill="hold"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blinds(horizontal)">
                                      <p:cBhvr>
                                        <p:cTn id="54" dur="500"/>
                                        <p:tgtEl>
                                          <p:spTgt spid="33"/>
                                        </p:tgtEl>
                                      </p:cBhvr>
                                    </p:animEffect>
                                  </p:childTnLst>
                                </p:cTn>
                              </p:par>
                              <p:par>
                                <p:cTn id="55" presetID="3" presetClass="entr" presetSubtype="10"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blinds(horizontal)">
                                      <p:cBhvr>
                                        <p:cTn id="57" dur="500"/>
                                        <p:tgtEl>
                                          <p:spTgt spid="39"/>
                                        </p:tgtEl>
                                      </p:cBhvr>
                                    </p:animEffect>
                                  </p:childTnLst>
                                </p:cTn>
                              </p:par>
                              <p:par>
                                <p:cTn id="58" presetID="3" presetClass="entr" presetSubtype="10" fill="hold"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blinds(horizontal)">
                                      <p:cBhvr>
                                        <p:cTn id="60" dur="500"/>
                                        <p:tgtEl>
                                          <p:spTgt spid="32"/>
                                        </p:tgtEl>
                                      </p:cBhvr>
                                    </p:animEffect>
                                  </p:childTnLst>
                                </p:cTn>
                              </p:par>
                              <p:par>
                                <p:cTn id="61" presetID="3" presetClass="entr" presetSubtype="10"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blinds(horizontal)">
                                      <p:cBhvr>
                                        <p:cTn id="63" dur="500"/>
                                        <p:tgtEl>
                                          <p:spTgt spid="31"/>
                                        </p:tgtEl>
                                      </p:cBhvr>
                                    </p:animEffect>
                                  </p:childTnLst>
                                </p:cTn>
                              </p:par>
                              <p:par>
                                <p:cTn id="64" presetID="3" presetClass="entr" presetSubtype="10" fill="hold"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blinds(horizontal)">
                                      <p:cBhvr>
                                        <p:cTn id="66" dur="500"/>
                                        <p:tgtEl>
                                          <p:spTgt spid="39"/>
                                        </p:tgtEl>
                                      </p:cBhvr>
                                    </p:animEffect>
                                  </p:childTnLst>
                                </p:cTn>
                              </p:par>
                              <p:par>
                                <p:cTn id="67" presetID="3" presetClass="entr" presetSubtype="10"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blinds(horizontal)">
                                      <p:cBhvr>
                                        <p:cTn id="6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solidFill>
                  <a:prstClr val="black"/>
                </a:solidFill>
              </a:rPr>
              <a:t>Data Integrity </a:t>
            </a:r>
            <a:r>
              <a:rPr lang="en-US" sz="2000" dirty="0" smtClean="0"/>
              <a:t/>
            </a:r>
            <a:br>
              <a:rPr lang="en-US" sz="2000" dirty="0" smtClean="0"/>
            </a:br>
            <a:r>
              <a:rPr lang="en-US" sz="2000" dirty="0" smtClean="0"/>
              <a:t>Reliable Data Readings</a:t>
            </a:r>
            <a:br>
              <a:rPr lang="en-US" sz="2000" dirty="0" smtClean="0"/>
            </a:br>
            <a:r>
              <a:rPr lang="en-US" sz="2000" dirty="0" smtClean="0"/>
              <a:t>			Mixed-behavior models in multi-party computation</a:t>
            </a:r>
            <a:endParaRPr lang="en-US" sz="2000" dirty="0"/>
          </a:p>
        </p:txBody>
      </p:sp>
      <p:sp>
        <p:nvSpPr>
          <p:cNvPr id="3" name="Content Placeholder 2"/>
          <p:cNvSpPr>
            <a:spLocks noGrp="1"/>
          </p:cNvSpPr>
          <p:nvPr>
            <p:ph idx="1"/>
          </p:nvPr>
        </p:nvSpPr>
        <p:spPr/>
        <p:txBody>
          <a:bodyPr>
            <a:normAutofit/>
          </a:bodyPr>
          <a:lstStyle/>
          <a:p>
            <a:pPr>
              <a:buNone/>
            </a:pPr>
            <a:r>
              <a:rPr lang="en-US" sz="2000" dirty="0" smtClean="0">
                <a:solidFill>
                  <a:schemeClr val="tx2"/>
                </a:solidFill>
              </a:rPr>
              <a:t>      The protocol proposed allows the </a:t>
            </a:r>
            <a:r>
              <a:rPr lang="en-US" sz="2000" dirty="0" smtClean="0">
                <a:solidFill>
                  <a:schemeClr val="tx2"/>
                </a:solidFill>
              </a:rPr>
              <a:t>rational parties to emulate the </a:t>
            </a:r>
            <a:r>
              <a:rPr lang="en-US" sz="2000" dirty="0" smtClean="0">
                <a:solidFill>
                  <a:schemeClr val="tx2"/>
                </a:solidFill>
              </a:rPr>
              <a:t>mediator and </a:t>
            </a:r>
            <a:r>
              <a:rPr lang="en-US" sz="2000" dirty="0" smtClean="0">
                <a:solidFill>
                  <a:schemeClr val="tx2"/>
                </a:solidFill>
              </a:rPr>
              <a:t>jointly compute </a:t>
            </a:r>
            <a:r>
              <a:rPr lang="en-US" sz="2000" dirty="0" smtClean="0">
                <a:solidFill>
                  <a:schemeClr val="tx2"/>
                </a:solidFill>
              </a:rPr>
              <a:t>the function </a:t>
            </a:r>
            <a:r>
              <a:rPr lang="en-US" sz="2000" dirty="0" smtClean="0">
                <a:solidFill>
                  <a:schemeClr val="tx2"/>
                </a:solidFill>
              </a:rPr>
              <a:t>such that </a:t>
            </a:r>
            <a:endParaRPr lang="en-US" sz="2000" dirty="0" smtClean="0">
              <a:solidFill>
                <a:schemeClr val="tx2"/>
              </a:solidFill>
            </a:endParaRPr>
          </a:p>
          <a:p>
            <a:pPr>
              <a:buNone/>
            </a:pPr>
            <a:r>
              <a:rPr lang="en-US" sz="2000" dirty="0" smtClean="0">
                <a:solidFill>
                  <a:schemeClr val="tx2"/>
                </a:solidFill>
              </a:rPr>
              <a:t>(</a:t>
            </a:r>
            <a:r>
              <a:rPr lang="en-US" sz="2000" dirty="0" smtClean="0">
                <a:solidFill>
                  <a:schemeClr val="tx2"/>
                </a:solidFill>
              </a:rPr>
              <a:t>1) assuming that each rational party prefers that it</a:t>
            </a:r>
          </a:p>
          <a:p>
            <a:pPr>
              <a:buNone/>
            </a:pPr>
            <a:r>
              <a:rPr lang="en-US" sz="2000" dirty="0" smtClean="0">
                <a:solidFill>
                  <a:schemeClr val="tx2"/>
                </a:solidFill>
              </a:rPr>
              <a:t>learns the output while others do not, no rational party has an incentive</a:t>
            </a:r>
          </a:p>
          <a:p>
            <a:pPr>
              <a:buNone/>
            </a:pPr>
            <a:r>
              <a:rPr lang="en-US" sz="2000" dirty="0" smtClean="0">
                <a:solidFill>
                  <a:schemeClr val="tx2"/>
                </a:solidFill>
              </a:rPr>
              <a:t>to deviate from the protocol; </a:t>
            </a:r>
            <a:r>
              <a:rPr lang="en-US" sz="2000" dirty="0" smtClean="0">
                <a:solidFill>
                  <a:schemeClr val="tx2"/>
                </a:solidFill>
              </a:rPr>
              <a:t>and</a:t>
            </a:r>
          </a:p>
          <a:p>
            <a:pPr>
              <a:buNone/>
            </a:pPr>
            <a:r>
              <a:rPr lang="en-US" sz="2000" dirty="0" smtClean="0">
                <a:solidFill>
                  <a:schemeClr val="tx2"/>
                </a:solidFill>
              </a:rPr>
              <a:t>(</a:t>
            </a:r>
            <a:r>
              <a:rPr lang="en-US" sz="2000" dirty="0" smtClean="0">
                <a:solidFill>
                  <a:schemeClr val="tx2"/>
                </a:solidFill>
              </a:rPr>
              <a:t>2) the rational parties are </a:t>
            </a:r>
            <a:r>
              <a:rPr lang="en-US" sz="2000" dirty="0" smtClean="0">
                <a:solidFill>
                  <a:schemeClr val="tx2"/>
                </a:solidFill>
              </a:rPr>
              <a:t>protected from </a:t>
            </a:r>
            <a:r>
              <a:rPr lang="en-US" sz="2000" dirty="0" smtClean="0">
                <a:solidFill>
                  <a:schemeClr val="tx2"/>
                </a:solidFill>
              </a:rPr>
              <a:t>a malicious adversary controlling </a:t>
            </a:r>
            <a:r>
              <a:rPr lang="en-US" sz="2000" dirty="0" smtClean="0">
                <a:solidFill>
                  <a:schemeClr val="tx2"/>
                </a:solidFill>
              </a:rPr>
              <a:t> </a:t>
            </a:r>
            <a:r>
              <a:rPr lang="en-US" sz="2000" dirty="0" smtClean="0">
                <a:solidFill>
                  <a:schemeClr val="tx2"/>
                </a:solidFill>
              </a:rPr>
              <a:t>n</a:t>
            </a:r>
          </a:p>
          <a:p>
            <a:pPr>
              <a:buNone/>
            </a:pPr>
            <a:r>
              <a:rPr lang="en-US" sz="2000" dirty="0" smtClean="0">
                <a:solidFill>
                  <a:schemeClr val="tx2"/>
                </a:solidFill>
              </a:rPr>
              <a:t>/2 − </a:t>
            </a:r>
            <a:r>
              <a:rPr lang="en-US" sz="2000" dirty="0" smtClean="0">
                <a:solidFill>
                  <a:schemeClr val="tx2"/>
                </a:solidFill>
              </a:rPr>
              <a:t>2 of the participants: </a:t>
            </a:r>
            <a:endParaRPr lang="en-US" sz="2000" dirty="0" smtClean="0">
              <a:solidFill>
                <a:schemeClr val="tx2"/>
              </a:solidFill>
            </a:endParaRPr>
          </a:p>
          <a:p>
            <a:pPr>
              <a:buNone/>
            </a:pPr>
            <a:r>
              <a:rPr lang="en-US" sz="2000" dirty="0" smtClean="0">
                <a:solidFill>
                  <a:srgbClr val="FF0000"/>
                </a:solidFill>
              </a:rPr>
              <a:t>Result:</a:t>
            </a:r>
          </a:p>
          <a:p>
            <a:pPr>
              <a:buNone/>
            </a:pPr>
            <a:r>
              <a:rPr lang="en-US" sz="2000" dirty="0" smtClean="0">
                <a:solidFill>
                  <a:schemeClr val="tx2"/>
                </a:solidFill>
              </a:rPr>
              <a:t>The adversary </a:t>
            </a:r>
            <a:r>
              <a:rPr lang="en-US" sz="2000" dirty="0" smtClean="0">
                <a:solidFill>
                  <a:schemeClr val="tx2"/>
                </a:solidFill>
              </a:rPr>
              <a:t>can only either cause all rational participants to abort (so no</a:t>
            </a:r>
          </a:p>
          <a:p>
            <a:pPr>
              <a:buNone/>
            </a:pPr>
            <a:r>
              <a:rPr lang="en-US" sz="2000" dirty="0" smtClean="0">
                <a:solidFill>
                  <a:schemeClr val="tx2"/>
                </a:solidFill>
              </a:rPr>
              <a:t>one learns the function they are trying to compute), or can only learn</a:t>
            </a:r>
          </a:p>
          <a:p>
            <a:pPr>
              <a:buNone/>
            </a:pPr>
            <a:r>
              <a:rPr lang="en-US" sz="2000" dirty="0" smtClean="0">
                <a:solidFill>
                  <a:schemeClr val="tx2"/>
                </a:solidFill>
              </a:rPr>
              <a:t>whatever information is implied by the output of the </a:t>
            </a:r>
            <a:r>
              <a:rPr lang="en-US" sz="2000" dirty="0" smtClean="0">
                <a:solidFill>
                  <a:schemeClr val="tx2"/>
                </a:solidFill>
              </a:rPr>
              <a:t>function</a:t>
            </a:r>
            <a:endParaRPr lang="en-US" sz="2000" dirty="0">
              <a:solidFill>
                <a:schemeClr val="tx2"/>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t>Data Integrity</a:t>
            </a:r>
            <a:r>
              <a:rPr lang="en-US" sz="2000" dirty="0" smtClean="0"/>
              <a:t/>
            </a:r>
            <a:br>
              <a:rPr lang="en-US" sz="2000" dirty="0" smtClean="0"/>
            </a:br>
            <a:r>
              <a:rPr lang="en-US" sz="2000" dirty="0" smtClean="0"/>
              <a:t>			</a:t>
            </a:r>
            <a:r>
              <a:rPr lang="en-US" sz="2000" dirty="0" smtClean="0"/>
              <a:t>Data </a:t>
            </a:r>
            <a:r>
              <a:rPr lang="en-US" sz="2000" dirty="0" smtClean="0"/>
              <a:t>Authenticity</a:t>
            </a:r>
            <a:br>
              <a:rPr lang="en-US" sz="2000" dirty="0" smtClean="0"/>
            </a:br>
            <a:r>
              <a:rPr lang="en-US" sz="2000" dirty="0" smtClean="0"/>
              <a:t>					</a:t>
            </a:r>
            <a:r>
              <a:rPr lang="en-US" sz="2000" b="1" dirty="0" smtClean="0"/>
              <a:t> </a:t>
            </a:r>
            <a:r>
              <a:rPr lang="en-US" sz="2000" b="1" dirty="0" smtClean="0"/>
              <a:t>         </a:t>
            </a:r>
            <a:r>
              <a:rPr lang="en-US" sz="1800" dirty="0" smtClean="0"/>
              <a:t>Leap</a:t>
            </a:r>
            <a:endParaRPr lang="en-US" sz="1800" dirty="0"/>
          </a:p>
        </p:txBody>
      </p:sp>
      <p:sp>
        <p:nvSpPr>
          <p:cNvPr id="5" name="Content Placeholder 4"/>
          <p:cNvSpPr>
            <a:spLocks noGrp="1"/>
          </p:cNvSpPr>
          <p:nvPr>
            <p:ph idx="1"/>
          </p:nvPr>
        </p:nvSpPr>
        <p:spPr>
          <a:xfrm>
            <a:off x="457200" y="1600200"/>
            <a:ext cx="7543800" cy="4358116"/>
          </a:xfrm>
          <a:prstGeom prst="rect">
            <a:avLst/>
          </a:prstGeom>
        </p:spPr>
        <p:txBody>
          <a:bodyPr>
            <a:spAutoFit/>
          </a:bodyPr>
          <a:lstStyle/>
          <a:p>
            <a:pPr>
              <a:lnSpc>
                <a:spcPct val="80000"/>
              </a:lnSpc>
            </a:pPr>
            <a:r>
              <a:rPr lang="en-US" altLang="zh-CN" sz="1800" dirty="0" smtClean="0">
                <a:solidFill>
                  <a:schemeClr val="tx2"/>
                </a:solidFill>
              </a:rPr>
              <a:t>LEAP: Localized Encryption and Authentication Protocol</a:t>
            </a:r>
          </a:p>
          <a:p>
            <a:pPr>
              <a:lnSpc>
                <a:spcPct val="80000"/>
              </a:lnSpc>
            </a:pPr>
            <a:endParaRPr lang="en-US" altLang="zh-CN" sz="1800" dirty="0" smtClean="0">
              <a:solidFill>
                <a:schemeClr val="tx2"/>
              </a:solidFill>
            </a:endParaRPr>
          </a:p>
          <a:p>
            <a:pPr>
              <a:lnSpc>
                <a:spcPct val="80000"/>
              </a:lnSpc>
            </a:pPr>
            <a:r>
              <a:rPr lang="en-US" altLang="zh-CN" sz="1800" dirty="0" smtClean="0">
                <a:solidFill>
                  <a:schemeClr val="tx2"/>
                </a:solidFill>
              </a:rPr>
              <a:t>Support in-network processing, while at the same time restricting the security impact of a compromised node.</a:t>
            </a:r>
          </a:p>
          <a:p>
            <a:pPr>
              <a:lnSpc>
                <a:spcPct val="80000"/>
              </a:lnSpc>
            </a:pPr>
            <a:endParaRPr lang="en-US" altLang="zh-CN" sz="1800" dirty="0" smtClean="0">
              <a:solidFill>
                <a:schemeClr val="tx2"/>
              </a:solidFill>
            </a:endParaRPr>
          </a:p>
          <a:p>
            <a:pPr>
              <a:lnSpc>
                <a:spcPct val="80000"/>
              </a:lnSpc>
            </a:pPr>
            <a:r>
              <a:rPr lang="en-US" altLang="zh-CN" sz="1800" dirty="0" smtClean="0">
                <a:solidFill>
                  <a:schemeClr val="tx2"/>
                </a:solidFill>
              </a:rPr>
              <a:t>A KEY management protocol for sensor networks</a:t>
            </a:r>
          </a:p>
          <a:p>
            <a:pPr>
              <a:lnSpc>
                <a:spcPct val="80000"/>
              </a:lnSpc>
            </a:pPr>
            <a:endParaRPr lang="en-US" altLang="zh-CN" sz="1800" dirty="0" smtClean="0">
              <a:solidFill>
                <a:schemeClr val="tx2"/>
              </a:solidFill>
            </a:endParaRPr>
          </a:p>
          <a:p>
            <a:pPr>
              <a:lnSpc>
                <a:spcPct val="80000"/>
              </a:lnSpc>
            </a:pPr>
            <a:r>
              <a:rPr lang="en-US" altLang="zh-CN" sz="1800" dirty="0" smtClean="0">
                <a:solidFill>
                  <a:schemeClr val="tx2"/>
                </a:solidFill>
              </a:rPr>
              <a:t>Four types of keys for each sensor </a:t>
            </a:r>
            <a:r>
              <a:rPr lang="en-US" altLang="zh-CN" sz="1800" dirty="0" smtClean="0">
                <a:solidFill>
                  <a:schemeClr val="tx2"/>
                </a:solidFill>
              </a:rPr>
              <a:t>node</a:t>
            </a:r>
          </a:p>
          <a:p>
            <a:pPr>
              <a:lnSpc>
                <a:spcPct val="80000"/>
              </a:lnSpc>
              <a:buNone/>
            </a:pPr>
            <a:endParaRPr lang="en-US" altLang="zh-CN" sz="1800" dirty="0" smtClean="0">
              <a:solidFill>
                <a:schemeClr val="tx2"/>
              </a:solidFill>
            </a:endParaRPr>
          </a:p>
          <a:p>
            <a:pPr>
              <a:lnSpc>
                <a:spcPct val="80000"/>
              </a:lnSpc>
            </a:pPr>
            <a:r>
              <a:rPr lang="en-US" altLang="zh-CN" sz="1800" dirty="0" smtClean="0">
                <a:solidFill>
                  <a:schemeClr val="tx2"/>
                </a:solidFill>
              </a:rPr>
              <a:t>The establishing and updating part of the protocol is communication and energy-efficient and minimizes the involvement of the BS (base station)</a:t>
            </a:r>
          </a:p>
          <a:p>
            <a:pPr>
              <a:lnSpc>
                <a:spcPct val="80000"/>
              </a:lnSpc>
            </a:pPr>
            <a:endParaRPr lang="en-US" altLang="zh-CN" sz="1800" dirty="0" smtClean="0">
              <a:solidFill>
                <a:schemeClr val="tx2"/>
              </a:solidFill>
            </a:endParaRPr>
          </a:p>
          <a:p>
            <a:pPr>
              <a:lnSpc>
                <a:spcPct val="80000"/>
              </a:lnSpc>
            </a:pPr>
            <a:r>
              <a:rPr lang="en-US" altLang="zh-CN" sz="1800" dirty="0" smtClean="0">
                <a:solidFill>
                  <a:schemeClr val="tx2"/>
                </a:solidFill>
              </a:rPr>
              <a:t>The authentication part of the protocol  supports source authentication without precluding in-network processing</a:t>
            </a:r>
          </a:p>
          <a:p>
            <a:pPr>
              <a:lnSpc>
                <a:spcPct val="80000"/>
              </a:lnSpc>
            </a:pPr>
            <a:endParaRPr lang="en-US" altLang="zh-CN" sz="1800" dirty="0" smtClean="0">
              <a:solidFill>
                <a:schemeClr val="tx2"/>
              </a:solidFill>
            </a:endParaRPr>
          </a:p>
          <a:p>
            <a:endParaRPr lang="en-US" sz="1800" dirty="0">
              <a:solidFill>
                <a:schemeClr val="tx2"/>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b="1" dirty="0" smtClean="0"/>
              <a:t>Data Integrity</a:t>
            </a:r>
            <a:r>
              <a:rPr lang="en-US" sz="1800" dirty="0" smtClean="0"/>
              <a:t/>
            </a:r>
            <a:br>
              <a:rPr lang="en-US" sz="1800" dirty="0" smtClean="0"/>
            </a:br>
            <a:r>
              <a:rPr lang="en-US" sz="1800" dirty="0" smtClean="0"/>
              <a:t>			Data Authenticity</a:t>
            </a:r>
            <a:br>
              <a:rPr lang="en-US" sz="1800" dirty="0" smtClean="0"/>
            </a:br>
            <a:r>
              <a:rPr lang="en-US" sz="1800" dirty="0" smtClean="0"/>
              <a:t>					</a:t>
            </a:r>
            <a:r>
              <a:rPr lang="en-US" sz="1800" b="1" dirty="0" smtClean="0"/>
              <a:t>          </a:t>
            </a:r>
            <a:r>
              <a:rPr lang="en-US" sz="1600" dirty="0" smtClean="0"/>
              <a:t>Leap</a:t>
            </a:r>
            <a:endParaRPr lang="en-US" sz="1800" dirty="0"/>
          </a:p>
        </p:txBody>
      </p:sp>
      <p:sp>
        <p:nvSpPr>
          <p:cNvPr id="3" name="Content Placeholder 2"/>
          <p:cNvSpPr>
            <a:spLocks noGrp="1"/>
          </p:cNvSpPr>
          <p:nvPr>
            <p:ph idx="1"/>
          </p:nvPr>
        </p:nvSpPr>
        <p:spPr>
          <a:xfrm>
            <a:off x="457200" y="1600201"/>
            <a:ext cx="8229600" cy="4495800"/>
          </a:xfrm>
        </p:spPr>
        <p:txBody>
          <a:bodyPr>
            <a:normAutofit/>
          </a:bodyPr>
          <a:lstStyle/>
          <a:p>
            <a:pPr>
              <a:lnSpc>
                <a:spcPct val="90000"/>
              </a:lnSpc>
            </a:pPr>
            <a:r>
              <a:rPr lang="en-US" altLang="zh-CN" sz="2000" dirty="0" smtClean="0">
                <a:solidFill>
                  <a:schemeClr val="tx2"/>
                </a:solidFill>
              </a:rPr>
              <a:t>Individual </a:t>
            </a:r>
            <a:r>
              <a:rPr lang="en-US" altLang="zh-CN" sz="2000" dirty="0" smtClean="0">
                <a:solidFill>
                  <a:schemeClr val="tx2"/>
                </a:solidFill>
              </a:rPr>
              <a:t>key: shared with </a:t>
            </a:r>
            <a:r>
              <a:rPr lang="en-US" altLang="zh-CN" sz="2000" dirty="0" smtClean="0">
                <a:solidFill>
                  <a:schemeClr val="tx2"/>
                </a:solidFill>
              </a:rPr>
              <a:t>BS, </a:t>
            </a:r>
            <a:r>
              <a:rPr lang="en-US" altLang="zh-CN" sz="2000" dirty="0" smtClean="0">
                <a:solidFill>
                  <a:schemeClr val="tx2"/>
                </a:solidFill>
              </a:rPr>
              <a:t>used for secure </a:t>
            </a:r>
            <a:r>
              <a:rPr lang="en-US" altLang="zh-CN" sz="2000" dirty="0" smtClean="0">
                <a:solidFill>
                  <a:schemeClr val="tx2"/>
                </a:solidFill>
              </a:rPr>
              <a:t>communications</a:t>
            </a:r>
          </a:p>
          <a:p>
            <a:pPr>
              <a:lnSpc>
                <a:spcPct val="90000"/>
              </a:lnSpc>
              <a:buNone/>
            </a:pPr>
            <a:endParaRPr lang="en-US" altLang="zh-CN" sz="2000" dirty="0" smtClean="0">
              <a:solidFill>
                <a:schemeClr val="tx2"/>
              </a:solidFill>
            </a:endParaRPr>
          </a:p>
          <a:p>
            <a:pPr>
              <a:lnSpc>
                <a:spcPct val="90000"/>
              </a:lnSpc>
            </a:pPr>
            <a:r>
              <a:rPr lang="en-US" altLang="zh-CN" sz="2000" dirty="0" smtClean="0">
                <a:solidFill>
                  <a:schemeClr val="tx2"/>
                </a:solidFill>
              </a:rPr>
              <a:t>Group </a:t>
            </a:r>
            <a:r>
              <a:rPr lang="en-US" altLang="zh-CN" sz="2000" dirty="0" smtClean="0">
                <a:solidFill>
                  <a:schemeClr val="tx2"/>
                </a:solidFill>
              </a:rPr>
              <a:t>Key: Each node will also have a copy of the group key, which is shared by all </a:t>
            </a:r>
            <a:r>
              <a:rPr lang="en-US" altLang="zh-CN" sz="2000" dirty="0" smtClean="0">
                <a:solidFill>
                  <a:schemeClr val="tx2"/>
                </a:solidFill>
              </a:rPr>
              <a:t>the nodes </a:t>
            </a:r>
            <a:r>
              <a:rPr lang="en-US" altLang="zh-CN" sz="2000" dirty="0" smtClean="0">
                <a:solidFill>
                  <a:schemeClr val="tx2"/>
                </a:solidFill>
              </a:rPr>
              <a:t>on the </a:t>
            </a:r>
            <a:r>
              <a:rPr lang="en-US" altLang="zh-CN" sz="2000" dirty="0" smtClean="0">
                <a:solidFill>
                  <a:schemeClr val="tx2"/>
                </a:solidFill>
              </a:rPr>
              <a:t>system. It is used </a:t>
            </a:r>
            <a:r>
              <a:rPr lang="en-US" altLang="zh-CN" sz="2000" dirty="0" smtClean="0">
                <a:solidFill>
                  <a:schemeClr val="tx2"/>
                </a:solidFill>
              </a:rPr>
              <a:t>by BS for encryption </a:t>
            </a:r>
            <a:r>
              <a:rPr lang="en-US" altLang="zh-CN" sz="2000" dirty="0" smtClean="0">
                <a:solidFill>
                  <a:schemeClr val="tx2"/>
                </a:solidFill>
              </a:rPr>
              <a:t>of broadcast</a:t>
            </a:r>
          </a:p>
          <a:p>
            <a:pPr>
              <a:lnSpc>
                <a:spcPct val="90000"/>
              </a:lnSpc>
              <a:buNone/>
            </a:pPr>
            <a:endParaRPr lang="en-US" altLang="zh-CN" sz="2000" dirty="0" smtClean="0">
              <a:solidFill>
                <a:schemeClr val="tx2"/>
              </a:solidFill>
            </a:endParaRPr>
          </a:p>
          <a:p>
            <a:pPr>
              <a:lnSpc>
                <a:spcPct val="90000"/>
              </a:lnSpc>
            </a:pPr>
            <a:r>
              <a:rPr lang="en-US" altLang="zh-CN" sz="2000" dirty="0" smtClean="0">
                <a:solidFill>
                  <a:schemeClr val="tx2"/>
                </a:solidFill>
              </a:rPr>
              <a:t>Cluster </a:t>
            </a:r>
            <a:r>
              <a:rPr lang="en-US" altLang="zh-CN" sz="2000" dirty="0" smtClean="0">
                <a:solidFill>
                  <a:schemeClr val="tx2"/>
                </a:solidFill>
              </a:rPr>
              <a:t>Key: shared by a node and all its neighbors, used for securing locally broadcast </a:t>
            </a:r>
            <a:r>
              <a:rPr lang="en-US" altLang="zh-CN" sz="2000" dirty="0" smtClean="0">
                <a:solidFill>
                  <a:schemeClr val="tx2"/>
                </a:solidFill>
              </a:rPr>
              <a:t>messages</a:t>
            </a:r>
          </a:p>
          <a:p>
            <a:pPr>
              <a:lnSpc>
                <a:spcPct val="90000"/>
              </a:lnSpc>
              <a:buNone/>
            </a:pPr>
            <a:endParaRPr lang="en-US" altLang="zh-CN" sz="2000" dirty="0" smtClean="0">
              <a:solidFill>
                <a:schemeClr val="tx2"/>
              </a:solidFill>
            </a:endParaRPr>
          </a:p>
          <a:p>
            <a:pPr>
              <a:lnSpc>
                <a:spcPct val="90000"/>
              </a:lnSpc>
            </a:pPr>
            <a:r>
              <a:rPr lang="en-US" altLang="zh-CN" sz="2000" dirty="0" smtClean="0">
                <a:solidFill>
                  <a:schemeClr val="tx2"/>
                </a:solidFill>
              </a:rPr>
              <a:t>Pair wise </a:t>
            </a:r>
            <a:r>
              <a:rPr lang="en-US" altLang="zh-CN" sz="2000" dirty="0" smtClean="0">
                <a:solidFill>
                  <a:schemeClr val="tx2"/>
                </a:solidFill>
              </a:rPr>
              <a:t>Shared Key: shared with its immediate neighbors</a:t>
            </a:r>
          </a:p>
          <a:p>
            <a:pPr>
              <a:lnSpc>
                <a:spcPct val="90000"/>
              </a:lnSpc>
              <a:buNone/>
            </a:pPr>
            <a:endParaRPr lang="en-US" sz="2000" dirty="0">
              <a:solidFill>
                <a:schemeClr val="tx2"/>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800" dirty="0" smtClean="0"/>
              <a:t/>
            </a:r>
            <a:br>
              <a:rPr lang="en-US" sz="1800" dirty="0" smtClean="0"/>
            </a:br>
            <a:r>
              <a:rPr lang="en-US" sz="1800" b="1" dirty="0" smtClean="0"/>
              <a:t>Data  Availability</a:t>
            </a:r>
            <a:r>
              <a:rPr lang="en-US" sz="1800" dirty="0" smtClean="0"/>
              <a:t/>
            </a:r>
            <a:br>
              <a:rPr lang="en-US" sz="1800" dirty="0" smtClean="0"/>
            </a:br>
            <a:r>
              <a:rPr lang="en-US" sz="1800" dirty="0" smtClean="0"/>
              <a:t>Fairness</a:t>
            </a:r>
            <a:br>
              <a:rPr lang="en-US" sz="1800" dirty="0" smtClean="0"/>
            </a:br>
            <a:r>
              <a:rPr lang="en-US" sz="1800" dirty="0" smtClean="0"/>
              <a:t>	</a:t>
            </a:r>
            <a:endParaRPr lang="en-US" sz="1800" dirty="0"/>
          </a:p>
        </p:txBody>
      </p:sp>
      <p:sp>
        <p:nvSpPr>
          <p:cNvPr id="3" name="Content Placeholder 2"/>
          <p:cNvSpPr>
            <a:spLocks noGrp="1"/>
          </p:cNvSpPr>
          <p:nvPr>
            <p:ph idx="1"/>
          </p:nvPr>
        </p:nvSpPr>
        <p:spPr>
          <a:xfrm>
            <a:off x="457200" y="1600200"/>
            <a:ext cx="5029200" cy="4724400"/>
          </a:xfrm>
        </p:spPr>
        <p:txBody>
          <a:bodyPr>
            <a:normAutofit/>
          </a:bodyPr>
          <a:lstStyle/>
          <a:p>
            <a:pPr>
              <a:buNone/>
            </a:pPr>
            <a:r>
              <a:rPr lang="en-US" sz="1600" dirty="0" smtClean="0">
                <a:solidFill>
                  <a:srgbClr val="FF0000"/>
                </a:solidFill>
              </a:rPr>
              <a:t>Free Riders:</a:t>
            </a:r>
          </a:p>
          <a:p>
            <a:pPr>
              <a:buNone/>
            </a:pPr>
            <a:r>
              <a:rPr lang="en-US" sz="1600" dirty="0" smtClean="0"/>
              <a:t>	Nodes which attempts to benefit from the resources of others without offering their own resources in exchange.</a:t>
            </a:r>
          </a:p>
          <a:p>
            <a:pPr>
              <a:buNone/>
            </a:pPr>
            <a:endParaRPr lang="en-US" sz="1600" dirty="0" smtClean="0"/>
          </a:p>
          <a:p>
            <a:pPr>
              <a:buNone/>
            </a:pPr>
            <a:r>
              <a:rPr lang="en-US" sz="1600" dirty="0" smtClean="0">
                <a:solidFill>
                  <a:srgbClr val="FF0000"/>
                </a:solidFill>
              </a:rPr>
              <a:t>Solutions:</a:t>
            </a:r>
          </a:p>
          <a:p>
            <a:pPr>
              <a:buNone/>
            </a:pPr>
            <a:r>
              <a:rPr lang="en-US" sz="1600" dirty="0" smtClean="0">
                <a:solidFill>
                  <a:schemeClr val="tx2"/>
                </a:solidFill>
              </a:rPr>
              <a:t>Reciprocity-Based Schemes</a:t>
            </a:r>
          </a:p>
          <a:p>
            <a:r>
              <a:rPr lang="en-US" sz="1600" dirty="0" smtClean="0"/>
              <a:t>Direct reciprocity</a:t>
            </a:r>
          </a:p>
          <a:p>
            <a:r>
              <a:rPr lang="en-US" sz="1600" dirty="0" smtClean="0"/>
              <a:t>In-direct reciprocity</a:t>
            </a:r>
          </a:p>
          <a:p>
            <a:endParaRPr lang="en-US" sz="1600" dirty="0"/>
          </a:p>
        </p:txBody>
      </p:sp>
      <p:sp>
        <p:nvSpPr>
          <p:cNvPr id="3074" name="AutoShape 2" descr="data:image/jpg;base64,/9j/4AAQSkZJRgABAQAAAQABAAD/2wBDAAkGBwgHBgkIBwgKCgkLDRYPDQwMDRsUFRAWIB0iIiAdHx8kKDQsJCYxJx8fLT0tMTU3Ojo6Iys/RD84QzQ5Ojf/2wBDAQoKCg0MDRoPDxo3JR8lNzc3Nzc3Nzc3Nzc3Nzc3Nzc3Nzc3Nzc3Nzc3Nzc3Nzc3Nzc3Nzc3Nzc3Nzc3Nzc3Nzf/wAARCACWAK0DASIAAhEBAxEB/8QAHAAAAQQDAQAAAAAAAAAAAAAAAAQFBgcBAgMI/8QAPRAAAgEDAgQEBAQEBAYDAQAAAQIDAAQRBSEGEjFBEyJRYTJxgZEHFEKhFSNSkiRDYrFygqLB0fBTwtLx/8QAGQEAAwEBAQAAAAAAAAAAAAAAAAECAwQF/8QAJREAAgICAgEEAgMAAAAAAAAAAAECEQMhEjFBBBMiUQVhFDJC/9oADAMBAAIRAxEAPwC8KKKKACiiigAooooAKKKKACiiigAorUuACWIAHUmo3rHHvDWkcy3GpxSyr/lW381s+nl2H1NFgSbPrRkVT+tfjQwDDRtLCjoJbx//AKrt/wBVQbV+OuJdYJW41WdImGfDtv5S4/5cZ+pNS2Fno641OwtZDHc31tC4HMVkmVSB64JpSrq6hlYEMMgg9RXkgFi5dt2JyWPUmrs/BDVrm80u90+4dpI7JkMLN+lWz5R7Art86EwLNoooqgCiiikwMGsVtWKkDNFFFWAUUVjIoAzRTFq3GHD2j5F9qtsrj/LjbxH/ALVyahWr/jHYQgrpOmzXDY2edxGv2GSf2pWBaWaT3t9aWEJlvrqG2j/rmkCD96oHVPxQ4m1IMsd0tkh/TaxhT/ccn9xUVuWv9RkM887TzN+qaQsfuTmlyFZe2r/ipw3p+UglmvpR+m3jwP7mwPtmoRrX4yarIGXTrS2sV7PK3iv/ANh+xqvV09yP8RdEDusVaMdNs8sCpPcnzGlbCxfqnEuu66f8beXl0D+ln5U/t2H7U3La3DD+Y6Qr2C9fvTtpOkcQa8R/BNFuZY//AJWXw4/7jgfvmpro/wCDer3ZWTXtYjtUI3hs152+XMcD9jRQtlZmC0gy0zhm65c5P2px0fR9W1puTQ9JurlScGRU5Yx/zHb96vfQvwz4W0UrJHpy3c67+NeHxTn1wfKPoKl6IqKFRQqgYCqMACnQUUho/wCDutXZEmtajb2Kd47dfFf7nAH71afCHCthwnp72dgZJDI/PJNLgu59yANh2Hzp7MqAkelc5bqKHHiMACcAmp9zGu2UkzvRRmitACiiigArBrNFIAooJwKifHHHuk8IxCO4Y3F/IuY7SIjmI/qY/pX379gaYD7r91NZaHqN3bcvjQWsskfN05lQkZ+orzTq3EmuauWGoardTqd+QyFU/tGB+1KuJPxJ4j1/xI5Lr8paMCPy1plVI9Gb4m998e1RRNQZFxyg46b4xUVYC4Qsf/5XTw0j3dgi4z5iBn701Nf3Ug8h5R/p/wDNWL+EXCvDPFQuRrL3M2o27c35bxuVGj2wwx5jg7Hfbb1p0Ihv561UhIQ0sjHCqi5J+Xr9KkGlcG8Ya3ym00drSEnPjXZ8MY+R3P0Br0Do/DujaInLpOmWtrtgtHGAx+bdT9TTqKdIKKc0n8FXkAfiHXJJPWCzXA/ub/8ANTvQvw/4X0Mq9npMLzL0muB4rj3BbOPpipRWCwFFpAAUAAAYA6VmuTSgd64y3aIhZmCqOrE4A+tS50MVZpNf3ItbOWduiLmozqXHmi2bPHHcm7mQEtHajnO3v0H3pl07ipeLrqa08NrOKFPE5/EEmFB8xbGwIA6b9axnkbjUeyVkjyo7Q/iFANf/AIbPEVzGWXlUltt/3rTWOIJdXmtrSGyubeLxhIbmeJkUKvUZI7g00za5e6leuuhIbWA4PNCoE0wG2XYb7nooIyO4G9bracUxBXjvbt325gLt3JJ74PxfbftgZNcX8dLTbOjk/CJ/oPENrrEt1BF5ZrZyrKT8S9Aw9jT2OlVbomqm61OH8ykdvqaY8K6ChBIW6RyAYBDAbEAHuAQMmyNOvI722WWMFTuro3VGHVT7ivQxS1TMFa0xVRWM1mtRhRRRSAbOJtWTQtBvdTkXmFvEWVf6m6KPqSK8mate3OpajcXt/MZrmdy8kh7k/wDbsB2GBXqjjvTn1XhLUrSMZkaLnQepU82P2rypexGKVlI6Hb5UXsDSPB6mucnlO2OvWuZYgbGnDTNIvNV510+zurt0GWEERbl+Z7U20lbYJX0ICxb4jmnPhzW7rQNTi1CxblniIKnt7g+oIyCPQ+wpvmgmt5DHPE8bjqrKQa5gEsAASfQChOwej11wpxHZ8S6Jb6pZEhJRh42+KNx8Sn3H+2DTk9wq9dvrVRcDi44J4Yjt7zMmoajItytr0ECsAqlz3J28ox7mlo1/iC7CzRLIkTBSBBAvKMiLbOCf1sNz/ttjOaToai2iyJ76OFDJLIkcY3LuwUD5k7VHNR450m1XmikluxvvbplPfznC4+RNRJuIZmZf45ZW97HF5syQKrp5WJKsAAD5D1Hf5401aNNIkj1C0jW7gvAoiml8gj5MqY2jTAJAJG59elZym0rRnkUoqx4vOKdXmeRIlhs1VC58FfzMgAAODsApIP8ASeh9qid1aX2o3cTapqVzfxOOdW5xyFD3wdgQR0271tayaqzRP4saWY7JOsUcUnN8XlG+xIII2yewBpva416S3WzspkaC3JCycygRj5kZ39s+2ahN/ZONxv5s01zTYZLo6JIZ45opFcMpHLLHtkAdzyjIz3BHcU58ACw0Oe5tjdZ/Nc0MlwTuisMJle2GH/UajeiSxasl5aXN663FwgWN+clZDuBv2A6YPUH1FK7XTrfSbDmjdhcGNhOfFV8jZlOB02b6/Q1dtKiVqbXgm8In0eZ7WSPBBJXcNzA9MEg5BxnruMk7DFLTrj+F4fKu5BzknI9h3Pz69SAtMvCVzqU1vHbu8c9quAI7qPxUQ+gzg/QEU/PozN5f4XprDuXnnI653Unf1xnsKz4p9HRGaGeGBtW1VZUdV8NhLNOSQkcY+Ni2BtgYztzH0UYpxtOKxp3EU8r+IbG4mHjlukPNupxj0ZSfmfbG+qL/AA6zSfUXSS3WZC1pbRCOJt+pGSXP/ESPaoVea0s093O8ktul67M0hdlPU4APoAQNgapfFUjnzSk2uJfkTiRVdTlWGQQeoreq4/C3iNp7RNNuH8SJQRbSgkgY6xkkA7bYJAznFWMDkda6YyTRrCXJGaKKxmqKGzVNUhsoi8jAAdjXmLjqKGLXZ1thywuS6D0BOcfTpV8cWxO6NjO1U1xbpjTsJeU8698daxjL5AiG28YmnjjLBQ7hcnoMmrY4FuLux017ZF8O0ywXlblMjd29cVU0kMkecqRj26VbdgYrOGLzqlvJGGVydgQBkfXqPrXH+U+WLj9nd6JLnsauIeGIr+6WTmkw42Ib4W7g5+/39KQWuiPZ30NsWQNHIkrFVAMsee31GDViaPpset2s0ttfIqr2Ccx236k4Hz36more6otvqcQuLeKQwSmOZecHMbEA9jnsfmtcnpPU5W1D6NPU4oNNrsnOs28L8TR3lyBLaXUaSwb7FQY8D6HOR6H3NOqatZpaMGUERwkqijAGFO23TZfQfTfHCGKU6XD4ccd5bSosj2k7FcPseZGG6nO+MEZ9KbHg00KVa11iIhcY5YpB0YdQf9R+1ei1e0cFo5ay9teNInhKCWblbcd5F3+/+/pun1a1vLfhS2063ZDfXU0l4qMD5IuXByP3x02PXFOdusMczS2elzPITzCfUXVgm+fLGmxORncj7AARPimX83I81zcNzczK8zsQS3QfD09MAYoS4omUqOVppsdmLS11K+a7ujjJhj/l52wC2OUDGPnv6YpW5umlngkspAOYoIhLgMCRjYqCCcd84wDTNYvB+UOm6ZIbWd1YCdIiQ6keZSGLHOBkdDkDrtSjS9Qf+J/wua6uBLbkoLh5sEtuSzHH2+WM1MoatHLKCu12M9+tvGr31pagXPOUUSv4nhgdQB0XJ2UFSST13pMbtpMTyy+J422Cc9WydifXJx6k+tSd9OdP8NcyDwpVBHhY2LdCD2bHQ9QM43xiG6lo0+n3X5m6VUSOTmEagBVwMjYE4B61rCSkqZePrZZ/B15aXFvJ4c8BKzc3hRtuMYHTr2qXM45S2QB65xXm61t7uXDWEU0i9XkQcoB/4u339ac4LLVp2CyTykf0I7Pj60uCjuzVKyyeMtf02RVs/wAzG+CVblw3hnHU79gScd/vUKs+F9T1W+aOxiEsLt5bhyEjI+Zxn6dsV00nRobNleZlV2PT43+1TSxnjgTMkca5Hx3PmY9P0f8AmspZuH9So4t22QDS5dR0u+ubeJZYUSUrJKFKhXQ7EE79R6DNXvwRxLHxBpYaQhbyEBZ06Z9GHsf96qriq90l7hJ0ileYjEzB+QOADvyjO+MDOdwOnekfDeuzadqMGp2MEkMPMYwp3SYDdk5h+rGPfODWkcl/I5ZylDJda8noXNFI9K1G31SxhvLRuaKVQR6j1B9xSzNdCdnQmmrQy6xZeMpAGdqhN/w6X5uYA57YqznQMOm9JJbJXztWbiMo7X+F8W8ojjAbBI279qTcH3FrqGmS6HqUoWaPIiBOCwwSPtgj7VbWt6apjfbtVG8X2D6dqgurfKHm5lYfpYVjkxrLHi3RtiyODtDvw1dXOha5ZW1/iSzukV1DfAAdw57HA7dfl1pbxpwDqser3M+jae88cgE0TWsZABPUdTvnO3ypX+GAfif8hb6p4UtppkjlYynmPlBTJ643O3+kVdRXAwqjpisYxcZuXnz+zTJNPSKz4c4llIjsNVga3nVQhVs5jfHwtnpk5IPf6U9pdRzXEsSleaPAO/qKrL8TZbq04subq3kdJwRylWwSvofb2qLxcWalZzGa2upMv1LAHNbYeU4KRhljxkXzNL4UZZmA5VzvtVYOtvqEksM12EeR/Mg8wCHJLbZO2B0B+VR+bivUbm3hae6ZnBbmDHynfbYbDanrQbhLyONhcrCwcyBViBIYDdgcbds7HHbGa0ca2zCX7NrOyeOGASKDOQv8xWyOYnCsCOh2BxylskDanA6faSarB+ZsvCuoh5IwwC87Hf4e++xJ2wBkcoNOkNzHZ27vFOFsWbKDfynADHlBxnfc57g7bUhvBeXYkuEMMxVAyMjKfEG+MEdvc/eolJvaMpStofrThC9/MxyXd3y8jc8McShmQHJHQhR9z+9Ok/DemxlZNQMbsp2a7YSsM4GyABR1H6aQaTxBa2+jxQSXjTOqg88B5Rjl+Fi24IJI6e1NN7xfaw29xJZRyF1O0kOHC4wTlyc5wQcL2BPQVyNzk6R2xxwih21G1s1RGFuWUYxJdvyJ+k+VR9emai2o3FpbqfGn5lH6UHhrtj6np7U2TXmu63M62sD+IMhgimRlO48x6DBH2II70gnsLO2kZtU1GJ5B8UER/MSd9m5TyKcHB83YHAIrXHhf+hSyRXR3l1/BMenQMxO2YxjPXAydz8J+taRNq2rWyfl5ZTAM8zRBVSInuZDgdOU7kdCNtqbJtcsrbCWVkjMM/wAy6YTOTtny7IDsOx33puvNZ1HU3zJJLNy9PEPMFHsPhX7V0xxL6MnKb6JDfxWEMMDrdxy3wyk4hcvGR1B5yAObOQQM7AH1rhYXtpA4szPJDbTSo03IpKKRsGI2zgE9KjLrI8qu0viNjJPNnlqQ6XFJqckUUsyKq+XnK8xApygkjP2U3bPQfCul22jacILSdpkkPiFydiSBuoGwBGPnT6GqK8HqtjpFtZLM8qxLgM/X5ew9B2qSKcgGqhpUaLWhTWGGRWaKooa9Tg8RDVYcb6P+YtpAF36j5irdnQMDmotrdiJI2DCsWtlJ+CpPw0v30zWp4CSnPysDn9SkjH2NWPxH+J1ho5a2tYjdXa7MG8iIe4J6k/Lb3qr9dhl0PWvzMSoQTnzDpuOnofekmp6fJrOqT3gARZWLcoPTA37e2aycLy8m6RTnFR2I+J+LL/iG+a5vhACdgkMfKAO2+5P1NR+EEEqyEhj6093mnWcJ8KK4jV88vIW5sknuR5V+9K4dFlZbcTWWZnc+FkHL4wfljGT9O4rqi4xWjJzvsjyRMULFeWNWAJz/AO71MOGINTnghXR4rcScuTJKGOCpzzADrsemD8ulMmpaXM3gzJCxeWRkOMYz3BOe2Rv6GpLw3GNMt3TWpLeGI4CJzsZCrdSMbEDB2x1IpZGnET+x+4bvIr9pbO6P8xDkLIoCytuCwBGR6gDtSLVY7rSeIIJdLhnuVmRVaKGI4hcjDKR6d87imnVNY0eHUv4jGjy3OSzFj4Mbv/WY1yTtt0XpTLq/Geo6jzKLhhEf8uP+WmPkNz9SaiMG+uieO9Es1iDSbPXOa6ui1o489vEwMiZ6kKM7g7jPtnqaa5+IdE0wGPTbEzsBs96fL3xiJD25iBzMcA46VCvzE0x5XchD2Uf+K3CRJtu599gf+9XHEorZXFjrqfFGpamngPIxh/TAqiOMewjTA++aamSRwPGlCgfp6n7CusayyHliQ4P6VGB+3Wl9pod1McspUGq1EfFDXyxofKnMf9e/7ClEdvPc4CoW+fT7VKbHhyJcFwWb3FP1no4GAiBR8qlzCyG2OhTNvOdielSnStMEBRY4/rUis9EOQWH3FSDTtLWLHkB+lS9ibNuHhNGgDjA7VLIJMxjNN1vagY2x8qcY0woFNALs0VrmjNWWDYpu1KNWQ7U4N0pFfDKmokJlVcd6aLiJ8L5huNqiugysiRDCb/y8f6l2GfmNj8/erK4it+eM/KquvVSxv2MrskMmWyP0sBt/77CsmrQ5RtCs8NWunz2l7PehbeNmLRO3IHXOQMgkk4blOAOlc77iW1t4vBij8aCNj4PinlVAf3OOny2700at42J5ri7RpQp5cMZGPpk9qi/K8rZJLMepO9awg57kyHF+R5vdeeaZ3XYsc4jHIv3602yXtxKfi8MYweTYn5nqa5CNVOGOT6LvSq3tLic4hi5fcitaihqKEgiPVsAdyTW6KufKrP7KKfrPhuSTDXDZqRWHD8MeOSLmPqaTmhkQs9Mu7nGE5V7bU+WPDajeYljUys9FY48oFPlnoXTK1m5NisiNloqJgRw4Prinu00VmIyuPpUutdGCYPKKcotPVO1KiSMWuiouCQPtTtb6ci9FFPK2qjoK6rABRQCCG0APw0uigAHSuqoBXQCmAIoHat6KM1Qzrms5rSs0ijOa4TjKmu29aMuRSAjOs23PG2B2qr+JdP5g4KnIORV0XsHOhqD69poZy3KagZSkz3Uha3QSFScEHYH546/Wu1rod1cEeMSo9KsQ6KskvMseM+1OFroBOMqTV830hvZCNP4bjjA8nM3vUjs9FbYKnKPQCphZaCFAyuKebXS40x5anbIIjZ6D0PKafrLQwMHFSSCyVRsoFLEhUDoKdAM9vpaJ+mnCK1VB8Iz8qWBcVnG9Ogo4rEB1FZ5BXasYFVQqOJX2o5a6kUYooZyxWa2Na0CDNYoO1a5pWFHfNHeiikWbZ2rBO1FFAHGQcwwaZ7yzSRt6KKhjE8OnRA9AfpS2O0jToBRRTQMUJCo2FKEjFFFUQdlXArcUUU0MzRRRTAKwTiiigDBNYzRRTEak1qWoopCNCax8qKKRR//Z"/>
          <p:cNvSpPr>
            <a:spLocks noChangeAspect="1" noChangeArrowheads="1"/>
          </p:cNvSpPr>
          <p:nvPr/>
        </p:nvSpPr>
        <p:spPr bwMode="auto">
          <a:xfrm>
            <a:off x="76200" y="-601663"/>
            <a:ext cx="1447800" cy="12573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data:image/jpg;base64,/9j/4AAQSkZJRgABAQAAAQABAAD/2wBDAAkGBwgHBgkIBwgKCgkLDRYPDQwMDRsUFRAWIB0iIiAdHx8kKDQsJCYxJx8fLT0tMTU3Ojo6Iys/RD84QzQ5Ojf/2wBDAQoKCg0MDRoPDxo3JR8lNzc3Nzc3Nzc3Nzc3Nzc3Nzc3Nzc3Nzc3Nzc3Nzc3Nzc3Nzc3Nzc3Nzc3Nzc3Nzc3Nzf/wAARCACWAK0DASIAAhEBAxEB/8QAHAAAAQQDAQAAAAAAAAAAAAAAAAQFBgcBAgMI/8QAPRAAAgEDAgQEBAQEBAYDAQAAAQIDAAQRBSEGEjFBEyJRYTJxgZEHFEKhFSNSkiRDYrFygqLB0fBTwtLx/8QAGQEAAwEBAQAAAAAAAAAAAAAAAAECAwQF/8QAJREAAgICAgEEAgMAAAAAAAAAAAECEQMhEjFBBBMiUQVhFDJC/9oADAMBAAIRAxEAPwC8KKKKACiiigAooooAKKKKACiiigAorUuACWIAHUmo3rHHvDWkcy3GpxSyr/lW381s+nl2H1NFgSbPrRkVT+tfjQwDDRtLCjoJbx//AKrt/wBVQbV+OuJdYJW41WdImGfDtv5S4/5cZ+pNS2Fno641OwtZDHc31tC4HMVkmVSB64JpSrq6hlYEMMgg9RXkgFi5dt2JyWPUmrs/BDVrm80u90+4dpI7JkMLN+lWz5R7Art86EwLNoooqgCiiikwMGsVtWKkDNFFFWAUUVjIoAzRTFq3GHD2j5F9qtsrj/LjbxH/ALVyahWr/jHYQgrpOmzXDY2edxGv2GSf2pWBaWaT3t9aWEJlvrqG2j/rmkCD96oHVPxQ4m1IMsd0tkh/TaxhT/ccn9xUVuWv9RkM887TzN+qaQsfuTmlyFZe2r/ipw3p+UglmvpR+m3jwP7mwPtmoRrX4yarIGXTrS2sV7PK3iv/ANh+xqvV09yP8RdEDusVaMdNs8sCpPcnzGlbCxfqnEuu66f8beXl0D+ln5U/t2H7U3La3DD+Y6Qr2C9fvTtpOkcQa8R/BNFuZY//AJWXw4/7jgfvmpro/wCDer3ZWTXtYjtUI3hs152+XMcD9jRQtlZmC0gy0zhm65c5P2px0fR9W1puTQ9JurlScGRU5Yx/zHb96vfQvwz4W0UrJHpy3c67+NeHxTn1wfKPoKl6IqKFRQqgYCqMACnQUUho/wCDutXZEmtajb2Kd47dfFf7nAH71afCHCthwnp72dgZJDI/PJNLgu59yANh2Hzp7MqAkelc5bqKHHiMACcAmp9zGu2UkzvRRmitACiiigArBrNFIAooJwKifHHHuk8IxCO4Y3F/IuY7SIjmI/qY/pX379gaYD7r91NZaHqN3bcvjQWsskfN05lQkZ+orzTq3EmuauWGoardTqd+QyFU/tGB+1KuJPxJ4j1/xI5Lr8paMCPy1plVI9Gb4m998e1RRNQZFxyg46b4xUVYC4Qsf/5XTw0j3dgi4z5iBn701Nf3Ug8h5R/p/wDNWL+EXCvDPFQuRrL3M2o27c35bxuVGj2wwx5jg7Hfbb1p0Ihv561UhIQ0sjHCqi5J+Xr9KkGlcG8Ya3ym00drSEnPjXZ8MY+R3P0Br0Do/DujaInLpOmWtrtgtHGAx+bdT9TTqKdIKKc0n8FXkAfiHXJJPWCzXA/ub/8ANTvQvw/4X0Mq9npMLzL0muB4rj3BbOPpipRWCwFFpAAUAAAYA6VmuTSgd64y3aIhZmCqOrE4A+tS50MVZpNf3ItbOWduiLmozqXHmi2bPHHcm7mQEtHajnO3v0H3pl07ipeLrqa08NrOKFPE5/EEmFB8xbGwIA6b9axnkbjUeyVkjyo7Q/iFANf/AIbPEVzGWXlUltt/3rTWOIJdXmtrSGyubeLxhIbmeJkUKvUZI7g00za5e6leuuhIbWA4PNCoE0wG2XYb7nooIyO4G9bracUxBXjvbt325gLt3JJ74PxfbftgZNcX8dLTbOjk/CJ/oPENrrEt1BF5ZrZyrKT8S9Aw9jT2OlVbomqm61OH8ykdvqaY8K6ChBIW6RyAYBDAbEAHuAQMmyNOvI722WWMFTuro3VGHVT7ivQxS1TMFa0xVRWM1mtRhRRRSAbOJtWTQtBvdTkXmFvEWVf6m6KPqSK8mate3OpajcXt/MZrmdy8kh7k/wDbsB2GBXqjjvTn1XhLUrSMZkaLnQepU82P2rypexGKVlI6Hb5UXsDSPB6mucnlO2OvWuZYgbGnDTNIvNV510+zurt0GWEERbl+Z7U20lbYJX0ICxb4jmnPhzW7rQNTi1CxblniIKnt7g+oIyCPQ+wpvmgmt5DHPE8bjqrKQa5gEsAASfQChOwej11wpxHZ8S6Jb6pZEhJRh42+KNx8Sn3H+2DTk9wq9dvrVRcDi44J4Yjt7zMmoajItytr0ECsAqlz3J28ox7mlo1/iC7CzRLIkTBSBBAvKMiLbOCf1sNz/ttjOaToai2iyJ76OFDJLIkcY3LuwUD5k7VHNR450m1XmikluxvvbplPfznC4+RNRJuIZmZf45ZW97HF5syQKrp5WJKsAAD5D1Hf5401aNNIkj1C0jW7gvAoiml8gj5MqY2jTAJAJG59elZym0rRnkUoqx4vOKdXmeRIlhs1VC58FfzMgAAODsApIP8ASeh9qid1aX2o3cTapqVzfxOOdW5xyFD3wdgQR0271tayaqzRP4saWY7JOsUcUnN8XlG+xIII2yewBpva416S3WzspkaC3JCycygRj5kZ39s+2ahN/ZONxv5s01zTYZLo6JIZ45opFcMpHLLHtkAdzyjIz3BHcU58ACw0Oe5tjdZ/Nc0MlwTuisMJle2GH/UajeiSxasl5aXN663FwgWN+clZDuBv2A6YPUH1FK7XTrfSbDmjdhcGNhOfFV8jZlOB02b6/Q1dtKiVqbXgm8In0eZ7WSPBBJXcNzA9MEg5BxnruMk7DFLTrj+F4fKu5BzknI9h3Pz69SAtMvCVzqU1vHbu8c9quAI7qPxUQ+gzg/QEU/PozN5f4XprDuXnnI653Unf1xnsKz4p9HRGaGeGBtW1VZUdV8NhLNOSQkcY+Ni2BtgYztzH0UYpxtOKxp3EU8r+IbG4mHjlukPNupxj0ZSfmfbG+qL/AA6zSfUXSS3WZC1pbRCOJt+pGSXP/ESPaoVea0s093O8ktul67M0hdlPU4APoAQNgapfFUjnzSk2uJfkTiRVdTlWGQQeoreq4/C3iNp7RNNuH8SJQRbSgkgY6xkkA7bYJAznFWMDkda6YyTRrCXJGaKKxmqKGzVNUhsoi8jAAdjXmLjqKGLXZ1thywuS6D0BOcfTpV8cWxO6NjO1U1xbpjTsJeU8698daxjL5AiG28YmnjjLBQ7hcnoMmrY4FuLux017ZF8O0ywXlblMjd29cVU0kMkecqRj26VbdgYrOGLzqlvJGGVydgQBkfXqPrXH+U+WLj9nd6JLnsauIeGIr+6WTmkw42Ib4W7g5+/39KQWuiPZ30NsWQNHIkrFVAMsee31GDViaPpset2s0ttfIqr2Ccx236k4Hz36more6otvqcQuLeKQwSmOZecHMbEA9jnsfmtcnpPU5W1D6NPU4oNNrsnOs28L8TR3lyBLaXUaSwb7FQY8D6HOR6H3NOqatZpaMGUERwkqijAGFO23TZfQfTfHCGKU6XD4ccd5bSosj2k7FcPseZGG6nO+MEZ9KbHg00KVa11iIhcY5YpB0YdQf9R+1ei1e0cFo5ay9teNInhKCWblbcd5F3+/+/pun1a1vLfhS2063ZDfXU0l4qMD5IuXByP3x02PXFOdusMczS2elzPITzCfUXVgm+fLGmxORncj7AARPimX83I81zcNzczK8zsQS3QfD09MAYoS4omUqOVppsdmLS11K+a7ujjJhj/l52wC2OUDGPnv6YpW5umlngkspAOYoIhLgMCRjYqCCcd84wDTNYvB+UOm6ZIbWd1YCdIiQ6keZSGLHOBkdDkDrtSjS9Qf+J/wua6uBLbkoLh5sEtuSzHH2+WM1MoatHLKCu12M9+tvGr31pagXPOUUSv4nhgdQB0XJ2UFSST13pMbtpMTyy+J422Cc9WydifXJx6k+tSd9OdP8NcyDwpVBHhY2LdCD2bHQ9QM43xiG6lo0+n3X5m6VUSOTmEagBVwMjYE4B61rCSkqZePrZZ/B15aXFvJ4c8BKzc3hRtuMYHTr2qXM45S2QB65xXm61t7uXDWEU0i9XkQcoB/4u339ac4LLVp2CyTykf0I7Pj60uCjuzVKyyeMtf02RVs/wAzG+CVblw3hnHU79gScd/vUKs+F9T1W+aOxiEsLt5bhyEjI+Zxn6dsV00nRobNleZlV2PT43+1TSxnjgTMkca5Hx3PmY9P0f8AmspZuH9So4t22QDS5dR0u+ubeJZYUSUrJKFKhXQ7EE79R6DNXvwRxLHxBpYaQhbyEBZ06Z9GHsf96qriq90l7hJ0ileYjEzB+QOADvyjO+MDOdwOnekfDeuzadqMGp2MEkMPMYwp3SYDdk5h+rGPfODWkcl/I5ZylDJda8noXNFI9K1G31SxhvLRuaKVQR6j1B9xSzNdCdnQmmrQy6xZeMpAGdqhN/w6X5uYA57YqznQMOm9JJbJXztWbiMo7X+F8W8ojjAbBI279qTcH3FrqGmS6HqUoWaPIiBOCwwSPtgj7VbWt6apjfbtVG8X2D6dqgurfKHm5lYfpYVjkxrLHi3RtiyODtDvw1dXOha5ZW1/iSzukV1DfAAdw57HA7dfl1pbxpwDqser3M+jae88cgE0TWsZABPUdTvnO3ypX+GAfif8hb6p4UtppkjlYynmPlBTJ643O3+kVdRXAwqjpisYxcZuXnz+zTJNPSKz4c4llIjsNVga3nVQhVs5jfHwtnpk5IPf6U9pdRzXEsSleaPAO/qKrL8TZbq04subq3kdJwRylWwSvofb2qLxcWalZzGa2upMv1LAHNbYeU4KRhljxkXzNL4UZZmA5VzvtVYOtvqEksM12EeR/Mg8wCHJLbZO2B0B+VR+bivUbm3hae6ZnBbmDHynfbYbDanrQbhLyONhcrCwcyBViBIYDdgcbds7HHbGa0ca2zCX7NrOyeOGASKDOQv8xWyOYnCsCOh2BxylskDanA6faSarB+ZsvCuoh5IwwC87Hf4e++xJ2wBkcoNOkNzHZ27vFOFsWbKDfynADHlBxnfc57g7bUhvBeXYkuEMMxVAyMjKfEG+MEdvc/eolJvaMpStofrThC9/MxyXd3y8jc8McShmQHJHQhR9z+9Ok/DemxlZNQMbsp2a7YSsM4GyABR1H6aQaTxBa2+jxQSXjTOqg88B5Rjl+Fi24IJI6e1NN7xfaw29xJZRyF1O0kOHC4wTlyc5wQcL2BPQVyNzk6R2xxwih21G1s1RGFuWUYxJdvyJ+k+VR9emai2o3FpbqfGn5lH6UHhrtj6np7U2TXmu63M62sD+IMhgimRlO48x6DBH2II70gnsLO2kZtU1GJ5B8UER/MSd9m5TyKcHB83YHAIrXHhf+hSyRXR3l1/BMenQMxO2YxjPXAydz8J+taRNq2rWyfl5ZTAM8zRBVSInuZDgdOU7kdCNtqbJtcsrbCWVkjMM/wAy6YTOTtny7IDsOx33puvNZ1HU3zJJLNy9PEPMFHsPhX7V0xxL6MnKb6JDfxWEMMDrdxy3wyk4hcvGR1B5yAObOQQM7AH1rhYXtpA4szPJDbTSo03IpKKRsGI2zgE9KjLrI8qu0viNjJPNnlqQ6XFJqckUUsyKq+XnK8xApygkjP2U3bPQfCul22jacILSdpkkPiFydiSBuoGwBGPnT6GqK8HqtjpFtZLM8qxLgM/X5ew9B2qSKcgGqhpUaLWhTWGGRWaKooa9Tg8RDVYcb6P+YtpAF36j5irdnQMDmotrdiJI2DCsWtlJ+CpPw0v30zWp4CSnPysDn9SkjH2NWPxH+J1ho5a2tYjdXa7MG8iIe4J6k/Lb3qr9dhl0PWvzMSoQTnzDpuOnofekmp6fJrOqT3gARZWLcoPTA37e2aycLy8m6RTnFR2I+J+LL/iG+a5vhACdgkMfKAO2+5P1NR+EEEqyEhj6093mnWcJ8KK4jV88vIW5sknuR5V+9K4dFlZbcTWWZnc+FkHL4wfljGT9O4rqi4xWjJzvsjyRMULFeWNWAJz/AO71MOGINTnghXR4rcScuTJKGOCpzzADrsemD8ulMmpaXM3gzJCxeWRkOMYz3BOe2Rv6GpLw3GNMt3TWpLeGI4CJzsZCrdSMbEDB2x1IpZGnET+x+4bvIr9pbO6P8xDkLIoCytuCwBGR6gDtSLVY7rSeIIJdLhnuVmRVaKGI4hcjDKR6d87imnVNY0eHUv4jGjy3OSzFj4Mbv/WY1yTtt0XpTLq/Geo6jzKLhhEf8uP+WmPkNz9SaiMG+uieO9Es1iDSbPXOa6ui1o489vEwMiZ6kKM7g7jPtnqaa5+IdE0wGPTbEzsBs96fL3xiJD25iBzMcA46VCvzE0x5XchD2Uf+K3CRJtu599gf+9XHEorZXFjrqfFGpamngPIxh/TAqiOMewjTA++aamSRwPGlCgfp6n7CusayyHliQ4P6VGB+3Wl9pod1McspUGq1EfFDXyxofKnMf9e/7ClEdvPc4CoW+fT7VKbHhyJcFwWb3FP1no4GAiBR8qlzCyG2OhTNvOdielSnStMEBRY4/rUis9EOQWH3FSDTtLWLHkB+lS9ibNuHhNGgDjA7VLIJMxjNN1vagY2x8qcY0woFNALs0VrmjNWWDYpu1KNWQ7U4N0pFfDKmokJlVcd6aLiJ8L5huNqiugysiRDCb/y8f6l2GfmNj8/erK4it+eM/KquvVSxv2MrskMmWyP0sBt/77CsmrQ5RtCs8NWunz2l7PehbeNmLRO3IHXOQMgkk4blOAOlc77iW1t4vBij8aCNj4PinlVAf3OOny2700at42J5ri7RpQp5cMZGPpk9qi/K8rZJLMepO9awg57kyHF+R5vdeeaZ3XYsc4jHIv3602yXtxKfi8MYweTYn5nqa5CNVOGOT6LvSq3tLic4hi5fcitaihqKEgiPVsAdyTW6KufKrP7KKfrPhuSTDXDZqRWHD8MeOSLmPqaTmhkQs9Mu7nGE5V7bU+WPDajeYljUys9FY48oFPlnoXTK1m5NisiNloqJgRw4Prinu00VmIyuPpUutdGCYPKKcotPVO1KiSMWuiouCQPtTtb6ci9FFPK2qjoK6rABRQCCG0APw0uigAHSuqoBXQCmAIoHat6KM1Qzrms5rSs0ijOa4TjKmu29aMuRSAjOs23PG2B2qr+JdP5g4KnIORV0XsHOhqD69poZy3KagZSkz3Uha3QSFScEHYH546/Wu1rod1cEeMSo9KsQ6KskvMseM+1OFroBOMqTV830hvZCNP4bjjA8nM3vUjs9FbYKnKPQCphZaCFAyuKebXS40x5anbIIjZ6D0PKafrLQwMHFSSCyVRsoFLEhUDoKdAM9vpaJ+mnCK1VB8Iz8qWBcVnG9Ogo4rEB1FZ5BXasYFVQqOJX2o5a6kUYooZyxWa2Na0CDNYoO1a5pWFHfNHeiikWbZ2rBO1FFAHGQcwwaZ7yzSRt6KKhjE8OnRA9AfpS2O0jToBRRTQMUJCo2FKEjFFFUQdlXArcUUU0MzRRRTAKwTiiigDBNYzRRTEak1qWoopCNCax8qKKRR//Z"/>
          <p:cNvSpPr>
            <a:spLocks noChangeAspect="1" noChangeArrowheads="1"/>
          </p:cNvSpPr>
          <p:nvPr/>
        </p:nvSpPr>
        <p:spPr bwMode="auto">
          <a:xfrm>
            <a:off x="76200" y="-601663"/>
            <a:ext cx="1447800" cy="12573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8" name="Picture 6" descr="http://www.defence-industries.com/contractor_images/genet/wireless-sensor-node.jpg"/>
          <p:cNvPicPr>
            <a:picLocks noChangeAspect="1" noChangeArrowheads="1"/>
          </p:cNvPicPr>
          <p:nvPr/>
        </p:nvPicPr>
        <p:blipFill>
          <a:blip r:embed="rId2" cstate="print"/>
          <a:srcRect/>
          <a:stretch>
            <a:fillRect/>
          </a:stretch>
        </p:blipFill>
        <p:spPr bwMode="auto">
          <a:xfrm>
            <a:off x="8305801" y="3048000"/>
            <a:ext cx="438656" cy="381000"/>
          </a:xfrm>
          <a:prstGeom prst="rect">
            <a:avLst/>
          </a:prstGeom>
          <a:noFill/>
        </p:spPr>
      </p:pic>
      <p:pic>
        <p:nvPicPr>
          <p:cNvPr id="3080" name="Picture 8" descr="http://www.intersales.com.au/GuidancePhotos/baseStationtower.jpg"/>
          <p:cNvPicPr>
            <a:picLocks noChangeAspect="1" noChangeArrowheads="1"/>
          </p:cNvPicPr>
          <p:nvPr/>
        </p:nvPicPr>
        <p:blipFill>
          <a:blip r:embed="rId3" cstate="print"/>
          <a:srcRect/>
          <a:stretch>
            <a:fillRect/>
          </a:stretch>
        </p:blipFill>
        <p:spPr bwMode="auto">
          <a:xfrm>
            <a:off x="7391400" y="3200400"/>
            <a:ext cx="662609" cy="609600"/>
          </a:xfrm>
          <a:prstGeom prst="rect">
            <a:avLst/>
          </a:prstGeom>
          <a:noFill/>
        </p:spPr>
      </p:pic>
      <p:pic>
        <p:nvPicPr>
          <p:cNvPr id="8" name="Picture 8" descr="http://www.intersales.com.au/GuidancePhotos/baseStationtower.jpg"/>
          <p:cNvPicPr>
            <a:picLocks noChangeAspect="1" noChangeArrowheads="1"/>
          </p:cNvPicPr>
          <p:nvPr/>
        </p:nvPicPr>
        <p:blipFill>
          <a:blip r:embed="rId3" cstate="print"/>
          <a:srcRect/>
          <a:stretch>
            <a:fillRect/>
          </a:stretch>
        </p:blipFill>
        <p:spPr bwMode="auto">
          <a:xfrm>
            <a:off x="6858000" y="4114800"/>
            <a:ext cx="662609" cy="609600"/>
          </a:xfrm>
          <a:prstGeom prst="rect">
            <a:avLst/>
          </a:prstGeom>
          <a:noFill/>
        </p:spPr>
      </p:pic>
      <p:sp>
        <p:nvSpPr>
          <p:cNvPr id="9" name="TextBox 8"/>
          <p:cNvSpPr txBox="1"/>
          <p:nvPr/>
        </p:nvSpPr>
        <p:spPr>
          <a:xfrm>
            <a:off x="8001000" y="2743200"/>
            <a:ext cx="971779" cy="261610"/>
          </a:xfrm>
          <a:prstGeom prst="rect">
            <a:avLst/>
          </a:prstGeom>
          <a:noFill/>
        </p:spPr>
        <p:txBody>
          <a:bodyPr wrap="square" rtlCol="0">
            <a:spAutoFit/>
          </a:bodyPr>
          <a:lstStyle/>
          <a:p>
            <a:r>
              <a:rPr lang="en-US" sz="1100" dirty="0" smtClean="0">
                <a:solidFill>
                  <a:srgbClr val="FF0000"/>
                </a:solidFill>
              </a:rPr>
              <a:t>Query node</a:t>
            </a:r>
            <a:endParaRPr lang="en-US" sz="1100" dirty="0">
              <a:solidFill>
                <a:srgbClr val="FF0000"/>
              </a:solidFill>
            </a:endParaRPr>
          </a:p>
        </p:txBody>
      </p:sp>
      <p:pic>
        <p:nvPicPr>
          <p:cNvPr id="10" name="Picture 6" descr="http://www.defence-industries.com/contractor_images/genet/wireless-sensor-node.jpg"/>
          <p:cNvPicPr>
            <a:picLocks noChangeAspect="1" noChangeArrowheads="1"/>
          </p:cNvPicPr>
          <p:nvPr/>
        </p:nvPicPr>
        <p:blipFill>
          <a:blip r:embed="rId2" cstate="print"/>
          <a:srcRect/>
          <a:stretch>
            <a:fillRect/>
          </a:stretch>
        </p:blipFill>
        <p:spPr bwMode="auto">
          <a:xfrm>
            <a:off x="7543800" y="5029200"/>
            <a:ext cx="438656" cy="381000"/>
          </a:xfrm>
          <a:prstGeom prst="rect">
            <a:avLst/>
          </a:prstGeom>
          <a:noFill/>
        </p:spPr>
      </p:pic>
      <p:pic>
        <p:nvPicPr>
          <p:cNvPr id="11" name="Picture 6" descr="http://www.defence-industries.com/contractor_images/genet/wireless-sensor-node.jpg"/>
          <p:cNvPicPr>
            <a:picLocks noChangeAspect="1" noChangeArrowheads="1"/>
          </p:cNvPicPr>
          <p:nvPr/>
        </p:nvPicPr>
        <p:blipFill>
          <a:blip r:embed="rId2" cstate="print"/>
          <a:srcRect/>
          <a:stretch>
            <a:fillRect/>
          </a:stretch>
        </p:blipFill>
        <p:spPr bwMode="auto">
          <a:xfrm>
            <a:off x="6705600" y="5105400"/>
            <a:ext cx="438656" cy="381000"/>
          </a:xfrm>
          <a:prstGeom prst="rect">
            <a:avLst/>
          </a:prstGeom>
          <a:noFill/>
        </p:spPr>
      </p:pic>
      <p:pic>
        <p:nvPicPr>
          <p:cNvPr id="12" name="Picture 6" descr="http://www.defence-industries.com/contractor_images/genet/wireless-sensor-node.jpg"/>
          <p:cNvPicPr>
            <a:picLocks noChangeAspect="1" noChangeArrowheads="1"/>
          </p:cNvPicPr>
          <p:nvPr/>
        </p:nvPicPr>
        <p:blipFill>
          <a:blip r:embed="rId2" cstate="print"/>
          <a:srcRect/>
          <a:stretch>
            <a:fillRect/>
          </a:stretch>
        </p:blipFill>
        <p:spPr bwMode="auto">
          <a:xfrm>
            <a:off x="8382000" y="5257800"/>
            <a:ext cx="438656" cy="381000"/>
          </a:xfrm>
          <a:prstGeom prst="rect">
            <a:avLst/>
          </a:prstGeom>
          <a:noFill/>
        </p:spPr>
      </p:pic>
      <p:sp>
        <p:nvSpPr>
          <p:cNvPr id="14" name="TextBox 13"/>
          <p:cNvSpPr txBox="1"/>
          <p:nvPr/>
        </p:nvSpPr>
        <p:spPr>
          <a:xfrm>
            <a:off x="6629401" y="5486400"/>
            <a:ext cx="304800" cy="261610"/>
          </a:xfrm>
          <a:prstGeom prst="rect">
            <a:avLst/>
          </a:prstGeom>
          <a:noFill/>
        </p:spPr>
        <p:txBody>
          <a:bodyPr wrap="square" rtlCol="0">
            <a:spAutoFit/>
          </a:bodyPr>
          <a:lstStyle/>
          <a:p>
            <a:r>
              <a:rPr lang="en-US" sz="1100" dirty="0" smtClean="0">
                <a:solidFill>
                  <a:srgbClr val="FF0000"/>
                </a:solidFill>
              </a:rPr>
              <a:t>A</a:t>
            </a:r>
            <a:endParaRPr lang="en-US" sz="1100" dirty="0">
              <a:solidFill>
                <a:srgbClr val="FF0000"/>
              </a:solidFill>
            </a:endParaRPr>
          </a:p>
        </p:txBody>
      </p:sp>
      <p:sp>
        <p:nvSpPr>
          <p:cNvPr id="15" name="TextBox 14"/>
          <p:cNvSpPr txBox="1"/>
          <p:nvPr/>
        </p:nvSpPr>
        <p:spPr>
          <a:xfrm>
            <a:off x="7620000" y="5486400"/>
            <a:ext cx="304800" cy="261610"/>
          </a:xfrm>
          <a:prstGeom prst="rect">
            <a:avLst/>
          </a:prstGeom>
          <a:noFill/>
        </p:spPr>
        <p:txBody>
          <a:bodyPr wrap="square" rtlCol="0">
            <a:spAutoFit/>
          </a:bodyPr>
          <a:lstStyle/>
          <a:p>
            <a:r>
              <a:rPr lang="en-US" sz="1100" dirty="0" smtClean="0">
                <a:solidFill>
                  <a:srgbClr val="FF0000"/>
                </a:solidFill>
              </a:rPr>
              <a:t>B</a:t>
            </a:r>
            <a:endParaRPr lang="en-US" sz="1100" dirty="0">
              <a:solidFill>
                <a:srgbClr val="FF0000"/>
              </a:solidFill>
            </a:endParaRPr>
          </a:p>
        </p:txBody>
      </p:sp>
      <p:sp>
        <p:nvSpPr>
          <p:cNvPr id="16" name="TextBox 15"/>
          <p:cNvSpPr txBox="1"/>
          <p:nvPr/>
        </p:nvSpPr>
        <p:spPr>
          <a:xfrm>
            <a:off x="8534400" y="5715000"/>
            <a:ext cx="285979" cy="261610"/>
          </a:xfrm>
          <a:prstGeom prst="rect">
            <a:avLst/>
          </a:prstGeom>
          <a:noFill/>
        </p:spPr>
        <p:txBody>
          <a:bodyPr wrap="square" rtlCol="0">
            <a:spAutoFit/>
          </a:bodyPr>
          <a:lstStyle/>
          <a:p>
            <a:r>
              <a:rPr lang="en-US" sz="1100" dirty="0" smtClean="0">
                <a:solidFill>
                  <a:srgbClr val="FF0000"/>
                </a:solidFill>
              </a:rPr>
              <a:t>C</a:t>
            </a:r>
            <a:endParaRPr lang="en-US" sz="1100" dirty="0">
              <a:solidFill>
                <a:srgbClr val="FF0000"/>
              </a:solidFill>
            </a:endParaRPr>
          </a:p>
        </p:txBody>
      </p:sp>
      <p:cxnSp>
        <p:nvCxnSpPr>
          <p:cNvPr id="20" name="Straight Arrow Connector 19"/>
          <p:cNvCxnSpPr>
            <a:endCxn id="3080" idx="3"/>
          </p:cNvCxnSpPr>
          <p:nvPr/>
        </p:nvCxnSpPr>
        <p:spPr>
          <a:xfrm rot="10800000" flipV="1">
            <a:off x="8054010" y="3276600"/>
            <a:ext cx="480391"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6858000" y="4800600"/>
            <a:ext cx="381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3080" idx="2"/>
          </p:cNvCxnSpPr>
          <p:nvPr/>
        </p:nvCxnSpPr>
        <p:spPr>
          <a:xfrm rot="5400000">
            <a:off x="7404653" y="3796748"/>
            <a:ext cx="304800" cy="3313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82" name="Picture 10" descr="http://www.nature.com/nrmicro/journal/v5/n1/thumbs/nrmicro1578-f1.jpg"/>
          <p:cNvPicPr>
            <a:picLocks noChangeAspect="1" noChangeArrowheads="1"/>
          </p:cNvPicPr>
          <p:nvPr/>
        </p:nvPicPr>
        <p:blipFill>
          <a:blip r:embed="rId4" cstate="print"/>
          <a:srcRect/>
          <a:stretch>
            <a:fillRect/>
          </a:stretch>
        </p:blipFill>
        <p:spPr bwMode="auto">
          <a:xfrm>
            <a:off x="6248400" y="5943600"/>
            <a:ext cx="1143000" cy="609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heckerboard(across)">
                                      <p:cBhvr>
                                        <p:cTn id="10" dur="500"/>
                                        <p:tgtEl>
                                          <p:spTgt spid="20"/>
                                        </p:tgtEl>
                                      </p:cBhvr>
                                    </p:animEffect>
                                  </p:childTnLst>
                                </p:cTn>
                              </p:par>
                              <p:par>
                                <p:cTn id="11" presetID="5" presetClass="entr" presetSubtype="10" fill="hold" nodeType="withEffect">
                                  <p:stCondLst>
                                    <p:cond delay="0"/>
                                  </p:stCondLst>
                                  <p:childTnLst>
                                    <p:set>
                                      <p:cBhvr>
                                        <p:cTn id="12" dur="1" fill="hold">
                                          <p:stCondLst>
                                            <p:cond delay="0"/>
                                          </p:stCondLst>
                                        </p:cTn>
                                        <p:tgtEl>
                                          <p:spTgt spid="3078"/>
                                        </p:tgtEl>
                                        <p:attrNameLst>
                                          <p:attrName>style.visibility</p:attrName>
                                        </p:attrNameLst>
                                      </p:cBhvr>
                                      <p:to>
                                        <p:strVal val="visible"/>
                                      </p:to>
                                    </p:set>
                                    <p:animEffect transition="in" filter="checkerboard(across)">
                                      <p:cBhvr>
                                        <p:cTn id="13" dur="500"/>
                                        <p:tgtEl>
                                          <p:spTgt spid="3078"/>
                                        </p:tgtEl>
                                      </p:cBhvr>
                                    </p:animEffect>
                                  </p:childTnLst>
                                </p:cTn>
                              </p:par>
                              <p:par>
                                <p:cTn id="14" presetID="5" presetClass="entr" presetSubtype="1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checkerboard(across)">
                                      <p:cBhvr>
                                        <p:cTn id="16" dur="500"/>
                                        <p:tgtEl>
                                          <p:spTgt spid="25"/>
                                        </p:tgtEl>
                                      </p:cBhvr>
                                    </p:animEffect>
                                  </p:childTnLst>
                                </p:cTn>
                              </p:par>
                              <p:par>
                                <p:cTn id="17" presetID="5" presetClass="entr" presetSubtype="10" fill="hold" nodeType="withEffect">
                                  <p:stCondLst>
                                    <p:cond delay="0"/>
                                  </p:stCondLst>
                                  <p:childTnLst>
                                    <p:set>
                                      <p:cBhvr>
                                        <p:cTn id="18" dur="1" fill="hold">
                                          <p:stCondLst>
                                            <p:cond delay="0"/>
                                          </p:stCondLst>
                                        </p:cTn>
                                        <p:tgtEl>
                                          <p:spTgt spid="3080"/>
                                        </p:tgtEl>
                                        <p:attrNameLst>
                                          <p:attrName>style.visibility</p:attrName>
                                        </p:attrNameLst>
                                      </p:cBhvr>
                                      <p:to>
                                        <p:strVal val="visible"/>
                                      </p:to>
                                    </p:set>
                                    <p:animEffect transition="in" filter="checkerboard(across)">
                                      <p:cBhvr>
                                        <p:cTn id="19" dur="500"/>
                                        <p:tgtEl>
                                          <p:spTgt spid="3080"/>
                                        </p:tgtEl>
                                      </p:cBhvr>
                                    </p:animEffect>
                                  </p:childTnLst>
                                </p:cTn>
                              </p:par>
                              <p:par>
                                <p:cTn id="20" presetID="5"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heckerboard(across)">
                                      <p:cBhvr>
                                        <p:cTn id="22" dur="500"/>
                                        <p:tgtEl>
                                          <p:spTgt spid="22"/>
                                        </p:tgtEl>
                                      </p:cBhvr>
                                    </p:animEffect>
                                  </p:childTnLst>
                                </p:cTn>
                              </p:par>
                              <p:par>
                                <p:cTn id="23" presetID="5" presetClass="entr" presetSubtype="1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heckerboard(across)">
                                      <p:cBhvr>
                                        <p:cTn id="25" dur="500"/>
                                        <p:tgtEl>
                                          <p:spTgt spid="8"/>
                                        </p:tgtEl>
                                      </p:cBhvr>
                                    </p:animEffect>
                                  </p:childTnLst>
                                </p:cTn>
                              </p:par>
                              <p:par>
                                <p:cTn id="26" presetID="5" presetClass="entr" presetSubtype="1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heckerboard(across)">
                                      <p:cBhvr>
                                        <p:cTn id="28" dur="500"/>
                                        <p:tgtEl>
                                          <p:spTgt spid="11"/>
                                        </p:tgtEl>
                                      </p:cBhvr>
                                    </p:animEffect>
                                  </p:childTnLst>
                                </p:cTn>
                              </p:par>
                              <p:par>
                                <p:cTn id="29" presetID="5" presetClass="entr" presetSubtype="1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heckerboard(across)">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3082"/>
                                        </p:tgtEl>
                                        <p:attrNameLst>
                                          <p:attrName>style.visibility</p:attrName>
                                        </p:attrNameLst>
                                      </p:cBhvr>
                                      <p:to>
                                        <p:strVal val="visible"/>
                                      </p:to>
                                    </p:set>
                                    <p:animEffect transition="in" filter="checkerboard(across)">
                                      <p:cBhvr>
                                        <p:cTn id="36" dur="500"/>
                                        <p:tgtEl>
                                          <p:spTgt spid="3082"/>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checkerboard(across)">
                                      <p:cBhvr>
                                        <p:cTn id="41" dur="500"/>
                                        <p:tgtEl>
                                          <p:spTgt spid="10"/>
                                        </p:tgtEl>
                                      </p:cBhvr>
                                    </p:animEffect>
                                  </p:childTnLst>
                                </p:cTn>
                              </p:par>
                              <p:par>
                                <p:cTn id="42" presetID="5" presetClass="entr" presetSubtype="1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checkerboard(across)">
                                      <p:cBhvr>
                                        <p:cTn id="44" dur="500"/>
                                        <p:tgtEl>
                                          <p:spTgt spid="12"/>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checkerboard(across)">
                                      <p:cBhvr>
                                        <p:cTn id="47" dur="500"/>
                                        <p:tgtEl>
                                          <p:spTgt spid="16"/>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checkerboard(across)">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checkerboard(across)">
                                      <p:cBhvr>
                                        <p:cTn id="55" dur="500"/>
                                        <p:tgtEl>
                                          <p:spTgt spid="3">
                                            <p:txEl>
                                              <p:pRg st="3" end="3"/>
                                            </p:txEl>
                                          </p:spTgt>
                                        </p:tgtEl>
                                      </p:cBhvr>
                                    </p:animEffect>
                                  </p:childTnLst>
                                </p:cTn>
                              </p:par>
                              <p:par>
                                <p:cTn id="56" presetID="5" presetClass="entr" presetSubtype="10" fill="hold" nodeType="with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animEffect transition="in" filter="checkerboard(across)">
                                      <p:cBhvr>
                                        <p:cTn id="58" dur="500"/>
                                        <p:tgtEl>
                                          <p:spTgt spid="3">
                                            <p:txEl>
                                              <p:pRg st="4" end="4"/>
                                            </p:txEl>
                                          </p:spTgt>
                                        </p:tgtEl>
                                      </p:cBhvr>
                                    </p:animEffect>
                                  </p:childTnLst>
                                </p:cTn>
                              </p:par>
                              <p:par>
                                <p:cTn id="59" presetID="5" presetClass="entr" presetSubtype="10" fill="hold" nodeType="with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animEffect transition="in" filter="checkerboard(across)">
                                      <p:cBhvr>
                                        <p:cTn id="61" dur="500"/>
                                        <p:tgtEl>
                                          <p:spTgt spid="3">
                                            <p:txEl>
                                              <p:pRg st="5" end="5"/>
                                            </p:txEl>
                                          </p:spTgt>
                                        </p:tgtEl>
                                      </p:cBhvr>
                                    </p:animEffect>
                                  </p:childTnLst>
                                </p:cTn>
                              </p:par>
                              <p:par>
                                <p:cTn id="62" presetID="5" presetClass="entr" presetSubtype="10" fill="hold" nodeType="withEffect">
                                  <p:stCondLst>
                                    <p:cond delay="0"/>
                                  </p:stCondLst>
                                  <p:childTnLst>
                                    <p:set>
                                      <p:cBhvr>
                                        <p:cTn id="63" dur="1" fill="hold">
                                          <p:stCondLst>
                                            <p:cond delay="0"/>
                                          </p:stCondLst>
                                        </p:cTn>
                                        <p:tgtEl>
                                          <p:spTgt spid="3">
                                            <p:txEl>
                                              <p:pRg st="6" end="6"/>
                                            </p:txEl>
                                          </p:spTgt>
                                        </p:tgtEl>
                                        <p:attrNameLst>
                                          <p:attrName>style.visibility</p:attrName>
                                        </p:attrNameLst>
                                      </p:cBhvr>
                                      <p:to>
                                        <p:strVal val="visible"/>
                                      </p:to>
                                    </p:set>
                                    <p:animEffect transition="in" filter="checkerboard(across)">
                                      <p:cBhvr>
                                        <p:cTn id="6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b="1" dirty="0" smtClean="0">
                <a:solidFill>
                  <a:prstClr val="black"/>
                </a:solidFill>
              </a:rPr>
              <a:t>Data  Availability</a:t>
            </a:r>
            <a:r>
              <a:rPr lang="en-US" sz="1800" dirty="0" smtClean="0">
                <a:solidFill>
                  <a:prstClr val="black"/>
                </a:solidFill>
              </a:rPr>
              <a:t/>
            </a:r>
            <a:br>
              <a:rPr lang="en-US" sz="1800" dirty="0" smtClean="0">
                <a:solidFill>
                  <a:prstClr val="black"/>
                </a:solidFill>
              </a:rPr>
            </a:br>
            <a:r>
              <a:rPr lang="en-US" sz="2400" dirty="0" smtClean="0"/>
              <a:t>Fairness</a:t>
            </a:r>
            <a:endParaRPr lang="en-US" sz="2400" dirty="0"/>
          </a:p>
        </p:txBody>
      </p:sp>
      <p:sp>
        <p:nvSpPr>
          <p:cNvPr id="3" name="Content Placeholder 2"/>
          <p:cNvSpPr>
            <a:spLocks noGrp="1"/>
          </p:cNvSpPr>
          <p:nvPr>
            <p:ph idx="1"/>
          </p:nvPr>
        </p:nvSpPr>
        <p:spPr>
          <a:xfrm>
            <a:off x="457200" y="1600200"/>
            <a:ext cx="4343400" cy="4572000"/>
          </a:xfrm>
        </p:spPr>
        <p:txBody>
          <a:bodyPr>
            <a:normAutofit/>
          </a:bodyPr>
          <a:lstStyle/>
          <a:p>
            <a:pPr>
              <a:buNone/>
            </a:pPr>
            <a:r>
              <a:rPr lang="en-US" sz="2000" dirty="0" smtClean="0">
                <a:solidFill>
                  <a:srgbClr val="FF0000"/>
                </a:solidFill>
              </a:rPr>
              <a:t>Suggestion:</a:t>
            </a:r>
          </a:p>
          <a:p>
            <a:pPr>
              <a:buNone/>
            </a:pPr>
            <a:endParaRPr lang="en-US" sz="2000" dirty="0" smtClean="0"/>
          </a:p>
          <a:p>
            <a:pPr>
              <a:buNone/>
            </a:pPr>
            <a:r>
              <a:rPr lang="en-US" sz="2000" dirty="0" smtClean="0">
                <a:solidFill>
                  <a:schemeClr val="tx2"/>
                </a:solidFill>
              </a:rPr>
              <a:t>Solves to an extent </a:t>
            </a:r>
          </a:p>
          <a:p>
            <a:r>
              <a:rPr lang="en-US" sz="2000" dirty="0" smtClean="0">
                <a:solidFill>
                  <a:schemeClr val="tx2"/>
                </a:solidFill>
              </a:rPr>
              <a:t>Anonymous tasking and</a:t>
            </a:r>
          </a:p>
          <a:p>
            <a:r>
              <a:rPr lang="en-US" sz="2000" dirty="0" smtClean="0">
                <a:solidFill>
                  <a:schemeClr val="tx2"/>
                </a:solidFill>
              </a:rPr>
              <a:t>Fairness Issue</a:t>
            </a:r>
            <a:endParaRPr lang="en-US" sz="2000" dirty="0">
              <a:solidFill>
                <a:schemeClr val="tx2"/>
              </a:solidFill>
            </a:endParaRPr>
          </a:p>
        </p:txBody>
      </p:sp>
      <p:pic>
        <p:nvPicPr>
          <p:cNvPr id="4" name="Picture 6" descr="http://www.defence-industries.com/contractor_images/genet/wireless-sensor-node.jpg"/>
          <p:cNvPicPr>
            <a:picLocks noChangeAspect="1" noChangeArrowheads="1"/>
          </p:cNvPicPr>
          <p:nvPr/>
        </p:nvPicPr>
        <p:blipFill>
          <a:blip r:embed="rId2" cstate="print"/>
          <a:srcRect/>
          <a:stretch>
            <a:fillRect/>
          </a:stretch>
        </p:blipFill>
        <p:spPr bwMode="auto">
          <a:xfrm>
            <a:off x="8305801" y="3048000"/>
            <a:ext cx="438656" cy="381000"/>
          </a:xfrm>
          <a:prstGeom prst="rect">
            <a:avLst/>
          </a:prstGeom>
          <a:noFill/>
        </p:spPr>
      </p:pic>
      <p:pic>
        <p:nvPicPr>
          <p:cNvPr id="5" name="Picture 8" descr="http://www.intersales.com.au/GuidancePhotos/baseStationtower.jpg"/>
          <p:cNvPicPr>
            <a:picLocks noChangeAspect="1" noChangeArrowheads="1"/>
          </p:cNvPicPr>
          <p:nvPr/>
        </p:nvPicPr>
        <p:blipFill>
          <a:blip r:embed="rId3" cstate="print"/>
          <a:srcRect/>
          <a:stretch>
            <a:fillRect/>
          </a:stretch>
        </p:blipFill>
        <p:spPr bwMode="auto">
          <a:xfrm>
            <a:off x="7391400" y="3200400"/>
            <a:ext cx="662609" cy="609600"/>
          </a:xfrm>
          <a:prstGeom prst="rect">
            <a:avLst/>
          </a:prstGeom>
          <a:noFill/>
        </p:spPr>
      </p:pic>
      <p:pic>
        <p:nvPicPr>
          <p:cNvPr id="6" name="Picture 8" descr="http://www.intersales.com.au/GuidancePhotos/baseStationtower.jpg"/>
          <p:cNvPicPr>
            <a:picLocks noChangeAspect="1" noChangeArrowheads="1"/>
          </p:cNvPicPr>
          <p:nvPr/>
        </p:nvPicPr>
        <p:blipFill>
          <a:blip r:embed="rId3" cstate="print"/>
          <a:srcRect/>
          <a:stretch>
            <a:fillRect/>
          </a:stretch>
        </p:blipFill>
        <p:spPr bwMode="auto">
          <a:xfrm>
            <a:off x="6858000" y="4114800"/>
            <a:ext cx="662609" cy="609600"/>
          </a:xfrm>
          <a:prstGeom prst="rect">
            <a:avLst/>
          </a:prstGeom>
          <a:noFill/>
        </p:spPr>
      </p:pic>
      <p:sp>
        <p:nvSpPr>
          <p:cNvPr id="7" name="TextBox 6"/>
          <p:cNvSpPr txBox="1"/>
          <p:nvPr/>
        </p:nvSpPr>
        <p:spPr>
          <a:xfrm>
            <a:off x="8001000" y="2743200"/>
            <a:ext cx="971779" cy="261610"/>
          </a:xfrm>
          <a:prstGeom prst="rect">
            <a:avLst/>
          </a:prstGeom>
          <a:noFill/>
        </p:spPr>
        <p:txBody>
          <a:bodyPr wrap="square" rtlCol="0">
            <a:spAutoFit/>
          </a:bodyPr>
          <a:lstStyle/>
          <a:p>
            <a:r>
              <a:rPr lang="en-US" sz="1100" dirty="0" smtClean="0">
                <a:solidFill>
                  <a:srgbClr val="FF0000"/>
                </a:solidFill>
              </a:rPr>
              <a:t>Query node</a:t>
            </a:r>
            <a:endParaRPr lang="en-US" sz="1100" dirty="0">
              <a:solidFill>
                <a:srgbClr val="FF0000"/>
              </a:solidFill>
            </a:endParaRPr>
          </a:p>
        </p:txBody>
      </p:sp>
      <p:pic>
        <p:nvPicPr>
          <p:cNvPr id="8" name="Picture 6" descr="http://www.defence-industries.com/contractor_images/genet/wireless-sensor-node.jpg"/>
          <p:cNvPicPr>
            <a:picLocks noChangeAspect="1" noChangeArrowheads="1"/>
          </p:cNvPicPr>
          <p:nvPr/>
        </p:nvPicPr>
        <p:blipFill>
          <a:blip r:embed="rId2" cstate="print"/>
          <a:srcRect/>
          <a:stretch>
            <a:fillRect/>
          </a:stretch>
        </p:blipFill>
        <p:spPr bwMode="auto">
          <a:xfrm>
            <a:off x="7543800" y="5029200"/>
            <a:ext cx="438656" cy="381000"/>
          </a:xfrm>
          <a:prstGeom prst="rect">
            <a:avLst/>
          </a:prstGeom>
          <a:noFill/>
        </p:spPr>
      </p:pic>
      <p:pic>
        <p:nvPicPr>
          <p:cNvPr id="9" name="Picture 6" descr="http://www.defence-industries.com/contractor_images/genet/wireless-sensor-node.jpg"/>
          <p:cNvPicPr>
            <a:picLocks noChangeAspect="1" noChangeArrowheads="1"/>
          </p:cNvPicPr>
          <p:nvPr/>
        </p:nvPicPr>
        <p:blipFill>
          <a:blip r:embed="rId2" cstate="print"/>
          <a:srcRect/>
          <a:stretch>
            <a:fillRect/>
          </a:stretch>
        </p:blipFill>
        <p:spPr bwMode="auto">
          <a:xfrm>
            <a:off x="6705600" y="5105400"/>
            <a:ext cx="438656" cy="381000"/>
          </a:xfrm>
          <a:prstGeom prst="rect">
            <a:avLst/>
          </a:prstGeom>
          <a:noFill/>
        </p:spPr>
      </p:pic>
      <p:pic>
        <p:nvPicPr>
          <p:cNvPr id="10" name="Picture 6" descr="http://www.defence-industries.com/contractor_images/genet/wireless-sensor-node.jpg"/>
          <p:cNvPicPr>
            <a:picLocks noChangeAspect="1" noChangeArrowheads="1"/>
          </p:cNvPicPr>
          <p:nvPr/>
        </p:nvPicPr>
        <p:blipFill>
          <a:blip r:embed="rId2" cstate="print"/>
          <a:srcRect/>
          <a:stretch>
            <a:fillRect/>
          </a:stretch>
        </p:blipFill>
        <p:spPr bwMode="auto">
          <a:xfrm>
            <a:off x="8382000" y="5257800"/>
            <a:ext cx="438656" cy="381000"/>
          </a:xfrm>
          <a:prstGeom prst="rect">
            <a:avLst/>
          </a:prstGeom>
          <a:noFill/>
        </p:spPr>
      </p:pic>
      <p:sp>
        <p:nvSpPr>
          <p:cNvPr id="11" name="TextBox 10"/>
          <p:cNvSpPr txBox="1"/>
          <p:nvPr/>
        </p:nvSpPr>
        <p:spPr>
          <a:xfrm>
            <a:off x="6629401" y="5486400"/>
            <a:ext cx="304800" cy="261610"/>
          </a:xfrm>
          <a:prstGeom prst="rect">
            <a:avLst/>
          </a:prstGeom>
          <a:noFill/>
        </p:spPr>
        <p:txBody>
          <a:bodyPr wrap="square" rtlCol="0">
            <a:spAutoFit/>
          </a:bodyPr>
          <a:lstStyle/>
          <a:p>
            <a:r>
              <a:rPr lang="en-US" sz="1100" dirty="0" smtClean="0">
                <a:solidFill>
                  <a:srgbClr val="FF0000"/>
                </a:solidFill>
              </a:rPr>
              <a:t>A</a:t>
            </a:r>
            <a:endParaRPr lang="en-US" sz="1100" dirty="0">
              <a:solidFill>
                <a:srgbClr val="FF0000"/>
              </a:solidFill>
            </a:endParaRPr>
          </a:p>
        </p:txBody>
      </p:sp>
      <p:sp>
        <p:nvSpPr>
          <p:cNvPr id="12" name="TextBox 11"/>
          <p:cNvSpPr txBox="1"/>
          <p:nvPr/>
        </p:nvSpPr>
        <p:spPr>
          <a:xfrm>
            <a:off x="7620000" y="5486400"/>
            <a:ext cx="304800" cy="261610"/>
          </a:xfrm>
          <a:prstGeom prst="rect">
            <a:avLst/>
          </a:prstGeom>
          <a:noFill/>
        </p:spPr>
        <p:txBody>
          <a:bodyPr wrap="square" rtlCol="0">
            <a:spAutoFit/>
          </a:bodyPr>
          <a:lstStyle/>
          <a:p>
            <a:r>
              <a:rPr lang="en-US" sz="1100" dirty="0" smtClean="0">
                <a:solidFill>
                  <a:srgbClr val="FF0000"/>
                </a:solidFill>
              </a:rPr>
              <a:t>B</a:t>
            </a:r>
            <a:endParaRPr lang="en-US" sz="1100" dirty="0">
              <a:solidFill>
                <a:srgbClr val="FF0000"/>
              </a:solidFill>
            </a:endParaRPr>
          </a:p>
        </p:txBody>
      </p:sp>
      <p:sp>
        <p:nvSpPr>
          <p:cNvPr id="13" name="TextBox 12"/>
          <p:cNvSpPr txBox="1"/>
          <p:nvPr/>
        </p:nvSpPr>
        <p:spPr>
          <a:xfrm>
            <a:off x="8534400" y="5715000"/>
            <a:ext cx="285979" cy="261610"/>
          </a:xfrm>
          <a:prstGeom prst="rect">
            <a:avLst/>
          </a:prstGeom>
          <a:noFill/>
        </p:spPr>
        <p:txBody>
          <a:bodyPr wrap="square" rtlCol="0">
            <a:spAutoFit/>
          </a:bodyPr>
          <a:lstStyle/>
          <a:p>
            <a:r>
              <a:rPr lang="en-US" sz="1100" dirty="0" smtClean="0">
                <a:solidFill>
                  <a:srgbClr val="FF0000"/>
                </a:solidFill>
              </a:rPr>
              <a:t>C</a:t>
            </a:r>
            <a:endParaRPr lang="en-US" sz="1100" dirty="0">
              <a:solidFill>
                <a:srgbClr val="FF0000"/>
              </a:solidFill>
            </a:endParaRPr>
          </a:p>
        </p:txBody>
      </p:sp>
      <p:cxnSp>
        <p:nvCxnSpPr>
          <p:cNvPr id="14" name="Straight Arrow Connector 13"/>
          <p:cNvCxnSpPr>
            <a:endCxn id="5" idx="3"/>
          </p:cNvCxnSpPr>
          <p:nvPr/>
        </p:nvCxnSpPr>
        <p:spPr>
          <a:xfrm rot="10800000" flipV="1">
            <a:off x="8054010" y="3276600"/>
            <a:ext cx="480391"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6858000" y="4800600"/>
            <a:ext cx="381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2"/>
          </p:cNvCxnSpPr>
          <p:nvPr/>
        </p:nvCxnSpPr>
        <p:spPr>
          <a:xfrm rot="5400000">
            <a:off x="7404653" y="3796748"/>
            <a:ext cx="304800" cy="3313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7" name="Picture 10" descr="http://www.nature.com/nrmicro/journal/v5/n1/thumbs/nrmicro1578-f1.jpg"/>
          <p:cNvPicPr>
            <a:picLocks noChangeAspect="1" noChangeArrowheads="1"/>
          </p:cNvPicPr>
          <p:nvPr/>
        </p:nvPicPr>
        <p:blipFill>
          <a:blip r:embed="rId4" cstate="print"/>
          <a:srcRect/>
          <a:stretch>
            <a:fillRect/>
          </a:stretch>
        </p:blipFill>
        <p:spPr bwMode="auto">
          <a:xfrm>
            <a:off x="6248400" y="5943600"/>
            <a:ext cx="1143000" cy="609600"/>
          </a:xfrm>
          <a:prstGeom prst="rect">
            <a:avLst/>
          </a:prstGeom>
          <a:noFill/>
        </p:spPr>
      </p:pic>
      <p:cxnSp>
        <p:nvCxnSpPr>
          <p:cNvPr id="20" name="Straight Arrow Connector 19"/>
          <p:cNvCxnSpPr/>
          <p:nvPr/>
        </p:nvCxnSpPr>
        <p:spPr>
          <a:xfrm rot="16200000" flipH="1">
            <a:off x="7200900" y="4762500"/>
            <a:ext cx="457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0" idx="0"/>
          </p:cNvCxnSpPr>
          <p:nvPr/>
        </p:nvCxnSpPr>
        <p:spPr>
          <a:xfrm>
            <a:off x="7315200" y="4572000"/>
            <a:ext cx="1286128"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500"/>
                                        <p:tgtEl>
                                          <p:spTgt spid="14"/>
                                        </p:tgtEl>
                                      </p:cBhvr>
                                    </p:animEffect>
                                  </p:childTnLst>
                                </p:cTn>
                              </p:par>
                              <p:par>
                                <p:cTn id="11" presetID="5"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par>
                                <p:cTn id="14" presetID="5"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heckerboard(across)">
                                      <p:cBhvr>
                                        <p:cTn id="16" dur="500"/>
                                        <p:tgtEl>
                                          <p:spTgt spid="16"/>
                                        </p:tgtEl>
                                      </p:cBhvr>
                                    </p:animEffect>
                                  </p:childTnLst>
                                </p:cTn>
                              </p:par>
                              <p:par>
                                <p:cTn id="17" presetID="5"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heckerboard(across)">
                                      <p:cBhvr>
                                        <p:cTn id="19" dur="500"/>
                                        <p:tgtEl>
                                          <p:spTgt spid="5"/>
                                        </p:tgtEl>
                                      </p:cBhvr>
                                    </p:animEffect>
                                  </p:childTnLst>
                                </p:cTn>
                              </p:par>
                              <p:par>
                                <p:cTn id="20" presetID="5" presetClass="entr" presetSubtype="1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heckerboard(across)">
                                      <p:cBhvr>
                                        <p:cTn id="22" dur="500"/>
                                        <p:tgtEl>
                                          <p:spTgt spid="15"/>
                                        </p:tgtEl>
                                      </p:cBhvr>
                                    </p:animEffect>
                                  </p:childTnLst>
                                </p:cTn>
                              </p:par>
                              <p:par>
                                <p:cTn id="23" presetID="5" presetClass="entr" presetSubtype="1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heckerboard(across)">
                                      <p:cBhvr>
                                        <p:cTn id="25" dur="500"/>
                                        <p:tgtEl>
                                          <p:spTgt spid="6"/>
                                        </p:tgtEl>
                                      </p:cBhvr>
                                    </p:animEffect>
                                  </p:childTnLst>
                                </p:cTn>
                              </p:par>
                              <p:par>
                                <p:cTn id="26" presetID="5" presetClass="entr" presetSubtype="1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heckerboard(across)">
                                      <p:cBhvr>
                                        <p:cTn id="28" dur="500"/>
                                        <p:tgtEl>
                                          <p:spTgt spid="9"/>
                                        </p:tgtEl>
                                      </p:cBhvr>
                                    </p:animEffect>
                                  </p:childTnLst>
                                </p:cTn>
                              </p:par>
                              <p:par>
                                <p:cTn id="29" presetID="5" presetClass="entr" presetSubtype="1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heckerboard(across)">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checkerboard(across)">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checkerboard(across)">
                                      <p:cBhvr>
                                        <p:cTn id="41" dur="500"/>
                                        <p:tgtEl>
                                          <p:spTgt spid="8"/>
                                        </p:tgtEl>
                                      </p:cBhvr>
                                    </p:animEffect>
                                  </p:childTnLst>
                                </p:cTn>
                              </p:par>
                              <p:par>
                                <p:cTn id="42" presetID="5" presetClass="entr" presetSubtype="10"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checkerboard(across)">
                                      <p:cBhvr>
                                        <p:cTn id="44" dur="500"/>
                                        <p:tgtEl>
                                          <p:spTgt spid="10"/>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checkerboard(across)">
                                      <p:cBhvr>
                                        <p:cTn id="47" dur="500"/>
                                        <p:tgtEl>
                                          <p:spTgt spid="13"/>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checkerboard(across)">
                                      <p:cBhvr>
                                        <p:cTn id="50" dur="500"/>
                                        <p:tgtEl>
                                          <p:spTgt spid="12"/>
                                        </p:tgtEl>
                                      </p:cBhvr>
                                    </p:animEffect>
                                  </p:childTnLst>
                                </p:cTn>
                              </p:par>
                              <p:par>
                                <p:cTn id="51" presetID="5" presetClass="entr" presetSubtype="10"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checkerboard(across)">
                                      <p:cBhvr>
                                        <p:cTn id="53" dur="500"/>
                                        <p:tgtEl>
                                          <p:spTgt spid="22"/>
                                        </p:tgtEl>
                                      </p:cBhvr>
                                    </p:animEffect>
                                  </p:childTnLst>
                                </p:cTn>
                              </p:par>
                              <p:par>
                                <p:cTn id="54" presetID="5" presetClass="entr" presetSubtype="1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checkerboard(across)">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
                                            <p:txEl>
                                              <p:pRg st="3" end="3"/>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b="1" dirty="0" smtClean="0">
                <a:solidFill>
                  <a:prstClr val="black"/>
                </a:solidFill>
              </a:rPr>
              <a:t/>
            </a:r>
            <a:br>
              <a:rPr lang="en-US" sz="2200" b="1" dirty="0" smtClean="0">
                <a:solidFill>
                  <a:prstClr val="black"/>
                </a:solidFill>
              </a:rPr>
            </a:br>
            <a:r>
              <a:rPr lang="en-US" sz="2200" b="1" dirty="0" smtClean="0">
                <a:solidFill>
                  <a:prstClr val="black"/>
                </a:solidFill>
              </a:rPr>
              <a:t/>
            </a:r>
            <a:br>
              <a:rPr lang="en-US" sz="2200" b="1" dirty="0" smtClean="0">
                <a:solidFill>
                  <a:prstClr val="black"/>
                </a:solidFill>
              </a:rPr>
            </a:br>
            <a:r>
              <a:rPr lang="en-US" sz="2200" b="1" dirty="0" smtClean="0">
                <a:solidFill>
                  <a:prstClr val="black"/>
                </a:solidFill>
              </a:rPr>
              <a:t>Data  Availab</a:t>
            </a:r>
            <a:r>
              <a:rPr lang="en-US" sz="1800" b="1" dirty="0" smtClean="0">
                <a:solidFill>
                  <a:prstClr val="black"/>
                </a:solidFill>
              </a:rPr>
              <a:t>ility</a:t>
            </a:r>
            <a:r>
              <a:rPr lang="en-US" sz="1800" dirty="0" smtClean="0">
                <a:solidFill>
                  <a:prstClr val="black"/>
                </a:solidFill>
              </a:rPr>
              <a:t/>
            </a:r>
            <a:br>
              <a:rPr lang="en-US" sz="1800" dirty="0" smtClean="0">
                <a:solidFill>
                  <a:prstClr val="black"/>
                </a:solidFill>
              </a:rPr>
            </a:br>
            <a:r>
              <a:rPr lang="en-US" sz="1800" dirty="0" smtClean="0">
                <a:solidFill>
                  <a:prstClr val="black"/>
                </a:solidFill>
              </a:rPr>
              <a:t>participation</a:t>
            </a:r>
            <a:br>
              <a:rPr lang="en-US" sz="1800" dirty="0" smtClean="0">
                <a:solidFill>
                  <a:prstClr val="black"/>
                </a:solidFill>
              </a:rPr>
            </a:br>
            <a:endParaRPr lang="en-US" dirty="0"/>
          </a:p>
        </p:txBody>
      </p:sp>
      <p:sp>
        <p:nvSpPr>
          <p:cNvPr id="3" name="Content Placeholder 2"/>
          <p:cNvSpPr>
            <a:spLocks noGrp="1"/>
          </p:cNvSpPr>
          <p:nvPr>
            <p:ph idx="1"/>
          </p:nvPr>
        </p:nvSpPr>
        <p:spPr/>
        <p:txBody>
          <a:bodyPr>
            <a:normAutofit/>
          </a:bodyPr>
          <a:lstStyle/>
          <a:p>
            <a:pPr>
              <a:buNone/>
            </a:pPr>
            <a:r>
              <a:rPr lang="en-US" sz="2000" dirty="0" smtClean="0"/>
              <a:t>	</a:t>
            </a:r>
            <a:r>
              <a:rPr lang="en-US" sz="2000" dirty="0" smtClean="0">
                <a:solidFill>
                  <a:srgbClr val="FF0000"/>
                </a:solidFill>
              </a:rPr>
              <a:t>How to provide incentives to users to make them participate in urban sensing application?</a:t>
            </a:r>
          </a:p>
          <a:p>
            <a:pPr>
              <a:buNone/>
            </a:pPr>
            <a:endParaRPr lang="en-US" sz="2000" dirty="0" smtClean="0"/>
          </a:p>
          <a:p>
            <a:pPr algn="just">
              <a:buNone/>
            </a:pPr>
            <a:r>
              <a:rPr lang="en-US" sz="2000" dirty="0" smtClean="0"/>
              <a:t>	</a:t>
            </a:r>
            <a:r>
              <a:rPr lang="en-US" sz="2000" dirty="0" smtClean="0">
                <a:solidFill>
                  <a:schemeClr val="tx2"/>
                </a:solidFill>
              </a:rPr>
              <a:t>One solution is to incorporate the sensors into a device they</a:t>
            </a:r>
          </a:p>
          <a:p>
            <a:pPr algn="just">
              <a:buNone/>
            </a:pPr>
            <a:r>
              <a:rPr lang="en-US" sz="2000" dirty="0" smtClean="0">
                <a:solidFill>
                  <a:schemeClr val="tx2"/>
                </a:solidFill>
              </a:rPr>
              <a:t>	want to carry and provide incentives that are compatible </a:t>
            </a:r>
          </a:p>
          <a:p>
            <a:pPr algn="just">
              <a:buNone/>
            </a:pPr>
            <a:r>
              <a:rPr lang="en-US" sz="2000" dirty="0" smtClean="0">
                <a:solidFill>
                  <a:schemeClr val="tx2"/>
                </a:solidFill>
              </a:rPr>
              <a:t>	with users’ needs and interests</a:t>
            </a:r>
            <a:endParaRPr lang="en-US" sz="2000" dirty="0">
              <a:solidFill>
                <a:schemeClr val="tx2"/>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Conclusion</a:t>
            </a:r>
            <a:endParaRPr lang="en-US" sz="2800" dirty="0"/>
          </a:p>
        </p:txBody>
      </p:sp>
      <p:sp>
        <p:nvSpPr>
          <p:cNvPr id="3" name="Content Placeholder 2"/>
          <p:cNvSpPr>
            <a:spLocks noGrp="1"/>
          </p:cNvSpPr>
          <p:nvPr>
            <p:ph idx="1"/>
          </p:nvPr>
        </p:nvSpPr>
        <p:spPr/>
        <p:txBody>
          <a:bodyPr>
            <a:normAutofit/>
          </a:bodyPr>
          <a:lstStyle/>
          <a:p>
            <a:r>
              <a:rPr lang="en-US" sz="1800" dirty="0" smtClean="0">
                <a:solidFill>
                  <a:schemeClr val="tx2"/>
                </a:solidFill>
                <a:ea typeface="Calibri"/>
                <a:cs typeface="Times New Roman"/>
              </a:rPr>
              <a:t>I have reviewed to an extent, effective solutions existing and how it can be applied in the urban sensing environment.</a:t>
            </a:r>
          </a:p>
          <a:p>
            <a:pPr>
              <a:buNone/>
            </a:pPr>
            <a:endParaRPr lang="en-US" sz="1800" dirty="0" smtClean="0">
              <a:solidFill>
                <a:schemeClr val="tx2"/>
              </a:solidFill>
              <a:ea typeface="Calibri"/>
              <a:cs typeface="Times New Roman"/>
            </a:endParaRPr>
          </a:p>
          <a:p>
            <a:r>
              <a:rPr lang="en-US" sz="1800" dirty="0" smtClean="0">
                <a:solidFill>
                  <a:schemeClr val="tx2"/>
                </a:solidFill>
                <a:cs typeface="Times New Roman"/>
              </a:rPr>
              <a:t>An effective complete framework solution  for  security in urban sensing is yet to come</a:t>
            </a:r>
          </a:p>
          <a:p>
            <a:endParaRPr lang="en-US" sz="1800" dirty="0" smtClean="0">
              <a:solidFill>
                <a:schemeClr val="tx2"/>
              </a:solidFill>
              <a:cs typeface="Times New Roman"/>
            </a:endParaRPr>
          </a:p>
          <a:p>
            <a:r>
              <a:rPr lang="en-US" sz="1800" dirty="0" smtClean="0">
                <a:solidFill>
                  <a:schemeClr val="tx2"/>
                </a:solidFill>
                <a:cs typeface="Times New Roman"/>
              </a:rPr>
              <a:t>In urban sensing, it is hard to find solutions for participatory privacy issues</a:t>
            </a:r>
          </a:p>
          <a:p>
            <a:endParaRPr lang="en-US" sz="1800" dirty="0" smtClean="0">
              <a:solidFill>
                <a:schemeClr val="tx2"/>
              </a:solidFill>
              <a:cs typeface="Times New Roman"/>
            </a:endParaRPr>
          </a:p>
          <a:p>
            <a:r>
              <a:rPr lang="en-US" sz="1800" dirty="0" smtClean="0">
                <a:solidFill>
                  <a:schemeClr val="tx2"/>
                </a:solidFill>
                <a:cs typeface="Times New Roman"/>
              </a:rPr>
              <a:t>The main challenge is how to solve the participation of adversaries who are unlike in other types of networks are legally involved in participation.</a:t>
            </a:r>
          </a:p>
          <a:p>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t>Mistakes done so far</a:t>
            </a:r>
            <a:br>
              <a:rPr lang="en-US" sz="1800" dirty="0" smtClean="0"/>
            </a:br>
            <a:r>
              <a:rPr lang="en-US" sz="1800" dirty="0" smtClean="0"/>
              <a:t>				During first few weeks</a:t>
            </a:r>
            <a:endParaRPr lang="en-US" sz="1800" dirty="0"/>
          </a:p>
        </p:txBody>
      </p:sp>
      <p:sp>
        <p:nvSpPr>
          <p:cNvPr id="3" name="Content Placeholder 2"/>
          <p:cNvSpPr>
            <a:spLocks noGrp="1"/>
          </p:cNvSpPr>
          <p:nvPr>
            <p:ph idx="1"/>
          </p:nvPr>
        </p:nvSpPr>
        <p:spPr/>
        <p:txBody>
          <a:bodyPr>
            <a:normAutofit/>
          </a:bodyPr>
          <a:lstStyle/>
          <a:p>
            <a:pPr>
              <a:buFont typeface="Wingdings" pitchFamily="2" charset="2"/>
              <a:buChar char="Ø"/>
            </a:pPr>
            <a:endParaRPr lang="en-US" sz="1600" dirty="0" smtClean="0">
              <a:solidFill>
                <a:schemeClr val="tx2"/>
              </a:solidFill>
            </a:endParaRPr>
          </a:p>
          <a:p>
            <a:pPr>
              <a:buFont typeface="Wingdings" pitchFamily="2" charset="2"/>
              <a:buChar char="Ø"/>
            </a:pPr>
            <a:r>
              <a:rPr lang="en-US" sz="1600" dirty="0" smtClean="0">
                <a:solidFill>
                  <a:schemeClr val="tx2"/>
                </a:solidFill>
              </a:rPr>
              <a:t> Got confused between Ubiquitous computing and urban sensing. </a:t>
            </a:r>
          </a:p>
          <a:p>
            <a:pPr>
              <a:buNone/>
            </a:pPr>
            <a:r>
              <a:rPr lang="en-US" sz="1600" dirty="0" smtClean="0">
                <a:solidFill>
                  <a:schemeClr val="tx2"/>
                </a:solidFill>
              </a:rPr>
              <a:t>	(so, For few weeks, was concentrating on security issues related to ubiquitous computing instead of urban sensing)</a:t>
            </a:r>
          </a:p>
          <a:p>
            <a:pPr>
              <a:buNone/>
            </a:pPr>
            <a:endParaRPr lang="en-US" sz="1600" dirty="0" smtClean="0">
              <a:solidFill>
                <a:schemeClr val="tx2"/>
              </a:solidFill>
            </a:endParaRPr>
          </a:p>
          <a:p>
            <a:pPr>
              <a:buFont typeface="Wingdings" pitchFamily="2" charset="2"/>
              <a:buChar char="Ø"/>
            </a:pPr>
            <a:r>
              <a:rPr lang="en-US" sz="1600" dirty="0" smtClean="0">
                <a:solidFill>
                  <a:schemeClr val="tx2"/>
                </a:solidFill>
              </a:rPr>
              <a:t>Was concentrating on other layer of attacks related to general wireless sensor networking to like DOS, Sybil attack, Wormhole attack, until I realized that urban sensing security issues deals with application layer mode. </a:t>
            </a:r>
          </a:p>
          <a:p>
            <a:pPr>
              <a:buNone/>
            </a:pPr>
            <a:endParaRPr lang="en-US" sz="1600" dirty="0">
              <a:solidFill>
                <a:schemeClr val="tx2"/>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References</a:t>
            </a:r>
            <a:endParaRPr lang="en-US" sz="2800" dirty="0"/>
          </a:p>
        </p:txBody>
      </p:sp>
      <p:sp>
        <p:nvSpPr>
          <p:cNvPr id="3" name="Content Placeholder 2"/>
          <p:cNvSpPr>
            <a:spLocks noGrp="1"/>
          </p:cNvSpPr>
          <p:nvPr>
            <p:ph idx="1"/>
          </p:nvPr>
        </p:nvSpPr>
        <p:spPr/>
        <p:txBody>
          <a:bodyPr>
            <a:normAutofit/>
          </a:bodyPr>
          <a:lstStyle/>
          <a:p>
            <a:pPr algn="just"/>
            <a:r>
              <a:rPr lang="en-US" sz="1100" dirty="0" smtClean="0"/>
              <a:t>A. </a:t>
            </a:r>
            <a:r>
              <a:rPr lang="en-US" sz="1100" dirty="0" err="1" smtClean="0"/>
              <a:t>Kapadia</a:t>
            </a:r>
            <a:r>
              <a:rPr lang="en-US" sz="1100" dirty="0" smtClean="0"/>
              <a:t>, T. Henderson, J. Fielding, and D. </a:t>
            </a:r>
            <a:r>
              <a:rPr lang="en-US" sz="1100" dirty="0" err="1" smtClean="0"/>
              <a:t>Kotz</a:t>
            </a:r>
            <a:r>
              <a:rPr lang="en-US" sz="1100" dirty="0" smtClean="0"/>
              <a:t>. Virtual walls: Protecting digital privacy in pervasive environments. In Proceedings of the Fifth International Conference on Pervasive Computing (Pervasive), Lecture Notes in Computer Science. Springer- </a:t>
            </a:r>
            <a:r>
              <a:rPr lang="en-US" sz="1100" dirty="0" err="1" smtClean="0"/>
              <a:t>Verlag</a:t>
            </a:r>
            <a:r>
              <a:rPr lang="en-US" sz="1100" dirty="0" smtClean="0"/>
              <a:t>, May 2007</a:t>
            </a:r>
          </a:p>
          <a:p>
            <a:endParaRPr lang="en-US" sz="1100" dirty="0" smtClean="0"/>
          </a:p>
          <a:p>
            <a:pPr algn="just"/>
            <a:r>
              <a:rPr lang="en-US" sz="1100" dirty="0" smtClean="0"/>
              <a:t>I. </a:t>
            </a:r>
            <a:r>
              <a:rPr lang="en-US" sz="1100" dirty="0" err="1" smtClean="0"/>
              <a:t>Dinur</a:t>
            </a:r>
            <a:r>
              <a:rPr lang="en-US" sz="1100" dirty="0" smtClean="0"/>
              <a:t> and K. </a:t>
            </a:r>
            <a:r>
              <a:rPr lang="en-US" sz="1100" dirty="0" err="1" smtClean="0"/>
              <a:t>Nissim</a:t>
            </a:r>
            <a:r>
              <a:rPr lang="en-US" sz="1100" dirty="0" smtClean="0"/>
              <a:t>. Revealing information while preserving privacy. In PODS ’03: Proceedings of the twenty-second ACM SIGMOD-SIGACT-SIGART symposium on Principles of database systems, pages 202–210, New York, NY, USA, 2003. ACM Press.</a:t>
            </a:r>
          </a:p>
          <a:p>
            <a:endParaRPr lang="en-US" sz="1100" dirty="0" smtClean="0"/>
          </a:p>
          <a:p>
            <a:r>
              <a:rPr lang="en-US" sz="1100" dirty="0" smtClean="0"/>
              <a:t>Ling </a:t>
            </a:r>
            <a:r>
              <a:rPr lang="en-US" sz="1100" dirty="0" err="1" smtClean="0"/>
              <a:t>Hu</a:t>
            </a:r>
            <a:r>
              <a:rPr lang="en-US" sz="1100" dirty="0" smtClean="0"/>
              <a:t>; </a:t>
            </a:r>
            <a:r>
              <a:rPr lang="en-US" sz="1100" dirty="0" err="1" smtClean="0"/>
              <a:t>Shahabi</a:t>
            </a:r>
            <a:r>
              <a:rPr lang="en-US" sz="1100" dirty="0" smtClean="0"/>
              <a:t>, C.; , "Privacy assurance in mobile sensing networks: Go beyond trusted servers," </a:t>
            </a:r>
            <a:r>
              <a:rPr lang="en-US" sz="1100" i="1" dirty="0" smtClean="0"/>
              <a:t>Pervasive Computing and Communications Workshops (PERCOM Workshops), 2010 8th IEEE International Conference on</a:t>
            </a:r>
            <a:r>
              <a:rPr lang="en-US" sz="1100" dirty="0" smtClean="0"/>
              <a:t> , vol., no., pp.613-619, March 29 2010-April 2 2010</a:t>
            </a:r>
          </a:p>
          <a:p>
            <a:endParaRPr lang="en-US" sz="1100" dirty="0" smtClean="0"/>
          </a:p>
          <a:p>
            <a:r>
              <a:rPr lang="en-US" sz="1100" dirty="0" smtClean="0"/>
              <a:t>J. Al-</a:t>
            </a:r>
            <a:r>
              <a:rPr lang="en-US" sz="1100" dirty="0" err="1" smtClean="0"/>
              <a:t>Muhtadi</a:t>
            </a:r>
            <a:r>
              <a:rPr lang="en-US" sz="1100" dirty="0" smtClean="0"/>
              <a:t>, R. H. Campbell, A. </a:t>
            </a:r>
            <a:r>
              <a:rPr lang="en-US" sz="1100" dirty="0" err="1" smtClean="0"/>
              <a:t>Kapadia</a:t>
            </a:r>
            <a:r>
              <a:rPr lang="en-US" sz="1100" dirty="0" smtClean="0"/>
              <a:t>, D. </a:t>
            </a:r>
            <a:r>
              <a:rPr lang="en-US" sz="1100" dirty="0" err="1" smtClean="0"/>
              <a:t>Mickunas</a:t>
            </a:r>
            <a:r>
              <a:rPr lang="en-US" sz="1100" dirty="0" smtClean="0"/>
              <a:t>, and S. Yi. Routing Through the Mist: Privacy Preserving Communication in Ubiquitous Computing Environments In Proceedings of The 22nd IEEE International Conference on Distributed Computing Systems (ICDCS), pages 74–83, 2002.</a:t>
            </a:r>
          </a:p>
          <a:p>
            <a:endParaRPr lang="en-US" sz="1100" dirty="0" smtClean="0"/>
          </a:p>
          <a:p>
            <a:r>
              <a:rPr lang="en-US" sz="1100" dirty="0" smtClean="0"/>
              <a:t>R. </a:t>
            </a:r>
            <a:r>
              <a:rPr lang="en-US" sz="1100" dirty="0" err="1" smtClean="0"/>
              <a:t>Dingledine</a:t>
            </a:r>
            <a:r>
              <a:rPr lang="en-US" sz="1100" dirty="0" smtClean="0"/>
              <a:t>, N. Mathewson, and P. </a:t>
            </a:r>
            <a:r>
              <a:rPr lang="en-US" sz="1100" dirty="0" err="1" smtClean="0"/>
              <a:t>Syverson</a:t>
            </a:r>
            <a:r>
              <a:rPr lang="en-US" sz="1100" dirty="0" smtClean="0"/>
              <a:t>. Tor: The Second-Generation Onion Router. In </a:t>
            </a:r>
            <a:r>
              <a:rPr lang="en-US" sz="1100" dirty="0" err="1" smtClean="0"/>
              <a:t>Usenix</a:t>
            </a:r>
            <a:r>
              <a:rPr lang="en-US" sz="1100" dirty="0" smtClean="0"/>
              <a:t> Security Symposium, pages 303–320, Aug. 2004.</a:t>
            </a:r>
          </a:p>
          <a:p>
            <a:endParaRPr lang="en-US" sz="1100" dirty="0" smtClean="0"/>
          </a:p>
          <a:p>
            <a:r>
              <a:rPr lang="en-US" sz="1100" dirty="0" smtClean="0"/>
              <a:t>R. W. Bradshaw, J. E. Holt, and K. E. </a:t>
            </a:r>
            <a:r>
              <a:rPr lang="en-US" sz="1100" dirty="0" err="1" smtClean="0"/>
              <a:t>Seamons</a:t>
            </a:r>
            <a:r>
              <a:rPr lang="en-US" sz="1100" dirty="0" smtClean="0"/>
              <a:t>. Concealing complex policies with hidden credentials. In Eleventh ACM Conference on Computer and Communications Security, Washington, DC, pages 146–157, Oct. 2004</a:t>
            </a:r>
          </a:p>
          <a:p>
            <a:endParaRPr lang="en-US" sz="1100" dirty="0" smtClean="0"/>
          </a:p>
          <a:p>
            <a:r>
              <a:rPr lang="en-US" sz="1100" dirty="0" smtClean="0"/>
              <a:t>E. R. </a:t>
            </a:r>
            <a:r>
              <a:rPr lang="en-US" sz="1100" dirty="0" err="1" smtClean="0"/>
              <a:t>Verheul</a:t>
            </a:r>
            <a:r>
              <a:rPr lang="en-US" sz="1100" dirty="0" smtClean="0"/>
              <a:t>. Self-</a:t>
            </a:r>
            <a:r>
              <a:rPr lang="en-US" sz="1100" dirty="0" err="1" smtClean="0"/>
              <a:t>Blindable</a:t>
            </a:r>
            <a:r>
              <a:rPr lang="en-US" sz="1100" dirty="0" smtClean="0"/>
              <a:t> Credential Certificates from the Weil Pairing. In Proceedings of the 7th International Conference on the Theory and Application of Cryptology and Information Security, pages 533–551. Springer-</a:t>
            </a:r>
            <a:r>
              <a:rPr lang="en-US" sz="1100" dirty="0" err="1" smtClean="0"/>
              <a:t>Verlag</a:t>
            </a:r>
            <a:r>
              <a:rPr lang="en-US" sz="1100" dirty="0" smtClean="0"/>
              <a:t>, 2001.</a:t>
            </a:r>
            <a:br>
              <a:rPr lang="en-US" sz="1100" dirty="0" smtClean="0"/>
            </a:br>
            <a:endParaRPr lang="en-US" sz="11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prstClr val="black"/>
                </a:solidFill>
              </a:rPr>
              <a:t>References</a:t>
            </a:r>
            <a:endParaRPr lang="en-US" dirty="0"/>
          </a:p>
        </p:txBody>
      </p:sp>
      <p:sp>
        <p:nvSpPr>
          <p:cNvPr id="3" name="Content Placeholder 2"/>
          <p:cNvSpPr>
            <a:spLocks noGrp="1"/>
          </p:cNvSpPr>
          <p:nvPr>
            <p:ph idx="1"/>
          </p:nvPr>
        </p:nvSpPr>
        <p:spPr/>
        <p:txBody>
          <a:bodyPr>
            <a:normAutofit lnSpcReduction="10000"/>
          </a:bodyPr>
          <a:lstStyle/>
          <a:p>
            <a:r>
              <a:rPr lang="en-US" sz="1100" dirty="0" smtClean="0"/>
              <a:t>A. </a:t>
            </a:r>
            <a:r>
              <a:rPr lang="en-US" sz="1100" dirty="0" err="1" smtClean="0"/>
              <a:t>Lysyanskaya</a:t>
            </a:r>
            <a:r>
              <a:rPr lang="en-US" sz="1100" dirty="0" smtClean="0"/>
              <a:t>, R. </a:t>
            </a:r>
            <a:r>
              <a:rPr lang="en-US" sz="1100" dirty="0" err="1" smtClean="0"/>
              <a:t>Tamassia</a:t>
            </a:r>
            <a:r>
              <a:rPr lang="en-US" sz="1100" dirty="0" smtClean="0"/>
              <a:t>, and N. </a:t>
            </a:r>
            <a:r>
              <a:rPr lang="en-US" sz="1100" dirty="0" err="1" smtClean="0"/>
              <a:t>Triandopoulos</a:t>
            </a:r>
            <a:r>
              <a:rPr lang="en-US" sz="1100" dirty="0" smtClean="0"/>
              <a:t>. Multicast authentication in fully adversarial networks. In Proceedings of IEEE Symposium on Security and Privacy </a:t>
            </a:r>
            <a:r>
              <a:rPr lang="fr-FR" sz="1100" dirty="0" smtClean="0"/>
              <a:t>(SSP), pages 241–255, May 2004</a:t>
            </a:r>
          </a:p>
          <a:p>
            <a:endParaRPr lang="fr-FR" sz="1100" dirty="0" smtClean="0"/>
          </a:p>
          <a:p>
            <a:r>
              <a:rPr lang="en-US" sz="1100" dirty="0" smtClean="0"/>
              <a:t>A. </a:t>
            </a:r>
            <a:r>
              <a:rPr lang="en-US" sz="1100" dirty="0" err="1" smtClean="0"/>
              <a:t>Lysyanskaya</a:t>
            </a:r>
            <a:r>
              <a:rPr lang="en-US" sz="1100" dirty="0" smtClean="0"/>
              <a:t> and N. </a:t>
            </a:r>
            <a:r>
              <a:rPr lang="en-US" sz="1100" dirty="0" err="1" smtClean="0"/>
              <a:t>Triandopoulos</a:t>
            </a:r>
            <a:r>
              <a:rPr lang="en-US" sz="1100" dirty="0" smtClean="0"/>
              <a:t>. Rationality and adversarial behavior in multiparty computation. In Proceedings of Advances in Cryptology — CRYPTO ’06, pages 180–197, 2006.</a:t>
            </a:r>
          </a:p>
          <a:p>
            <a:endParaRPr lang="en-US" sz="1100" dirty="0" smtClean="0"/>
          </a:p>
          <a:p>
            <a:r>
              <a:rPr lang="en-US" sz="1100" dirty="0" err="1" smtClean="0"/>
              <a:t>Alcaraz</a:t>
            </a:r>
            <a:r>
              <a:rPr lang="en-US" sz="1100" dirty="0" smtClean="0"/>
              <a:t>, C.; Lopez, J.; , "A Security Analysis for Wireless Sensor Mesh Networks in Highly Critical Systems," </a:t>
            </a:r>
            <a:r>
              <a:rPr lang="en-US" sz="1100" i="1" dirty="0" smtClean="0"/>
              <a:t>Systems, Man, and Cybernetics, Part C: Applications and Reviews, IEEE Transactions on</a:t>
            </a:r>
            <a:r>
              <a:rPr lang="en-US" sz="1100" dirty="0" smtClean="0"/>
              <a:t> , vol.40, no.4, pp.419-428, July 2010 </a:t>
            </a:r>
            <a:r>
              <a:rPr lang="en-US" sz="1100" dirty="0" err="1" smtClean="0"/>
              <a:t>doi</a:t>
            </a:r>
            <a:r>
              <a:rPr lang="en-US" sz="1100" dirty="0" smtClean="0"/>
              <a:t>: 10.1109/TSMCC.2010.2045373</a:t>
            </a:r>
          </a:p>
          <a:p>
            <a:endParaRPr lang="en-US" sz="1100" dirty="0" smtClean="0"/>
          </a:p>
          <a:p>
            <a:r>
              <a:rPr lang="en-US" sz="1100" dirty="0" smtClean="0"/>
              <a:t>Andrew T. Campbell, Shane B. </a:t>
            </a:r>
            <a:r>
              <a:rPr lang="en-US" sz="1100" dirty="0" err="1" smtClean="0"/>
              <a:t>Eisenman</a:t>
            </a:r>
            <a:r>
              <a:rPr lang="en-US" sz="1100" dirty="0" smtClean="0"/>
              <a:t>, Nicholas D. Lane, </a:t>
            </a:r>
            <a:r>
              <a:rPr lang="en-US" sz="1100" dirty="0" err="1" smtClean="0"/>
              <a:t>Emiliano</a:t>
            </a:r>
            <a:r>
              <a:rPr lang="en-US" sz="1100" dirty="0" smtClean="0"/>
              <a:t> </a:t>
            </a:r>
            <a:r>
              <a:rPr lang="en-US" sz="1100" dirty="0" err="1" smtClean="0"/>
              <a:t>Miluzzo</a:t>
            </a:r>
            <a:r>
              <a:rPr lang="en-US" sz="1100" dirty="0" smtClean="0"/>
              <a:t>, and Ronald A. Peterson. 2006. People-centric urban sensing. In </a:t>
            </a:r>
            <a:r>
              <a:rPr lang="en-US" sz="1100" i="1" dirty="0" smtClean="0"/>
              <a:t>Proceedings of the 2nd annual international workshop on Wireless internet</a:t>
            </a:r>
            <a:r>
              <a:rPr lang="en-US" sz="1100" dirty="0" smtClean="0"/>
              <a:t> (WICON '06). ACM, New York, NY, USA, , Article 18 . DOI=10.1145/1234161.1234179 http://doi.acm.org/10.1145/1234161.1234179 </a:t>
            </a:r>
          </a:p>
          <a:p>
            <a:endParaRPr lang="en-US" sz="1100" dirty="0" smtClean="0"/>
          </a:p>
          <a:p>
            <a:r>
              <a:rPr lang="en-US" sz="1100" dirty="0" smtClean="0"/>
              <a:t>Nicholas D. Lane, Shane B. </a:t>
            </a:r>
            <a:r>
              <a:rPr lang="en-US" sz="1100" dirty="0" err="1" smtClean="0"/>
              <a:t>Eisenman</a:t>
            </a:r>
            <a:r>
              <a:rPr lang="en-US" sz="1100" dirty="0" smtClean="0"/>
              <a:t>, </a:t>
            </a:r>
            <a:r>
              <a:rPr lang="en-US" sz="1100" dirty="0" err="1" smtClean="0"/>
              <a:t>Emiliano</a:t>
            </a:r>
            <a:r>
              <a:rPr lang="en-US" sz="1100" dirty="0" smtClean="0"/>
              <a:t> </a:t>
            </a:r>
            <a:r>
              <a:rPr lang="en-US" sz="1100" dirty="0" err="1" smtClean="0"/>
              <a:t>Miluzzo</a:t>
            </a:r>
            <a:r>
              <a:rPr lang="en-US" sz="1100" dirty="0" smtClean="0"/>
              <a:t>, </a:t>
            </a:r>
            <a:r>
              <a:rPr lang="en-US" sz="1100" dirty="0" err="1" smtClean="0"/>
              <a:t>Mirco</a:t>
            </a:r>
            <a:r>
              <a:rPr lang="en-US" sz="1100" dirty="0" smtClean="0"/>
              <a:t> </a:t>
            </a:r>
            <a:r>
              <a:rPr lang="en-US" sz="1100" dirty="0" err="1" smtClean="0"/>
              <a:t>Musolesi</a:t>
            </a:r>
            <a:r>
              <a:rPr lang="en-US" sz="1100" dirty="0" smtClean="0"/>
              <a:t>, Andrew T. Campbell, "Urban Sensing: Opportunistic or Participatory?", Presented at First Workshop Sensing on Everyday Mobile Phones in Support of Participatory Research, Sydney, Australia, November 6, 2007</a:t>
            </a:r>
          </a:p>
          <a:p>
            <a:endParaRPr lang="en-US" sz="1100" dirty="0" smtClean="0"/>
          </a:p>
          <a:p>
            <a:r>
              <a:rPr lang="en-US" sz="1100" dirty="0" smtClean="0"/>
              <a:t>Peter Johnson, </a:t>
            </a:r>
            <a:r>
              <a:rPr lang="en-US" sz="1100" dirty="0" err="1" smtClean="0"/>
              <a:t>Apu</a:t>
            </a:r>
            <a:r>
              <a:rPr lang="en-US" sz="1100" dirty="0" smtClean="0"/>
              <a:t> </a:t>
            </a:r>
            <a:r>
              <a:rPr lang="en-US" sz="1100" dirty="0" err="1" smtClean="0"/>
              <a:t>Kapadia</a:t>
            </a:r>
            <a:r>
              <a:rPr lang="en-US" sz="1100" dirty="0" smtClean="0"/>
              <a:t>, David </a:t>
            </a:r>
            <a:r>
              <a:rPr lang="en-US" sz="1100" dirty="0" err="1" smtClean="0"/>
              <a:t>Kotz</a:t>
            </a:r>
            <a:r>
              <a:rPr lang="en-US" sz="1100" dirty="0" smtClean="0"/>
              <a:t>, Nikos </a:t>
            </a:r>
            <a:r>
              <a:rPr lang="en-US" sz="1100" dirty="0" err="1" smtClean="0"/>
              <a:t>Triandopoulos</a:t>
            </a:r>
            <a:r>
              <a:rPr lang="en-US" sz="1100" dirty="0" smtClean="0"/>
              <a:t>, "People-Centric Urban Sensing: Security Challenges for the New Paradigm", Dartmouth Technical Report TR2007-586, February 2007</a:t>
            </a:r>
          </a:p>
          <a:p>
            <a:endParaRPr lang="en-US" sz="1100" dirty="0" smtClean="0"/>
          </a:p>
          <a:p>
            <a:r>
              <a:rPr lang="en-US" sz="1100" dirty="0" smtClean="0"/>
              <a:t>M. Feldman and J. Chuang. Overcoming free-riding behavior in peer-to-peer systems. </a:t>
            </a:r>
            <a:r>
              <a:rPr lang="pt-BR" sz="1100" dirty="0" smtClean="0"/>
              <a:t>SIGecom Exch., 5(4):41–50, 2005</a:t>
            </a:r>
            <a:endParaRPr lang="en-US" sz="1100" dirty="0" smtClean="0"/>
          </a:p>
          <a:p>
            <a:pPr>
              <a:buNone/>
            </a:pPr>
            <a:endParaRPr lang="en-US" sz="1100" dirty="0" smtClean="0"/>
          </a:p>
          <a:p>
            <a:pPr>
              <a:buNone/>
            </a:pPr>
            <a:r>
              <a:rPr lang="en-US" sz="1100" dirty="0" smtClean="0"/>
              <a:t/>
            </a:r>
            <a:br>
              <a:rPr lang="en-US" sz="1100" dirty="0" smtClean="0"/>
            </a:br>
            <a:endParaRPr lang="en-US" sz="11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Solutions available</a:t>
            </a:r>
            <a:endParaRPr lang="en-US" sz="2400" dirty="0"/>
          </a:p>
        </p:txBody>
      </p:sp>
      <p:sp>
        <p:nvSpPr>
          <p:cNvPr id="3" name="Content Placeholder 2"/>
          <p:cNvSpPr>
            <a:spLocks noGrp="1"/>
          </p:cNvSpPr>
          <p:nvPr>
            <p:ph idx="1"/>
          </p:nvPr>
        </p:nvSpPr>
        <p:spPr>
          <a:xfrm>
            <a:off x="457200" y="1600201"/>
            <a:ext cx="4800600" cy="4419600"/>
          </a:xfrm>
        </p:spPr>
        <p:txBody>
          <a:bodyPr>
            <a:normAutofit/>
          </a:bodyPr>
          <a:lstStyle/>
          <a:p>
            <a:endParaRPr lang="en-US" sz="1600" dirty="0" smtClean="0">
              <a:solidFill>
                <a:srgbClr val="FF0000"/>
              </a:solidFill>
            </a:endParaRPr>
          </a:p>
          <a:p>
            <a:r>
              <a:rPr lang="en-US" sz="1600" dirty="0" smtClean="0">
                <a:solidFill>
                  <a:srgbClr val="FF0000"/>
                </a:solidFill>
              </a:rPr>
              <a:t>Virtual Wall  </a:t>
            </a:r>
          </a:p>
          <a:p>
            <a:pPr>
              <a:buNone/>
            </a:pPr>
            <a:endParaRPr lang="en-US" sz="1600" dirty="0" smtClean="0">
              <a:solidFill>
                <a:srgbClr val="FF0000"/>
              </a:solidFill>
            </a:endParaRPr>
          </a:p>
          <a:p>
            <a:r>
              <a:rPr lang="en-US" sz="1600" dirty="0" smtClean="0">
                <a:solidFill>
                  <a:srgbClr val="FF0000"/>
                </a:solidFill>
              </a:rPr>
              <a:t>Onion Routing Mechanism</a:t>
            </a:r>
          </a:p>
          <a:p>
            <a:pPr>
              <a:buNone/>
            </a:pPr>
            <a:endParaRPr lang="en-US" sz="1600" dirty="0" smtClean="0">
              <a:solidFill>
                <a:srgbClr val="FF0000"/>
              </a:solidFill>
            </a:endParaRPr>
          </a:p>
          <a:p>
            <a:r>
              <a:rPr lang="en-US" sz="1600" dirty="0" smtClean="0">
                <a:solidFill>
                  <a:srgbClr val="FF0000"/>
                </a:solidFill>
              </a:rPr>
              <a:t>Mist Routing</a:t>
            </a:r>
          </a:p>
          <a:p>
            <a:pPr>
              <a:buNone/>
            </a:pPr>
            <a:endParaRPr lang="en-US" sz="1600" dirty="0" smtClean="0">
              <a:solidFill>
                <a:srgbClr val="FF0000"/>
              </a:solidFill>
            </a:endParaRPr>
          </a:p>
          <a:p>
            <a:r>
              <a:rPr lang="en-US" sz="1600" dirty="0" smtClean="0">
                <a:solidFill>
                  <a:srgbClr val="FF0000"/>
                </a:solidFill>
              </a:rPr>
              <a:t>Hidden credentials method</a:t>
            </a:r>
          </a:p>
          <a:p>
            <a:pPr>
              <a:buNone/>
            </a:pPr>
            <a:endParaRPr lang="en-US" sz="1600" dirty="0" smtClean="0">
              <a:solidFill>
                <a:srgbClr val="FF0000"/>
              </a:solidFill>
            </a:endParaRPr>
          </a:p>
          <a:p>
            <a:r>
              <a:rPr lang="en-US" sz="1600" dirty="0" smtClean="0">
                <a:solidFill>
                  <a:srgbClr val="FF0000"/>
                </a:solidFill>
              </a:rPr>
              <a:t>Hot-Potato-Privacy-Protection Algorithm</a:t>
            </a:r>
          </a:p>
          <a:p>
            <a:endParaRPr lang="en-US" sz="1600" dirty="0" smtClean="0">
              <a:solidFill>
                <a:srgbClr val="FF0000"/>
              </a:solidFill>
            </a:endParaRPr>
          </a:p>
          <a:p>
            <a:r>
              <a:rPr lang="en-US" sz="1600" dirty="0" smtClean="0">
                <a:solidFill>
                  <a:schemeClr val="accent1"/>
                </a:solidFill>
              </a:rPr>
              <a:t>Mixed-behavior models in multi-party computation</a:t>
            </a:r>
          </a:p>
          <a:p>
            <a:pPr>
              <a:buNone/>
            </a:pPr>
            <a:endParaRPr lang="en-US" sz="1600" dirty="0" smtClean="0">
              <a:solidFill>
                <a:schemeClr val="accent1"/>
              </a:solidFill>
            </a:endParaRPr>
          </a:p>
          <a:p>
            <a:r>
              <a:rPr lang="en-US" sz="1600" dirty="0" smtClean="0">
                <a:solidFill>
                  <a:schemeClr val="accent1"/>
                </a:solidFill>
              </a:rPr>
              <a:t>Multicast Authentication Scheme</a:t>
            </a:r>
          </a:p>
          <a:p>
            <a:endParaRPr lang="en-US" sz="1600" dirty="0" smtClean="0">
              <a:solidFill>
                <a:srgbClr val="FF0000"/>
              </a:solidFill>
            </a:endParaRPr>
          </a:p>
          <a:p>
            <a:endParaRPr lang="en-US" sz="1600" dirty="0" smtClean="0">
              <a:solidFill>
                <a:srgbClr val="FF0000"/>
              </a:solidFill>
            </a:endParaRPr>
          </a:p>
          <a:p>
            <a:pPr>
              <a:buNone/>
            </a:pPr>
            <a:endParaRPr lang="en-US" sz="1600" dirty="0" smtClean="0">
              <a:solidFill>
                <a:srgbClr val="FF0000"/>
              </a:solidFill>
            </a:endParaRPr>
          </a:p>
        </p:txBody>
      </p:sp>
      <p:sp>
        <p:nvSpPr>
          <p:cNvPr id="4" name="Rectangle 3"/>
          <p:cNvSpPr/>
          <p:nvPr/>
        </p:nvSpPr>
        <p:spPr>
          <a:xfrm>
            <a:off x="6172200" y="2438400"/>
            <a:ext cx="237566" cy="369332"/>
          </a:xfrm>
          <a:prstGeom prst="rect">
            <a:avLst/>
          </a:prstGeom>
        </p:spPr>
        <p:txBody>
          <a:bodyPr wrap="none">
            <a:spAutoFit/>
          </a:bodyPr>
          <a:lstStyle/>
          <a:p>
            <a:r>
              <a:rPr lang="en-US" b="1" dirty="0" smtClean="0">
                <a:solidFill>
                  <a:srgbClr val="FF0000"/>
                </a:solidFill>
              </a:rPr>
              <a:t> </a:t>
            </a:r>
            <a:endParaRPr lang="en-US" dirty="0" smtClean="0">
              <a:solidFill>
                <a:srgbClr val="FF0000"/>
              </a:solidFill>
            </a:endParaRPr>
          </a:p>
        </p:txBody>
      </p:sp>
      <p:sp>
        <p:nvSpPr>
          <p:cNvPr id="8" name="TextBox 7"/>
          <p:cNvSpPr txBox="1"/>
          <p:nvPr/>
        </p:nvSpPr>
        <p:spPr>
          <a:xfrm>
            <a:off x="5334000" y="2057400"/>
            <a:ext cx="2133600" cy="861774"/>
          </a:xfrm>
          <a:prstGeom prst="rect">
            <a:avLst/>
          </a:prstGeom>
          <a:noFill/>
        </p:spPr>
        <p:txBody>
          <a:bodyPr wrap="square" rtlCol="0">
            <a:spAutoFit/>
          </a:bodyPr>
          <a:lstStyle/>
          <a:p>
            <a:endParaRPr lang="en-US" dirty="0" smtClean="0">
              <a:solidFill>
                <a:schemeClr val="tx2"/>
              </a:solidFill>
            </a:endParaRPr>
          </a:p>
          <a:p>
            <a:r>
              <a:rPr lang="en-US" sz="1400" dirty="0" smtClean="0">
                <a:solidFill>
                  <a:srgbClr val="FF0000"/>
                </a:solidFill>
              </a:rPr>
              <a:t>Confidentiality and Privacy</a:t>
            </a:r>
          </a:p>
          <a:p>
            <a:endParaRPr lang="en-US" dirty="0"/>
          </a:p>
        </p:txBody>
      </p:sp>
      <p:sp>
        <p:nvSpPr>
          <p:cNvPr id="10" name="TextBox 9"/>
          <p:cNvSpPr txBox="1"/>
          <p:nvPr/>
        </p:nvSpPr>
        <p:spPr>
          <a:xfrm>
            <a:off x="6096000" y="4876800"/>
            <a:ext cx="975139" cy="369332"/>
          </a:xfrm>
          <a:prstGeom prst="rect">
            <a:avLst/>
          </a:prstGeom>
          <a:noFill/>
        </p:spPr>
        <p:txBody>
          <a:bodyPr wrap="none" rtlCol="0">
            <a:spAutoFit/>
          </a:bodyPr>
          <a:lstStyle/>
          <a:p>
            <a:r>
              <a:rPr lang="en-US" dirty="0" smtClean="0">
                <a:solidFill>
                  <a:schemeClr val="accent1"/>
                </a:solidFill>
              </a:rPr>
              <a:t>Integrity</a:t>
            </a:r>
            <a:endParaRPr lang="en-US"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heckerboard(across)">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checkerboard(across)">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checkerboard(across)">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37" dur="5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checkerboard(across)">
                                      <p:cBhvr>
                                        <p:cTn id="42" dur="500"/>
                                        <p:tgtEl>
                                          <p:spTgt spid="3">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checkerboard(across)">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 depth classification</a:t>
            </a:r>
            <a:endParaRPr lang="en-US" sz="2800" dirty="0"/>
          </a:p>
        </p:txBody>
      </p:sp>
      <p:sp>
        <p:nvSpPr>
          <p:cNvPr id="3" name="Content Placeholder 2"/>
          <p:cNvSpPr>
            <a:spLocks noGrp="1"/>
          </p:cNvSpPr>
          <p:nvPr>
            <p:ph idx="1"/>
          </p:nvPr>
        </p:nvSpPr>
        <p:spPr>
          <a:xfrm>
            <a:off x="457200" y="1600200"/>
            <a:ext cx="4343400" cy="4648200"/>
          </a:xfrm>
        </p:spPr>
        <p:txBody>
          <a:bodyPr>
            <a:normAutofit/>
          </a:bodyPr>
          <a:lstStyle/>
          <a:p>
            <a:pPr>
              <a:buNone/>
            </a:pPr>
            <a:r>
              <a:rPr lang="en-US" sz="1800" dirty="0" smtClean="0">
                <a:solidFill>
                  <a:srgbClr val="FF0000"/>
                </a:solidFill>
              </a:rPr>
              <a:t>Confidentiality and Privacy</a:t>
            </a:r>
          </a:p>
          <a:p>
            <a:pPr>
              <a:buNone/>
            </a:pPr>
            <a:endParaRPr lang="en-US" sz="1800" dirty="0" smtClean="0">
              <a:solidFill>
                <a:srgbClr val="FF0000"/>
              </a:solidFill>
            </a:endParaRPr>
          </a:p>
          <a:p>
            <a:r>
              <a:rPr lang="en-US" sz="1800" dirty="0" smtClean="0">
                <a:solidFill>
                  <a:srgbClr val="FF0000"/>
                </a:solidFill>
              </a:rPr>
              <a:t>Context Privacy</a:t>
            </a:r>
          </a:p>
          <a:p>
            <a:endParaRPr lang="en-US" sz="1800" dirty="0" smtClean="0">
              <a:solidFill>
                <a:srgbClr val="FF0000"/>
              </a:solidFill>
            </a:endParaRPr>
          </a:p>
          <a:p>
            <a:endParaRPr lang="en-US" sz="1800" dirty="0" smtClean="0">
              <a:solidFill>
                <a:srgbClr val="FF0000"/>
              </a:solidFill>
            </a:endParaRPr>
          </a:p>
          <a:p>
            <a:r>
              <a:rPr lang="en-US" sz="1800" dirty="0" smtClean="0">
                <a:solidFill>
                  <a:srgbClr val="FF0000"/>
                </a:solidFill>
              </a:rPr>
              <a:t>Anonymous Tasking</a:t>
            </a:r>
          </a:p>
          <a:p>
            <a:endParaRPr lang="en-US" sz="1800" dirty="0" smtClean="0">
              <a:solidFill>
                <a:srgbClr val="FF0000"/>
              </a:solidFill>
            </a:endParaRPr>
          </a:p>
          <a:p>
            <a:endParaRPr lang="en-US" sz="1800" dirty="0" smtClean="0">
              <a:solidFill>
                <a:srgbClr val="FF0000"/>
              </a:solidFill>
            </a:endParaRPr>
          </a:p>
          <a:p>
            <a:endParaRPr lang="en-US" sz="1800" dirty="0" smtClean="0">
              <a:solidFill>
                <a:srgbClr val="FF0000"/>
              </a:solidFill>
            </a:endParaRPr>
          </a:p>
          <a:p>
            <a:r>
              <a:rPr lang="en-US" sz="1800" dirty="0" smtClean="0">
                <a:solidFill>
                  <a:srgbClr val="FF0000"/>
                </a:solidFill>
              </a:rPr>
              <a:t>Anonymous Data Reporting</a:t>
            </a:r>
          </a:p>
          <a:p>
            <a:pPr>
              <a:buNone/>
            </a:pPr>
            <a:endParaRPr lang="en-US" sz="1800" dirty="0" smtClean="0">
              <a:solidFill>
                <a:srgbClr val="FF0000"/>
              </a:solidFill>
            </a:endParaRPr>
          </a:p>
          <a:p>
            <a:pPr>
              <a:buNone/>
            </a:pPr>
            <a:endParaRPr lang="en-US" sz="1800" dirty="0" smtClean="0">
              <a:solidFill>
                <a:schemeClr val="tx2"/>
              </a:solidFill>
            </a:endParaRPr>
          </a:p>
          <a:p>
            <a:pPr>
              <a:buNone/>
            </a:pPr>
            <a:endParaRPr lang="en-US" sz="1800" dirty="0" smtClean="0">
              <a:solidFill>
                <a:srgbClr val="FF0000"/>
              </a:solidFill>
            </a:endParaRPr>
          </a:p>
          <a:p>
            <a:pPr>
              <a:buNone/>
            </a:pPr>
            <a:endParaRPr lang="en-US" sz="1800" dirty="0" smtClean="0">
              <a:solidFill>
                <a:srgbClr val="FF0000"/>
              </a:solidFill>
            </a:endParaRPr>
          </a:p>
          <a:p>
            <a:pPr>
              <a:buNone/>
            </a:pPr>
            <a:endParaRPr lang="en-US" sz="1800" dirty="0" smtClean="0">
              <a:solidFill>
                <a:srgbClr val="FF0000"/>
              </a:solidFill>
            </a:endParaRPr>
          </a:p>
          <a:p>
            <a:pPr>
              <a:buNone/>
            </a:pPr>
            <a:endParaRPr lang="en-US" sz="1800" dirty="0" smtClean="0">
              <a:solidFill>
                <a:srgbClr val="FF0000"/>
              </a:solidFill>
            </a:endParaRPr>
          </a:p>
          <a:p>
            <a:pPr>
              <a:buNone/>
            </a:pPr>
            <a:endParaRPr lang="en-US" sz="1800" dirty="0"/>
          </a:p>
        </p:txBody>
      </p:sp>
      <p:cxnSp>
        <p:nvCxnSpPr>
          <p:cNvPr id="5" name="Straight Arrow Connector 4"/>
          <p:cNvCxnSpPr/>
          <p:nvPr/>
        </p:nvCxnSpPr>
        <p:spPr>
          <a:xfrm>
            <a:off x="2514600" y="23622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print"/>
          <a:srcRect/>
          <a:stretch>
            <a:fillRect/>
          </a:stretch>
        </p:blipFill>
        <p:spPr bwMode="auto">
          <a:xfrm>
            <a:off x="3505200" y="1524000"/>
            <a:ext cx="2007703" cy="1143000"/>
          </a:xfrm>
          <a:prstGeom prst="rect">
            <a:avLst/>
          </a:prstGeom>
          <a:noFill/>
          <a:ln w="9525">
            <a:noFill/>
            <a:miter lim="800000"/>
            <a:headEnd/>
            <a:tailEnd/>
          </a:ln>
        </p:spPr>
      </p:pic>
      <p:pic>
        <p:nvPicPr>
          <p:cNvPr id="8" name="Picture 6" descr="http://www.defence-industries.com/contractor_images/genet/wireless-sensor-node.jpg"/>
          <p:cNvPicPr>
            <a:picLocks noChangeAspect="1" noChangeArrowheads="1"/>
          </p:cNvPicPr>
          <p:nvPr/>
        </p:nvPicPr>
        <p:blipFill>
          <a:blip r:embed="rId3" cstate="print"/>
          <a:srcRect/>
          <a:stretch>
            <a:fillRect/>
          </a:stretch>
        </p:blipFill>
        <p:spPr bwMode="auto">
          <a:xfrm>
            <a:off x="6934200" y="3048000"/>
            <a:ext cx="438656" cy="381000"/>
          </a:xfrm>
          <a:prstGeom prst="rect">
            <a:avLst/>
          </a:prstGeom>
          <a:noFill/>
        </p:spPr>
      </p:pic>
      <p:pic>
        <p:nvPicPr>
          <p:cNvPr id="9" name="Picture 8" descr="http://www.intersales.com.au/GuidancePhotos/baseStationtower.jpg"/>
          <p:cNvPicPr>
            <a:picLocks noChangeAspect="1" noChangeArrowheads="1"/>
          </p:cNvPicPr>
          <p:nvPr/>
        </p:nvPicPr>
        <p:blipFill>
          <a:blip r:embed="rId4" cstate="print"/>
          <a:srcRect/>
          <a:stretch>
            <a:fillRect/>
          </a:stretch>
        </p:blipFill>
        <p:spPr bwMode="auto">
          <a:xfrm>
            <a:off x="5562600" y="2895600"/>
            <a:ext cx="662609" cy="609600"/>
          </a:xfrm>
          <a:prstGeom prst="rect">
            <a:avLst/>
          </a:prstGeom>
          <a:noFill/>
        </p:spPr>
      </p:pic>
      <p:cxnSp>
        <p:nvCxnSpPr>
          <p:cNvPr id="14" name="Straight Arrow Connector 13"/>
          <p:cNvCxnSpPr/>
          <p:nvPr/>
        </p:nvCxnSpPr>
        <p:spPr>
          <a:xfrm rot="10800000">
            <a:off x="6248400" y="3276600"/>
            <a:ext cx="6327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7" name="Picture 16" descr="http://www.intersales.com.au/GuidancePhotos/baseStationtower.jpg"/>
          <p:cNvPicPr>
            <a:picLocks noChangeAspect="1" noChangeArrowheads="1"/>
          </p:cNvPicPr>
          <p:nvPr/>
        </p:nvPicPr>
        <p:blipFill>
          <a:blip r:embed="rId4" cstate="print"/>
          <a:srcRect/>
          <a:stretch>
            <a:fillRect/>
          </a:stretch>
        </p:blipFill>
        <p:spPr bwMode="auto">
          <a:xfrm>
            <a:off x="4495800" y="2895600"/>
            <a:ext cx="662609" cy="609600"/>
          </a:xfrm>
          <a:prstGeom prst="rect">
            <a:avLst/>
          </a:prstGeom>
          <a:noFill/>
        </p:spPr>
      </p:pic>
      <p:pic>
        <p:nvPicPr>
          <p:cNvPr id="18" name="Picture 6" descr="http://www.defence-industries.com/contractor_images/genet/wireless-sensor-node.jpg"/>
          <p:cNvPicPr>
            <a:picLocks noChangeAspect="1" noChangeArrowheads="1"/>
          </p:cNvPicPr>
          <p:nvPr/>
        </p:nvPicPr>
        <p:blipFill>
          <a:blip r:embed="rId3" cstate="print"/>
          <a:srcRect/>
          <a:stretch>
            <a:fillRect/>
          </a:stretch>
        </p:blipFill>
        <p:spPr bwMode="auto">
          <a:xfrm>
            <a:off x="3733800" y="3200400"/>
            <a:ext cx="438656" cy="381000"/>
          </a:xfrm>
          <a:prstGeom prst="rect">
            <a:avLst/>
          </a:prstGeom>
          <a:noFill/>
        </p:spPr>
      </p:pic>
      <p:sp>
        <p:nvSpPr>
          <p:cNvPr id="20" name="TextBox 19"/>
          <p:cNvSpPr txBox="1"/>
          <p:nvPr/>
        </p:nvSpPr>
        <p:spPr>
          <a:xfrm>
            <a:off x="6858000" y="2667000"/>
            <a:ext cx="340158" cy="369332"/>
          </a:xfrm>
          <a:prstGeom prst="rect">
            <a:avLst/>
          </a:prstGeom>
          <a:noFill/>
        </p:spPr>
        <p:txBody>
          <a:bodyPr wrap="none" rtlCol="0">
            <a:spAutoFit/>
          </a:bodyPr>
          <a:lstStyle/>
          <a:p>
            <a:r>
              <a:rPr lang="en-US" dirty="0" smtClean="0"/>
              <a:t>Q</a:t>
            </a:r>
            <a:endParaRPr lang="en-US" dirty="0"/>
          </a:p>
        </p:txBody>
      </p:sp>
      <p:sp>
        <p:nvSpPr>
          <p:cNvPr id="21" name="TextBox 20"/>
          <p:cNvSpPr txBox="1"/>
          <p:nvPr/>
        </p:nvSpPr>
        <p:spPr>
          <a:xfrm>
            <a:off x="3733800" y="2819400"/>
            <a:ext cx="290464" cy="369332"/>
          </a:xfrm>
          <a:prstGeom prst="rect">
            <a:avLst/>
          </a:prstGeom>
          <a:noFill/>
        </p:spPr>
        <p:txBody>
          <a:bodyPr wrap="none" rtlCol="0">
            <a:spAutoFit/>
          </a:bodyPr>
          <a:lstStyle/>
          <a:p>
            <a:r>
              <a:rPr lang="en-US" dirty="0" smtClean="0"/>
              <a:t>S</a:t>
            </a:r>
            <a:endParaRPr lang="en-US" dirty="0"/>
          </a:p>
        </p:txBody>
      </p:sp>
      <p:cxnSp>
        <p:nvCxnSpPr>
          <p:cNvPr id="22" name="Straight Arrow Connector 21"/>
          <p:cNvCxnSpPr/>
          <p:nvPr/>
        </p:nvCxnSpPr>
        <p:spPr>
          <a:xfrm rot="10800000">
            <a:off x="5029200" y="3276600"/>
            <a:ext cx="5565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18" idx="3"/>
          </p:cNvCxnSpPr>
          <p:nvPr/>
        </p:nvCxnSpPr>
        <p:spPr>
          <a:xfrm rot="10800000" flipV="1">
            <a:off x="4172456" y="3354388"/>
            <a:ext cx="498934" cy="36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3" name="Picture 6" descr="http://www.defence-industries.com/contractor_images/genet/wireless-sensor-node.jpg"/>
          <p:cNvPicPr>
            <a:picLocks noChangeAspect="1" noChangeArrowheads="1"/>
          </p:cNvPicPr>
          <p:nvPr/>
        </p:nvPicPr>
        <p:blipFill>
          <a:blip r:embed="rId3" cstate="print"/>
          <a:srcRect/>
          <a:stretch>
            <a:fillRect/>
          </a:stretch>
        </p:blipFill>
        <p:spPr bwMode="auto">
          <a:xfrm>
            <a:off x="3810000" y="4495800"/>
            <a:ext cx="438656" cy="381000"/>
          </a:xfrm>
          <a:prstGeom prst="rect">
            <a:avLst/>
          </a:prstGeom>
          <a:noFill/>
        </p:spPr>
      </p:pic>
      <p:pic>
        <p:nvPicPr>
          <p:cNvPr id="34" name="Picture 33" descr="http://www.intersales.com.au/GuidancePhotos/baseStationtower.jpg"/>
          <p:cNvPicPr>
            <a:picLocks noChangeAspect="1" noChangeArrowheads="1"/>
          </p:cNvPicPr>
          <p:nvPr/>
        </p:nvPicPr>
        <p:blipFill>
          <a:blip r:embed="rId4" cstate="print"/>
          <a:srcRect/>
          <a:stretch>
            <a:fillRect/>
          </a:stretch>
        </p:blipFill>
        <p:spPr bwMode="auto">
          <a:xfrm>
            <a:off x="4572000" y="4267200"/>
            <a:ext cx="662609" cy="609600"/>
          </a:xfrm>
          <a:prstGeom prst="rect">
            <a:avLst/>
          </a:prstGeom>
          <a:noFill/>
        </p:spPr>
      </p:pic>
      <p:pic>
        <p:nvPicPr>
          <p:cNvPr id="35" name="Picture 34" descr="http://www.intersales.com.au/GuidancePhotos/baseStationtower.jpg"/>
          <p:cNvPicPr>
            <a:picLocks noChangeAspect="1" noChangeArrowheads="1"/>
          </p:cNvPicPr>
          <p:nvPr/>
        </p:nvPicPr>
        <p:blipFill>
          <a:blip r:embed="rId4" cstate="print"/>
          <a:srcRect/>
          <a:stretch>
            <a:fillRect/>
          </a:stretch>
        </p:blipFill>
        <p:spPr bwMode="auto">
          <a:xfrm>
            <a:off x="5638800" y="4191000"/>
            <a:ext cx="662609" cy="609600"/>
          </a:xfrm>
          <a:prstGeom prst="rect">
            <a:avLst/>
          </a:prstGeom>
          <a:noFill/>
        </p:spPr>
      </p:pic>
      <p:pic>
        <p:nvPicPr>
          <p:cNvPr id="36" name="Picture 6" descr="http://www.defence-industries.com/contractor_images/genet/wireless-sensor-node.jpg"/>
          <p:cNvPicPr>
            <a:picLocks noChangeAspect="1" noChangeArrowheads="1"/>
          </p:cNvPicPr>
          <p:nvPr/>
        </p:nvPicPr>
        <p:blipFill>
          <a:blip r:embed="rId3" cstate="print"/>
          <a:srcRect/>
          <a:stretch>
            <a:fillRect/>
          </a:stretch>
        </p:blipFill>
        <p:spPr bwMode="auto">
          <a:xfrm>
            <a:off x="6858000" y="4343400"/>
            <a:ext cx="438656" cy="381000"/>
          </a:xfrm>
          <a:prstGeom prst="rect">
            <a:avLst/>
          </a:prstGeom>
          <a:noFill/>
        </p:spPr>
      </p:pic>
      <p:cxnSp>
        <p:nvCxnSpPr>
          <p:cNvPr id="38" name="Straight Arrow Connector 37"/>
          <p:cNvCxnSpPr>
            <a:stCxn id="33" idx="3"/>
          </p:cNvCxnSpPr>
          <p:nvPr/>
        </p:nvCxnSpPr>
        <p:spPr>
          <a:xfrm>
            <a:off x="4248656" y="4686300"/>
            <a:ext cx="551944"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181600" y="46482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6324600" y="4572000"/>
            <a:ext cx="4572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810000" y="4114800"/>
            <a:ext cx="290464" cy="369332"/>
          </a:xfrm>
          <a:prstGeom prst="rect">
            <a:avLst/>
          </a:prstGeom>
          <a:noFill/>
        </p:spPr>
        <p:txBody>
          <a:bodyPr wrap="none" rtlCol="0">
            <a:spAutoFit/>
          </a:bodyPr>
          <a:lstStyle/>
          <a:p>
            <a:r>
              <a:rPr lang="en-US" dirty="0" smtClean="0"/>
              <a:t>S</a:t>
            </a:r>
            <a:endParaRPr lang="en-US" dirty="0"/>
          </a:p>
        </p:txBody>
      </p:sp>
      <p:sp>
        <p:nvSpPr>
          <p:cNvPr id="46" name="TextBox 45"/>
          <p:cNvSpPr txBox="1"/>
          <p:nvPr/>
        </p:nvSpPr>
        <p:spPr>
          <a:xfrm>
            <a:off x="6934200" y="3810000"/>
            <a:ext cx="340158" cy="369332"/>
          </a:xfrm>
          <a:prstGeom prst="rect">
            <a:avLst/>
          </a:prstGeom>
          <a:noFill/>
        </p:spPr>
        <p:txBody>
          <a:bodyPr wrap="none" rtlCol="0">
            <a:spAutoFit/>
          </a:bodyPr>
          <a:lstStyle/>
          <a:p>
            <a:r>
              <a:rPr lang="en-US" dirty="0" smtClean="0"/>
              <a:t>Q</a:t>
            </a:r>
            <a:endParaRPr lang="en-US" dirty="0"/>
          </a:p>
        </p:txBody>
      </p:sp>
      <p:cxnSp>
        <p:nvCxnSpPr>
          <p:cNvPr id="49" name="Straight Arrow Connector 48"/>
          <p:cNvCxnSpPr>
            <a:stCxn id="1026" idx="3"/>
          </p:cNvCxnSpPr>
          <p:nvPr/>
        </p:nvCxnSpPr>
        <p:spPr>
          <a:xfrm flipV="1">
            <a:off x="5512903" y="2057400"/>
            <a:ext cx="811697"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400800" y="1905000"/>
            <a:ext cx="1295400" cy="369332"/>
          </a:xfrm>
          <a:prstGeom prst="rect">
            <a:avLst/>
          </a:prstGeom>
          <a:noFill/>
        </p:spPr>
        <p:txBody>
          <a:bodyPr wrap="square" rtlCol="0">
            <a:spAutoFit/>
          </a:bodyPr>
          <a:lstStyle/>
          <a:p>
            <a:r>
              <a:rPr lang="en-US" dirty="0" smtClean="0">
                <a:solidFill>
                  <a:srgbClr val="FF0000"/>
                </a:solidFill>
              </a:rPr>
              <a:t>Virtual Wall  </a:t>
            </a:r>
          </a:p>
        </p:txBody>
      </p:sp>
      <p:cxnSp>
        <p:nvCxnSpPr>
          <p:cNvPr id="53" name="Straight Arrow Connector 52"/>
          <p:cNvCxnSpPr>
            <a:stCxn id="36" idx="2"/>
          </p:cNvCxnSpPr>
          <p:nvPr/>
        </p:nvCxnSpPr>
        <p:spPr>
          <a:xfrm rot="16200000" flipH="1">
            <a:off x="7310564" y="4491164"/>
            <a:ext cx="381000" cy="847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425820" y="5181600"/>
            <a:ext cx="2718180" cy="276999"/>
          </a:xfrm>
          <a:prstGeom prst="rect">
            <a:avLst/>
          </a:prstGeom>
          <a:noFill/>
        </p:spPr>
        <p:txBody>
          <a:bodyPr wrap="none" rtlCol="0">
            <a:spAutoFit/>
          </a:bodyPr>
          <a:lstStyle/>
          <a:p>
            <a:r>
              <a:rPr lang="en-US" sz="1200" dirty="0" smtClean="0">
                <a:solidFill>
                  <a:srgbClr val="FF0000"/>
                </a:solidFill>
              </a:rPr>
              <a:t>Hot-Potato-Privacy-Protection Algorithm</a:t>
            </a:r>
          </a:p>
        </p:txBody>
      </p:sp>
      <p:cxnSp>
        <p:nvCxnSpPr>
          <p:cNvPr id="31" name="Straight Arrow Connector 30"/>
          <p:cNvCxnSpPr/>
          <p:nvPr/>
        </p:nvCxnSpPr>
        <p:spPr>
          <a:xfrm>
            <a:off x="2819400" y="35052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28600" y="5562600"/>
            <a:ext cx="4436471" cy="307777"/>
          </a:xfrm>
          <a:prstGeom prst="rect">
            <a:avLst/>
          </a:prstGeom>
          <a:noFill/>
        </p:spPr>
        <p:txBody>
          <a:bodyPr wrap="none" rtlCol="0">
            <a:spAutoFit/>
          </a:bodyPr>
          <a:lstStyle/>
          <a:p>
            <a:pPr>
              <a:buFont typeface="Arial" pitchFamily="34" charset="0"/>
              <a:buChar char="•"/>
            </a:pPr>
            <a:r>
              <a:rPr lang="en-US" sz="1400" dirty="0" smtClean="0">
                <a:solidFill>
                  <a:srgbClr val="FF0000"/>
                </a:solidFill>
              </a:rPr>
              <a:t>Task specific users without knowing their current location</a:t>
            </a:r>
            <a:endParaRPr lang="en-US" sz="1400" dirty="0"/>
          </a:p>
        </p:txBody>
      </p:sp>
      <p:sp>
        <p:nvSpPr>
          <p:cNvPr id="41" name="TextBox 40"/>
          <p:cNvSpPr txBox="1"/>
          <p:nvPr/>
        </p:nvSpPr>
        <p:spPr>
          <a:xfrm>
            <a:off x="533400" y="6096000"/>
            <a:ext cx="1698798" cy="338554"/>
          </a:xfrm>
          <a:prstGeom prst="rect">
            <a:avLst/>
          </a:prstGeom>
          <a:noFill/>
        </p:spPr>
        <p:txBody>
          <a:bodyPr wrap="none" rtlCol="0">
            <a:spAutoFit/>
          </a:bodyPr>
          <a:lstStyle/>
          <a:p>
            <a:pPr>
              <a:buFont typeface="Arial" pitchFamily="34" charset="0"/>
              <a:buChar char="•"/>
            </a:pPr>
            <a:r>
              <a:rPr lang="en-US" sz="1600" dirty="0" smtClean="0">
                <a:solidFill>
                  <a:srgbClr val="FF0000"/>
                </a:solidFill>
              </a:rPr>
              <a:t>Trust Negotiation</a:t>
            </a:r>
            <a:endParaRPr lang="en-US" sz="1600" dirty="0"/>
          </a:p>
        </p:txBody>
      </p:sp>
      <p:sp>
        <p:nvSpPr>
          <p:cNvPr id="44" name="TextBox 43"/>
          <p:cNvSpPr txBox="1"/>
          <p:nvPr/>
        </p:nvSpPr>
        <p:spPr>
          <a:xfrm>
            <a:off x="4648200" y="5562600"/>
            <a:ext cx="1556773" cy="738664"/>
          </a:xfrm>
          <a:prstGeom prst="rect">
            <a:avLst/>
          </a:prstGeom>
          <a:noFill/>
        </p:spPr>
        <p:txBody>
          <a:bodyPr wrap="square" rtlCol="0">
            <a:spAutoFit/>
          </a:bodyPr>
          <a:lstStyle/>
          <a:p>
            <a:pPr lvl="0">
              <a:buFont typeface="Arial" pitchFamily="34" charset="0"/>
              <a:buChar char="•"/>
            </a:pPr>
            <a:r>
              <a:rPr lang="en-US" altLang="ko-KR" sz="1400" dirty="0" smtClean="0">
                <a:solidFill>
                  <a:srgbClr val="FF0000"/>
                </a:solidFill>
                <a:ea typeface="Gulim" pitchFamily="34" charset="-127"/>
              </a:rPr>
              <a:t> Mist , Onion Routing</a:t>
            </a:r>
          </a:p>
          <a:p>
            <a:endParaRPr lang="en-US" sz="1400" dirty="0"/>
          </a:p>
        </p:txBody>
      </p:sp>
      <p:sp>
        <p:nvSpPr>
          <p:cNvPr id="47" name="TextBox 46"/>
          <p:cNvSpPr txBox="1"/>
          <p:nvPr/>
        </p:nvSpPr>
        <p:spPr>
          <a:xfrm>
            <a:off x="2514600" y="6019800"/>
            <a:ext cx="1919628" cy="1077218"/>
          </a:xfrm>
          <a:prstGeom prst="rect">
            <a:avLst/>
          </a:prstGeom>
          <a:noFill/>
        </p:spPr>
        <p:txBody>
          <a:bodyPr wrap="square" rtlCol="0">
            <a:spAutoFit/>
          </a:bodyPr>
          <a:lstStyle/>
          <a:p>
            <a:pPr>
              <a:buFont typeface="Arial" pitchFamily="34" charset="0"/>
              <a:buChar char="•"/>
            </a:pPr>
            <a:r>
              <a:rPr lang="en-US" altLang="ko-KR" sz="1600" dirty="0" smtClean="0">
                <a:solidFill>
                  <a:srgbClr val="FF0000"/>
                </a:solidFill>
                <a:ea typeface="Gulim" pitchFamily="34" charset="-127"/>
              </a:rPr>
              <a:t>Hidden credential Method </a:t>
            </a:r>
          </a:p>
          <a:p>
            <a:endParaRPr lang="en-US" sz="1600" dirty="0" smtClean="0"/>
          </a:p>
          <a:p>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par>
                                <p:cTn id="13" presetID="5" presetClass="entr" presetSubtype="1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checkerboard(across)">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checkerboard(across)">
                                      <p:cBhvr>
                                        <p:cTn id="20" dur="500"/>
                                        <p:tgtEl>
                                          <p:spTgt spid="49"/>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checkerboard(across)">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checkerboard(across)">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checkerboard(across)">
                                      <p:cBhvr>
                                        <p:cTn id="33" dur="500"/>
                                        <p:tgtEl>
                                          <p:spTgt spid="31"/>
                                        </p:tgtEl>
                                      </p:cBhvr>
                                    </p:animEffect>
                                  </p:childTnLst>
                                </p:cTn>
                              </p:par>
                              <p:par>
                                <p:cTn id="34" presetID="5" presetClass="entr" presetSubtype="1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checkerboard(across)">
                                      <p:cBhvr>
                                        <p:cTn id="36" dur="500"/>
                                        <p:tgtEl>
                                          <p:spTgt spid="18"/>
                                        </p:tgtEl>
                                      </p:cBhvr>
                                    </p:animEffect>
                                  </p:childTnLst>
                                </p:cTn>
                              </p:par>
                              <p:par>
                                <p:cTn id="37" presetID="5" presetClass="entr" presetSubtype="1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checkerboard(across)">
                                      <p:cBhvr>
                                        <p:cTn id="39" dur="500"/>
                                        <p:tgtEl>
                                          <p:spTgt spid="23"/>
                                        </p:tgtEl>
                                      </p:cBhvr>
                                    </p:animEffect>
                                  </p:childTnLst>
                                </p:cTn>
                              </p:par>
                              <p:par>
                                <p:cTn id="40" presetID="5" presetClass="entr" presetSubtype="1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checkerboard(across)">
                                      <p:cBhvr>
                                        <p:cTn id="42" dur="500"/>
                                        <p:tgtEl>
                                          <p:spTgt spid="17"/>
                                        </p:tgtEl>
                                      </p:cBhvr>
                                    </p:animEffect>
                                  </p:childTnLst>
                                </p:cTn>
                              </p:par>
                              <p:par>
                                <p:cTn id="43" presetID="5" presetClass="entr" presetSubtype="1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checkerboard(across)">
                                      <p:cBhvr>
                                        <p:cTn id="45" dur="500"/>
                                        <p:tgtEl>
                                          <p:spTgt spid="22"/>
                                        </p:tgtEl>
                                      </p:cBhvr>
                                    </p:animEffect>
                                  </p:childTnLst>
                                </p:cTn>
                              </p:par>
                              <p:par>
                                <p:cTn id="46" presetID="5" presetClass="entr" presetSubtype="10"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checkerboard(across)">
                                      <p:cBhvr>
                                        <p:cTn id="48" dur="500"/>
                                        <p:tgtEl>
                                          <p:spTgt spid="9"/>
                                        </p:tgtEl>
                                      </p:cBhvr>
                                    </p:animEffect>
                                  </p:childTnLst>
                                </p:cTn>
                              </p:par>
                              <p:par>
                                <p:cTn id="49" presetID="5" presetClass="entr" presetSubtype="1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checkerboard(across)">
                                      <p:cBhvr>
                                        <p:cTn id="51" dur="500"/>
                                        <p:tgtEl>
                                          <p:spTgt spid="14"/>
                                        </p:tgtEl>
                                      </p:cBhvr>
                                    </p:animEffect>
                                  </p:childTnLst>
                                </p:cTn>
                              </p:par>
                              <p:par>
                                <p:cTn id="52" presetID="5" presetClass="entr" presetSubtype="10" fill="hold"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checkerboard(across)">
                                      <p:cBhvr>
                                        <p:cTn id="54" dur="500"/>
                                        <p:tgtEl>
                                          <p:spTgt spid="8"/>
                                        </p:tgtEl>
                                      </p:cBhvr>
                                    </p:animEffect>
                                  </p:childTnLst>
                                </p:cTn>
                              </p:par>
                              <p:par>
                                <p:cTn id="55" presetID="5" presetClass="entr" presetSubtype="10" fill="hold"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checkerboard(across)">
                                      <p:cBhvr>
                                        <p:cTn id="57" dur="500"/>
                                        <p:tgtEl>
                                          <p:spTgt spid="21"/>
                                        </p:tgtEl>
                                      </p:cBhvr>
                                    </p:animEffect>
                                  </p:childTnLst>
                                </p:cTn>
                              </p:par>
                              <p:par>
                                <p:cTn id="58" presetID="5" presetClass="entr" presetSubtype="10" fill="hold"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checkerboard(across)">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5" presetClass="entr" presetSubtype="10" fill="hold" grpId="0" nodeType="click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checkerboard(across)">
                                      <p:cBhvr>
                                        <p:cTn id="65" dur="500"/>
                                        <p:tgtEl>
                                          <p:spTgt spid="44"/>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checkerboard(across)">
                                      <p:cBhvr>
                                        <p:cTn id="68" dur="500"/>
                                        <p:tgtEl>
                                          <p:spTgt spid="37"/>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grpId="0" nodeType="click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checkerboard(across)">
                                      <p:cBhvr>
                                        <p:cTn id="73" dur="500"/>
                                        <p:tgtEl>
                                          <p:spTgt spid="41"/>
                                        </p:tgtEl>
                                      </p:cBhvr>
                                    </p:animEffect>
                                  </p:childTnLst>
                                </p:cTn>
                              </p:par>
                              <p:par>
                                <p:cTn id="74" presetID="5" presetClass="entr" presetSubtype="10" fill="hold" grpId="0" nodeType="with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checkerboard(across)">
                                      <p:cBhvr>
                                        <p:cTn id="76" dur="500"/>
                                        <p:tgtEl>
                                          <p:spTgt spid="47"/>
                                        </p:tgtEl>
                                      </p:cBhvr>
                                    </p:animEffect>
                                  </p:childTnLst>
                                </p:cTn>
                              </p:par>
                            </p:childTnLst>
                          </p:cTn>
                        </p:par>
                      </p:childTnLst>
                    </p:cTn>
                  </p:par>
                  <p:par>
                    <p:cTn id="77" fill="hold">
                      <p:stCondLst>
                        <p:cond delay="indefinite"/>
                      </p:stCondLst>
                      <p:childTnLst>
                        <p:par>
                          <p:cTn id="78" fill="hold">
                            <p:stCondLst>
                              <p:cond delay="0"/>
                            </p:stCondLst>
                            <p:childTnLst>
                              <p:par>
                                <p:cTn id="79" presetID="5" presetClass="exit" presetSubtype="10" fill="hold" grpId="1" nodeType="clickEffect">
                                  <p:stCondLst>
                                    <p:cond delay="0"/>
                                  </p:stCondLst>
                                  <p:childTnLst>
                                    <p:animEffect transition="out" filter="checkerboard(across)">
                                      <p:cBhvr>
                                        <p:cTn id="80" dur="500"/>
                                        <p:tgtEl>
                                          <p:spTgt spid="37"/>
                                        </p:tgtEl>
                                      </p:cBhvr>
                                    </p:animEffect>
                                    <p:set>
                                      <p:cBhvr>
                                        <p:cTn id="81" dur="1" fill="hold">
                                          <p:stCondLst>
                                            <p:cond delay="499"/>
                                          </p:stCondLst>
                                        </p:cTn>
                                        <p:tgtEl>
                                          <p:spTgt spid="37"/>
                                        </p:tgtEl>
                                        <p:attrNameLst>
                                          <p:attrName>style.visibility</p:attrName>
                                        </p:attrNameLst>
                                      </p:cBhvr>
                                      <p:to>
                                        <p:strVal val="hidden"/>
                                      </p:to>
                                    </p:set>
                                  </p:childTnLst>
                                </p:cTn>
                              </p:par>
                              <p:par>
                                <p:cTn id="82" presetID="5" presetClass="exit" presetSubtype="10" fill="hold" grpId="1" nodeType="withEffect">
                                  <p:stCondLst>
                                    <p:cond delay="0"/>
                                  </p:stCondLst>
                                  <p:childTnLst>
                                    <p:animEffect transition="out" filter="checkerboard(across)">
                                      <p:cBhvr>
                                        <p:cTn id="83" dur="500"/>
                                        <p:tgtEl>
                                          <p:spTgt spid="44"/>
                                        </p:tgtEl>
                                      </p:cBhvr>
                                    </p:animEffect>
                                    <p:set>
                                      <p:cBhvr>
                                        <p:cTn id="84" dur="1" fill="hold">
                                          <p:stCondLst>
                                            <p:cond delay="499"/>
                                          </p:stCondLst>
                                        </p:cTn>
                                        <p:tgtEl>
                                          <p:spTgt spid="44"/>
                                        </p:tgtEl>
                                        <p:attrNameLst>
                                          <p:attrName>style.visibility</p:attrName>
                                        </p:attrNameLst>
                                      </p:cBhvr>
                                      <p:to>
                                        <p:strVal val="hidden"/>
                                      </p:to>
                                    </p:set>
                                  </p:childTnLst>
                                </p:cTn>
                              </p:par>
                              <p:par>
                                <p:cTn id="85" presetID="5" presetClass="exit" presetSubtype="10" fill="hold" grpId="1" nodeType="withEffect">
                                  <p:stCondLst>
                                    <p:cond delay="0"/>
                                  </p:stCondLst>
                                  <p:childTnLst>
                                    <p:animEffect transition="out" filter="checkerboard(across)">
                                      <p:cBhvr>
                                        <p:cTn id="86" dur="500"/>
                                        <p:tgtEl>
                                          <p:spTgt spid="47"/>
                                        </p:tgtEl>
                                      </p:cBhvr>
                                    </p:animEffect>
                                    <p:set>
                                      <p:cBhvr>
                                        <p:cTn id="87" dur="1" fill="hold">
                                          <p:stCondLst>
                                            <p:cond delay="499"/>
                                          </p:stCondLst>
                                        </p:cTn>
                                        <p:tgtEl>
                                          <p:spTgt spid="47"/>
                                        </p:tgtEl>
                                        <p:attrNameLst>
                                          <p:attrName>style.visibility</p:attrName>
                                        </p:attrNameLst>
                                      </p:cBhvr>
                                      <p:to>
                                        <p:strVal val="hidden"/>
                                      </p:to>
                                    </p:set>
                                  </p:childTnLst>
                                </p:cTn>
                              </p:par>
                              <p:par>
                                <p:cTn id="88" presetID="5" presetClass="exit" presetSubtype="10" fill="hold" grpId="1" nodeType="withEffect">
                                  <p:stCondLst>
                                    <p:cond delay="0"/>
                                  </p:stCondLst>
                                  <p:childTnLst>
                                    <p:animEffect transition="out" filter="checkerboard(across)">
                                      <p:cBhvr>
                                        <p:cTn id="89" dur="500"/>
                                        <p:tgtEl>
                                          <p:spTgt spid="41"/>
                                        </p:tgtEl>
                                      </p:cBhvr>
                                    </p:animEffect>
                                    <p:set>
                                      <p:cBhvr>
                                        <p:cTn id="90" dur="1" fill="hold">
                                          <p:stCondLst>
                                            <p:cond delay="499"/>
                                          </p:stCondLst>
                                        </p:cTn>
                                        <p:tgtEl>
                                          <p:spTgt spid="41"/>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5" presetClass="entr" presetSubtype="10" fill="hold" nodeType="clickEffect">
                                  <p:stCondLst>
                                    <p:cond delay="0"/>
                                  </p:stCondLst>
                                  <p:childTnLst>
                                    <p:set>
                                      <p:cBhvr>
                                        <p:cTn id="94" dur="1" fill="hold">
                                          <p:stCondLst>
                                            <p:cond delay="0"/>
                                          </p:stCondLst>
                                        </p:cTn>
                                        <p:tgtEl>
                                          <p:spTgt spid="3">
                                            <p:txEl>
                                              <p:pRg st="9" end="9"/>
                                            </p:txEl>
                                          </p:spTgt>
                                        </p:tgtEl>
                                        <p:attrNameLst>
                                          <p:attrName>style.visibility</p:attrName>
                                        </p:attrNameLst>
                                      </p:cBhvr>
                                      <p:to>
                                        <p:strVal val="visible"/>
                                      </p:to>
                                    </p:set>
                                    <p:animEffect transition="in" filter="checkerboard(across)">
                                      <p:cBhvr>
                                        <p:cTn id="95" dur="500"/>
                                        <p:tgtEl>
                                          <p:spTgt spid="3">
                                            <p:txEl>
                                              <p:pRg st="9" end="9"/>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5" presetClass="entr" presetSubtype="10" fill="hold" nodeType="click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checkerboard(across)">
                                      <p:cBhvr>
                                        <p:cTn id="100" dur="500"/>
                                        <p:tgtEl>
                                          <p:spTgt spid="33"/>
                                        </p:tgtEl>
                                      </p:cBhvr>
                                    </p:animEffect>
                                  </p:childTnLst>
                                </p:cTn>
                              </p:par>
                              <p:par>
                                <p:cTn id="101" presetID="5" presetClass="entr" presetSubtype="10" fill="hold" nodeType="with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checkerboard(across)">
                                      <p:cBhvr>
                                        <p:cTn id="103" dur="500"/>
                                        <p:tgtEl>
                                          <p:spTgt spid="38"/>
                                        </p:tgtEl>
                                      </p:cBhvr>
                                    </p:animEffect>
                                  </p:childTnLst>
                                </p:cTn>
                              </p:par>
                              <p:par>
                                <p:cTn id="104" presetID="5" presetClass="entr" presetSubtype="10" fill="hold" nodeType="with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checkerboard(across)">
                                      <p:cBhvr>
                                        <p:cTn id="106" dur="500"/>
                                        <p:tgtEl>
                                          <p:spTgt spid="34"/>
                                        </p:tgtEl>
                                      </p:cBhvr>
                                    </p:animEffect>
                                  </p:childTnLst>
                                </p:cTn>
                              </p:par>
                              <p:par>
                                <p:cTn id="107" presetID="5" presetClass="entr" presetSubtype="10" fill="hold" nodeType="with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checkerboard(across)">
                                      <p:cBhvr>
                                        <p:cTn id="109" dur="500"/>
                                        <p:tgtEl>
                                          <p:spTgt spid="40"/>
                                        </p:tgtEl>
                                      </p:cBhvr>
                                    </p:animEffect>
                                  </p:childTnLst>
                                </p:cTn>
                              </p:par>
                              <p:par>
                                <p:cTn id="110" presetID="5" presetClass="entr" presetSubtype="10" fill="hold" nodeType="with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checkerboard(across)">
                                      <p:cBhvr>
                                        <p:cTn id="112" dur="500"/>
                                        <p:tgtEl>
                                          <p:spTgt spid="35"/>
                                        </p:tgtEl>
                                      </p:cBhvr>
                                    </p:animEffect>
                                  </p:childTnLst>
                                </p:cTn>
                              </p:par>
                              <p:par>
                                <p:cTn id="113" presetID="5" presetClass="entr" presetSubtype="10" fill="hold" nodeType="with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checkerboard(across)">
                                      <p:cBhvr>
                                        <p:cTn id="115" dur="500"/>
                                        <p:tgtEl>
                                          <p:spTgt spid="42"/>
                                        </p:tgtEl>
                                      </p:cBhvr>
                                    </p:animEffect>
                                  </p:childTnLst>
                                </p:cTn>
                              </p:par>
                              <p:par>
                                <p:cTn id="116" presetID="5" presetClass="entr" presetSubtype="10" fill="hold" nodeType="with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checkerboard(across)">
                                      <p:cBhvr>
                                        <p:cTn id="118" dur="500"/>
                                        <p:tgtEl>
                                          <p:spTgt spid="36"/>
                                        </p:tgtEl>
                                      </p:cBhvr>
                                    </p:animEffect>
                                  </p:childTnLst>
                                </p:cTn>
                              </p:par>
                              <p:par>
                                <p:cTn id="119" presetID="5" presetClass="entr" presetSubtype="10" fill="hold" nodeType="withEffect">
                                  <p:stCondLst>
                                    <p:cond delay="0"/>
                                  </p:stCondLst>
                                  <p:childTnLst>
                                    <p:set>
                                      <p:cBhvr>
                                        <p:cTn id="120" dur="1" fill="hold">
                                          <p:stCondLst>
                                            <p:cond delay="0"/>
                                          </p:stCondLst>
                                        </p:cTn>
                                        <p:tgtEl>
                                          <p:spTgt spid="53"/>
                                        </p:tgtEl>
                                        <p:attrNameLst>
                                          <p:attrName>style.visibility</p:attrName>
                                        </p:attrNameLst>
                                      </p:cBhvr>
                                      <p:to>
                                        <p:strVal val="visible"/>
                                      </p:to>
                                    </p:set>
                                    <p:animEffect transition="in" filter="checkerboard(across)">
                                      <p:cBhvr>
                                        <p:cTn id="121" dur="500"/>
                                        <p:tgtEl>
                                          <p:spTgt spid="53"/>
                                        </p:tgtEl>
                                      </p:cBhvr>
                                    </p:animEffect>
                                  </p:childTnLst>
                                </p:cTn>
                              </p:par>
                              <p:par>
                                <p:cTn id="122" presetID="5" presetClass="entr" presetSubtype="10" fill="hold" grpId="0" nodeType="withEffect">
                                  <p:stCondLst>
                                    <p:cond delay="0"/>
                                  </p:stCondLst>
                                  <p:childTnLst>
                                    <p:set>
                                      <p:cBhvr>
                                        <p:cTn id="123" dur="1" fill="hold">
                                          <p:stCondLst>
                                            <p:cond delay="0"/>
                                          </p:stCondLst>
                                        </p:cTn>
                                        <p:tgtEl>
                                          <p:spTgt spid="54"/>
                                        </p:tgtEl>
                                        <p:attrNameLst>
                                          <p:attrName>style.visibility</p:attrName>
                                        </p:attrNameLst>
                                      </p:cBhvr>
                                      <p:to>
                                        <p:strVal val="visible"/>
                                      </p:to>
                                    </p:set>
                                    <p:animEffect transition="in" filter="checkerboard(across)">
                                      <p:cBhvr>
                                        <p:cTn id="124" dur="500"/>
                                        <p:tgtEl>
                                          <p:spTgt spid="54"/>
                                        </p:tgtEl>
                                      </p:cBhvr>
                                    </p:animEffect>
                                  </p:childTnLst>
                                </p:cTn>
                              </p:par>
                              <p:par>
                                <p:cTn id="125" presetID="5" presetClass="entr" presetSubtype="1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checkerboard(across)">
                                      <p:cBhvr>
                                        <p:cTn id="127" dur="500"/>
                                        <p:tgtEl>
                                          <p:spTgt spid="45"/>
                                        </p:tgtEl>
                                      </p:cBhvr>
                                    </p:animEffect>
                                  </p:childTnLst>
                                </p:cTn>
                              </p:par>
                              <p:par>
                                <p:cTn id="128" presetID="5" presetClass="entr" presetSubtype="10" fill="hold" grpId="0" nodeType="withEffect">
                                  <p:stCondLst>
                                    <p:cond delay="0"/>
                                  </p:stCondLst>
                                  <p:childTnLst>
                                    <p:set>
                                      <p:cBhvr>
                                        <p:cTn id="129" dur="1" fill="hold">
                                          <p:stCondLst>
                                            <p:cond delay="0"/>
                                          </p:stCondLst>
                                        </p:cTn>
                                        <p:tgtEl>
                                          <p:spTgt spid="46"/>
                                        </p:tgtEl>
                                        <p:attrNameLst>
                                          <p:attrName>style.visibility</p:attrName>
                                        </p:attrNameLst>
                                      </p:cBhvr>
                                      <p:to>
                                        <p:strVal val="visible"/>
                                      </p:to>
                                    </p:set>
                                    <p:animEffect transition="in" filter="checkerboard(across)">
                                      <p:cBhvr>
                                        <p:cTn id="13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51" grpId="0"/>
      <p:bldP spid="54" grpId="0"/>
      <p:bldP spid="37" grpId="0"/>
      <p:bldP spid="37" grpId="1"/>
      <p:bldP spid="41" grpId="0"/>
      <p:bldP spid="41" grpId="1"/>
      <p:bldP spid="44" grpId="0"/>
      <p:bldP spid="44" grpId="1"/>
      <p:bldP spid="47" grpId="0"/>
      <p:bldP spid="4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prstClr val="black"/>
                </a:solidFill>
              </a:rPr>
              <a:t>In depth classification</a:t>
            </a:r>
            <a:endParaRPr lang="en-US" dirty="0"/>
          </a:p>
        </p:txBody>
      </p:sp>
      <p:sp>
        <p:nvSpPr>
          <p:cNvPr id="3" name="Content Placeholder 2"/>
          <p:cNvSpPr>
            <a:spLocks noGrp="1"/>
          </p:cNvSpPr>
          <p:nvPr>
            <p:ph idx="1"/>
          </p:nvPr>
        </p:nvSpPr>
        <p:spPr/>
        <p:txBody>
          <a:bodyPr/>
          <a:lstStyle/>
          <a:p>
            <a:pPr lvl="0">
              <a:buNone/>
            </a:pPr>
            <a:r>
              <a:rPr lang="en-US" sz="1700" dirty="0" smtClean="0">
                <a:solidFill>
                  <a:srgbClr val="FF0000"/>
                </a:solidFill>
              </a:rPr>
              <a:t>Integrity</a:t>
            </a:r>
          </a:p>
          <a:p>
            <a:pPr lvl="0">
              <a:buNone/>
            </a:pPr>
            <a:endParaRPr lang="en-US" sz="1700" dirty="0" smtClean="0">
              <a:solidFill>
                <a:srgbClr val="FF0000"/>
              </a:solidFill>
            </a:endParaRPr>
          </a:p>
          <a:p>
            <a:pPr lvl="0">
              <a:buNone/>
            </a:pPr>
            <a:r>
              <a:rPr lang="en-US" sz="1700" dirty="0" smtClean="0">
                <a:solidFill>
                  <a:srgbClr val="1F497D"/>
                </a:solidFill>
              </a:rPr>
              <a:t>Reliable Data reading</a:t>
            </a:r>
          </a:p>
          <a:p>
            <a:pPr lvl="0">
              <a:buNone/>
            </a:pPr>
            <a:endParaRPr lang="en-US" sz="1700" dirty="0" smtClean="0">
              <a:solidFill>
                <a:srgbClr val="1F497D"/>
              </a:solidFill>
            </a:endParaRPr>
          </a:p>
          <a:p>
            <a:pPr lvl="0">
              <a:buNone/>
            </a:pPr>
            <a:endParaRPr lang="en-US" sz="1700" dirty="0" smtClean="0">
              <a:solidFill>
                <a:srgbClr val="1F497D"/>
              </a:solidFill>
            </a:endParaRPr>
          </a:p>
          <a:p>
            <a:pPr lvl="0">
              <a:buNone/>
            </a:pPr>
            <a:r>
              <a:rPr lang="en-US" sz="1700" dirty="0" smtClean="0">
                <a:solidFill>
                  <a:srgbClr val="1F497D"/>
                </a:solidFill>
              </a:rPr>
              <a:t>Data authenticity</a:t>
            </a:r>
          </a:p>
          <a:p>
            <a:pPr lvl="0">
              <a:buNone/>
            </a:pPr>
            <a:endParaRPr lang="en-US" sz="1700" dirty="0" smtClean="0">
              <a:solidFill>
                <a:srgbClr val="1F497D"/>
              </a:solidFill>
            </a:endParaRPr>
          </a:p>
          <a:p>
            <a:pPr lvl="0">
              <a:buNone/>
            </a:pPr>
            <a:r>
              <a:rPr lang="en-US" sz="1700" dirty="0" smtClean="0">
                <a:solidFill>
                  <a:srgbClr val="FF0000"/>
                </a:solidFill>
              </a:rPr>
              <a:t>Availability:</a:t>
            </a:r>
          </a:p>
          <a:p>
            <a:pPr lvl="0">
              <a:buNone/>
            </a:pPr>
            <a:endParaRPr lang="en-US" sz="1700" dirty="0" smtClean="0">
              <a:solidFill>
                <a:srgbClr val="1F497D"/>
              </a:solidFill>
            </a:endParaRPr>
          </a:p>
          <a:p>
            <a:pPr lvl="0">
              <a:buNone/>
            </a:pPr>
            <a:r>
              <a:rPr lang="en-US" sz="1700" dirty="0" smtClean="0">
                <a:solidFill>
                  <a:srgbClr val="1F497D"/>
                </a:solidFill>
              </a:rPr>
              <a:t>Fairness and Participation </a:t>
            </a:r>
            <a:endParaRPr lang="en-US" dirty="0"/>
          </a:p>
        </p:txBody>
      </p:sp>
      <p:cxnSp>
        <p:nvCxnSpPr>
          <p:cNvPr id="7" name="Straight Arrow Connector 6"/>
          <p:cNvCxnSpPr/>
          <p:nvPr/>
        </p:nvCxnSpPr>
        <p:spPr>
          <a:xfrm>
            <a:off x="2895600" y="24384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86200" y="2286000"/>
            <a:ext cx="3924279" cy="523220"/>
          </a:xfrm>
          <a:prstGeom prst="rect">
            <a:avLst/>
          </a:prstGeom>
          <a:noFill/>
        </p:spPr>
        <p:txBody>
          <a:bodyPr wrap="none" rtlCol="0">
            <a:spAutoFit/>
          </a:bodyPr>
          <a:lstStyle/>
          <a:p>
            <a:r>
              <a:rPr lang="en-US" sz="1400" dirty="0" smtClean="0">
                <a:solidFill>
                  <a:schemeClr val="accent1"/>
                </a:solidFill>
              </a:rPr>
              <a:t>Mixed-behavior models in multi-party computation</a:t>
            </a:r>
          </a:p>
          <a:p>
            <a:endParaRPr lang="en-US" sz="1400" dirty="0"/>
          </a:p>
        </p:txBody>
      </p:sp>
      <p:cxnSp>
        <p:nvCxnSpPr>
          <p:cNvPr id="10" name="Straight Arrow Connector 9"/>
          <p:cNvCxnSpPr/>
          <p:nvPr/>
        </p:nvCxnSpPr>
        <p:spPr>
          <a:xfrm>
            <a:off x="2667000" y="33528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10000" y="3200400"/>
            <a:ext cx="2611356" cy="307777"/>
          </a:xfrm>
          <a:prstGeom prst="rect">
            <a:avLst/>
          </a:prstGeom>
        </p:spPr>
        <p:txBody>
          <a:bodyPr wrap="none">
            <a:spAutoFit/>
          </a:bodyPr>
          <a:lstStyle/>
          <a:p>
            <a:r>
              <a:rPr lang="en-US" sz="1400" dirty="0" smtClean="0">
                <a:solidFill>
                  <a:schemeClr val="accent1"/>
                </a:solidFill>
              </a:rPr>
              <a:t>Multicast Authentication Scheme</a:t>
            </a:r>
          </a:p>
        </p:txBody>
      </p:sp>
      <p:cxnSp>
        <p:nvCxnSpPr>
          <p:cNvPr id="14" name="Straight Arrow Connector 13"/>
          <p:cNvCxnSpPr/>
          <p:nvPr/>
        </p:nvCxnSpPr>
        <p:spPr>
          <a:xfrm>
            <a:off x="2895600" y="45720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810000" y="4419600"/>
            <a:ext cx="1588448" cy="307777"/>
          </a:xfrm>
          <a:prstGeom prst="rect">
            <a:avLst/>
          </a:prstGeom>
          <a:noFill/>
        </p:spPr>
        <p:txBody>
          <a:bodyPr wrap="none" rtlCol="0">
            <a:spAutoFit/>
          </a:bodyPr>
          <a:lstStyle/>
          <a:p>
            <a:r>
              <a:rPr lang="en-US" sz="1400" dirty="0" smtClean="0">
                <a:solidFill>
                  <a:schemeClr val="accent1"/>
                </a:solidFill>
              </a:rPr>
              <a:t>Free Rider Problem</a:t>
            </a:r>
            <a:endParaRPr lang="en-US" sz="1400"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checkerboard(across)">
                                      <p:cBhvr>
                                        <p:cTn id="7" dur="500"/>
                                        <p:tgtEl>
                                          <p:spTgt spid="3">
                                            <p:txEl>
                                              <p:pRg st="7" end="7"/>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9" end="9"/>
                                            </p:txEl>
                                          </p:spTgt>
                                        </p:tgtEl>
                                        <p:attrNameLst>
                                          <p:attrName>style.visibility</p:attrName>
                                        </p:attrNameLst>
                                      </p:cBhvr>
                                      <p:to>
                                        <p:strVal val="visible"/>
                                      </p:to>
                                    </p:set>
                                    <p:animEffect transition="in" filter="checkerboard(across)">
                                      <p:cBhvr>
                                        <p:cTn id="10" dur="500"/>
                                        <p:tgtEl>
                                          <p:spTgt spid="3">
                                            <p:txEl>
                                              <p:pRg st="9" end="9"/>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heckerboard(across)">
                                      <p:cBhvr>
                                        <p:cTn id="15" dur="500"/>
                                        <p:tgtEl>
                                          <p:spTgt spid="14"/>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checkerboard(across)">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Context privacy</a:t>
            </a:r>
            <a:endParaRPr lang="en-US" sz="2400" dirty="0"/>
          </a:p>
        </p:txBody>
      </p:sp>
      <p:sp>
        <p:nvSpPr>
          <p:cNvPr id="3" name="Content Placeholder 2"/>
          <p:cNvSpPr>
            <a:spLocks noGrp="1"/>
          </p:cNvSpPr>
          <p:nvPr>
            <p:ph idx="1"/>
          </p:nvPr>
        </p:nvSpPr>
        <p:spPr>
          <a:xfrm>
            <a:off x="457200" y="1600201"/>
            <a:ext cx="4495800" cy="4495800"/>
          </a:xfrm>
        </p:spPr>
        <p:txBody>
          <a:bodyPr>
            <a:normAutofit/>
          </a:bodyPr>
          <a:lstStyle/>
          <a:p>
            <a:pPr>
              <a:buNone/>
            </a:pPr>
            <a:r>
              <a:rPr lang="en-US" sz="1800" dirty="0" smtClean="0">
                <a:solidFill>
                  <a:srgbClr val="FF0000"/>
                </a:solidFill>
              </a:rPr>
              <a:t>Digital footprints</a:t>
            </a:r>
          </a:p>
          <a:p>
            <a:pPr>
              <a:buNone/>
            </a:pPr>
            <a:endParaRPr lang="en-US" sz="1800" dirty="0" smtClean="0">
              <a:solidFill>
                <a:srgbClr val="FF0000"/>
              </a:solidFill>
            </a:endParaRPr>
          </a:p>
          <a:p>
            <a:pPr>
              <a:buNone/>
            </a:pPr>
            <a:endParaRPr lang="en-US" sz="1800" dirty="0" smtClean="0">
              <a:solidFill>
                <a:srgbClr val="FF0000"/>
              </a:solidFill>
            </a:endParaRPr>
          </a:p>
          <a:p>
            <a:pPr>
              <a:buNone/>
            </a:pPr>
            <a:r>
              <a:rPr lang="en-US" sz="1800" dirty="0" smtClean="0">
                <a:solidFill>
                  <a:srgbClr val="FF0000"/>
                </a:solidFill>
              </a:rPr>
              <a:t>Types of Footprints:</a:t>
            </a:r>
          </a:p>
          <a:p>
            <a:pPr>
              <a:buNone/>
            </a:pPr>
            <a:endParaRPr lang="en-US" sz="1800" dirty="0" smtClean="0">
              <a:solidFill>
                <a:srgbClr val="FF0000"/>
              </a:solidFill>
            </a:endParaRPr>
          </a:p>
          <a:p>
            <a:r>
              <a:rPr lang="en-US" sz="1800" dirty="0" smtClean="0">
                <a:solidFill>
                  <a:srgbClr val="FF0000"/>
                </a:solidFill>
              </a:rPr>
              <a:t>Personal</a:t>
            </a:r>
          </a:p>
          <a:p>
            <a:r>
              <a:rPr lang="en-US" sz="1800" dirty="0" smtClean="0">
                <a:solidFill>
                  <a:srgbClr val="FF0000"/>
                </a:solidFill>
              </a:rPr>
              <a:t>General</a:t>
            </a:r>
          </a:p>
          <a:p>
            <a:r>
              <a:rPr lang="en-US" sz="1800" dirty="0" smtClean="0">
                <a:solidFill>
                  <a:srgbClr val="FF0000"/>
                </a:solidFill>
              </a:rPr>
              <a:t>Empty </a:t>
            </a:r>
          </a:p>
          <a:p>
            <a:pPr>
              <a:buNone/>
            </a:pPr>
            <a:endParaRPr lang="en-US" sz="1800" dirty="0" smtClean="0">
              <a:solidFill>
                <a:srgbClr val="FF0000"/>
              </a:solidFill>
            </a:endParaRPr>
          </a:p>
          <a:p>
            <a:pPr>
              <a:buNone/>
            </a:pPr>
            <a:endParaRPr lang="en-US" sz="1800" dirty="0" smtClean="0">
              <a:solidFill>
                <a:srgbClr val="FF0000"/>
              </a:solidFill>
            </a:endParaRPr>
          </a:p>
          <a:p>
            <a:pPr>
              <a:buNone/>
            </a:pPr>
            <a:endParaRPr lang="en-US" sz="1800" dirty="0" smtClean="0">
              <a:solidFill>
                <a:srgbClr val="FF0000"/>
              </a:solidFill>
            </a:endParaRPr>
          </a:p>
          <a:p>
            <a:pPr>
              <a:buNone/>
            </a:pPr>
            <a:endParaRPr lang="en-US" sz="1800" dirty="0">
              <a:solidFill>
                <a:srgbClr val="FF0000"/>
              </a:solidFill>
            </a:endParaRPr>
          </a:p>
        </p:txBody>
      </p:sp>
      <p:cxnSp>
        <p:nvCxnSpPr>
          <p:cNvPr id="5" name="Straight Arrow Connector 4"/>
          <p:cNvCxnSpPr/>
          <p:nvPr/>
        </p:nvCxnSpPr>
        <p:spPr>
          <a:xfrm>
            <a:off x="2286000" y="1828800"/>
            <a:ext cx="7620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124200" y="1752600"/>
            <a:ext cx="4540217" cy="369332"/>
          </a:xfrm>
          <a:prstGeom prst="rect">
            <a:avLst/>
          </a:prstGeom>
          <a:noFill/>
        </p:spPr>
        <p:txBody>
          <a:bodyPr wrap="none" rtlCol="0">
            <a:spAutoFit/>
          </a:bodyPr>
          <a:lstStyle/>
          <a:p>
            <a:r>
              <a:rPr lang="en-US" dirty="0" smtClean="0">
                <a:solidFill>
                  <a:schemeClr val="tx2"/>
                </a:solidFill>
              </a:rPr>
              <a:t>Information about users derived from sensors</a:t>
            </a:r>
            <a:endParaRPr lang="en-US" dirty="0">
              <a:solidFill>
                <a:schemeClr val="tx2"/>
              </a:solidFill>
            </a:endParaRPr>
          </a:p>
        </p:txBody>
      </p:sp>
      <p:cxnSp>
        <p:nvCxnSpPr>
          <p:cNvPr id="9" name="Straight Arrow Connector 8"/>
          <p:cNvCxnSpPr/>
          <p:nvPr/>
        </p:nvCxnSpPr>
        <p:spPr>
          <a:xfrm>
            <a:off x="1828800" y="34290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752600" y="3810000"/>
            <a:ext cx="838200" cy="777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43200" y="3276600"/>
            <a:ext cx="2031325" cy="369332"/>
          </a:xfrm>
          <a:prstGeom prst="rect">
            <a:avLst/>
          </a:prstGeom>
          <a:noFill/>
        </p:spPr>
        <p:txBody>
          <a:bodyPr wrap="none" rtlCol="0">
            <a:spAutoFit/>
          </a:bodyPr>
          <a:lstStyle/>
          <a:p>
            <a:r>
              <a:rPr lang="en-US" dirty="0" smtClean="0">
                <a:solidFill>
                  <a:schemeClr val="tx2"/>
                </a:solidFill>
              </a:rPr>
              <a:t>Transparent wall	</a:t>
            </a:r>
            <a:endParaRPr lang="en-US" dirty="0">
              <a:solidFill>
                <a:schemeClr val="tx2"/>
              </a:solidFill>
            </a:endParaRPr>
          </a:p>
        </p:txBody>
      </p:sp>
      <p:sp>
        <p:nvSpPr>
          <p:cNvPr id="14" name="TextBox 13"/>
          <p:cNvSpPr txBox="1"/>
          <p:nvPr/>
        </p:nvSpPr>
        <p:spPr>
          <a:xfrm>
            <a:off x="2667000" y="3657600"/>
            <a:ext cx="1802416" cy="369332"/>
          </a:xfrm>
          <a:prstGeom prst="rect">
            <a:avLst/>
          </a:prstGeom>
          <a:noFill/>
        </p:spPr>
        <p:txBody>
          <a:bodyPr wrap="none" rtlCol="0">
            <a:spAutoFit/>
          </a:bodyPr>
          <a:lstStyle/>
          <a:p>
            <a:r>
              <a:rPr lang="en-US" dirty="0" smtClean="0">
                <a:solidFill>
                  <a:schemeClr val="tx2"/>
                </a:solidFill>
              </a:rPr>
              <a:t>  Translucent wall</a:t>
            </a:r>
            <a:endParaRPr lang="en-US" dirty="0">
              <a:solidFill>
                <a:schemeClr val="tx2"/>
              </a:solidFill>
            </a:endParaRPr>
          </a:p>
        </p:txBody>
      </p:sp>
      <p:cxnSp>
        <p:nvCxnSpPr>
          <p:cNvPr id="16" name="Straight Arrow Connector 15"/>
          <p:cNvCxnSpPr/>
          <p:nvPr/>
        </p:nvCxnSpPr>
        <p:spPr>
          <a:xfrm>
            <a:off x="1752600" y="41910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743200" y="4038600"/>
            <a:ext cx="1413207" cy="369332"/>
          </a:xfrm>
          <a:prstGeom prst="rect">
            <a:avLst/>
          </a:prstGeom>
          <a:noFill/>
        </p:spPr>
        <p:txBody>
          <a:bodyPr wrap="none" rtlCol="0">
            <a:spAutoFit/>
          </a:bodyPr>
          <a:lstStyle/>
          <a:p>
            <a:r>
              <a:rPr lang="en-US" dirty="0" smtClean="0">
                <a:solidFill>
                  <a:schemeClr val="tx2"/>
                </a:solidFill>
              </a:rPr>
              <a:t> Opaque wall</a:t>
            </a:r>
            <a:endParaRPr lang="en-US"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checkerboard(across)">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heckerboard(across)">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heckerboard(across)">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heckerboard(across)">
                                      <p:cBhvr>
                                        <p:cTn id="30" dur="500"/>
                                        <p:tgtEl>
                                          <p:spTgt spid="12"/>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checkerboard(across)">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checkerboard(across)">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checkerboard(across)">
                                      <p:cBhvr>
                                        <p:cTn id="43" dur="500"/>
                                        <p:tgtEl>
                                          <p:spTgt spid="16"/>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checkerboard(across)">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Context privacy</a:t>
            </a:r>
            <a:br>
              <a:rPr lang="en-US" sz="2400" dirty="0" smtClean="0"/>
            </a:br>
            <a:r>
              <a:rPr lang="en-US" sz="2400" dirty="0" smtClean="0"/>
              <a:t>			Virtual Wall</a:t>
            </a:r>
            <a:endParaRPr lang="en-US" sz="2400" dirty="0"/>
          </a:p>
        </p:txBody>
      </p:sp>
      <p:sp>
        <p:nvSpPr>
          <p:cNvPr id="3" name="Content Placeholder 2"/>
          <p:cNvSpPr>
            <a:spLocks noGrp="1"/>
          </p:cNvSpPr>
          <p:nvPr>
            <p:ph idx="1"/>
          </p:nvPr>
        </p:nvSpPr>
        <p:spPr>
          <a:xfrm>
            <a:off x="457200" y="1600200"/>
            <a:ext cx="4648200" cy="4572000"/>
          </a:xfrm>
        </p:spPr>
        <p:txBody>
          <a:bodyPr/>
          <a:lstStyle/>
          <a:p>
            <a:pPr>
              <a:buNone/>
            </a:pP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57200" y="1905000"/>
            <a:ext cx="3238499" cy="42672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343400" y="1828800"/>
            <a:ext cx="4800600" cy="4724400"/>
          </a:xfrm>
          <a:prstGeom prst="rect">
            <a:avLst/>
          </a:prstGeom>
          <a:noFill/>
          <a:ln w="9525">
            <a:noFill/>
            <a:miter lim="800000"/>
            <a:headEnd/>
            <a:tailEnd/>
          </a:ln>
        </p:spPr>
      </p:pic>
      <p:cxnSp>
        <p:nvCxnSpPr>
          <p:cNvPr id="7" name="Straight Arrow Connector 6"/>
          <p:cNvCxnSpPr/>
          <p:nvPr/>
        </p:nvCxnSpPr>
        <p:spPr>
          <a:xfrm>
            <a:off x="3352800" y="3810000"/>
            <a:ext cx="11430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blinds(horizontal)">
                                      <p:cBhvr>
                                        <p:cTn id="10"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solidFill>
                  <a:prstClr val="black"/>
                </a:solidFill>
              </a:rPr>
              <a:t/>
            </a:r>
            <a:br>
              <a:rPr lang="en-US" sz="1800" dirty="0" smtClean="0">
                <a:solidFill>
                  <a:prstClr val="black"/>
                </a:solidFill>
              </a:rPr>
            </a:br>
            <a:r>
              <a:rPr lang="en-US" sz="1800" dirty="0" smtClean="0">
                <a:solidFill>
                  <a:prstClr val="black"/>
                </a:solidFill>
              </a:rPr>
              <a:t>Anonymous Tasking </a:t>
            </a:r>
            <a:br>
              <a:rPr lang="en-US" sz="1800" dirty="0" smtClean="0">
                <a:solidFill>
                  <a:prstClr val="black"/>
                </a:solidFill>
              </a:rPr>
            </a:br>
            <a:r>
              <a:rPr lang="en-US" sz="1800" dirty="0" smtClean="0">
                <a:solidFill>
                  <a:prstClr val="black"/>
                </a:solidFill>
              </a:rPr>
              <a:t>				</a:t>
            </a:r>
            <a:r>
              <a:rPr lang="en-US" sz="2000" dirty="0" smtClean="0"/>
              <a:t>Mist Routing</a:t>
            </a:r>
            <a:endParaRPr lang="en-US" sz="2000" dirty="0"/>
          </a:p>
        </p:txBody>
      </p:sp>
      <p:sp>
        <p:nvSpPr>
          <p:cNvPr id="3" name="Content Placeholder 2"/>
          <p:cNvSpPr>
            <a:spLocks noGrp="1"/>
          </p:cNvSpPr>
          <p:nvPr>
            <p:ph idx="1"/>
          </p:nvPr>
        </p:nvSpPr>
        <p:spPr/>
        <p:txBody>
          <a:bodyPr>
            <a:normAutofit/>
          </a:bodyPr>
          <a:lstStyle/>
          <a:p>
            <a:pPr>
              <a:buNone/>
            </a:pPr>
            <a:endParaRPr lang="en-US" sz="1600" dirty="0" smtClean="0"/>
          </a:p>
          <a:p>
            <a:pPr>
              <a:buNone/>
            </a:pPr>
            <a:r>
              <a:rPr lang="en-US" sz="1600" b="1" dirty="0" smtClean="0">
                <a:solidFill>
                  <a:srgbClr val="FF0000"/>
                </a:solidFill>
              </a:rPr>
              <a:t>Objective: </a:t>
            </a:r>
          </a:p>
          <a:p>
            <a:r>
              <a:rPr lang="en-US" sz="1600" i="1" dirty="0" smtClean="0"/>
              <a:t>Location privacy</a:t>
            </a:r>
          </a:p>
          <a:p>
            <a:r>
              <a:rPr lang="en-US" sz="1600" i="1" dirty="0" smtClean="0"/>
              <a:t>Anonymous connections</a:t>
            </a:r>
          </a:p>
          <a:p>
            <a:r>
              <a:rPr lang="en-US" sz="1600" i="1" dirty="0" smtClean="0"/>
              <a:t>Confidentiality</a:t>
            </a:r>
            <a:endParaRPr lang="en-US" sz="1600" dirty="0" smtClean="0"/>
          </a:p>
          <a:p>
            <a:pPr>
              <a:buNone/>
            </a:pPr>
            <a:r>
              <a:rPr lang="en-US" sz="1600" dirty="0" smtClean="0">
                <a:solidFill>
                  <a:srgbClr val="FF0000"/>
                </a:solidFill>
              </a:rPr>
              <a:t>	</a:t>
            </a:r>
          </a:p>
          <a:p>
            <a:pPr>
              <a:buNone/>
            </a:pPr>
            <a:r>
              <a:rPr lang="en-US" sz="1600" dirty="0" smtClean="0">
                <a:solidFill>
                  <a:srgbClr val="FF0000"/>
                </a:solidFill>
              </a:rPr>
              <a:t>	</a:t>
            </a:r>
            <a:r>
              <a:rPr lang="en-US" sz="1600" dirty="0" smtClean="0"/>
              <a:t>This privacy protocol prevents insiders, system administrators and even the system itself from tracking users and detecting their physical location</a:t>
            </a:r>
          </a:p>
          <a:p>
            <a:endParaRPr lang="en-US" sz="1600" dirty="0" smtClean="0"/>
          </a:p>
          <a:p>
            <a:pPr>
              <a:buNone/>
            </a:pPr>
            <a:r>
              <a:rPr lang="en-US" sz="1600" dirty="0" smtClean="0"/>
              <a:t>	They do this by conceal the identity and location of communicating parties by rerouting packets among themselves using hop-to-hop handle-based routing.</a:t>
            </a:r>
          </a:p>
          <a:p>
            <a:endParaRPr lang="en-US" sz="1600" dirty="0" smtClean="0"/>
          </a:p>
          <a:p>
            <a:pPr>
              <a:buNone/>
            </a:pPr>
            <a:endParaRPr lang="en-US" sz="1600" dirty="0" smtClean="0"/>
          </a:p>
          <a:p>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checkerboard(across)">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1853</TotalTime>
  <Words>2199</Words>
  <Application>Microsoft Office PowerPoint</Application>
  <PresentationFormat>On-screen Show (4:3)</PresentationFormat>
  <Paragraphs>390</Paragraphs>
  <Slides>39</Slides>
  <Notes>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Survey: The Urban Security and Privacy challenges</vt:lpstr>
      <vt:lpstr>Introduction</vt:lpstr>
      <vt:lpstr>Introduction</vt:lpstr>
      <vt:lpstr>Solutions available</vt:lpstr>
      <vt:lpstr>In depth classification</vt:lpstr>
      <vt:lpstr>In depth classification</vt:lpstr>
      <vt:lpstr>Context privacy</vt:lpstr>
      <vt:lpstr>Context privacy    Virtual Wall</vt:lpstr>
      <vt:lpstr> Anonymous Tasking      Mist Routing</vt:lpstr>
      <vt:lpstr>Anonymous Tasking      Mist Routing</vt:lpstr>
      <vt:lpstr>Anonymous Tasking      Mist Routing</vt:lpstr>
      <vt:lpstr>Anonymous Tasking      Mist Routing</vt:lpstr>
      <vt:lpstr> Anonymous Tasking    Onion Router mechanism </vt:lpstr>
      <vt:lpstr>Anonymous Tasking     Onion Router mechanism</vt:lpstr>
      <vt:lpstr> Anonymous Tasking    Onion Router mechanism </vt:lpstr>
      <vt:lpstr> Anonymous Tasking    Onion Router mechanism </vt:lpstr>
      <vt:lpstr> Anonymous Tasking    Onion Router mechanism </vt:lpstr>
      <vt:lpstr> Anonymous Tasking    Hidden credentials method </vt:lpstr>
      <vt:lpstr>Anonymous Tasking    Hidden credentials method</vt:lpstr>
      <vt:lpstr>Anonymous Tasking    Hidden credentials Method</vt:lpstr>
      <vt:lpstr>Anonymous Tasking    Hidden credentials Method</vt:lpstr>
      <vt:lpstr>Anonymous Data Reporting </vt:lpstr>
      <vt:lpstr>Anonymous Data Reporting      Hot-Potato-Privacy-Protection Algorithm</vt:lpstr>
      <vt:lpstr>Anonymous Data Reporting      Hot-Potato-Privacy-Protection Algorithm</vt:lpstr>
      <vt:lpstr> Data Integrity     Reliable Data Readings </vt:lpstr>
      <vt:lpstr>Data Integrity  Reliable Data Readings    Mixed-behavior models in multi-party computation</vt:lpstr>
      <vt:lpstr>Data Integrity  Reliable Data Readings    Mixed-behavior models in multi-party computation</vt:lpstr>
      <vt:lpstr>Data Integrity  Reliable Data Readings    Mixed-behavior models in multi-party computation</vt:lpstr>
      <vt:lpstr>Data Integrity  Reliable Data Readings    Mixed-behavior models in multi-party computation</vt:lpstr>
      <vt:lpstr>Data Integrity  Reliable Data Readings    Mixed-behavior models in multi-party computation</vt:lpstr>
      <vt:lpstr>Data Integrity    Data Authenticity                Leap</vt:lpstr>
      <vt:lpstr>Data Integrity    Data Authenticity                Leap</vt:lpstr>
      <vt:lpstr> Data  Availability Fairness  </vt:lpstr>
      <vt:lpstr>Data  Availability Fairness</vt:lpstr>
      <vt:lpstr>  Data  Availability participation </vt:lpstr>
      <vt:lpstr>Conclusion</vt:lpstr>
      <vt:lpstr>Mistakes done so far     During first few weeks</vt:lpstr>
      <vt:lpstr>References</vt:lpstr>
      <vt:lpstr>References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 The Urban Security and Privacy challenges</dc:title>
  <dc:creator/>
  <cp:lastModifiedBy>hsengiv86</cp:lastModifiedBy>
  <cp:revision>277</cp:revision>
  <dcterms:created xsi:type="dcterms:W3CDTF">2006-08-16T00:00:00Z</dcterms:created>
  <dcterms:modified xsi:type="dcterms:W3CDTF">2011-04-27T06:24:28Z</dcterms:modified>
</cp:coreProperties>
</file>