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6"/>
  </p:notesMasterIdLst>
  <p:handoutMasterIdLst>
    <p:handoutMasterId r:id="rId7"/>
  </p:handoutMasterIdLst>
  <p:sldIdLst>
    <p:sldId id="306" r:id="rId2"/>
    <p:sldId id="304" r:id="rId3"/>
    <p:sldId id="305" r:id="rId4"/>
    <p:sldId id="307" r:id="rId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3636"/>
    <a:srgbClr val="CC3300"/>
    <a:srgbClr val="F7F7F7"/>
    <a:srgbClr val="663300"/>
    <a:srgbClr val="700000"/>
    <a:srgbClr val="003300"/>
    <a:srgbClr val="FFF2CD"/>
    <a:srgbClr val="3366CC"/>
    <a:srgbClr val="0000AC"/>
    <a:srgbClr val="261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4" autoAdjust="0"/>
    <p:restoredTop sz="94793" autoAdjust="0"/>
  </p:normalViewPr>
  <p:slideViewPr>
    <p:cSldViewPr>
      <p:cViewPr varScale="1">
        <p:scale>
          <a:sx n="111" d="100"/>
          <a:sy n="111" d="100"/>
        </p:scale>
        <p:origin x="-156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410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B208DB4-336E-45CC-A1EC-25028B0DEB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727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FC959E-C84F-4960-925E-B7B5676A5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646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 noChangeArrowheads="1"/>
          </p:cNvSpPr>
          <p:nvPr userDrawn="1"/>
        </p:nvSpPr>
        <p:spPr bwMode="auto">
          <a:xfrm>
            <a:off x="609600" y="11430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38100" cap="flat" cmpd="sng">
            <a:solidFill>
              <a:srgbClr val="002060"/>
            </a:solidFill>
            <a:prstDash val="solid"/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623175" cy="1752600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46957" y="3518758"/>
            <a:ext cx="3938218" cy="1981200"/>
          </a:xfrm>
          <a:effectLst/>
        </p:spPr>
        <p:txBody>
          <a:bodyPr/>
          <a:lstStyle>
            <a:lvl1pPr marL="0" indent="0" algn="ctr">
              <a:buFont typeface="Wingdings" charset="2"/>
              <a:buNone/>
              <a:defRPr sz="2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4" name="Freeform 17"/>
          <p:cNvSpPr>
            <a:spLocks noEditPoints="1"/>
          </p:cNvSpPr>
          <p:nvPr userDrawn="1"/>
        </p:nvSpPr>
        <p:spPr bwMode="auto">
          <a:xfrm>
            <a:off x="1190396" y="4627091"/>
            <a:ext cx="453375" cy="418172"/>
          </a:xfrm>
          <a:custGeom>
            <a:avLst/>
            <a:gdLst/>
            <a:ahLst/>
            <a:cxnLst>
              <a:cxn ang="0">
                <a:pos x="312" y="294"/>
              </a:cxn>
              <a:cxn ang="0">
                <a:pos x="312" y="161"/>
              </a:cxn>
              <a:cxn ang="0">
                <a:pos x="311" y="142"/>
              </a:cxn>
              <a:cxn ang="0">
                <a:pos x="329" y="144"/>
              </a:cxn>
              <a:cxn ang="0">
                <a:pos x="429" y="144"/>
              </a:cxn>
              <a:cxn ang="0">
                <a:pos x="550" y="225"/>
              </a:cxn>
              <a:cxn ang="0">
                <a:pos x="432" y="310"/>
              </a:cxn>
              <a:cxn ang="0">
                <a:pos x="329" y="310"/>
              </a:cxn>
              <a:cxn ang="0">
                <a:pos x="311" y="311"/>
              </a:cxn>
              <a:cxn ang="0">
                <a:pos x="312" y="294"/>
              </a:cxn>
              <a:cxn ang="0">
                <a:pos x="312" y="599"/>
              </a:cxn>
              <a:cxn ang="0">
                <a:pos x="312" y="445"/>
              </a:cxn>
              <a:cxn ang="0">
                <a:pos x="311" y="427"/>
              </a:cxn>
              <a:cxn ang="0">
                <a:pos x="329" y="428"/>
              </a:cxn>
              <a:cxn ang="0">
                <a:pos x="414" y="428"/>
              </a:cxn>
              <a:cxn ang="0">
                <a:pos x="564" y="522"/>
              </a:cxn>
              <a:cxn ang="0">
                <a:pos x="425" y="615"/>
              </a:cxn>
              <a:cxn ang="0">
                <a:pos x="329" y="615"/>
              </a:cxn>
              <a:cxn ang="0">
                <a:pos x="311" y="617"/>
              </a:cxn>
              <a:cxn ang="0">
                <a:pos x="312" y="599"/>
              </a:cxn>
              <a:cxn ang="0">
                <a:pos x="69" y="61"/>
              </a:cxn>
              <a:cxn ang="0">
                <a:pos x="69" y="701"/>
              </a:cxn>
              <a:cxn ang="0">
                <a:pos x="56" y="739"/>
              </a:cxn>
              <a:cxn ang="0">
                <a:pos x="3" y="753"/>
              </a:cxn>
              <a:cxn ang="0">
                <a:pos x="2" y="753"/>
              </a:cxn>
              <a:cxn ang="0">
                <a:pos x="3" y="763"/>
              </a:cxn>
              <a:cxn ang="0">
                <a:pos x="521" y="763"/>
              </a:cxn>
              <a:cxn ang="0">
                <a:pos x="831" y="541"/>
              </a:cxn>
              <a:cxn ang="0">
                <a:pos x="692" y="357"/>
              </a:cxn>
              <a:cxn ang="0">
                <a:pos x="692" y="354"/>
              </a:cxn>
              <a:cxn ang="0">
                <a:pos x="805" y="189"/>
              </a:cxn>
              <a:cxn ang="0">
                <a:pos x="502" y="0"/>
              </a:cxn>
              <a:cxn ang="0">
                <a:pos x="3" y="0"/>
              </a:cxn>
              <a:cxn ang="0">
                <a:pos x="3" y="10"/>
              </a:cxn>
              <a:cxn ang="0">
                <a:pos x="3" y="10"/>
              </a:cxn>
              <a:cxn ang="0">
                <a:pos x="56" y="24"/>
              </a:cxn>
              <a:cxn ang="0">
                <a:pos x="69" y="61"/>
              </a:cxn>
            </a:cxnLst>
            <a:rect l="0" t="0" r="r" b="b"/>
            <a:pathLst>
              <a:path w="831" h="763">
                <a:moveTo>
                  <a:pt x="312" y="294"/>
                </a:moveTo>
                <a:lnTo>
                  <a:pt x="312" y="161"/>
                </a:lnTo>
                <a:cubicBezTo>
                  <a:pt x="312" y="150"/>
                  <a:pt x="311" y="142"/>
                  <a:pt x="311" y="142"/>
                </a:cubicBezTo>
                <a:cubicBezTo>
                  <a:pt x="311" y="142"/>
                  <a:pt x="320" y="144"/>
                  <a:pt x="329" y="144"/>
                </a:cubicBezTo>
                <a:lnTo>
                  <a:pt x="429" y="144"/>
                </a:lnTo>
                <a:cubicBezTo>
                  <a:pt x="506" y="144"/>
                  <a:pt x="550" y="156"/>
                  <a:pt x="550" y="225"/>
                </a:cubicBezTo>
                <a:cubicBezTo>
                  <a:pt x="550" y="270"/>
                  <a:pt x="522" y="310"/>
                  <a:pt x="432" y="310"/>
                </a:cubicBezTo>
                <a:lnTo>
                  <a:pt x="329" y="310"/>
                </a:lnTo>
                <a:cubicBezTo>
                  <a:pt x="320" y="310"/>
                  <a:pt x="311" y="311"/>
                  <a:pt x="311" y="311"/>
                </a:cubicBezTo>
                <a:cubicBezTo>
                  <a:pt x="311" y="311"/>
                  <a:pt x="312" y="303"/>
                  <a:pt x="312" y="294"/>
                </a:cubicBezTo>
                <a:moveTo>
                  <a:pt x="312" y="599"/>
                </a:moveTo>
                <a:lnTo>
                  <a:pt x="312" y="445"/>
                </a:lnTo>
                <a:cubicBezTo>
                  <a:pt x="312" y="434"/>
                  <a:pt x="311" y="427"/>
                  <a:pt x="311" y="427"/>
                </a:cubicBezTo>
                <a:cubicBezTo>
                  <a:pt x="311" y="427"/>
                  <a:pt x="320" y="428"/>
                  <a:pt x="329" y="428"/>
                </a:cubicBezTo>
                <a:lnTo>
                  <a:pt x="414" y="428"/>
                </a:lnTo>
                <a:cubicBezTo>
                  <a:pt x="481" y="428"/>
                  <a:pt x="564" y="428"/>
                  <a:pt x="564" y="522"/>
                </a:cubicBezTo>
                <a:cubicBezTo>
                  <a:pt x="564" y="591"/>
                  <a:pt x="505" y="615"/>
                  <a:pt x="425" y="615"/>
                </a:cubicBezTo>
                <a:lnTo>
                  <a:pt x="329" y="615"/>
                </a:lnTo>
                <a:cubicBezTo>
                  <a:pt x="320" y="615"/>
                  <a:pt x="311" y="617"/>
                  <a:pt x="311" y="617"/>
                </a:cubicBezTo>
                <a:cubicBezTo>
                  <a:pt x="311" y="617"/>
                  <a:pt x="312" y="607"/>
                  <a:pt x="312" y="599"/>
                </a:cubicBezTo>
                <a:moveTo>
                  <a:pt x="69" y="61"/>
                </a:moveTo>
                <a:lnTo>
                  <a:pt x="69" y="701"/>
                </a:lnTo>
                <a:cubicBezTo>
                  <a:pt x="69" y="722"/>
                  <a:pt x="70" y="729"/>
                  <a:pt x="56" y="739"/>
                </a:cubicBezTo>
                <a:cubicBezTo>
                  <a:pt x="41" y="748"/>
                  <a:pt x="27" y="749"/>
                  <a:pt x="3" y="753"/>
                </a:cubicBezTo>
                <a:cubicBezTo>
                  <a:pt x="3" y="753"/>
                  <a:pt x="3" y="753"/>
                  <a:pt x="2" y="753"/>
                </a:cubicBezTo>
                <a:cubicBezTo>
                  <a:pt x="0" y="754"/>
                  <a:pt x="1" y="763"/>
                  <a:pt x="3" y="763"/>
                </a:cubicBezTo>
                <a:lnTo>
                  <a:pt x="521" y="763"/>
                </a:lnTo>
                <a:cubicBezTo>
                  <a:pt x="739" y="763"/>
                  <a:pt x="831" y="676"/>
                  <a:pt x="831" y="541"/>
                </a:cubicBezTo>
                <a:cubicBezTo>
                  <a:pt x="831" y="441"/>
                  <a:pt x="784" y="380"/>
                  <a:pt x="692" y="357"/>
                </a:cubicBezTo>
                <a:cubicBezTo>
                  <a:pt x="691" y="356"/>
                  <a:pt x="691" y="354"/>
                  <a:pt x="692" y="354"/>
                </a:cubicBezTo>
                <a:cubicBezTo>
                  <a:pt x="751" y="335"/>
                  <a:pt x="805" y="293"/>
                  <a:pt x="805" y="189"/>
                </a:cubicBezTo>
                <a:cubicBezTo>
                  <a:pt x="805" y="48"/>
                  <a:pt x="710" y="0"/>
                  <a:pt x="502" y="0"/>
                </a:cubicBezTo>
                <a:lnTo>
                  <a:pt x="3" y="0"/>
                </a:lnTo>
                <a:cubicBezTo>
                  <a:pt x="1" y="0"/>
                  <a:pt x="0" y="9"/>
                  <a:pt x="3" y="10"/>
                </a:cubicBezTo>
                <a:cubicBezTo>
                  <a:pt x="3" y="10"/>
                  <a:pt x="3" y="10"/>
                  <a:pt x="3" y="10"/>
                </a:cubicBezTo>
                <a:cubicBezTo>
                  <a:pt x="27" y="14"/>
                  <a:pt x="41" y="15"/>
                  <a:pt x="56" y="24"/>
                </a:cubicBezTo>
                <a:cubicBezTo>
                  <a:pt x="71" y="33"/>
                  <a:pt x="69" y="41"/>
                  <a:pt x="69" y="61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Freeform 18"/>
          <p:cNvSpPr>
            <a:spLocks/>
          </p:cNvSpPr>
          <p:nvPr userDrawn="1"/>
        </p:nvSpPr>
        <p:spPr bwMode="auto">
          <a:xfrm>
            <a:off x="2187822" y="4627091"/>
            <a:ext cx="503513" cy="424573"/>
          </a:xfrm>
          <a:custGeom>
            <a:avLst/>
            <a:gdLst/>
            <a:ahLst/>
            <a:cxnLst>
              <a:cxn ang="0">
                <a:pos x="852" y="61"/>
              </a:cxn>
              <a:cxn ang="0">
                <a:pos x="866" y="24"/>
              </a:cxn>
              <a:cxn ang="0">
                <a:pos x="919" y="10"/>
              </a:cxn>
              <a:cxn ang="0">
                <a:pos x="919" y="10"/>
              </a:cxn>
              <a:cxn ang="0">
                <a:pos x="919" y="0"/>
              </a:cxn>
              <a:cxn ang="0">
                <a:pos x="537" y="0"/>
              </a:cxn>
              <a:cxn ang="0">
                <a:pos x="536" y="10"/>
              </a:cxn>
              <a:cxn ang="0">
                <a:pos x="537" y="10"/>
              </a:cxn>
              <a:cxn ang="0">
                <a:pos x="586" y="24"/>
              </a:cxn>
              <a:cxn ang="0">
                <a:pos x="600" y="61"/>
              </a:cxn>
              <a:cxn ang="0">
                <a:pos x="600" y="446"/>
              </a:cxn>
              <a:cxn ang="0">
                <a:pos x="450" y="601"/>
              </a:cxn>
              <a:cxn ang="0">
                <a:pos x="300" y="446"/>
              </a:cxn>
              <a:cxn ang="0">
                <a:pos x="300" y="61"/>
              </a:cxn>
              <a:cxn ang="0">
                <a:pos x="313" y="24"/>
              </a:cxn>
              <a:cxn ang="0">
                <a:pos x="363" y="10"/>
              </a:cxn>
              <a:cxn ang="0">
                <a:pos x="363" y="10"/>
              </a:cxn>
              <a:cxn ang="0">
                <a:pos x="363" y="0"/>
              </a:cxn>
              <a:cxn ang="0">
                <a:pos x="3" y="0"/>
              </a:cxn>
              <a:cxn ang="0">
                <a:pos x="3" y="9"/>
              </a:cxn>
              <a:cxn ang="0">
                <a:pos x="3" y="10"/>
              </a:cxn>
              <a:cxn ang="0">
                <a:pos x="33" y="18"/>
              </a:cxn>
              <a:cxn ang="0">
                <a:pos x="47" y="61"/>
              </a:cxn>
              <a:cxn ang="0">
                <a:pos x="47" y="439"/>
              </a:cxn>
              <a:cxn ang="0">
                <a:pos x="450" y="776"/>
              </a:cxn>
              <a:cxn ang="0">
                <a:pos x="852" y="439"/>
              </a:cxn>
              <a:cxn ang="0">
                <a:pos x="852" y="61"/>
              </a:cxn>
            </a:cxnLst>
            <a:rect l="0" t="0" r="r" b="b"/>
            <a:pathLst>
              <a:path w="921" h="776">
                <a:moveTo>
                  <a:pt x="852" y="61"/>
                </a:moveTo>
                <a:cubicBezTo>
                  <a:pt x="852" y="41"/>
                  <a:pt x="851" y="33"/>
                  <a:pt x="866" y="24"/>
                </a:cubicBezTo>
                <a:cubicBezTo>
                  <a:pt x="880" y="15"/>
                  <a:pt x="895" y="14"/>
                  <a:pt x="919" y="10"/>
                </a:cubicBezTo>
                <a:cubicBezTo>
                  <a:pt x="919" y="10"/>
                  <a:pt x="919" y="10"/>
                  <a:pt x="919" y="10"/>
                </a:cubicBezTo>
                <a:cubicBezTo>
                  <a:pt x="921" y="9"/>
                  <a:pt x="921" y="0"/>
                  <a:pt x="919" y="0"/>
                </a:cubicBezTo>
                <a:lnTo>
                  <a:pt x="537" y="0"/>
                </a:lnTo>
                <a:cubicBezTo>
                  <a:pt x="534" y="0"/>
                  <a:pt x="534" y="9"/>
                  <a:pt x="536" y="10"/>
                </a:cubicBezTo>
                <a:cubicBezTo>
                  <a:pt x="536" y="10"/>
                  <a:pt x="537" y="10"/>
                  <a:pt x="537" y="10"/>
                </a:cubicBezTo>
                <a:cubicBezTo>
                  <a:pt x="561" y="13"/>
                  <a:pt x="572" y="15"/>
                  <a:pt x="586" y="24"/>
                </a:cubicBezTo>
                <a:cubicBezTo>
                  <a:pt x="601" y="33"/>
                  <a:pt x="600" y="41"/>
                  <a:pt x="600" y="61"/>
                </a:cubicBezTo>
                <a:lnTo>
                  <a:pt x="600" y="446"/>
                </a:lnTo>
                <a:cubicBezTo>
                  <a:pt x="600" y="534"/>
                  <a:pt x="550" y="601"/>
                  <a:pt x="450" y="601"/>
                </a:cubicBezTo>
                <a:cubicBezTo>
                  <a:pt x="350" y="601"/>
                  <a:pt x="300" y="534"/>
                  <a:pt x="300" y="446"/>
                </a:cubicBezTo>
                <a:lnTo>
                  <a:pt x="300" y="61"/>
                </a:lnTo>
                <a:cubicBezTo>
                  <a:pt x="300" y="41"/>
                  <a:pt x="299" y="33"/>
                  <a:pt x="313" y="24"/>
                </a:cubicBezTo>
                <a:cubicBezTo>
                  <a:pt x="328" y="15"/>
                  <a:pt x="340" y="13"/>
                  <a:pt x="363" y="10"/>
                </a:cubicBezTo>
                <a:cubicBezTo>
                  <a:pt x="363" y="10"/>
                  <a:pt x="363" y="10"/>
                  <a:pt x="363" y="10"/>
                </a:cubicBezTo>
                <a:cubicBezTo>
                  <a:pt x="366" y="9"/>
                  <a:pt x="365" y="0"/>
                  <a:pt x="363" y="0"/>
                </a:cubicBezTo>
                <a:lnTo>
                  <a:pt x="3" y="0"/>
                </a:lnTo>
                <a:cubicBezTo>
                  <a:pt x="0" y="0"/>
                  <a:pt x="0" y="9"/>
                  <a:pt x="3" y="9"/>
                </a:cubicBezTo>
                <a:cubicBezTo>
                  <a:pt x="3" y="10"/>
                  <a:pt x="3" y="10"/>
                  <a:pt x="3" y="10"/>
                </a:cubicBezTo>
                <a:cubicBezTo>
                  <a:pt x="16" y="10"/>
                  <a:pt x="25" y="11"/>
                  <a:pt x="33" y="18"/>
                </a:cubicBezTo>
                <a:cubicBezTo>
                  <a:pt x="45" y="28"/>
                  <a:pt x="47" y="41"/>
                  <a:pt x="47" y="61"/>
                </a:cubicBezTo>
                <a:lnTo>
                  <a:pt x="47" y="439"/>
                </a:lnTo>
                <a:cubicBezTo>
                  <a:pt x="47" y="622"/>
                  <a:pt x="147" y="776"/>
                  <a:pt x="450" y="776"/>
                </a:cubicBezTo>
                <a:cubicBezTo>
                  <a:pt x="752" y="776"/>
                  <a:pt x="852" y="622"/>
                  <a:pt x="852" y="439"/>
                </a:cubicBezTo>
                <a:lnTo>
                  <a:pt x="852" y="61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" name="Freeform 19"/>
          <p:cNvSpPr>
            <a:spLocks/>
          </p:cNvSpPr>
          <p:nvPr userDrawn="1"/>
        </p:nvSpPr>
        <p:spPr bwMode="auto">
          <a:xfrm>
            <a:off x="1642704" y="4627091"/>
            <a:ext cx="529115" cy="418172"/>
          </a:xfrm>
          <a:custGeom>
            <a:avLst/>
            <a:gdLst/>
            <a:ahLst/>
            <a:cxnLst>
              <a:cxn ang="0">
                <a:pos x="693" y="763"/>
              </a:cxn>
              <a:cxn ang="0">
                <a:pos x="693" y="753"/>
              </a:cxn>
              <a:cxn ang="0">
                <a:pos x="693" y="753"/>
              </a:cxn>
              <a:cxn ang="0">
                <a:pos x="640" y="739"/>
              </a:cxn>
              <a:cxn ang="0">
                <a:pos x="627" y="701"/>
              </a:cxn>
              <a:cxn ang="0">
                <a:pos x="627" y="458"/>
              </a:cxn>
              <a:cxn ang="0">
                <a:pos x="891" y="66"/>
              </a:cxn>
              <a:cxn ang="0">
                <a:pos x="926" y="23"/>
              </a:cxn>
              <a:cxn ang="0">
                <a:pos x="936" y="17"/>
              </a:cxn>
              <a:cxn ang="0">
                <a:pos x="965" y="10"/>
              </a:cxn>
              <a:cxn ang="0">
                <a:pos x="965" y="10"/>
              </a:cxn>
              <a:cxn ang="0">
                <a:pos x="966" y="0"/>
              </a:cxn>
              <a:cxn ang="0">
                <a:pos x="609" y="0"/>
              </a:cxn>
              <a:cxn ang="0">
                <a:pos x="609" y="10"/>
              </a:cxn>
              <a:cxn ang="0">
                <a:pos x="610" y="10"/>
              </a:cxn>
              <a:cxn ang="0">
                <a:pos x="645" y="35"/>
              </a:cxn>
              <a:cxn ang="0">
                <a:pos x="504" y="264"/>
              </a:cxn>
              <a:cxn ang="0">
                <a:pos x="493" y="290"/>
              </a:cxn>
              <a:cxn ang="0">
                <a:pos x="481" y="264"/>
              </a:cxn>
              <a:cxn ang="0">
                <a:pos x="340" y="35"/>
              </a:cxn>
              <a:cxn ang="0">
                <a:pos x="375" y="10"/>
              </a:cxn>
              <a:cxn ang="0">
                <a:pos x="376" y="9"/>
              </a:cxn>
              <a:cxn ang="0">
                <a:pos x="376" y="0"/>
              </a:cxn>
              <a:cxn ang="0">
                <a:pos x="2" y="0"/>
              </a:cxn>
              <a:cxn ang="0">
                <a:pos x="2" y="9"/>
              </a:cxn>
              <a:cxn ang="0">
                <a:pos x="3" y="10"/>
              </a:cxn>
              <a:cxn ang="0">
                <a:pos x="46" y="19"/>
              </a:cxn>
              <a:cxn ang="0">
                <a:pos x="56" y="25"/>
              </a:cxn>
              <a:cxn ang="0">
                <a:pos x="89" y="66"/>
              </a:cxn>
              <a:cxn ang="0">
                <a:pos x="353" y="457"/>
              </a:cxn>
              <a:cxn ang="0">
                <a:pos x="353" y="701"/>
              </a:cxn>
              <a:cxn ang="0">
                <a:pos x="340" y="739"/>
              </a:cxn>
              <a:cxn ang="0">
                <a:pos x="287" y="753"/>
              </a:cxn>
              <a:cxn ang="0">
                <a:pos x="286" y="753"/>
              </a:cxn>
              <a:cxn ang="0">
                <a:pos x="287" y="763"/>
              </a:cxn>
              <a:cxn ang="0">
                <a:pos x="693" y="763"/>
              </a:cxn>
            </a:cxnLst>
            <a:rect l="0" t="0" r="r" b="b"/>
            <a:pathLst>
              <a:path w="968" h="763">
                <a:moveTo>
                  <a:pt x="693" y="763"/>
                </a:moveTo>
                <a:cubicBezTo>
                  <a:pt x="695" y="763"/>
                  <a:pt x="696" y="754"/>
                  <a:pt x="693" y="753"/>
                </a:cubicBezTo>
                <a:cubicBezTo>
                  <a:pt x="693" y="753"/>
                  <a:pt x="693" y="753"/>
                  <a:pt x="693" y="753"/>
                </a:cubicBezTo>
                <a:cubicBezTo>
                  <a:pt x="669" y="749"/>
                  <a:pt x="655" y="748"/>
                  <a:pt x="640" y="739"/>
                </a:cubicBezTo>
                <a:cubicBezTo>
                  <a:pt x="625" y="729"/>
                  <a:pt x="627" y="722"/>
                  <a:pt x="627" y="701"/>
                </a:cubicBezTo>
                <a:lnTo>
                  <a:pt x="627" y="458"/>
                </a:lnTo>
                <a:lnTo>
                  <a:pt x="891" y="66"/>
                </a:lnTo>
                <a:cubicBezTo>
                  <a:pt x="905" y="45"/>
                  <a:pt x="914" y="33"/>
                  <a:pt x="926" y="23"/>
                </a:cubicBezTo>
                <a:cubicBezTo>
                  <a:pt x="928" y="22"/>
                  <a:pt x="933" y="19"/>
                  <a:pt x="936" y="17"/>
                </a:cubicBezTo>
                <a:cubicBezTo>
                  <a:pt x="947" y="11"/>
                  <a:pt x="951" y="10"/>
                  <a:pt x="965" y="10"/>
                </a:cubicBezTo>
                <a:cubicBezTo>
                  <a:pt x="965" y="10"/>
                  <a:pt x="965" y="10"/>
                  <a:pt x="965" y="10"/>
                </a:cubicBezTo>
                <a:cubicBezTo>
                  <a:pt x="968" y="9"/>
                  <a:pt x="968" y="0"/>
                  <a:pt x="966" y="0"/>
                </a:cubicBezTo>
                <a:lnTo>
                  <a:pt x="609" y="0"/>
                </a:lnTo>
                <a:cubicBezTo>
                  <a:pt x="606" y="0"/>
                  <a:pt x="607" y="9"/>
                  <a:pt x="609" y="10"/>
                </a:cubicBezTo>
                <a:cubicBezTo>
                  <a:pt x="610" y="10"/>
                  <a:pt x="610" y="10"/>
                  <a:pt x="610" y="10"/>
                </a:cubicBezTo>
                <a:cubicBezTo>
                  <a:pt x="627" y="10"/>
                  <a:pt x="648" y="10"/>
                  <a:pt x="645" y="35"/>
                </a:cubicBezTo>
                <a:cubicBezTo>
                  <a:pt x="643" y="59"/>
                  <a:pt x="540" y="207"/>
                  <a:pt x="504" y="264"/>
                </a:cubicBezTo>
                <a:cubicBezTo>
                  <a:pt x="499" y="272"/>
                  <a:pt x="495" y="280"/>
                  <a:pt x="493" y="290"/>
                </a:cubicBezTo>
                <a:cubicBezTo>
                  <a:pt x="491" y="280"/>
                  <a:pt x="485" y="270"/>
                  <a:pt x="481" y="264"/>
                </a:cubicBezTo>
                <a:cubicBezTo>
                  <a:pt x="430" y="188"/>
                  <a:pt x="343" y="65"/>
                  <a:pt x="340" y="35"/>
                </a:cubicBezTo>
                <a:cubicBezTo>
                  <a:pt x="338" y="9"/>
                  <a:pt x="358" y="10"/>
                  <a:pt x="375" y="10"/>
                </a:cubicBezTo>
                <a:cubicBezTo>
                  <a:pt x="375" y="10"/>
                  <a:pt x="376" y="10"/>
                  <a:pt x="376" y="9"/>
                </a:cubicBezTo>
                <a:cubicBezTo>
                  <a:pt x="378" y="9"/>
                  <a:pt x="379" y="0"/>
                  <a:pt x="376" y="0"/>
                </a:cubicBezTo>
                <a:lnTo>
                  <a:pt x="2" y="0"/>
                </a:lnTo>
                <a:cubicBezTo>
                  <a:pt x="0" y="0"/>
                  <a:pt x="0" y="9"/>
                  <a:pt x="2" y="9"/>
                </a:cubicBezTo>
                <a:cubicBezTo>
                  <a:pt x="3" y="10"/>
                  <a:pt x="3" y="10"/>
                  <a:pt x="3" y="10"/>
                </a:cubicBezTo>
                <a:cubicBezTo>
                  <a:pt x="19" y="11"/>
                  <a:pt x="28" y="10"/>
                  <a:pt x="46" y="19"/>
                </a:cubicBezTo>
                <a:cubicBezTo>
                  <a:pt x="49" y="20"/>
                  <a:pt x="54" y="24"/>
                  <a:pt x="56" y="25"/>
                </a:cubicBezTo>
                <a:cubicBezTo>
                  <a:pt x="68" y="35"/>
                  <a:pt x="75" y="45"/>
                  <a:pt x="89" y="66"/>
                </a:cubicBezTo>
                <a:lnTo>
                  <a:pt x="353" y="457"/>
                </a:lnTo>
                <a:lnTo>
                  <a:pt x="353" y="701"/>
                </a:lnTo>
                <a:cubicBezTo>
                  <a:pt x="353" y="722"/>
                  <a:pt x="354" y="729"/>
                  <a:pt x="340" y="739"/>
                </a:cubicBezTo>
                <a:cubicBezTo>
                  <a:pt x="325" y="748"/>
                  <a:pt x="311" y="749"/>
                  <a:pt x="287" y="753"/>
                </a:cubicBezTo>
                <a:cubicBezTo>
                  <a:pt x="287" y="753"/>
                  <a:pt x="287" y="753"/>
                  <a:pt x="286" y="753"/>
                </a:cubicBezTo>
                <a:cubicBezTo>
                  <a:pt x="284" y="754"/>
                  <a:pt x="284" y="763"/>
                  <a:pt x="287" y="763"/>
                </a:cubicBezTo>
                <a:lnTo>
                  <a:pt x="693" y="763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813080" y="5130626"/>
            <a:ext cx="2210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kern="1200" spc="800" dirty="0" smtClean="0">
                <a:solidFill>
                  <a:schemeClr val="bg1"/>
                </a:solidFill>
                <a:latin typeface="Bell MT" pitchFamily="18" charset="0"/>
              </a:rPr>
              <a:t>DEPARTMENT</a:t>
            </a:r>
            <a:r>
              <a:rPr lang="en-US" sz="900" kern="1200" spc="800" baseline="0" dirty="0" smtClean="0">
                <a:solidFill>
                  <a:schemeClr val="bg1"/>
                </a:solidFill>
                <a:latin typeface="Bell MT" pitchFamily="18" charset="0"/>
              </a:rPr>
              <a:t> OF</a:t>
            </a:r>
            <a:endParaRPr lang="en-US" sz="900" kern="1200" spc="800" dirty="0">
              <a:solidFill>
                <a:schemeClr val="bg1"/>
              </a:solidFill>
              <a:latin typeface="Bell MT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46" b="-3883"/>
          <a:stretch/>
        </p:blipFill>
        <p:spPr bwMode="auto">
          <a:xfrm>
            <a:off x="341175" y="3567842"/>
            <a:ext cx="3154269" cy="171251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3" name="Group 2"/>
          <p:cNvGrpSpPr/>
          <p:nvPr userDrawn="1"/>
        </p:nvGrpSpPr>
        <p:grpSpPr>
          <a:xfrm>
            <a:off x="5486400" y="6245638"/>
            <a:ext cx="3200400" cy="612362"/>
            <a:chOff x="3539415" y="5753784"/>
            <a:chExt cx="4724401" cy="903963"/>
          </a:xfrm>
        </p:grpSpPr>
        <p:pic>
          <p:nvPicPr>
            <p:cNvPr id="12" name="Picture 38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39415" y="5753784"/>
              <a:ext cx="3170586" cy="89959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</p:pic>
        <p:pic>
          <p:nvPicPr>
            <p:cNvPr id="20" name="Picture 44" descr="CHRECschools"/>
            <p:cNvPicPr>
              <a:picLocks noChangeAspect="1" noChangeArrowheads="1"/>
            </p:cNvPicPr>
            <p:nvPr userDrawn="1"/>
          </p:nvPicPr>
          <p:blipFill rotWithShape="1">
            <a:blip r:embed="rId4" cstate="print"/>
            <a:srcRect r="26296"/>
            <a:stretch/>
          </p:blipFill>
          <p:spPr bwMode="auto">
            <a:xfrm>
              <a:off x="6710002" y="5753784"/>
              <a:ext cx="1553814" cy="903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" name="Line 8"/>
          <p:cNvSpPr>
            <a:spLocks noChangeShapeType="1"/>
          </p:cNvSpPr>
          <p:nvPr userDrawn="1"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buClr>
                <a:srgbClr val="002060"/>
              </a:buClr>
              <a:defRPr/>
            </a:lvl2pPr>
            <a:lvl4pPr>
              <a:buClr>
                <a:srgbClr val="002060"/>
              </a:buClr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332A7-CA77-4E72-811A-98D278F8B8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277813"/>
            <a:ext cx="21336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77813"/>
            <a:ext cx="6248400" cy="5853112"/>
          </a:xfrm>
        </p:spPr>
        <p:txBody>
          <a:bodyPr vert="eaVert"/>
          <a:lstStyle>
            <a:lvl2pPr>
              <a:buClr>
                <a:srgbClr val="002060"/>
              </a:buClr>
              <a:defRPr/>
            </a:lvl2pPr>
            <a:lvl4pPr>
              <a:buClr>
                <a:srgbClr val="002060"/>
              </a:buClr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7A0FC-3681-4F8E-9A0A-F774D8BE1A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62D7A9-066B-41C1-93D3-8D0822D2D4D2}" type="datetimeFigureOut">
              <a:rPr lang="en-US" smtClean="0"/>
              <a:t>2/23/15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09C3-4CAB-4B84-84F0-3E83C43287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938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rgbClr val="002060"/>
              </a:buClr>
              <a:defRPr/>
            </a:lvl2pPr>
            <a:lvl4pPr>
              <a:buClr>
                <a:srgbClr val="002060"/>
              </a:buClr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A0278-A38F-4E40-86BD-F461DC3781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055BD-3517-4282-9B27-1FB42BAB3D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>
            <a:lvl1pPr>
              <a:defRPr sz="2800"/>
            </a:lvl1pPr>
            <a:lvl2pPr>
              <a:buClr>
                <a:srgbClr val="002060"/>
              </a:buClr>
              <a:defRPr sz="2400"/>
            </a:lvl2pPr>
            <a:lvl3pPr>
              <a:defRPr sz="2000"/>
            </a:lvl3pPr>
            <a:lvl4pPr>
              <a:buClr>
                <a:srgbClr val="002060"/>
              </a:buCl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191000" cy="4911725"/>
          </a:xfrm>
        </p:spPr>
        <p:txBody>
          <a:bodyPr/>
          <a:lstStyle>
            <a:lvl1pPr>
              <a:defRPr sz="2800"/>
            </a:lvl1pPr>
            <a:lvl2pPr>
              <a:buClr>
                <a:srgbClr val="002060"/>
              </a:buClr>
              <a:defRPr sz="2400"/>
            </a:lvl2pPr>
            <a:lvl3pPr>
              <a:defRPr sz="2000"/>
            </a:lvl3pPr>
            <a:lvl4pPr>
              <a:buClr>
                <a:srgbClr val="002060"/>
              </a:buCl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423EE-9576-45D4-83E9-D3D2D874B7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buClr>
                <a:srgbClr val="002060"/>
              </a:buClr>
              <a:defRPr sz="2000"/>
            </a:lvl2pPr>
            <a:lvl3pPr>
              <a:defRPr sz="1800"/>
            </a:lvl3pPr>
            <a:lvl4pPr>
              <a:buClr>
                <a:srgbClr val="002060"/>
              </a:buCl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buClr>
                <a:srgbClr val="002060"/>
              </a:buClr>
              <a:defRPr sz="2000"/>
            </a:lvl2pPr>
            <a:lvl3pPr>
              <a:defRPr sz="1800"/>
            </a:lvl3pPr>
            <a:lvl4pPr>
              <a:buClr>
                <a:srgbClr val="002060"/>
              </a:buCl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703C9-513C-4A47-97B2-10DCD04D1A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851D9-E1DD-458E-88DA-700FE0631A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FA403-BADC-4871-ADA6-A1A363740C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buClr>
                <a:srgbClr val="002060"/>
              </a:buClr>
              <a:defRPr sz="2800"/>
            </a:lvl2pPr>
            <a:lvl3pPr>
              <a:defRPr sz="2400"/>
            </a:lvl3pPr>
            <a:lvl4pPr>
              <a:buClr>
                <a:srgbClr val="002060"/>
              </a:buCl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F9DE9-B2B6-42F3-BBDB-D967A30654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231B8-3179-45FE-A378-52A6B7927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30"/>
          <a:stretch/>
        </p:blipFill>
        <p:spPr bwMode="auto">
          <a:xfrm>
            <a:off x="294981" y="6172200"/>
            <a:ext cx="1152819" cy="60312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534400" cy="491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2484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charset="0"/>
              </a:defRPr>
            </a:lvl1pPr>
          </a:lstStyle>
          <a:p>
            <a:pPr>
              <a:defRPr/>
            </a:pPr>
            <a:fld id="{96E712B6-246A-4686-9CB0-86E68A519F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8575" cap="flat" cmpd="sng">
            <a:solidFill>
              <a:srgbClr val="002060"/>
            </a:solidFill>
            <a:prstDash val="solid"/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3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206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DDDDDD"/>
            </a:outerShdw>
          </a:effectLst>
          <a:latin typeface="Garamond" charset="0"/>
          <a:ea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DDDDDD"/>
            </a:outerShdw>
          </a:effectLst>
          <a:latin typeface="Garamond" charset="0"/>
          <a:ea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DDDDDD"/>
            </a:outerShdw>
          </a:effectLst>
          <a:latin typeface="Garamond" charset="0"/>
          <a:ea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DDDDDD"/>
            </a:outerShdw>
          </a:effectLst>
          <a:latin typeface="Garamond" charset="0"/>
          <a:ea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DDDDDD"/>
            </a:outerShdw>
          </a:effectLst>
          <a:latin typeface="Garamond" charset="0"/>
          <a:ea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DDDDDD"/>
            </a:outerShdw>
          </a:effectLst>
          <a:latin typeface="Garamond" charset="0"/>
          <a:ea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DDDDDD"/>
            </a:outerShdw>
          </a:effectLst>
          <a:latin typeface="Garamond" charset="0"/>
          <a:ea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DDDDDD"/>
            </a:outerShdw>
          </a:effectLst>
          <a:latin typeface="Garamond" charset="0"/>
          <a:ea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60000"/>
        <a:buFont typeface="Wingdings" pitchFamily="2" charset="2"/>
        <a:buChar char="q"/>
        <a:defRPr sz="2400">
          <a:solidFill>
            <a:srgbClr val="663300"/>
          </a:solidFill>
          <a:latin typeface="+mn-lt"/>
          <a:ea typeface="+mn-ea"/>
          <a:cs typeface="+mn-cs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rgbClr val="3366CC"/>
          </a:solidFill>
          <a:latin typeface="+mn-lt"/>
          <a:ea typeface="+mn-ea"/>
          <a:cs typeface="+mn-cs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RapidSmith 2: A Framework for </a:t>
            </a:r>
            <a:b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BEL-level CAD Exploration on </a:t>
            </a:r>
            <a:b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sz="3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Xilinx FPGAs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63246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FPGA’2015   Feb 22-24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4343400" y="3708400"/>
            <a:ext cx="393821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2"/>
              <a:buNone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0000"/>
              <a:buFont typeface="Wingdings" pitchFamily="2" charset="2"/>
              <a:buChar char="q"/>
              <a:defRPr sz="2400">
                <a:solidFill>
                  <a:srgbClr val="663300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rgbClr val="3366CC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 smtClean="0"/>
              <a:t>Travis </a:t>
            </a:r>
            <a:r>
              <a:rPr lang="en-US" kern="0" dirty="0" err="1" smtClean="0"/>
              <a:t>Haroldsen</a:t>
            </a:r>
            <a:endParaRPr lang="en-US" kern="0" dirty="0" smtClean="0"/>
          </a:p>
          <a:p>
            <a:r>
              <a:rPr lang="en-US" kern="0" dirty="0" smtClean="0"/>
              <a:t>Brent Nelson</a:t>
            </a:r>
          </a:p>
          <a:p>
            <a:r>
              <a:rPr lang="en-US" kern="0" dirty="0" smtClean="0"/>
              <a:t>Brad Hutchings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793000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RapidSmith 1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Framework for modifying Xilinx XDL designs</a:t>
            </a:r>
          </a:p>
          <a:p>
            <a:r>
              <a:rPr lang="en-US" dirty="0" smtClean="0"/>
              <a:t>Contain components and routing of Xilinx chips</a:t>
            </a:r>
          </a:p>
          <a:p>
            <a:r>
              <a:rPr lang="en-US" dirty="0" smtClean="0"/>
              <a:t>Supports large number of research topics including</a:t>
            </a:r>
          </a:p>
          <a:p>
            <a:pPr lvl="1"/>
            <a:r>
              <a:rPr lang="en-US" dirty="0" smtClean="0"/>
              <a:t>Rapid design prototyping flows</a:t>
            </a:r>
          </a:p>
          <a:p>
            <a:pPr lvl="1"/>
            <a:r>
              <a:rPr lang="en-US" dirty="0" smtClean="0"/>
              <a:t>Reliability </a:t>
            </a:r>
            <a:r>
              <a:rPr lang="en-US" dirty="0"/>
              <a:t>and fault-tolerant </a:t>
            </a:r>
            <a:r>
              <a:rPr lang="en-US" dirty="0" smtClean="0"/>
              <a:t>techniques</a:t>
            </a:r>
          </a:p>
          <a:p>
            <a:pPr lvl="1"/>
            <a:r>
              <a:rPr lang="en-US" dirty="0" smtClean="0"/>
              <a:t>PR frameworks</a:t>
            </a:r>
            <a:endParaRPr lang="en-US" dirty="0"/>
          </a:p>
          <a:p>
            <a:pPr lvl="1"/>
            <a:r>
              <a:rPr lang="en-US" dirty="0" smtClean="0"/>
              <a:t>Post-PAR debug</a:t>
            </a:r>
          </a:p>
          <a:p>
            <a:pPr lvl="1"/>
            <a:r>
              <a:rPr lang="en-US" dirty="0" smtClean="0"/>
              <a:t>FPGA security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DA0278-A38F-4E40-86BD-F461DC37810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00" y="3886200"/>
            <a:ext cx="2286000" cy="183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72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064964" y="1523999"/>
            <a:ext cx="6793899" cy="4495801"/>
            <a:chOff x="2064964" y="1523999"/>
            <a:chExt cx="6793899" cy="449580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064964" y="3201155"/>
              <a:ext cx="3275034" cy="281864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scene3d>
              <a:camera prst="perspectiveRelaxedModerately" fov="7200000">
                <a:rot lat="19200000" lon="0" rev="0"/>
              </a:camera>
              <a:lightRig rig="threePt" dir="t"/>
            </a:scene3d>
          </p:spPr>
        </p:pic>
        <p:grpSp>
          <p:nvGrpSpPr>
            <p:cNvPr id="6" name="Group 5"/>
            <p:cNvGrpSpPr/>
            <p:nvPr/>
          </p:nvGrpSpPr>
          <p:grpSpPr>
            <a:xfrm>
              <a:off x="3309102" y="1524000"/>
              <a:ext cx="5227983" cy="3250096"/>
              <a:chOff x="2693504" y="1600200"/>
              <a:chExt cx="5227983" cy="3250096"/>
            </a:xfrm>
            <a:gradFill flip="none" rotWithShape="1">
              <a:gsLst>
                <a:gs pos="19000">
                  <a:schemeClr val="bg1">
                    <a:lumMod val="65000"/>
                  </a:schemeClr>
                </a:gs>
                <a:gs pos="42000">
                  <a:schemeClr val="bg1">
                    <a:lumMod val="75000"/>
                  </a:schemeClr>
                </a:gs>
                <a:gs pos="68000">
                  <a:schemeClr val="bg1">
                    <a:lumMod val="85000"/>
                  </a:schemeClr>
                </a:gs>
                <a:gs pos="85000">
                  <a:schemeClr val="bg1"/>
                </a:gs>
              </a:gsLst>
              <a:lin ang="18900000" scaled="1"/>
              <a:tileRect/>
            </a:gradFill>
          </p:grpSpPr>
          <p:sp>
            <p:nvSpPr>
              <p:cNvPr id="21" name="Freeform 20"/>
              <p:cNvSpPr/>
              <p:nvPr/>
            </p:nvSpPr>
            <p:spPr bwMode="auto">
              <a:xfrm>
                <a:off x="2693504" y="1600200"/>
                <a:ext cx="5227983" cy="3250096"/>
              </a:xfrm>
              <a:custGeom>
                <a:avLst/>
                <a:gdLst>
                  <a:gd name="connsiteX0" fmla="*/ 0 w 5227983"/>
                  <a:gd name="connsiteY0" fmla="*/ 2971800 h 3250096"/>
                  <a:gd name="connsiteX1" fmla="*/ 2335696 w 5227983"/>
                  <a:gd name="connsiteY1" fmla="*/ 0 h 3250096"/>
                  <a:gd name="connsiteX2" fmla="*/ 5227983 w 5227983"/>
                  <a:gd name="connsiteY2" fmla="*/ 2862470 h 3250096"/>
                  <a:gd name="connsiteX3" fmla="*/ 357809 w 5227983"/>
                  <a:gd name="connsiteY3" fmla="*/ 3250096 h 3250096"/>
                  <a:gd name="connsiteX4" fmla="*/ 357809 w 5227983"/>
                  <a:gd name="connsiteY4" fmla="*/ 2951922 h 3250096"/>
                  <a:gd name="connsiteX5" fmla="*/ 0 w 5227983"/>
                  <a:gd name="connsiteY5" fmla="*/ 2971800 h 3250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227983" h="3250096">
                    <a:moveTo>
                      <a:pt x="0" y="2971800"/>
                    </a:moveTo>
                    <a:lnTo>
                      <a:pt x="2335696" y="0"/>
                    </a:lnTo>
                    <a:lnTo>
                      <a:pt x="5227983" y="2862470"/>
                    </a:lnTo>
                    <a:lnTo>
                      <a:pt x="357809" y="3250096"/>
                    </a:lnTo>
                    <a:lnTo>
                      <a:pt x="357809" y="2951922"/>
                    </a:lnTo>
                    <a:lnTo>
                      <a:pt x="0" y="297180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2" name="Freeform 21"/>
              <p:cNvSpPr/>
              <p:nvPr/>
            </p:nvSpPr>
            <p:spPr bwMode="auto">
              <a:xfrm>
                <a:off x="2701762" y="4536087"/>
                <a:ext cx="353605" cy="35913"/>
              </a:xfrm>
              <a:custGeom>
                <a:avLst/>
                <a:gdLst>
                  <a:gd name="connsiteX0" fmla="*/ 0 w 353605"/>
                  <a:gd name="connsiteY0" fmla="*/ 35913 h 35913"/>
                  <a:gd name="connsiteX1" fmla="*/ 353605 w 353605"/>
                  <a:gd name="connsiteY1" fmla="*/ 30388 h 35913"/>
                  <a:gd name="connsiteX2" fmla="*/ 350842 w 353605"/>
                  <a:gd name="connsiteY2" fmla="*/ 0 h 35913"/>
                  <a:gd name="connsiteX3" fmla="*/ 0 w 353605"/>
                  <a:gd name="connsiteY3" fmla="*/ 35913 h 35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3605" h="35913">
                    <a:moveTo>
                      <a:pt x="0" y="35913"/>
                    </a:moveTo>
                    <a:lnTo>
                      <a:pt x="353605" y="30388"/>
                    </a:lnTo>
                    <a:lnTo>
                      <a:pt x="350842" y="0"/>
                    </a:lnTo>
                    <a:lnTo>
                      <a:pt x="0" y="3591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644798" y="1524000"/>
              <a:ext cx="2909265" cy="289354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scene3d>
              <a:camera prst="perspectiveRelaxedModerately" fov="7200000">
                <a:rot lat="0" lon="0" rev="0"/>
              </a:camera>
              <a:lightRig rig="threePt" dir="t"/>
            </a:scene3d>
          </p:spPr>
        </p:pic>
        <p:sp>
          <p:nvSpPr>
            <p:cNvPr id="8" name="Flowchart: Process 7"/>
            <p:cNvSpPr/>
            <p:nvPr/>
          </p:nvSpPr>
          <p:spPr bwMode="auto">
            <a:xfrm>
              <a:off x="5641485" y="1523999"/>
              <a:ext cx="2895600" cy="2893541"/>
            </a:xfrm>
            <a:prstGeom prst="flowChartProcess">
              <a:avLst/>
            </a:prstGeom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4800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40000"/>
                    <a:lumOff val="60000"/>
                  </a:schemeClr>
                </a:gs>
              </a:gsLst>
              <a:lin ang="108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" name="TextBox 88"/>
            <p:cNvSpPr txBox="1"/>
            <p:nvPr/>
          </p:nvSpPr>
          <p:spPr>
            <a:xfrm>
              <a:off x="5631720" y="1871990"/>
              <a:ext cx="3137278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US" sz="1100" dirty="0" smtClean="0">
                  <a:solidFill>
                    <a:schemeClr val="bg1">
                      <a:lumMod val="85000"/>
                    </a:schemeClr>
                  </a:solidFill>
                </a:rPr>
                <a:t>F:frame_buf/VGA/r_regVS&lt;4&gt;_rt:#LUT:D=A1</a:t>
              </a:r>
              <a:endParaRPr lang="en-US" sz="11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0" name="TextBox 89"/>
            <p:cNvSpPr txBox="1"/>
            <p:nvPr/>
          </p:nvSpPr>
          <p:spPr>
            <a:xfrm>
              <a:off x="5720998" y="1524000"/>
              <a:ext cx="1714474" cy="3743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US" dirty="0" smtClean="0">
                  <a:solidFill>
                    <a:schemeClr val="bg1">
                      <a:lumMod val="85000"/>
                    </a:schemeClr>
                  </a:solidFill>
                </a:rPr>
                <a:t>BXINV::#OFF</a:t>
              </a:r>
              <a:endParaRPr lang="en-US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1" name="TextBox 90"/>
            <p:cNvSpPr txBox="1"/>
            <p:nvPr/>
          </p:nvSpPr>
          <p:spPr>
            <a:xfrm>
              <a:off x="5655236" y="3505200"/>
              <a:ext cx="14369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US" dirty="0" smtClean="0">
                  <a:solidFill>
                    <a:schemeClr val="bg1">
                      <a:lumMod val="85000"/>
                    </a:schemeClr>
                  </a:solidFill>
                </a:rPr>
                <a:t>CYINIT:CIN</a:t>
              </a:r>
              <a:endParaRPr lang="en-US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TextBox 91"/>
            <p:cNvSpPr txBox="1"/>
            <p:nvPr/>
          </p:nvSpPr>
          <p:spPr>
            <a:xfrm>
              <a:off x="6621595" y="4050268"/>
              <a:ext cx="18426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US" dirty="0" smtClean="0">
                  <a:solidFill>
                    <a:schemeClr val="bg1">
                      <a:lumMod val="85000"/>
                    </a:schemeClr>
                  </a:solidFill>
                </a:rPr>
                <a:t>FXMUX::FXOR </a:t>
              </a:r>
              <a:endParaRPr lang="en-US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3" name="TextBox 92"/>
            <p:cNvSpPr txBox="1"/>
            <p:nvPr/>
          </p:nvSpPr>
          <p:spPr>
            <a:xfrm>
              <a:off x="5667653" y="2816423"/>
              <a:ext cx="301914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US" sz="1400" dirty="0" smtClean="0">
                  <a:solidFill>
                    <a:schemeClr val="bg1">
                      <a:lumMod val="85000"/>
                    </a:schemeClr>
                  </a:solidFill>
                </a:rPr>
                <a:t>_BEL_PROP::G::PK_PACKTHRU</a:t>
              </a:r>
              <a:endParaRPr lang="en-US" sz="14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4" name="TextBox 93"/>
            <p:cNvSpPr txBox="1"/>
            <p:nvPr/>
          </p:nvSpPr>
          <p:spPr>
            <a:xfrm>
              <a:off x="6101998" y="3810000"/>
              <a:ext cx="2756865" cy="2814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US" sz="1200" dirty="0" smtClean="0">
                  <a:solidFill>
                    <a:schemeClr val="bg1">
                      <a:lumMod val="85000"/>
                    </a:schemeClr>
                  </a:solidFill>
                </a:rPr>
                <a:t>GNDF:ProtoComp1.GNDF.1</a:t>
              </a:r>
              <a:endParaRPr lang="en-US" sz="12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5" name="TextBox 94"/>
            <p:cNvSpPr txBox="1"/>
            <p:nvPr/>
          </p:nvSpPr>
          <p:spPr>
            <a:xfrm>
              <a:off x="6106011" y="2069068"/>
              <a:ext cx="25105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US" dirty="0" smtClean="0">
                  <a:solidFill>
                    <a:schemeClr val="bg1">
                      <a:lumMod val="85000"/>
                    </a:schemeClr>
                  </a:solidFill>
                </a:rPr>
                <a:t>FFY_SR_ATTR:#OFF</a:t>
              </a:r>
              <a:endParaRPr lang="en-US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6" name="TextBox 96"/>
            <p:cNvSpPr txBox="1"/>
            <p:nvPr/>
          </p:nvSpPr>
          <p:spPr>
            <a:xfrm>
              <a:off x="6959202" y="3352800"/>
              <a:ext cx="170960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US" dirty="0" smtClean="0">
                  <a:solidFill>
                    <a:schemeClr val="bg1">
                      <a:lumMod val="85000"/>
                    </a:schemeClr>
                  </a:solidFill>
                </a:rPr>
                <a:t>YUSED:#OFF</a:t>
              </a:r>
              <a:endParaRPr lang="en-US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7" name="TextBox 97"/>
            <p:cNvSpPr txBox="1"/>
            <p:nvPr/>
          </p:nvSpPr>
          <p:spPr>
            <a:xfrm>
              <a:off x="5629761" y="3135868"/>
              <a:ext cx="170960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US" dirty="0" smtClean="0">
                  <a:solidFill>
                    <a:schemeClr val="bg1">
                      <a:lumMod val="85000"/>
                    </a:schemeClr>
                  </a:solidFill>
                </a:rPr>
                <a:t>CYSELG::G</a:t>
              </a:r>
              <a:endParaRPr lang="en-US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9" name="TextBox 101"/>
            <p:cNvSpPr txBox="1"/>
            <p:nvPr/>
          </p:nvSpPr>
          <p:spPr>
            <a:xfrm>
              <a:off x="5737300" y="2440203"/>
              <a:ext cx="181149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US" dirty="0" smtClean="0">
                  <a:solidFill>
                    <a:schemeClr val="bg1">
                      <a:lumMod val="85000"/>
                    </a:schemeClr>
                  </a:solidFill>
                </a:rPr>
                <a:t>COUTUSED::0</a:t>
              </a:r>
              <a:endParaRPr lang="en-US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20" name="TextBox 103"/>
            <p:cNvSpPr txBox="1"/>
            <p:nvPr/>
          </p:nvSpPr>
          <p:spPr>
            <a:xfrm>
              <a:off x="6363608" y="1600705"/>
              <a:ext cx="1941943" cy="27392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US" sz="17200" dirty="0">
                  <a:solidFill>
                    <a:schemeClr val="accent3">
                      <a:lumMod val="95000"/>
                      <a:alpha val="74000"/>
                    </a:schemeClr>
                  </a:solidFill>
                </a:rPr>
                <a:t>?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RapidSmith 1 Limitations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DA0278-A38F-4E40-86BD-F461DC37810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/>
        </p:nvSpPr>
        <p:spPr bwMode="auto">
          <a:xfrm>
            <a:off x="228600" y="1018846"/>
            <a:ext cx="5207519" cy="3349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400">
                <a:solidFill>
                  <a:srgbClr val="FF4A00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rgbClr val="0021A5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2500" dirty="0" smtClean="0"/>
              <a:t>RapidSmith </a:t>
            </a:r>
            <a:r>
              <a:rPr lang="en-US" sz="2500" dirty="0"/>
              <a:t>u</a:t>
            </a:r>
            <a:r>
              <a:rPr lang="en-US" sz="2500" dirty="0" smtClean="0"/>
              <a:t>ses string attributes</a:t>
            </a:r>
            <a:r>
              <a:rPr lang="en-US" sz="2500" b="1" dirty="0" smtClean="0"/>
              <a:t> </a:t>
            </a:r>
            <a:r>
              <a:rPr lang="en-US" sz="2500" dirty="0" smtClean="0"/>
              <a:t>to describe slice-level functionality</a:t>
            </a:r>
          </a:p>
          <a:p>
            <a:r>
              <a:rPr lang="en-US" sz="2500" dirty="0" smtClean="0"/>
              <a:t>Little information about the </a:t>
            </a:r>
            <a:br>
              <a:rPr lang="en-US" sz="2500" dirty="0" smtClean="0"/>
            </a:br>
            <a:r>
              <a:rPr lang="en-US" sz="2500" dirty="0" smtClean="0"/>
              <a:t>types of BELs in a site</a:t>
            </a:r>
          </a:p>
          <a:p>
            <a:r>
              <a:rPr lang="en-US" sz="2500" dirty="0" smtClean="0"/>
              <a:t>Hinders BEL-level </a:t>
            </a:r>
            <a:r>
              <a:rPr lang="en-US" sz="2500" dirty="0" smtClean="0"/>
              <a:t>manipulations</a:t>
            </a:r>
            <a:endParaRPr 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3594513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RapidSmith 2 Improvements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7696200" cy="4911725"/>
          </a:xfrm>
        </p:spPr>
        <p:txBody>
          <a:bodyPr/>
          <a:lstStyle/>
          <a:p>
            <a:r>
              <a:rPr lang="en-US" dirty="0"/>
              <a:t>Adds BEL </a:t>
            </a:r>
            <a:r>
              <a:rPr lang="en-US" dirty="0" smtClean="0"/>
              <a:t>types, properties, and interconnectivity</a:t>
            </a:r>
          </a:p>
          <a:p>
            <a:r>
              <a:rPr lang="en-US" dirty="0" smtClean="0"/>
              <a:t>New BEL-level netlist</a:t>
            </a:r>
          </a:p>
          <a:p>
            <a:r>
              <a:rPr lang="en-US" dirty="0" smtClean="0"/>
              <a:t>Tools to convert between </a:t>
            </a:r>
            <a:br>
              <a:rPr lang="en-US" dirty="0" smtClean="0"/>
            </a:br>
            <a:r>
              <a:rPr lang="en-US" dirty="0" smtClean="0"/>
              <a:t>XDL and BEL-level netlist</a:t>
            </a:r>
          </a:p>
          <a:p>
            <a:r>
              <a:rPr lang="en-US" dirty="0" smtClean="0"/>
              <a:t>Allows modifying the </a:t>
            </a:r>
            <a:br>
              <a:rPr lang="en-US" dirty="0" smtClean="0"/>
            </a:br>
            <a:r>
              <a:rPr lang="en-US" dirty="0" smtClean="0"/>
              <a:t>packing of a design</a:t>
            </a:r>
          </a:p>
          <a:p>
            <a:r>
              <a:rPr lang="en-US" dirty="0" smtClean="0"/>
              <a:t>Provides functionality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for packing, placing, and routing a synthesized netlist onto Xilinx FPGAs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DA0278-A38F-4E40-86BD-F461DC37810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45761" y="2899230"/>
            <a:ext cx="2266269" cy="19504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perspectiveRelaxedModerately" fov="7200000">
              <a:rot lat="19200000" lon="0" rev="0"/>
            </a:camera>
            <a:lightRig rig="threePt" dir="t"/>
          </a:scene3d>
        </p:spPr>
      </p:pic>
      <p:grpSp>
        <p:nvGrpSpPr>
          <p:cNvPr id="7" name="Group 6"/>
          <p:cNvGrpSpPr/>
          <p:nvPr/>
        </p:nvGrpSpPr>
        <p:grpSpPr>
          <a:xfrm>
            <a:off x="5968663" y="1901805"/>
            <a:ext cx="2286001" cy="2081377"/>
            <a:chOff x="2693501" y="1600211"/>
            <a:chExt cx="5227978" cy="3250118"/>
          </a:xfrm>
          <a:gradFill flip="none" rotWithShape="1">
            <a:gsLst>
              <a:gs pos="19000">
                <a:schemeClr val="bg1">
                  <a:lumMod val="65000"/>
                </a:schemeClr>
              </a:gs>
              <a:gs pos="42000">
                <a:schemeClr val="bg1">
                  <a:lumMod val="75000"/>
                </a:schemeClr>
              </a:gs>
              <a:gs pos="68000">
                <a:schemeClr val="bg1">
                  <a:lumMod val="85000"/>
                </a:schemeClr>
              </a:gs>
              <a:gs pos="85000">
                <a:schemeClr val="bg1"/>
              </a:gs>
            </a:gsLst>
            <a:lin ang="18900000" scaled="1"/>
            <a:tileRect/>
          </a:gradFill>
        </p:grpSpPr>
        <p:sp>
          <p:nvSpPr>
            <p:cNvPr id="8" name="Freeform 7"/>
            <p:cNvSpPr/>
            <p:nvPr/>
          </p:nvSpPr>
          <p:spPr bwMode="auto">
            <a:xfrm>
              <a:off x="2693501" y="1600211"/>
              <a:ext cx="5227978" cy="3250118"/>
            </a:xfrm>
            <a:custGeom>
              <a:avLst/>
              <a:gdLst>
                <a:gd name="connsiteX0" fmla="*/ 0 w 5227983"/>
                <a:gd name="connsiteY0" fmla="*/ 2971800 h 3250096"/>
                <a:gd name="connsiteX1" fmla="*/ 2335696 w 5227983"/>
                <a:gd name="connsiteY1" fmla="*/ 0 h 3250096"/>
                <a:gd name="connsiteX2" fmla="*/ 5227983 w 5227983"/>
                <a:gd name="connsiteY2" fmla="*/ 2862470 h 3250096"/>
                <a:gd name="connsiteX3" fmla="*/ 357809 w 5227983"/>
                <a:gd name="connsiteY3" fmla="*/ 3250096 h 3250096"/>
                <a:gd name="connsiteX4" fmla="*/ 357809 w 5227983"/>
                <a:gd name="connsiteY4" fmla="*/ 2951922 h 3250096"/>
                <a:gd name="connsiteX5" fmla="*/ 0 w 5227983"/>
                <a:gd name="connsiteY5" fmla="*/ 2971800 h 3250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27983" h="3250096">
                  <a:moveTo>
                    <a:pt x="0" y="2971800"/>
                  </a:moveTo>
                  <a:lnTo>
                    <a:pt x="2335696" y="0"/>
                  </a:lnTo>
                  <a:lnTo>
                    <a:pt x="5227983" y="2862470"/>
                  </a:lnTo>
                  <a:lnTo>
                    <a:pt x="357809" y="3250096"/>
                  </a:lnTo>
                  <a:lnTo>
                    <a:pt x="357809" y="2951922"/>
                  </a:lnTo>
                  <a:lnTo>
                    <a:pt x="0" y="297180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2701762" y="4536087"/>
              <a:ext cx="353604" cy="35913"/>
            </a:xfrm>
            <a:custGeom>
              <a:avLst/>
              <a:gdLst>
                <a:gd name="connsiteX0" fmla="*/ 0 w 353605"/>
                <a:gd name="connsiteY0" fmla="*/ 35913 h 35913"/>
                <a:gd name="connsiteX1" fmla="*/ 353605 w 353605"/>
                <a:gd name="connsiteY1" fmla="*/ 30388 h 35913"/>
                <a:gd name="connsiteX2" fmla="*/ 350842 w 353605"/>
                <a:gd name="connsiteY2" fmla="*/ 0 h 35913"/>
                <a:gd name="connsiteX3" fmla="*/ 0 w 353605"/>
                <a:gd name="connsiteY3" fmla="*/ 35913 h 35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3605" h="35913">
                  <a:moveTo>
                    <a:pt x="0" y="35913"/>
                  </a:moveTo>
                  <a:lnTo>
                    <a:pt x="353605" y="30388"/>
                  </a:lnTo>
                  <a:lnTo>
                    <a:pt x="350842" y="0"/>
                  </a:lnTo>
                  <a:lnTo>
                    <a:pt x="0" y="3591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94419" y="1905000"/>
            <a:ext cx="2013162" cy="20022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perspectiveRelaxedModerately" fov="7200000">
              <a:rot lat="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071666246"/>
      </p:ext>
    </p:extLst>
  </p:cSld>
  <p:clrMapOvr>
    <a:masterClrMapping/>
  </p:clrMapOvr>
</p:sld>
</file>

<file path=ppt/theme/theme1.xml><?xml version="1.0" encoding="utf-8"?>
<a:theme xmlns:a="http://schemas.openxmlformats.org/drawingml/2006/main" name="chrec_byu_template">
  <a:themeElements>
    <a:clrScheme name="BYU">
      <a:dk1>
        <a:srgbClr val="000000"/>
      </a:dk1>
      <a:lt1>
        <a:srgbClr val="FFFFFF"/>
      </a:lt1>
      <a:dk2>
        <a:srgbClr val="002060"/>
      </a:dk2>
      <a:lt2>
        <a:srgbClr val="3366CC"/>
      </a:lt2>
      <a:accent1>
        <a:srgbClr val="D6A300"/>
      </a:accent1>
      <a:accent2>
        <a:srgbClr val="663300"/>
      </a:accent2>
      <a:accent3>
        <a:srgbClr val="FFFFFF"/>
      </a:accent3>
      <a:accent4>
        <a:srgbClr val="000066"/>
      </a:accent4>
      <a:accent5>
        <a:srgbClr val="E2CAAA"/>
      </a:accent5>
      <a:accent6>
        <a:srgbClr val="66CCFF"/>
      </a:accent6>
      <a:hlink>
        <a:srgbClr val="FFB728"/>
      </a:hlink>
      <a:folHlink>
        <a:srgbClr val="663300"/>
      </a:folHlink>
    </a:clrScheme>
    <a:fontScheme name="Edge">
      <a:majorFont>
        <a:latin typeface="Garamond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30902</TotalTime>
  <Words>152</Words>
  <Application>Microsoft Macintosh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chrec_byu_template</vt:lpstr>
      <vt:lpstr>RapidSmith 2: A Framework for  BEL-level CAD Exploration on  Xilinx FPGAs</vt:lpstr>
      <vt:lpstr>RapidSmith 1</vt:lpstr>
      <vt:lpstr>RapidSmith 1 Limitations</vt:lpstr>
      <vt:lpstr>RapidSmith 2 Improvements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</dc:creator>
  <cp:keywords>XML Descriptions, Synthesis Techniques, Multi-rate</cp:keywords>
  <cp:lastModifiedBy>Brent Nelson</cp:lastModifiedBy>
  <cp:revision>614</cp:revision>
  <dcterms:created xsi:type="dcterms:W3CDTF">2013-03-18T15:27:05Z</dcterms:created>
  <dcterms:modified xsi:type="dcterms:W3CDTF">2015-02-23T16:39:36Z</dcterms:modified>
</cp:coreProperties>
</file>