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25" r:id="rId1"/>
  </p:sldMasterIdLst>
  <p:notesMasterIdLst>
    <p:notesMasterId r:id="rId6"/>
  </p:notesMasterIdLst>
  <p:handoutMasterIdLst>
    <p:handoutMasterId r:id="rId7"/>
  </p:handoutMasterIdLst>
  <p:sldIdLst>
    <p:sldId id="306" r:id="rId2"/>
    <p:sldId id="304" r:id="rId3"/>
    <p:sldId id="305" r:id="rId4"/>
    <p:sldId id="307" r:id="rId5"/>
  </p:sldIdLst>
  <p:sldSz cx="9144000" cy="6858000" type="screen4x3"/>
  <p:notesSz cx="6858000" cy="92964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 xmlns="">
        <p15:guide id="1" orient="horz" pos="2928">
          <p15:clr>
            <a:srgbClr val="A4A3A4"/>
          </p15:clr>
        </p15:guide>
        <p15:guide id="2" pos="2160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63636"/>
    <a:srgbClr val="CC3300"/>
    <a:srgbClr val="F7F7F7"/>
    <a:srgbClr val="663300"/>
    <a:srgbClr val="700000"/>
    <a:srgbClr val="003300"/>
    <a:srgbClr val="FFF2CD"/>
    <a:srgbClr val="3366CC"/>
    <a:srgbClr val="0000AC"/>
    <a:srgbClr val="261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8FB837D-C827-4EFA-A057-4D05807E0F7C}" styleName="Themed Style 1 - Accent 6">
    <a:tblBg>
      <a:fillRef idx="2">
        <a:schemeClr val="accent6"/>
      </a:fillRef>
      <a:effectRef idx="1">
        <a:schemeClr val="accent6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Ref idx="1">
              <a:schemeClr val="accent6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6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</a:tcBdr>
        <a:fill>
          <a:solidFill>
            <a:schemeClr val="accent6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6"/>
            </a:lnRef>
          </a:left>
          <a:right>
            <a:lnRef idx="2">
              <a:schemeClr val="accent6"/>
            </a:lnRef>
          </a:right>
          <a:top>
            <a:lnRef idx="1">
              <a:schemeClr val="accent6"/>
            </a:lnRef>
          </a:top>
          <a:bottom>
            <a:lnRef idx="1">
              <a:schemeClr val="accent6"/>
            </a:lnRef>
          </a:bottom>
          <a:insideH>
            <a:lnRef idx="1">
              <a:schemeClr val="accent6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2">
              <a:schemeClr val="accent6"/>
            </a:lnRef>
          </a:top>
          <a:bottom>
            <a:lnRef idx="2">
              <a:schemeClr val="accent6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6"/>
            </a:lnRef>
          </a:left>
          <a:right>
            <a:lnRef idx="1">
              <a:schemeClr val="accent6"/>
            </a:lnRef>
          </a:right>
          <a:top>
            <a:lnRef idx="1">
              <a:schemeClr val="accent6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6"/>
          </a:solidFill>
        </a:fill>
      </a:tcStyle>
    </a:firstRow>
  </a:tblStyle>
  <a:tblStyle styleId="{00A15C55-8517-42AA-B614-E9B94910E393}" styleName="Medium Style 2 - Accent 4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4">
              <a:tint val="20000"/>
            </a:schemeClr>
          </a:solidFill>
        </a:fill>
      </a:tcStyle>
    </a:wholeTbl>
    <a:band1H>
      <a:tcStyle>
        <a:tcBdr/>
        <a:fill>
          <a:solidFill>
            <a:schemeClr val="accent4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4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4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ED083AE6-46FA-4A59-8FB0-9F97EB10719F}" styleName="Light Style 3 - Accent 4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 w="12700" cmpd="sng">
              <a:solidFill>
                <a:schemeClr val="accent4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accent4">
              <a:alpha val="20000"/>
            </a:schemeClr>
          </a:solidFill>
        </a:fill>
      </a:tcStyle>
    </a:band1H>
    <a:band1V>
      <a:tcStyle>
        <a:tcBdr/>
        <a:fill>
          <a:solidFill>
            <a:schemeClr val="accent4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accent4"/>
              </a:solidFill>
            </a:ln>
          </a:bottom>
        </a:tcBdr>
        <a:fill>
          <a:noFill/>
        </a:fill>
      </a:tcStyle>
    </a:firstRow>
  </a:tblStyle>
  <a:tblStyle styleId="{EB9631B5-78F2-41C9-869B-9F39066F8104}" styleName="Medium Style 3 - Accent 4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4"/>
          </a:solidFill>
        </a:fill>
      </a:tcStyle>
    </a:firstRow>
  </a:tblStyle>
  <a:tblStyle styleId="{1E171933-4619-4E11-9A3F-F7608DF75F80}" styleName="Medium Style 1 - Accent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4"/>
              </a:solidFill>
            </a:ln>
          </a:left>
          <a:right>
            <a:ln w="12700" cmpd="sng">
              <a:solidFill>
                <a:schemeClr val="accent4"/>
              </a:solidFill>
            </a:ln>
          </a:right>
          <a:top>
            <a:ln w="12700" cmpd="sng">
              <a:solidFill>
                <a:schemeClr val="accent4"/>
              </a:solidFill>
            </a:ln>
          </a:top>
          <a:bottom>
            <a:ln w="12700" cmpd="sng">
              <a:solidFill>
                <a:schemeClr val="accent4"/>
              </a:solidFill>
            </a:ln>
          </a:bottom>
          <a:insideH>
            <a:ln w="12700" cmpd="sng">
              <a:solidFill>
                <a:schemeClr val="accent4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4">
              <a:tint val="20000"/>
            </a:schemeClr>
          </a:solidFill>
        </a:fill>
      </a:tcStyle>
    </a:band1H>
    <a:band1V>
      <a:tcStyle>
        <a:tcBdr/>
        <a:fill>
          <a:solidFill>
            <a:schemeClr val="accent4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4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4"/>
          </a:solidFill>
        </a:fill>
      </a:tcStyle>
    </a:firstRow>
  </a:tblStyle>
  <a:tblStyle styleId="{284E427A-3D55-4303-BF80-6455036E1DE7}" styleName="Themed Style 1 - Accent 2">
    <a:tblBg>
      <a:fillRef idx="2">
        <a:schemeClr val="accent2"/>
      </a:fillRef>
      <a:effectRef idx="1">
        <a:schemeClr val="accent2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Ref idx="1">
              <a:schemeClr val="accent2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2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</a:tcBdr>
        <a:fill>
          <a:solidFill>
            <a:schemeClr val="accent2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2"/>
            </a:lnRef>
          </a:left>
          <a:right>
            <a:lnRef idx="2">
              <a:schemeClr val="accent2"/>
            </a:lnRef>
          </a:right>
          <a:top>
            <a:lnRef idx="1">
              <a:schemeClr val="accent2"/>
            </a:lnRef>
          </a:top>
          <a:bottom>
            <a:lnRef idx="1">
              <a:schemeClr val="accent2"/>
            </a:lnRef>
          </a:bottom>
          <a:insideH>
            <a:lnRef idx="1">
              <a:schemeClr val="accent2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2">
              <a:schemeClr val="accent2"/>
            </a:lnRef>
          </a:top>
          <a:bottom>
            <a:lnRef idx="2">
              <a:schemeClr val="accent2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2"/>
            </a:lnRef>
          </a:left>
          <a:right>
            <a:lnRef idx="1">
              <a:schemeClr val="accent2"/>
            </a:lnRef>
          </a:right>
          <a:top>
            <a:lnRef idx="1">
              <a:schemeClr val="accent2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2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0974" autoAdjust="0"/>
    <p:restoredTop sz="94793" autoAdjust="0"/>
  </p:normalViewPr>
  <p:slideViewPr>
    <p:cSldViewPr>
      <p:cViewPr varScale="1">
        <p:scale>
          <a:sx n="111" d="100"/>
          <a:sy n="111" d="100"/>
        </p:scale>
        <p:origin x="-1568" y="-12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79" d="100"/>
          <a:sy n="79" d="100"/>
        </p:scale>
        <p:origin x="-1410" y="-84"/>
      </p:cViewPr>
      <p:guideLst>
        <p:guide orient="horz" pos="2928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notesMaster" Target="notesMasters/notesMaster1.xml"/><Relationship Id="rId7" Type="http://schemas.openxmlformats.org/officeDocument/2006/relationships/handoutMaster" Target="handoutMasters/handoutMaster1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620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361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6200" y="8831263"/>
            <a:ext cx="2971800" cy="4651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8B208DB4-336E-45CC-A1EC-25028B0DEBCB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917277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61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04900" y="696913"/>
            <a:ext cx="4648200" cy="348615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5477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416425"/>
            <a:ext cx="5486400" cy="4183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5478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 dirty="0"/>
          </a:p>
        </p:txBody>
      </p:sp>
      <p:sp>
        <p:nvSpPr>
          <p:cNvPr id="105479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829675"/>
            <a:ext cx="2971800" cy="46513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AAFC959E-C84F-4960-925E-B7B5676A53C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28646636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Arial" charset="0"/>
        <a:cs typeface="Arial" charset="0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4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1.jpe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Freeform 7"/>
          <p:cNvSpPr>
            <a:spLocks noChangeArrowheads="1"/>
          </p:cNvSpPr>
          <p:nvPr userDrawn="1"/>
        </p:nvSpPr>
        <p:spPr bwMode="auto">
          <a:xfrm>
            <a:off x="609600" y="11430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38100" cap="flat" cmpd="sng">
            <a:solidFill>
              <a:srgbClr val="002060"/>
            </a:solidFill>
            <a:prstDash val="solid"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44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762000" y="1295400"/>
            <a:ext cx="7623175" cy="1752600"/>
          </a:xfrm>
        </p:spPr>
        <p:txBody>
          <a:bodyPr/>
          <a:lstStyle>
            <a:lvl1pPr>
              <a:defRPr sz="46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4446957" y="3518758"/>
            <a:ext cx="3938218" cy="1981200"/>
          </a:xfrm>
          <a:effectLst/>
        </p:spPr>
        <p:txBody>
          <a:bodyPr/>
          <a:lstStyle>
            <a:lvl1pPr marL="0" indent="0" algn="ctr">
              <a:buFont typeface="Wingdings" charset="2"/>
              <a:buNone/>
              <a:defRPr sz="2600">
                <a:solidFill>
                  <a:schemeClr val="tx1"/>
                </a:solidFill>
              </a:defRPr>
            </a:lvl1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14" name="Freeform 17"/>
          <p:cNvSpPr>
            <a:spLocks noEditPoints="1"/>
          </p:cNvSpPr>
          <p:nvPr userDrawn="1"/>
        </p:nvSpPr>
        <p:spPr bwMode="auto">
          <a:xfrm>
            <a:off x="1190396" y="4627091"/>
            <a:ext cx="453375" cy="418172"/>
          </a:xfrm>
          <a:custGeom>
            <a:avLst/>
            <a:gdLst/>
            <a:ahLst/>
            <a:cxnLst>
              <a:cxn ang="0">
                <a:pos x="312" y="294"/>
              </a:cxn>
              <a:cxn ang="0">
                <a:pos x="312" y="161"/>
              </a:cxn>
              <a:cxn ang="0">
                <a:pos x="311" y="142"/>
              </a:cxn>
              <a:cxn ang="0">
                <a:pos x="329" y="144"/>
              </a:cxn>
              <a:cxn ang="0">
                <a:pos x="429" y="144"/>
              </a:cxn>
              <a:cxn ang="0">
                <a:pos x="550" y="225"/>
              </a:cxn>
              <a:cxn ang="0">
                <a:pos x="432" y="310"/>
              </a:cxn>
              <a:cxn ang="0">
                <a:pos x="329" y="310"/>
              </a:cxn>
              <a:cxn ang="0">
                <a:pos x="311" y="311"/>
              </a:cxn>
              <a:cxn ang="0">
                <a:pos x="312" y="294"/>
              </a:cxn>
              <a:cxn ang="0">
                <a:pos x="312" y="599"/>
              </a:cxn>
              <a:cxn ang="0">
                <a:pos x="312" y="445"/>
              </a:cxn>
              <a:cxn ang="0">
                <a:pos x="311" y="427"/>
              </a:cxn>
              <a:cxn ang="0">
                <a:pos x="329" y="428"/>
              </a:cxn>
              <a:cxn ang="0">
                <a:pos x="414" y="428"/>
              </a:cxn>
              <a:cxn ang="0">
                <a:pos x="564" y="522"/>
              </a:cxn>
              <a:cxn ang="0">
                <a:pos x="425" y="615"/>
              </a:cxn>
              <a:cxn ang="0">
                <a:pos x="329" y="615"/>
              </a:cxn>
              <a:cxn ang="0">
                <a:pos x="311" y="617"/>
              </a:cxn>
              <a:cxn ang="0">
                <a:pos x="312" y="599"/>
              </a:cxn>
              <a:cxn ang="0">
                <a:pos x="69" y="61"/>
              </a:cxn>
              <a:cxn ang="0">
                <a:pos x="69" y="701"/>
              </a:cxn>
              <a:cxn ang="0">
                <a:pos x="56" y="739"/>
              </a:cxn>
              <a:cxn ang="0">
                <a:pos x="3" y="753"/>
              </a:cxn>
              <a:cxn ang="0">
                <a:pos x="2" y="753"/>
              </a:cxn>
              <a:cxn ang="0">
                <a:pos x="3" y="763"/>
              </a:cxn>
              <a:cxn ang="0">
                <a:pos x="521" y="763"/>
              </a:cxn>
              <a:cxn ang="0">
                <a:pos x="831" y="541"/>
              </a:cxn>
              <a:cxn ang="0">
                <a:pos x="692" y="357"/>
              </a:cxn>
              <a:cxn ang="0">
                <a:pos x="692" y="354"/>
              </a:cxn>
              <a:cxn ang="0">
                <a:pos x="805" y="189"/>
              </a:cxn>
              <a:cxn ang="0">
                <a:pos x="502" y="0"/>
              </a:cxn>
              <a:cxn ang="0">
                <a:pos x="3" y="0"/>
              </a:cxn>
              <a:cxn ang="0">
                <a:pos x="3" y="10"/>
              </a:cxn>
              <a:cxn ang="0">
                <a:pos x="3" y="10"/>
              </a:cxn>
              <a:cxn ang="0">
                <a:pos x="56" y="24"/>
              </a:cxn>
              <a:cxn ang="0">
                <a:pos x="69" y="61"/>
              </a:cxn>
            </a:cxnLst>
            <a:rect l="0" t="0" r="r" b="b"/>
            <a:pathLst>
              <a:path w="831" h="763">
                <a:moveTo>
                  <a:pt x="312" y="294"/>
                </a:moveTo>
                <a:lnTo>
                  <a:pt x="312" y="161"/>
                </a:lnTo>
                <a:cubicBezTo>
                  <a:pt x="312" y="150"/>
                  <a:pt x="311" y="142"/>
                  <a:pt x="311" y="142"/>
                </a:cubicBezTo>
                <a:cubicBezTo>
                  <a:pt x="311" y="142"/>
                  <a:pt x="320" y="144"/>
                  <a:pt x="329" y="144"/>
                </a:cubicBezTo>
                <a:lnTo>
                  <a:pt x="429" y="144"/>
                </a:lnTo>
                <a:cubicBezTo>
                  <a:pt x="506" y="144"/>
                  <a:pt x="550" y="156"/>
                  <a:pt x="550" y="225"/>
                </a:cubicBezTo>
                <a:cubicBezTo>
                  <a:pt x="550" y="270"/>
                  <a:pt x="522" y="310"/>
                  <a:pt x="432" y="310"/>
                </a:cubicBezTo>
                <a:lnTo>
                  <a:pt x="329" y="310"/>
                </a:lnTo>
                <a:cubicBezTo>
                  <a:pt x="320" y="310"/>
                  <a:pt x="311" y="311"/>
                  <a:pt x="311" y="311"/>
                </a:cubicBezTo>
                <a:cubicBezTo>
                  <a:pt x="311" y="311"/>
                  <a:pt x="312" y="303"/>
                  <a:pt x="312" y="294"/>
                </a:cubicBezTo>
                <a:moveTo>
                  <a:pt x="312" y="599"/>
                </a:moveTo>
                <a:lnTo>
                  <a:pt x="312" y="445"/>
                </a:lnTo>
                <a:cubicBezTo>
                  <a:pt x="312" y="434"/>
                  <a:pt x="311" y="427"/>
                  <a:pt x="311" y="427"/>
                </a:cubicBezTo>
                <a:cubicBezTo>
                  <a:pt x="311" y="427"/>
                  <a:pt x="320" y="428"/>
                  <a:pt x="329" y="428"/>
                </a:cubicBezTo>
                <a:lnTo>
                  <a:pt x="414" y="428"/>
                </a:lnTo>
                <a:cubicBezTo>
                  <a:pt x="481" y="428"/>
                  <a:pt x="564" y="428"/>
                  <a:pt x="564" y="522"/>
                </a:cubicBezTo>
                <a:cubicBezTo>
                  <a:pt x="564" y="591"/>
                  <a:pt x="505" y="615"/>
                  <a:pt x="425" y="615"/>
                </a:cubicBezTo>
                <a:lnTo>
                  <a:pt x="329" y="615"/>
                </a:lnTo>
                <a:cubicBezTo>
                  <a:pt x="320" y="615"/>
                  <a:pt x="311" y="617"/>
                  <a:pt x="311" y="617"/>
                </a:cubicBezTo>
                <a:cubicBezTo>
                  <a:pt x="311" y="617"/>
                  <a:pt x="312" y="607"/>
                  <a:pt x="312" y="599"/>
                </a:cubicBezTo>
                <a:moveTo>
                  <a:pt x="69" y="61"/>
                </a:moveTo>
                <a:lnTo>
                  <a:pt x="69" y="701"/>
                </a:lnTo>
                <a:cubicBezTo>
                  <a:pt x="69" y="722"/>
                  <a:pt x="70" y="729"/>
                  <a:pt x="56" y="739"/>
                </a:cubicBezTo>
                <a:cubicBezTo>
                  <a:pt x="41" y="748"/>
                  <a:pt x="27" y="749"/>
                  <a:pt x="3" y="753"/>
                </a:cubicBezTo>
                <a:cubicBezTo>
                  <a:pt x="3" y="753"/>
                  <a:pt x="3" y="753"/>
                  <a:pt x="2" y="753"/>
                </a:cubicBezTo>
                <a:cubicBezTo>
                  <a:pt x="0" y="754"/>
                  <a:pt x="1" y="763"/>
                  <a:pt x="3" y="763"/>
                </a:cubicBezTo>
                <a:lnTo>
                  <a:pt x="521" y="763"/>
                </a:lnTo>
                <a:cubicBezTo>
                  <a:pt x="739" y="763"/>
                  <a:pt x="831" y="676"/>
                  <a:pt x="831" y="541"/>
                </a:cubicBezTo>
                <a:cubicBezTo>
                  <a:pt x="831" y="441"/>
                  <a:pt x="784" y="380"/>
                  <a:pt x="692" y="357"/>
                </a:cubicBezTo>
                <a:cubicBezTo>
                  <a:pt x="691" y="356"/>
                  <a:pt x="691" y="354"/>
                  <a:pt x="692" y="354"/>
                </a:cubicBezTo>
                <a:cubicBezTo>
                  <a:pt x="751" y="335"/>
                  <a:pt x="805" y="293"/>
                  <a:pt x="805" y="189"/>
                </a:cubicBezTo>
                <a:cubicBezTo>
                  <a:pt x="805" y="48"/>
                  <a:pt x="710" y="0"/>
                  <a:pt x="502" y="0"/>
                </a:cubicBezTo>
                <a:lnTo>
                  <a:pt x="3" y="0"/>
                </a:lnTo>
                <a:cubicBezTo>
                  <a:pt x="1" y="0"/>
                  <a:pt x="0" y="9"/>
                  <a:pt x="3" y="10"/>
                </a:cubicBezTo>
                <a:cubicBezTo>
                  <a:pt x="3" y="10"/>
                  <a:pt x="3" y="10"/>
                  <a:pt x="3" y="10"/>
                </a:cubicBezTo>
                <a:cubicBezTo>
                  <a:pt x="27" y="14"/>
                  <a:pt x="41" y="15"/>
                  <a:pt x="56" y="24"/>
                </a:cubicBezTo>
                <a:cubicBezTo>
                  <a:pt x="71" y="33"/>
                  <a:pt x="69" y="41"/>
                  <a:pt x="69" y="61"/>
                </a:cubicBez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5" name="Freeform 18"/>
          <p:cNvSpPr>
            <a:spLocks/>
          </p:cNvSpPr>
          <p:nvPr userDrawn="1"/>
        </p:nvSpPr>
        <p:spPr bwMode="auto">
          <a:xfrm>
            <a:off x="2187822" y="4627091"/>
            <a:ext cx="503513" cy="424573"/>
          </a:xfrm>
          <a:custGeom>
            <a:avLst/>
            <a:gdLst/>
            <a:ahLst/>
            <a:cxnLst>
              <a:cxn ang="0">
                <a:pos x="852" y="61"/>
              </a:cxn>
              <a:cxn ang="0">
                <a:pos x="866" y="24"/>
              </a:cxn>
              <a:cxn ang="0">
                <a:pos x="919" y="10"/>
              </a:cxn>
              <a:cxn ang="0">
                <a:pos x="919" y="10"/>
              </a:cxn>
              <a:cxn ang="0">
                <a:pos x="919" y="0"/>
              </a:cxn>
              <a:cxn ang="0">
                <a:pos x="537" y="0"/>
              </a:cxn>
              <a:cxn ang="0">
                <a:pos x="536" y="10"/>
              </a:cxn>
              <a:cxn ang="0">
                <a:pos x="537" y="10"/>
              </a:cxn>
              <a:cxn ang="0">
                <a:pos x="586" y="24"/>
              </a:cxn>
              <a:cxn ang="0">
                <a:pos x="600" y="61"/>
              </a:cxn>
              <a:cxn ang="0">
                <a:pos x="600" y="446"/>
              </a:cxn>
              <a:cxn ang="0">
                <a:pos x="450" y="601"/>
              </a:cxn>
              <a:cxn ang="0">
                <a:pos x="300" y="446"/>
              </a:cxn>
              <a:cxn ang="0">
                <a:pos x="300" y="61"/>
              </a:cxn>
              <a:cxn ang="0">
                <a:pos x="313" y="24"/>
              </a:cxn>
              <a:cxn ang="0">
                <a:pos x="363" y="10"/>
              </a:cxn>
              <a:cxn ang="0">
                <a:pos x="363" y="10"/>
              </a:cxn>
              <a:cxn ang="0">
                <a:pos x="363" y="0"/>
              </a:cxn>
              <a:cxn ang="0">
                <a:pos x="3" y="0"/>
              </a:cxn>
              <a:cxn ang="0">
                <a:pos x="3" y="9"/>
              </a:cxn>
              <a:cxn ang="0">
                <a:pos x="3" y="10"/>
              </a:cxn>
              <a:cxn ang="0">
                <a:pos x="33" y="18"/>
              </a:cxn>
              <a:cxn ang="0">
                <a:pos x="47" y="61"/>
              </a:cxn>
              <a:cxn ang="0">
                <a:pos x="47" y="439"/>
              </a:cxn>
              <a:cxn ang="0">
                <a:pos x="450" y="776"/>
              </a:cxn>
              <a:cxn ang="0">
                <a:pos x="852" y="439"/>
              </a:cxn>
              <a:cxn ang="0">
                <a:pos x="852" y="61"/>
              </a:cxn>
            </a:cxnLst>
            <a:rect l="0" t="0" r="r" b="b"/>
            <a:pathLst>
              <a:path w="921" h="776">
                <a:moveTo>
                  <a:pt x="852" y="61"/>
                </a:moveTo>
                <a:cubicBezTo>
                  <a:pt x="852" y="41"/>
                  <a:pt x="851" y="33"/>
                  <a:pt x="866" y="24"/>
                </a:cubicBezTo>
                <a:cubicBezTo>
                  <a:pt x="880" y="15"/>
                  <a:pt x="895" y="14"/>
                  <a:pt x="919" y="10"/>
                </a:cubicBezTo>
                <a:cubicBezTo>
                  <a:pt x="919" y="10"/>
                  <a:pt x="919" y="10"/>
                  <a:pt x="919" y="10"/>
                </a:cubicBezTo>
                <a:cubicBezTo>
                  <a:pt x="921" y="9"/>
                  <a:pt x="921" y="0"/>
                  <a:pt x="919" y="0"/>
                </a:cubicBezTo>
                <a:lnTo>
                  <a:pt x="537" y="0"/>
                </a:lnTo>
                <a:cubicBezTo>
                  <a:pt x="534" y="0"/>
                  <a:pt x="534" y="9"/>
                  <a:pt x="536" y="10"/>
                </a:cubicBezTo>
                <a:cubicBezTo>
                  <a:pt x="536" y="10"/>
                  <a:pt x="537" y="10"/>
                  <a:pt x="537" y="10"/>
                </a:cubicBezTo>
                <a:cubicBezTo>
                  <a:pt x="561" y="13"/>
                  <a:pt x="572" y="15"/>
                  <a:pt x="586" y="24"/>
                </a:cubicBezTo>
                <a:cubicBezTo>
                  <a:pt x="601" y="33"/>
                  <a:pt x="600" y="41"/>
                  <a:pt x="600" y="61"/>
                </a:cubicBezTo>
                <a:lnTo>
                  <a:pt x="600" y="446"/>
                </a:lnTo>
                <a:cubicBezTo>
                  <a:pt x="600" y="534"/>
                  <a:pt x="550" y="601"/>
                  <a:pt x="450" y="601"/>
                </a:cubicBezTo>
                <a:cubicBezTo>
                  <a:pt x="350" y="601"/>
                  <a:pt x="300" y="534"/>
                  <a:pt x="300" y="446"/>
                </a:cubicBezTo>
                <a:lnTo>
                  <a:pt x="300" y="61"/>
                </a:lnTo>
                <a:cubicBezTo>
                  <a:pt x="300" y="41"/>
                  <a:pt x="299" y="33"/>
                  <a:pt x="313" y="24"/>
                </a:cubicBezTo>
                <a:cubicBezTo>
                  <a:pt x="328" y="15"/>
                  <a:pt x="340" y="13"/>
                  <a:pt x="363" y="10"/>
                </a:cubicBezTo>
                <a:cubicBezTo>
                  <a:pt x="363" y="10"/>
                  <a:pt x="363" y="10"/>
                  <a:pt x="363" y="10"/>
                </a:cubicBezTo>
                <a:cubicBezTo>
                  <a:pt x="366" y="9"/>
                  <a:pt x="365" y="0"/>
                  <a:pt x="363" y="0"/>
                </a:cubicBezTo>
                <a:lnTo>
                  <a:pt x="3" y="0"/>
                </a:lnTo>
                <a:cubicBezTo>
                  <a:pt x="0" y="0"/>
                  <a:pt x="0" y="9"/>
                  <a:pt x="3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16" y="10"/>
                  <a:pt x="25" y="11"/>
                  <a:pt x="33" y="18"/>
                </a:cubicBezTo>
                <a:cubicBezTo>
                  <a:pt x="45" y="28"/>
                  <a:pt x="47" y="41"/>
                  <a:pt x="47" y="61"/>
                </a:cubicBezTo>
                <a:lnTo>
                  <a:pt x="47" y="439"/>
                </a:lnTo>
                <a:cubicBezTo>
                  <a:pt x="47" y="622"/>
                  <a:pt x="147" y="776"/>
                  <a:pt x="450" y="776"/>
                </a:cubicBezTo>
                <a:cubicBezTo>
                  <a:pt x="752" y="776"/>
                  <a:pt x="852" y="622"/>
                  <a:pt x="852" y="439"/>
                </a:cubicBezTo>
                <a:lnTo>
                  <a:pt x="852" y="61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7" name="Freeform 19"/>
          <p:cNvSpPr>
            <a:spLocks/>
          </p:cNvSpPr>
          <p:nvPr userDrawn="1"/>
        </p:nvSpPr>
        <p:spPr bwMode="auto">
          <a:xfrm>
            <a:off x="1642704" y="4627091"/>
            <a:ext cx="529115" cy="418172"/>
          </a:xfrm>
          <a:custGeom>
            <a:avLst/>
            <a:gdLst/>
            <a:ahLst/>
            <a:cxnLst>
              <a:cxn ang="0">
                <a:pos x="693" y="763"/>
              </a:cxn>
              <a:cxn ang="0">
                <a:pos x="693" y="753"/>
              </a:cxn>
              <a:cxn ang="0">
                <a:pos x="693" y="753"/>
              </a:cxn>
              <a:cxn ang="0">
                <a:pos x="640" y="739"/>
              </a:cxn>
              <a:cxn ang="0">
                <a:pos x="627" y="701"/>
              </a:cxn>
              <a:cxn ang="0">
                <a:pos x="627" y="458"/>
              </a:cxn>
              <a:cxn ang="0">
                <a:pos x="891" y="66"/>
              </a:cxn>
              <a:cxn ang="0">
                <a:pos x="926" y="23"/>
              </a:cxn>
              <a:cxn ang="0">
                <a:pos x="936" y="17"/>
              </a:cxn>
              <a:cxn ang="0">
                <a:pos x="965" y="10"/>
              </a:cxn>
              <a:cxn ang="0">
                <a:pos x="965" y="10"/>
              </a:cxn>
              <a:cxn ang="0">
                <a:pos x="966" y="0"/>
              </a:cxn>
              <a:cxn ang="0">
                <a:pos x="609" y="0"/>
              </a:cxn>
              <a:cxn ang="0">
                <a:pos x="609" y="10"/>
              </a:cxn>
              <a:cxn ang="0">
                <a:pos x="610" y="10"/>
              </a:cxn>
              <a:cxn ang="0">
                <a:pos x="645" y="35"/>
              </a:cxn>
              <a:cxn ang="0">
                <a:pos x="504" y="264"/>
              </a:cxn>
              <a:cxn ang="0">
                <a:pos x="493" y="290"/>
              </a:cxn>
              <a:cxn ang="0">
                <a:pos x="481" y="264"/>
              </a:cxn>
              <a:cxn ang="0">
                <a:pos x="340" y="35"/>
              </a:cxn>
              <a:cxn ang="0">
                <a:pos x="375" y="10"/>
              </a:cxn>
              <a:cxn ang="0">
                <a:pos x="376" y="9"/>
              </a:cxn>
              <a:cxn ang="0">
                <a:pos x="376" y="0"/>
              </a:cxn>
              <a:cxn ang="0">
                <a:pos x="2" y="0"/>
              </a:cxn>
              <a:cxn ang="0">
                <a:pos x="2" y="9"/>
              </a:cxn>
              <a:cxn ang="0">
                <a:pos x="3" y="10"/>
              </a:cxn>
              <a:cxn ang="0">
                <a:pos x="46" y="19"/>
              </a:cxn>
              <a:cxn ang="0">
                <a:pos x="56" y="25"/>
              </a:cxn>
              <a:cxn ang="0">
                <a:pos x="89" y="66"/>
              </a:cxn>
              <a:cxn ang="0">
                <a:pos x="353" y="457"/>
              </a:cxn>
              <a:cxn ang="0">
                <a:pos x="353" y="701"/>
              </a:cxn>
              <a:cxn ang="0">
                <a:pos x="340" y="739"/>
              </a:cxn>
              <a:cxn ang="0">
                <a:pos x="287" y="753"/>
              </a:cxn>
              <a:cxn ang="0">
                <a:pos x="286" y="753"/>
              </a:cxn>
              <a:cxn ang="0">
                <a:pos x="287" y="763"/>
              </a:cxn>
              <a:cxn ang="0">
                <a:pos x="693" y="763"/>
              </a:cxn>
            </a:cxnLst>
            <a:rect l="0" t="0" r="r" b="b"/>
            <a:pathLst>
              <a:path w="968" h="763">
                <a:moveTo>
                  <a:pt x="693" y="763"/>
                </a:moveTo>
                <a:cubicBezTo>
                  <a:pt x="695" y="763"/>
                  <a:pt x="696" y="754"/>
                  <a:pt x="693" y="753"/>
                </a:cubicBezTo>
                <a:cubicBezTo>
                  <a:pt x="693" y="753"/>
                  <a:pt x="693" y="753"/>
                  <a:pt x="693" y="753"/>
                </a:cubicBezTo>
                <a:cubicBezTo>
                  <a:pt x="669" y="749"/>
                  <a:pt x="655" y="748"/>
                  <a:pt x="640" y="739"/>
                </a:cubicBezTo>
                <a:cubicBezTo>
                  <a:pt x="625" y="729"/>
                  <a:pt x="627" y="722"/>
                  <a:pt x="627" y="701"/>
                </a:cubicBezTo>
                <a:lnTo>
                  <a:pt x="627" y="458"/>
                </a:lnTo>
                <a:lnTo>
                  <a:pt x="891" y="66"/>
                </a:lnTo>
                <a:cubicBezTo>
                  <a:pt x="905" y="45"/>
                  <a:pt x="914" y="33"/>
                  <a:pt x="926" y="23"/>
                </a:cubicBezTo>
                <a:cubicBezTo>
                  <a:pt x="928" y="22"/>
                  <a:pt x="933" y="19"/>
                  <a:pt x="936" y="17"/>
                </a:cubicBezTo>
                <a:cubicBezTo>
                  <a:pt x="947" y="11"/>
                  <a:pt x="951" y="10"/>
                  <a:pt x="965" y="10"/>
                </a:cubicBezTo>
                <a:cubicBezTo>
                  <a:pt x="965" y="10"/>
                  <a:pt x="965" y="10"/>
                  <a:pt x="965" y="10"/>
                </a:cubicBezTo>
                <a:cubicBezTo>
                  <a:pt x="968" y="9"/>
                  <a:pt x="968" y="0"/>
                  <a:pt x="966" y="0"/>
                </a:cubicBezTo>
                <a:lnTo>
                  <a:pt x="609" y="0"/>
                </a:lnTo>
                <a:cubicBezTo>
                  <a:pt x="606" y="0"/>
                  <a:pt x="607" y="9"/>
                  <a:pt x="609" y="10"/>
                </a:cubicBezTo>
                <a:cubicBezTo>
                  <a:pt x="610" y="10"/>
                  <a:pt x="610" y="10"/>
                  <a:pt x="610" y="10"/>
                </a:cubicBezTo>
                <a:cubicBezTo>
                  <a:pt x="627" y="10"/>
                  <a:pt x="648" y="10"/>
                  <a:pt x="645" y="35"/>
                </a:cubicBezTo>
                <a:cubicBezTo>
                  <a:pt x="643" y="59"/>
                  <a:pt x="540" y="207"/>
                  <a:pt x="504" y="264"/>
                </a:cubicBezTo>
                <a:cubicBezTo>
                  <a:pt x="499" y="272"/>
                  <a:pt x="495" y="280"/>
                  <a:pt x="493" y="290"/>
                </a:cubicBezTo>
                <a:cubicBezTo>
                  <a:pt x="491" y="280"/>
                  <a:pt x="485" y="270"/>
                  <a:pt x="481" y="264"/>
                </a:cubicBezTo>
                <a:cubicBezTo>
                  <a:pt x="430" y="188"/>
                  <a:pt x="343" y="65"/>
                  <a:pt x="340" y="35"/>
                </a:cubicBezTo>
                <a:cubicBezTo>
                  <a:pt x="338" y="9"/>
                  <a:pt x="358" y="10"/>
                  <a:pt x="375" y="10"/>
                </a:cubicBezTo>
                <a:cubicBezTo>
                  <a:pt x="375" y="10"/>
                  <a:pt x="376" y="10"/>
                  <a:pt x="376" y="9"/>
                </a:cubicBezTo>
                <a:cubicBezTo>
                  <a:pt x="378" y="9"/>
                  <a:pt x="379" y="0"/>
                  <a:pt x="376" y="0"/>
                </a:cubicBezTo>
                <a:lnTo>
                  <a:pt x="2" y="0"/>
                </a:lnTo>
                <a:cubicBezTo>
                  <a:pt x="0" y="0"/>
                  <a:pt x="0" y="9"/>
                  <a:pt x="2" y="9"/>
                </a:cubicBezTo>
                <a:cubicBezTo>
                  <a:pt x="3" y="10"/>
                  <a:pt x="3" y="10"/>
                  <a:pt x="3" y="10"/>
                </a:cubicBezTo>
                <a:cubicBezTo>
                  <a:pt x="19" y="11"/>
                  <a:pt x="28" y="10"/>
                  <a:pt x="46" y="19"/>
                </a:cubicBezTo>
                <a:cubicBezTo>
                  <a:pt x="49" y="20"/>
                  <a:pt x="54" y="24"/>
                  <a:pt x="56" y="25"/>
                </a:cubicBezTo>
                <a:cubicBezTo>
                  <a:pt x="68" y="35"/>
                  <a:pt x="75" y="45"/>
                  <a:pt x="89" y="66"/>
                </a:cubicBezTo>
                <a:lnTo>
                  <a:pt x="353" y="457"/>
                </a:lnTo>
                <a:lnTo>
                  <a:pt x="353" y="701"/>
                </a:lnTo>
                <a:cubicBezTo>
                  <a:pt x="353" y="722"/>
                  <a:pt x="354" y="729"/>
                  <a:pt x="340" y="739"/>
                </a:cubicBezTo>
                <a:cubicBezTo>
                  <a:pt x="325" y="748"/>
                  <a:pt x="311" y="749"/>
                  <a:pt x="287" y="753"/>
                </a:cubicBezTo>
                <a:cubicBezTo>
                  <a:pt x="287" y="753"/>
                  <a:pt x="287" y="753"/>
                  <a:pt x="286" y="753"/>
                </a:cubicBezTo>
                <a:cubicBezTo>
                  <a:pt x="284" y="754"/>
                  <a:pt x="284" y="763"/>
                  <a:pt x="287" y="763"/>
                </a:cubicBezTo>
                <a:lnTo>
                  <a:pt x="693" y="763"/>
                </a:lnTo>
                <a:close/>
              </a:path>
            </a:pathLst>
          </a:custGeom>
          <a:solidFill>
            <a:schemeClr val="bg1"/>
          </a:solidFill>
          <a:ln w="0">
            <a:noFill/>
            <a:prstDash val="solid"/>
            <a:round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18" name="TextBox 17"/>
          <p:cNvSpPr txBox="1"/>
          <p:nvPr userDrawn="1"/>
        </p:nvSpPr>
        <p:spPr>
          <a:xfrm>
            <a:off x="813080" y="5130626"/>
            <a:ext cx="221046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900" kern="1200" spc="800" dirty="0" smtClean="0">
                <a:solidFill>
                  <a:schemeClr val="bg1"/>
                </a:solidFill>
                <a:latin typeface="Bell MT" pitchFamily="18" charset="0"/>
              </a:rPr>
              <a:t>DEPARTMENT</a:t>
            </a:r>
            <a:r>
              <a:rPr lang="en-US" sz="900" kern="1200" spc="800" baseline="0" dirty="0" smtClean="0">
                <a:solidFill>
                  <a:schemeClr val="bg1"/>
                </a:solidFill>
                <a:latin typeface="Bell MT" pitchFamily="18" charset="0"/>
              </a:rPr>
              <a:t> OF</a:t>
            </a:r>
            <a:endParaRPr lang="en-US" sz="900" kern="1200" spc="800" dirty="0">
              <a:solidFill>
                <a:schemeClr val="bg1"/>
              </a:solidFill>
              <a:latin typeface="Bell MT" pitchFamily="18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46" b="-3883"/>
          <a:stretch/>
        </p:blipFill>
        <p:spPr bwMode="auto">
          <a:xfrm>
            <a:off x="341175" y="3567842"/>
            <a:ext cx="3154269" cy="171251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grpSp>
        <p:nvGrpSpPr>
          <p:cNvPr id="3" name="Group 2"/>
          <p:cNvGrpSpPr/>
          <p:nvPr userDrawn="1"/>
        </p:nvGrpSpPr>
        <p:grpSpPr>
          <a:xfrm>
            <a:off x="5486400" y="6245638"/>
            <a:ext cx="3200400" cy="612362"/>
            <a:chOff x="3539415" y="5753784"/>
            <a:chExt cx="4724401" cy="903963"/>
          </a:xfrm>
        </p:grpSpPr>
        <p:pic>
          <p:nvPicPr>
            <p:cNvPr id="12" name="Picture 38"/>
            <p:cNvPicPr>
              <a:picLocks noChangeAspect="1" noChangeArrowheads="1"/>
            </p:cNvPicPr>
            <p:nvPr userDrawn="1"/>
          </p:nvPicPr>
          <p:blipFill>
            <a:blip r:embed="rId3" cstate="print"/>
            <a:srcRect/>
            <a:stretch>
              <a:fillRect/>
            </a:stretch>
          </p:blipFill>
          <p:spPr bwMode="auto">
            <a:xfrm>
              <a:off x="3539415" y="5753784"/>
              <a:ext cx="3170586" cy="899591"/>
            </a:xfrm>
            <a:prstGeom prst="rect">
              <a:avLst/>
            </a:prstGeom>
            <a:noFill/>
            <a:ln w="38100">
              <a:noFill/>
              <a:miter lim="800000"/>
              <a:headEnd/>
              <a:tailEnd/>
            </a:ln>
          </p:spPr>
        </p:pic>
        <p:pic>
          <p:nvPicPr>
            <p:cNvPr id="20" name="Picture 44" descr="CHRECschools"/>
            <p:cNvPicPr>
              <a:picLocks noChangeAspect="1" noChangeArrowheads="1"/>
            </p:cNvPicPr>
            <p:nvPr userDrawn="1"/>
          </p:nvPicPr>
          <p:blipFill rotWithShape="1">
            <a:blip r:embed="rId4" cstate="print"/>
            <a:srcRect r="26296"/>
            <a:stretch/>
          </p:blipFill>
          <p:spPr bwMode="auto">
            <a:xfrm>
              <a:off x="6710002" y="5753784"/>
              <a:ext cx="1553814" cy="903963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</p:spPr>
        </p:pic>
      </p:grpSp>
      <p:sp>
        <p:nvSpPr>
          <p:cNvPr id="21" name="Line 8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lvl2pPr>
              <a:buClr>
                <a:srgbClr val="002060"/>
              </a:buClr>
              <a:defRPr/>
            </a:lvl2pPr>
            <a:lvl4pPr>
              <a:buClr>
                <a:srgbClr val="002060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A332A7-CA77-4E72-811A-98D278F8B88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705600" y="277813"/>
            <a:ext cx="2133600" cy="5853112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304800" y="277813"/>
            <a:ext cx="6248400" cy="5853112"/>
          </a:xfrm>
        </p:spPr>
        <p:txBody>
          <a:bodyPr vert="eaVert"/>
          <a:lstStyle>
            <a:lvl2pPr>
              <a:buClr>
                <a:srgbClr val="002060"/>
              </a:buClr>
              <a:defRPr/>
            </a:lvl2pPr>
            <a:lvl4pPr>
              <a:buClr>
                <a:srgbClr val="002060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4C7A0FC-3681-4F8E-9A0A-F774D8BE1AB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1_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3962D7A9-066B-41C1-93D3-8D0822D2D4D2}" type="datetimeFigureOut">
              <a:rPr lang="en-US" smtClean="0"/>
              <a:t>2/23/15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EAF09C3-4CAB-4B84-84F0-3E83C43287C7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39385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2pPr>
              <a:buClr>
                <a:srgbClr val="002060"/>
              </a:buClr>
              <a:defRPr/>
            </a:lvl2pPr>
            <a:lvl4pPr>
              <a:buClr>
                <a:srgbClr val="002060"/>
              </a:buClr>
              <a:defRPr/>
            </a:lvl4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3DA0278-A38F-4E40-86BD-F461DC37810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B0055BD-3517-4282-9B27-1FB42BAB3D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3048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buClr>
                <a:srgbClr val="002060"/>
              </a:buClr>
              <a:defRPr sz="2400"/>
            </a:lvl2pPr>
            <a:lvl3pPr>
              <a:defRPr sz="2000"/>
            </a:lvl3pPr>
            <a:lvl4pPr>
              <a:buClr>
                <a:srgbClr val="002060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191000" cy="4911725"/>
          </a:xfrm>
        </p:spPr>
        <p:txBody>
          <a:bodyPr/>
          <a:lstStyle>
            <a:lvl1pPr>
              <a:defRPr sz="2800"/>
            </a:lvl1pPr>
            <a:lvl2pPr>
              <a:buClr>
                <a:srgbClr val="002060"/>
              </a:buClr>
              <a:defRPr sz="2400"/>
            </a:lvl2pPr>
            <a:lvl3pPr>
              <a:defRPr sz="2000"/>
            </a:lvl3pPr>
            <a:lvl4pPr>
              <a:buClr>
                <a:srgbClr val="002060"/>
              </a:buCl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EB423EE-9576-45D4-83E9-D3D2D874B79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buClr>
                <a:srgbClr val="002060"/>
              </a:buClr>
              <a:defRPr sz="2000"/>
            </a:lvl2pPr>
            <a:lvl3pPr>
              <a:defRPr sz="1800"/>
            </a:lvl3pPr>
            <a:lvl4pPr>
              <a:buClr>
                <a:srgbClr val="002060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buClr>
                <a:srgbClr val="002060"/>
              </a:buClr>
              <a:defRPr sz="2000"/>
            </a:lvl2pPr>
            <a:lvl3pPr>
              <a:defRPr sz="1800"/>
            </a:lvl3pPr>
            <a:lvl4pPr>
              <a:buClr>
                <a:srgbClr val="002060"/>
              </a:buCl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3E703C9-513C-4A47-97B2-10DCD04D1A4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BF851D9-E1DD-458E-88DA-700FE0631A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0FA403-BADC-4871-ADA6-A1A363740C04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buClr>
                <a:srgbClr val="002060"/>
              </a:buClr>
              <a:defRPr sz="2800"/>
            </a:lvl2pPr>
            <a:lvl3pPr>
              <a:defRPr sz="2400"/>
            </a:lvl3pPr>
            <a:lvl4pPr>
              <a:buClr>
                <a:srgbClr val="002060"/>
              </a:buCl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E2F9DE9-B2B6-42F3-BBDB-D967A3065479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dirty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AA231B8-3179-45FE-A378-52A6B7927AFE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theme" Target="../theme/theme1.xml"/><Relationship Id="rId14" Type="http://schemas.openxmlformats.org/officeDocument/2006/relationships/image" Target="../media/image1.jpeg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" name="Picture 2"/>
          <p:cNvPicPr>
            <a:picLocks noChangeAspect="1" noChangeArrowheads="1"/>
          </p:cNvPicPr>
          <p:nvPr/>
        </p:nvPicPr>
        <p:blipFill rotWithShape="1"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030"/>
          <a:stretch/>
        </p:blipFill>
        <p:spPr bwMode="auto">
          <a:xfrm>
            <a:off x="294981" y="6172200"/>
            <a:ext cx="1152819" cy="603127"/>
          </a:xfrm>
          <a:prstGeom prst="rect">
            <a:avLst/>
          </a:prstGeom>
          <a:noFill/>
          <a:ln w="38100">
            <a:noFill/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9413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  <a:endParaRPr lang="en-US" dirty="0" smtClean="0"/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304800" y="1219200"/>
            <a:ext cx="8534400" cy="4911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 smtClean="0"/>
          </a:p>
        </p:txBody>
      </p:sp>
      <p:sp>
        <p:nvSpPr>
          <p:cNvPr id="1034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3657600" y="6248400"/>
            <a:ext cx="1828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Garamond" charset="0"/>
              </a:defRPr>
            </a:lvl1pPr>
          </a:lstStyle>
          <a:p>
            <a:pPr>
              <a:defRPr/>
            </a:pPr>
            <a:fld id="{96E712B6-246A-4686-9CB0-86E68A519F1A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103431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8575" cap="flat" cmpd="sng">
            <a:solidFill>
              <a:srgbClr val="002060"/>
            </a:solidFill>
            <a:prstDash val="solid"/>
            <a:miter lim="800000"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432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28575">
            <a:solidFill>
              <a:schemeClr val="accent1"/>
            </a:solidFill>
            <a:round/>
            <a:headEnd/>
            <a:tailEnd/>
          </a:ln>
          <a:effectLst>
            <a:outerShdw blurRad="50800" dist="38100" dir="13500000" algn="br" rotWithShape="0">
              <a:prstClr val="black">
                <a:alpha val="40000"/>
              </a:prstClr>
            </a:outerShdw>
          </a:effectLst>
        </p:spPr>
        <p:txBody>
          <a:bodyPr/>
          <a:lstStyle/>
          <a:p>
            <a:pPr>
              <a:defRPr/>
            </a:pPr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72" r:id="rId1"/>
    <p:sldLayoutId id="2147483762" r:id="rId2"/>
    <p:sldLayoutId id="2147483763" r:id="rId3"/>
    <p:sldLayoutId id="2147483764" r:id="rId4"/>
    <p:sldLayoutId id="2147483765" r:id="rId5"/>
    <p:sldLayoutId id="2147483766" r:id="rId6"/>
    <p:sldLayoutId id="2147483767" r:id="rId7"/>
    <p:sldLayoutId id="2147483768" r:id="rId8"/>
    <p:sldLayoutId id="2147483769" r:id="rId9"/>
    <p:sldLayoutId id="2147483770" r:id="rId10"/>
    <p:sldLayoutId id="2147483771" r:id="rId11"/>
    <p:sldLayoutId id="2147483773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060"/>
          </a:solidFill>
          <a:effectLst>
            <a:outerShdw blurRad="38100" dist="38100" dir="2700000" algn="tl">
              <a:srgbClr val="DDDDDD"/>
            </a:outerShdw>
          </a:effectLst>
          <a:latin typeface="+mj-lt"/>
          <a:ea typeface="+mj-ea"/>
          <a:cs typeface="+mj-cs"/>
        </a:defRPr>
      </a:lvl1pPr>
      <a:lvl2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2pPr>
      <a:lvl3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3pPr>
      <a:lvl4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4pPr>
      <a:lvl5pPr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4200" b="1">
          <a:solidFill>
            <a:srgbClr val="0021A5"/>
          </a:solidFill>
          <a:effectLst>
            <a:outerShdw blurRad="38100" dist="38100" dir="2700000" algn="tl">
              <a:srgbClr val="DDDDDD"/>
            </a:outerShdw>
          </a:effectLst>
          <a:latin typeface="Garamond" charset="0"/>
          <a:ea typeface="Arial" charset="0"/>
          <a:cs typeface="Arial" charset="0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60000"/>
        <a:buFont typeface="Wingdings" pitchFamily="2" charset="2"/>
        <a:buChar char="q"/>
        <a:defRPr sz="2400">
          <a:solidFill>
            <a:srgbClr val="663300"/>
          </a:solidFill>
          <a:latin typeface="+mn-lt"/>
          <a:ea typeface="+mn-ea"/>
          <a:cs typeface="+mn-cs"/>
        </a:defRPr>
      </a:lvl2pPr>
      <a:lvl3pPr marL="1022350" indent="-350838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000">
          <a:solidFill>
            <a:srgbClr val="3366CC"/>
          </a:solidFill>
          <a:latin typeface="+mn-lt"/>
          <a:ea typeface="+mn-ea"/>
          <a:cs typeface="+mn-cs"/>
        </a:defRPr>
      </a:lvl3pPr>
      <a:lvl4pPr marL="1339850" indent="-315913" algn="l" rtl="0" eaLnBrk="1" fontAlgn="base" hangingPunct="1">
        <a:spcBef>
          <a:spcPct val="20000"/>
        </a:spcBef>
        <a:spcAft>
          <a:spcPct val="0"/>
        </a:spcAft>
        <a:buClr>
          <a:srgbClr val="002060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  <a:ea typeface="+mn-ea"/>
          <a:cs typeface="+mn-cs"/>
        </a:defRPr>
      </a:lvl4pPr>
      <a:lvl5pPr marL="16811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5pPr>
      <a:lvl6pPr marL="21383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6pPr>
      <a:lvl7pPr marL="25955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7pPr>
      <a:lvl8pPr marL="30527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8pPr>
      <a:lvl9pPr marL="3509963" indent="-339725" algn="l" rtl="0" eaLnBrk="1" fontAlgn="base" hangingPunct="1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charset="2"/>
        <a:buChar char="§"/>
        <a:defRPr sz="16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5.png"/><Relationship Id="rId3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Autofit/>
          </a:bodyPr>
          <a:lstStyle/>
          <a:p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RapidSmith 2: A Framework for </a:t>
            </a:r>
            <a:b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BEL-level CAD Exploration on </a:t>
            </a:r>
            <a:b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</a:br>
            <a:r>
              <a:rPr lang="en-US" sz="3600" dirty="0">
                <a:solidFill>
                  <a:schemeClr val="tx2">
                    <a:lumMod val="75000"/>
                    <a:lumOff val="25000"/>
                  </a:schemeClr>
                </a:solidFill>
              </a:rPr>
              <a:t>Xilinx FPGAs</a:t>
            </a:r>
          </a:p>
        </p:txBody>
      </p:sp>
      <p:sp>
        <p:nvSpPr>
          <p:cNvPr id="4" name="TextBox 3"/>
          <p:cNvSpPr txBox="1"/>
          <p:nvPr/>
        </p:nvSpPr>
        <p:spPr>
          <a:xfrm>
            <a:off x="457200" y="6324600"/>
            <a:ext cx="27432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FPGA’2015   Feb 22-24</a:t>
            </a:r>
            <a:endParaRPr lang="en-US" dirty="0"/>
          </a:p>
        </p:txBody>
      </p:sp>
      <p:sp>
        <p:nvSpPr>
          <p:cNvPr id="5" name="Subtitle 2"/>
          <p:cNvSpPr txBox="1">
            <a:spLocks/>
          </p:cNvSpPr>
          <p:nvPr/>
        </p:nvSpPr>
        <p:spPr bwMode="auto">
          <a:xfrm>
            <a:off x="4343400" y="3708400"/>
            <a:ext cx="3938218" cy="1524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0" indent="0" algn="ctr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charset="2"/>
              <a:buNone/>
              <a:defRPr sz="2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60000"/>
              <a:buFont typeface="Wingdings" pitchFamily="2" charset="2"/>
              <a:buChar char="q"/>
              <a:defRPr sz="2400">
                <a:solidFill>
                  <a:srgbClr val="663300"/>
                </a:solidFill>
                <a:latin typeface="+mn-lt"/>
                <a:ea typeface="+mn-ea"/>
                <a:cs typeface="+mn-cs"/>
              </a:defRPr>
            </a:lvl2pPr>
            <a:lvl3pPr marL="1022350" indent="-350838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rgbClr val="3366CC"/>
                </a:solidFill>
                <a:latin typeface="+mn-lt"/>
                <a:ea typeface="+mn-ea"/>
                <a:cs typeface="+mn-cs"/>
              </a:defRPr>
            </a:lvl3pPr>
            <a:lvl4pPr marL="1339850" indent="-315913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rgbClr val="002060"/>
              </a:buClr>
              <a:buSzPct val="70000"/>
              <a:buFont typeface="Wingdings" pitchFamily="2" charset="2"/>
              <a:buChar char="q"/>
              <a:defRPr sz="20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6811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1383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5955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0527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509963" indent="-339725" algn="l" rtl="0" eaLnBrk="1" fontAlgn="base" hangingPunct="1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charset="2"/>
              <a:buChar char="§"/>
              <a:defRPr sz="16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r>
              <a:rPr lang="en-US" kern="0" dirty="0" smtClean="0"/>
              <a:t>Travis </a:t>
            </a:r>
            <a:r>
              <a:rPr lang="en-US" kern="0" dirty="0" err="1" smtClean="0"/>
              <a:t>Haroldsen</a:t>
            </a:r>
            <a:endParaRPr lang="en-US" kern="0" dirty="0" smtClean="0"/>
          </a:p>
          <a:p>
            <a:r>
              <a:rPr lang="en-US" kern="0" dirty="0" smtClean="0"/>
              <a:t>Brent Nelson</a:t>
            </a:r>
          </a:p>
          <a:p>
            <a:r>
              <a:rPr lang="en-US" kern="0" dirty="0" smtClean="0"/>
              <a:t>Brad Hutchings</a:t>
            </a:r>
            <a:endParaRPr lang="en-US" kern="0" dirty="0"/>
          </a:p>
        </p:txBody>
      </p:sp>
    </p:spTree>
    <p:extLst>
      <p:ext uri="{BB962C8B-B14F-4D97-AF65-F5344CB8AC3E}">
        <p14:creationId xmlns:p14="http://schemas.microsoft.com/office/powerpoint/2010/main" val="279300095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RapidSmith 1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Framework for modifying Xilinx XDL designs</a:t>
            </a:r>
          </a:p>
          <a:p>
            <a:r>
              <a:rPr lang="en-US" dirty="0" smtClean="0"/>
              <a:t>Contain components and routing of Xilinx chips</a:t>
            </a:r>
          </a:p>
          <a:p>
            <a:r>
              <a:rPr lang="en-US" dirty="0" smtClean="0"/>
              <a:t>Supports large number of research topics including</a:t>
            </a:r>
          </a:p>
          <a:p>
            <a:pPr lvl="1"/>
            <a:r>
              <a:rPr lang="en-US" dirty="0" smtClean="0"/>
              <a:t>Rapid design prototyping flows</a:t>
            </a:r>
          </a:p>
          <a:p>
            <a:pPr lvl="1"/>
            <a:r>
              <a:rPr lang="en-US" dirty="0" smtClean="0"/>
              <a:t>Reliability </a:t>
            </a:r>
            <a:r>
              <a:rPr lang="en-US" dirty="0"/>
              <a:t>and fault-tolerant </a:t>
            </a:r>
            <a:r>
              <a:rPr lang="en-US" dirty="0" smtClean="0"/>
              <a:t>techniques</a:t>
            </a:r>
          </a:p>
          <a:p>
            <a:pPr lvl="1"/>
            <a:r>
              <a:rPr lang="en-US" dirty="0" smtClean="0"/>
              <a:t>PR frameworks</a:t>
            </a:r>
            <a:endParaRPr lang="en-US" dirty="0"/>
          </a:p>
          <a:p>
            <a:pPr lvl="1"/>
            <a:r>
              <a:rPr lang="en-US" dirty="0" smtClean="0"/>
              <a:t>Post-PAR debug</a:t>
            </a:r>
          </a:p>
          <a:p>
            <a:pPr lvl="1"/>
            <a:r>
              <a:rPr lang="en-US" dirty="0" smtClean="0"/>
              <a:t>FPGA security</a:t>
            </a:r>
          </a:p>
          <a:p>
            <a:pPr lvl="1"/>
            <a:endParaRPr lang="en-US" dirty="0" smtClean="0"/>
          </a:p>
          <a:p>
            <a:pPr lvl="1"/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A0278-A38F-4E40-86BD-F461DC378100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29400" y="3886200"/>
            <a:ext cx="2286000" cy="18350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23723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up 2"/>
          <p:cNvGrpSpPr/>
          <p:nvPr/>
        </p:nvGrpSpPr>
        <p:grpSpPr>
          <a:xfrm>
            <a:off x="2064964" y="1523999"/>
            <a:ext cx="6793899" cy="4495801"/>
            <a:chOff x="2064964" y="1523999"/>
            <a:chExt cx="6793899" cy="4495801"/>
          </a:xfrm>
        </p:grpSpPr>
        <p:pic>
          <p:nvPicPr>
            <p:cNvPr id="5" name="Picture 4"/>
            <p:cNvPicPr>
              <a:picLocks noChangeAspect="1"/>
            </p:cNvPicPr>
            <p:nvPr/>
          </p:nvPicPr>
          <p:blipFill rotWithShape="1">
            <a:blip r:embed="rId2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2064964" y="3201155"/>
              <a:ext cx="3275034" cy="2818645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scene3d>
              <a:camera prst="perspectiveRelaxedModerately" fov="7200000">
                <a:rot lat="19200000" lon="0" rev="0"/>
              </a:camera>
              <a:lightRig rig="threePt" dir="t"/>
            </a:scene3d>
          </p:spPr>
        </p:pic>
        <p:grpSp>
          <p:nvGrpSpPr>
            <p:cNvPr id="6" name="Group 5"/>
            <p:cNvGrpSpPr/>
            <p:nvPr/>
          </p:nvGrpSpPr>
          <p:grpSpPr>
            <a:xfrm>
              <a:off x="3309102" y="1524000"/>
              <a:ext cx="5227983" cy="3250096"/>
              <a:chOff x="2693504" y="1600200"/>
              <a:chExt cx="5227983" cy="3250096"/>
            </a:xfrm>
            <a:gradFill flip="none" rotWithShape="1">
              <a:gsLst>
                <a:gs pos="19000">
                  <a:schemeClr val="bg1">
                    <a:lumMod val="65000"/>
                  </a:schemeClr>
                </a:gs>
                <a:gs pos="42000">
                  <a:schemeClr val="bg1">
                    <a:lumMod val="75000"/>
                  </a:schemeClr>
                </a:gs>
                <a:gs pos="68000">
                  <a:schemeClr val="bg1">
                    <a:lumMod val="85000"/>
                  </a:schemeClr>
                </a:gs>
                <a:gs pos="85000">
                  <a:schemeClr val="bg1"/>
                </a:gs>
              </a:gsLst>
              <a:lin ang="18900000" scaled="1"/>
              <a:tileRect/>
            </a:gradFill>
          </p:grpSpPr>
          <p:sp>
            <p:nvSpPr>
              <p:cNvPr id="21" name="Freeform 20"/>
              <p:cNvSpPr/>
              <p:nvPr/>
            </p:nvSpPr>
            <p:spPr bwMode="auto">
              <a:xfrm>
                <a:off x="2693504" y="1600200"/>
                <a:ext cx="5227983" cy="3250096"/>
              </a:xfrm>
              <a:custGeom>
                <a:avLst/>
                <a:gdLst>
                  <a:gd name="connsiteX0" fmla="*/ 0 w 5227983"/>
                  <a:gd name="connsiteY0" fmla="*/ 2971800 h 3250096"/>
                  <a:gd name="connsiteX1" fmla="*/ 2335696 w 5227983"/>
                  <a:gd name="connsiteY1" fmla="*/ 0 h 3250096"/>
                  <a:gd name="connsiteX2" fmla="*/ 5227983 w 5227983"/>
                  <a:gd name="connsiteY2" fmla="*/ 2862470 h 3250096"/>
                  <a:gd name="connsiteX3" fmla="*/ 357809 w 5227983"/>
                  <a:gd name="connsiteY3" fmla="*/ 3250096 h 3250096"/>
                  <a:gd name="connsiteX4" fmla="*/ 357809 w 5227983"/>
                  <a:gd name="connsiteY4" fmla="*/ 2951922 h 3250096"/>
                  <a:gd name="connsiteX5" fmla="*/ 0 w 5227983"/>
                  <a:gd name="connsiteY5" fmla="*/ 2971800 h 3250096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  <a:cxn ang="0">
                    <a:pos x="connsiteX4" y="connsiteY4"/>
                  </a:cxn>
                  <a:cxn ang="0">
                    <a:pos x="connsiteX5" y="connsiteY5"/>
                  </a:cxn>
                </a:cxnLst>
                <a:rect l="l" t="t" r="r" b="b"/>
                <a:pathLst>
                  <a:path w="5227983" h="3250096">
                    <a:moveTo>
                      <a:pt x="0" y="2971800"/>
                    </a:moveTo>
                    <a:lnTo>
                      <a:pt x="2335696" y="0"/>
                    </a:lnTo>
                    <a:lnTo>
                      <a:pt x="5227983" y="2862470"/>
                    </a:lnTo>
                    <a:lnTo>
                      <a:pt x="357809" y="3250096"/>
                    </a:lnTo>
                    <a:lnTo>
                      <a:pt x="357809" y="2951922"/>
                    </a:lnTo>
                    <a:lnTo>
                      <a:pt x="0" y="2971800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  <p:sp>
            <p:nvSpPr>
              <p:cNvPr id="22" name="Freeform 21"/>
              <p:cNvSpPr/>
              <p:nvPr/>
            </p:nvSpPr>
            <p:spPr bwMode="auto">
              <a:xfrm>
                <a:off x="2701762" y="4536087"/>
                <a:ext cx="353605" cy="35913"/>
              </a:xfrm>
              <a:custGeom>
                <a:avLst/>
                <a:gdLst>
                  <a:gd name="connsiteX0" fmla="*/ 0 w 353605"/>
                  <a:gd name="connsiteY0" fmla="*/ 35913 h 35913"/>
                  <a:gd name="connsiteX1" fmla="*/ 353605 w 353605"/>
                  <a:gd name="connsiteY1" fmla="*/ 30388 h 35913"/>
                  <a:gd name="connsiteX2" fmla="*/ 350842 w 353605"/>
                  <a:gd name="connsiteY2" fmla="*/ 0 h 35913"/>
                  <a:gd name="connsiteX3" fmla="*/ 0 w 353605"/>
                  <a:gd name="connsiteY3" fmla="*/ 35913 h 35913"/>
                </a:gdLst>
                <a:ahLst/>
                <a:cxnLst>
                  <a:cxn ang="0">
                    <a:pos x="connsiteX0" y="connsiteY0"/>
                  </a:cxn>
                  <a:cxn ang="0">
                    <a:pos x="connsiteX1" y="connsiteY1"/>
                  </a:cxn>
                  <a:cxn ang="0">
                    <a:pos x="connsiteX2" y="connsiteY2"/>
                  </a:cxn>
                  <a:cxn ang="0">
                    <a:pos x="connsiteX3" y="connsiteY3"/>
                  </a:cxn>
                </a:cxnLst>
                <a:rect l="l" t="t" r="r" b="b"/>
                <a:pathLst>
                  <a:path w="353605" h="35913">
                    <a:moveTo>
                      <a:pt x="0" y="35913"/>
                    </a:moveTo>
                    <a:lnTo>
                      <a:pt x="353605" y="30388"/>
                    </a:lnTo>
                    <a:lnTo>
                      <a:pt x="350842" y="0"/>
                    </a:lnTo>
                    <a:lnTo>
                      <a:pt x="0" y="35913"/>
                    </a:lnTo>
                    <a:close/>
                  </a:path>
                </a:pathLst>
              </a:custGeom>
              <a:grpFill/>
              <a:ln w="9525" cap="flat" cmpd="sng" algn="ctr">
                <a:noFill/>
                <a:prstDash val="solid"/>
                <a:round/>
                <a:headEnd type="none" w="med" len="med"/>
                <a:tailEnd type="none" w="med" len="med"/>
              </a:ln>
              <a:effectLst/>
            </p:spPr>
            <p:txBody>
              <a:bodyPr vert="horz" wrap="square" lIns="91440" tIns="45720" rIns="91440" bIns="45720" numCol="1" rtlCol="0" anchor="t" anchorCtr="0" compatLnSpc="1">
                <a:prstTxWarp prst="textNoShape">
                  <a:avLst/>
                </a:prstTxWarp>
              </a:bodyPr>
              <a:lstStyle>
                <a:defPPr>
                  <a:defRPr lang="en-US"/>
                </a:defPPr>
                <a:lvl1pPr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1pPr>
                <a:lvl2pPr marL="4572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2pPr>
                <a:lvl3pPr marL="9144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3pPr>
                <a:lvl4pPr marL="13716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4pPr>
                <a:lvl5pPr marL="1828800" algn="l" rtl="0" fontAlgn="base">
                  <a:spcBef>
                    <a:spcPct val="0"/>
                  </a:spcBef>
                  <a:spcAft>
                    <a:spcPct val="0"/>
                  </a:spcAft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5pPr>
                <a:lvl6pPr marL="22860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6pPr>
                <a:lvl7pPr marL="27432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7pPr>
                <a:lvl8pPr marL="32004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8pPr>
                <a:lvl9pPr marL="3657600" algn="l" defTabSz="914400" rtl="0" eaLnBrk="1" latinLnBrk="0" hangingPunct="1">
                  <a:defRPr kern="1200">
                    <a:solidFill>
                      <a:schemeClr val="tx1"/>
                    </a:solidFill>
                    <a:latin typeface="Arial" charset="0"/>
                    <a:ea typeface="+mn-ea"/>
                    <a:cs typeface="Arial" charset="0"/>
                  </a:defRPr>
                </a:lvl9pPr>
              </a:lstStyle>
              <a:p>
                <a:pPr marL="0" marR="0" indent="0" algn="l" defTabSz="914400" rtl="0" eaLnBrk="1" fontAlgn="base" latinLnBrk="0" hangingPunct="1">
                  <a:lnSpc>
                    <a:spcPct val="100000"/>
                  </a:lnSpc>
                  <a:spcBef>
                    <a:spcPct val="0"/>
                  </a:spcBef>
                  <a:spcAft>
                    <a:spcPct val="0"/>
                  </a:spcAft>
                  <a:buClrTx/>
                  <a:buSzTx/>
                  <a:buFontTx/>
                  <a:buNone/>
                  <a:tabLst/>
                </a:pPr>
                <a:endParaRPr kumimoji="0" lang="en-US" sz="1800" b="0" i="0" u="none" strike="noStrike" cap="none" normalizeH="0" baseline="0" smtClean="0">
                  <a:ln>
                    <a:noFill/>
                  </a:ln>
                  <a:solidFill>
                    <a:schemeClr val="tx1"/>
                  </a:solidFill>
                  <a:effectLst/>
                  <a:latin typeface="Arial" charset="0"/>
                  <a:cs typeface="Arial" charset="0"/>
                </a:endParaRPr>
              </a:p>
            </p:txBody>
          </p:sp>
        </p:grpSp>
        <p:pic>
          <p:nvPicPr>
            <p:cNvPr id="7" name="Picture 6"/>
            <p:cNvPicPr>
              <a:picLocks noChangeAspect="1"/>
            </p:cNvPicPr>
            <p:nvPr/>
          </p:nvPicPr>
          <p:blipFill rotWithShape="1">
            <a:blip r:embed="rId3" cstate="print">
              <a:extLst>
                <a:ext uri="{28A0092B-C50C-407E-A947-70E740481C1C}">
                  <a14:useLocalDpi xmlns:a14="http://schemas.microsoft.com/office/drawing/2010/main"/>
                </a:ext>
              </a:extLst>
            </a:blip>
            <a:srcRect/>
            <a:stretch/>
          </p:blipFill>
          <p:spPr>
            <a:xfrm>
              <a:off x="5644798" y="1524000"/>
              <a:ext cx="2909265" cy="2893541"/>
            </a:xfrm>
            <a:prstGeom prst="rect">
              <a:avLst/>
            </a:prstGeom>
            <a:ln>
              <a:noFill/>
            </a:ln>
            <a:effectLst>
              <a:outerShdw blurRad="292100" dist="139700" dir="2700000" algn="tl" rotWithShape="0">
                <a:srgbClr val="333333">
                  <a:alpha val="65000"/>
                </a:srgbClr>
              </a:outerShdw>
            </a:effectLst>
            <a:scene3d>
              <a:camera prst="perspectiveRelaxedModerately" fov="7200000">
                <a:rot lat="0" lon="0" rev="0"/>
              </a:camera>
              <a:lightRig rig="threePt" dir="t"/>
            </a:scene3d>
          </p:spPr>
        </p:pic>
        <p:sp>
          <p:nvSpPr>
            <p:cNvPr id="8" name="Flowchart: Process 7"/>
            <p:cNvSpPr/>
            <p:nvPr/>
          </p:nvSpPr>
          <p:spPr bwMode="auto">
            <a:xfrm>
              <a:off x="5641485" y="1523999"/>
              <a:ext cx="2895600" cy="2893541"/>
            </a:xfrm>
            <a:prstGeom prst="flowChartProcess">
              <a:avLst/>
            </a:prstGeom>
            <a:gradFill flip="none" rotWithShape="1">
              <a:gsLst>
                <a:gs pos="0">
                  <a:schemeClr val="accent4">
                    <a:lumMod val="75000"/>
                  </a:schemeClr>
                </a:gs>
                <a:gs pos="48000">
                  <a:schemeClr val="accent4">
                    <a:lumMod val="60000"/>
                    <a:lumOff val="40000"/>
                  </a:schemeClr>
                </a:gs>
                <a:gs pos="100000">
                  <a:schemeClr val="accent4">
                    <a:lumMod val="40000"/>
                    <a:lumOff val="60000"/>
                  </a:schemeClr>
                </a:gs>
              </a:gsLst>
              <a:lin ang="10800000" scaled="1"/>
              <a:tileRect/>
            </a:gradFill>
            <a:ln w="9525" cap="flat" cmpd="sng" algn="ctr">
              <a:solidFill>
                <a:schemeClr val="tx1"/>
              </a:soli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8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TextBox 88"/>
            <p:cNvSpPr txBox="1"/>
            <p:nvPr/>
          </p:nvSpPr>
          <p:spPr>
            <a:xfrm>
              <a:off x="5631720" y="1871990"/>
              <a:ext cx="3137278" cy="261610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100" dirty="0" smtClean="0">
                  <a:solidFill>
                    <a:schemeClr val="bg1">
                      <a:lumMod val="85000"/>
                    </a:schemeClr>
                  </a:solidFill>
                </a:rPr>
                <a:t>F:frame_buf/VGA/r_regVS&lt;4&gt;_rt:#LUT:D=A1</a:t>
              </a:r>
              <a:endParaRPr lang="en-US" sz="11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0" name="TextBox 89"/>
            <p:cNvSpPr txBox="1"/>
            <p:nvPr/>
          </p:nvSpPr>
          <p:spPr>
            <a:xfrm>
              <a:off x="5720998" y="1524000"/>
              <a:ext cx="1714474" cy="37437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BXINV::#OFF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1" name="TextBox 90"/>
            <p:cNvSpPr txBox="1"/>
            <p:nvPr/>
          </p:nvSpPr>
          <p:spPr>
            <a:xfrm>
              <a:off x="5655236" y="3505200"/>
              <a:ext cx="1436930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CYINIT:CIN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2" name="TextBox 91"/>
            <p:cNvSpPr txBox="1"/>
            <p:nvPr/>
          </p:nvSpPr>
          <p:spPr>
            <a:xfrm>
              <a:off x="6621595" y="4050268"/>
              <a:ext cx="1842603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FXMUX::FXOR 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3" name="TextBox 92"/>
            <p:cNvSpPr txBox="1"/>
            <p:nvPr/>
          </p:nvSpPr>
          <p:spPr>
            <a:xfrm>
              <a:off x="5667653" y="2816423"/>
              <a:ext cx="3019147" cy="307777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400" dirty="0" smtClean="0">
                  <a:solidFill>
                    <a:schemeClr val="bg1">
                      <a:lumMod val="85000"/>
                    </a:schemeClr>
                  </a:solidFill>
                </a:rPr>
                <a:t>_BEL_PROP::G::PK_PACKTHRU</a:t>
              </a:r>
              <a:endParaRPr lang="en-US" sz="14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4" name="TextBox 93"/>
            <p:cNvSpPr txBox="1"/>
            <p:nvPr/>
          </p:nvSpPr>
          <p:spPr>
            <a:xfrm>
              <a:off x="6101998" y="3810000"/>
              <a:ext cx="2756865" cy="281464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200" dirty="0" smtClean="0">
                  <a:solidFill>
                    <a:schemeClr val="bg1">
                      <a:lumMod val="85000"/>
                    </a:schemeClr>
                  </a:solidFill>
                </a:rPr>
                <a:t>GNDF:ProtoComp1.GNDF.1</a:t>
              </a:r>
              <a:endParaRPr lang="en-US" sz="1200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5" name="TextBox 94"/>
            <p:cNvSpPr txBox="1"/>
            <p:nvPr/>
          </p:nvSpPr>
          <p:spPr>
            <a:xfrm>
              <a:off x="6106011" y="2069068"/>
              <a:ext cx="2510587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FFY_SR_ATTR:#OFF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6" name="TextBox 96"/>
            <p:cNvSpPr txBox="1"/>
            <p:nvPr/>
          </p:nvSpPr>
          <p:spPr>
            <a:xfrm>
              <a:off x="6959202" y="3352800"/>
              <a:ext cx="17096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YUSED:#OFF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7" name="TextBox 97"/>
            <p:cNvSpPr txBox="1"/>
            <p:nvPr/>
          </p:nvSpPr>
          <p:spPr>
            <a:xfrm>
              <a:off x="5629761" y="3135868"/>
              <a:ext cx="170960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CYSELG::G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19" name="TextBox 101"/>
            <p:cNvSpPr txBox="1"/>
            <p:nvPr/>
          </p:nvSpPr>
          <p:spPr>
            <a:xfrm>
              <a:off x="5737300" y="2440203"/>
              <a:ext cx="1811498" cy="369332"/>
            </a:xfrm>
            <a:prstGeom prst="rect">
              <a:avLst/>
            </a:prstGeom>
            <a:noFill/>
            <a:ln>
              <a:noFill/>
            </a:ln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dirty="0" smtClean="0">
                  <a:solidFill>
                    <a:schemeClr val="bg1">
                      <a:lumMod val="85000"/>
                    </a:schemeClr>
                  </a:solidFill>
                </a:rPr>
                <a:t>COUTUSED::0</a:t>
              </a:r>
              <a:endParaRPr lang="en-US" dirty="0">
                <a:solidFill>
                  <a:schemeClr val="bg1">
                    <a:lumMod val="85000"/>
                  </a:schemeClr>
                </a:solidFill>
              </a:endParaRPr>
            </a:p>
          </p:txBody>
        </p:sp>
        <p:sp>
          <p:nvSpPr>
            <p:cNvPr id="20" name="TextBox 103"/>
            <p:cNvSpPr txBox="1"/>
            <p:nvPr/>
          </p:nvSpPr>
          <p:spPr>
            <a:xfrm>
              <a:off x="6363608" y="1600705"/>
              <a:ext cx="1941943" cy="2739211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>
              <a:defPPr>
                <a:defRPr lang="en-US"/>
              </a:defPPr>
              <a:lvl1pPr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1pPr>
              <a:lvl2pPr marL="4572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2pPr>
              <a:lvl3pPr marL="9144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3pPr>
              <a:lvl4pPr marL="13716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4pPr>
              <a:lvl5pPr marL="1828800" algn="l" rtl="0" fontAlgn="base">
                <a:spcBef>
                  <a:spcPct val="0"/>
                </a:spcBef>
                <a:spcAft>
                  <a:spcPct val="0"/>
                </a:spcAft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5pPr>
              <a:lvl6pPr marL="22860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6pPr>
              <a:lvl7pPr marL="27432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7pPr>
              <a:lvl8pPr marL="32004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8pPr>
              <a:lvl9pPr marL="3657600" algn="l" defTabSz="914400" rtl="0" eaLnBrk="1" latinLnBrk="0" hangingPunct="1">
                <a:defRPr kern="1200">
                  <a:solidFill>
                    <a:schemeClr val="tx1"/>
                  </a:solidFill>
                  <a:latin typeface="Arial" charset="0"/>
                  <a:ea typeface="+mn-ea"/>
                  <a:cs typeface="Arial" charset="0"/>
                </a:defRPr>
              </a:lvl9pPr>
            </a:lstStyle>
            <a:p>
              <a:r>
                <a:rPr lang="en-US" sz="17200" dirty="0">
                  <a:solidFill>
                    <a:schemeClr val="accent3">
                      <a:lumMod val="95000"/>
                      <a:alpha val="74000"/>
                    </a:schemeClr>
                  </a:solidFill>
                </a:rPr>
                <a:t>?</a:t>
              </a:r>
            </a:p>
          </p:txBody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RapidSmith 1 Limitations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A0278-A38F-4E40-86BD-F461DC378100}" type="slidenum">
              <a:rPr lang="en-US" smtClean="0"/>
              <a:pPr>
                <a:defRPr/>
              </a:pPr>
              <a:t>3</a:t>
            </a:fld>
            <a:endParaRPr lang="en-US" dirty="0"/>
          </a:p>
        </p:txBody>
      </p:sp>
      <p:sp>
        <p:nvSpPr>
          <p:cNvPr id="18" name="Content Placeholder 2"/>
          <p:cNvSpPr>
            <a:spLocks noGrp="1"/>
          </p:cNvSpPr>
          <p:nvPr/>
        </p:nvSpPr>
        <p:spPr bwMode="auto">
          <a:xfrm>
            <a:off x="228600" y="1018846"/>
            <a:ext cx="5207519" cy="334931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8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669925" indent="-3254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60000"/>
              <a:buFont typeface="Wingdings" pitchFamily="2" charset="2"/>
              <a:buChar char="q"/>
              <a:defRPr sz="2400">
                <a:solidFill>
                  <a:srgbClr val="FF4A00"/>
                </a:solidFill>
                <a:latin typeface="+mn-lt"/>
                <a:cs typeface="+mn-cs"/>
              </a:defRPr>
            </a:lvl2pPr>
            <a:lvl3pPr marL="1022350" indent="-350838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65000"/>
              <a:buFont typeface="Wingdings" pitchFamily="2" charset="2"/>
              <a:buChar char="n"/>
              <a:defRPr sz="2000">
                <a:solidFill>
                  <a:srgbClr val="0021A5"/>
                </a:solidFill>
                <a:latin typeface="+mn-lt"/>
                <a:cs typeface="+mn-cs"/>
              </a:defRPr>
            </a:lvl3pPr>
            <a:lvl4pPr marL="1339850" indent="-315913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2"/>
              </a:buClr>
              <a:buSzPct val="70000"/>
              <a:buFont typeface="Wingdings" pitchFamily="2" charset="2"/>
              <a:buChar char="q"/>
              <a:defRPr>
                <a:solidFill>
                  <a:schemeClr val="tx1"/>
                </a:solidFill>
                <a:latin typeface="+mn-lt"/>
                <a:cs typeface="+mn-cs"/>
              </a:defRPr>
            </a:lvl4pPr>
            <a:lvl5pPr marL="1681163" indent="-339725" algn="l" rtl="0" eaLnBrk="0" fontAlgn="base" hangingPunct="0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5pPr>
            <a:lvl6pPr marL="21383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6pPr>
            <a:lvl7pPr marL="25955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7pPr>
            <a:lvl8pPr marL="30527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8pPr>
            <a:lvl9pPr marL="3509963" indent="-339725" algn="l" rtl="0" fontAlgn="base"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SzPct val="75000"/>
              <a:buFont typeface="Wingdings" pitchFamily="2" charset="2"/>
              <a:buChar char="§"/>
              <a:defRPr sz="1600">
                <a:solidFill>
                  <a:schemeClr val="tx1"/>
                </a:solidFill>
                <a:latin typeface="+mn-lt"/>
                <a:cs typeface="+mn-cs"/>
              </a:defRPr>
            </a:lvl9pPr>
          </a:lstStyle>
          <a:p>
            <a:r>
              <a:rPr lang="en-US" sz="2500" dirty="0" smtClean="0"/>
              <a:t>RapidSmith </a:t>
            </a:r>
            <a:r>
              <a:rPr lang="en-US" sz="2500" dirty="0"/>
              <a:t>u</a:t>
            </a:r>
            <a:r>
              <a:rPr lang="en-US" sz="2500" dirty="0" smtClean="0"/>
              <a:t>ses string attributes</a:t>
            </a:r>
            <a:r>
              <a:rPr lang="en-US" sz="2500" b="1" dirty="0" smtClean="0"/>
              <a:t> </a:t>
            </a:r>
            <a:r>
              <a:rPr lang="en-US" sz="2500" dirty="0" smtClean="0"/>
              <a:t>to describe slice-level functionality</a:t>
            </a:r>
          </a:p>
          <a:p>
            <a:r>
              <a:rPr lang="en-US" sz="2500" dirty="0" smtClean="0"/>
              <a:t>Little information about the </a:t>
            </a:r>
            <a:br>
              <a:rPr lang="en-US" sz="2500" dirty="0" smtClean="0"/>
            </a:br>
            <a:r>
              <a:rPr lang="en-US" sz="2500" dirty="0" smtClean="0"/>
              <a:t>types of BELs in a site</a:t>
            </a:r>
          </a:p>
          <a:p>
            <a:r>
              <a:rPr lang="en-US" sz="2500" dirty="0" smtClean="0"/>
              <a:t>Hinders BEL-level </a:t>
            </a:r>
            <a:r>
              <a:rPr lang="en-US" sz="2500" dirty="0" smtClean="0"/>
              <a:t>manipulations</a:t>
            </a:r>
            <a:endParaRPr lang="en-US" sz="2500" dirty="0" smtClean="0"/>
          </a:p>
        </p:txBody>
      </p:sp>
    </p:spTree>
    <p:extLst>
      <p:ext uri="{BB962C8B-B14F-4D97-AF65-F5344CB8AC3E}">
        <p14:creationId xmlns:p14="http://schemas.microsoft.com/office/powerpoint/2010/main" val="35945138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>
                    <a:lumMod val="75000"/>
                    <a:lumOff val="25000"/>
                  </a:schemeClr>
                </a:solidFill>
              </a:rPr>
              <a:t>RapidSmith 2 Improvements</a:t>
            </a:r>
            <a:endParaRPr lang="en-US" dirty="0">
              <a:solidFill>
                <a:schemeClr val="tx2">
                  <a:lumMod val="75000"/>
                  <a:lumOff val="25000"/>
                </a:schemeClr>
              </a:solidFill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04800" y="1219200"/>
            <a:ext cx="7696200" cy="4911725"/>
          </a:xfrm>
        </p:spPr>
        <p:txBody>
          <a:bodyPr/>
          <a:lstStyle/>
          <a:p>
            <a:r>
              <a:rPr lang="en-US" dirty="0"/>
              <a:t>Adds BEL </a:t>
            </a:r>
            <a:r>
              <a:rPr lang="en-US" dirty="0" smtClean="0"/>
              <a:t>types, properties, and interconnectivity</a:t>
            </a:r>
          </a:p>
          <a:p>
            <a:r>
              <a:rPr lang="en-US" dirty="0" smtClean="0"/>
              <a:t>New BEL-level netlist</a:t>
            </a:r>
          </a:p>
          <a:p>
            <a:r>
              <a:rPr lang="en-US" dirty="0" smtClean="0"/>
              <a:t>Tools to convert between </a:t>
            </a:r>
            <a:br>
              <a:rPr lang="en-US" dirty="0" smtClean="0"/>
            </a:br>
            <a:r>
              <a:rPr lang="en-US" dirty="0" smtClean="0"/>
              <a:t>XDL and BEL-level netlist</a:t>
            </a:r>
          </a:p>
          <a:p>
            <a:r>
              <a:rPr lang="en-US" dirty="0" smtClean="0"/>
              <a:t>Allows modifying the </a:t>
            </a:r>
            <a:br>
              <a:rPr lang="en-US" dirty="0" smtClean="0"/>
            </a:br>
            <a:r>
              <a:rPr lang="en-US" dirty="0" smtClean="0"/>
              <a:t>packing of a design</a:t>
            </a:r>
          </a:p>
          <a:p>
            <a:r>
              <a:rPr lang="en-US" dirty="0" smtClean="0"/>
              <a:t>Provides functionality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>for packing, placing, and routing a synthesized netlist onto Xilinx FPGAs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E3DA0278-A38F-4E40-86BD-F461DC378100}" type="slidenum">
              <a:rPr lang="en-US" smtClean="0"/>
              <a:pPr>
                <a:defRPr/>
              </a:pPr>
              <a:t>4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5045761" y="2899230"/>
            <a:ext cx="2266269" cy="1950455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elaxedModerately" fov="7200000">
              <a:rot lat="19200000" lon="0" rev="0"/>
            </a:camera>
            <a:lightRig rig="threePt" dir="t"/>
          </a:scene3d>
        </p:spPr>
      </p:pic>
      <p:grpSp>
        <p:nvGrpSpPr>
          <p:cNvPr id="7" name="Group 6"/>
          <p:cNvGrpSpPr/>
          <p:nvPr/>
        </p:nvGrpSpPr>
        <p:grpSpPr>
          <a:xfrm>
            <a:off x="5968663" y="1901805"/>
            <a:ext cx="2286001" cy="2081377"/>
            <a:chOff x="2693501" y="1600211"/>
            <a:chExt cx="5227978" cy="3250118"/>
          </a:xfrm>
          <a:gradFill flip="none" rotWithShape="1">
            <a:gsLst>
              <a:gs pos="19000">
                <a:schemeClr val="bg1">
                  <a:lumMod val="65000"/>
                </a:schemeClr>
              </a:gs>
              <a:gs pos="42000">
                <a:schemeClr val="bg1">
                  <a:lumMod val="75000"/>
                </a:schemeClr>
              </a:gs>
              <a:gs pos="68000">
                <a:schemeClr val="bg1">
                  <a:lumMod val="85000"/>
                </a:schemeClr>
              </a:gs>
              <a:gs pos="85000">
                <a:schemeClr val="bg1"/>
              </a:gs>
            </a:gsLst>
            <a:lin ang="18900000" scaled="1"/>
            <a:tileRect/>
          </a:gradFill>
        </p:grpSpPr>
        <p:sp>
          <p:nvSpPr>
            <p:cNvPr id="8" name="Freeform 7"/>
            <p:cNvSpPr/>
            <p:nvPr/>
          </p:nvSpPr>
          <p:spPr bwMode="auto">
            <a:xfrm>
              <a:off x="2693501" y="1600211"/>
              <a:ext cx="5227978" cy="3250118"/>
            </a:xfrm>
            <a:custGeom>
              <a:avLst/>
              <a:gdLst>
                <a:gd name="connsiteX0" fmla="*/ 0 w 5227983"/>
                <a:gd name="connsiteY0" fmla="*/ 2971800 h 3250096"/>
                <a:gd name="connsiteX1" fmla="*/ 2335696 w 5227983"/>
                <a:gd name="connsiteY1" fmla="*/ 0 h 3250096"/>
                <a:gd name="connsiteX2" fmla="*/ 5227983 w 5227983"/>
                <a:gd name="connsiteY2" fmla="*/ 2862470 h 3250096"/>
                <a:gd name="connsiteX3" fmla="*/ 357809 w 5227983"/>
                <a:gd name="connsiteY3" fmla="*/ 3250096 h 3250096"/>
                <a:gd name="connsiteX4" fmla="*/ 357809 w 5227983"/>
                <a:gd name="connsiteY4" fmla="*/ 2951922 h 3250096"/>
                <a:gd name="connsiteX5" fmla="*/ 0 w 5227983"/>
                <a:gd name="connsiteY5" fmla="*/ 2971800 h 3250096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  <a:cxn ang="0">
                  <a:pos x="connsiteX5" y="connsiteY5"/>
                </a:cxn>
              </a:cxnLst>
              <a:rect l="l" t="t" r="r" b="b"/>
              <a:pathLst>
                <a:path w="5227983" h="3250096">
                  <a:moveTo>
                    <a:pt x="0" y="2971800"/>
                  </a:moveTo>
                  <a:lnTo>
                    <a:pt x="2335696" y="0"/>
                  </a:lnTo>
                  <a:lnTo>
                    <a:pt x="5227983" y="2862470"/>
                  </a:lnTo>
                  <a:lnTo>
                    <a:pt x="357809" y="3250096"/>
                  </a:lnTo>
                  <a:lnTo>
                    <a:pt x="357809" y="2951922"/>
                  </a:lnTo>
                  <a:lnTo>
                    <a:pt x="0" y="2971800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  <p:sp>
          <p:nvSpPr>
            <p:cNvPr id="9" name="Freeform 8"/>
            <p:cNvSpPr/>
            <p:nvPr/>
          </p:nvSpPr>
          <p:spPr bwMode="auto">
            <a:xfrm>
              <a:off x="2701762" y="4536087"/>
              <a:ext cx="353604" cy="35913"/>
            </a:xfrm>
            <a:custGeom>
              <a:avLst/>
              <a:gdLst>
                <a:gd name="connsiteX0" fmla="*/ 0 w 353605"/>
                <a:gd name="connsiteY0" fmla="*/ 35913 h 35913"/>
                <a:gd name="connsiteX1" fmla="*/ 353605 w 353605"/>
                <a:gd name="connsiteY1" fmla="*/ 30388 h 35913"/>
                <a:gd name="connsiteX2" fmla="*/ 350842 w 353605"/>
                <a:gd name="connsiteY2" fmla="*/ 0 h 35913"/>
                <a:gd name="connsiteX3" fmla="*/ 0 w 353605"/>
                <a:gd name="connsiteY3" fmla="*/ 35913 h 35913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353605" h="35913">
                  <a:moveTo>
                    <a:pt x="0" y="35913"/>
                  </a:moveTo>
                  <a:lnTo>
                    <a:pt x="353605" y="30388"/>
                  </a:lnTo>
                  <a:lnTo>
                    <a:pt x="350842" y="0"/>
                  </a:lnTo>
                  <a:lnTo>
                    <a:pt x="0" y="35913"/>
                  </a:lnTo>
                  <a:close/>
                </a:path>
              </a:pathLst>
            </a:custGeom>
            <a:grpFill/>
            <a:ln w="9525" cap="flat" cmpd="sng" algn="ctr">
              <a:noFill/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numCol="1" rtlCol="0" anchor="t" anchorCtr="0" compatLnSpc="1">
              <a:prstTxWarp prst="textNoShape">
                <a:avLst/>
              </a:prstTxWarp>
            </a:bodyPr>
            <a:lstStyle/>
            <a:p>
              <a:pPr marL="0" marR="0" indent="0" algn="l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tabLst/>
              </a:pPr>
              <a:endParaRPr kumimoji="0" lang="en-US" sz="1600" b="0" i="0" u="none" strike="noStrike" cap="none" normalizeH="0" baseline="0" smtClean="0">
                <a:ln>
                  <a:noFill/>
                </a:ln>
                <a:solidFill>
                  <a:schemeClr val="tx1"/>
                </a:solidFill>
                <a:effectLst/>
                <a:latin typeface="Arial" charset="0"/>
                <a:cs typeface="Arial" charset="0"/>
              </a:endParaRPr>
            </a:p>
          </p:txBody>
        </p:sp>
      </p:grpSp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/>
        </p:blipFill>
        <p:spPr>
          <a:xfrm>
            <a:off x="6994419" y="1905000"/>
            <a:ext cx="2013162" cy="2002282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scene3d>
            <a:camera prst="perspectiveRelaxedModerately" fov="7200000">
              <a:rot lat="0" lon="0" rev="0"/>
            </a:camera>
            <a:lightRig rig="threePt" dir="t"/>
          </a:scene3d>
        </p:spPr>
      </p:pic>
    </p:spTree>
    <p:extLst>
      <p:ext uri="{BB962C8B-B14F-4D97-AF65-F5344CB8AC3E}">
        <p14:creationId xmlns:p14="http://schemas.microsoft.com/office/powerpoint/2010/main" val="2071666246"/>
      </p:ext>
    </p:extLst>
  </p:cSld>
  <p:clrMapOvr>
    <a:masterClrMapping/>
  </p:clrMapOvr>
</p:sld>
</file>

<file path=ppt/theme/theme1.xml><?xml version="1.0" encoding="utf-8"?>
<a:theme xmlns:a="http://schemas.openxmlformats.org/drawingml/2006/main" name="chrec_byu_template">
  <a:themeElements>
    <a:clrScheme name="BYU">
      <a:dk1>
        <a:srgbClr val="000000"/>
      </a:dk1>
      <a:lt1>
        <a:srgbClr val="FFFFFF"/>
      </a:lt1>
      <a:dk2>
        <a:srgbClr val="002060"/>
      </a:dk2>
      <a:lt2>
        <a:srgbClr val="3366CC"/>
      </a:lt2>
      <a:accent1>
        <a:srgbClr val="D6A300"/>
      </a:accent1>
      <a:accent2>
        <a:srgbClr val="663300"/>
      </a:accent2>
      <a:accent3>
        <a:srgbClr val="FFFFFF"/>
      </a:accent3>
      <a:accent4>
        <a:srgbClr val="000066"/>
      </a:accent4>
      <a:accent5>
        <a:srgbClr val="E2CAAA"/>
      </a:accent5>
      <a:accent6>
        <a:srgbClr val="66CCFF"/>
      </a:accent6>
      <a:hlink>
        <a:srgbClr val="FFB728"/>
      </a:hlink>
      <a:folHlink>
        <a:srgbClr val="663300"/>
      </a:folHlink>
    </a:clrScheme>
    <a:fontScheme name="Edge">
      <a:majorFont>
        <a:latin typeface="Garamond"/>
        <a:ea typeface="Arial"/>
        <a:cs typeface="Arial"/>
      </a:majorFont>
      <a:minorFont>
        <a:latin typeface="Arial"/>
        <a:ea typeface="Arial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Arial" charset="0"/>
            <a:ea typeface="Arial" charset="0"/>
            <a:cs typeface="Arial" charset="0"/>
          </a:defRPr>
        </a:defPPr>
      </a:lstStyle>
    </a:lnDef>
  </a:objectDefaults>
  <a:extraClrSchemeLst>
    <a:extraClrScheme>
      <a:clrScheme name="Edg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Edg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Edg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Austin</Template>
  <TotalTime>30902</TotalTime>
  <Words>152</Words>
  <Application>Microsoft Macintosh PowerPoint</Application>
  <PresentationFormat>On-screen Show (4:3)</PresentationFormat>
  <Paragraphs>38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chrec_byu_template</vt:lpstr>
      <vt:lpstr>RapidSmith 2: A Framework for  BEL-level CAD Exploration on  Xilinx FPGAs</vt:lpstr>
      <vt:lpstr>RapidSmith 1</vt:lpstr>
      <vt:lpstr>RapidSmith 1 Limitations</vt:lpstr>
      <vt:lpstr>RapidSmith 2 Improvements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Alex</dc:creator>
  <cp:keywords>XML Descriptions, Synthesis Techniques, Multi-rate</cp:keywords>
  <cp:lastModifiedBy>Brent Nelson</cp:lastModifiedBy>
  <cp:revision>614</cp:revision>
  <dcterms:created xsi:type="dcterms:W3CDTF">2013-03-18T15:27:05Z</dcterms:created>
  <dcterms:modified xsi:type="dcterms:W3CDTF">2015-02-23T16:39:36Z</dcterms:modified>
</cp:coreProperties>
</file>