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75C0-297B-490F-A007-3639F447153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FE94-4D3E-45B4-A176-CFF1C0BFC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04472"/>
            <a:ext cx="3763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Authors:</a:t>
            </a:r>
          </a:p>
          <a:p>
            <a:r>
              <a:rPr lang="en-US" dirty="0" err="1" smtClean="0"/>
              <a:t>Gianluca</a:t>
            </a:r>
            <a:r>
              <a:rPr lang="en-US" dirty="0" smtClean="0"/>
              <a:t> </a:t>
            </a:r>
            <a:r>
              <a:rPr lang="en-US" dirty="0" err="1" smtClean="0"/>
              <a:t>Stringhini</a:t>
            </a:r>
            <a:endParaRPr lang="en-US" dirty="0" smtClean="0"/>
          </a:p>
          <a:p>
            <a:r>
              <a:rPr lang="en-US" dirty="0" smtClean="0"/>
              <a:t>Christopher </a:t>
            </a:r>
            <a:r>
              <a:rPr lang="en-US" dirty="0" err="1" smtClean="0"/>
              <a:t>Kruegel</a:t>
            </a:r>
            <a:endParaRPr lang="en-US" dirty="0" smtClean="0"/>
          </a:p>
          <a:p>
            <a:r>
              <a:rPr lang="en-US" dirty="0" smtClean="0"/>
              <a:t>Giovanni </a:t>
            </a:r>
            <a:r>
              <a:rPr lang="en-US" dirty="0" err="1" smtClean="0"/>
              <a:t>Vigna</a:t>
            </a:r>
            <a:endParaRPr lang="en-US" dirty="0" smtClean="0"/>
          </a:p>
          <a:p>
            <a:r>
              <a:rPr lang="en-US" i="1" dirty="0" smtClean="0"/>
              <a:t>University of California, Santa Barbara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85691" y="6248400"/>
            <a:ext cx="146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Presenter:</a:t>
            </a:r>
          </a:p>
          <a:p>
            <a:r>
              <a:rPr lang="en-US" dirty="0" smtClean="0"/>
              <a:t>Justin Rhodes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much simpler social network</a:t>
            </a:r>
          </a:p>
          <a:p>
            <a:pPr lvl="1"/>
            <a:r>
              <a:rPr lang="en-US" sz="2000" dirty="0" err="1" smtClean="0"/>
              <a:t>Microblogging</a:t>
            </a:r>
            <a:r>
              <a:rPr lang="en-US" sz="2000" dirty="0" smtClean="0"/>
              <a:t> platform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No personal information shown on pages by default</a:t>
            </a:r>
          </a:p>
          <a:p>
            <a:endParaRPr lang="en-US" sz="2400" dirty="0"/>
          </a:p>
          <a:p>
            <a:r>
              <a:rPr lang="en-US" sz="2400" dirty="0" smtClean="0"/>
              <a:t>Users follow each other instead of </a:t>
            </a:r>
            <a:r>
              <a:rPr lang="en-US" sz="2400" dirty="0" err="1" smtClean="0"/>
              <a:t>friending</a:t>
            </a:r>
            <a:r>
              <a:rPr lang="en-US" sz="2400" dirty="0" smtClean="0"/>
              <a:t> each other</a:t>
            </a:r>
          </a:p>
          <a:p>
            <a:endParaRPr lang="en-US" sz="2400" dirty="0"/>
          </a:p>
          <a:p>
            <a:r>
              <a:rPr lang="en-US" sz="2400" dirty="0" smtClean="0"/>
              <a:t>Twitter is the fastest growing social network on the internet.</a:t>
            </a:r>
          </a:p>
          <a:p>
            <a:pPr lvl="1"/>
            <a:r>
              <a:rPr lang="en-US" sz="2000" dirty="0" smtClean="0"/>
              <a:t>During last year, it reported a 660% increase in visits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and Related Work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/>
          <a:lstStyle/>
          <a:p>
            <a:r>
              <a:rPr lang="en-US" sz="2400" dirty="0" err="1" smtClean="0"/>
              <a:t>Sophos</a:t>
            </a:r>
            <a:r>
              <a:rPr lang="en-US" sz="2400" dirty="0" smtClean="0"/>
              <a:t> </a:t>
            </a:r>
            <a:r>
              <a:rPr lang="en-US" sz="2400" dirty="0" err="1" smtClean="0"/>
              <a:t>Experiement</a:t>
            </a:r>
            <a:r>
              <a:rPr lang="en-US" sz="2400" dirty="0" smtClean="0"/>
              <a:t> in 2008</a:t>
            </a:r>
          </a:p>
          <a:p>
            <a:pPr lvl="1"/>
            <a:r>
              <a:rPr lang="en-US" sz="2000" dirty="0" smtClean="0"/>
              <a:t>41% of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users who were contacted reported a friend request from a random person.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Phishing attacks are more likely to succeed if the attacker uses personal information.</a:t>
            </a:r>
          </a:p>
          <a:p>
            <a:pPr lvl="1"/>
            <a:r>
              <a:rPr lang="en-US" sz="2000" dirty="0" smtClean="0"/>
              <a:t>Friends info, age, family, hobbies, etc.</a:t>
            </a:r>
          </a:p>
          <a:p>
            <a:pPr lvl="1"/>
            <a:endParaRPr lang="en-US" sz="2000" dirty="0"/>
          </a:p>
          <a:p>
            <a:r>
              <a:rPr lang="en-US" sz="2400" dirty="0" err="1" smtClean="0"/>
              <a:t>Botnets</a:t>
            </a:r>
            <a:r>
              <a:rPr lang="en-US" sz="2400" dirty="0" smtClean="0"/>
              <a:t> such as </a:t>
            </a:r>
            <a:r>
              <a:rPr lang="en-US" sz="2400" dirty="0" err="1" smtClean="0"/>
              <a:t>Koobface</a:t>
            </a:r>
            <a:endParaRPr lang="en-US" sz="2400" dirty="0" smtClean="0"/>
          </a:p>
          <a:p>
            <a:pPr lvl="1"/>
            <a:r>
              <a:rPr lang="en-US" sz="2000" dirty="0" smtClean="0"/>
              <a:t>Infects systems and grabs login information</a:t>
            </a:r>
          </a:p>
          <a:p>
            <a:pPr lvl="1"/>
            <a:r>
              <a:rPr lang="en-US" sz="2000" dirty="0" smtClean="0"/>
              <a:t>Delivered through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messages</a:t>
            </a:r>
          </a:p>
          <a:p>
            <a:pPr lvl="1"/>
            <a:r>
              <a:rPr lang="en-US" sz="2000" dirty="0" smtClean="0"/>
              <a:t>Adobe Flash Player download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/>
          <a:lstStyle/>
          <a:p>
            <a:r>
              <a:rPr lang="en-US" sz="2400" dirty="0" smtClean="0"/>
              <a:t>900 profiles created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2" descr="C:\Users\Justin\Documents\My Dropbox\Spring 2011\CAP 6135\Paper2\face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19400"/>
            <a:ext cx="1009650" cy="1009650"/>
          </a:xfrm>
          <a:prstGeom prst="rect">
            <a:avLst/>
          </a:prstGeom>
          <a:noFill/>
        </p:spPr>
      </p:pic>
      <p:pic>
        <p:nvPicPr>
          <p:cNvPr id="6" name="Picture 3" descr="C:\Users\Justin\Documents\My Dropbox\Spring 2011\CAP 6135\Paper2\mysp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1009650" cy="1009650"/>
          </a:xfrm>
          <a:prstGeom prst="rect">
            <a:avLst/>
          </a:prstGeom>
          <a:noFill/>
        </p:spPr>
      </p:pic>
      <p:pic>
        <p:nvPicPr>
          <p:cNvPr id="7" name="Picture 4" descr="C:\Users\Justin\Documents\My Dropbox\Spring 2011\CAP 6135\Paper2\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1009650" cy="1009650"/>
          </a:xfrm>
          <a:prstGeom prst="rect">
            <a:avLst/>
          </a:prstGeom>
          <a:noFill/>
        </p:spPr>
      </p:pic>
      <p:pic>
        <p:nvPicPr>
          <p:cNvPr id="6146" name="Picture 2" descr="C:\Users\Justin\AppData\Local\Microsoft\Windows\Temporary Internet Files\Content.IE5\NUIOXH3S\MC90026434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286000"/>
            <a:ext cx="1335087" cy="19072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65900" y="47360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profiles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638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profiles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1910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5833 0.1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L -5E-6 0.26667 " pathEditMode="relative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L 0.25 0.03333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Honey-Profiles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/>
          <a:lstStyle/>
          <a:p>
            <a:r>
              <a:rPr lang="en-US" sz="2400" dirty="0" smtClean="0"/>
              <a:t>Crawled social networks to collect common data</a:t>
            </a:r>
          </a:p>
          <a:p>
            <a:pPr lvl="1"/>
            <a:r>
              <a:rPr lang="en-US" sz="1600" dirty="0" smtClean="0"/>
              <a:t>Networks:</a:t>
            </a:r>
          </a:p>
          <a:p>
            <a:pPr lvl="2"/>
            <a:r>
              <a:rPr lang="en-US" sz="1600" dirty="0" smtClean="0"/>
              <a:t>North America</a:t>
            </a:r>
          </a:p>
          <a:p>
            <a:pPr lvl="2"/>
            <a:r>
              <a:rPr lang="en-US" sz="1600" dirty="0" smtClean="0"/>
              <a:t>Europe</a:t>
            </a:r>
          </a:p>
          <a:p>
            <a:pPr lvl="2"/>
            <a:r>
              <a:rPr lang="en-US" sz="1600" dirty="0" smtClean="0"/>
              <a:t>Asia</a:t>
            </a:r>
          </a:p>
          <a:p>
            <a:pPr lvl="2"/>
            <a:r>
              <a:rPr lang="en-US" sz="1600" dirty="0" smtClean="0"/>
              <a:t>Africa</a:t>
            </a:r>
          </a:p>
          <a:p>
            <a:pPr lvl="2"/>
            <a:r>
              <a:rPr lang="en-US" sz="1600" dirty="0" smtClean="0"/>
              <a:t>South America</a:t>
            </a:r>
          </a:p>
          <a:p>
            <a:pPr lvl="1"/>
            <a:r>
              <a:rPr lang="en-US" sz="1600" dirty="0" smtClean="0"/>
              <a:t>2,000 accounts per Network on </a:t>
            </a:r>
            <a:r>
              <a:rPr lang="en-US" sz="1600" dirty="0" err="1" smtClean="0"/>
              <a:t>Facebook</a:t>
            </a:r>
            <a:endParaRPr lang="en-US" sz="1600" dirty="0" smtClean="0"/>
          </a:p>
          <a:p>
            <a:pPr lvl="1"/>
            <a:r>
              <a:rPr lang="en-US" sz="1600" dirty="0" smtClean="0"/>
              <a:t>4,000 accounts on MySpace</a:t>
            </a:r>
          </a:p>
          <a:p>
            <a:pPr lvl="1"/>
            <a:r>
              <a:rPr lang="en-US" sz="1600" dirty="0" smtClean="0"/>
              <a:t>Names, ages, gender, etc.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Mixed this data and created fake accounts</a:t>
            </a:r>
          </a:p>
          <a:p>
            <a:pPr lvl="1"/>
            <a:r>
              <a:rPr lang="en-US" sz="1600" dirty="0" smtClean="0"/>
              <a:t>Wanted to create “average” profiles</a:t>
            </a:r>
          </a:p>
          <a:p>
            <a:pPr lvl="1"/>
            <a:r>
              <a:rPr lang="en-US" sz="1600" dirty="0" smtClean="0"/>
              <a:t>Is a manual process for some sites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Data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Scripts would connect to accounts and check activity</a:t>
            </a:r>
          </a:p>
          <a:p>
            <a:pPr lvl="1"/>
            <a:r>
              <a:rPr lang="en-US" sz="2000" dirty="0" smtClean="0"/>
              <a:t>Acted passively</a:t>
            </a:r>
          </a:p>
          <a:p>
            <a:pPr lvl="1"/>
            <a:r>
              <a:rPr lang="en-US" sz="2000" dirty="0" smtClean="0"/>
              <a:t>Accepted all friend requests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Logged all email notifications, messages, and other requests.</a:t>
            </a:r>
          </a:p>
          <a:p>
            <a:pPr lvl="1"/>
            <a:r>
              <a:rPr lang="en-US" sz="2000" dirty="0" err="1" smtClean="0"/>
              <a:t>Facebook</a:t>
            </a:r>
            <a:r>
              <a:rPr lang="en-US" sz="2000" dirty="0" smtClean="0"/>
              <a:t>: Wall Posts, App invites, Group invites, etc.</a:t>
            </a:r>
          </a:p>
          <a:p>
            <a:pPr lvl="1"/>
            <a:r>
              <a:rPr lang="en-US" sz="2000" dirty="0" smtClean="0"/>
              <a:t>MySpace: Mood changes, messages, etc.</a:t>
            </a:r>
          </a:p>
          <a:p>
            <a:pPr lvl="1"/>
            <a:r>
              <a:rPr lang="en-US" sz="2000" dirty="0" smtClean="0"/>
              <a:t>Twitter: Tweets and DM’s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Ran for 12 Months for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</a:t>
            </a:r>
            <a:r>
              <a:rPr lang="en-US" sz="2000" dirty="0" smtClean="0"/>
              <a:t>(6/6/2009 – 6/6/2010)</a:t>
            </a:r>
          </a:p>
          <a:p>
            <a:r>
              <a:rPr lang="en-US" sz="2400" dirty="0" smtClean="0"/>
              <a:t>Ran for 11 Months for others </a:t>
            </a:r>
            <a:r>
              <a:rPr lang="en-US" sz="2000" dirty="0" smtClean="0"/>
              <a:t>(6/24/2009 – 6/6/2010)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Data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Tracked friend requests and follows</a:t>
            </a:r>
          </a:p>
          <a:p>
            <a:pPr lvl="1"/>
            <a:r>
              <a:rPr lang="en-US" sz="2000" dirty="0" smtClean="0"/>
              <a:t>Received total of 4,250 friend requests.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Surprising…not all of these were spam bots</a:t>
            </a:r>
          </a:p>
          <a:p>
            <a:pPr lvl="1"/>
            <a:r>
              <a:rPr lang="en-US" sz="2000" dirty="0" smtClean="0"/>
              <a:t>People just want the popularity</a:t>
            </a:r>
          </a:p>
          <a:p>
            <a:pPr lvl="1"/>
            <a:r>
              <a:rPr lang="en-US" sz="2000" dirty="0" smtClean="0"/>
              <a:t>Or people with the same name</a:t>
            </a:r>
          </a:p>
          <a:p>
            <a:r>
              <a:rPr lang="en-US" sz="2400" dirty="0" smtClean="0"/>
              <a:t>Overall recorded 85,569 messages</a:t>
            </a:r>
          </a:p>
          <a:p>
            <a:pPr lvl="1"/>
            <a:r>
              <a:rPr lang="en-US" sz="2000" dirty="0" smtClean="0"/>
              <a:t>Most come from Twitter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5029200"/>
          <a:ext cx="3200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38200"/>
                <a:gridCol w="762000"/>
                <a:gridCol w="381000"/>
              </a:tblGrid>
              <a:tr h="298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Facebook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3,831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MySpace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0" y="5029200"/>
          <a:ext cx="3200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38200"/>
                <a:gridCol w="762000"/>
                <a:gridCol w="381000"/>
              </a:tblGrid>
              <a:tr h="298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Facebook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72,431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3,882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MySpace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13,113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11,338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1764" y="6248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8964" y="62484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Data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Justin\Documents\My Dropbox\Spring 2011\CAP 6135\Paper2\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3200400" cy="5354127"/>
          </a:xfrm>
          <a:prstGeom prst="rect">
            <a:avLst/>
          </a:prstGeom>
          <a:noFill/>
        </p:spPr>
      </p:pic>
      <p:pic>
        <p:nvPicPr>
          <p:cNvPr id="7171" name="Picture 3" descr="C:\Users\Justin\Documents\My Dropbox\Spring 2011\CAP 6135\Paper2\fig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417" y="1295400"/>
            <a:ext cx="3214383" cy="5334000"/>
          </a:xfrm>
          <a:prstGeom prst="rect">
            <a:avLst/>
          </a:prstGeom>
          <a:noFill/>
        </p:spPr>
      </p:pic>
      <p:pic>
        <p:nvPicPr>
          <p:cNvPr id="10" name="Picture 2" descr="C:\Users\Justin\Documents\My Dropbox\Spring 2011\CAP 6135\Paper2\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685800" cy="685800"/>
          </a:xfrm>
          <a:prstGeom prst="rect">
            <a:avLst/>
          </a:prstGeom>
          <a:noFill/>
        </p:spPr>
      </p:pic>
      <p:pic>
        <p:nvPicPr>
          <p:cNvPr id="11" name="Picture 4" descr="C:\Users\Justin\Documents\My Dropbox\Spring 2011\CAP 6135\Paper2\twit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192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Spam Accounts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People looking for “legitimate” friends</a:t>
            </a:r>
          </a:p>
          <a:p>
            <a:pPr lvl="1"/>
            <a:r>
              <a:rPr lang="en-US" sz="1800" dirty="0" smtClean="0"/>
              <a:t>Maybe from the same area</a:t>
            </a:r>
          </a:p>
          <a:p>
            <a:pPr lvl="1"/>
            <a:endParaRPr lang="en-US" sz="1800" dirty="0"/>
          </a:p>
          <a:p>
            <a:r>
              <a:rPr lang="en-US" sz="2400" dirty="0" smtClean="0"/>
              <a:t>Distinguish between spammers and benign users</a:t>
            </a:r>
          </a:p>
          <a:p>
            <a:pPr lvl="1"/>
            <a:r>
              <a:rPr lang="en-US" sz="2000" dirty="0" smtClean="0"/>
              <a:t>Started by manually checking all profiles that contacted us</a:t>
            </a:r>
          </a:p>
          <a:p>
            <a:pPr lvl="1"/>
            <a:r>
              <a:rPr lang="en-US" sz="2000" dirty="0" smtClean="0"/>
              <a:t>From that study created an automated process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Honey-Profiles appear as “friend suggestions”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Different levels of activity and strategies can be sorted into 4 categories:</a:t>
            </a:r>
          </a:p>
          <a:p>
            <a:pPr lvl="1"/>
            <a:r>
              <a:rPr lang="en-US" sz="2000" dirty="0" smtClean="0"/>
              <a:t>Displayer</a:t>
            </a:r>
          </a:p>
          <a:p>
            <a:pPr lvl="1"/>
            <a:r>
              <a:rPr lang="en-US" sz="2000" dirty="0" smtClean="0"/>
              <a:t>Bragger</a:t>
            </a:r>
          </a:p>
          <a:p>
            <a:pPr lvl="1"/>
            <a:r>
              <a:rPr lang="en-US" sz="2000" dirty="0" smtClean="0"/>
              <a:t>Poster</a:t>
            </a:r>
          </a:p>
          <a:p>
            <a:pPr lvl="1"/>
            <a:r>
              <a:rPr lang="en-US" sz="2000" dirty="0" smtClean="0"/>
              <a:t>Whisperer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So what does each one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Displayer</a:t>
            </a:r>
            <a:endParaRPr lang="en-US" dirty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2000" dirty="0" smtClean="0"/>
              <a:t>Bots </a:t>
            </a:r>
            <a:r>
              <a:rPr lang="en-US" sz="2000" dirty="0"/>
              <a:t>that do not post spam messages, but</a:t>
            </a:r>
          </a:p>
          <a:p>
            <a:pPr lvl="1">
              <a:buNone/>
            </a:pPr>
            <a:r>
              <a:rPr lang="en-US" sz="2000" dirty="0"/>
              <a:t>only display some spam content on their own profile</a:t>
            </a:r>
          </a:p>
          <a:p>
            <a:pPr lvl="1">
              <a:buNone/>
            </a:pPr>
            <a:r>
              <a:rPr lang="en-US" sz="2000" dirty="0"/>
              <a:t>pages. In order to view spam content, a victim has to</a:t>
            </a:r>
          </a:p>
          <a:p>
            <a:pPr lvl="1">
              <a:buNone/>
            </a:pPr>
            <a:r>
              <a:rPr lang="en-US" sz="2000" dirty="0"/>
              <a:t>manually visit the profile page of the bot. This kind of</a:t>
            </a:r>
          </a:p>
          <a:p>
            <a:pPr lvl="1">
              <a:buNone/>
            </a:pPr>
            <a:r>
              <a:rPr lang="en-US" sz="2000" dirty="0"/>
              <a:t>bots is likely to be the least effective in terms of people</a:t>
            </a:r>
          </a:p>
          <a:p>
            <a:pPr lvl="1">
              <a:buNone/>
            </a:pPr>
            <a:r>
              <a:rPr lang="en-US" sz="2000" dirty="0"/>
              <a:t>reached. All the detected MySpace bots belonged to</a:t>
            </a:r>
          </a:p>
          <a:p>
            <a:pPr lvl="1">
              <a:buNone/>
            </a:pPr>
            <a:r>
              <a:rPr lang="en-US" sz="2000" dirty="0"/>
              <a:t>this category, as well as two </a:t>
            </a:r>
            <a:r>
              <a:rPr lang="en-US" sz="2000" dirty="0" err="1"/>
              <a:t>Facebook</a:t>
            </a:r>
            <a:r>
              <a:rPr lang="en-US" sz="2000" dirty="0"/>
              <a:t> bots.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Spammers on Social Networks</a:t>
            </a:r>
          </a:p>
          <a:p>
            <a:r>
              <a:rPr lang="en-US" dirty="0" smtClean="0"/>
              <a:t>Presented at: Annual Computer Security Applications Conference 2010</a:t>
            </a:r>
          </a:p>
          <a:p>
            <a:pPr lvl="1"/>
            <a:r>
              <a:rPr lang="en-US" dirty="0" smtClean="0"/>
              <a:t>Austin, Texas</a:t>
            </a:r>
          </a:p>
          <a:p>
            <a:pPr lvl="1"/>
            <a:r>
              <a:rPr lang="en-US" dirty="0" smtClean="0"/>
              <a:t>December 6-10, 2010</a:t>
            </a:r>
          </a:p>
          <a:p>
            <a:pPr lvl="1"/>
            <a:endParaRPr lang="en-US" dirty="0"/>
          </a:p>
          <a:p>
            <a:r>
              <a:rPr lang="en-US" dirty="0" smtClean="0"/>
              <a:t>Presentation by Justin Rhodes</a:t>
            </a:r>
          </a:p>
          <a:p>
            <a:pPr lvl="1"/>
            <a:r>
              <a:rPr lang="en-US" dirty="0" smtClean="0"/>
              <a:t>UCF MS Digital Forensics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Bragger</a:t>
            </a:r>
            <a:endParaRPr lang="en-US" dirty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2000" dirty="0" smtClean="0"/>
              <a:t>Bots that post messages to their own feed.</a:t>
            </a:r>
          </a:p>
          <a:p>
            <a:pPr lvl="1">
              <a:buNone/>
            </a:pPr>
            <a:r>
              <a:rPr lang="en-US" sz="2000" dirty="0" smtClean="0"/>
              <a:t>These messages vary according to the networks: on</a:t>
            </a:r>
          </a:p>
          <a:p>
            <a:pPr lvl="1">
              <a:buNone/>
            </a:pPr>
            <a:r>
              <a:rPr lang="en-US" sz="2000" dirty="0" err="1" smtClean="0"/>
              <a:t>Facebook</a:t>
            </a:r>
            <a:r>
              <a:rPr lang="en-US" sz="2000" dirty="0" smtClean="0"/>
              <a:t>, these messages are usually status updates,</a:t>
            </a:r>
          </a:p>
          <a:p>
            <a:pPr lvl="1">
              <a:buNone/>
            </a:pPr>
            <a:r>
              <a:rPr lang="en-US" sz="2000" dirty="0" smtClean="0"/>
              <a:t>while on Twitter these are the tweets. The result of</a:t>
            </a:r>
          </a:p>
          <a:p>
            <a:pPr lvl="1">
              <a:buNone/>
            </a:pPr>
            <a:r>
              <a:rPr lang="en-US" sz="2000" dirty="0" smtClean="0"/>
              <a:t>this action is that the spam message is distributed and</a:t>
            </a:r>
          </a:p>
          <a:p>
            <a:pPr lvl="1">
              <a:buNone/>
            </a:pPr>
            <a:r>
              <a:rPr lang="en-US" sz="2000" dirty="0" smtClean="0"/>
              <a:t>shown on all the victims’ feeds. However, the spam</a:t>
            </a:r>
          </a:p>
          <a:p>
            <a:pPr lvl="1">
              <a:buNone/>
            </a:pPr>
            <a:r>
              <a:rPr lang="en-US" sz="2000" dirty="0" smtClean="0"/>
              <a:t>is not shown on the victim’s profile when the page is</a:t>
            </a:r>
          </a:p>
          <a:p>
            <a:pPr lvl="1">
              <a:buNone/>
            </a:pPr>
            <a:r>
              <a:rPr lang="en-US" sz="2000" dirty="0" smtClean="0"/>
              <a:t>visited by someone else (i.e., a victim’s friends). Therefore,</a:t>
            </a:r>
          </a:p>
          <a:p>
            <a:pPr lvl="1">
              <a:buNone/>
            </a:pPr>
            <a:r>
              <a:rPr lang="en-US" sz="2000" dirty="0" smtClean="0"/>
              <a:t>the spam campaign reaches only victims who are</a:t>
            </a:r>
          </a:p>
          <a:p>
            <a:pPr lvl="1">
              <a:buNone/>
            </a:pPr>
            <a:r>
              <a:rPr lang="en-US" sz="2000" dirty="0" smtClean="0"/>
              <a:t>directly connected with the spam bot. 163 bots on</a:t>
            </a:r>
          </a:p>
          <a:p>
            <a:pPr lvl="1">
              <a:buNone/>
            </a:pPr>
            <a:r>
              <a:rPr lang="en-US" sz="2000" dirty="0" err="1" smtClean="0"/>
              <a:t>Facebook</a:t>
            </a:r>
            <a:r>
              <a:rPr lang="en-US" sz="2000" dirty="0" smtClean="0"/>
              <a:t> belonged to this category, as well as 341 bots</a:t>
            </a:r>
          </a:p>
          <a:p>
            <a:pPr lvl="1">
              <a:buNone/>
            </a:pPr>
            <a:r>
              <a:rPr lang="en-US" sz="2000" dirty="0" smtClean="0"/>
              <a:t>on Twitter.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Poster</a:t>
            </a:r>
            <a:endParaRPr lang="en-US" dirty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2000" dirty="0" smtClean="0"/>
              <a:t>Bots that send a direct message to each victim.</a:t>
            </a:r>
          </a:p>
          <a:p>
            <a:pPr lvl="1">
              <a:buNone/>
            </a:pPr>
            <a:r>
              <a:rPr lang="en-US" sz="2000" dirty="0" smtClean="0"/>
              <a:t>This can be achieved in different ways, depending</a:t>
            </a:r>
          </a:p>
          <a:p>
            <a:pPr lvl="1">
              <a:buNone/>
            </a:pPr>
            <a:r>
              <a:rPr lang="en-US" sz="2000" dirty="0" smtClean="0"/>
              <a:t>on the social network. On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, for example, the</a:t>
            </a:r>
          </a:p>
          <a:p>
            <a:pPr lvl="1">
              <a:buNone/>
            </a:pPr>
            <a:r>
              <a:rPr lang="en-US" sz="2000" dirty="0" smtClean="0"/>
              <a:t>message might be a post on a victim’s wall. The spam</a:t>
            </a:r>
          </a:p>
          <a:p>
            <a:pPr lvl="1">
              <a:buNone/>
            </a:pPr>
            <a:r>
              <a:rPr lang="en-US" sz="2000" dirty="0" smtClean="0"/>
              <a:t>is shown on the victims feed, but, unlike the case of a</a:t>
            </a:r>
          </a:p>
          <a:p>
            <a:pPr lvl="1">
              <a:buNone/>
            </a:pPr>
            <a:r>
              <a:rPr lang="en-US" sz="2000" dirty="0" smtClean="0"/>
              <a:t>“bragger”, can be viewed also by victim’s friends visiting</a:t>
            </a:r>
          </a:p>
          <a:p>
            <a:pPr lvl="1">
              <a:buNone/>
            </a:pPr>
            <a:r>
              <a:rPr lang="en-US" sz="2000" dirty="0" smtClean="0"/>
              <a:t>her profile page. This is the most effective way</a:t>
            </a:r>
          </a:p>
          <a:p>
            <a:pPr lvl="1">
              <a:buNone/>
            </a:pPr>
            <a:r>
              <a:rPr lang="en-US" sz="2000" dirty="0" smtClean="0"/>
              <a:t>of spamming, because it reaches a greater number of</a:t>
            </a:r>
          </a:p>
          <a:p>
            <a:pPr lvl="1">
              <a:buNone/>
            </a:pPr>
            <a:r>
              <a:rPr lang="en-US" sz="2000" dirty="0" smtClean="0"/>
              <a:t>users compared to the previous two. Eight bots from</a:t>
            </a:r>
          </a:p>
          <a:p>
            <a:pPr lvl="1">
              <a:buNone/>
            </a:pPr>
            <a:r>
              <a:rPr lang="en-US" sz="2000" dirty="0" smtClean="0"/>
              <a:t>this category have been detected, all of them on the</a:t>
            </a:r>
          </a:p>
          <a:p>
            <a:pPr lvl="1">
              <a:buNone/>
            </a:pPr>
            <a:r>
              <a:rPr lang="en-US" sz="2000" dirty="0" err="1" smtClean="0"/>
              <a:t>Facebook</a:t>
            </a:r>
            <a:r>
              <a:rPr lang="en-US" sz="2000" dirty="0" smtClean="0"/>
              <a:t> network. </a:t>
            </a:r>
            <a:r>
              <a:rPr lang="en-US" sz="2000" dirty="0" err="1" smtClean="0"/>
              <a:t>Koobface</a:t>
            </a:r>
            <a:r>
              <a:rPr lang="en-US" sz="2000" dirty="0" smtClean="0"/>
              <a:t>-related messages also belong</a:t>
            </a:r>
          </a:p>
          <a:p>
            <a:pPr lvl="1">
              <a:buNone/>
            </a:pPr>
            <a:r>
              <a:rPr lang="en-US" sz="2000" dirty="0" smtClean="0"/>
              <a:t>to this category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Whisperer</a:t>
            </a:r>
            <a:endParaRPr lang="en-US" dirty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2000" dirty="0" smtClean="0"/>
              <a:t>Bots that send private messages to their</a:t>
            </a:r>
          </a:p>
          <a:p>
            <a:pPr lvl="1">
              <a:buNone/>
            </a:pPr>
            <a:r>
              <a:rPr lang="en-US" sz="2000" dirty="0" smtClean="0"/>
              <a:t>victims. As for “poster” bots, these messages have to</a:t>
            </a:r>
          </a:p>
          <a:p>
            <a:pPr lvl="1">
              <a:buNone/>
            </a:pPr>
            <a:r>
              <a:rPr lang="en-US" sz="2000" dirty="0" smtClean="0"/>
              <a:t>be addressed to a specific user. The difference, however,</a:t>
            </a:r>
          </a:p>
          <a:p>
            <a:pPr lvl="1">
              <a:buNone/>
            </a:pPr>
            <a:r>
              <a:rPr lang="en-US" sz="2000" dirty="0" smtClean="0"/>
              <a:t>is that this time the victim is the only one seeing</a:t>
            </a:r>
          </a:p>
          <a:p>
            <a:pPr lvl="1">
              <a:buNone/>
            </a:pPr>
            <a:r>
              <a:rPr lang="en-US" sz="2000" dirty="0" smtClean="0"/>
              <a:t>the spam message. This type of bots is fairly common</a:t>
            </a:r>
          </a:p>
          <a:p>
            <a:pPr lvl="1">
              <a:buNone/>
            </a:pPr>
            <a:r>
              <a:rPr lang="en-US" sz="2000" dirty="0" smtClean="0"/>
              <a:t>on Twitter, where spam bots send direct messages to</a:t>
            </a:r>
          </a:p>
          <a:p>
            <a:pPr lvl="1">
              <a:buNone/>
            </a:pPr>
            <a:r>
              <a:rPr lang="en-US" sz="2000" dirty="0" smtClean="0"/>
              <a:t>their victim. We observed 20 bots of this kind on this</a:t>
            </a:r>
          </a:p>
          <a:p>
            <a:pPr lvl="1">
              <a:buNone/>
            </a:pPr>
            <a:r>
              <a:rPr lang="en-US" sz="2000" dirty="0" smtClean="0"/>
              <a:t>network, but none on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and MySpace.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Observed average number of messages per day</a:t>
            </a:r>
          </a:p>
          <a:p>
            <a:pPr lvl="1"/>
            <a:r>
              <a:rPr lang="en-US" sz="2000" dirty="0" err="1" smtClean="0"/>
              <a:t>Facebook</a:t>
            </a:r>
            <a:r>
              <a:rPr lang="en-US" sz="2000" dirty="0" smtClean="0"/>
              <a:t>: 11 /day</a:t>
            </a:r>
          </a:p>
          <a:p>
            <a:pPr lvl="1"/>
            <a:r>
              <a:rPr lang="en-US" sz="2000" dirty="0" smtClean="0"/>
              <a:t>Twitter: 34 /day</a:t>
            </a:r>
          </a:p>
          <a:p>
            <a:pPr lvl="1"/>
            <a:r>
              <a:rPr lang="en-US" sz="2000" dirty="0" smtClean="0"/>
              <a:t>MySpace: None because of being displayers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Average life of a spam account</a:t>
            </a:r>
          </a:p>
          <a:p>
            <a:pPr lvl="1"/>
            <a:r>
              <a:rPr lang="en-US" sz="2000" dirty="0" err="1" smtClean="0"/>
              <a:t>Facebook</a:t>
            </a:r>
            <a:r>
              <a:rPr lang="en-US" sz="2000" dirty="0" smtClean="0"/>
              <a:t>: 4 days</a:t>
            </a:r>
          </a:p>
          <a:p>
            <a:pPr lvl="1"/>
            <a:r>
              <a:rPr lang="en-US" sz="2000" dirty="0" smtClean="0"/>
              <a:t>Twitter: 31 days</a:t>
            </a:r>
          </a:p>
          <a:p>
            <a:pPr lvl="1"/>
            <a:r>
              <a:rPr lang="en-US" sz="2000" dirty="0" smtClean="0"/>
              <a:t>MySpace: </a:t>
            </a:r>
            <a:r>
              <a:rPr lang="en-US" sz="2000" dirty="0" smtClean="0"/>
              <a:t>None have been deactivated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Higher activity during midnight hours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Stealthy and Greedy Bots</a:t>
            </a:r>
          </a:p>
          <a:p>
            <a:pPr lvl="1"/>
            <a:r>
              <a:rPr lang="en-US" sz="2000" dirty="0" smtClean="0"/>
              <a:t>Greedy: All spam all the time</a:t>
            </a:r>
          </a:p>
          <a:p>
            <a:pPr lvl="1"/>
            <a:r>
              <a:rPr lang="en-US" sz="2000" dirty="0" smtClean="0"/>
              <a:t>Stealthy: </a:t>
            </a:r>
            <a:r>
              <a:rPr lang="en-US" sz="2000" dirty="0" err="1" smtClean="0"/>
              <a:t>Legitmate</a:t>
            </a:r>
            <a:r>
              <a:rPr lang="en-US" sz="2000" dirty="0"/>
              <a:t> </a:t>
            </a:r>
            <a:r>
              <a:rPr lang="en-US" sz="2000" dirty="0" smtClean="0"/>
              <a:t>looking and malicious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Of the 534 bots found:</a:t>
            </a:r>
          </a:p>
          <a:p>
            <a:pPr lvl="1"/>
            <a:r>
              <a:rPr lang="en-US" sz="2000" dirty="0" smtClean="0"/>
              <a:t>416 Greedy</a:t>
            </a:r>
          </a:p>
          <a:p>
            <a:pPr lvl="1"/>
            <a:r>
              <a:rPr lang="en-US" sz="2000" dirty="0" smtClean="0"/>
              <a:t>98 Stealthy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Most victims were male…or females with male last names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0" y="4648200"/>
            <a:ext cx="838200" cy="1066800"/>
            <a:chOff x="4953000" y="4343400"/>
            <a:chExt cx="838200" cy="1066800"/>
          </a:xfrm>
        </p:grpSpPr>
        <p:pic>
          <p:nvPicPr>
            <p:cNvPr id="6" name="Picture 2" descr="C:\Users\Justin\Documents\My Dropbox\Spring 2011\CAP 6135\Paper2\faceboo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4343400"/>
              <a:ext cx="838200" cy="8382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953000" y="5040868"/>
              <a:ext cx="834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SPAM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Interface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and no CAPTCHAs</a:t>
            </a:r>
          </a:p>
          <a:p>
            <a:pPr lvl="1"/>
            <a:r>
              <a:rPr lang="en-US" sz="2000" dirty="0" smtClean="0"/>
              <a:t>Can easily send malicious messages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80% of bots detected on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were sending spam messages with a mobile interface</a:t>
            </a:r>
            <a:endParaRPr lang="en-US" sz="2400" dirty="0" smtClean="0"/>
          </a:p>
        </p:txBody>
      </p:sp>
      <p:pic>
        <p:nvPicPr>
          <p:cNvPr id="8194" name="Picture 2" descr="C:\Users\Justin\AppData\Local\Microsoft\Windows\Temporary Internet Files\Content.IE5\LY9JWKHN\MC90043386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19600"/>
            <a:ext cx="1828800" cy="1828800"/>
          </a:xfrm>
          <a:prstGeom prst="rect">
            <a:avLst/>
          </a:prstGeom>
          <a:noFill/>
        </p:spPr>
      </p:pic>
      <p:pic>
        <p:nvPicPr>
          <p:cNvPr id="8195" name="Picture 3" descr="C:\Users\Justin\AppData\Local\Microsoft\Windows\Temporary Internet Files\Content.IE5\8IFN2E5K\MC9004338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1828800" cy="1828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20877099">
            <a:off x="3517708" y="4773440"/>
            <a:ext cx="1752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6.66667E-6 -1.11111E-6 L 0.20833 -0.0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Profile Detection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Six features to detect a spammer or not:</a:t>
            </a:r>
          </a:p>
          <a:p>
            <a:pPr lvl="1"/>
            <a:r>
              <a:rPr lang="en-US" sz="2000" dirty="0" smtClean="0"/>
              <a:t>FF ratio (R)</a:t>
            </a:r>
            <a:endParaRPr lang="en-US" sz="1600" dirty="0" smtClean="0"/>
          </a:p>
          <a:p>
            <a:pPr lvl="1"/>
            <a:r>
              <a:rPr lang="en-US" sz="2000" dirty="0" smtClean="0"/>
              <a:t>URL ratio (U)</a:t>
            </a:r>
          </a:p>
          <a:p>
            <a:pPr lvl="1"/>
            <a:r>
              <a:rPr lang="en-US" sz="2000" dirty="0" smtClean="0"/>
              <a:t>Message Similarity (S)</a:t>
            </a:r>
          </a:p>
          <a:p>
            <a:pPr lvl="1"/>
            <a:r>
              <a:rPr lang="en-US" sz="2000" dirty="0" smtClean="0"/>
              <a:t>Friend Choice (F)</a:t>
            </a:r>
          </a:p>
          <a:p>
            <a:pPr lvl="1"/>
            <a:r>
              <a:rPr lang="en-US" sz="2000" dirty="0" smtClean="0"/>
              <a:t>Message Sent (M)</a:t>
            </a:r>
          </a:p>
          <a:p>
            <a:pPr lvl="1"/>
            <a:r>
              <a:rPr lang="en-US" sz="2000" dirty="0" smtClean="0"/>
              <a:t>Friend Number (FN)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Profile Detection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FF Ratio (R)</a:t>
            </a:r>
          </a:p>
          <a:p>
            <a:pPr lvl="1"/>
            <a:r>
              <a:rPr lang="en-US" sz="2000" dirty="0" smtClean="0"/>
              <a:t>Compares how many requests were sent to how many friends they have.</a:t>
            </a:r>
          </a:p>
          <a:p>
            <a:pPr lvl="1"/>
            <a:r>
              <a:rPr lang="en-US" sz="2000" dirty="0" smtClean="0"/>
              <a:t>Only used Twitter’s public info.</a:t>
            </a:r>
          </a:p>
          <a:p>
            <a:pPr lvl="1"/>
            <a:r>
              <a:rPr lang="en-US" sz="2000" dirty="0" smtClean="0"/>
              <a:t>R = following / followers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URL Ratio (U)</a:t>
            </a:r>
          </a:p>
          <a:p>
            <a:pPr lvl="1"/>
            <a:r>
              <a:rPr lang="en-US" sz="2000" dirty="0" smtClean="0"/>
              <a:t>Detects URL’s in messages (only to outside sources)</a:t>
            </a:r>
          </a:p>
          <a:p>
            <a:pPr lvl="1"/>
            <a:r>
              <a:rPr lang="en-US" sz="2000" dirty="0" smtClean="0"/>
              <a:t>U = messages with URLs / total messages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Profile Detection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Message Similarity (S)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000" dirty="0" smtClean="0"/>
              <a:t>P: the set of possible message-to-message combinations among any two messages logged for a certain account</a:t>
            </a:r>
          </a:p>
          <a:p>
            <a:pPr lvl="1"/>
            <a:r>
              <a:rPr lang="en-US" sz="2000" dirty="0" smtClean="0"/>
              <a:t>p: is a single pair</a:t>
            </a:r>
          </a:p>
          <a:p>
            <a:pPr lvl="1"/>
            <a:r>
              <a:rPr lang="en-US" sz="2000" dirty="0" smtClean="0"/>
              <a:t>c(p): calculates number of words each share</a:t>
            </a:r>
          </a:p>
          <a:p>
            <a:pPr lvl="1"/>
            <a:r>
              <a:rPr lang="en-US" sz="2000" dirty="0" smtClean="0"/>
              <a:t>la: average length</a:t>
            </a:r>
          </a:p>
          <a:p>
            <a:pPr lvl="1"/>
            <a:r>
              <a:rPr lang="en-US" sz="2000" dirty="0" err="1" smtClean="0"/>
              <a:t>lp</a:t>
            </a:r>
            <a:r>
              <a:rPr lang="en-US" sz="2000" dirty="0" smtClean="0"/>
              <a:t>: number of message combinations </a:t>
            </a:r>
          </a:p>
          <a:p>
            <a:r>
              <a:rPr lang="en-US" sz="2400" dirty="0" smtClean="0"/>
              <a:t>Low value of S means more similar messages</a:t>
            </a:r>
            <a:endParaRPr lang="en-US" sz="2400" dirty="0" smtClean="0"/>
          </a:p>
          <a:p>
            <a:pPr lvl="1">
              <a:buNone/>
            </a:pPr>
            <a:endParaRPr lang="en-US" sz="16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2133600"/>
          <a:ext cx="3276600" cy="1660144"/>
        </p:xfrm>
        <a:graphic>
          <a:graphicData uri="http://schemas.openxmlformats.org/presentationml/2006/ole">
            <p:oleObj spid="_x0000_s10242" name="Equation" r:id="rId3" imgW="952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Profile Detection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Friend Choice (F)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000" dirty="0" err="1" smtClean="0"/>
              <a:t>Tn</a:t>
            </a:r>
            <a:r>
              <a:rPr lang="en-US" sz="2000" dirty="0" smtClean="0"/>
              <a:t>: total number of names among the profiles’ friend</a:t>
            </a:r>
          </a:p>
          <a:p>
            <a:pPr lvl="1"/>
            <a:r>
              <a:rPr lang="en-US" sz="2000" dirty="0" err="1" smtClean="0"/>
              <a:t>Dn</a:t>
            </a:r>
            <a:r>
              <a:rPr lang="en-US" sz="2000" dirty="0" smtClean="0"/>
              <a:t>: number of distinct first names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Legitimate accounts have values closer to 1</a:t>
            </a:r>
          </a:p>
          <a:p>
            <a:r>
              <a:rPr lang="en-US" sz="2400" dirty="0" smtClean="0"/>
              <a:t>Spammers have values of 2 or more</a:t>
            </a:r>
          </a:p>
          <a:p>
            <a:pPr lvl="1">
              <a:buNone/>
            </a:pPr>
            <a:endParaRPr lang="en-US" sz="16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43150" y="2220913"/>
          <a:ext cx="1790700" cy="1484312"/>
        </p:xfrm>
        <a:graphic>
          <a:graphicData uri="http://schemas.openxmlformats.org/presentationml/2006/ole">
            <p:oleObj spid="_x0000_s9218" name="Equation" r:id="rId3" imgW="520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paper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Social Networks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Spam Profile Detection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Profile Detection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Messages Sent (M)</a:t>
            </a:r>
          </a:p>
          <a:p>
            <a:pPr lvl="1"/>
            <a:r>
              <a:rPr lang="en-US" sz="2000" dirty="0" smtClean="0"/>
              <a:t>Most spam bots sent less then 20 messages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Friend Number (FN)</a:t>
            </a:r>
          </a:p>
          <a:p>
            <a:pPr lvl="1"/>
            <a:r>
              <a:rPr lang="en-US" sz="2000" dirty="0" smtClean="0"/>
              <a:t>Number of friends the profile 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Detection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Could not apply R because of privacy</a:t>
            </a:r>
          </a:p>
          <a:p>
            <a:endParaRPr lang="en-US" sz="2400" dirty="0"/>
          </a:p>
          <a:p>
            <a:r>
              <a:rPr lang="en-US" sz="2400" dirty="0" smtClean="0"/>
              <a:t>Trained with 1,000 profiles</a:t>
            </a:r>
          </a:p>
          <a:p>
            <a:endParaRPr lang="en-US" sz="2400" dirty="0"/>
          </a:p>
          <a:p>
            <a:r>
              <a:rPr lang="en-US" sz="2400" dirty="0" smtClean="0"/>
              <a:t>False positive ratio of 2%</a:t>
            </a:r>
          </a:p>
          <a:p>
            <a:r>
              <a:rPr lang="en-US" sz="2400" dirty="0" smtClean="0"/>
              <a:t>False negative ratio of 1%</a:t>
            </a:r>
          </a:p>
          <a:p>
            <a:endParaRPr lang="en-US" sz="2400" dirty="0"/>
          </a:p>
          <a:p>
            <a:r>
              <a:rPr lang="en-US" sz="2400" dirty="0" smtClean="0"/>
              <a:t>Tested against 790,951 in NY &amp; LA networks</a:t>
            </a:r>
          </a:p>
          <a:p>
            <a:pPr lvl="1"/>
            <a:r>
              <a:rPr lang="en-US" sz="2000" dirty="0" smtClean="0"/>
              <a:t>130 spammers detected</a:t>
            </a:r>
          </a:p>
          <a:p>
            <a:pPr lvl="1"/>
            <a:r>
              <a:rPr lang="en-US" sz="2000" dirty="0" smtClean="0"/>
              <a:t>7 were false positives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Detection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Much easier than </a:t>
            </a:r>
            <a:r>
              <a:rPr lang="en-US" sz="2400" dirty="0" err="1" smtClean="0"/>
              <a:t>Facebook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Trained with 500 spam accounts and 500 real</a:t>
            </a:r>
          </a:p>
          <a:p>
            <a:endParaRPr lang="en-US" sz="2400" dirty="0"/>
          </a:p>
          <a:p>
            <a:r>
              <a:rPr lang="en-US" sz="2400" dirty="0" smtClean="0"/>
              <a:t>Eliminated </a:t>
            </a:r>
            <a:r>
              <a:rPr lang="en-US" sz="2400" i="1" dirty="0" smtClean="0"/>
              <a:t>F</a:t>
            </a:r>
            <a:r>
              <a:rPr lang="en-US" sz="2400" dirty="0" smtClean="0"/>
              <a:t> feature</a:t>
            </a:r>
          </a:p>
          <a:p>
            <a:pPr lvl="1"/>
            <a:r>
              <a:rPr lang="en-US" sz="2000" dirty="0" smtClean="0"/>
              <a:t>Twitter spam bots don’t chose based on name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False positive ratio of 2.5%</a:t>
            </a:r>
          </a:p>
          <a:p>
            <a:r>
              <a:rPr lang="en-US" sz="2400" dirty="0" smtClean="0"/>
              <a:t>False negative ratio of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Detection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Every time they detected spam they reported it to Twitter.</a:t>
            </a:r>
          </a:p>
          <a:p>
            <a:endParaRPr lang="en-US" sz="2400" dirty="0" smtClean="0"/>
          </a:p>
          <a:p>
            <a:r>
              <a:rPr lang="en-US" sz="2400" dirty="0" smtClean="0"/>
              <a:t>Crawled 135,834 profiles in 3 months</a:t>
            </a:r>
          </a:p>
          <a:p>
            <a:pPr lvl="1"/>
            <a:r>
              <a:rPr lang="en-US" sz="2000" dirty="0" smtClean="0"/>
              <a:t>15,932 were detected as spam</a:t>
            </a:r>
          </a:p>
          <a:p>
            <a:pPr lvl="1"/>
            <a:r>
              <a:rPr lang="en-US" sz="2000" dirty="0" smtClean="0"/>
              <a:t>Twitter reported only 75 to be false positives</a:t>
            </a:r>
          </a:p>
          <a:p>
            <a:pPr lvl="1"/>
            <a:r>
              <a:rPr lang="en-US" sz="2000" dirty="0" smtClean="0"/>
              <a:t>All others were deleted by Twitter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Campaigns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spam profiles that  act under a single spammer</a:t>
            </a:r>
          </a:p>
          <a:p>
            <a:pPr lvl="1"/>
            <a:r>
              <a:rPr lang="en-US" sz="2000" dirty="0" smtClean="0"/>
              <a:t>Two bots posting the same URLs are the same campaign</a:t>
            </a:r>
          </a:p>
        </p:txBody>
      </p:sp>
      <p:pic>
        <p:nvPicPr>
          <p:cNvPr id="12290" name="Picture 2" descr="C:\Users\Justin\Documents\My Dropbox\Spring 2011\CAP 6135\Paper2\fig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4419600" cy="358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Campaigns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Bots with long campaigns were considered successful</a:t>
            </a:r>
          </a:p>
          <a:p>
            <a:pPr lvl="1"/>
            <a:r>
              <a:rPr lang="en-US" sz="2000" dirty="0" smtClean="0"/>
              <a:t>Greedy bots are detected faster</a:t>
            </a:r>
          </a:p>
          <a:p>
            <a:pPr lvl="1"/>
            <a:r>
              <a:rPr lang="en-US" sz="2000" dirty="0" smtClean="0"/>
              <a:t>Stealthy bots are more effective</a:t>
            </a:r>
          </a:p>
        </p:txBody>
      </p:sp>
      <p:pic>
        <p:nvPicPr>
          <p:cNvPr id="13314" name="Picture 2" descr="C:\Users\Justin\Documents\My Dropbox\Spring 2011\CAP 6135\Paper2\tab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06" y="3048000"/>
            <a:ext cx="835909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Spam on social networks is a problem</a:t>
            </a:r>
          </a:p>
          <a:p>
            <a:endParaRPr lang="en-US" sz="2400" dirty="0"/>
          </a:p>
          <a:p>
            <a:r>
              <a:rPr lang="en-US" sz="2400" dirty="0" smtClean="0"/>
              <a:t>Created 900 honey-profiles and logged all data</a:t>
            </a:r>
          </a:p>
          <a:p>
            <a:endParaRPr lang="en-US" sz="2400" dirty="0"/>
          </a:p>
          <a:p>
            <a:r>
              <a:rPr lang="en-US" sz="2400" dirty="0" smtClean="0"/>
              <a:t>Techniques to identify spam bots</a:t>
            </a:r>
          </a:p>
          <a:p>
            <a:pPr lvl="1"/>
            <a:r>
              <a:rPr lang="en-US" sz="2000" dirty="0" smtClean="0"/>
              <a:t>Also detect campaigns</a:t>
            </a:r>
          </a:p>
          <a:p>
            <a:pPr lvl="1"/>
            <a:endParaRPr lang="en-US" sz="1600" dirty="0"/>
          </a:p>
          <a:p>
            <a:r>
              <a:rPr lang="en-US" sz="2400" dirty="0" smtClean="0"/>
              <a:t>Tools to detect spam on social networks</a:t>
            </a:r>
          </a:p>
          <a:p>
            <a:pPr lvl="1"/>
            <a:r>
              <a:rPr lang="en-US" sz="2000" dirty="0" smtClean="0"/>
              <a:t>Twitter used their collected data to shut down 15,857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Supported by the ONR under grant N000140911042</a:t>
            </a:r>
          </a:p>
          <a:p>
            <a:endParaRPr lang="en-US" sz="2400" dirty="0"/>
          </a:p>
          <a:p>
            <a:r>
              <a:rPr lang="en-US" sz="2400" dirty="0" smtClean="0"/>
              <a:t>National Science Foundation (NSF) under grants CNS-0845559 and CNS-0905537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Doesn’t really explain why they stopped detecting spam on MySpace</a:t>
            </a:r>
          </a:p>
          <a:p>
            <a:endParaRPr lang="en-US" sz="2400" dirty="0"/>
          </a:p>
          <a:p>
            <a:r>
              <a:rPr lang="en-US" sz="2400" dirty="0" smtClean="0"/>
              <a:t>No explanation of what the main type of malicious attacks happen due to spam.</a:t>
            </a:r>
          </a:p>
          <a:p>
            <a:pPr lvl="1"/>
            <a:r>
              <a:rPr lang="en-US" sz="2000" dirty="0" smtClean="0"/>
              <a:t>Viruses, Advertisements, Malware, etc.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Was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contacted about their tools to detect spam?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Follow the links provided in Spam</a:t>
            </a:r>
          </a:p>
          <a:p>
            <a:pPr lvl="1"/>
            <a:r>
              <a:rPr lang="en-US" sz="2000" dirty="0" smtClean="0"/>
              <a:t>Track the changes on virtual machines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Contact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and offer them a tool to detect and delete spam accounts.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en-US" sz="2400" dirty="0" smtClean="0"/>
              <a:t>Users spend more time on social networking sites than any other site.</a:t>
            </a:r>
          </a:p>
          <a:p>
            <a:endParaRPr lang="en-US" sz="2400" dirty="0" smtClean="0"/>
          </a:p>
          <a:p>
            <a:r>
              <a:rPr lang="en-US" sz="2400" dirty="0" smtClean="0"/>
              <a:t>Collect </a:t>
            </a:r>
            <a:r>
              <a:rPr lang="en-US" sz="2400" b="1" dirty="0" smtClean="0"/>
              <a:t>HUGE </a:t>
            </a:r>
            <a:r>
              <a:rPr lang="en-US" sz="2400" dirty="0" smtClean="0"/>
              <a:t>amounts of personal information from users.</a:t>
            </a:r>
          </a:p>
          <a:p>
            <a:pPr lvl="1"/>
            <a:r>
              <a:rPr lang="en-US" sz="1800" dirty="0" smtClean="0"/>
              <a:t>Their friends and habits as well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In 2008, 83% of these users of social networks have received at least one unwanted friend request or message.</a:t>
            </a:r>
          </a:p>
          <a:p>
            <a:pPr lvl="1"/>
            <a:r>
              <a:rPr lang="en-US" sz="2000" dirty="0" smtClean="0"/>
              <a:t>SPAM</a:t>
            </a:r>
          </a:p>
          <a:p>
            <a:endParaRPr lang="en-US" dirty="0"/>
          </a:p>
        </p:txBody>
      </p:sp>
      <p:pic>
        <p:nvPicPr>
          <p:cNvPr id="3074" name="Picture 2" descr="C:\Users\Justin\Documents\My Dropbox\Spring 2011\CAP 6135\Paper2\face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09600"/>
            <a:ext cx="1009650" cy="1009650"/>
          </a:xfrm>
          <a:prstGeom prst="rect">
            <a:avLst/>
          </a:prstGeom>
          <a:noFill/>
        </p:spPr>
      </p:pic>
      <p:pic>
        <p:nvPicPr>
          <p:cNvPr id="3075" name="Picture 3" descr="C:\Users\Justin\Documents\My Dropbox\Spring 2011\CAP 6135\Paper2\mysp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200400"/>
            <a:ext cx="1009650" cy="1009650"/>
          </a:xfrm>
          <a:prstGeom prst="rect">
            <a:avLst/>
          </a:prstGeom>
          <a:noFill/>
        </p:spPr>
      </p:pic>
      <p:pic>
        <p:nvPicPr>
          <p:cNvPr id="3076" name="Picture 4" descr="C:\Users\Justin\Documents\My Dropbox\Spring 2011\CAP 6135\Paper2\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905000"/>
            <a:ext cx="100965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90800"/>
            <a:ext cx="7010400" cy="1143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10400" cy="3429000"/>
          </a:xfrm>
        </p:spPr>
        <p:txBody>
          <a:bodyPr/>
          <a:lstStyle/>
          <a:p>
            <a:r>
              <a:rPr lang="en-US" sz="2400" dirty="0" smtClean="0"/>
              <a:t>“Network of Trust”</a:t>
            </a:r>
          </a:p>
          <a:p>
            <a:pPr lvl="1"/>
            <a:r>
              <a:rPr lang="en-US" sz="2000" dirty="0" smtClean="0"/>
              <a:t>Easy to get into someone’s network</a:t>
            </a:r>
          </a:p>
          <a:p>
            <a:endParaRPr lang="en-US" sz="2400" dirty="0"/>
          </a:p>
          <a:p>
            <a:r>
              <a:rPr lang="en-US" sz="2400" dirty="0" smtClean="0"/>
              <a:t>Most people know about phishing, email spam, and viruses…</a:t>
            </a:r>
          </a:p>
          <a:p>
            <a:endParaRPr lang="en-US" sz="2400" dirty="0"/>
          </a:p>
          <a:p>
            <a:r>
              <a:rPr lang="en-US" sz="2400" dirty="0" smtClean="0"/>
              <a:t>…But 45% of social network users will readily click on links posted by their “friends”.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098" name="Picture 2" descr="C:\Users\Justin\Documents\My Dropbox\Spring 2011\CAP 6135\Paper2\hack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53000"/>
            <a:ext cx="5981700" cy="165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going to be done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2999"/>
          </a:xfrm>
        </p:spPr>
        <p:txBody>
          <a:bodyPr/>
          <a:lstStyle/>
          <a:p>
            <a:r>
              <a:rPr lang="en-US" sz="2400" dirty="0" smtClean="0"/>
              <a:t>Honey-profiles set up on social networking sites</a:t>
            </a:r>
            <a:endParaRPr lang="en-US" sz="800" dirty="0" smtClean="0"/>
          </a:p>
          <a:p>
            <a:endParaRPr lang="en-US" dirty="0" smtClean="0"/>
          </a:p>
          <a:p>
            <a:r>
              <a:rPr lang="en-US" sz="2400" dirty="0" smtClean="0"/>
              <a:t>Logged all activity</a:t>
            </a:r>
          </a:p>
          <a:p>
            <a:endParaRPr lang="en-US" sz="2400" dirty="0" smtClean="0"/>
          </a:p>
          <a:p>
            <a:r>
              <a:rPr lang="en-US" sz="2400" dirty="0" smtClean="0"/>
              <a:t>Investigate how spammers are using social networks</a:t>
            </a:r>
          </a:p>
          <a:p>
            <a:endParaRPr lang="en-US" sz="2400" dirty="0"/>
          </a:p>
          <a:p>
            <a:r>
              <a:rPr lang="en-US" sz="2400" dirty="0" smtClean="0"/>
              <a:t>Characteristics to detect spammers</a:t>
            </a:r>
          </a:p>
          <a:p>
            <a:endParaRPr lang="en-US" sz="2400" dirty="0"/>
          </a:p>
          <a:p>
            <a:r>
              <a:rPr lang="en-US" sz="2400" dirty="0" smtClean="0"/>
              <a:t>Build a tool to detect spammers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2" descr="C:\Users\Justin\Documents\My Dropbox\Spring 2011\CAP 6135\Paper2\face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304800" cy="304800"/>
          </a:xfrm>
          <a:prstGeom prst="rect">
            <a:avLst/>
          </a:prstGeom>
          <a:noFill/>
        </p:spPr>
      </p:pic>
      <p:pic>
        <p:nvPicPr>
          <p:cNvPr id="6" name="Picture 3" descr="C:\Users\Justin\Documents\My Dropbox\Spring 2011\CAP 6135\Paper2\mysp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04800" cy="304800"/>
          </a:xfrm>
          <a:prstGeom prst="rect">
            <a:avLst/>
          </a:prstGeom>
          <a:noFill/>
        </p:spPr>
      </p:pic>
      <p:pic>
        <p:nvPicPr>
          <p:cNvPr id="7" name="Picture 4" descr="C:\Users\Justin\Documents\My Dropbox\Spring 2011\CAP 6135\Paper2\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33600"/>
            <a:ext cx="3048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2133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year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1533" y="2145268"/>
            <a:ext cx="124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and Related Work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10400" cy="3429000"/>
          </a:xfrm>
        </p:spPr>
        <p:txBody>
          <a:bodyPr/>
          <a:lstStyle/>
          <a:p>
            <a:r>
              <a:rPr lang="en-US" sz="2400" dirty="0" smtClean="0"/>
              <a:t>Taking a closer look into the ways that social networks manage the network of trust and what is visible between users.</a:t>
            </a:r>
          </a:p>
          <a:p>
            <a:endParaRPr lang="en-US" sz="2400" dirty="0"/>
          </a:p>
          <a:p>
            <a:r>
              <a:rPr lang="en-US" sz="2400" dirty="0" smtClean="0"/>
              <a:t>Overview of the three most popular social networks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400 million active users all over the world</a:t>
            </a:r>
          </a:p>
          <a:p>
            <a:pPr lvl="1"/>
            <a:r>
              <a:rPr lang="en-US" sz="2000" dirty="0" smtClean="0"/>
              <a:t>2 billion media items shared every week</a:t>
            </a:r>
          </a:p>
          <a:p>
            <a:pPr lvl="1"/>
            <a:r>
              <a:rPr lang="en-US" sz="2000" dirty="0" smtClean="0"/>
              <a:t>Since has grown to 500 million and 30 billion pieces each month</a:t>
            </a:r>
          </a:p>
          <a:p>
            <a:pPr lvl="1"/>
            <a:endParaRPr lang="en-US" sz="2000" dirty="0"/>
          </a:p>
          <a:p>
            <a:r>
              <a:rPr lang="en-US" sz="2400" dirty="0" err="1" smtClean="0"/>
              <a:t>Facebook</a:t>
            </a:r>
            <a:r>
              <a:rPr lang="en-US" sz="2400" dirty="0" smtClean="0"/>
              <a:t> users accept friend requests from people they barely know.</a:t>
            </a:r>
          </a:p>
          <a:p>
            <a:pPr lvl="1"/>
            <a:r>
              <a:rPr lang="en-US" sz="2000" dirty="0" smtClean="0"/>
              <a:t>Would be different in real life.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Most user profiles are not public</a:t>
            </a:r>
          </a:p>
          <a:p>
            <a:endParaRPr lang="en-US" sz="2400" dirty="0"/>
          </a:p>
          <a:p>
            <a:r>
              <a:rPr lang="en-US" sz="2400" dirty="0" smtClean="0"/>
              <a:t>Geographic networks</a:t>
            </a:r>
          </a:p>
          <a:p>
            <a:pPr lvl="1"/>
            <a:r>
              <a:rPr lang="en-US" sz="2000" dirty="0" smtClean="0"/>
              <a:t>Security forces a valid email address to join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social network to gain significant popularity</a:t>
            </a:r>
          </a:p>
          <a:p>
            <a:endParaRPr lang="en-US" sz="2400" dirty="0"/>
          </a:p>
          <a:p>
            <a:r>
              <a:rPr lang="en-US" sz="2400" dirty="0" smtClean="0"/>
              <a:t>MySpace pages are public by default</a:t>
            </a:r>
          </a:p>
          <a:p>
            <a:pPr lvl="1"/>
            <a:r>
              <a:rPr lang="en-US" sz="2000" dirty="0" smtClean="0"/>
              <a:t>Easier for malicious user to obtain information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Used to be the biggest social network on the internet</a:t>
            </a:r>
          </a:p>
          <a:p>
            <a:pPr lvl="1"/>
            <a:r>
              <a:rPr lang="en-US" sz="2000" dirty="0" smtClean="0"/>
              <a:t>Since then it has pretty much died.</a:t>
            </a:r>
            <a:endParaRPr lang="en-US" sz="2000" dirty="0"/>
          </a:p>
        </p:txBody>
      </p:sp>
      <p:pic>
        <p:nvPicPr>
          <p:cNvPr id="5122" name="Picture 2" descr="C:\Users\Justin\Documents\My Dropbox\Spring 2011\CAP 6135\Paper2\myspace_is_dea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2886075" cy="1381125"/>
          </a:xfrm>
          <a:prstGeom prst="rect">
            <a:avLst/>
          </a:prstGeom>
          <a:noFill/>
        </p:spPr>
      </p:pic>
      <p:pic>
        <p:nvPicPr>
          <p:cNvPr id="5123" name="Picture 3" descr="C:\Users\Justin\Documents\My Dropbox\Spring 2011\CAP 6135\Paper2\butterfl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1905000" cy="1905000"/>
          </a:xfrm>
          <a:prstGeom prst="rect">
            <a:avLst/>
          </a:prstGeom>
          <a:noFill/>
        </p:spPr>
      </p:pic>
      <p:sp>
        <p:nvSpPr>
          <p:cNvPr id="5" name="Curved Left Arrow 4"/>
          <p:cNvSpPr/>
          <p:nvPr/>
        </p:nvSpPr>
        <p:spPr>
          <a:xfrm>
            <a:off x="6400800" y="3733800"/>
            <a:ext cx="990600" cy="1828800"/>
          </a:xfrm>
          <a:prstGeom prst="curvedLeftArrow">
            <a:avLst>
              <a:gd name="adj1" fmla="val 1764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44196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1777</Words>
  <Application>Microsoft Office PowerPoint</Application>
  <PresentationFormat>On-screen Show (4:3)</PresentationFormat>
  <Paragraphs>373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Microsoft Equation 3.0</vt:lpstr>
      <vt:lpstr>Slide 1</vt:lpstr>
      <vt:lpstr>Presentation</vt:lpstr>
      <vt:lpstr>Overview of paper</vt:lpstr>
      <vt:lpstr>Introduction</vt:lpstr>
      <vt:lpstr>Introduction</vt:lpstr>
      <vt:lpstr>What’s going to be done</vt:lpstr>
      <vt:lpstr>Background and Related Work</vt:lpstr>
      <vt:lpstr>Slide 8</vt:lpstr>
      <vt:lpstr>Slide 9</vt:lpstr>
      <vt:lpstr>Slide 10</vt:lpstr>
      <vt:lpstr>Background and Related Work</vt:lpstr>
      <vt:lpstr>Data Collection</vt:lpstr>
      <vt:lpstr>Honey-Profiles</vt:lpstr>
      <vt:lpstr>Collection of Data</vt:lpstr>
      <vt:lpstr>Analysis of Data</vt:lpstr>
      <vt:lpstr>Analysis of Data</vt:lpstr>
      <vt:lpstr>Identifying Spam Accounts</vt:lpstr>
      <vt:lpstr>Spam Bot Analysis</vt:lpstr>
      <vt:lpstr>Spam Bot Analysis</vt:lpstr>
      <vt:lpstr>Spam Bot Analysis</vt:lpstr>
      <vt:lpstr>Spam Bot Analysis</vt:lpstr>
      <vt:lpstr>Spam Bot Analysis</vt:lpstr>
      <vt:lpstr>Spam Bot Analysis</vt:lpstr>
      <vt:lpstr>Spam Bot Analysis</vt:lpstr>
      <vt:lpstr>Mobile Interface</vt:lpstr>
      <vt:lpstr>Spam Profile Detection</vt:lpstr>
      <vt:lpstr>Spam Profile Detection</vt:lpstr>
      <vt:lpstr>Spam Profile Detection</vt:lpstr>
      <vt:lpstr>Spam Profile Detection</vt:lpstr>
      <vt:lpstr>Spam Profile Detection</vt:lpstr>
      <vt:lpstr>Spam Detection</vt:lpstr>
      <vt:lpstr>Spam Detection</vt:lpstr>
      <vt:lpstr>Spam Detection</vt:lpstr>
      <vt:lpstr>Spam Campaigns</vt:lpstr>
      <vt:lpstr>Spam Campaigns</vt:lpstr>
      <vt:lpstr>Conclusions</vt:lpstr>
      <vt:lpstr>Contribution</vt:lpstr>
      <vt:lpstr>Weakness</vt:lpstr>
      <vt:lpstr>Improvement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</dc:creator>
  <cp:lastModifiedBy>Justin</cp:lastModifiedBy>
  <cp:revision>100</cp:revision>
  <dcterms:created xsi:type="dcterms:W3CDTF">2011-03-30T15:57:37Z</dcterms:created>
  <dcterms:modified xsi:type="dcterms:W3CDTF">2011-03-30T23:36:44Z</dcterms:modified>
</cp:coreProperties>
</file>