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6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8" r:id="rId3"/>
    <p:sldId id="354" r:id="rId4"/>
    <p:sldId id="355" r:id="rId5"/>
    <p:sldId id="356" r:id="rId6"/>
    <p:sldId id="357" r:id="rId7"/>
    <p:sldId id="358" r:id="rId8"/>
    <p:sldId id="371" r:id="rId9"/>
    <p:sldId id="359" r:id="rId10"/>
    <p:sldId id="360" r:id="rId11"/>
    <p:sldId id="376" r:id="rId12"/>
    <p:sldId id="372" r:id="rId13"/>
    <p:sldId id="361" r:id="rId14"/>
    <p:sldId id="369" r:id="rId15"/>
    <p:sldId id="362" r:id="rId16"/>
    <p:sldId id="373" r:id="rId17"/>
    <p:sldId id="377" r:id="rId18"/>
    <p:sldId id="363" r:id="rId19"/>
    <p:sldId id="364" r:id="rId20"/>
    <p:sldId id="370" r:id="rId21"/>
    <p:sldId id="365" r:id="rId22"/>
    <p:sldId id="366" r:id="rId23"/>
    <p:sldId id="367" r:id="rId24"/>
    <p:sldId id="374" r:id="rId25"/>
    <p:sldId id="375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6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90C091E2-A608-4627-B6BE-8E33650D0023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1ECF1927-E5DD-40FE-8EFC-FC65C408F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5317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28512235-BA12-4D68-A667-F28CB8ECE4E1}" type="datetime1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D31CB347-1283-430A-92B6-D5042D339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2652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2F0C2-473C-44A5-9B6D-91985D0DC69F}" type="slidenum">
              <a:rPr lang="en-US" smtClean="0">
                <a:latin typeface="Arial" pitchFamily="34" charset="0"/>
                <a:sym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D79AEC5-2634-4126-9DBA-89831FBD5908}" type="datetime1">
              <a:rPr lang="en-US" smtClean="0">
                <a:latin typeface="Arial" pitchFamily="34" charset="0"/>
                <a:sym typeface="Arial" pitchFamily="34" charset="0"/>
              </a:rPr>
              <a:pPr/>
              <a:t>2/6/2012</a:t>
            </a:fld>
            <a:endParaRPr lang="en-US" smtClean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63494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sym typeface="Arial" pitchFamily="34" charset="0"/>
              </a:rPr>
              <a:t>Introduction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F677-F983-4E26-828E-C38EDC3C8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FD17-3C81-4099-A595-454844BC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C8D9-F510-4112-928C-C16CD9F7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8A0-DFF0-4EC8-9630-F4035E457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43FF-F44F-4D81-807C-85B47B2D7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F56C-AF86-4BAB-AAC0-1AA87808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89A6-B051-4229-9384-01EA4656B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6E46-6942-4D65-AB37-701EDE0AC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2BA1-AAF9-4C6A-838B-64AEDA3D2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FC79-B983-4028-9153-7366798D8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082C-1ABA-4872-B621-25FDBFA75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38BDE7D5-B752-4F17-8762-346D07576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irtual_machin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039938"/>
            <a:ext cx="7772400" cy="1465262"/>
          </a:xfrm>
        </p:spPr>
        <p:txBody>
          <a:bodyPr lIns="38100" tIns="38100" rIns="1099" bIns="38100" rtlCol="0" anchor="b">
            <a:normAutofit/>
          </a:bodyPr>
          <a:lstStyle/>
          <a:p>
            <a:pPr algn="r" eaLnBrk="1" fontAlgn="auto" hangingPunct="1">
              <a:lnSpc>
                <a:spcPct val="93000"/>
              </a:lnSpc>
              <a:spcAft>
                <a:spcPts val="0"/>
              </a:spcAft>
              <a:tabLst>
                <a:tab pos="50800" algn="l"/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10071100" algn="l"/>
              </a:tabLst>
              <a:defRPr/>
            </a:pPr>
            <a:r>
              <a:rPr lang="en-US" dirty="0" smtClean="0">
                <a:solidFill>
                  <a:schemeClr val="accent6"/>
                </a:solidFill>
              </a:rPr>
              <a:t>Section 3.1:  Operating Systems Concepts</a:t>
            </a:r>
          </a:p>
        </p:txBody>
      </p:sp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8912C-2304-42C0-BDEE-437839B1727E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Process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81200"/>
          </a:xfrm>
        </p:spPr>
        <p:txBody>
          <a:bodyPr/>
          <a:lstStyle/>
          <a:p>
            <a:r>
              <a:rPr lang="en-US" sz="2400" dirty="0" smtClean="0"/>
              <a:t>Each process running on a given computer is identified by a unique nonnegative integer, called the </a:t>
            </a:r>
            <a:r>
              <a:rPr lang="en-US" sz="2400" b="1" dirty="0" smtClean="0"/>
              <a:t>process ID (PID). </a:t>
            </a:r>
          </a:p>
          <a:p>
            <a:r>
              <a:rPr lang="en-US" sz="2400" dirty="0" smtClean="0"/>
              <a:t>Given the PID for a process, we can then associate its CPU time, memory usage, user ID (UID), program name, etc.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4166" t="50000" r="6667" b="12667"/>
          <a:stretch>
            <a:fillRect/>
          </a:stretch>
        </p:blipFill>
        <p:spPr bwMode="auto">
          <a:xfrm>
            <a:off x="1981200" y="2804160"/>
            <a:ext cx="487680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Process in Unix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 command: listing processes running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ps</a:t>
            </a:r>
            <a:r>
              <a:rPr lang="en-US" dirty="0" smtClean="0"/>
              <a:t> –aux” : list all users processes</a:t>
            </a:r>
          </a:p>
          <a:p>
            <a:pPr lvl="2"/>
            <a:r>
              <a:rPr lang="en-US" dirty="0" smtClean="0"/>
              <a:t>May reveal private information of other users</a:t>
            </a:r>
          </a:p>
          <a:p>
            <a:r>
              <a:rPr lang="en-US" dirty="0" smtClean="0"/>
              <a:t>TOP </a:t>
            </a:r>
            <a:r>
              <a:rPr lang="en-US" dirty="0"/>
              <a:t>command: display top CPU processes 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“top a”: list top processes from all users</a:t>
            </a:r>
          </a:p>
          <a:p>
            <a:endParaRPr lang="en-US" dirty="0" smtClean="0"/>
          </a:p>
          <a:p>
            <a:r>
              <a:rPr lang="en-US" dirty="0"/>
              <a:t>PSTREE command: </a:t>
            </a:r>
            <a:endParaRPr lang="en-US" dirty="0" smtClean="0"/>
          </a:p>
          <a:p>
            <a:pPr lvl="1"/>
            <a:r>
              <a:rPr lang="en-US" dirty="0" smtClean="0"/>
              <a:t>shows </a:t>
            </a:r>
            <a:r>
              <a:rPr lang="en-US" dirty="0"/>
              <a:t>running processes as a tree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Privileges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User ID (</a:t>
            </a:r>
            <a:r>
              <a:rPr lang="en-US" dirty="0" err="1" smtClean="0">
                <a:solidFill>
                  <a:srgbClr val="0070C0"/>
                </a:solidFill>
              </a:rPr>
              <a:t>uid</a:t>
            </a:r>
            <a:r>
              <a:rPr lang="en-US" dirty="0" smtClean="0">
                <a:solidFill>
                  <a:srgbClr val="0070C0"/>
                </a:solidFill>
              </a:rPr>
              <a:t>): </a:t>
            </a:r>
            <a:r>
              <a:rPr lang="en-US" dirty="0" smtClean="0"/>
              <a:t>identify the user associated with a process</a:t>
            </a:r>
          </a:p>
          <a:p>
            <a:r>
              <a:rPr lang="en-US" dirty="0">
                <a:solidFill>
                  <a:srgbClr val="0070C0"/>
                </a:solidFill>
              </a:rPr>
              <a:t>Group ID (</a:t>
            </a:r>
            <a:r>
              <a:rPr lang="en-US" dirty="0" err="1">
                <a:solidFill>
                  <a:srgbClr val="0070C0"/>
                </a:solidFill>
              </a:rPr>
              <a:t>gid</a:t>
            </a:r>
            <a:r>
              <a:rPr lang="en-US" dirty="0">
                <a:solidFill>
                  <a:srgbClr val="0070C0"/>
                </a:solidFill>
              </a:rPr>
              <a:t>): </a:t>
            </a:r>
            <a:r>
              <a:rPr lang="en-US" dirty="0" smtClean="0"/>
              <a:t>identify a group of users associated with a process</a:t>
            </a:r>
          </a:p>
          <a:p>
            <a:r>
              <a:rPr lang="en-US" dirty="0">
                <a:solidFill>
                  <a:srgbClr val="0070C0"/>
                </a:solidFill>
              </a:rPr>
              <a:t>Effective user ID (</a:t>
            </a:r>
            <a:r>
              <a:rPr lang="en-US" dirty="0" err="1">
                <a:solidFill>
                  <a:srgbClr val="0070C0"/>
                </a:solidFill>
              </a:rPr>
              <a:t>euid</a:t>
            </a:r>
            <a:r>
              <a:rPr lang="en-US" dirty="0">
                <a:solidFill>
                  <a:srgbClr val="0070C0"/>
                </a:solidFill>
              </a:rPr>
              <a:t>): </a:t>
            </a:r>
            <a:r>
              <a:rPr lang="en-US" dirty="0" smtClean="0"/>
              <a:t>determines the current privilege of the running process</a:t>
            </a:r>
          </a:p>
          <a:p>
            <a:pPr lvl="1"/>
            <a:r>
              <a:rPr lang="en-US" dirty="0" smtClean="0"/>
              <a:t>Can set to be higher than </a:t>
            </a:r>
            <a:r>
              <a:rPr lang="en-US" dirty="0" err="1" smtClean="0"/>
              <a:t>uid</a:t>
            </a:r>
            <a:r>
              <a:rPr lang="en-US" dirty="0" smtClean="0"/>
              <a:t> in order to have permission to access OS kernel data or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err="1" smtClean="0"/>
              <a:t>filesystem</a:t>
            </a:r>
            <a:r>
              <a:rPr lang="en-US" sz="2800" dirty="0" smtClean="0"/>
              <a:t> is an abstraction of how the external, nonvolatile memory of the computer is organized. </a:t>
            </a:r>
          </a:p>
          <a:p>
            <a:r>
              <a:rPr lang="en-US" sz="2800" dirty="0" smtClean="0"/>
              <a:t>Operating systems typically organize files hierarchically into </a:t>
            </a:r>
            <a:r>
              <a:rPr lang="en-US" sz="2800" b="1" dirty="0" smtClean="0"/>
              <a:t>folders, </a:t>
            </a:r>
            <a:r>
              <a:rPr lang="en-US" sz="2800" dirty="0" smtClean="0"/>
              <a:t>also called </a:t>
            </a:r>
            <a:r>
              <a:rPr lang="en-US" sz="2800" b="1" dirty="0" smtClean="0"/>
              <a:t>directories.</a:t>
            </a:r>
          </a:p>
          <a:p>
            <a:r>
              <a:rPr lang="en-US" sz="2800" dirty="0" smtClean="0"/>
              <a:t>Each folder may contain files and/or subfolders. </a:t>
            </a:r>
          </a:p>
          <a:p>
            <a:r>
              <a:rPr lang="en-US" sz="2800" dirty="0" smtClean="0"/>
              <a:t>Thus, a volume, or drive, consists of a collection of nested folders that form a </a:t>
            </a:r>
            <a:r>
              <a:rPr lang="en-US" sz="2800" b="1" dirty="0" smtClean="0"/>
              <a:t>tree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topmost folder is the </a:t>
            </a:r>
            <a:r>
              <a:rPr lang="en-US" sz="2800" b="1" dirty="0" smtClean="0"/>
              <a:t>root </a:t>
            </a:r>
            <a:r>
              <a:rPr lang="en-US" sz="2800" dirty="0" smtClean="0"/>
              <a:t>of this tree and is also called the root folder.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Example</a:t>
            </a:r>
            <a:endParaRPr lang="en-US" dirty="0"/>
          </a:p>
        </p:txBody>
      </p:sp>
      <p:pic>
        <p:nvPicPr>
          <p:cNvPr id="5" name="Content Placeholder 4" descr="filesyste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1342" r="-31342"/>
          <a:stretch>
            <a:fillRect/>
          </a:stretch>
        </p:blipFill>
        <p:spPr>
          <a:xfrm>
            <a:off x="0" y="1600200"/>
            <a:ext cx="91440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File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458200" cy="5105400"/>
          </a:xfrm>
        </p:spPr>
        <p:txBody>
          <a:bodyPr/>
          <a:lstStyle/>
          <a:p>
            <a:r>
              <a:rPr lang="en-US" sz="2400" dirty="0" smtClean="0"/>
              <a:t>File permissions are checked by the operating system to determine if a file is readable, writable, or executable by a user or group of users.</a:t>
            </a:r>
          </a:p>
          <a:p>
            <a:r>
              <a:rPr lang="en-US" sz="2400" dirty="0" smtClean="0"/>
              <a:t>In Unix-like </a:t>
            </a:r>
            <a:r>
              <a:rPr lang="en-US" sz="2400" dirty="0" err="1" smtClean="0"/>
              <a:t>OS’s</a:t>
            </a:r>
            <a:r>
              <a:rPr lang="en-US" sz="2400" dirty="0" smtClean="0"/>
              <a:t>, a </a:t>
            </a:r>
            <a:r>
              <a:rPr lang="en-US" sz="2400" b="1" dirty="0" smtClean="0"/>
              <a:t>file permission matrix</a:t>
            </a:r>
            <a:r>
              <a:rPr lang="en-US" sz="2400" dirty="0" smtClean="0"/>
              <a:t> shows who is allowed to do what to the file.</a:t>
            </a:r>
          </a:p>
          <a:p>
            <a:pPr lvl="1"/>
            <a:r>
              <a:rPr lang="en-US" sz="2400" dirty="0" smtClean="0"/>
              <a:t>Files have </a:t>
            </a:r>
            <a:r>
              <a:rPr lang="en-US" sz="2400" b="1" dirty="0" smtClean="0"/>
              <a:t>owner permissions</a:t>
            </a:r>
            <a:r>
              <a:rPr lang="en-US" sz="2400" dirty="0" smtClean="0"/>
              <a:t>, which show what the </a:t>
            </a:r>
            <a:r>
              <a:rPr lang="en-US" dirty="0" smtClean="0"/>
              <a:t>owner can do</a:t>
            </a:r>
            <a:r>
              <a:rPr lang="en-US" sz="2400" dirty="0" smtClean="0"/>
              <a:t>, and </a:t>
            </a:r>
            <a:r>
              <a:rPr lang="en-US" sz="2400" b="1" dirty="0" smtClean="0"/>
              <a:t>group permissions</a:t>
            </a:r>
            <a:r>
              <a:rPr lang="en-US" sz="2400" dirty="0" smtClean="0"/>
              <a:t>, which </a:t>
            </a:r>
            <a:r>
              <a:rPr lang="en-US" dirty="0" smtClean="0"/>
              <a:t>show what </a:t>
            </a:r>
            <a:r>
              <a:rPr lang="en-US" sz="2400" dirty="0" smtClean="0"/>
              <a:t>some group id can do, and </a:t>
            </a:r>
            <a:r>
              <a:rPr lang="en-US" sz="2400" b="1" dirty="0" smtClean="0"/>
              <a:t>world permissions</a:t>
            </a:r>
            <a:r>
              <a:rPr lang="en-US" sz="2400" dirty="0" smtClean="0"/>
              <a:t>, </a:t>
            </a:r>
            <a:r>
              <a:rPr lang="en-US" dirty="0" smtClean="0"/>
              <a:t>which give default access rights.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Content Placeholder 6" descr="permission-matrix.pdf"/>
          <p:cNvPicPr>
            <a:picLocks noGrp="1" noChangeAspect="1"/>
          </p:cNvPicPr>
          <p:nvPr>
            <p:ph sz="half" idx="2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t="35236" b="35064"/>
              <a:stretch>
                <a:fillRect/>
              </a:stretch>
            </p:blipFill>
          </mc:Choice>
          <mc:Fallback>
            <p:blipFill>
              <a:blip r:embed="rId3"/>
              <a:srcRect t="35236" b="35064"/>
              <a:stretch>
                <a:fillRect/>
              </a:stretch>
            </p:blipFill>
          </mc:Fallback>
        </mc:AlternateContent>
        <p:spPr>
          <a:xfrm>
            <a:off x="762000" y="4876800"/>
            <a:ext cx="7984067" cy="1981200"/>
          </a:xfrm>
        </p:spPr>
      </p:pic>
      <p:sp>
        <p:nvSpPr>
          <p:cNvPr id="4" name="Rectangular Callout 3"/>
          <p:cNvSpPr/>
          <p:nvPr/>
        </p:nvSpPr>
        <p:spPr>
          <a:xfrm>
            <a:off x="457200" y="5105400"/>
            <a:ext cx="609600" cy="381000"/>
          </a:xfrm>
          <a:prstGeom prst="wedgeRectCallout">
            <a:avLst>
              <a:gd name="adj1" fmla="val 170076"/>
              <a:gd name="adj2" fmla="val 982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user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143000" y="4800600"/>
            <a:ext cx="761999" cy="304800"/>
          </a:xfrm>
          <a:prstGeom prst="wedgeRectCallout">
            <a:avLst>
              <a:gd name="adj1" fmla="val 74374"/>
              <a:gd name="adj2" fmla="val 2310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group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286000" y="4800600"/>
            <a:ext cx="838200" cy="304800"/>
          </a:xfrm>
          <a:prstGeom prst="wedgeRectCallout">
            <a:avLst>
              <a:gd name="adj1" fmla="val -39676"/>
              <a:gd name="adj2" fmla="val 236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others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Read bit:  ‘r’</a:t>
            </a:r>
          </a:p>
          <a:p>
            <a:r>
              <a:rPr lang="en-US" dirty="0" smtClean="0"/>
              <a:t>Write bit:  ‘w’</a:t>
            </a:r>
          </a:p>
          <a:p>
            <a:r>
              <a:rPr lang="en-US" dirty="0" smtClean="0"/>
              <a:t>Execute bit:  ‘x’</a:t>
            </a:r>
          </a:p>
          <a:p>
            <a:r>
              <a:rPr lang="en-US" dirty="0" smtClean="0"/>
              <a:t>Folder permission:</a:t>
            </a:r>
          </a:p>
          <a:p>
            <a:pPr lvl="1"/>
            <a:r>
              <a:rPr lang="en-US" dirty="0" smtClean="0"/>
              <a:t>‘r’: list folder’s contents  (such as ‘</a:t>
            </a:r>
            <a:r>
              <a:rPr lang="en-US" dirty="0" err="1" smtClean="0"/>
              <a:t>dir</a:t>
            </a:r>
            <a:r>
              <a:rPr lang="en-US" dirty="0" smtClean="0"/>
              <a:t>’, ‘</a:t>
            </a:r>
            <a:r>
              <a:rPr lang="en-US" dirty="0" err="1" smtClean="0"/>
              <a:t>ls</a:t>
            </a:r>
            <a:r>
              <a:rPr lang="en-US" dirty="0" smtClean="0"/>
              <a:t>’)</a:t>
            </a:r>
            <a:endParaRPr lang="en-US" dirty="0"/>
          </a:p>
          <a:p>
            <a:pPr lvl="1"/>
            <a:r>
              <a:rPr lang="en-US" dirty="0" smtClean="0"/>
              <a:t>‘w’: allow creation of new files in that folder</a:t>
            </a:r>
          </a:p>
          <a:p>
            <a:pPr lvl="1"/>
            <a:r>
              <a:rPr lang="en-US" dirty="0" smtClean="0"/>
              <a:t>‘x’ (search bit): allows </a:t>
            </a:r>
            <a:r>
              <a:rPr lang="en-US" dirty="0"/>
              <a:t>you to </a:t>
            </a:r>
            <a:r>
              <a:rPr lang="en-US" dirty="0" smtClean="0"/>
              <a:t>enter </a:t>
            </a:r>
            <a:r>
              <a:rPr lang="en-US" dirty="0"/>
              <a:t>the </a:t>
            </a:r>
            <a:r>
              <a:rPr lang="en-US" dirty="0" smtClean="0"/>
              <a:t>directory (e.g., cd command). </a:t>
            </a:r>
            <a:r>
              <a:rPr lang="en-US" dirty="0"/>
              <a:t>However, </a:t>
            </a:r>
            <a:r>
              <a:rPr lang="en-US" dirty="0" smtClean="0"/>
              <a:t>you're </a:t>
            </a:r>
            <a:r>
              <a:rPr lang="en-US" dirty="0"/>
              <a:t>not allowed to list its contents, unless you also have the read permissions to that directory.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Permissions in Windows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7147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3" y="1343891"/>
            <a:ext cx="37147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8352" y="6066651"/>
            <a:ext cx="2849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edit permissions of a file/folder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581400" y="3810000"/>
            <a:ext cx="1086952" cy="2256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2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RAM memory of a computer is its </a:t>
            </a:r>
            <a:r>
              <a:rPr lang="en-US" sz="2800" b="1" dirty="0" smtClean="0"/>
              <a:t>address space.</a:t>
            </a:r>
            <a:endParaRPr lang="en-US" sz="2800" dirty="0" smtClean="0"/>
          </a:p>
          <a:p>
            <a:r>
              <a:rPr lang="en-US" sz="2800" dirty="0" smtClean="0"/>
              <a:t>It contains both the code for the running program, its input data, and its working memory. </a:t>
            </a:r>
          </a:p>
          <a:p>
            <a:r>
              <a:rPr lang="en-US" sz="2800" dirty="0" smtClean="0"/>
              <a:t>For any running process, it is organized into different segments, which keep the different parts of the address space separate.</a:t>
            </a:r>
          </a:p>
          <a:p>
            <a:r>
              <a:rPr lang="en-US" sz="2800" dirty="0" smtClean="0"/>
              <a:t>As we will discuss, security concerns require that we never mix up these different segments.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Memory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57800"/>
          </a:xfrm>
        </p:spPr>
        <p:txBody>
          <a:bodyPr/>
          <a:lstStyle/>
          <a:p>
            <a:r>
              <a:rPr lang="en-US" sz="2400" b="1" dirty="0" smtClean="0"/>
              <a:t>Text. </a:t>
            </a:r>
            <a:r>
              <a:rPr lang="en-US" sz="2400" dirty="0" smtClean="0"/>
              <a:t>This segment contains the actual (binary) machine code of the program.</a:t>
            </a:r>
          </a:p>
          <a:p>
            <a:r>
              <a:rPr lang="en-US" sz="2400" b="1" dirty="0" smtClean="0"/>
              <a:t>Data. </a:t>
            </a:r>
            <a:r>
              <a:rPr lang="en-US" sz="2400" dirty="0" smtClean="0"/>
              <a:t>This segment contains static program variables that have been initialized in the program code.</a:t>
            </a:r>
          </a:p>
          <a:p>
            <a:r>
              <a:rPr lang="en-US" sz="2400" b="1" dirty="0" smtClean="0"/>
              <a:t>BSS. </a:t>
            </a:r>
            <a:r>
              <a:rPr lang="en-US" sz="2400" dirty="0" smtClean="0"/>
              <a:t>This segment, which is named for an antiquated acronym for block started by symbol, contains static variables that are uninitialized.</a:t>
            </a:r>
          </a:p>
          <a:p>
            <a:r>
              <a:rPr lang="en-US" sz="2400" b="1" dirty="0" smtClean="0"/>
              <a:t>Heap. </a:t>
            </a:r>
            <a:r>
              <a:rPr lang="en-US" sz="2400" dirty="0" smtClean="0"/>
              <a:t>This segment, which is also known as the dynamic segment, stores data generated during the execution of a process.</a:t>
            </a:r>
          </a:p>
          <a:p>
            <a:r>
              <a:rPr lang="en-US" sz="2400" b="1" dirty="0" smtClean="0"/>
              <a:t>Stack. </a:t>
            </a:r>
            <a:r>
              <a:rPr lang="en-US" sz="2400" dirty="0" smtClean="0"/>
              <a:t>This segment houses a stack data structure that grows downwards and is used for keeping track of the call structure of subroutines (e.g., methods in Java and functions in C) and their arguments.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stCxn id="7" idx="3"/>
            <a:endCxn id="8" idx="3"/>
          </p:cNvCxnSpPr>
          <p:nvPr/>
        </p:nvCxnSpPr>
        <p:spPr>
          <a:xfrm>
            <a:off x="3657600" y="5029200"/>
            <a:ext cx="762000" cy="3320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Computer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An operating system has to deal with the fact that a computer is made up of a CPU, random access memory (RAM), input/output (I/O) devices, and long-term storage.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6629400" y="4191000"/>
            <a:ext cx="2209800" cy="1905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Disk Drive</a:t>
            </a:r>
            <a:endParaRPr lang="en-US" sz="2400" b="1" dirty="0"/>
          </a:p>
        </p:txBody>
      </p:sp>
      <p:sp>
        <p:nvSpPr>
          <p:cNvPr id="6" name="Flowchart: Internal Storage 5"/>
          <p:cNvSpPr/>
          <p:nvPr/>
        </p:nvSpPr>
        <p:spPr>
          <a:xfrm>
            <a:off x="4191000" y="3657600"/>
            <a:ext cx="1828800" cy="29718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RAM</a:t>
            </a:r>
            <a:endParaRPr lang="en-US" sz="2400" b="1" dirty="0"/>
          </a:p>
        </p:txBody>
      </p:sp>
      <p:sp>
        <p:nvSpPr>
          <p:cNvPr id="7" name="Flowchart: Process 6"/>
          <p:cNvSpPr/>
          <p:nvPr/>
        </p:nvSpPr>
        <p:spPr>
          <a:xfrm>
            <a:off x="1981200" y="4495800"/>
            <a:ext cx="16764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CPU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9974" y="4114800"/>
            <a:ext cx="26962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6</a:t>
            </a:r>
          </a:p>
          <a:p>
            <a:r>
              <a:rPr lang="en-US" dirty="0" smtClean="0"/>
              <a:t>7</a:t>
            </a:r>
          </a:p>
          <a:p>
            <a:r>
              <a:rPr lang="en-US" dirty="0" smtClean="0"/>
              <a:t>8</a:t>
            </a:r>
          </a:p>
          <a:p>
            <a:r>
              <a:rPr lang="en-US" dirty="0" smtClean="0"/>
              <a:t>9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2" name="Straight Connector 11"/>
          <p:cNvCxnSpPr>
            <a:stCxn id="6" idx="3"/>
            <a:endCxn id="5" idx="2"/>
          </p:cNvCxnSpPr>
          <p:nvPr/>
        </p:nvCxnSpPr>
        <p:spPr>
          <a:xfrm>
            <a:off x="6019800" y="5143500"/>
            <a:ext cx="609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Display 16"/>
          <p:cNvSpPr/>
          <p:nvPr/>
        </p:nvSpPr>
        <p:spPr>
          <a:xfrm>
            <a:off x="304800" y="4495800"/>
            <a:ext cx="1066800" cy="10668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I/O</a:t>
            </a:r>
            <a:endParaRPr lang="en-US" sz="2400" b="1" dirty="0"/>
          </a:p>
        </p:txBody>
      </p:sp>
      <p:cxnSp>
        <p:nvCxnSpPr>
          <p:cNvPr id="18" name="Straight Connector 17"/>
          <p:cNvCxnSpPr>
            <a:stCxn id="17" idx="3"/>
            <a:endCxn id="7" idx="1"/>
          </p:cNvCxnSpPr>
          <p:nvPr/>
        </p:nvCxnSpPr>
        <p:spPr>
          <a:xfrm>
            <a:off x="1371600" y="5029200"/>
            <a:ext cx="60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Content Placeholder 5" descr="memory-model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4830763"/>
          </a:xfrm>
        </p:spPr>
        <p:txBody>
          <a:bodyPr/>
          <a:lstStyle/>
          <a:p>
            <a:r>
              <a:rPr lang="en-US" sz="2000" dirty="0" smtClean="0"/>
              <a:t>There is generally not enough computer memory for the address spaces of all running processes.</a:t>
            </a:r>
          </a:p>
          <a:p>
            <a:r>
              <a:rPr lang="en-US" sz="2000" dirty="0" smtClean="0"/>
              <a:t>Nevertheless, the OS gives each running process the illusion that it has access to its complete (contiguous) address space.</a:t>
            </a:r>
          </a:p>
          <a:p>
            <a:r>
              <a:rPr lang="en-US" sz="2000" dirty="0" smtClean="0"/>
              <a:t>In reality, this view is </a:t>
            </a:r>
            <a:r>
              <a:rPr lang="en-US" sz="2000" b="1" dirty="0" smtClean="0"/>
              <a:t>virtual</a:t>
            </a:r>
            <a:r>
              <a:rPr lang="en-US" sz="2000" dirty="0" smtClean="0"/>
              <a:t>, in that the OS supports this view, but it is not really how the memory is organized.</a:t>
            </a:r>
          </a:p>
          <a:p>
            <a:r>
              <a:rPr lang="en-US" sz="2000" dirty="0" smtClean="0"/>
              <a:t>Instead, memory is divided into </a:t>
            </a:r>
            <a:r>
              <a:rPr lang="en-US" sz="2000" b="1" dirty="0" smtClean="0"/>
              <a:t>pages</a:t>
            </a:r>
            <a:r>
              <a:rPr lang="en-US" sz="2000" dirty="0" smtClean="0"/>
              <a:t>, and the OS keeps track of which ones are in memory and which ones are stored out to disk.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3992" y="6510624"/>
            <a:ext cx="532863" cy="271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virtual-memory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63391" y="1295400"/>
            <a:ext cx="4180609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Page Faults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33400" y="1225052"/>
            <a:ext cx="8153400" cy="5251948"/>
            <a:chOff x="228600" y="228600"/>
            <a:chExt cx="8915400" cy="5848066"/>
          </a:xfrm>
        </p:grpSpPr>
        <p:pic>
          <p:nvPicPr>
            <p:cNvPr id="13" name="Picture 12" descr="03-07c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3505200"/>
              <a:ext cx="1661160" cy="1395984"/>
            </a:xfrm>
            <a:prstGeom prst="rect">
              <a:avLst/>
            </a:prstGeom>
          </p:spPr>
        </p:pic>
        <p:pic>
          <p:nvPicPr>
            <p:cNvPr id="14" name="Picture 13" descr="03-07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8640" y="1143000"/>
              <a:ext cx="1584960" cy="138379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057400" y="38862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43200" y="38862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29000" y="38862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0600" y="38862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14800" y="38862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1" y="2209800"/>
              <a:ext cx="1018227" cy="30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Process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" y="228600"/>
              <a:ext cx="5361276" cy="51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1. Process requests virtual address not in memory,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   causing a page fault.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93504" y="914400"/>
              <a:ext cx="3450496" cy="51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2. Paging supervisor pages out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   an old block of RAM memory.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3000" y="5562600"/>
              <a:ext cx="4839786" cy="51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3. Paging supervisor locates requested block 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   on the disk and brings it into RAM memory.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2200" y="1371600"/>
              <a:ext cx="1847493" cy="30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“read 0110101”</a:t>
              </a:r>
              <a:endParaRPr lang="en-US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057400" y="1447800"/>
              <a:ext cx="406908" cy="1194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09800" y="1868269"/>
              <a:ext cx="1980029" cy="51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“Page fault,</a:t>
              </a:r>
            </a:p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 let me fix that.”</a:t>
              </a:r>
              <a:endParaRPr lang="en-US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V="1">
              <a:off x="3657600" y="1908048"/>
              <a:ext cx="609600" cy="2255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97971" y="3733800"/>
              <a:ext cx="1659428" cy="51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Blocks in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RAM memory: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8600" y="2590800"/>
              <a:ext cx="2031324" cy="30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Paging supervisor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3660" y="4888468"/>
              <a:ext cx="1505540" cy="30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External disk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67400" y="32766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old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34000" y="48006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new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446722" y="3422543"/>
              <a:ext cx="1411637" cy="467532"/>
            </a:xfrm>
            <a:custGeom>
              <a:avLst/>
              <a:gdLst>
                <a:gd name="connsiteX0" fmla="*/ 9041 w 1411637"/>
                <a:gd name="connsiteY0" fmla="*/ 467532 h 467532"/>
                <a:gd name="connsiteX1" fmla="*/ 233766 w 1411637"/>
                <a:gd name="connsiteY1" fmla="*/ 72325 h 467532"/>
                <a:gd name="connsiteX2" fmla="*/ 1411637 w 1411637"/>
                <a:gd name="connsiteY2" fmla="*/ 33579 h 46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1637" h="467532">
                  <a:moveTo>
                    <a:pt x="9041" y="467532"/>
                  </a:moveTo>
                  <a:cubicBezTo>
                    <a:pt x="4520" y="306091"/>
                    <a:pt x="0" y="144650"/>
                    <a:pt x="233766" y="72325"/>
                  </a:cubicBezTo>
                  <a:cubicBezTo>
                    <a:pt x="467532" y="0"/>
                    <a:pt x="939584" y="16789"/>
                    <a:pt x="1411637" y="33579"/>
                  </a:cubicBezTo>
                </a:path>
              </a:pathLst>
            </a:cu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555783" y="3489702"/>
              <a:ext cx="767166" cy="90406"/>
            </a:xfrm>
            <a:custGeom>
              <a:avLst/>
              <a:gdLst>
                <a:gd name="connsiteX0" fmla="*/ 0 w 767166"/>
                <a:gd name="connsiteY0" fmla="*/ 12915 h 90406"/>
                <a:gd name="connsiteX1" fmla="*/ 371959 w 767166"/>
                <a:gd name="connsiteY1" fmla="*/ 12915 h 90406"/>
                <a:gd name="connsiteX2" fmla="*/ 767166 w 767166"/>
                <a:gd name="connsiteY2" fmla="*/ 90406 h 9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166" h="90406">
                  <a:moveTo>
                    <a:pt x="0" y="12915"/>
                  </a:moveTo>
                  <a:cubicBezTo>
                    <a:pt x="122049" y="6457"/>
                    <a:pt x="244098" y="0"/>
                    <a:pt x="371959" y="12915"/>
                  </a:cubicBezTo>
                  <a:cubicBezTo>
                    <a:pt x="499820" y="25830"/>
                    <a:pt x="633493" y="58118"/>
                    <a:pt x="767166" y="90406"/>
                  </a:cubicBezTo>
                </a:path>
              </a:pathLst>
            </a:custGeom>
            <a:ln w="381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28841" y="4633993"/>
              <a:ext cx="968644" cy="542441"/>
            </a:xfrm>
            <a:custGeom>
              <a:avLst/>
              <a:gdLst>
                <a:gd name="connsiteX0" fmla="*/ 968644 w 968644"/>
                <a:gd name="connsiteY0" fmla="*/ 0 h 542441"/>
                <a:gd name="connsiteX1" fmla="*/ 519193 w 968644"/>
                <a:gd name="connsiteY1" fmla="*/ 464949 h 542441"/>
                <a:gd name="connsiteX2" fmla="*/ 0 w 968644"/>
                <a:gd name="connsiteY2" fmla="*/ 464949 h 54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644" h="542441">
                  <a:moveTo>
                    <a:pt x="968644" y="0"/>
                  </a:moveTo>
                  <a:cubicBezTo>
                    <a:pt x="824639" y="193728"/>
                    <a:pt x="680634" y="387457"/>
                    <a:pt x="519193" y="464949"/>
                  </a:cubicBezTo>
                  <a:cubicBezTo>
                    <a:pt x="357752" y="542441"/>
                    <a:pt x="178876" y="503695"/>
                    <a:pt x="0" y="464949"/>
                  </a:cubicBezTo>
                </a:path>
              </a:pathLst>
            </a:cu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455763" y="4355025"/>
              <a:ext cx="875654" cy="750376"/>
            </a:xfrm>
            <a:custGeom>
              <a:avLst/>
              <a:gdLst>
                <a:gd name="connsiteX0" fmla="*/ 875654 w 875654"/>
                <a:gd name="connsiteY0" fmla="*/ 681925 h 795579"/>
                <a:gd name="connsiteX1" fmla="*/ 348712 w 875654"/>
                <a:gd name="connsiteY1" fmla="*/ 681925 h 795579"/>
                <a:gd name="connsiteX2" fmla="*/ 0 w 875654"/>
                <a:gd name="connsiteY2" fmla="*/ 0 h 79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54" h="795579">
                  <a:moveTo>
                    <a:pt x="875654" y="681925"/>
                  </a:moveTo>
                  <a:cubicBezTo>
                    <a:pt x="685154" y="738752"/>
                    <a:pt x="494654" y="795579"/>
                    <a:pt x="348712" y="681925"/>
                  </a:cubicBezTo>
                  <a:cubicBezTo>
                    <a:pt x="202770" y="568271"/>
                    <a:pt x="101385" y="284135"/>
                    <a:pt x="0" y="0"/>
                  </a:cubicBezTo>
                </a:path>
              </a:pathLst>
            </a:custGeom>
            <a:ln w="381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22" idx="2"/>
            </p:cNvCxnSpPr>
            <p:nvPr/>
          </p:nvCxnSpPr>
          <p:spPr>
            <a:xfrm rot="5400000">
              <a:off x="6013063" y="1794710"/>
              <a:ext cx="1771932" cy="10394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3" idx="0"/>
            </p:cNvCxnSpPr>
            <p:nvPr/>
          </p:nvCxnSpPr>
          <p:spPr>
            <a:xfrm rot="5400000" flipH="1" flipV="1">
              <a:off x="4219849" y="4524648"/>
              <a:ext cx="380998" cy="169490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03-07a.t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584" y="826008"/>
              <a:ext cx="1347216" cy="13837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sz="2800" b="1" dirty="0" smtClean="0"/>
              <a:t>Virtual machine: </a:t>
            </a:r>
            <a:r>
              <a:rPr lang="en-US" sz="2800" dirty="0" smtClean="0"/>
              <a:t>A view that an OS presents that a process is running on a specific architecture and OS, when really it is something else. E.g., a windows emulator on a Mac.</a:t>
            </a:r>
          </a:p>
          <a:p>
            <a:r>
              <a:rPr lang="en-US" sz="2800" b="1" dirty="0" smtClean="0"/>
              <a:t>Benefits:</a:t>
            </a:r>
          </a:p>
          <a:p>
            <a:pPr lvl="1"/>
            <a:r>
              <a:rPr lang="en-US" sz="2400" b="1" dirty="0" smtClean="0"/>
              <a:t>Hardware Efficiency</a:t>
            </a:r>
          </a:p>
          <a:p>
            <a:pPr lvl="1"/>
            <a:r>
              <a:rPr lang="en-US" sz="2400" b="1" dirty="0" smtClean="0"/>
              <a:t>Portability</a:t>
            </a:r>
          </a:p>
          <a:p>
            <a:pPr lvl="1"/>
            <a:r>
              <a:rPr lang="en-US" sz="2400" b="1" dirty="0" smtClean="0"/>
              <a:t>Security</a:t>
            </a:r>
          </a:p>
          <a:p>
            <a:pPr lvl="1"/>
            <a:r>
              <a:rPr lang="en-US" sz="2400" b="1" dirty="0" smtClean="0"/>
              <a:t>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514600"/>
            <a:ext cx="4859382" cy="3865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7814" y="6248400"/>
            <a:ext cx="3958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Public domain image from http://commons.wikimedia.org/wiki/File:VMM-Type2.JPG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System Virtual Machine</a:t>
            </a:r>
          </a:p>
          <a:p>
            <a:pPr lvl="1"/>
            <a:r>
              <a:rPr lang="en-US" sz="2400" dirty="0" smtClean="0"/>
              <a:t>Also called “hardware virtual machine’, </a:t>
            </a:r>
          </a:p>
          <a:p>
            <a:pPr lvl="1"/>
            <a:r>
              <a:rPr lang="en-US" sz="2400" dirty="0"/>
              <a:t>multiple OS environments can co-exist on the same </a:t>
            </a:r>
            <a:r>
              <a:rPr lang="en-US" sz="2400" dirty="0" smtClean="0"/>
              <a:t>computer</a:t>
            </a:r>
          </a:p>
          <a:p>
            <a:pPr lvl="1"/>
            <a:r>
              <a:rPr lang="en-US" sz="2400" dirty="0" smtClean="0"/>
              <a:t>software </a:t>
            </a:r>
            <a:r>
              <a:rPr lang="en-US" sz="2400" dirty="0"/>
              <a:t>that </a:t>
            </a:r>
            <a:r>
              <a:rPr lang="en-US" sz="2400" dirty="0" smtClean="0"/>
              <a:t>controls </a:t>
            </a:r>
            <a:r>
              <a:rPr lang="en-US" sz="2400" dirty="0" smtClean="0"/>
              <a:t>virtualization: "hypervisor</a:t>
            </a:r>
            <a:r>
              <a:rPr lang="en-US" sz="2400" dirty="0"/>
              <a:t>" or "virtual machine </a:t>
            </a:r>
            <a:r>
              <a:rPr lang="en-US" sz="2400" dirty="0" smtClean="0"/>
              <a:t>monitor (VMM)" </a:t>
            </a:r>
            <a:endParaRPr lang="en-US" sz="2400" dirty="0"/>
          </a:p>
          <a:p>
            <a:r>
              <a:rPr lang="en-US" sz="2800" dirty="0" smtClean="0"/>
              <a:t>Process Virtual Machine</a:t>
            </a:r>
          </a:p>
          <a:p>
            <a:pPr lvl="1"/>
            <a:r>
              <a:rPr lang="en-US" sz="2400" dirty="0" smtClean="0"/>
              <a:t>Also called ‘application virtual machine’</a:t>
            </a:r>
          </a:p>
          <a:p>
            <a:pPr lvl="1"/>
            <a:r>
              <a:rPr lang="en-US" sz="2400" dirty="0"/>
              <a:t>runs as a normal application inside a host OS</a:t>
            </a:r>
          </a:p>
          <a:p>
            <a:pPr lvl="1"/>
            <a:r>
              <a:rPr lang="en-US" sz="2400" dirty="0"/>
              <a:t>Its purpose is to provide a platform-independent physical machine emulation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6324600"/>
            <a:ext cx="5026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 is mainly </a:t>
            </a:r>
            <a:r>
              <a:rPr lang="en-US" dirty="0"/>
              <a:t>from wiki: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en.wikipedia.org/wiki/Virtual_machine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VM</a:t>
            </a:r>
          </a:p>
          <a:p>
            <a:pPr lvl="1"/>
            <a:r>
              <a:rPr lang="en-US" dirty="0" smtClean="0"/>
              <a:t>Java VM</a:t>
            </a:r>
          </a:p>
          <a:p>
            <a:pPr lvl="1"/>
            <a:r>
              <a:rPr lang="en-US" dirty="0" smtClean="0"/>
              <a:t>.NET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Early version of </a:t>
            </a:r>
            <a:r>
              <a:rPr lang="en-US" dirty="0" err="1" smtClean="0"/>
              <a:t>Vmware</a:t>
            </a:r>
            <a:endParaRPr lang="en-US" dirty="0" smtClean="0"/>
          </a:p>
          <a:p>
            <a:pPr lvl="2"/>
            <a:r>
              <a:rPr lang="en-US" dirty="0" smtClean="0"/>
              <a:t> running as a normal program in Win/Linux to create a virtual machine that can be installed with any </a:t>
            </a:r>
            <a:r>
              <a:rPr lang="en-US" dirty="0" err="1" smtClean="0"/>
              <a:t>OSes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System VM</a:t>
            </a:r>
          </a:p>
          <a:p>
            <a:pPr lvl="1"/>
            <a:r>
              <a:rPr lang="en-US" dirty="0" err="1" smtClean="0"/>
              <a:t>VMWare</a:t>
            </a:r>
            <a:endParaRPr lang="en-US" dirty="0" smtClean="0"/>
          </a:p>
          <a:p>
            <a:pPr lvl="1"/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An</a:t>
            </a:r>
            <a:r>
              <a:rPr lang="en-US" b="1" dirty="0" smtClean="0"/>
              <a:t> operating system (OS) </a:t>
            </a:r>
            <a:r>
              <a:rPr lang="en-US" dirty="0" smtClean="0"/>
              <a:t>provides the interface between the users of a computer and that computer’s hardware. </a:t>
            </a:r>
          </a:p>
          <a:p>
            <a:pPr lvl="1"/>
            <a:r>
              <a:rPr lang="en-US" dirty="0" smtClean="0"/>
              <a:t>An operating system manages the ways applications access the resources in a computer, including its disk drives, CPU, main memory, input devices, output devices, and network interfaces.</a:t>
            </a:r>
          </a:p>
          <a:p>
            <a:pPr lvl="1"/>
            <a:r>
              <a:rPr lang="en-US" dirty="0" smtClean="0"/>
              <a:t>An operating system manages multiple users.</a:t>
            </a:r>
          </a:p>
          <a:p>
            <a:pPr lvl="1"/>
            <a:r>
              <a:rPr lang="en-US" dirty="0" smtClean="0"/>
              <a:t>An operating system manages multiple programs.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534400" cy="4876800"/>
          </a:xfrm>
        </p:spPr>
        <p:txBody>
          <a:bodyPr/>
          <a:lstStyle/>
          <a:p>
            <a:r>
              <a:rPr lang="en-US" sz="2400" dirty="0" smtClean="0"/>
              <a:t>Give each running program a “slice” of the CPU’s time.</a:t>
            </a:r>
          </a:p>
          <a:p>
            <a:r>
              <a:rPr lang="en-US" sz="2400" dirty="0" smtClean="0"/>
              <a:t>The CPU is running so fast that to any user it appears that the computer is running all the programs simultaneously.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6248400"/>
            <a:ext cx="5562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Public domain image from http://commons.wikimedia.org/wiki/File:Chapters_meeting_2009_Liam_juggling.JPG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4953000" cy="329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5181600" cy="55626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kernel </a:t>
            </a:r>
            <a:r>
              <a:rPr lang="en-US" sz="2400" dirty="0" smtClean="0"/>
              <a:t>is the core component of the operating system. It handles the management of low-level hardware resources, including memory, processors, and input/output (I/O) devices, such as a keyboard, mouse, or video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410200" y="1981200"/>
            <a:ext cx="3657600" cy="2971800"/>
            <a:chOff x="2743200" y="304800"/>
            <a:chExt cx="5029200" cy="3581400"/>
          </a:xfrm>
        </p:grpSpPr>
        <p:sp>
          <p:nvSpPr>
            <p:cNvPr id="8" name="Rounded Rectangle 7"/>
            <p:cNvSpPr/>
            <p:nvPr/>
          </p:nvSpPr>
          <p:spPr>
            <a:xfrm>
              <a:off x="2743200" y="304800"/>
              <a:ext cx="2743200" cy="8382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Applications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43200" y="1219200"/>
              <a:ext cx="2743200" cy="83820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Non-essential OS Applications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43200" y="2133600"/>
              <a:ext cx="2743200" cy="8382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OS Kernel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43200" y="3048000"/>
              <a:ext cx="2743200" cy="83820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CPU, Memory, </a:t>
              </a:r>
              <a:r>
                <a:rPr lang="en-US" dirty="0" err="1" smtClean="0"/>
                <a:t>Input/Output</a:t>
              </a:r>
              <a:endParaRPr lang="en-US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5562600" y="304800"/>
              <a:ext cx="152400" cy="8382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50004" y="5334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Userland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5562600" y="1219200"/>
              <a:ext cx="152400" cy="1752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41075" y="1916668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Operating System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5562600" y="3048000"/>
              <a:ext cx="152400" cy="8382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0" y="3288268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Hardware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Input/Output</a:t>
            </a:r>
            <a:r>
              <a:rPr lang="en-US" dirty="0" smtClean="0"/>
              <a:t> (I/O)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334000"/>
          </a:xfrm>
        </p:spPr>
        <p:txBody>
          <a:bodyPr/>
          <a:lstStyle/>
          <a:p>
            <a:r>
              <a:rPr lang="en-US" sz="2800" b="1" dirty="0" smtClean="0"/>
              <a:t>input/output devices </a:t>
            </a:r>
          </a:p>
          <a:p>
            <a:pPr lvl="1"/>
            <a:r>
              <a:rPr lang="en-US" sz="2400" dirty="0" smtClean="0"/>
              <a:t>Essential devices: </a:t>
            </a:r>
          </a:p>
          <a:p>
            <a:pPr lvl="2"/>
            <a:r>
              <a:rPr lang="en-US" sz="2000" dirty="0" smtClean="0"/>
              <a:t>keyboard, mouse, video display card, and network card</a:t>
            </a:r>
          </a:p>
          <a:p>
            <a:pPr lvl="1"/>
            <a:r>
              <a:rPr lang="en-US" sz="2400" dirty="0" smtClean="0"/>
              <a:t>optional devices: </a:t>
            </a:r>
          </a:p>
          <a:p>
            <a:pPr lvl="2"/>
            <a:r>
              <a:rPr lang="en-US" sz="2000" dirty="0" smtClean="0"/>
              <a:t>scanner, Wi-Fi interface, video camera, USB ports, audio card, etc.</a:t>
            </a:r>
          </a:p>
          <a:p>
            <a:r>
              <a:rPr lang="en-US" sz="2800" b="1" dirty="0" smtClean="0"/>
              <a:t>device driver:</a:t>
            </a:r>
            <a:r>
              <a:rPr lang="en-US" sz="2800" dirty="0" smtClean="0"/>
              <a:t> encapsulates the details of how interaction with that device should be done. </a:t>
            </a:r>
          </a:p>
          <a:p>
            <a:pPr lvl="1"/>
            <a:r>
              <a:rPr lang="en-US" sz="2400" b="1" dirty="0" smtClean="0"/>
              <a:t>application programmer interface </a:t>
            </a:r>
            <a:r>
              <a:rPr lang="en-US" sz="2400" dirty="0" smtClean="0"/>
              <a:t>(</a:t>
            </a:r>
            <a:r>
              <a:rPr lang="en-US" sz="2400" b="1" dirty="0" smtClean="0"/>
              <a:t>API), </a:t>
            </a:r>
            <a:r>
              <a:rPr lang="en-US" sz="2400" dirty="0" smtClean="0"/>
              <a:t>which the device drivers present to application programs</a:t>
            </a:r>
          </a:p>
          <a:p>
            <a:pPr lvl="1"/>
            <a:r>
              <a:rPr lang="en-US" sz="2400" dirty="0" smtClean="0"/>
              <a:t>allows application programs to interact with devices at a fairly high level, while the operating system does the “heavy lifting” of performing the low-level interactions that make such devices actually work.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r>
              <a:rPr lang="en-US" dirty="0" smtClean="0"/>
              <a:t>User applications don’t communicate directly with low-level hardware components, and instead delegate such tasks to the kernel via </a:t>
            </a:r>
            <a:r>
              <a:rPr lang="en-US" b="1" dirty="0" smtClean="0"/>
              <a:t>system calls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System calls usually have root privilege that user codes do not have</a:t>
            </a:r>
          </a:p>
          <a:p>
            <a:pPr lvl="1"/>
            <a:r>
              <a:rPr lang="en-US" dirty="0" smtClean="0"/>
              <a:t>Thus user codes have to call system calls to access I/O or others</a:t>
            </a:r>
          </a:p>
          <a:p>
            <a:r>
              <a:rPr lang="en-US" dirty="0"/>
              <a:t>Examples: file I/O (open, close, read, write) and running application programs (exec).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API and System Call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96200" cy="4724400"/>
          </a:xfrm>
        </p:spPr>
        <p:txBody>
          <a:bodyPr/>
          <a:lstStyle/>
          <a:p>
            <a:r>
              <a:rPr lang="en-US" dirty="0" smtClean="0"/>
              <a:t>System </a:t>
            </a:r>
            <a:r>
              <a:rPr lang="en-US" dirty="0"/>
              <a:t>calls are provided by OS Kernels.</a:t>
            </a:r>
          </a:p>
          <a:p>
            <a:r>
              <a:rPr lang="en-US" dirty="0"/>
              <a:t>System calls are usually implemented via software interrupt</a:t>
            </a:r>
          </a:p>
          <a:p>
            <a:r>
              <a:rPr lang="en-US" dirty="0"/>
              <a:t>System calls are the bridge between user code and OS kernel code</a:t>
            </a:r>
          </a:p>
          <a:p>
            <a:r>
              <a:rPr lang="en-US" dirty="0"/>
              <a:t>User code can only use system calls to access privileged services or OS kernel data</a:t>
            </a:r>
          </a:p>
          <a:p>
            <a:r>
              <a:rPr lang="en-US" dirty="0"/>
              <a:t>API are </a:t>
            </a:r>
            <a:r>
              <a:rPr lang="en-US" dirty="0" smtClean="0"/>
              <a:t>available code blocks that users can use directly</a:t>
            </a:r>
          </a:p>
          <a:p>
            <a:pPr lvl="1"/>
            <a:r>
              <a:rPr lang="en-US" dirty="0" smtClean="0"/>
              <a:t>Facilitate programming, not essential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5486400" cy="556260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process </a:t>
            </a:r>
            <a:r>
              <a:rPr lang="en-US" sz="2400" dirty="0" smtClean="0"/>
              <a:t>is an instance of a program that is currently executing.</a:t>
            </a:r>
          </a:p>
          <a:p>
            <a:r>
              <a:rPr lang="en-US" sz="2400" dirty="0" smtClean="0"/>
              <a:t>The actual contents of all programs are initially stored in persistent storage, such as a hard drive.</a:t>
            </a:r>
          </a:p>
          <a:p>
            <a:r>
              <a:rPr lang="en-US" sz="2400" dirty="0" smtClean="0"/>
              <a:t>In order to be executed, a program must be loaded into random-access memory (RAM) and uniquely identified as a process. </a:t>
            </a:r>
          </a:p>
          <a:p>
            <a:r>
              <a:rPr lang="en-US" sz="2400" dirty="0" smtClean="0"/>
              <a:t>In this way, multiple copies of the same program can be run as different processes.</a:t>
            </a:r>
          </a:p>
          <a:p>
            <a:pPr lvl="1"/>
            <a:r>
              <a:rPr lang="en-US" sz="2000" dirty="0" smtClean="0"/>
              <a:t>For example, we can have multiple copies of MS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open at the same time.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9166" t="50000" r="10000" b="12667"/>
          <a:stretch>
            <a:fillRect/>
          </a:stretch>
        </p:blipFill>
        <p:spPr bwMode="auto">
          <a:xfrm>
            <a:off x="5715000" y="1828800"/>
            <a:ext cx="3352800" cy="375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3734</TotalTime>
  <Pages>0</Pages>
  <Words>1571</Words>
  <Characters>0</Characters>
  <Application>Microsoft Office PowerPoint</Application>
  <PresentationFormat>On-screen Show (4:3)</PresentationFormat>
  <Lines>0</Lines>
  <Paragraphs>197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Section 3.1:  Operating Systems Concepts</vt:lpstr>
      <vt:lpstr>A Computer Model</vt:lpstr>
      <vt:lpstr>OS Concepts</vt:lpstr>
      <vt:lpstr>Multitasking</vt:lpstr>
      <vt:lpstr>The Kernel</vt:lpstr>
      <vt:lpstr>Input/Output (I/O)</vt:lpstr>
      <vt:lpstr>System Calls</vt:lpstr>
      <vt:lpstr>Difference between API and System Call?</vt:lpstr>
      <vt:lpstr>Processes</vt:lpstr>
      <vt:lpstr>Process IDs</vt:lpstr>
      <vt:lpstr>Checking Process in Unix Machine</vt:lpstr>
      <vt:lpstr>Process Privileges</vt:lpstr>
      <vt:lpstr>File Systems</vt:lpstr>
      <vt:lpstr>File System Example</vt:lpstr>
      <vt:lpstr>File Permissions</vt:lpstr>
      <vt:lpstr>File Permissions</vt:lpstr>
      <vt:lpstr>File Permissions in Windows</vt:lpstr>
      <vt:lpstr>Memory Management</vt:lpstr>
      <vt:lpstr>Memory Organization</vt:lpstr>
      <vt:lpstr>Memory Layout</vt:lpstr>
      <vt:lpstr>Virtual Memory</vt:lpstr>
      <vt:lpstr>Page Faults</vt:lpstr>
      <vt:lpstr>Virtual Machines</vt:lpstr>
      <vt:lpstr>Two Types of Virtual Machine</vt:lpstr>
      <vt:lpstr>Examples of VM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Roberto Tamassia</dc:creator>
  <cp:lastModifiedBy>User</cp:lastModifiedBy>
  <cp:revision>177</cp:revision>
  <dcterms:created xsi:type="dcterms:W3CDTF">2010-10-14T00:01:44Z</dcterms:created>
  <dcterms:modified xsi:type="dcterms:W3CDTF">2012-02-06T16:02:54Z</dcterms:modified>
</cp:coreProperties>
</file>