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0" r:id="rId4"/>
    <p:sldId id="261" r:id="rId5"/>
    <p:sldId id="262" r:id="rId6"/>
    <p:sldId id="284" r:id="rId7"/>
    <p:sldId id="263" r:id="rId8"/>
    <p:sldId id="283" r:id="rId9"/>
    <p:sldId id="267" r:id="rId10"/>
    <p:sldId id="268" r:id="rId11"/>
    <p:sldId id="286" r:id="rId12"/>
    <p:sldId id="270" r:id="rId13"/>
    <p:sldId id="287" r:id="rId14"/>
    <p:sldId id="288" r:id="rId15"/>
    <p:sldId id="264" r:id="rId16"/>
    <p:sldId id="289" r:id="rId17"/>
    <p:sldId id="266" r:id="rId18"/>
    <p:sldId id="272" r:id="rId19"/>
    <p:sldId id="274" r:id="rId20"/>
    <p:sldId id="275" r:id="rId21"/>
    <p:sldId id="276" r:id="rId22"/>
    <p:sldId id="277" r:id="rId23"/>
    <p:sldId id="279" r:id="rId24"/>
    <p:sldId id="280" r:id="rId25"/>
    <p:sldId id="278" r:id="rId26"/>
    <p:sldId id="281" r:id="rId27"/>
    <p:sldId id="282" r:id="rId28"/>
    <p:sldId id="259" r:id="rId29"/>
    <p:sldId id="25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125" d="100"/>
          <a:sy n="125" d="100"/>
        </p:scale>
        <p:origin x="12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7B3D8-EB18-4850-983D-84934C895B8A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B0482-6B81-47DF-BB37-B2568E9F5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4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8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36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86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63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01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5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71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15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51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24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2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12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39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06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1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90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29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11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84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630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11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6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7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40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5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31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81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482-6B81-47DF-BB37-B2568E9F558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5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F35CD-9B19-447A-96CF-C5DD331F6FAB}" type="datetime1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B6F40B-F211-4B28-92D8-F9C010E42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jit_rgb_tagline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7600" y="76200"/>
            <a:ext cx="1611531" cy="61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7CEE5-FF0A-48E5-AE7C-5CE12D488A22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B6F40B-F211-4B28-92D8-F9C010E42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68012-E60B-45FD-A3A0-29EF07B1B23D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B6F40B-F211-4B28-92D8-F9C010E42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D82F47-7FBB-484C-8490-91A99D75D5FE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B6F40B-F211-4B28-92D8-F9C010E429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jit_rgb_tagline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7600" y="76200"/>
            <a:ext cx="1611531" cy="612648"/>
          </a:xfrm>
          <a:prstGeom prst="rect">
            <a:avLst/>
          </a:prstGeom>
        </p:spPr>
      </p:pic>
      <p:sp>
        <p:nvSpPr>
          <p:cNvPr id="8" name="Regular Pentagon 7"/>
          <p:cNvSpPr/>
          <p:nvPr userDrawn="1"/>
        </p:nvSpPr>
        <p:spPr>
          <a:xfrm rot="5400000">
            <a:off x="4076702" y="-3848100"/>
            <a:ext cx="990598" cy="9143998"/>
          </a:xfrm>
          <a:prstGeom prst="pentagon">
            <a:avLst/>
          </a:prstGeom>
          <a:solidFill>
            <a:schemeClr val="accent3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Operation 8"/>
          <p:cNvSpPr/>
          <p:nvPr userDrawn="1"/>
        </p:nvSpPr>
        <p:spPr>
          <a:xfrm rot="5400000">
            <a:off x="2286000" y="-685800"/>
            <a:ext cx="4572000" cy="9144000"/>
          </a:xfrm>
          <a:prstGeom prst="flowChartManualOperation">
            <a:avLst/>
          </a:prstGeom>
          <a:solidFill>
            <a:schemeClr val="accent3">
              <a:lumMod val="40000"/>
              <a:lumOff val="6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n-US" b="1" cap="none" spc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5715000"/>
            <a:ext cx="1371600" cy="82296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52400" y="6334780"/>
            <a:ext cx="152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iPhone</a:t>
            </a:r>
            <a:endParaRPr lang="en-US" sz="1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Closed</a:t>
            </a:r>
            <a:r>
              <a:rPr lang="en-US" sz="1400" b="1" cap="none" spc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System</a:t>
            </a:r>
            <a:endParaRPr lang="en-US" sz="1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43000" y="6334780"/>
            <a:ext cx="11326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400" b="1" cap="none" spc="0" dirty="0" err="1" smtClean="0">
                <a:ln/>
                <a:solidFill>
                  <a:schemeClr val="accent3"/>
                </a:solidFill>
                <a:effectLst/>
              </a:rPr>
              <a:t>Andriod</a:t>
            </a:r>
            <a:endParaRPr lang="en-US" sz="1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n-US" sz="1400" b="1" cap="none" spc="0" dirty="0" smtClean="0">
                <a:ln/>
                <a:solidFill>
                  <a:schemeClr val="accent3"/>
                </a:solidFill>
                <a:effectLst/>
              </a:rPr>
              <a:t>Open Source</a:t>
            </a:r>
            <a:endParaRPr lang="en-US" sz="1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90600" y="63246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vs</a:t>
            </a:r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6200" y="762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28600" y="762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81000" y="762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76200" y="2286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28600" y="2286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6200" y="3810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9067800" y="67818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9067800" y="66294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915400" y="67818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763000" y="67818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8915400" y="66294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9067800" y="64770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2ED799-8A00-4D1F-BC77-4DA9A2FB17D8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B6F40B-F211-4B28-92D8-F9C010E42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0FFD91-CB8E-477E-B3F9-31E09D133F03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B6F40B-F211-4B28-92D8-F9C010E42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C766B4-240E-48A9-A7B5-69F569EA8DA3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B6F40B-F211-4B28-92D8-F9C010E42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8A599-BC0D-4D3D-ACE5-1A5E88A57269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B6F40B-F211-4B28-92D8-F9C010E42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B74032-62AB-4296-A213-2709B3172AEC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B6F40B-F211-4B28-92D8-F9C010E42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D9EC2-73DD-4D9C-B623-24149C05AD47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B6F40B-F211-4B28-92D8-F9C010E42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AFDB64-4DE7-4FD2-8153-FB60FA07CB6A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B6F40B-F211-4B28-92D8-F9C010E42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age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57200" y="5715000"/>
            <a:ext cx="1371600" cy="82296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-152400" y="6334780"/>
            <a:ext cx="152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iPhone</a:t>
            </a:r>
            <a:endParaRPr lang="en-US" sz="1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Closed</a:t>
            </a:r>
            <a:r>
              <a:rPr lang="en-US" sz="1400" b="1" cap="none" spc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System</a:t>
            </a:r>
            <a:endParaRPr lang="en-US" sz="1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143000" y="6334780"/>
            <a:ext cx="11326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400" b="1" cap="none" spc="0" dirty="0" err="1" smtClean="0">
                <a:ln/>
                <a:solidFill>
                  <a:schemeClr val="accent3"/>
                </a:solidFill>
                <a:effectLst/>
              </a:rPr>
              <a:t>Andriod</a:t>
            </a:r>
            <a:endParaRPr lang="en-US" sz="1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n-US" sz="1400" b="1" cap="none" spc="0" dirty="0" smtClean="0">
                <a:ln/>
                <a:solidFill>
                  <a:schemeClr val="accent3"/>
                </a:solidFill>
                <a:effectLst/>
              </a:rPr>
              <a:t>Open Source</a:t>
            </a:r>
            <a:endParaRPr lang="en-US" sz="1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990600" y="63246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vs</a:t>
            </a:r>
            <a:endParaRPr lang="en-US" sz="140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6200" y="762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28600" y="762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81000" y="762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6200" y="2286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8600" y="2286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76200" y="3810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9067800" y="67818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9067800" y="66294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915400" y="67818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8763000" y="67818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8915400" y="66294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9067800" y="6477000"/>
            <a:ext cx="4571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blogs.techrepublic.com.com/hiner/?p=5772" TargetMode="External"/><Relationship Id="rId13" Type="http://schemas.openxmlformats.org/officeDocument/2006/relationships/hyperlink" Target="http://ulapp.us/iphone-app-qa-if-i-sell-an-iphone-app-how-much-will-apple-take-out-of-the-profit/" TargetMode="External"/><Relationship Id="rId3" Type="http://schemas.openxmlformats.org/officeDocument/2006/relationships/hyperlink" Target="http://en.wikipedia.org/wiki/Open_Handset_Alliance" TargetMode="External"/><Relationship Id="rId7" Type="http://schemas.openxmlformats.org/officeDocument/2006/relationships/hyperlink" Target="http://www.razorianfly.com/2010/11/10/android-on-top-for-q3-global-smartphone-market-share-ios-places-third/" TargetMode="External"/><Relationship Id="rId12" Type="http://schemas.openxmlformats.org/officeDocument/2006/relationships/hyperlink" Target="http://www.olivetelecom.in/laptop/olivepad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handsetalliance.com/press_110507.html" TargetMode="External"/><Relationship Id="rId11" Type="http://schemas.openxmlformats.org/officeDocument/2006/relationships/hyperlink" Target="http://notebooks.com/2010/04/08/timeline-of-the-iphone/" TargetMode="External"/><Relationship Id="rId5" Type="http://schemas.openxmlformats.org/officeDocument/2006/relationships/hyperlink" Target="http://www.cs.ucf.edu/~dcm/Teaching/COP5611Spring2010/Project/AmberChang-Project.pdf" TargetMode="External"/><Relationship Id="rId10" Type="http://schemas.openxmlformats.org/officeDocument/2006/relationships/hyperlink" Target="http://blog.nielsen.com/nielsenwire/online_mobile/android-most-popular-operating-system-in-u-s-among-recent-smartphone-buyers/" TargetMode="External"/><Relationship Id="rId4" Type="http://schemas.openxmlformats.org/officeDocument/2006/relationships/hyperlink" Target="http://www.macworld.com/article/54769/2007/01/iphone.html" TargetMode="External"/><Relationship Id="rId9" Type="http://schemas.openxmlformats.org/officeDocument/2006/relationships/hyperlink" Target="http://blog.nielsen.com/nielsenwire/online_mobile/iphone-vs-androi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gular Pentagon 7"/>
          <p:cNvSpPr/>
          <p:nvPr/>
        </p:nvSpPr>
        <p:spPr>
          <a:xfrm rot="5400000">
            <a:off x="3848101" y="-952499"/>
            <a:ext cx="1447800" cy="9143998"/>
          </a:xfrm>
          <a:prstGeom prst="pentagon">
            <a:avLst/>
          </a:prstGeom>
          <a:solidFill>
            <a:schemeClr val="accent3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457200"/>
            <a:ext cx="2921000" cy="175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71800"/>
            <a:ext cx="7772400" cy="1470025"/>
          </a:xfrm>
        </p:spPr>
        <p:txBody>
          <a:bodyPr/>
          <a:lstStyle/>
          <a:p>
            <a:pPr algn="just"/>
            <a:r>
              <a:rPr lang="en-US" sz="1800" b="1" dirty="0" smtClean="0"/>
              <a:t>"Smart phones are getting popular quickly. Compare the Apple’s I-phone platform (which is a closed system) with Google’s Droid platform (which is open) in terms of pros and cons. Which platform is winning and why?"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648200"/>
            <a:ext cx="6400800" cy="1752600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Monali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Vora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Zohaib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Malik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Muhammad Muneel </a:t>
            </a:r>
            <a:r>
              <a:rPr lang="en-US" sz="1800" dirty="0" err="1" smtClean="0">
                <a:solidFill>
                  <a:schemeClr val="tx1"/>
                </a:solidFill>
              </a:rPr>
              <a:t>Karrar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07763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ECE-645 Wireless Networks</a:t>
            </a:r>
          </a:p>
          <a:p>
            <a:pPr algn="ctr"/>
            <a:r>
              <a:rPr lang="en-US" dirty="0" smtClean="0"/>
              <a:t>Prof. Byron Chen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4400" y="2057400"/>
            <a:ext cx="1812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/>
                <a:solidFill>
                  <a:schemeClr val="accent3"/>
                </a:solidFill>
                <a:effectLst/>
              </a:rPr>
              <a:t>Andriod</a:t>
            </a:r>
            <a:endParaRPr lang="en-US" sz="2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Open Source</a:t>
            </a:r>
            <a:endParaRPr lang="en-U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057400"/>
            <a:ext cx="2209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iPhone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Closed</a:t>
            </a:r>
            <a:r>
              <a:rPr lang="en-US" sz="2400" b="1" cap="none" spc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System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2133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Architecture</a:t>
            </a:r>
            <a:endParaRPr lang="en-US" dirty="0"/>
          </a:p>
        </p:txBody>
      </p:sp>
      <p:pic>
        <p:nvPicPr>
          <p:cNvPr id="4" name="Content Placeholder 3" descr="2010-11-16_13593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1578209"/>
            <a:ext cx="5852160" cy="4411111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600200"/>
            <a:ext cx="3657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Kernel Linux</a:t>
            </a:r>
          </a:p>
          <a:p>
            <a:pPr marL="731520" lvl="1" indent="-274320">
              <a:spcBef>
                <a:spcPct val="20000"/>
              </a:spcBef>
              <a:buSzPct val="95000"/>
              <a:buFont typeface="Calibri" pitchFamily="34" charset="0"/>
              <a:buChar char="–"/>
              <a:defRPr/>
            </a:pPr>
            <a:r>
              <a:rPr lang="en-US" sz="2000" dirty="0" smtClean="0"/>
              <a:t>Android relies on Linux version 2.6 for core system services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Libraries</a:t>
            </a:r>
          </a:p>
          <a:p>
            <a:pPr marL="731520" lvl="1" indent="-274320">
              <a:spcBef>
                <a:spcPct val="20000"/>
              </a:spcBef>
              <a:buSzPct val="95000"/>
              <a:buFont typeface="Calibri" pitchFamily="34" charset="0"/>
              <a:buChar char="–"/>
            </a:pPr>
            <a:r>
              <a:rPr lang="en-US" sz="2000" dirty="0" smtClean="0"/>
              <a:t>Android has a set of C/C++ libraries used by various components of the Android system</a:t>
            </a:r>
          </a:p>
          <a:p>
            <a:pPr marL="731520" lvl="1" indent="-274320">
              <a:spcBef>
                <a:spcPct val="20000"/>
              </a:spcBef>
              <a:buSzPct val="95000"/>
              <a:buFont typeface="Calibri" pitchFamily="34" charset="0"/>
              <a:buChar char="–"/>
            </a:pPr>
            <a:r>
              <a:rPr lang="en-US" sz="2000" dirty="0" smtClean="0"/>
              <a:t>These libraries are exposed to developers</a:t>
            </a:r>
          </a:p>
          <a:p>
            <a:pPr marL="731520" lvl="1" indent="-274320">
              <a:spcBef>
                <a:spcPct val="20000"/>
              </a:spcBef>
              <a:buSzPct val="95000"/>
              <a:buFont typeface="Wingdings 2"/>
              <a:buChar char=""/>
            </a:pPr>
            <a:endParaRPr lang="en-US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 2"/>
              <a:buChar char="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 2"/>
              <a:buChar char="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Content Placeholder 2"/>
          <p:cNvSpPr txBox="1">
            <a:spLocks/>
          </p:cNvSpPr>
          <p:nvPr/>
        </p:nvSpPr>
        <p:spPr>
          <a:xfrm>
            <a:off x="0" y="1524000"/>
            <a:ext cx="4114800" cy="4038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Runtime </a:t>
            </a:r>
          </a:p>
          <a:p>
            <a:pPr marL="731520" lvl="1" indent="-274320">
              <a:spcBef>
                <a:spcPct val="20000"/>
              </a:spcBef>
              <a:buSzPct val="95000"/>
              <a:buFont typeface="Calibri" pitchFamily="34" charset="0"/>
              <a:buChar char="–"/>
            </a:pPr>
            <a:r>
              <a:rPr lang="en-US" sz="2000" dirty="0" smtClean="0"/>
              <a:t>Core libraries</a:t>
            </a:r>
          </a:p>
          <a:p>
            <a:pPr marL="731520" lvl="1" indent="-274320">
              <a:spcBef>
                <a:spcPct val="20000"/>
              </a:spcBef>
              <a:buSzPct val="95000"/>
              <a:buFont typeface="Calibri" pitchFamily="34" charset="0"/>
              <a:buChar char="–"/>
            </a:pPr>
            <a:r>
              <a:rPr lang="en-US" sz="2000" dirty="0" smtClean="0"/>
              <a:t>Dalvik virtual machine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framework</a:t>
            </a:r>
          </a:p>
          <a:p>
            <a:pPr marL="731520" lvl="2" indent="-274320">
              <a:spcBef>
                <a:spcPct val="20000"/>
              </a:spcBef>
              <a:buSzPct val="95000"/>
              <a:buFont typeface="Calibri" pitchFamily="34" charset="0"/>
              <a:buChar char="–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Android applications are written with Java programming language</a:t>
            </a:r>
          </a:p>
          <a:p>
            <a:pPr marL="731520" lvl="2" indent="-274320">
              <a:spcBef>
                <a:spcPct val="20000"/>
              </a:spcBef>
              <a:buSzPct val="95000"/>
              <a:buFont typeface="Calibri" pitchFamily="34" charset="0"/>
              <a:buChar char="–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Offer developers with the ability to build applications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Architecture</a:t>
            </a:r>
            <a:endParaRPr lang="en-US" dirty="0"/>
          </a:p>
        </p:txBody>
      </p:sp>
      <p:pic>
        <p:nvPicPr>
          <p:cNvPr id="4" name="Content Placeholder 3" descr="2010-11-16_13593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86200" y="1600200"/>
            <a:ext cx="4953000" cy="3733362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Android supports its own Power Management (on top of the standard Linux Power Management)</a:t>
            </a:r>
          </a:p>
          <a:p>
            <a:pPr lvl="1"/>
            <a:r>
              <a:rPr lang="en-US" sz="1600" dirty="0" smtClean="0"/>
              <a:t>CPU shouldn't consume power if no applications or services require power.</a:t>
            </a:r>
          </a:p>
          <a:p>
            <a:r>
              <a:rPr lang="en-US" sz="2000" dirty="0" smtClean="0"/>
              <a:t>Android requires “wake locks” for CPU services request.</a:t>
            </a:r>
          </a:p>
          <a:p>
            <a:r>
              <a:rPr lang="en-US" sz="2000" dirty="0" err="1" smtClean="0"/>
              <a:t>iPhone</a:t>
            </a:r>
            <a:r>
              <a:rPr lang="en-US" sz="2000" dirty="0" smtClean="0"/>
              <a:t> do not have the power management toolkit as Mac OS does.</a:t>
            </a:r>
          </a:p>
          <a:p>
            <a:pPr lvl="1"/>
            <a:r>
              <a:rPr lang="en-US" sz="1600" dirty="0" smtClean="0"/>
              <a:t>Embedded into the core layer</a:t>
            </a:r>
          </a:p>
          <a:p>
            <a:pPr lvl="1"/>
            <a:r>
              <a:rPr lang="en-US" sz="1600" dirty="0" smtClean="0"/>
              <a:t>Support Sleep mode/ Airline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000" dirty="0" smtClean="0"/>
              <a:t>Android</a:t>
            </a:r>
          </a:p>
          <a:p>
            <a:pPr lvl="1"/>
            <a:r>
              <a:rPr lang="en-US" sz="2000" dirty="0" smtClean="0"/>
              <a:t>Handles memory management automatically</a:t>
            </a:r>
          </a:p>
          <a:p>
            <a:pPr lvl="1"/>
            <a:r>
              <a:rPr lang="en-US" sz="2000" dirty="0" smtClean="0"/>
              <a:t>Garbage collector destroys the application without active</a:t>
            </a:r>
          </a:p>
          <a:p>
            <a:pPr lvl="1"/>
            <a:r>
              <a:rPr lang="en-US" sz="2000" dirty="0" smtClean="0"/>
              <a:t>May cause performance issues(too many allocations; too large allocations)</a:t>
            </a:r>
          </a:p>
          <a:p>
            <a:r>
              <a:rPr lang="en-US" sz="2000" dirty="0" err="1" smtClean="0"/>
              <a:t>iPhone</a:t>
            </a:r>
            <a:endParaRPr lang="en-US" sz="2000" dirty="0" smtClean="0"/>
          </a:p>
          <a:p>
            <a:pPr lvl="1"/>
            <a:r>
              <a:rPr lang="en-US" sz="2000" dirty="0" smtClean="0"/>
              <a:t>Has no garbage collection</a:t>
            </a:r>
          </a:p>
          <a:p>
            <a:pPr lvl="1"/>
            <a:r>
              <a:rPr lang="en-US" sz="2000" dirty="0" smtClean="0"/>
              <a:t>Developer maintain the count number for each object</a:t>
            </a:r>
          </a:p>
          <a:p>
            <a:pPr lvl="1"/>
            <a:r>
              <a:rPr lang="en-US" sz="2000" dirty="0" smtClean="0"/>
              <a:t>When count number become 0, destroy the object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Language</a:t>
            </a:r>
          </a:p>
          <a:p>
            <a:pPr lvl="1"/>
            <a:r>
              <a:rPr lang="en-US" sz="1800" dirty="0" smtClean="0"/>
              <a:t>Android, Java</a:t>
            </a:r>
          </a:p>
          <a:p>
            <a:pPr lvl="1"/>
            <a:r>
              <a:rPr lang="en-US" sz="1800" dirty="0" err="1" smtClean="0"/>
              <a:t>iPhone</a:t>
            </a:r>
            <a:r>
              <a:rPr lang="en-US" sz="1800" dirty="0" smtClean="0"/>
              <a:t>, Objective C</a:t>
            </a:r>
          </a:p>
          <a:p>
            <a:r>
              <a:rPr lang="en-US" sz="1800" dirty="0" smtClean="0"/>
              <a:t>Programming Model</a:t>
            </a:r>
          </a:p>
          <a:p>
            <a:pPr lvl="1"/>
            <a:r>
              <a:rPr lang="en-US" sz="1800" dirty="0" smtClean="0"/>
              <a:t>Android, XML, UI components can be integrated.</a:t>
            </a:r>
          </a:p>
          <a:p>
            <a:pPr lvl="1"/>
            <a:r>
              <a:rPr lang="en-US" sz="1800" dirty="0" err="1" smtClean="0"/>
              <a:t>iPhone</a:t>
            </a:r>
            <a:r>
              <a:rPr lang="en-US" sz="1800" dirty="0" smtClean="0"/>
              <a:t>, XML, UI for customize preferences need to be build from scratch. </a:t>
            </a:r>
          </a:p>
          <a:p>
            <a:r>
              <a:rPr lang="en-US" sz="1800" dirty="0" smtClean="0"/>
              <a:t>IDE</a:t>
            </a:r>
          </a:p>
          <a:p>
            <a:pPr lvl="1"/>
            <a:r>
              <a:rPr lang="en-US" sz="1800" dirty="0" smtClean="0"/>
              <a:t>Java Development Tools, rich model of source code.</a:t>
            </a:r>
          </a:p>
          <a:p>
            <a:pPr lvl="1"/>
            <a:r>
              <a:rPr lang="en-US" sz="1800" dirty="0" err="1" smtClean="0"/>
              <a:t>iPhone</a:t>
            </a:r>
            <a:r>
              <a:rPr lang="en-US" sz="1800" dirty="0" smtClean="0"/>
              <a:t>, </a:t>
            </a:r>
            <a:r>
              <a:rPr lang="en-US" sz="1800" dirty="0" err="1" smtClean="0"/>
              <a:t>Xcode</a:t>
            </a:r>
            <a:r>
              <a:rPr lang="en-US" sz="1800" dirty="0" smtClean="0"/>
              <a:t> IDE, </a:t>
            </a:r>
            <a:r>
              <a:rPr lang="en-US" sz="1800" dirty="0" err="1" smtClean="0"/>
              <a:t>iPhone</a:t>
            </a:r>
            <a:r>
              <a:rPr lang="en-US" sz="1800" dirty="0" smtClean="0"/>
              <a:t> simulators.</a:t>
            </a:r>
          </a:p>
          <a:p>
            <a:r>
              <a:rPr lang="en-US" sz="1800" dirty="0" smtClean="0"/>
              <a:t>UI Builder </a:t>
            </a:r>
          </a:p>
          <a:p>
            <a:pPr lvl="1"/>
            <a:r>
              <a:rPr lang="en-US" sz="1800" dirty="0" smtClean="0"/>
              <a:t>Android, Android UI builder can’t display UIs how they’ll actually appear.</a:t>
            </a:r>
          </a:p>
          <a:p>
            <a:pPr lvl="1"/>
            <a:r>
              <a:rPr lang="en-US" sz="1800" dirty="0" err="1" smtClean="0"/>
              <a:t>iPhone</a:t>
            </a:r>
            <a:r>
              <a:rPr lang="en-US" sz="1800" dirty="0" smtClean="0"/>
              <a:t>, </a:t>
            </a:r>
            <a:r>
              <a:rPr lang="en-US" sz="1800" dirty="0" err="1" smtClean="0"/>
              <a:t>iPhone</a:t>
            </a:r>
            <a:r>
              <a:rPr lang="en-US" sz="1800" dirty="0" smtClean="0"/>
              <a:t> app developers are given a good UI builder;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Choices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1" name="Picture 3" descr="C:\Users\Muneel\Desktop\metropcsb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00400"/>
            <a:ext cx="3352800" cy="957943"/>
          </a:xfrm>
          <a:prstGeom prst="rect">
            <a:avLst/>
          </a:prstGeom>
          <a:noFill/>
        </p:spPr>
      </p:pic>
      <p:pic>
        <p:nvPicPr>
          <p:cNvPr id="2052" name="Picture 4" descr="C:\Users\Muneel\Desktop\boostmobile_logos_l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1552" y="4343400"/>
            <a:ext cx="1815172" cy="1524000"/>
          </a:xfrm>
          <a:prstGeom prst="rect">
            <a:avLst/>
          </a:prstGeom>
          <a:noFill/>
        </p:spPr>
      </p:pic>
      <p:pic>
        <p:nvPicPr>
          <p:cNvPr id="2053" name="Picture 5" descr="C:\Users\Muneel\Desktop\cricke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038600"/>
            <a:ext cx="1905000" cy="1905000"/>
          </a:xfrm>
          <a:prstGeom prst="rect">
            <a:avLst/>
          </a:prstGeom>
          <a:noFill/>
        </p:spPr>
      </p:pic>
      <p:pic>
        <p:nvPicPr>
          <p:cNvPr id="2054" name="Picture 6" descr="C:\Users\Muneel\Desktop\t-mobile-blocks-truphone-2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2514600"/>
            <a:ext cx="2934891" cy="2347913"/>
          </a:xfrm>
          <a:prstGeom prst="rect">
            <a:avLst/>
          </a:prstGeom>
          <a:noFill/>
        </p:spPr>
      </p:pic>
      <p:pic>
        <p:nvPicPr>
          <p:cNvPr id="2055" name="Picture 7" descr="C:\Users\Muneel\Desktop\logo_tracphon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1676400"/>
            <a:ext cx="1709143" cy="1243013"/>
          </a:xfrm>
          <a:prstGeom prst="rect">
            <a:avLst/>
          </a:prstGeom>
          <a:noFill/>
        </p:spPr>
      </p:pic>
      <p:pic>
        <p:nvPicPr>
          <p:cNvPr id="2058" name="Picture 10" descr="C:\Users\Muneel\Desktop\att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1752600"/>
            <a:ext cx="1143000" cy="1143000"/>
          </a:xfrm>
          <a:prstGeom prst="rect">
            <a:avLst/>
          </a:prstGeom>
          <a:noFill/>
        </p:spPr>
      </p:pic>
      <p:pic>
        <p:nvPicPr>
          <p:cNvPr id="2059" name="Picture 11" descr="C:\Users\Muneel\Desktop\veriz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1524000"/>
            <a:ext cx="1905000" cy="1234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iPhone</a:t>
            </a:r>
            <a:endParaRPr lang="en-US" sz="2000" dirty="0" smtClean="0"/>
          </a:p>
          <a:p>
            <a:pPr lvl="1"/>
            <a:r>
              <a:rPr lang="en-US" sz="2000" dirty="0" smtClean="0"/>
              <a:t>Stuck with one vendor</a:t>
            </a:r>
          </a:p>
          <a:p>
            <a:pPr lvl="1"/>
            <a:r>
              <a:rPr lang="en-US" sz="2000" dirty="0" smtClean="0"/>
              <a:t>Tablet only </a:t>
            </a:r>
            <a:r>
              <a:rPr lang="en-US" sz="2000" dirty="0" err="1" smtClean="0"/>
              <a:t>iPad</a:t>
            </a:r>
            <a:endParaRPr lang="en-US" sz="2000" dirty="0" smtClean="0"/>
          </a:p>
          <a:p>
            <a:r>
              <a:rPr lang="en-US" sz="2000" dirty="0" smtClean="0"/>
              <a:t>Android</a:t>
            </a:r>
          </a:p>
          <a:p>
            <a:pPr lvl="1"/>
            <a:r>
              <a:rPr lang="en-US" sz="2000" dirty="0" smtClean="0"/>
              <a:t>More than 40 choices.[3]</a:t>
            </a:r>
          </a:p>
          <a:p>
            <a:pPr lvl="1"/>
            <a:r>
              <a:rPr lang="en-US" sz="2000" dirty="0" smtClean="0"/>
              <a:t>From Nexus One to simple call + text mobile. </a:t>
            </a:r>
          </a:p>
          <a:p>
            <a:pPr lvl="1"/>
            <a:r>
              <a:rPr lang="en-US" sz="2000" dirty="0" smtClean="0"/>
              <a:t>Tablet choices more than 15.[3]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Android a Java Platform </a:t>
            </a:r>
          </a:p>
          <a:p>
            <a:pPr lvl="1"/>
            <a:r>
              <a:rPr lang="en-US" sz="2000" dirty="0" smtClean="0"/>
              <a:t>More games</a:t>
            </a:r>
            <a:endParaRPr lang="en-US" sz="2000" dirty="0"/>
          </a:p>
          <a:p>
            <a:r>
              <a:rPr lang="en-US" sz="2000" dirty="0" smtClean="0"/>
              <a:t>Android doesn’t even have a language that enables the rich games that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OS allows.</a:t>
            </a:r>
          </a:p>
          <a:p>
            <a:r>
              <a:rPr lang="en-US" sz="2000" dirty="0" smtClean="0"/>
              <a:t>Although, it has NDK for 3D games</a:t>
            </a:r>
          </a:p>
          <a:p>
            <a:pPr lvl="1"/>
            <a:r>
              <a:rPr lang="en-US" sz="2000" dirty="0" smtClean="0"/>
              <a:t>No hardware support</a:t>
            </a:r>
          </a:p>
          <a:p>
            <a:r>
              <a:rPr lang="en-US" sz="2000" dirty="0" err="1" smtClean="0"/>
              <a:t>iPhone</a:t>
            </a:r>
            <a:r>
              <a:rPr lang="en-US" sz="2000" dirty="0" smtClean="0"/>
              <a:t> support rich games</a:t>
            </a:r>
          </a:p>
          <a:p>
            <a:pPr lvl="1"/>
            <a:r>
              <a:rPr lang="en-US" sz="2000" dirty="0" smtClean="0"/>
              <a:t>Hardware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Apple</a:t>
            </a:r>
          </a:p>
          <a:p>
            <a:pPr lvl="1"/>
            <a:r>
              <a:rPr lang="en-US" sz="2000" dirty="0" smtClean="0"/>
              <a:t>Apple takes 30% of the profit and you keep 70%.[11]</a:t>
            </a:r>
          </a:p>
          <a:p>
            <a:pPr lvl="1"/>
            <a:r>
              <a:rPr lang="en-US" sz="2000" dirty="0" smtClean="0"/>
              <a:t>250,000+ , Applications available for </a:t>
            </a:r>
            <a:r>
              <a:rPr lang="en-US" sz="2000" dirty="0" err="1" smtClean="0"/>
              <a:t>iPhone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Android</a:t>
            </a:r>
          </a:p>
          <a:p>
            <a:pPr lvl="1"/>
            <a:r>
              <a:rPr lang="en-US" sz="2000" dirty="0" smtClean="0"/>
              <a:t>100,000+ , Applications available.</a:t>
            </a:r>
          </a:p>
          <a:p>
            <a:pPr lvl="1"/>
            <a:r>
              <a:rPr lang="en-US" sz="2000" dirty="0" smtClean="0"/>
              <a:t>Free to develop any kind of application.</a:t>
            </a:r>
          </a:p>
          <a:p>
            <a:endParaRPr lang="en-US" sz="2000" dirty="0" smtClean="0"/>
          </a:p>
        </p:txBody>
      </p:sp>
      <p:pic>
        <p:nvPicPr>
          <p:cNvPr id="6146" name="Picture 2" descr="C:\Documents and Settings\mk9224\Desktop\ch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743200"/>
            <a:ext cx="2564493" cy="3714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153400" y="609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[9]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Glance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Ease of Use</a:t>
            </a:r>
          </a:p>
          <a:p>
            <a:pPr lvl="1"/>
            <a:r>
              <a:rPr lang="en-US" sz="2000" dirty="0" err="1" smtClean="0"/>
              <a:t>iPhone</a:t>
            </a:r>
            <a:r>
              <a:rPr lang="en-US" sz="2000" dirty="0" smtClean="0"/>
              <a:t> wins, It's got one main button, and everything you do consists of tapping app icons from the home screen.</a:t>
            </a:r>
          </a:p>
          <a:p>
            <a:pPr lvl="1"/>
            <a:r>
              <a:rPr lang="en-US" sz="2000" dirty="0" smtClean="0"/>
              <a:t>Android, several buttons on the front of the device that perform a variety you're confronted with many different possible home screens and ways of doing things from those home screens. of functions.[6]</a:t>
            </a:r>
          </a:p>
          <a:p>
            <a:r>
              <a:rPr lang="en-US" sz="2000" dirty="0" smtClean="0"/>
              <a:t>Openness</a:t>
            </a:r>
          </a:p>
          <a:p>
            <a:pPr lvl="1"/>
            <a:r>
              <a:rPr lang="en-US" sz="2000" dirty="0" smtClean="0"/>
              <a:t>Android wins, being open source platform and having no restrictions on which application to run.</a:t>
            </a:r>
          </a:p>
          <a:p>
            <a:pPr lvl="1"/>
            <a:r>
              <a:rPr lang="en-US" sz="2000" dirty="0" err="1" smtClean="0"/>
              <a:t>iPhone</a:t>
            </a:r>
            <a:r>
              <a:rPr lang="en-US" sz="2000" dirty="0" smtClean="0"/>
              <a:t>, runs only applications purchased from Apple App Store.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r>
              <a:rPr lang="en-US" sz="2000" dirty="0" smtClean="0"/>
              <a:t>Introduction to Smart Phones</a:t>
            </a:r>
          </a:p>
          <a:p>
            <a:r>
              <a:rPr lang="en-US" sz="2000" dirty="0" smtClean="0"/>
              <a:t>What is “Open” and “Closed System”? Who is supporting?</a:t>
            </a:r>
          </a:p>
          <a:p>
            <a:r>
              <a:rPr lang="en-US" sz="2000" dirty="0" smtClean="0"/>
              <a:t>History of </a:t>
            </a:r>
            <a:r>
              <a:rPr lang="en-US" sz="2000" dirty="0" err="1" smtClean="0"/>
              <a:t>iPhone</a:t>
            </a:r>
            <a:endParaRPr lang="en-US" sz="2000" dirty="0" smtClean="0"/>
          </a:p>
          <a:p>
            <a:r>
              <a:rPr lang="en-US" sz="2000" dirty="0" smtClean="0"/>
              <a:t>Timeline of I Phone OS</a:t>
            </a:r>
          </a:p>
          <a:p>
            <a:r>
              <a:rPr lang="en-US" sz="2000" dirty="0" smtClean="0"/>
              <a:t>History of Android</a:t>
            </a:r>
          </a:p>
          <a:p>
            <a:r>
              <a:rPr lang="en-US" sz="2000" dirty="0" smtClean="0"/>
              <a:t>Timeline of Android OS</a:t>
            </a:r>
          </a:p>
          <a:p>
            <a:r>
              <a:rPr lang="en-US" sz="2000" dirty="0" smtClean="0"/>
              <a:t>I Phone Architecture</a:t>
            </a:r>
          </a:p>
          <a:p>
            <a:r>
              <a:rPr lang="en-US" sz="2000" dirty="0" smtClean="0"/>
              <a:t>Android Architecture</a:t>
            </a:r>
          </a:p>
          <a:p>
            <a:r>
              <a:rPr lang="en-US" sz="2000" dirty="0" smtClean="0"/>
              <a:t>Power Management</a:t>
            </a:r>
          </a:p>
          <a:p>
            <a:r>
              <a:rPr lang="en-US" sz="2000" dirty="0" smtClean="0"/>
              <a:t>Memory Management</a:t>
            </a:r>
          </a:p>
          <a:p>
            <a:r>
              <a:rPr lang="en-US" sz="2000" dirty="0" smtClean="0"/>
              <a:t>Development Environment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43400" y="1676400"/>
            <a:ext cx="4495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 Choices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Hardware Choices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Game Choices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Application Choices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Quick Glance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Market Share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Income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/>
              <a:t>Recent</a:t>
            </a:r>
            <a:r>
              <a:rPr lang="en-US" sz="2000" dirty="0" smtClean="0"/>
              <a:t> Acquirers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Winner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is…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/>
              <a:t>References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Glance</a:t>
            </a:r>
            <a:r>
              <a:rPr lang="en-US" sz="1400" dirty="0" smtClean="0"/>
              <a:t>(cont)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Multitasking</a:t>
            </a:r>
          </a:p>
          <a:p>
            <a:pPr lvl="1"/>
            <a:r>
              <a:rPr lang="en-US" sz="2000" dirty="0" smtClean="0"/>
              <a:t>Android wins, fully customizable multitasking.</a:t>
            </a:r>
          </a:p>
          <a:p>
            <a:pPr lvl="1"/>
            <a:r>
              <a:rPr lang="en-US" sz="2000" dirty="0" err="1" smtClean="0"/>
              <a:t>iPhone</a:t>
            </a:r>
            <a:r>
              <a:rPr lang="en-US" sz="2000" dirty="0" smtClean="0"/>
              <a:t>, controlled by Apple.</a:t>
            </a:r>
          </a:p>
          <a:p>
            <a:r>
              <a:rPr lang="en-US" sz="2000" dirty="0" smtClean="0"/>
              <a:t>Software Keyboard</a:t>
            </a:r>
          </a:p>
          <a:p>
            <a:pPr lvl="1"/>
            <a:r>
              <a:rPr lang="en-US" sz="2000" dirty="0" smtClean="0"/>
              <a:t>Tie,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has got better software keyboard, but Android can install alternate keyboards like “</a:t>
            </a:r>
            <a:r>
              <a:rPr lang="en-US" sz="2000" dirty="0" err="1" smtClean="0"/>
              <a:t>Swype</a:t>
            </a:r>
            <a:r>
              <a:rPr lang="en-US" sz="2000" dirty="0" smtClean="0"/>
              <a:t>”.</a:t>
            </a:r>
          </a:p>
          <a:p>
            <a:r>
              <a:rPr lang="en-US" sz="2000" dirty="0" smtClean="0"/>
              <a:t>System-Wide Search</a:t>
            </a:r>
          </a:p>
          <a:p>
            <a:pPr lvl="1"/>
            <a:r>
              <a:rPr lang="en-US" sz="2000" dirty="0" smtClean="0"/>
              <a:t>Tie,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and Android both does the search with some difference</a:t>
            </a:r>
          </a:p>
          <a:p>
            <a:r>
              <a:rPr lang="en-US" sz="2000" dirty="0" smtClean="0"/>
              <a:t>Notification System</a:t>
            </a:r>
          </a:p>
          <a:p>
            <a:pPr lvl="1"/>
            <a:r>
              <a:rPr lang="en-US" sz="2000" dirty="0" smtClean="0"/>
              <a:t>Android wins, pull-down window shade notification tray,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one notification at a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Glance</a:t>
            </a:r>
            <a:r>
              <a:rPr lang="en-US" sz="1400" dirty="0" smtClean="0"/>
              <a:t>(cont)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Voice-to-Text</a:t>
            </a:r>
          </a:p>
          <a:p>
            <a:pPr lvl="1"/>
            <a:r>
              <a:rPr lang="en-US" sz="2000" dirty="0" smtClean="0"/>
              <a:t>Android wins, every text field can be filled with voice to text,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has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party apps for replying to mails but not efficient. </a:t>
            </a:r>
          </a:p>
          <a:p>
            <a:r>
              <a:rPr lang="en-US" sz="2000" dirty="0" smtClean="0"/>
              <a:t>Syncing</a:t>
            </a:r>
          </a:p>
          <a:p>
            <a:pPr lvl="1"/>
            <a:r>
              <a:rPr lang="en-US" sz="2000" dirty="0" smtClean="0"/>
              <a:t>Android Wins, wireless sync with </a:t>
            </a:r>
            <a:r>
              <a:rPr lang="en-US" sz="2000" dirty="0" err="1" smtClean="0"/>
              <a:t>google</a:t>
            </a:r>
            <a:r>
              <a:rPr lang="en-US" sz="2000" dirty="0" smtClean="0"/>
              <a:t> accounts,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has to be plugged in to get sync</a:t>
            </a:r>
          </a:p>
          <a:p>
            <a:r>
              <a:rPr lang="en-US" sz="2000" dirty="0" smtClean="0"/>
              <a:t>Apps</a:t>
            </a:r>
          </a:p>
          <a:p>
            <a:pPr lvl="1"/>
            <a:r>
              <a:rPr lang="en-US" sz="2000" dirty="0" smtClean="0"/>
              <a:t>Android wins, again open source, more apps and customizable</a:t>
            </a:r>
          </a:p>
          <a:p>
            <a:r>
              <a:rPr lang="en-US" sz="2000" dirty="0" smtClean="0"/>
              <a:t>Gaming</a:t>
            </a:r>
          </a:p>
          <a:p>
            <a:pPr lvl="1"/>
            <a:r>
              <a:rPr lang="en-US" sz="2000" dirty="0" err="1" smtClean="0"/>
              <a:t>iPhone</a:t>
            </a:r>
            <a:r>
              <a:rPr lang="en-US" sz="2000" dirty="0" smtClean="0"/>
              <a:t> wins, better options and better graphics available.</a:t>
            </a:r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Glance</a:t>
            </a:r>
            <a:r>
              <a:rPr lang="en-US" sz="1400" dirty="0" smtClean="0"/>
              <a:t>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Music Player</a:t>
            </a:r>
          </a:p>
          <a:p>
            <a:pPr lvl="1"/>
            <a:r>
              <a:rPr lang="en-US" sz="2000" dirty="0" err="1" smtClean="0"/>
              <a:t>iPhone</a:t>
            </a:r>
            <a:r>
              <a:rPr lang="en-US" sz="2000" dirty="0" smtClean="0"/>
              <a:t> wins, built in </a:t>
            </a:r>
            <a:r>
              <a:rPr lang="en-US" sz="2000" dirty="0" err="1" smtClean="0"/>
              <a:t>ipod</a:t>
            </a:r>
            <a:r>
              <a:rPr lang="en-US" sz="2000" dirty="0" smtClean="0"/>
              <a:t> App</a:t>
            </a:r>
          </a:p>
          <a:p>
            <a:r>
              <a:rPr lang="en-US" sz="2000" dirty="0" smtClean="0"/>
              <a:t>Video Chat</a:t>
            </a:r>
          </a:p>
          <a:p>
            <a:pPr lvl="1"/>
            <a:r>
              <a:rPr lang="en-US" sz="2000" dirty="0" smtClean="0"/>
              <a:t>Android wins, Available only through add-on apps</a:t>
            </a:r>
          </a:p>
          <a:p>
            <a:pPr lvl="1"/>
            <a:r>
              <a:rPr lang="en-US" sz="2000" dirty="0" err="1" smtClean="0"/>
              <a:t>iPhone</a:t>
            </a:r>
            <a:r>
              <a:rPr lang="en-US" sz="2000" dirty="0" smtClean="0"/>
              <a:t>, Native support (only on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4 hardware)`</a:t>
            </a:r>
          </a:p>
          <a:p>
            <a:r>
              <a:rPr lang="en-US" sz="2000" dirty="0" smtClean="0"/>
              <a:t>Google Turn-by-Turn Navigation</a:t>
            </a:r>
          </a:p>
          <a:p>
            <a:pPr lvl="1"/>
            <a:r>
              <a:rPr lang="en-US" sz="2000" dirty="0" smtClean="0"/>
              <a:t>Android wins, free navigation system with </a:t>
            </a:r>
            <a:r>
              <a:rPr lang="en-US" sz="2000" dirty="0" err="1" smtClean="0"/>
              <a:t>google</a:t>
            </a:r>
            <a:r>
              <a:rPr lang="en-US" sz="2000" dirty="0" smtClean="0"/>
              <a:t> maps,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have many but paid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Market Share</a:t>
            </a:r>
          </a:p>
          <a:p>
            <a:pPr lvl="1"/>
            <a:r>
              <a:rPr lang="en-US" dirty="0" smtClean="0"/>
              <a:t>NPD</a:t>
            </a:r>
            <a:endParaRPr lang="en-US" dirty="0"/>
          </a:p>
        </p:txBody>
      </p:sp>
      <p:pic>
        <p:nvPicPr>
          <p:cNvPr id="2050" name="Picture 2" descr="C:\Documents and Settings\mk9224\Desktop\npd-phone-q3-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362200"/>
            <a:ext cx="5486400" cy="3774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001000" y="579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[6]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Market Share</a:t>
            </a:r>
          </a:p>
          <a:p>
            <a:pPr lvl="1"/>
            <a:r>
              <a:rPr lang="en-US" dirty="0" err="1" smtClean="0"/>
              <a:t>Canalys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C:\Documents and Settings\mk9224\Desktop\canalys-phones-q3-2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09800"/>
            <a:ext cx="4183550" cy="4103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0" y="601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[6]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Market Share</a:t>
            </a:r>
          </a:p>
          <a:p>
            <a:pPr lvl="1"/>
            <a:r>
              <a:rPr lang="en-US" dirty="0" smtClean="0"/>
              <a:t>Gartner</a:t>
            </a:r>
            <a:endParaRPr lang="en-US" dirty="0"/>
          </a:p>
        </p:txBody>
      </p:sp>
      <p:pic>
        <p:nvPicPr>
          <p:cNvPr id="1026" name="Picture 2" descr="C:\Documents and Settings\mk9224\Desktop\095913-gartner_3Q10_smartpho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5404628" cy="241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816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[5]</a:t>
            </a:r>
            <a:endParaRPr lang="en-US" dirty="0"/>
          </a:p>
        </p:txBody>
      </p:sp>
      <p:pic>
        <p:nvPicPr>
          <p:cNvPr id="1027" name="Picture 3" descr="C:\Documents and Settings\mk9224\Desktop\gartnerq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00200"/>
            <a:ext cx="3070306" cy="4341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458200" y="601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[5]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Market</a:t>
            </a:r>
          </a:p>
          <a:p>
            <a:pPr lvl="1"/>
            <a:r>
              <a:rPr lang="en-US" dirty="0" smtClean="0"/>
              <a:t>Nielsen</a:t>
            </a:r>
            <a:endParaRPr lang="en-US" dirty="0"/>
          </a:p>
        </p:txBody>
      </p:sp>
      <p:pic>
        <p:nvPicPr>
          <p:cNvPr id="4098" name="Picture 2" descr="C:\Documents and Settings\mk9224\My Documents\My Pictures\FS-CAP\2010-11-19_1036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743200"/>
            <a:ext cx="5277019" cy="2686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962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[7]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Acquirers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Market</a:t>
            </a:r>
          </a:p>
          <a:p>
            <a:pPr lvl="1"/>
            <a:r>
              <a:rPr lang="en-US" dirty="0" smtClean="0"/>
              <a:t>Nielsen</a:t>
            </a:r>
            <a:endParaRPr lang="en-US" dirty="0"/>
          </a:p>
        </p:txBody>
      </p:sp>
      <p:pic>
        <p:nvPicPr>
          <p:cNvPr id="5122" name="Picture 2" descr="C:\Documents and Settings\mk9224\Desktop\top-recent-mobile-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438400"/>
            <a:ext cx="5627390" cy="366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29600" y="579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[8]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Winner is…?</a:t>
            </a:r>
            <a:endParaRPr lang="en-US" dirty="0"/>
          </a:p>
        </p:txBody>
      </p:sp>
      <p:pic>
        <p:nvPicPr>
          <p:cNvPr id="4" name="Picture 2" descr="C:\Users\Muneel\Desktop\645-Project\doodl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752600"/>
            <a:ext cx="5257800" cy="395260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000" dirty="0" smtClean="0"/>
              <a:t>[1] Open Handset Alliance. </a:t>
            </a:r>
          </a:p>
          <a:p>
            <a:pPr>
              <a:buNone/>
            </a:pPr>
            <a:r>
              <a:rPr lang="en-US" sz="1000" dirty="0" smtClean="0"/>
              <a:t>	</a:t>
            </a:r>
            <a:r>
              <a:rPr lang="en-US" sz="1000" dirty="0" smtClean="0">
                <a:hlinkClick r:id="rId3"/>
              </a:rPr>
              <a:t>http://en.wikipedia.org/wiki/Open_Handset_Alliance</a:t>
            </a: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[2] Honan, Matthew. "Apple unveils </a:t>
            </a:r>
            <a:r>
              <a:rPr lang="en-US" sz="1000" dirty="0" err="1" smtClean="0"/>
              <a:t>iPhone".Macworld</a:t>
            </a:r>
            <a:r>
              <a:rPr lang="en-US" sz="1000" dirty="0" smtClean="0"/>
              <a:t>.</a:t>
            </a:r>
          </a:p>
          <a:p>
            <a:pPr>
              <a:buNone/>
            </a:pPr>
            <a:r>
              <a:rPr lang="en-US" sz="1000" dirty="0" smtClean="0"/>
              <a:t>	</a:t>
            </a:r>
            <a:r>
              <a:rPr lang="en-US" sz="1000" dirty="0" smtClean="0">
                <a:hlinkClick r:id="rId4"/>
              </a:rPr>
              <a:t>http://www.macworld.com/article/54769/2007/01/iphone.html</a:t>
            </a:r>
            <a:r>
              <a:rPr lang="en-US" sz="1000" dirty="0" smtClean="0"/>
              <a:t> </a:t>
            </a:r>
          </a:p>
          <a:p>
            <a:pPr>
              <a:buNone/>
            </a:pPr>
            <a:r>
              <a:rPr lang="en-US" sz="1000" dirty="0" smtClean="0"/>
              <a:t>[3] Lu Cheng Analysis and Comparison with Android and </a:t>
            </a:r>
            <a:r>
              <a:rPr lang="en-US" sz="1000" dirty="0" err="1" smtClean="0"/>
              <a:t>iPhone</a:t>
            </a:r>
            <a:r>
              <a:rPr lang="en-US" sz="1000" dirty="0" smtClean="0"/>
              <a:t> Operating System”</a:t>
            </a:r>
          </a:p>
          <a:p>
            <a:pPr>
              <a:buNone/>
            </a:pPr>
            <a:r>
              <a:rPr lang="en-US" sz="1000" dirty="0" smtClean="0"/>
              <a:t>	</a:t>
            </a:r>
            <a:r>
              <a:rPr lang="en-US" sz="1000" dirty="0" smtClean="0">
                <a:hlinkClick r:id="rId5"/>
              </a:rPr>
              <a:t>http://www.cs.ucf.edu/~dc m/Teaching/COP5611Spring2010/Project/AmberChang-Project.pdf</a:t>
            </a: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[4]Open Handset Alliance. "Industry Leaders Announce Open Platform for Mobile Devices".</a:t>
            </a:r>
          </a:p>
          <a:p>
            <a:pPr>
              <a:buNone/>
            </a:pPr>
            <a:r>
              <a:rPr lang="en-US" sz="1000" dirty="0" smtClean="0"/>
              <a:t>	</a:t>
            </a:r>
            <a:r>
              <a:rPr lang="en-US" sz="1000" dirty="0" smtClean="0">
                <a:hlinkClick r:id="rId6"/>
              </a:rPr>
              <a:t>http://www.openhandsetalliance.com/press_110507.html</a:t>
            </a:r>
            <a:r>
              <a:rPr lang="en-US" sz="1000" dirty="0" smtClean="0"/>
              <a:t> </a:t>
            </a:r>
          </a:p>
          <a:p>
            <a:pPr>
              <a:buNone/>
            </a:pPr>
            <a:r>
              <a:rPr lang="en-US" sz="1000" dirty="0" smtClean="0"/>
              <a:t>[5] Aaron . “Android On Top For Q3 Global Smartphone Market Share, </a:t>
            </a:r>
            <a:r>
              <a:rPr lang="en-US" sz="1000" dirty="0" err="1" smtClean="0"/>
              <a:t>iOS</a:t>
            </a:r>
            <a:r>
              <a:rPr lang="en-US" sz="1000" dirty="0" smtClean="0"/>
              <a:t> Places Third” </a:t>
            </a:r>
          </a:p>
          <a:p>
            <a:pPr>
              <a:buNone/>
            </a:pPr>
            <a:r>
              <a:rPr lang="en-US" sz="1000" dirty="0" smtClean="0"/>
              <a:t>	</a:t>
            </a:r>
            <a:r>
              <a:rPr lang="en-US" sz="1000" dirty="0" smtClean="0">
                <a:hlinkClick r:id="rId7"/>
              </a:rPr>
              <a:t>http://www.razorianfly.com/2010/11/10/android-on-top-for-q3-global-smartphone-market-share-ios-places-third/</a:t>
            </a: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[6] Jason </a:t>
            </a:r>
            <a:r>
              <a:rPr lang="en-US" sz="1000" dirty="0" err="1" smtClean="0"/>
              <a:t>Hiner</a:t>
            </a:r>
            <a:r>
              <a:rPr lang="en-US" sz="1000" dirty="0" smtClean="0"/>
              <a:t> . “Q3 stats show Android and </a:t>
            </a:r>
            <a:r>
              <a:rPr lang="en-US" sz="1000" dirty="0" err="1" smtClean="0"/>
              <a:t>iPhone</a:t>
            </a:r>
            <a:r>
              <a:rPr lang="en-US" sz="1000" dirty="0" smtClean="0"/>
              <a:t> surging past BlackBerry”</a:t>
            </a:r>
            <a:r>
              <a:rPr lang="en-US" sz="1000" dirty="0" smtClean="0">
                <a:hlinkClick r:id="rId8"/>
              </a:rPr>
              <a:t> </a:t>
            </a:r>
          </a:p>
          <a:p>
            <a:pPr>
              <a:buNone/>
            </a:pPr>
            <a:r>
              <a:rPr lang="en-US" sz="1000" dirty="0" smtClean="0"/>
              <a:t>	</a:t>
            </a:r>
            <a:r>
              <a:rPr lang="en-US" sz="1000" dirty="0" smtClean="0">
                <a:hlinkClick r:id="rId8"/>
              </a:rPr>
              <a:t>http://blogs.techrepublic.com.com/hiner/?p=5772</a:t>
            </a: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[7] Don Kellogg, Senior Manager. “</a:t>
            </a:r>
            <a:r>
              <a:rPr lang="en-US" sz="1000" dirty="0" err="1" smtClean="0"/>
              <a:t>iPhone</a:t>
            </a:r>
            <a:r>
              <a:rPr lang="en-US" sz="1000" dirty="0" smtClean="0"/>
              <a:t> vs. Android”</a:t>
            </a:r>
          </a:p>
          <a:p>
            <a:pPr>
              <a:buNone/>
            </a:pPr>
            <a:r>
              <a:rPr lang="en-US" sz="1000" dirty="0" smtClean="0">
                <a:hlinkClick r:id="rId9"/>
              </a:rPr>
              <a:t> </a:t>
            </a:r>
            <a:r>
              <a:rPr lang="en-US" sz="1000" dirty="0" smtClean="0"/>
              <a:t>	</a:t>
            </a:r>
            <a:r>
              <a:rPr lang="en-US" sz="1000" dirty="0" smtClean="0">
                <a:hlinkClick r:id="rId9"/>
              </a:rPr>
              <a:t>http://blog.nielsen.com/nielsenwire/online_mobile/iphone-vs-android/</a:t>
            </a: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[8] Nielsen </a:t>
            </a:r>
            <a:r>
              <a:rPr lang="en-US" sz="1000" dirty="0" err="1" smtClean="0"/>
              <a:t>Wiire</a:t>
            </a:r>
            <a:r>
              <a:rPr lang="en-US" sz="1000" dirty="0" smtClean="0"/>
              <a:t>. ” Android Most Popular Operating System in U.S. Among Recent Smartphone Buyers”</a:t>
            </a:r>
          </a:p>
          <a:p>
            <a:pPr>
              <a:buNone/>
            </a:pPr>
            <a:r>
              <a:rPr lang="en-US" sz="1000" dirty="0" smtClean="0"/>
              <a:t>	</a:t>
            </a:r>
            <a:r>
              <a:rPr lang="en-US" sz="1000" dirty="0" smtClean="0">
                <a:hlinkClick r:id="rId10"/>
              </a:rPr>
              <a:t> http://blog.nielsen.com/nielsenwire/online_mobile/android-most-popular-operating-system-in-u-s-among-recent-smartphone-buyers/</a:t>
            </a: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[9] </a:t>
            </a:r>
            <a:r>
              <a:rPr lang="en-US" sz="1000" dirty="0" smtClean="0">
                <a:hlinkClick r:id="rId11"/>
              </a:rPr>
              <a:t>http://notebooks.com/2010/04/08/timeline-of-the-iphone/</a:t>
            </a: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[10]  Olive Telecom, “Android Market”</a:t>
            </a:r>
          </a:p>
          <a:p>
            <a:pPr>
              <a:buNone/>
            </a:pPr>
            <a:r>
              <a:rPr lang="en-US" sz="1000" dirty="0" smtClean="0"/>
              <a:t>	</a:t>
            </a:r>
            <a:r>
              <a:rPr lang="en-US" sz="1000" dirty="0" smtClean="0">
                <a:hlinkClick r:id="rId12"/>
              </a:rPr>
              <a:t>http://www.olivetelecom.in/laptop/olivepad/</a:t>
            </a: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[11] Ultimate Application </a:t>
            </a:r>
          </a:p>
          <a:p>
            <a:pPr>
              <a:buNone/>
            </a:pPr>
            <a:r>
              <a:rPr lang="en-US" sz="1000" dirty="0" smtClean="0"/>
              <a:t>	</a:t>
            </a:r>
            <a:r>
              <a:rPr lang="en-US" sz="1000" dirty="0" smtClean="0">
                <a:hlinkClick r:id="rId13"/>
              </a:rPr>
              <a:t>http://ulapp.us/iphone-app-qa-if-i-sell-an-iphone-app-how-much-will-apple-take-out-of-the-profit/</a:t>
            </a:r>
            <a:endParaRPr lang="en-US" sz="1000" dirty="0" smtClean="0"/>
          </a:p>
          <a:p>
            <a:pPr>
              <a:buNone/>
            </a:pPr>
            <a:endParaRPr lang="en-US" sz="1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Smart 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handheld computer that also acts as a phone.</a:t>
            </a:r>
          </a:p>
          <a:p>
            <a:r>
              <a:rPr lang="en-US" sz="2000" dirty="0" smtClean="0"/>
              <a:t>A device designed to access internet services – e-mail, web, etc. anywhere you are.</a:t>
            </a:r>
          </a:p>
          <a:p>
            <a:r>
              <a:rPr lang="en-US" sz="2000" dirty="0" smtClean="0"/>
              <a:t>A device that runs an identifiable operating system (just as your home computer runs Windows, </a:t>
            </a:r>
            <a:r>
              <a:rPr lang="en-US" sz="2000" dirty="0" err="1" smtClean="0"/>
              <a:t>MacOS</a:t>
            </a:r>
            <a:r>
              <a:rPr lang="en-US" sz="2000" dirty="0" smtClean="0"/>
              <a:t>, or Linux).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C:\Users\Muneel\Desktop\unlocked-smartphones-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429000"/>
            <a:ext cx="3404623" cy="2557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is “Open” and “Closed System”? Who is supporting?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Closed System refers to software/operating system whose source code is kept secret.</a:t>
            </a:r>
          </a:p>
          <a:p>
            <a:r>
              <a:rPr lang="en-US" sz="2000" dirty="0" smtClean="0"/>
              <a:t>Open System refers to software/operating system whose source code is available for understanding and possible modification and improvement.</a:t>
            </a:r>
          </a:p>
          <a:p>
            <a:r>
              <a:rPr lang="en-US" sz="2000" dirty="0" smtClean="0"/>
              <a:t>Apple’s a closed system and a </a:t>
            </a:r>
            <a:r>
              <a:rPr lang="en-US" sz="2000" smtClean="0"/>
              <a:t>Walled Garden.</a:t>
            </a:r>
            <a:endParaRPr lang="en-US" sz="2000" dirty="0" smtClean="0"/>
          </a:p>
          <a:p>
            <a:r>
              <a:rPr lang="en-US" sz="2000" dirty="0" err="1" smtClean="0"/>
              <a:t>Andriod</a:t>
            </a:r>
            <a:r>
              <a:rPr lang="en-US" sz="2000" dirty="0" smtClean="0"/>
              <a:t> an open system supported by “ Open Handset Alliance”.</a:t>
            </a:r>
          </a:p>
          <a:p>
            <a:r>
              <a:rPr lang="en-US" sz="2000" dirty="0" smtClean="0"/>
              <a:t>The Open Handset Alliance (OHA) is a business alliance of 78 firms for developing open standards for mobile devices.[1]</a:t>
            </a:r>
          </a:p>
          <a:p>
            <a:pPr lvl="1"/>
            <a:r>
              <a:rPr lang="en-US" sz="1600" dirty="0" smtClean="0"/>
              <a:t>Google</a:t>
            </a:r>
          </a:p>
          <a:p>
            <a:pPr lvl="1"/>
            <a:r>
              <a:rPr lang="en-US" sz="1600" dirty="0" smtClean="0"/>
              <a:t>HTC</a:t>
            </a:r>
          </a:p>
          <a:p>
            <a:pPr lvl="1"/>
            <a:r>
              <a:rPr lang="en-US" sz="1600" dirty="0" smtClean="0"/>
              <a:t>Motorola</a:t>
            </a:r>
          </a:p>
          <a:p>
            <a:pPr lvl="1"/>
            <a:r>
              <a:rPr lang="en-US" sz="1600" dirty="0" smtClean="0"/>
              <a:t>Samsung</a:t>
            </a:r>
          </a:p>
          <a:p>
            <a:pPr lvl="1"/>
            <a:r>
              <a:rPr lang="en-US" sz="1600" dirty="0" smtClean="0"/>
              <a:t>LG and many more</a:t>
            </a:r>
          </a:p>
          <a:p>
            <a:pPr lvl="1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</a:t>
            </a:r>
            <a:r>
              <a:rPr lang="en-US" dirty="0" err="1" smtClean="0"/>
              <a:t>Iphone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iPhone</a:t>
            </a:r>
            <a:r>
              <a:rPr lang="en-US" sz="2000" dirty="0" smtClean="0"/>
              <a:t> operating system is a mobile operating system developed and marketed by Apple Inc.</a:t>
            </a:r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OS was derived from Mac OX X.</a:t>
            </a:r>
          </a:p>
          <a:p>
            <a:r>
              <a:rPr lang="en-US" sz="2000" dirty="0" err="1" smtClean="0"/>
              <a:t>iPhone</a:t>
            </a:r>
            <a:r>
              <a:rPr lang="en-US" sz="2000" dirty="0" smtClean="0"/>
              <a:t> OS had no official name until the first beta version of the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SDK (Software Development Kit) released on March 6, 2008.[2]</a:t>
            </a:r>
          </a:p>
          <a:p>
            <a:r>
              <a:rPr lang="en-US" sz="2000" dirty="0" smtClean="0"/>
              <a:t>The initial version of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was released on June 29, 2007.</a:t>
            </a:r>
          </a:p>
          <a:p>
            <a:r>
              <a:rPr lang="en-US" sz="2000" dirty="0" smtClean="0"/>
              <a:t>The version 1.0.2 was initially released on iPod Touch on September 14.</a:t>
            </a:r>
          </a:p>
          <a:p>
            <a:r>
              <a:rPr lang="en-US" sz="2000" dirty="0" smtClean="0"/>
              <a:t>The version 2.0 was available with the release of the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3G on July 11, 2008.</a:t>
            </a:r>
          </a:p>
          <a:p>
            <a:r>
              <a:rPr lang="en-US" sz="2000" dirty="0" smtClean="0"/>
              <a:t>On June 17, 2009, Apple Inc. released the version 3.0 with the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3GS.</a:t>
            </a:r>
          </a:p>
          <a:p>
            <a:r>
              <a:rPr lang="en-US" sz="2000" dirty="0" smtClean="0"/>
              <a:t>On June 21, 2010, Apple Inc. released the version 4.0.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</a:t>
            </a:r>
            <a:r>
              <a:rPr lang="en-US" dirty="0" err="1" smtClean="0"/>
              <a:t>iPhone</a:t>
            </a:r>
            <a:r>
              <a:rPr lang="en-US" dirty="0" smtClean="0"/>
              <a:t> 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91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8686800" cy="433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 2005, July Google bought Android, Inc. which initially developed the Android OS.</a:t>
            </a:r>
          </a:p>
          <a:p>
            <a:r>
              <a:rPr lang="en-US" sz="2000" dirty="0" smtClean="0"/>
              <a:t>Android is not only a mobile operating system that uses a modified version of the Linux kernel.[3]</a:t>
            </a:r>
          </a:p>
          <a:p>
            <a:r>
              <a:rPr lang="en-US" sz="2000" dirty="0" smtClean="0"/>
              <a:t>On the November 5th in 2007, Open Handset Alliance Android.</a:t>
            </a:r>
          </a:p>
          <a:p>
            <a:r>
              <a:rPr lang="en-US" sz="2000" dirty="0" smtClean="0"/>
              <a:t>Android, a mobile device platform built on the Linux Kernel version 2.6.[4]</a:t>
            </a:r>
          </a:p>
          <a:p>
            <a:r>
              <a:rPr lang="en-US" sz="2000" dirty="0" smtClean="0"/>
              <a:t>Android has been available as an open-source software since October 2008.</a:t>
            </a:r>
          </a:p>
          <a:p>
            <a:r>
              <a:rPr lang="en-US" sz="2000" dirty="0" smtClean="0"/>
              <a:t>Cupcake (the official 1.5 update),which based on Linux kernel 2.6.27 was released on 30 April 2009.</a:t>
            </a:r>
          </a:p>
          <a:p>
            <a:r>
              <a:rPr lang="en-US" sz="2000" dirty="0" smtClean="0"/>
              <a:t>On 15 September 2009, Donut (the 1.6 SDK) was released.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Android OS</a:t>
            </a:r>
            <a:endParaRPr lang="en-US" dirty="0"/>
          </a:p>
        </p:txBody>
      </p:sp>
      <p:pic>
        <p:nvPicPr>
          <p:cNvPr id="7170" name="Picture 2" descr="C:\Documents and Settings\mk9224\Desktop\android-timeline.jpg"/>
          <p:cNvPicPr>
            <a:picLocks noChangeAspect="1" noChangeArrowheads="1"/>
          </p:cNvPicPr>
          <p:nvPr/>
        </p:nvPicPr>
        <p:blipFill>
          <a:blip r:embed="rId3" cstate="print"/>
          <a:srcRect r="2729"/>
          <a:stretch>
            <a:fillRect/>
          </a:stretch>
        </p:blipFill>
        <p:spPr bwMode="auto">
          <a:xfrm>
            <a:off x="103094" y="1371600"/>
            <a:ext cx="8583706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[9]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Content Placeholder 2"/>
          <p:cNvSpPr txBox="1">
            <a:spLocks/>
          </p:cNvSpPr>
          <p:nvPr/>
        </p:nvSpPr>
        <p:spPr>
          <a:xfrm>
            <a:off x="533400" y="1371600"/>
            <a:ext cx="3581400" cy="419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Hardware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2000" dirty="0" smtClean="0"/>
              <a:t>Firmware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Processor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2000" dirty="0" smtClean="0"/>
              <a:t>iPhone 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Objective-C Runtime</a:t>
            </a:r>
          </a:p>
          <a:p>
            <a:pPr marL="731520" lvl="1" indent="-274320">
              <a:spcBef>
                <a:spcPct val="20000"/>
              </a:spcBef>
              <a:buSzPct val="95000"/>
              <a:defRPr/>
            </a:pPr>
            <a:r>
              <a:rPr lang="en-US" sz="2000" dirty="0" smtClean="0"/>
              <a:t>Objective-C dynamically</a:t>
            </a:r>
          </a:p>
          <a:p>
            <a:pPr marL="731520" lvl="1" indent="-274320">
              <a:spcBef>
                <a:spcPct val="20000"/>
              </a:spcBef>
              <a:buSzPct val="95000"/>
            </a:pPr>
            <a:r>
              <a:rPr lang="en-US" sz="2000" dirty="0" smtClean="0"/>
              <a:t>-linked runtime libraries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lang="en-US" sz="2000" dirty="0" smtClean="0"/>
              <a:t>Frameworks/API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 2"/>
              <a:buChar char="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371600"/>
            <a:ext cx="5791200" cy="43735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2010-11-16_1358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4008" y="1447800"/>
            <a:ext cx="5409992" cy="3657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F40B-F211-4B28-92D8-F9C010E4295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1309</Words>
  <Application>Microsoft Office PowerPoint</Application>
  <PresentationFormat>On-screen Show (4:3)</PresentationFormat>
  <Paragraphs>283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 2</vt:lpstr>
      <vt:lpstr>Office Theme</vt:lpstr>
      <vt:lpstr>"Smart phones are getting popular quickly. Compare the Apple’s I-phone platform (which is a closed system) with Google’s Droid platform (which is open) in terms of pros and cons. Which platform is winning and why?" </vt:lpstr>
      <vt:lpstr>Outline</vt:lpstr>
      <vt:lpstr>Introduction to Smart Phones</vt:lpstr>
      <vt:lpstr>What is “Open” and “Closed System”? Who is supporting? </vt:lpstr>
      <vt:lpstr>History of Iphone</vt:lpstr>
      <vt:lpstr>Timeline of iPhone OS</vt:lpstr>
      <vt:lpstr>History of Android</vt:lpstr>
      <vt:lpstr>Timeline of Android OS</vt:lpstr>
      <vt:lpstr>iPhone Architecture</vt:lpstr>
      <vt:lpstr>Android Architecture</vt:lpstr>
      <vt:lpstr>Android Architecture</vt:lpstr>
      <vt:lpstr>Power Management</vt:lpstr>
      <vt:lpstr>Memory Management</vt:lpstr>
      <vt:lpstr>Development Environment</vt:lpstr>
      <vt:lpstr>Network Choices</vt:lpstr>
      <vt:lpstr>Hardware Choices</vt:lpstr>
      <vt:lpstr>Games Choices</vt:lpstr>
      <vt:lpstr>Application Choices</vt:lpstr>
      <vt:lpstr>A Quick Glance</vt:lpstr>
      <vt:lpstr>A Quick Glance(cont)</vt:lpstr>
      <vt:lpstr>A Quick Glance(cont)</vt:lpstr>
      <vt:lpstr>A Quick Glance(cont)</vt:lpstr>
      <vt:lpstr>Market Share</vt:lpstr>
      <vt:lpstr>Market Share</vt:lpstr>
      <vt:lpstr>Market Share</vt:lpstr>
      <vt:lpstr>Income Factor</vt:lpstr>
      <vt:lpstr>Recent Acquirers</vt:lpstr>
      <vt:lpstr>Winner is…?</vt:lpstr>
      <vt:lpstr>References</vt:lpstr>
    </vt:vector>
  </TitlesOfParts>
  <Company>AT&amp;T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Karrar</dc:creator>
  <cp:lastModifiedBy>cliff zou</cp:lastModifiedBy>
  <cp:revision>84</cp:revision>
  <dcterms:created xsi:type="dcterms:W3CDTF">2010-10-26T15:03:26Z</dcterms:created>
  <dcterms:modified xsi:type="dcterms:W3CDTF">2015-11-18T04:29:39Z</dcterms:modified>
</cp:coreProperties>
</file>