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3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35"/>
  </p:notesMasterIdLst>
  <p:handoutMasterIdLst>
    <p:handoutMasterId r:id="rId36"/>
  </p:handoutMasterIdLst>
  <p:sldIdLst>
    <p:sldId id="302" r:id="rId2"/>
    <p:sldId id="266" r:id="rId3"/>
    <p:sldId id="259" r:id="rId4"/>
    <p:sldId id="309" r:id="rId5"/>
    <p:sldId id="306" r:id="rId6"/>
    <p:sldId id="307" r:id="rId7"/>
    <p:sldId id="262" r:id="rId8"/>
    <p:sldId id="310" r:id="rId9"/>
    <p:sldId id="263" r:id="rId10"/>
    <p:sldId id="312" r:id="rId11"/>
    <p:sldId id="311" r:id="rId12"/>
    <p:sldId id="265" r:id="rId13"/>
    <p:sldId id="293" r:id="rId14"/>
    <p:sldId id="267" r:id="rId15"/>
    <p:sldId id="313" r:id="rId16"/>
    <p:sldId id="287" r:id="rId17"/>
    <p:sldId id="292" r:id="rId18"/>
    <p:sldId id="268" r:id="rId19"/>
    <p:sldId id="269" r:id="rId20"/>
    <p:sldId id="270" r:id="rId21"/>
    <p:sldId id="271" r:id="rId22"/>
    <p:sldId id="272" r:id="rId23"/>
    <p:sldId id="273" r:id="rId24"/>
    <p:sldId id="314" r:id="rId25"/>
    <p:sldId id="274" r:id="rId26"/>
    <p:sldId id="315" r:id="rId27"/>
    <p:sldId id="275" r:id="rId28"/>
    <p:sldId id="276" r:id="rId29"/>
    <p:sldId id="299" r:id="rId30"/>
    <p:sldId id="294" r:id="rId31"/>
    <p:sldId id="295" r:id="rId32"/>
    <p:sldId id="296" r:id="rId33"/>
    <p:sldId id="297" r:id="rId34"/>
  </p:sldIdLst>
  <p:sldSz cx="12192000" cy="6858000"/>
  <p:notesSz cx="7302500" cy="95885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18" autoAdjust="0"/>
  </p:normalViewPr>
  <p:slideViewPr>
    <p:cSldViewPr>
      <p:cViewPr varScale="1">
        <p:scale>
          <a:sx n="50" d="100"/>
          <a:sy n="50" d="100"/>
        </p:scale>
        <p:origin x="38" y="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5613" y="719138"/>
            <a:ext cx="6391275" cy="3595687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George Box: All models are wrong; some of them are useful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5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91B7EDC-D532-E64C-A88A-8EDD91AF94E9}" type="slidenum">
              <a:rPr lang="en-US"/>
              <a:pPr eaLnBrk="1" hangingPunct="1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1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0.xml"/><Relationship Id="rId7" Type="http://schemas.openxmlformats.org/officeDocument/2006/relationships/image" Target="../media/image27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tags" Target="../tags/tag22.xml"/><Relationship Id="rId10" Type="http://schemas.openxmlformats.org/officeDocument/2006/relationships/image" Target="../media/image30.png"/><Relationship Id="rId4" Type="http://schemas.openxmlformats.org/officeDocument/2006/relationships/tags" Target="../tags/tag21.xml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26.xml"/><Relationship Id="rId7" Type="http://schemas.openxmlformats.org/officeDocument/2006/relationships/image" Target="../media/image49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8.png"/><Relationship Id="rId5" Type="http://schemas.openxmlformats.org/officeDocument/2006/relationships/image" Target="../media/image41.png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3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31.xml"/><Relationship Id="rId7" Type="http://schemas.openxmlformats.org/officeDocument/2006/relationships/image" Target="../media/image54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5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6.png"/><Relationship Id="rId4" Type="http://schemas.openxmlformats.org/officeDocument/2006/relationships/tags" Target="../tags/tag32.xml"/><Relationship Id="rId9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60.png"/><Relationship Id="rId3" Type="http://schemas.openxmlformats.org/officeDocument/2006/relationships/tags" Target="../tags/tag35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1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59.png"/><Relationship Id="rId5" Type="http://schemas.openxmlformats.org/officeDocument/2006/relationships/tags" Target="../tags/tag37.xml"/><Relationship Id="rId10" Type="http://schemas.openxmlformats.org/officeDocument/2006/relationships/image" Target="../media/image58.png"/><Relationship Id="rId4" Type="http://schemas.openxmlformats.org/officeDocument/2006/relationships/tags" Target="../tags/tag36.xml"/><Relationship Id="rId9" Type="http://schemas.openxmlformats.org/officeDocument/2006/relationships/image" Target="../media/image57.png"/><Relationship Id="rId1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41.xml"/><Relationship Id="rId7" Type="http://schemas.openxmlformats.org/officeDocument/2006/relationships/image" Target="../media/image6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2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6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44.xml"/><Relationship Id="rId7" Type="http://schemas.openxmlformats.org/officeDocument/2006/relationships/image" Target="../media/image68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tags" Target="../tags/tag47.xml"/><Relationship Id="rId7" Type="http://schemas.openxmlformats.org/officeDocument/2006/relationships/image" Target="../media/image7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5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.xml"/><Relationship Id="rId7" Type="http://schemas.openxmlformats.org/officeDocument/2006/relationships/image" Target="../media/image8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tags" Target="../tags/tag11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14.png"/><Relationship Id="rId5" Type="http://schemas.openxmlformats.org/officeDocument/2006/relationships/tags" Target="../tags/tag13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tags" Target="../tags/tag1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en-US" dirty="0"/>
              <a:t>CAP 5636 – Advanced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/>
              <a:t>Bayes’ Nets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-152400" y="5836753"/>
            <a:ext cx="12192000" cy="82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>
                <a:latin typeface="Calibri"/>
                <a:cs typeface="Calibri"/>
              </a:rPr>
              <a:t>Instructor: </a:t>
            </a:r>
            <a:r>
              <a:rPr lang="en-US" sz="2800" dirty="0" err="1">
                <a:latin typeface="Calibri"/>
                <a:cs typeface="Calibri"/>
              </a:rPr>
              <a:t>Lotzi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err="1">
                <a:latin typeface="Calibri"/>
                <a:cs typeface="Calibri"/>
              </a:rPr>
              <a:t>Bölöni</a:t>
            </a:r>
            <a:r>
              <a:rPr lang="en-US" sz="2800" dirty="0">
                <a:latin typeface="Calibri"/>
                <a:cs typeface="Calibri"/>
              </a:rPr>
              <a:t> </a:t>
            </a:r>
          </a:p>
          <a:p>
            <a:pPr lvl="1"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[These slides were adapted from the ones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Berkeley, available at http://ai.berkeley.edu.]</a:t>
            </a: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Traffic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Umbrella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Raining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33800"/>
            <a:ext cx="5714999" cy="29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810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286000" y="1447800"/>
            <a:ext cx="82296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about this domain: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Fire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Smoke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Alarm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1" y="1371600"/>
            <a:ext cx="3352797" cy="2202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0" y="4038600"/>
            <a:ext cx="49911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 and the Chain Rule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idx="1"/>
          </p:nvPr>
        </p:nvSpPr>
        <p:spPr>
          <a:xfrm>
            <a:off x="341313" y="1524000"/>
            <a:ext cx="11469687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Trivial decomposition:</a:t>
            </a:r>
          </a:p>
          <a:p>
            <a:pPr lvl="6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With assumption of conditional independence: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nets / graphical models help us express conditional independence assumptions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" name="Picture 9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505200"/>
            <a:ext cx="7094537" cy="3071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304800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654210"/>
            <a:ext cx="4183062" cy="298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Picture 11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5105400"/>
            <a:ext cx="6035675" cy="3099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600200"/>
            <a:ext cx="7162800" cy="3024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2438400"/>
            <a:ext cx="3918800" cy="203183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Ghostbusters Chain Rule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576388"/>
            <a:ext cx="46085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Each sensor depends only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on where the ghost is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That means, the two sensors are conditionally independent, given the ghost position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T: Top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B: Bottom square is red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G: Ghost is in the top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Givens: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cs typeface="Calibri"/>
              </a:rPr>
              <a:t>	P(  -g ) = 0.5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defRPr/>
            </a:pP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	P( +t  | +g ) = 0.8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</a:rPr>
              <a:t>P( +t 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0.4</a:t>
            </a:r>
            <a:b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+g ) = 0.4</a:t>
            </a:r>
            <a:b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</a:br>
            <a:r>
              <a:rPr lang="en-US" sz="2000" kern="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P( +b |  </a:t>
            </a:r>
            <a:r>
              <a:rPr lang="en-US" sz="2000" dirty="0">
                <a:solidFill>
                  <a:schemeClr val="accent2"/>
                </a:solidFill>
                <a:latin typeface="Calibri"/>
                <a:ea typeface="+mn-ea"/>
                <a:cs typeface="Calibri"/>
                <a:sym typeface="Symbol"/>
              </a:rPr>
              <a:t>-g ) = 0.8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kern="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endParaRPr lang="en-US" sz="2000" dirty="0">
              <a:solidFill>
                <a:schemeClr val="accent2"/>
              </a:solidFill>
              <a:latin typeface="Calibri"/>
              <a:ea typeface="+mn-ea"/>
              <a:cs typeface="Calibri"/>
              <a:sym typeface="Symbol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1724025"/>
            <a:ext cx="354210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latin typeface="Calibri"/>
                <a:cs typeface="Calibri"/>
              </a:rPr>
              <a:t>P(T,B,G) = P(G) P(T|G) P(B|G)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905000"/>
            <a:ext cx="3218878" cy="4648199"/>
          </a:xfrm>
          <a:prstGeom prst="rect">
            <a:avLst/>
          </a:prstGeom>
        </p:spPr>
      </p:pic>
      <p:pic>
        <p:nvPicPr>
          <p:cNvPr id="7" name="Picture 2" descr="\\.host\Shared Folders\Shared with PC\2square_ghostbuste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3802063"/>
            <a:ext cx="1358900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44572"/>
              </p:ext>
            </p:extLst>
          </p:nvPr>
        </p:nvGraphicFramePr>
        <p:xfrm>
          <a:off x="5138737" y="2336796"/>
          <a:ext cx="3395663" cy="40640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39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5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G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P(T,B,G)</a:t>
                      </a:r>
                    </a:p>
                  </a:txBody>
                  <a:tcPr marL="91437" marR="9143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-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0.24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+g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</a:t>
                      </a: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91437" marR="91437" anchor="ctr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-g</a:t>
                      </a:r>
                      <a:endParaRPr lang="en-US" sz="22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L="91437" marR="9143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Nets: Big Picture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447800"/>
            <a:ext cx="7317022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called</a:t>
            </a: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 graphical models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Insurance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295400"/>
            <a:ext cx="7497763" cy="495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Graphical Model Notation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5638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Nodes: variables (with domains)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Can be assigned (observed) or unassigned (unobserved)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Arcs: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Similar to CSP constraints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Indicate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direct influence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Formally: encode conditional independence (more later)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For now: imagine that arrows mean direct causation (in general, they don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t!)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58" b="49960"/>
          <a:stretch>
            <a:fillRect/>
          </a:stretch>
        </p:blipFill>
        <p:spPr bwMode="auto">
          <a:xfrm>
            <a:off x="6553200" y="1676400"/>
            <a:ext cx="1447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5715000" y="3125787"/>
            <a:ext cx="2805113" cy="1979613"/>
            <a:chOff x="3600" y="2208"/>
            <a:chExt cx="1767" cy="1247"/>
          </a:xfrm>
        </p:grpSpPr>
        <p:pic>
          <p:nvPicPr>
            <p:cNvPr id="17415" name="Picture 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Rectangle 7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3276600"/>
            <a:ext cx="3047998" cy="18227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2192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independent coin flips</a:t>
            </a: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r>
              <a:rPr lang="en-US" dirty="0">
                <a:latin typeface="Calibri"/>
                <a:cs typeface="Calibri"/>
              </a:rPr>
              <a:t>No interactions between variables: </a:t>
            </a:r>
            <a:r>
              <a:rPr lang="en-US" dirty="0">
                <a:solidFill>
                  <a:srgbClr val="CC0000"/>
                </a:solidFill>
                <a:latin typeface="Calibri"/>
                <a:cs typeface="Calibri"/>
              </a:rPr>
              <a:t>absolute independence</a:t>
            </a:r>
          </a:p>
          <a:p>
            <a:pPr eaLnBrk="1" hangingPunct="1"/>
            <a:endParaRPr lang="en-US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  <a:p>
            <a:pPr eaLnBrk="1" hangingPunct="1"/>
            <a:endParaRPr lang="en-US" dirty="0">
              <a:latin typeface="Calibri"/>
              <a:cs typeface="Calibri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14478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X</a:t>
            </a:r>
            <a:r>
              <a:rPr lang="en-US" sz="28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3124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6553200" y="3200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1843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928" y="1447800"/>
            <a:ext cx="2871386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nimBg="1"/>
      <p:bldP spid="18436" grpId="0" animBg="1"/>
      <p:bldP spid="184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914" y="1447800"/>
            <a:ext cx="5203085" cy="2729838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Probabilistic Models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010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Models describe how (a portion of) the world works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Models are always simplifications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every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May not account for all interactions between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All models are wrong; but some are useful.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br>
              <a:rPr lang="en-US" sz="2000" dirty="0">
                <a:latin typeface="Calibri"/>
                <a:cs typeface="Calibri"/>
              </a:rPr>
            </a:br>
            <a:r>
              <a:rPr lang="en-US" sz="2000" dirty="0">
                <a:latin typeface="Calibri"/>
                <a:cs typeface="Calibri"/>
              </a:rPr>
              <a:t>     – George E. P. Box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6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we do with probabilistic models?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(or our agents) need to reason about unknown variables, given evidence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explanation (diagnostic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prediction (causal reasoning)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 value of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1065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T: There is traffic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Model 1: independence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buNone/>
            </a:pPr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Why is an agent using model 2 better?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23622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23622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T</a:t>
            </a:r>
            <a:endParaRPr lang="en-US" sz="2800" baseline="-250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1" y="1143000"/>
            <a:ext cx="3886198" cy="1628965"/>
          </a:xfrm>
          <a:prstGeom prst="rect">
            <a:avLst/>
          </a:prstGeom>
        </p:spPr>
      </p:pic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7391400" y="3505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7391400" y="51816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10" name="AutoShape 6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7772400" y="42814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257800" y="1502074"/>
            <a:ext cx="9855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</a:pPr>
            <a:br>
              <a:rPr lang="en-US" sz="2400" dirty="0">
                <a:latin typeface="Calibri"/>
                <a:cs typeface="Calibri"/>
              </a:rPr>
            </a:br>
            <a:endParaRPr lang="en-US" sz="2400" dirty="0">
              <a:latin typeface="Calibri"/>
              <a:cs typeface="Calibri"/>
            </a:endParaRP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r>
              <a:rPr lang="en-US" sz="2400" dirty="0">
                <a:latin typeface="Calibri"/>
                <a:cs typeface="Calibri"/>
              </a:rPr>
              <a:t>Model 2: rain causes traffic</a:t>
            </a:r>
          </a:p>
          <a:p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295400"/>
            <a:ext cx="1496345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1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0636"/>
            <a:ext cx="11379200" cy="47291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Let’s build a causal graphical model!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T: Traffic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R: It rains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L: Low pressure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D: Roof drips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B: Ballgame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>
                <a:latin typeface="Calibri"/>
                <a:cs typeface="Calibri"/>
              </a:rPr>
              <a:t>C: Cavity</a:t>
            </a:r>
          </a:p>
          <a:p>
            <a:pPr lvl="2">
              <a:lnSpc>
                <a:spcPct val="90000"/>
              </a:lnSpc>
            </a:pPr>
            <a:endParaRPr lang="en-US" sz="1600" dirty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447800"/>
            <a:ext cx="7086600" cy="4724400"/>
          </a:xfrm>
          <a:prstGeom prst="rect">
            <a:avLst/>
          </a:prstGeom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295400"/>
            <a:ext cx="11379200" cy="4729164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Variables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B: Burglary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A: Alarm goes off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M: Mary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J: John calls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E: Earthquake!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1" y="1295400"/>
            <a:ext cx="6759927" cy="4495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667000"/>
            <a:ext cx="12382500" cy="8255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set of nodes, one per variable 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acyclic 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implicitly</a:t>
            </a:r>
            <a:r>
              <a:rPr lang="en-US" sz="2400" dirty="0">
                <a:latin typeface="Calibri"/>
                <a:cs typeface="Calibri"/>
              </a:rPr>
              <a:t> encode joint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a product of local conditional distributions</a:t>
            </a: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 see what probability a BN gives to a full assignment, multiply all the relevant conditionals together: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Example: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162800" y="4038600"/>
            <a:ext cx="2119313" cy="1495425"/>
            <a:chOff x="3600" y="2208"/>
            <a:chExt cx="1767" cy="1247"/>
          </a:xfrm>
        </p:grpSpPr>
        <p:pic>
          <p:nvPicPr>
            <p:cNvPr id="2458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97"/>
            <a:stretch>
              <a:fillRect/>
            </a:stretch>
          </p:blipFill>
          <p:spPr bwMode="auto">
            <a:xfrm>
              <a:off x="3600" y="2208"/>
              <a:ext cx="176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5" name="Rectangle 6"/>
            <p:cNvSpPr>
              <a:spLocks noChangeArrowheads="1"/>
            </p:cNvSpPr>
            <p:nvPr/>
          </p:nvSpPr>
          <p:spPr bwMode="auto">
            <a:xfrm>
              <a:off x="3600" y="2208"/>
              <a:ext cx="336" cy="6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5715000"/>
            <a:ext cx="4495800" cy="2775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6200" y="3276600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191000"/>
            <a:ext cx="1911361" cy="11429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-33295"/>
            <a:ext cx="65532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Probabilities in BNs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Why are we guaranteed that setting</a:t>
            </a:r>
            <a:endParaRPr lang="en-US" sz="2000" dirty="0">
              <a:latin typeface="Calibri"/>
              <a:cs typeface="Calibri"/>
            </a:endParaRPr>
          </a:p>
          <a:p>
            <a:pPr lvl="8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results in a proper joint distribution?  </a:t>
            </a:r>
            <a:endParaRPr lang="en-US" sz="1200" dirty="0">
              <a:latin typeface="Calibri"/>
              <a:cs typeface="Calibri"/>
            </a:endParaRP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Chain rule (valid for all distributions):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u="sng" dirty="0">
                <a:latin typeface="Calibri"/>
                <a:cs typeface="Calibri"/>
              </a:rPr>
              <a:t>Assume</a:t>
            </a:r>
            <a:r>
              <a:rPr lang="en-US" sz="2400" dirty="0">
                <a:latin typeface="Calibri"/>
                <a:cs typeface="Calibri"/>
              </a:rPr>
              <a:t> conditional independences: 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  <a:sym typeface="Wingdings"/>
              </a:rPr>
              <a:t>       Consequence: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lvl="2">
              <a:lnSpc>
                <a:spcPct val="80000"/>
              </a:lnSpc>
            </a:pPr>
            <a:endParaRPr lang="en-US" sz="16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Not every BN can represent every joint distribution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topology enforces certain conditional independencies</a:t>
            </a:r>
          </a:p>
        </p:txBody>
      </p:sp>
      <p:pic>
        <p:nvPicPr>
          <p:cNvPr id="4" name="Picture 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42796"/>
            <a:ext cx="4876800" cy="67180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3200400"/>
            <a:ext cx="5115374" cy="7425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4677376"/>
            <a:ext cx="5078413" cy="6995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9800" y="4147542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174594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47" name="Text Box 47"/>
          <p:cNvSpPr txBox="1">
            <a:spLocks noChangeArrowheads="1"/>
          </p:cNvSpPr>
          <p:nvPr/>
        </p:nvSpPr>
        <p:spPr bwMode="auto">
          <a:xfrm>
            <a:off x="2286000" y="5943600"/>
            <a:ext cx="670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Only distributions whose variables are absolutely independent can be represented by a Bayes</a:t>
            </a:r>
            <a:r>
              <a:rPr lang="ja-JP" altLang="en-US" i="1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 net with no arcs.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Coin Flips</a:t>
            </a:r>
          </a:p>
        </p:txBody>
      </p:sp>
      <p:graphicFrame>
        <p:nvGraphicFramePr>
          <p:cNvPr id="107110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617775"/>
              </p:ext>
            </p:extLst>
          </p:nvPr>
        </p:nvGraphicFramePr>
        <p:xfrm>
          <a:off x="1219200" y="34480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2888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1120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5494891"/>
              </p:ext>
            </p:extLst>
          </p:nvPr>
        </p:nvGraphicFramePr>
        <p:xfrm>
          <a:off x="29908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113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68484"/>
              </p:ext>
            </p:extLst>
          </p:nvPr>
        </p:nvGraphicFramePr>
        <p:xfrm>
          <a:off x="6267450" y="344487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6375" y="3070225"/>
            <a:ext cx="925513" cy="29855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6125" y="3070225"/>
            <a:ext cx="911225" cy="29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5640" name="Picture 4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25863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42" name="Oval 42"/>
          <p:cNvSpPr>
            <a:spLocks noChangeArrowheads="1"/>
          </p:cNvSpPr>
          <p:nvPr/>
        </p:nvSpPr>
        <p:spPr bwMode="auto">
          <a:xfrm>
            <a:off x="16002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1</a:t>
            </a:r>
          </a:p>
        </p:txBody>
      </p:sp>
      <p:sp>
        <p:nvSpPr>
          <p:cNvPr id="25643" name="Oval 43"/>
          <p:cNvSpPr>
            <a:spLocks noChangeArrowheads="1"/>
          </p:cNvSpPr>
          <p:nvPr/>
        </p:nvSpPr>
        <p:spPr bwMode="auto">
          <a:xfrm>
            <a:off x="3276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baseline="-25000">
                <a:latin typeface="Calibri"/>
                <a:cs typeface="Calibri"/>
              </a:rPr>
              <a:t>2</a:t>
            </a:r>
          </a:p>
        </p:txBody>
      </p:sp>
      <p:sp>
        <p:nvSpPr>
          <p:cNvPr id="25644" name="Oval 44"/>
          <p:cNvSpPr>
            <a:spLocks noChangeArrowheads="1"/>
          </p:cNvSpPr>
          <p:nvPr/>
        </p:nvSpPr>
        <p:spPr bwMode="auto">
          <a:xfrm>
            <a:off x="6705600" y="1905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X</a:t>
            </a:r>
            <a:r>
              <a:rPr lang="en-US" sz="2800" i="1" baseline="-25000">
                <a:latin typeface="Calibri"/>
                <a:cs typeface="Calibri"/>
              </a:rPr>
              <a:t>n</a:t>
            </a:r>
          </a:p>
        </p:txBody>
      </p:sp>
      <p:pic>
        <p:nvPicPr>
          <p:cNvPr id="25645" name="Picture 4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209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5263" y="5108575"/>
            <a:ext cx="1971675" cy="29873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1447798"/>
            <a:ext cx="2893913" cy="27647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1143000" y="2286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1143000" y="3962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6630" name="AutoShape 6"/>
          <p:cNvCxnSpPr>
            <a:cxnSpLocks noChangeShapeType="1"/>
            <a:stCxn id="26628" idx="4"/>
            <a:endCxn id="26629" idx="0"/>
          </p:cNvCxnSpPr>
          <p:nvPr/>
        </p:nvCxnSpPr>
        <p:spPr bwMode="auto">
          <a:xfrm>
            <a:off x="1524000" y="3062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213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549545"/>
              </p:ext>
            </p:extLst>
          </p:nvPr>
        </p:nvGraphicFramePr>
        <p:xfrm>
          <a:off x="2762250" y="2355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48013" y="1981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1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771579"/>
              </p:ext>
            </p:extLst>
          </p:nvPr>
        </p:nvGraphicFramePr>
        <p:xfrm>
          <a:off x="2381250" y="3797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 +r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417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2185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554009"/>
              </p:ext>
            </p:extLst>
          </p:nvPr>
        </p:nvGraphicFramePr>
        <p:xfrm>
          <a:off x="2381250" y="4660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cap="flat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3135" y="2362200"/>
            <a:ext cx="1810181" cy="29920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19600"/>
            <a:ext cx="5247974" cy="2199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414" y="4572000"/>
            <a:ext cx="2126385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>
                <a:latin typeface="Calibri"/>
                <a:cs typeface="Calibri"/>
              </a:rPr>
              <a:t>E</a:t>
            </a:r>
            <a:r>
              <a:rPr lang="en-US" dirty="0" err="1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60616"/>
              </p:ext>
            </p:extLst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386141"/>
              </p:ext>
            </p:extLst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1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273459"/>
              </p:ext>
            </p:extLst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+b</a:t>
                      </a: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0.94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0.06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+e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0.29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0.71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0.001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latin typeface="Calibri"/>
                          <a:cs typeface="Calibri"/>
                        </a:rPr>
                        <a:t>0.999</a:t>
                      </a: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688790"/>
              </p:ext>
            </p:extLst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8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95649"/>
              </p:ext>
            </p:extLst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3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81200"/>
            <a:ext cx="4662898" cy="411002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Traffic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 direction</a:t>
            </a: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914400" y="34290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R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8677" name="Oval 5"/>
          <p:cNvSpPr>
            <a:spLocks noChangeArrowheads="1"/>
          </p:cNvSpPr>
          <p:nvPr/>
        </p:nvSpPr>
        <p:spPr bwMode="auto">
          <a:xfrm>
            <a:off x="914400" y="51054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cxnSp>
        <p:nvCxnSpPr>
          <p:cNvPr id="28678" name="AutoShape 6"/>
          <p:cNvCxnSpPr>
            <a:cxnSpLocks noChangeShapeType="1"/>
            <a:stCxn id="28676" idx="4"/>
            <a:endCxn id="28677" idx="0"/>
          </p:cNvCxnSpPr>
          <p:nvPr/>
        </p:nvCxnSpPr>
        <p:spPr bwMode="auto">
          <a:xfrm>
            <a:off x="1295400" y="420528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8279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661444"/>
              </p:ext>
            </p:extLst>
          </p:nvPr>
        </p:nvGraphicFramePr>
        <p:xfrm>
          <a:off x="2533650" y="349885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9413" y="3124200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29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83901"/>
              </p:ext>
            </p:extLst>
          </p:nvPr>
        </p:nvGraphicFramePr>
        <p:xfrm>
          <a:off x="2152650" y="49403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67000" y="4560888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1078305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854939"/>
              </p:ext>
            </p:extLst>
          </p:nvPr>
        </p:nvGraphicFramePr>
        <p:xfrm>
          <a:off x="2152650" y="580390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831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86191"/>
              </p:ext>
            </p:extLst>
          </p:nvPr>
        </p:nvGraphicFramePr>
        <p:xfrm>
          <a:off x="5638800" y="4419600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71925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95400"/>
            <a:ext cx="4485974" cy="1880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447800"/>
            <a:ext cx="1689842" cy="163501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Reverse Traffic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Reverse causality?</a:t>
            </a: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914400" y="34353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>
                <a:latin typeface="Calibri"/>
                <a:cs typeface="Calibri"/>
              </a:rPr>
              <a:t>T</a:t>
            </a:r>
            <a:endParaRPr lang="en-US" sz="2800" baseline="-25000">
              <a:latin typeface="Calibri"/>
              <a:cs typeface="Calibri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914400" y="511175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>
                <a:latin typeface="Calibri"/>
                <a:cs typeface="Calibri"/>
              </a:rPr>
              <a:t>R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9702" name="AutoShape 6"/>
          <p:cNvCxnSpPr>
            <a:cxnSpLocks noChangeShapeType="1"/>
            <a:stCxn id="29700" idx="4"/>
            <a:endCxn id="29701" idx="0"/>
          </p:cNvCxnSpPr>
          <p:nvPr/>
        </p:nvCxnSpPr>
        <p:spPr bwMode="auto">
          <a:xfrm>
            <a:off x="1295400" y="4211638"/>
            <a:ext cx="0" cy="8858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107930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204048"/>
              </p:ext>
            </p:extLst>
          </p:nvPr>
        </p:nvGraphicFramePr>
        <p:xfrm>
          <a:off x="2533650" y="3505200"/>
          <a:ext cx="1428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9/16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7/16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14" name="Group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252390"/>
              </p:ext>
            </p:extLst>
          </p:nvPr>
        </p:nvGraphicFramePr>
        <p:xfrm>
          <a:off x="2152650" y="49466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27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067075"/>
              </p:ext>
            </p:extLst>
          </p:nvPr>
        </p:nvGraphicFramePr>
        <p:xfrm>
          <a:off x="2152650" y="5810250"/>
          <a:ext cx="2190750" cy="74295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6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79340" name="Group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74260"/>
              </p:ext>
            </p:extLst>
          </p:nvPr>
        </p:nvGraphicFramePr>
        <p:xfrm>
          <a:off x="5638800" y="4410075"/>
          <a:ext cx="2190750" cy="14859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3/16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+r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1/16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+t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  <a:sym typeface="Symbol" pitchFamily="18" charset="2"/>
                        </a:rPr>
                        <a:t>-t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6/16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8238" y="3962400"/>
            <a:ext cx="1090612" cy="2987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2588" y="313372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0175" y="4562475"/>
            <a:ext cx="1060450" cy="3136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295400"/>
            <a:ext cx="9601200" cy="640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371600"/>
            <a:ext cx="10287000" cy="6858000"/>
          </a:xfrm>
          <a:prstGeom prst="rect">
            <a:avLst/>
          </a:prstGeom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Causality?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908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When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nets reflect the true causal patterns:</a:t>
            </a:r>
          </a:p>
          <a:p>
            <a:pPr lvl="8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simpler (nodes have fewer parents)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think about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Often easier to elicit from experts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BNs need not actually be causal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Sometimes no causal net exists over the domain (especially if variables are missing)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E.g. consider the variables </a:t>
            </a:r>
            <a:r>
              <a:rPr lang="en-US" sz="2000" i="1" dirty="0">
                <a:latin typeface="Calibri"/>
                <a:cs typeface="Calibri"/>
              </a:rPr>
              <a:t>Traffic</a:t>
            </a:r>
            <a:r>
              <a:rPr lang="en-US" sz="2000" dirty="0">
                <a:latin typeface="Calibri"/>
                <a:cs typeface="Calibri"/>
              </a:rPr>
              <a:t> and </a:t>
            </a:r>
            <a:r>
              <a:rPr lang="en-US" sz="2000" i="1" dirty="0">
                <a:latin typeface="Calibri"/>
                <a:cs typeface="Calibri"/>
              </a:rPr>
              <a:t>Drips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End up with arrows that reflect correlation, not causation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What do the arrows really mean?</a:t>
            </a:r>
          </a:p>
          <a:p>
            <a:pPr lvl="7">
              <a:lnSpc>
                <a:spcPct val="80000"/>
              </a:lnSpc>
            </a:pPr>
            <a:endParaRPr lang="en-US" sz="5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Topology may happen to encode causal structure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solidFill>
                  <a:srgbClr val="CC0000"/>
                </a:solidFill>
                <a:latin typeface="Calibri"/>
                <a:cs typeface="Calibri"/>
              </a:rPr>
              <a:t>Topology really encodes conditional independence</a:t>
            </a:r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0" y="6096000"/>
            <a:ext cx="4754535" cy="2720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Bayes’</a:t>
            </a:r>
            <a:r>
              <a:rPr lang="en-US" altLang="ja-JP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Nets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61468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So far: how a Bayes</a:t>
            </a:r>
            <a:r>
              <a:rPr lang="ja-JP" altLang="en-US" sz="2400" dirty="0">
                <a:latin typeface="Calibri"/>
                <a:cs typeface="Calibri"/>
              </a:rPr>
              <a:t>’</a:t>
            </a:r>
            <a:r>
              <a:rPr lang="en-US" sz="2400" dirty="0">
                <a:latin typeface="Calibri"/>
                <a:cs typeface="Calibri"/>
              </a:rPr>
              <a:t> net encodes a joint distribution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Next: how to answer queries about that distribution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Today: 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First assembled BNs using an intuitive notion of conditional independence as causality</a:t>
            </a:r>
          </a:p>
          <a:p>
            <a:pPr lvl="2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Then saw that key property is conditional independence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Main goal: answer queries about conditional independence and influence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After that: how to answer numerical queries (inference)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22" y="1524000"/>
            <a:ext cx="5332633" cy="388619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77724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variables are </a:t>
            </a:r>
            <a:r>
              <a:rPr lang="en-US" sz="2400" i="1" dirty="0">
                <a:latin typeface="Calibri"/>
                <a:cs typeface="Calibri"/>
              </a:rPr>
              <a:t>independent</a:t>
            </a:r>
            <a:r>
              <a:rPr lang="en-US" sz="2400" dirty="0">
                <a:latin typeface="Calibri"/>
                <a:cs typeface="Calibri"/>
              </a:rPr>
              <a:t> if: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This says that their joint distribution </a:t>
            </a:r>
            <a:r>
              <a:rPr lang="en-US" sz="2000" i="1" dirty="0">
                <a:latin typeface="Calibri"/>
                <a:cs typeface="Calibri"/>
              </a:rPr>
              <a:t>factors</a:t>
            </a:r>
            <a:r>
              <a:rPr lang="en-US" sz="2000" dirty="0">
                <a:latin typeface="Calibri"/>
                <a:cs typeface="Calibri"/>
              </a:rPr>
              <a:t> into a product two simpler distributions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Another form:</a:t>
            </a: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		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write: 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Independence is a simplifying </a:t>
            </a:r>
            <a:r>
              <a:rPr lang="en-US" sz="2400" i="1" dirty="0">
                <a:latin typeface="Calibri"/>
                <a:cs typeface="Calibri"/>
              </a:rPr>
              <a:t>modeling assumption</a:t>
            </a:r>
          </a:p>
          <a:p>
            <a:pPr lvl="6">
              <a:lnSpc>
                <a:spcPct val="80000"/>
              </a:lnSpc>
            </a:pPr>
            <a:endParaRPr lang="en-US" sz="1200" i="1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i="1" dirty="0">
                <a:latin typeface="Calibri"/>
                <a:cs typeface="Calibri"/>
              </a:rPr>
              <a:t>Empirical </a:t>
            </a:r>
            <a:r>
              <a:rPr lang="en-US" sz="2000" dirty="0">
                <a:latin typeface="Calibri"/>
                <a:cs typeface="Calibri"/>
              </a:rPr>
              <a:t>joint distributions: at best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close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to independent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What could we assume for {Weather, Traffic, Cavity, Toothache}?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Independence</a:t>
            </a: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8488" y="1925638"/>
            <a:ext cx="3795712" cy="2988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886200"/>
            <a:ext cx="3048000" cy="31376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4648200"/>
            <a:ext cx="1016000" cy="2627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769" y="1828800"/>
            <a:ext cx="4257231" cy="375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5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7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Independence?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034608"/>
              </p:ext>
            </p:extLst>
          </p:nvPr>
        </p:nvGraphicFramePr>
        <p:xfrm>
          <a:off x="2278114" y="3277390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90476"/>
              </p:ext>
            </p:extLst>
          </p:nvPr>
        </p:nvGraphicFramePr>
        <p:xfrm>
          <a:off x="7394626" y="3285327"/>
          <a:ext cx="2209800" cy="1854201"/>
        </p:xfrm>
        <a:graphic>
          <a:graphicData uri="http://schemas.openxmlformats.org/drawingml/2006/table">
            <a:tbl>
              <a:tblPr/>
              <a:tblGrid>
                <a:gridCol w="828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320077"/>
              </p:ext>
            </p:extLst>
          </p:nvPr>
        </p:nvGraphicFramePr>
        <p:xfrm>
          <a:off x="5135614" y="2108990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9129775"/>
              </p:ext>
            </p:extLst>
          </p:nvPr>
        </p:nvGraphicFramePr>
        <p:xfrm>
          <a:off x="5140376" y="5076027"/>
          <a:ext cx="1428750" cy="1114425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614" y="2848765"/>
            <a:ext cx="1296987" cy="298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4" name="Picture 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19789" y="1731165"/>
            <a:ext cx="731837" cy="2987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7876" y="4704552"/>
            <a:ext cx="850900" cy="29856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3" name="Picture 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6589" y="2853527"/>
            <a:ext cx="1298575" cy="2985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263738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Independence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N fair, independent coin flips: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43122"/>
              </p:ext>
            </p:extLst>
          </p:nvPr>
        </p:nvGraphicFramePr>
        <p:xfrm>
          <a:off x="699676" y="2892425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64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33116"/>
              </p:ext>
            </p:extLst>
          </p:nvPr>
        </p:nvGraphicFramePr>
        <p:xfrm>
          <a:off x="24713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927875"/>
              </p:ext>
            </p:extLst>
          </p:nvPr>
        </p:nvGraphicFramePr>
        <p:xfrm>
          <a:off x="5747926" y="2889250"/>
          <a:ext cx="1428750" cy="742950"/>
        </p:xfrm>
        <a:graphic>
          <a:graphicData uri="http://schemas.openxmlformats.org/drawingml/2006/table">
            <a:tbl>
              <a:tblPr/>
              <a:tblGrid>
                <a:gridCol w="857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851" y="2514600"/>
            <a:ext cx="925513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601" y="2514600"/>
            <a:ext cx="9112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876" y="3170238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3804826" y="590550"/>
            <a:ext cx="381000" cy="7124700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680876" y="5181600"/>
            <a:ext cx="2895600" cy="1295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2299876" y="5105400"/>
            <a:ext cx="152400" cy="13716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76" y="4800600"/>
            <a:ext cx="2465388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76" y="5588000"/>
            <a:ext cx="3286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2604676" y="5791200"/>
            <a:ext cx="2971800" cy="4572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24" y="1150853"/>
            <a:ext cx="3229661" cy="308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9609" y="4749346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1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1600200"/>
            <a:ext cx="6324599" cy="41551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828800"/>
            <a:ext cx="5041097" cy="3014588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455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97001"/>
            <a:ext cx="68580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P(Toothache, Cavity, Catch)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+cavity) = P(+catch | +cavity)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The same independence holds if I don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t have a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P(+catch | +toothache,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 = P(+catch| </a:t>
            </a:r>
            <a:r>
              <a:rPr lang="en-US" sz="1800" dirty="0">
                <a:latin typeface="Calibri"/>
                <a:cs typeface="Calibri"/>
                <a:sym typeface="Symbol" charset="0"/>
              </a:rPr>
              <a:t>-</a:t>
            </a:r>
            <a:r>
              <a:rPr lang="en-US" sz="1800" dirty="0">
                <a:latin typeface="Calibri"/>
                <a:cs typeface="Calibri"/>
              </a:rPr>
              <a:t>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Catch is </a:t>
            </a:r>
            <a:r>
              <a:rPr lang="en-US" sz="2000" i="1" dirty="0">
                <a:latin typeface="Calibri"/>
                <a:cs typeface="Calibri"/>
              </a:rPr>
              <a:t>conditionally independent</a:t>
            </a:r>
            <a:r>
              <a:rPr lang="en-US" sz="2000" dirty="0">
                <a:latin typeface="Calibri"/>
                <a:cs typeface="Calibri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P(Catch | Toothache, Cavity) = P(Catch | Cavity)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4948236"/>
            <a:ext cx="7772400" cy="842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Equivalent statements: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 | Catch , Cavity) = P(Toothache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P(Toothache, Catch | Cavity) = P(Toothache | Cavity) P(Catch | Cavity)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One can be derived from the other easily</a:t>
            </a:r>
          </a:p>
        </p:txBody>
      </p:sp>
    </p:spTree>
    <p:extLst>
      <p:ext uri="{BB962C8B-B14F-4D97-AF65-F5344CB8AC3E}">
        <p14:creationId xmlns:p14="http://schemas.microsoft.com/office/powerpoint/2010/main" val="24619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Conditional Independence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idx="1"/>
          </p:nvPr>
        </p:nvSpPr>
        <p:spPr>
          <a:xfrm>
            <a:off x="2103438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Unconditional (absolute) independence very rare (why?)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i="1" dirty="0">
                <a:latin typeface="Calibri"/>
                <a:cs typeface="Calibri"/>
              </a:rPr>
              <a:t>Conditional independence</a:t>
            </a:r>
            <a:r>
              <a:rPr lang="en-US" sz="2400" dirty="0">
                <a:latin typeface="Calibri"/>
                <a:cs typeface="Calibri"/>
              </a:rPr>
              <a:t> is our most basic and robust form of knowledge about uncertain environments.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X is conditionally independent of Y given Z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if and only if: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>
              <a:latin typeface="Calibri"/>
              <a:cs typeface="Calibri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dirty="0">
                <a:latin typeface="Calibri"/>
                <a:cs typeface="Calibri"/>
              </a:rPr>
              <a:t>      or, equivalently, if and only if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4038" y="4572000"/>
            <a:ext cx="4841875" cy="313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48800" y="3352800"/>
            <a:ext cx="1401762" cy="3679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0238" y="5715000"/>
            <a:ext cx="3884613" cy="3137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 xmlns="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xmlns="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, \mbox{Traffic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85"/>
  <p:tag name="PICTUREFILESIZE" val="212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Traffic}, \mbox{Rain}, \mbox{Umbrella}) =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80"/>
  <p:tag name="PICTUREFILESIZE" val="114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Rain}) P(\mbox{Traffic} | \mbox{Rain}) P(\mbox{Umbrella} | \mbox{Rain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09"/>
  <p:tag name="PICTUREFILESIZE" val="1969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= P(X_1) P(X_2 | X_1) P(X_3|X_1,X_2) \ldots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21"/>
  <p:tag name="PICTUREFILESIZE" val="2589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\it +cavity, +catch, -toothache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62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 | y) = 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4"/>
  <p:tag name="PICTUREFILESIZE" val="1022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2"/>
  <p:tag name="PICTUREFILESIZE" val="1937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{i=1}^n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92"/>
  <p:tag name="PICTUREFILESIZE" val="2394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368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2"/>
  <p:tag name="PICTUREFILESIZE" val="404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2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61"/>
  <p:tag name="PICTUREFILESIZE" val="404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h, h, t, h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2"/>
  <p:tag name="PICTUREFILESIZE" val="643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2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+r, - t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1"/>
  <p:tag name="PICTUREFILESIZE" val="45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303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|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2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R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3"/>
  <p:tag name="PICTUREFILESIZE" val="408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1"/>
  <p:tag name="PICTUREFILESIZE" val="407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i | x_1, \ldots x_{i-1}) = P(x_i | \mbox{\it parents}(X_i)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7"/>
  <p:tag name="PICTUREFILESIZE" val="188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9"/>
  <p:tag name="PICTUREFILESIZE" val="272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8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2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526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52480</TotalTime>
  <Words>1445</Words>
  <Application>Microsoft Office PowerPoint</Application>
  <PresentationFormat>Widescreen</PresentationFormat>
  <Paragraphs>544</Paragraphs>
  <Slides>33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ＭＳ Ｐゴシック</vt:lpstr>
      <vt:lpstr>Arial</vt:lpstr>
      <vt:lpstr>Calibri</vt:lpstr>
      <vt:lpstr>Symbol</vt:lpstr>
      <vt:lpstr>Wingdings</vt:lpstr>
      <vt:lpstr>dan-berkeley-nlp-v1</vt:lpstr>
      <vt:lpstr>CAP 5636 – Advanced Artificial Intelligence </vt:lpstr>
      <vt:lpstr>Probabilistic Models</vt:lpstr>
      <vt:lpstr>Independence</vt:lpstr>
      <vt:lpstr>Independence</vt:lpstr>
      <vt:lpstr>Example: Independence?</vt:lpstr>
      <vt:lpstr>Example: Independence</vt:lpstr>
      <vt:lpstr>Conditional Independence</vt:lpstr>
      <vt:lpstr>Conditional Independence</vt:lpstr>
      <vt:lpstr>Conditional Independence</vt:lpstr>
      <vt:lpstr>Conditional Independence</vt:lpstr>
      <vt:lpstr>Conditional Independence</vt:lpstr>
      <vt:lpstr>Conditional Independence and the Chain Rule</vt:lpstr>
      <vt:lpstr>Ghostbusters Chain Rule</vt:lpstr>
      <vt:lpstr>Bayes’Nets: Big Picture</vt:lpstr>
      <vt:lpstr>Bayes’ Nets: Big Picture</vt:lpstr>
      <vt:lpstr>Example Bayes’ Net: Insurance</vt:lpstr>
      <vt:lpstr>Example Bayes’ Net: Car</vt:lpstr>
      <vt:lpstr>Graphical Model Notation</vt:lpstr>
      <vt:lpstr>Example: Coin Flips</vt:lpstr>
      <vt:lpstr>Example: Traffic</vt:lpstr>
      <vt:lpstr>Example: Traffic II</vt:lpstr>
      <vt:lpstr>Example: Alarm Network</vt:lpstr>
      <vt:lpstr>Bayes’ Net Semantics</vt:lpstr>
      <vt:lpstr>Bayes’ Net Semantics</vt:lpstr>
      <vt:lpstr>Probabilities in BNs</vt:lpstr>
      <vt:lpstr>Probabilities in BNs</vt:lpstr>
      <vt:lpstr>Example: Coin Flips</vt:lpstr>
      <vt:lpstr>Example: Traffic</vt:lpstr>
      <vt:lpstr>Example: Alarm Network</vt:lpstr>
      <vt:lpstr>Example: Traffic</vt:lpstr>
      <vt:lpstr>Example: Reverse Traffic</vt:lpstr>
      <vt:lpstr>Causality?</vt:lpstr>
      <vt:lpstr>Bayes’ Nets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Damla Turgut</cp:lastModifiedBy>
  <cp:revision>3289</cp:revision>
  <cp:lastPrinted>2014-03-18T18:14:25Z</cp:lastPrinted>
  <dcterms:created xsi:type="dcterms:W3CDTF">2004-08-27T04:16:05Z</dcterms:created>
  <dcterms:modified xsi:type="dcterms:W3CDTF">2016-08-04T14:44:07Z</dcterms:modified>
</cp:coreProperties>
</file>