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60" r:id="rId1"/>
  </p:sldMasterIdLst>
  <p:notesMasterIdLst>
    <p:notesMasterId r:id="rId55"/>
  </p:notesMasterIdLst>
  <p:sldIdLst>
    <p:sldId id="642" r:id="rId2"/>
    <p:sldId id="62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6" r:id="rId12"/>
    <p:sldId id="637" r:id="rId13"/>
    <p:sldId id="638" r:id="rId14"/>
    <p:sldId id="639" r:id="rId15"/>
    <p:sldId id="640" r:id="rId16"/>
    <p:sldId id="641" r:id="rId17"/>
    <p:sldId id="643" r:id="rId18"/>
    <p:sldId id="644" r:id="rId19"/>
    <p:sldId id="646" r:id="rId20"/>
    <p:sldId id="648" r:id="rId21"/>
    <p:sldId id="681" r:id="rId22"/>
    <p:sldId id="651" r:id="rId23"/>
    <p:sldId id="652" r:id="rId24"/>
    <p:sldId id="653" r:id="rId25"/>
    <p:sldId id="655" r:id="rId26"/>
    <p:sldId id="656" r:id="rId27"/>
    <p:sldId id="675" r:id="rId28"/>
    <p:sldId id="676" r:id="rId29"/>
    <p:sldId id="657" r:id="rId30"/>
    <p:sldId id="659" r:id="rId31"/>
    <p:sldId id="660" r:id="rId32"/>
    <p:sldId id="714" r:id="rId33"/>
    <p:sldId id="715" r:id="rId34"/>
    <p:sldId id="716" r:id="rId35"/>
    <p:sldId id="717" r:id="rId36"/>
    <p:sldId id="719" r:id="rId37"/>
    <p:sldId id="718" r:id="rId38"/>
    <p:sldId id="720" r:id="rId39"/>
    <p:sldId id="721" r:id="rId40"/>
    <p:sldId id="735" r:id="rId41"/>
    <p:sldId id="738" r:id="rId42"/>
    <p:sldId id="742" r:id="rId43"/>
    <p:sldId id="740" r:id="rId44"/>
    <p:sldId id="743" r:id="rId45"/>
    <p:sldId id="722" r:id="rId46"/>
    <p:sldId id="723" r:id="rId47"/>
    <p:sldId id="744" r:id="rId48"/>
    <p:sldId id="725" r:id="rId49"/>
    <p:sldId id="727" r:id="rId50"/>
    <p:sldId id="728" r:id="rId51"/>
    <p:sldId id="731" r:id="rId52"/>
    <p:sldId id="732" r:id="rId53"/>
    <p:sldId id="733" r:id="rId54"/>
  </p:sldIdLst>
  <p:sldSz cx="9144000" cy="5143500" type="screen16x9"/>
  <p:notesSz cx="6858000" cy="9144000"/>
  <p:embeddedFontLst>
    <p:embeddedFont>
      <p:font typeface="Arial Unicode MS" panose="020B0604020202020204" charset="0"/>
      <p:regular r:id="rId56"/>
    </p:embeddedFont>
    <p:embeddedFont>
      <p:font typeface="Cambria Math" panose="02040503050406030204" pitchFamily="18" charset="0"/>
      <p:regular r:id="rId57"/>
    </p:embeddedFont>
    <p:embeddedFont>
      <p:font typeface="Helvetica Neue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A"/>
    <a:srgbClr val="EA9C00"/>
    <a:srgbClr val="FF9E9E"/>
    <a:srgbClr val="0000FF"/>
    <a:srgbClr val="FF00FF"/>
    <a:srgbClr val="C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55" autoAdjust="0"/>
  </p:normalViewPr>
  <p:slideViewPr>
    <p:cSldViewPr snapToGrid="0">
      <p:cViewPr varScale="1">
        <p:scale>
          <a:sx n="108" d="100"/>
          <a:sy n="108" d="100"/>
        </p:scale>
        <p:origin x="52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860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78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00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8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33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21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34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52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982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339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Zero activation in conv/</a:t>
            </a:r>
            <a:r>
              <a:rPr lang="en-US" dirty="0" err="1"/>
              <a:t>relu</a:t>
            </a:r>
            <a:r>
              <a:rPr lang="en-US" dirty="0"/>
              <a:t> or fc/</a:t>
            </a:r>
            <a:r>
              <a:rPr lang="en-US" dirty="0" err="1"/>
              <a:t>relu</a:t>
            </a:r>
            <a:r>
              <a:rPr lang="en-US" dirty="0"/>
              <a:t> layers. No activations on output. No gradients.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16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05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829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445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964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86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648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144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295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287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74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502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15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194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830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6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138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385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47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128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104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408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52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19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0094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1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0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7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1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0650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540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905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0893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396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2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3043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703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5985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531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01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85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45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61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4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1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2D2D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0" i="0" u="none" strike="noStrike" cap="none">
                <a:solidFill>
                  <a:srgbClr val="FFCC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8534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/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624125"/>
            <a:ext cx="9144000" cy="5292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4" name="Shape 14"/>
          <p:cNvSpPr txBox="1"/>
          <p:nvPr/>
        </p:nvSpPr>
        <p:spPr>
          <a:xfrm>
            <a:off x="72200" y="4624125"/>
            <a:ext cx="8957500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50" dirty="0">
                <a:solidFill>
                  <a:srgbClr val="FFFFFF"/>
                </a:solidFill>
              </a:rPr>
              <a:t>Slide based on cs231n by Fei-Fei Li &amp; Andrej Karpathy &amp; Justin Johnson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7688302" y="4617975"/>
            <a:ext cx="3501299" cy="5415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1" r:id="rId9"/>
    <p:sldLayoutId id="214748366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0.png"/><Relationship Id="rId5" Type="http://schemas.openxmlformats.org/officeDocument/2006/relationships/image" Target="../media/image270.png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0.png"/><Relationship Id="rId5" Type="http://schemas.openxmlformats.org/officeDocument/2006/relationships/image" Target="../media/image270.png"/><Relationship Id="rId4" Type="http://schemas.openxmlformats.org/officeDocument/2006/relationships/image" Target="../media/image2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ublication/1-bit-stochastic-gradient-descent-and-application-to-data-parallel-distributed-training-of-speech-dnn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330095" y="90551"/>
            <a:ext cx="8020919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Functions:</a:t>
            </a:r>
            <a:r>
              <a:rPr lang="en-US" sz="3200" dirty="0">
                <a:solidFill>
                  <a:srgbClr val="2D2D8A"/>
                </a:solidFill>
              </a:rPr>
              <a:t> Biological Inspiration </a:t>
            </a:r>
            <a:endParaRPr lang="en" sz="3200" dirty="0">
              <a:solidFill>
                <a:srgbClr val="2D2D8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23605-0FB2-4B7D-935A-6B0781752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14" y="889602"/>
            <a:ext cx="5515619" cy="35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/>
        </p:nvSpPr>
        <p:spPr>
          <a:xfrm>
            <a:off x="2584256" y="805569"/>
            <a:ext cx="1516500" cy="1457326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200"/>
              <a:t>ReLU </a:t>
            </a:r>
          </a:p>
          <a:p>
            <a:pPr algn="ctr"/>
            <a:r>
              <a:rPr lang="en" sz="1200"/>
              <a:t>gate</a:t>
            </a:r>
          </a:p>
        </p:txBody>
      </p:sp>
      <p:cxnSp>
        <p:nvCxnSpPr>
          <p:cNvPr id="468" name="Shape 468"/>
          <p:cNvCxnSpPr>
            <a:endCxn id="467" idx="2"/>
          </p:cNvCxnSpPr>
          <p:nvPr/>
        </p:nvCxnSpPr>
        <p:spPr>
          <a:xfrm flipV="1">
            <a:off x="1416281" y="1534232"/>
            <a:ext cx="1167975" cy="10988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69" name="Shape 469"/>
          <p:cNvSpPr txBox="1"/>
          <p:nvPr/>
        </p:nvSpPr>
        <p:spPr>
          <a:xfrm>
            <a:off x="1962675" y="1016895"/>
            <a:ext cx="355275" cy="2822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x</a:t>
            </a:r>
          </a:p>
        </p:txBody>
      </p:sp>
      <p:cxnSp>
        <p:nvCxnSpPr>
          <p:cNvPr id="470" name="Shape 470"/>
          <p:cNvCxnSpPr>
            <a:stCxn id="467" idx="6"/>
          </p:cNvCxnSpPr>
          <p:nvPr/>
        </p:nvCxnSpPr>
        <p:spPr>
          <a:xfrm>
            <a:off x="4100756" y="1534233"/>
            <a:ext cx="1311300" cy="10988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1" name="Shape 471"/>
          <p:cNvCxnSpPr/>
          <p:nvPr/>
        </p:nvCxnSpPr>
        <p:spPr>
          <a:xfrm rot="10800000">
            <a:off x="4148471" y="1690871"/>
            <a:ext cx="1236374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72" name="Shape 472"/>
          <p:cNvCxnSpPr/>
          <p:nvPr/>
        </p:nvCxnSpPr>
        <p:spPr>
          <a:xfrm rot="10800000">
            <a:off x="1347878" y="1690871"/>
            <a:ext cx="1236374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447" y="1790373"/>
            <a:ext cx="285918" cy="58221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4521" y="1406236"/>
            <a:ext cx="285899" cy="44621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898" y="1836515"/>
            <a:ext cx="1054592" cy="4563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76" name="Shape 476"/>
          <p:cNvSpPr txBox="1"/>
          <p:nvPr/>
        </p:nvSpPr>
        <p:spPr>
          <a:xfrm>
            <a:off x="1491358" y="2850676"/>
            <a:ext cx="6099749" cy="13322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What happens when x = -10?</a:t>
            </a:r>
          </a:p>
          <a:p>
            <a:r>
              <a:rPr lang="en" sz="1800"/>
              <a:t>What happens when x = 0?</a:t>
            </a:r>
          </a:p>
          <a:p>
            <a:r>
              <a:rPr lang="en" sz="1800"/>
              <a:t>What happens when x = 10?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8307" y="879345"/>
            <a:ext cx="258822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8476" y="1199014"/>
            <a:ext cx="1367390" cy="249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02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2125410" y="554187"/>
            <a:ext cx="4270886" cy="3367868"/>
          </a:xfrm>
          <a:prstGeom prst="irregularSeal2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1800" b="1" dirty="0"/>
              <a:t>DATA CLOUD</a:t>
            </a:r>
          </a:p>
        </p:txBody>
      </p:sp>
      <p:cxnSp>
        <p:nvCxnSpPr>
          <p:cNvPr id="499" name="Shape 499"/>
          <p:cNvCxnSpPr>
            <a:cxnSpLocks/>
          </p:cNvCxnSpPr>
          <p:nvPr/>
        </p:nvCxnSpPr>
        <p:spPr>
          <a:xfrm>
            <a:off x="3879413" y="668482"/>
            <a:ext cx="0" cy="3668168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0" name="Shape 500"/>
          <p:cNvCxnSpPr/>
          <p:nvPr/>
        </p:nvCxnSpPr>
        <p:spPr>
          <a:xfrm>
            <a:off x="1346700" y="2200000"/>
            <a:ext cx="5663025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1" name="Shape 501"/>
          <p:cNvCxnSpPr>
            <a:cxnSpLocks/>
          </p:cNvCxnSpPr>
          <p:nvPr/>
        </p:nvCxnSpPr>
        <p:spPr>
          <a:xfrm>
            <a:off x="4506191" y="394855"/>
            <a:ext cx="1559622" cy="2465944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2" name="Shape 502"/>
          <p:cNvCxnSpPr/>
          <p:nvPr/>
        </p:nvCxnSpPr>
        <p:spPr>
          <a:xfrm rot="10800000" flipH="1">
            <a:off x="5312044" y="1207891"/>
            <a:ext cx="672299" cy="4527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3" name="Shape 503"/>
          <p:cNvSpPr txBox="1"/>
          <p:nvPr/>
        </p:nvSpPr>
        <p:spPr>
          <a:xfrm>
            <a:off x="6063194" y="1026406"/>
            <a:ext cx="1683899" cy="688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38761D"/>
                </a:solidFill>
              </a:rPr>
              <a:t>active ReLU</a:t>
            </a:r>
          </a:p>
        </p:txBody>
      </p:sp>
      <p:cxnSp>
        <p:nvCxnSpPr>
          <p:cNvPr id="504" name="Shape 504"/>
          <p:cNvCxnSpPr>
            <a:cxnSpLocks/>
          </p:cNvCxnSpPr>
          <p:nvPr/>
        </p:nvCxnSpPr>
        <p:spPr>
          <a:xfrm flipH="1">
            <a:off x="4236027" y="2910151"/>
            <a:ext cx="1748317" cy="10591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5" name="Shape 505"/>
          <p:cNvCxnSpPr>
            <a:cxnSpLocks/>
          </p:cNvCxnSpPr>
          <p:nvPr/>
        </p:nvCxnSpPr>
        <p:spPr>
          <a:xfrm>
            <a:off x="5174865" y="3394080"/>
            <a:ext cx="423204" cy="65144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6" name="Shape 506"/>
          <p:cNvSpPr txBox="1"/>
          <p:nvPr/>
        </p:nvSpPr>
        <p:spPr>
          <a:xfrm>
            <a:off x="5954682" y="3400353"/>
            <a:ext cx="2234025" cy="688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FF0000"/>
                </a:solidFill>
              </a:rPr>
              <a:t>dead ReLU</a:t>
            </a:r>
          </a:p>
          <a:p>
            <a:r>
              <a:rPr lang="en" sz="1800" dirty="0">
                <a:solidFill>
                  <a:srgbClr val="FF0000"/>
                </a:solidFill>
              </a:rPr>
              <a:t>will never activate </a:t>
            </a:r>
          </a:p>
          <a:p>
            <a:r>
              <a:rPr lang="en" sz="1800" dirty="0">
                <a:solidFill>
                  <a:srgbClr val="FF0000"/>
                </a:solidFill>
              </a:rPr>
              <a:t>=&gt; never update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278920" y="3138751"/>
            <a:ext cx="2894399" cy="12686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</a:rPr>
              <a:t>=&gt; </a:t>
            </a:r>
            <a:r>
              <a:rPr lang="en-US" sz="1800" dirty="0">
                <a:solidFill>
                  <a:srgbClr val="0000FF"/>
                </a:solidFill>
              </a:rPr>
              <a:t>Need to take care that no RELU unit is outside the data envelope – it will never learn.</a:t>
            </a:r>
            <a:endParaRPr lang="en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1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1210913" y="90551"/>
            <a:ext cx="384277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</a:t>
            </a:r>
          </a:p>
        </p:txBody>
      </p:sp>
      <p:pic>
        <p:nvPicPr>
          <p:cNvPr id="514" name="Shape 5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164" y="985350"/>
            <a:ext cx="222170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1410076" y="3137800"/>
            <a:ext cx="1694699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Leaky ReLU</a:t>
            </a:r>
          </a:p>
        </p:txBody>
      </p:sp>
      <p:pic>
        <p:nvPicPr>
          <p:cNvPr id="516" name="Shape 5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032" y="3663926"/>
            <a:ext cx="2564869" cy="41970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3893344" y="561750"/>
            <a:ext cx="4134919" cy="2752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800" dirty="0">
              <a:solidFill>
                <a:srgbClr val="6AA84F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Does not saturate</a:t>
            </a: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>
              <a:solidFill>
                <a:srgbClr val="38761D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Converges faster than sigmoid/tanh on image data(e.g. 6x)</a:t>
            </a: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>
              <a:solidFill>
                <a:srgbClr val="38761D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38761D"/>
                </a:solidFill>
              </a:rPr>
              <a:t>will not “die”.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5904001" y="0"/>
            <a:ext cx="2096999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[Mass et al., 2013]</a:t>
            </a:r>
          </a:p>
          <a:p>
            <a:r>
              <a:rPr lang="en" sz="1350">
                <a:solidFill>
                  <a:srgbClr val="0000FF"/>
                </a:solidFill>
              </a:rPr>
              <a:t>[He et al., 2015]</a:t>
            </a:r>
          </a:p>
        </p:txBody>
      </p:sp>
    </p:spTree>
    <p:extLst>
      <p:ext uri="{BB962C8B-B14F-4D97-AF65-F5344CB8AC3E}">
        <p14:creationId xmlns:p14="http://schemas.microsoft.com/office/powerpoint/2010/main" val="340365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/>
        </p:nvSpPr>
        <p:spPr>
          <a:xfrm>
            <a:off x="1036380" y="144182"/>
            <a:ext cx="384277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1375164" y="3051937"/>
            <a:ext cx="1694699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Leaky ReLU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3821907" y="685800"/>
            <a:ext cx="4206356" cy="2371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800" dirty="0">
              <a:solidFill>
                <a:srgbClr val="6AA84F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Does not saturate</a:t>
            </a: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Converges faster than sigmoid/tanh on image data (e.g. 6x)</a:t>
            </a: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38761D"/>
                </a:solidFill>
              </a:rPr>
              <a:t>will not “die”.</a:t>
            </a:r>
          </a:p>
        </p:txBody>
      </p:sp>
      <p:pic>
        <p:nvPicPr>
          <p:cNvPr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164" y="985350"/>
            <a:ext cx="222170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119" y="3598618"/>
            <a:ext cx="2564869" cy="35872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/>
        </p:nvSpPr>
        <p:spPr>
          <a:xfrm>
            <a:off x="4255013" y="2752200"/>
            <a:ext cx="3601350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Parametric Rectifier (PReLU)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4140713" y="2568325"/>
            <a:ext cx="0" cy="1985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31" name="Shape 5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392" y="3404027"/>
            <a:ext cx="2478881" cy="3042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Shape 532"/>
              <p:cNvSpPr txBox="1"/>
              <p:nvPr/>
            </p:nvSpPr>
            <p:spPr>
              <a:xfrm>
                <a:off x="4617320" y="3836725"/>
                <a:ext cx="2288249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r>
                  <a:rPr lang="en" sz="1350" dirty="0">
                    <a:solidFill>
                      <a:srgbClr val="0000FF"/>
                    </a:solidFill>
                  </a:rPr>
                  <a:t>backprop into </a:t>
                </a:r>
                <a14:m>
                  <m:oMath xmlns:m="http://schemas.openxmlformats.org/officeDocument/2006/math">
                    <m:r>
                      <a:rPr lang="en-US" sz="135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" sz="1350" dirty="0">
                    <a:solidFill>
                      <a:srgbClr val="0000FF"/>
                    </a:solidFill>
                  </a:rPr>
                  <a:t> (parameter)</a:t>
                </a:r>
              </a:p>
            </p:txBody>
          </p:sp>
        </mc:Choice>
        <mc:Fallback xmlns="">
          <p:sp>
            <p:nvSpPr>
              <p:cNvPr id="532" name="Shape 5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320" y="3836725"/>
                <a:ext cx="2288249" cy="457200"/>
              </a:xfrm>
              <a:prstGeom prst="rect">
                <a:avLst/>
              </a:prstGeom>
              <a:blipFill>
                <a:blip r:embed="rId6"/>
                <a:stretch>
                  <a:fillRect l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3" name="Shape 533"/>
          <p:cNvCxnSpPr>
            <a:cxnSpLocks/>
          </p:cNvCxnSpPr>
          <p:nvPr/>
        </p:nvCxnSpPr>
        <p:spPr>
          <a:xfrm flipV="1">
            <a:off x="6189518" y="3671455"/>
            <a:ext cx="242455" cy="23899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4" name="Shape 534"/>
          <p:cNvSpPr txBox="1"/>
          <p:nvPr/>
        </p:nvSpPr>
        <p:spPr>
          <a:xfrm>
            <a:off x="5668258" y="76263"/>
            <a:ext cx="2096999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0000FF"/>
                </a:solidFill>
              </a:rPr>
              <a:t>[Mass et al., 2013]</a:t>
            </a:r>
          </a:p>
          <a:p>
            <a:r>
              <a:rPr lang="en" sz="1350" dirty="0">
                <a:solidFill>
                  <a:srgbClr val="0000FF"/>
                </a:solidFill>
              </a:rPr>
              <a:t>[He et al., 2015]</a:t>
            </a:r>
          </a:p>
        </p:txBody>
      </p:sp>
    </p:spTree>
    <p:extLst>
      <p:ext uri="{BB962C8B-B14F-4D97-AF65-F5344CB8AC3E}">
        <p14:creationId xmlns:p14="http://schemas.microsoft.com/office/powerpoint/2010/main" val="73472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1210913" y="90551"/>
            <a:ext cx="384277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</a:t>
            </a:r>
          </a:p>
        </p:txBody>
      </p:sp>
      <p:pic>
        <p:nvPicPr>
          <p:cNvPr id="541" name="Shape 5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556" y="1590675"/>
            <a:ext cx="29718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1361589" y="774151"/>
            <a:ext cx="5070374" cy="607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Exponential Linear Units (ELU)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556" y="3552827"/>
            <a:ext cx="3303386" cy="6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4422826" y="1540075"/>
            <a:ext cx="3945149" cy="2752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800" dirty="0">
              <a:solidFill>
                <a:srgbClr val="6AA84F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All benefits of ReLU</a:t>
            </a: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>
              <a:solidFill>
                <a:srgbClr val="38761D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Does not die</a:t>
            </a: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>
              <a:solidFill>
                <a:srgbClr val="38761D"/>
              </a:solidFill>
            </a:endParaRPr>
          </a:p>
          <a:p>
            <a:pPr marL="31432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Closer to zero mean outputs</a:t>
            </a:r>
          </a:p>
          <a:p>
            <a:endParaRPr sz="1800" dirty="0">
              <a:solidFill>
                <a:srgbClr val="38761D"/>
              </a:solidFill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5931694" y="90550"/>
            <a:ext cx="1980450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[Clevert et al., 2015]</a:t>
            </a:r>
          </a:p>
        </p:txBody>
      </p:sp>
    </p:spTree>
    <p:extLst>
      <p:ext uri="{BB962C8B-B14F-4D97-AF65-F5344CB8AC3E}">
        <p14:creationId xmlns:p14="http://schemas.microsoft.com/office/powerpoint/2010/main" val="408687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547904" y="70117"/>
            <a:ext cx="6086475" cy="274270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Maxout “Neuron”</a:t>
            </a:r>
          </a:p>
          <a:p>
            <a:pPr marL="28575">
              <a:buSzPct val="100000"/>
            </a:pPr>
            <a:endParaRPr lang="en" sz="1800" dirty="0"/>
          </a:p>
          <a:p>
            <a:pPr marL="285750" indent="-257175"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Does not have the basic form of dot product -&gt; nonlinearity</a:t>
            </a:r>
          </a:p>
          <a:p>
            <a:pPr marL="285750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Generalizes ReLU and Leaky ReLU </a:t>
            </a:r>
          </a:p>
          <a:p>
            <a:pPr marL="285750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38761D"/>
                </a:solidFill>
              </a:rPr>
              <a:t>Linear Regime! Does not saturate! Does not die</a:t>
            </a:r>
            <a:r>
              <a:rPr lang="en" sz="2250" dirty="0">
                <a:solidFill>
                  <a:srgbClr val="38761D"/>
                </a:solidFill>
              </a:rPr>
              <a:t>!</a:t>
            </a:r>
          </a:p>
          <a:p>
            <a:pPr marL="28575">
              <a:buClr>
                <a:srgbClr val="38761D"/>
              </a:buClr>
              <a:buSzPct val="100000"/>
            </a:pPr>
            <a:r>
              <a:rPr lang="en" sz="2250" dirty="0">
                <a:solidFill>
                  <a:srgbClr val="38761D"/>
                </a:solidFill>
              </a:rPr>
              <a:t>                                           </a:t>
            </a:r>
            <a:r>
              <a:rPr lang="en" sz="1800" dirty="0">
                <a:solidFill>
                  <a:schemeClr val="tx1"/>
                </a:solidFill>
              </a:rPr>
              <a:t>can learn:</a:t>
            </a:r>
            <a:endParaRPr lang="en" sz="2250" dirty="0">
              <a:solidFill>
                <a:schemeClr val="tx1"/>
              </a:solidFill>
            </a:endParaRPr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0" y="2072432"/>
            <a:ext cx="2981279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876300" y="4145972"/>
            <a:ext cx="6212925" cy="816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FF0000"/>
                </a:solidFill>
              </a:rPr>
              <a:t>Problem: doubles the number of parameters/neuron :(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5815183" y="90550"/>
            <a:ext cx="2096999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[Goodfellow et al., 2013]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526AC7-61F9-4336-ABCC-E3845219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93" y="2571749"/>
            <a:ext cx="5537518" cy="15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7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648807" y="90551"/>
            <a:ext cx="7297932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TLDR: In practice: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685519" y="823750"/>
            <a:ext cx="7684465" cy="35039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1800" dirty="0"/>
              <a:t>Try everything. Usually:</a:t>
            </a:r>
            <a:endParaRPr sz="1800" dirty="0"/>
          </a:p>
          <a:p>
            <a:pPr marL="371475" indent="-342900">
              <a:spcBef>
                <a:spcPts val="45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Use </a:t>
            </a:r>
            <a:r>
              <a:rPr lang="en" sz="1800" dirty="0">
                <a:solidFill>
                  <a:srgbClr val="38761D"/>
                </a:solidFill>
              </a:rPr>
              <a:t>ReLU</a:t>
            </a:r>
            <a:r>
              <a:rPr lang="en" sz="1800" dirty="0"/>
              <a:t> on early image layers.</a:t>
            </a:r>
          </a:p>
          <a:p>
            <a:pPr marL="371475" indent="-342900">
              <a:spcBef>
                <a:spcPts val="45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Try out </a:t>
            </a:r>
            <a:r>
              <a:rPr lang="en" sz="1800" dirty="0">
                <a:solidFill>
                  <a:srgbClr val="BF9000"/>
                </a:solidFill>
              </a:rPr>
              <a:t>Leaky ReLU / Maxout / ELU.</a:t>
            </a:r>
          </a:p>
          <a:p>
            <a:pPr marL="371475" indent="-342900">
              <a:spcBef>
                <a:spcPts val="45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Use sigmoids for </a:t>
            </a:r>
            <a:r>
              <a:rPr lang="en-US" sz="1800" dirty="0"/>
              <a:t>smooth functions, e.g. robot control.</a:t>
            </a:r>
          </a:p>
          <a:p>
            <a:pPr marL="371475" indent="-342900">
              <a:spcBef>
                <a:spcPts val="45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/>
              <a:t>Sigmoids</a:t>
            </a:r>
            <a:r>
              <a:rPr lang="en-US" sz="1800" dirty="0"/>
              <a:t> are also good for logical functions AND/OR. 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365172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1758508" y="496726"/>
            <a:ext cx="6018749" cy="33572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2250" b="1"/>
          </a:p>
          <a:p>
            <a:endParaRPr sz="3600"/>
          </a:p>
          <a:p>
            <a:r>
              <a:rPr lang="en" sz="3600"/>
              <a:t>Weight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1436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1449076" y="860970"/>
            <a:ext cx="6120224" cy="407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85750">
              <a:buSzPct val="100000"/>
              <a:buChar char="-"/>
            </a:pPr>
            <a:r>
              <a:rPr lang="en" sz="1800" dirty="0"/>
              <a:t>Q: what happens when W=0 init is used?</a:t>
            </a:r>
          </a:p>
        </p:txBody>
      </p:sp>
      <p:pic>
        <p:nvPicPr>
          <p:cNvPr id="609" name="Shape 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897" y="1590596"/>
            <a:ext cx="3177581" cy="23205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93"/>
          <p:cNvSpPr txBox="1"/>
          <p:nvPr/>
        </p:nvSpPr>
        <p:spPr>
          <a:xfrm>
            <a:off x="1364456" y="90551"/>
            <a:ext cx="6582281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Weight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35598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Shape 622"/>
              <p:cNvSpPr txBox="1"/>
              <p:nvPr/>
            </p:nvSpPr>
            <p:spPr>
              <a:xfrm>
                <a:off x="1197263" y="823749"/>
                <a:ext cx="6964604" cy="3744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>
                  <a:buSzPct val="100000"/>
                </a:pPr>
                <a:r>
                  <a:rPr lang="en" sz="1800" dirty="0"/>
                  <a:t>First idea: </a:t>
                </a:r>
                <a:r>
                  <a:rPr lang="en" sz="1800" b="1" dirty="0">
                    <a:solidFill>
                      <a:srgbClr val="2D2D8A"/>
                    </a:solidFill>
                  </a:rPr>
                  <a:t>Fixed random initialization</a:t>
                </a:r>
              </a:p>
              <a:p>
                <a:pPr>
                  <a:buSzPct val="100000"/>
                </a:pPr>
                <a:endParaRPr lang="en" sz="1800" b="1" dirty="0">
                  <a:solidFill>
                    <a:srgbClr val="2D2D8A"/>
                  </a:solidFill>
                </a:endParaRPr>
              </a:p>
              <a:p>
                <a:r>
                  <a:rPr lang="en" sz="1600" dirty="0"/>
                  <a:t>e.g. gaussian with zero mean and fixed variance</a:t>
                </a:r>
              </a:p>
              <a:p>
                <a:endParaRPr lang="en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(0, 0.0001)</m:t>
                      </m:r>
                    </m:oMath>
                  </m:oMathPara>
                </a14:m>
                <a:endParaRPr lang="en" sz="1800" dirty="0"/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Works OK for small networks. Used in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Alexnet</a:t>
                </a:r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Problem is that activations are scaled by weights in the forward pass.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If the initial weights are too small/large, the activations will vanish or explode during the forward pass. </a:t>
                </a: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The gradients will do the same in the backward pass…</a:t>
                </a:r>
                <a:endParaRPr lang="en" sz="1600" dirty="0">
                  <a:solidFill>
                    <a:schemeClr val="tx1"/>
                  </a:solidFill>
                </a:endParaRPr>
              </a:p>
              <a:p>
                <a:endParaRPr lang="en" sz="1800" dirty="0"/>
              </a:p>
            </p:txBody>
          </p:sp>
        </mc:Choice>
        <mc:Fallback xmlns="">
          <p:sp>
            <p:nvSpPr>
              <p:cNvPr id="622" name="Shape 6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63" y="823749"/>
                <a:ext cx="6964604" cy="3744863"/>
              </a:xfrm>
              <a:prstGeom prst="rect">
                <a:avLst/>
              </a:prstGeom>
              <a:blipFill>
                <a:blip r:embed="rId3"/>
                <a:stretch>
                  <a:fillRect l="-1050" t="-326" b="-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593"/>
          <p:cNvSpPr txBox="1"/>
          <p:nvPr/>
        </p:nvSpPr>
        <p:spPr>
          <a:xfrm>
            <a:off x="1197264" y="90551"/>
            <a:ext cx="6749474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Weight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5152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1210913" y="90551"/>
            <a:ext cx="384277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539" y="1191376"/>
            <a:ext cx="5129746" cy="2844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73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Shape 6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151" y="792957"/>
            <a:ext cx="6521794" cy="3747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593">
            <a:extLst>
              <a:ext uri="{FF2B5EF4-FFF2-40B4-BE49-F238E27FC236}">
                <a16:creationId xmlns:a16="http://schemas.microsoft.com/office/drawing/2014/main" id="{5D8DFFF1-24A2-45EE-AF1D-C148D25A05D7}"/>
              </a:ext>
            </a:extLst>
          </p:cNvPr>
          <p:cNvSpPr txBox="1"/>
          <p:nvPr/>
        </p:nvSpPr>
        <p:spPr>
          <a:xfrm>
            <a:off x="1197263" y="59758"/>
            <a:ext cx="6749474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200" dirty="0">
                <a:solidFill>
                  <a:srgbClr val="2D2D8A"/>
                </a:solidFill>
              </a:rPr>
              <a:t>Activations with Random Weight </a:t>
            </a:r>
            <a:r>
              <a:rPr lang="en-US" sz="3200" dirty="0" err="1">
                <a:solidFill>
                  <a:srgbClr val="2D2D8A"/>
                </a:solidFill>
              </a:rPr>
              <a:t>init</a:t>
            </a:r>
            <a:endParaRPr lang="en" sz="32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Shape 622"/>
              <p:cNvSpPr txBox="1"/>
              <p:nvPr/>
            </p:nvSpPr>
            <p:spPr>
              <a:xfrm>
                <a:off x="812800" y="823749"/>
                <a:ext cx="7349067" cy="3744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>
                  <a:buSzPct val="100000"/>
                </a:pPr>
                <a:r>
                  <a:rPr lang="en-US" sz="1600" dirty="0"/>
                  <a:t>Consider a linear layer (affine or convolutional), and define the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fan-in F</a:t>
                </a:r>
                <a:r>
                  <a:rPr lang="en-US" sz="1600" dirty="0"/>
                  <a:t> as the number of input neurons that contribute to each output. 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For an affine layer, the fan-in is just the number of neurons in the input layer. </a:t>
                </a:r>
              </a:p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For a convolutional layer, the fan-in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" sz="16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" sz="1600" dirty="0">
                    <a:solidFill>
                      <a:schemeClr val="tx1"/>
                    </a:solidFill>
                  </a:rPr>
                  <a:t> is the depth of the input layer. </a:t>
                </a:r>
              </a:p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endParaRPr lang="en" sz="1600" dirty="0">
                  <a:solidFill>
                    <a:schemeClr val="tx1"/>
                  </a:solidFill>
                </a:endParaRPr>
              </a:p>
              <a:p>
                <a:pPr>
                  <a:buSzPct val="100000"/>
                </a:pPr>
                <a:r>
                  <a:rPr lang="en" sz="1600" dirty="0">
                    <a:solidFill>
                      <a:schemeClr val="tx1"/>
                    </a:solidFill>
                  </a:rPr>
                  <a:t>Then each output activation</a:t>
                </a:r>
              </a:p>
              <a:p>
                <a:pP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" sz="1600" dirty="0">
                  <a:solidFill>
                    <a:schemeClr val="tx1"/>
                  </a:solidFill>
                </a:endParaRPr>
              </a:p>
              <a:p>
                <a:endParaRPr lang="en-US" sz="1600" dirty="0"/>
              </a:p>
              <a:p>
                <a:r>
                  <a:rPr lang="en-US" sz="1600" dirty="0"/>
                  <a:t>a</a:t>
                </a:r>
                <a:r>
                  <a:rPr lang="en" sz="1600" dirty="0"/>
                  <a:t>nd assuming the activations and weights are independent, same variance:</a:t>
                </a:r>
              </a:p>
              <a:p>
                <a:endParaRPr lang="e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 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 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" sz="1600" dirty="0"/>
              </a:p>
              <a:p>
                <a:endParaRPr lang="en" sz="1600" dirty="0"/>
              </a:p>
              <a:p>
                <a:r>
                  <a:rPr lang="en" sz="1600" dirty="0"/>
                  <a:t>To get the same variance on input and output, we want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 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lit/>
                      </m:rP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" sz="1600" b="1" dirty="0"/>
              </a:p>
            </p:txBody>
          </p:sp>
        </mc:Choice>
        <mc:Fallback xmlns="">
          <p:sp>
            <p:nvSpPr>
              <p:cNvPr id="622" name="Shape 6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823749"/>
                <a:ext cx="7349067" cy="3744863"/>
              </a:xfrm>
              <a:prstGeom prst="rect">
                <a:avLst/>
              </a:prstGeom>
              <a:blipFill>
                <a:blip r:embed="rId3"/>
                <a:stretch>
                  <a:fillRect l="-746" r="-995" b="-8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593"/>
          <p:cNvSpPr txBox="1"/>
          <p:nvPr/>
        </p:nvSpPr>
        <p:spPr>
          <a:xfrm>
            <a:off x="812800" y="124418"/>
            <a:ext cx="6749474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200" dirty="0">
                <a:solidFill>
                  <a:srgbClr val="2D2D8A"/>
                </a:solidFill>
              </a:rPr>
              <a:t>Analysis of activation growth</a:t>
            </a:r>
            <a:endParaRPr lang="en" sz="32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6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468" y="796636"/>
            <a:ext cx="4477088" cy="377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Shape 6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5655" y="982690"/>
            <a:ext cx="4722019" cy="19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64" name="Shape 664"/>
          <p:cNvSpPr txBox="1"/>
          <p:nvPr/>
        </p:nvSpPr>
        <p:spPr>
          <a:xfrm>
            <a:off x="3383376" y="1359243"/>
            <a:ext cx="4183756" cy="300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0000FF"/>
                </a:solidFill>
              </a:rPr>
              <a:t>“Xavier initialization” [Glorot et al., 2010]</a:t>
            </a:r>
          </a:p>
          <a:p>
            <a:endParaRPr sz="1350" dirty="0">
              <a:solidFill>
                <a:srgbClr val="0000FF"/>
              </a:solidFill>
            </a:endParaRPr>
          </a:p>
        </p:txBody>
      </p:sp>
      <p:sp>
        <p:nvSpPr>
          <p:cNvPr id="6" name="Shape 593">
            <a:extLst>
              <a:ext uri="{FF2B5EF4-FFF2-40B4-BE49-F238E27FC236}">
                <a16:creationId xmlns:a16="http://schemas.microsoft.com/office/drawing/2014/main" id="{B2BDF73B-60F3-4205-88B8-E310CB3EE311}"/>
              </a:ext>
            </a:extLst>
          </p:cNvPr>
          <p:cNvSpPr txBox="1"/>
          <p:nvPr/>
        </p:nvSpPr>
        <p:spPr>
          <a:xfrm>
            <a:off x="1031009" y="63437"/>
            <a:ext cx="6749474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200" dirty="0">
                <a:solidFill>
                  <a:srgbClr val="2D2D8A"/>
                </a:solidFill>
              </a:rPr>
              <a:t>Xavier Initialization</a:t>
            </a:r>
            <a:endParaRPr lang="en" sz="32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Shape 6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009" y="830008"/>
            <a:ext cx="4531613" cy="375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Shape 6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815" y="844492"/>
            <a:ext cx="4722019" cy="19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73" name="Shape 673"/>
          <p:cNvSpPr txBox="1"/>
          <p:nvPr/>
        </p:nvSpPr>
        <p:spPr>
          <a:xfrm>
            <a:off x="3211427" y="1068364"/>
            <a:ext cx="5336827" cy="564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Our analysis assumed that layers were linear.</a:t>
            </a:r>
          </a:p>
          <a:p>
            <a:r>
              <a:rPr lang="en-US" sz="1800" dirty="0">
                <a:solidFill>
                  <a:srgbClr val="0000FF"/>
                </a:solidFill>
              </a:rPr>
              <a:t>Not accurate with </a:t>
            </a:r>
            <a:r>
              <a:rPr lang="en-US" sz="1800" dirty="0" err="1">
                <a:solidFill>
                  <a:srgbClr val="0000FF"/>
                </a:solidFill>
              </a:rPr>
              <a:t>ReLU</a:t>
            </a:r>
            <a:r>
              <a:rPr lang="en-US" sz="1800" dirty="0">
                <a:solidFill>
                  <a:srgbClr val="0000FF"/>
                </a:solidFill>
              </a:rPr>
              <a:t> layers. </a:t>
            </a:r>
            <a:endParaRPr lang="en" sz="1800" dirty="0">
              <a:solidFill>
                <a:srgbClr val="0000FF"/>
              </a:solidFill>
            </a:endParaRPr>
          </a:p>
        </p:txBody>
      </p:sp>
      <p:sp>
        <p:nvSpPr>
          <p:cNvPr id="5" name="Shape 593">
            <a:extLst>
              <a:ext uri="{FF2B5EF4-FFF2-40B4-BE49-F238E27FC236}">
                <a16:creationId xmlns:a16="http://schemas.microsoft.com/office/drawing/2014/main" id="{614062D3-897D-4626-82BC-DB81BA109CAF}"/>
              </a:ext>
            </a:extLst>
          </p:cNvPr>
          <p:cNvSpPr txBox="1"/>
          <p:nvPr/>
        </p:nvSpPr>
        <p:spPr>
          <a:xfrm>
            <a:off x="1031009" y="63437"/>
            <a:ext cx="6749474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200" dirty="0">
                <a:solidFill>
                  <a:srgbClr val="2D2D8A"/>
                </a:solidFill>
              </a:rPr>
              <a:t>Accounting for </a:t>
            </a:r>
            <a:r>
              <a:rPr lang="en-US" sz="3200" dirty="0" err="1">
                <a:solidFill>
                  <a:srgbClr val="2D2D8A"/>
                </a:solidFill>
              </a:rPr>
              <a:t>ReLUs</a:t>
            </a:r>
            <a:endParaRPr lang="en" sz="32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3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Shape 6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424" y="796637"/>
            <a:ext cx="4351931" cy="380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Shape 6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2370" y="807027"/>
            <a:ext cx="4864894" cy="22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81" name="Shape 681"/>
          <p:cNvSpPr txBox="1"/>
          <p:nvPr/>
        </p:nvSpPr>
        <p:spPr>
          <a:xfrm>
            <a:off x="3116028" y="994064"/>
            <a:ext cx="6027972" cy="564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0000FF"/>
                </a:solidFill>
              </a:rPr>
              <a:t>He et al., 2015 (note additional /2)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factor of 2 d</a:t>
            </a:r>
            <a:r>
              <a:rPr lang="en" sz="1800" dirty="0">
                <a:solidFill>
                  <a:srgbClr val="0000FF"/>
                </a:solidFill>
              </a:rPr>
              <a:t>oesn’t seem lik</a:t>
            </a:r>
            <a:r>
              <a:rPr lang="en-US" sz="1800" dirty="0">
                <a:solidFill>
                  <a:srgbClr val="0000FF"/>
                </a:solidFill>
              </a:rPr>
              <a:t>e much, but it applies multiplicatively 150 times in a large </a:t>
            </a:r>
            <a:r>
              <a:rPr lang="en-US" sz="1800" dirty="0" err="1">
                <a:solidFill>
                  <a:srgbClr val="0000FF"/>
                </a:solidFill>
              </a:rPr>
              <a:t>ResNet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endParaRPr lang="en" sz="1800" dirty="0">
              <a:solidFill>
                <a:srgbClr val="0000FF"/>
              </a:solidFill>
            </a:endParaRPr>
          </a:p>
        </p:txBody>
      </p:sp>
      <p:sp>
        <p:nvSpPr>
          <p:cNvPr id="5" name="Shape 593">
            <a:extLst>
              <a:ext uri="{FF2B5EF4-FFF2-40B4-BE49-F238E27FC236}">
                <a16:creationId xmlns:a16="http://schemas.microsoft.com/office/drawing/2014/main" id="{52093D25-613D-4BF2-8943-5639CD48C318}"/>
              </a:ext>
            </a:extLst>
          </p:cNvPr>
          <p:cNvSpPr txBox="1"/>
          <p:nvPr/>
        </p:nvSpPr>
        <p:spPr>
          <a:xfrm>
            <a:off x="1031009" y="63437"/>
            <a:ext cx="6749474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200" dirty="0" err="1">
                <a:solidFill>
                  <a:srgbClr val="2D2D8A"/>
                </a:solidFill>
              </a:rPr>
              <a:t>ReLU</a:t>
            </a:r>
            <a:r>
              <a:rPr lang="en-US" sz="3200" dirty="0">
                <a:solidFill>
                  <a:srgbClr val="2D2D8A"/>
                </a:solidFill>
              </a:rPr>
              <a:t> adjustment to Xavier</a:t>
            </a:r>
            <a:endParaRPr lang="en" sz="3200" dirty="0">
              <a:solidFill>
                <a:srgbClr val="2D2D8A"/>
              </a:solidFill>
            </a:endParaRPr>
          </a:p>
        </p:txBody>
      </p:sp>
      <p:pic>
        <p:nvPicPr>
          <p:cNvPr id="6" name="Shape 690">
            <a:extLst>
              <a:ext uri="{FF2B5EF4-FFF2-40B4-BE49-F238E27FC236}">
                <a16:creationId xmlns:a16="http://schemas.microsoft.com/office/drawing/2014/main" id="{1CE3E030-DB85-4423-B1C3-49D5228945F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9279" y="2463048"/>
            <a:ext cx="2767411" cy="1759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216609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/>
        </p:nvSpPr>
        <p:spPr>
          <a:xfrm>
            <a:off x="755044" y="149325"/>
            <a:ext cx="7546646" cy="4643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400" dirty="0">
                <a:solidFill>
                  <a:srgbClr val="2D2D8A"/>
                </a:solidFill>
              </a:rPr>
              <a:t>Proper initialization is an active area of research…</a:t>
            </a:r>
          </a:p>
          <a:p>
            <a:endParaRPr sz="1050" dirty="0"/>
          </a:p>
          <a:p>
            <a:endParaRPr lang="en" sz="1200" b="1" i="1" dirty="0"/>
          </a:p>
          <a:p>
            <a:r>
              <a:rPr lang="en" sz="1200" b="1" i="1" dirty="0"/>
              <a:t>Understanding the difficulty of training deep feedforward neural networks</a:t>
            </a:r>
          </a:p>
          <a:p>
            <a:r>
              <a:rPr lang="en" sz="1200" dirty="0"/>
              <a:t>by Glorot and Bengio, 2010</a:t>
            </a:r>
          </a:p>
          <a:p>
            <a:endParaRPr sz="1200" dirty="0"/>
          </a:p>
          <a:p>
            <a:r>
              <a:rPr lang="en" sz="1200" b="1" i="1" dirty="0">
                <a:solidFill>
                  <a:schemeClr val="dk1"/>
                </a:solidFill>
              </a:rPr>
              <a:t>Exact solutions to the nonlinear dynamics of learning in deep linear neural networks </a:t>
            </a:r>
            <a:r>
              <a:rPr lang="en" sz="1200" dirty="0">
                <a:solidFill>
                  <a:schemeClr val="dk1"/>
                </a:solidFill>
              </a:rPr>
              <a:t>by Saxe et al, 2013</a:t>
            </a:r>
          </a:p>
          <a:p>
            <a:endParaRPr sz="1200" dirty="0"/>
          </a:p>
          <a:p>
            <a:r>
              <a:rPr lang="en" sz="1200" b="1" i="1" dirty="0">
                <a:solidFill>
                  <a:schemeClr val="dk1"/>
                </a:solidFill>
              </a:rPr>
              <a:t>Random walk initialization for training very deep feedforward networks</a:t>
            </a:r>
            <a:r>
              <a:rPr lang="en" sz="1200" i="1" dirty="0">
                <a:solidFill>
                  <a:schemeClr val="dk1"/>
                </a:solidFill>
              </a:rPr>
              <a:t> </a:t>
            </a:r>
            <a:r>
              <a:rPr lang="en" sz="1200" dirty="0">
                <a:solidFill>
                  <a:schemeClr val="dk1"/>
                </a:solidFill>
              </a:rPr>
              <a:t>by Sussillo and Abbott, 2014</a:t>
            </a:r>
          </a:p>
          <a:p>
            <a:endParaRPr sz="1200" dirty="0">
              <a:solidFill>
                <a:schemeClr val="dk1"/>
              </a:solidFill>
            </a:endParaRPr>
          </a:p>
          <a:p>
            <a:r>
              <a:rPr lang="en" sz="1200" b="1" i="1" dirty="0"/>
              <a:t>Delving deep into rectifiers: Surpassing human-level performance on ImageNet classification</a:t>
            </a:r>
            <a:r>
              <a:rPr lang="en" sz="1200" dirty="0"/>
              <a:t> by He et al., 2015</a:t>
            </a:r>
          </a:p>
          <a:p>
            <a:endParaRPr sz="1200" dirty="0"/>
          </a:p>
          <a:p>
            <a:r>
              <a:rPr lang="en" sz="1200" b="1" i="1" dirty="0"/>
              <a:t>Data-dependent Initializations of Convolutional Neural Networks</a:t>
            </a:r>
            <a:r>
              <a:rPr lang="en" sz="1200" i="1" dirty="0"/>
              <a:t> </a:t>
            </a:r>
            <a:r>
              <a:rPr lang="en" sz="1200" dirty="0"/>
              <a:t>by Krähenbühl et al., 2015</a:t>
            </a:r>
          </a:p>
          <a:p>
            <a:endParaRPr sz="1200" dirty="0"/>
          </a:p>
          <a:p>
            <a:r>
              <a:rPr lang="en" sz="1200" b="1" i="1" dirty="0"/>
              <a:t>All you need is a good init</a:t>
            </a:r>
            <a:r>
              <a:rPr lang="en" sz="1200" dirty="0"/>
              <a:t>, Mishkin and Matas, 2015</a:t>
            </a:r>
          </a:p>
          <a:p>
            <a:r>
              <a:rPr lang="en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621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127893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1416225" y="792351"/>
            <a:ext cx="6345675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500"/>
              <a:t>“you want unit gaussian activations? just make them so.”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5767369" y="77726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[Ioffe and Szegedy, 2015]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1402576" y="1575601"/>
            <a:ext cx="4972724" cy="7832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/>
              <a:t>Consider a batch of activations at some layer. To make each dimension unit gaussian, apply:</a:t>
            </a:r>
          </a:p>
        </p:txBody>
      </p:sp>
      <p:pic>
        <p:nvPicPr>
          <p:cNvPr id="706" name="Shape 7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337" y="3191976"/>
            <a:ext cx="2157413" cy="689186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Shape 707"/>
          <p:cNvSpPr txBox="1"/>
          <p:nvPr/>
        </p:nvSpPr>
        <p:spPr>
          <a:xfrm>
            <a:off x="4789839" y="3263449"/>
            <a:ext cx="2739149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>
                <a:solidFill>
                  <a:srgbClr val="38761D"/>
                </a:solidFill>
              </a:rPr>
              <a:t>this is a vanilla differentiable function...</a:t>
            </a:r>
          </a:p>
        </p:txBody>
      </p:sp>
    </p:spTree>
    <p:extLst>
      <p:ext uri="{BB962C8B-B14F-4D97-AF65-F5344CB8AC3E}">
        <p14:creationId xmlns:p14="http://schemas.microsoft.com/office/powerpoint/2010/main" val="230368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0875" y="69950"/>
            <a:ext cx="8465072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2D2D8A"/>
                </a:solidFill>
                <a:latin typeface="Arial"/>
                <a:cs typeface="Arial"/>
                <a:sym typeface="Arial"/>
              </a:rPr>
              <a:t>Batch Norm: Per-Activation (default) or Spatial </a:t>
            </a:r>
            <a:endParaRPr lang="en" sz="2800" kern="0" dirty="0">
              <a:solidFill>
                <a:srgbClr val="2D2D8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Normal: average one neuron activation across a minibatch</a:t>
            </a:r>
            <a:endParaRPr lang="en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5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3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3" name="Shape 206">
            <a:extLst>
              <a:ext uri="{FF2B5EF4-FFF2-40B4-BE49-F238E27FC236}">
                <a16:creationId xmlns:a16="http://schemas.microsoft.com/office/drawing/2014/main" id="{5637F17C-5E4B-4EC6-A079-5175FBEA437C}"/>
              </a:ext>
            </a:extLst>
          </p:cNvPr>
          <p:cNvSpPr/>
          <p:nvPr/>
        </p:nvSpPr>
        <p:spPr>
          <a:xfrm>
            <a:off x="7412000" y="2396399"/>
            <a:ext cx="282299" cy="282299"/>
          </a:xfrm>
          <a:prstGeom prst="ellipse">
            <a:avLst/>
          </a:prstGeom>
          <a:solidFill>
            <a:srgbClr val="EA9C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615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0875" y="69950"/>
            <a:ext cx="8465072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2D2D8A"/>
                </a:solidFill>
                <a:latin typeface="Arial"/>
                <a:cs typeface="Arial"/>
                <a:sym typeface="Arial"/>
              </a:rPr>
              <a:t>Batch Norm: Spatial </a:t>
            </a:r>
            <a:endParaRPr lang="en" sz="2800" kern="0" dirty="0">
              <a:solidFill>
                <a:srgbClr val="2D2D8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32x32x3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Spatial</a:t>
            </a:r>
            <a:r>
              <a:rPr lang="en-US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average a plane of neurons across the plane, and across a minibatch</a:t>
            </a:r>
            <a:endParaRPr lang="en"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EA9C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080350" y="523675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3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09477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/>
        </p:nvSpPr>
        <p:spPr>
          <a:xfrm>
            <a:off x="127893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1416225" y="792351"/>
            <a:ext cx="6345675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500"/>
              <a:t>“you want unit gaussian activations? </a:t>
            </a:r>
          </a:p>
          <a:p>
            <a:r>
              <a:rPr lang="en" sz="1500"/>
              <a:t>just make them so.”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5767369" y="77726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716" name="Shape 7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937" y="3473162"/>
            <a:ext cx="2157413" cy="7649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7" name="Shape 717"/>
          <p:cNvSpPr/>
          <p:nvPr/>
        </p:nvSpPr>
        <p:spPr>
          <a:xfrm>
            <a:off x="1716769" y="1939950"/>
            <a:ext cx="1530000" cy="2067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2250"/>
              <a:t>X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1279614" y="2632101"/>
            <a:ext cx="375749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N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2293895" y="4077751"/>
            <a:ext cx="375749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D</a:t>
            </a:r>
          </a:p>
        </p:txBody>
      </p:sp>
      <p:cxnSp>
        <p:nvCxnSpPr>
          <p:cNvPr id="720" name="Shape 720"/>
          <p:cNvCxnSpPr/>
          <p:nvPr/>
        </p:nvCxnSpPr>
        <p:spPr>
          <a:xfrm rot="10800000">
            <a:off x="3122081" y="1976426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721" name="Shape 721"/>
          <p:cNvSpPr txBox="1"/>
          <p:nvPr/>
        </p:nvSpPr>
        <p:spPr>
          <a:xfrm>
            <a:off x="3353645" y="1681551"/>
            <a:ext cx="3964274" cy="764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1. compute the empirical mean and variance independently for each dimension.</a:t>
            </a:r>
          </a:p>
        </p:txBody>
      </p:sp>
      <p:cxnSp>
        <p:nvCxnSpPr>
          <p:cNvPr id="722" name="Shape 722"/>
          <p:cNvCxnSpPr/>
          <p:nvPr/>
        </p:nvCxnSpPr>
        <p:spPr>
          <a:xfrm>
            <a:off x="3458608" y="2959950"/>
            <a:ext cx="25683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3" name="Shape 723"/>
          <p:cNvSpPr txBox="1"/>
          <p:nvPr/>
        </p:nvSpPr>
        <p:spPr>
          <a:xfrm>
            <a:off x="4747088" y="2989700"/>
            <a:ext cx="1844325" cy="4554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2. Normalize</a:t>
            </a:r>
          </a:p>
        </p:txBody>
      </p:sp>
      <p:cxnSp>
        <p:nvCxnSpPr>
          <p:cNvPr id="724" name="Shape 724"/>
          <p:cNvCxnSpPr/>
          <p:nvPr/>
        </p:nvCxnSpPr>
        <p:spPr>
          <a:xfrm rot="10800000">
            <a:off x="2893481" y="1976426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25" name="Shape 725"/>
          <p:cNvCxnSpPr/>
          <p:nvPr/>
        </p:nvCxnSpPr>
        <p:spPr>
          <a:xfrm rot="10800000">
            <a:off x="2664881" y="1976426"/>
            <a:ext cx="0" cy="20126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6654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191" y="1066976"/>
            <a:ext cx="1237556" cy="105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1210913" y="90551"/>
            <a:ext cx="515194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600" dirty="0">
                <a:solidFill>
                  <a:srgbClr val="2D2D8A"/>
                </a:solidFill>
              </a:rPr>
              <a:t>Activation Functions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82200" y="1066975"/>
            <a:ext cx="1134000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Sigmoid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200" y="1762900"/>
            <a:ext cx="2004815" cy="33657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1282201" y="2739650"/>
            <a:ext cx="2223224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tanh    </a:t>
            </a:r>
            <a:r>
              <a:rPr lang="en" sz="1800"/>
              <a:t>tanh(x)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0610" y="2255912"/>
            <a:ext cx="1237556" cy="104160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1282200" y="3877325"/>
            <a:ext cx="2345850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ReLU    </a:t>
            </a:r>
            <a:r>
              <a:rPr lang="en" sz="1800"/>
              <a:t>max(0,x)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5194" y="3434526"/>
            <a:ext cx="1168388" cy="10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1433" y="926002"/>
            <a:ext cx="1626674" cy="13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5043619" y="2358650"/>
            <a:ext cx="1714275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 dirty="0"/>
              <a:t>Maxout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9083" y="2480551"/>
            <a:ext cx="1854074" cy="2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8027" y="3400563"/>
            <a:ext cx="1738219" cy="11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5145694" y="2967250"/>
            <a:ext cx="1714275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ELU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58027" y="2935587"/>
            <a:ext cx="2093246" cy="41791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5145694" y="1066975"/>
            <a:ext cx="1714275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 dirty="0"/>
              <a:t>Leaky ReLU</a:t>
            </a:r>
          </a:p>
          <a:p>
            <a:r>
              <a:rPr lang="en" sz="1800" dirty="0"/>
              <a:t>max(0.1x, x)</a:t>
            </a:r>
          </a:p>
        </p:txBody>
      </p:sp>
    </p:spTree>
    <p:extLst>
      <p:ext uri="{BB962C8B-B14F-4D97-AF65-F5344CB8AC3E}">
        <p14:creationId xmlns:p14="http://schemas.microsoft.com/office/powerpoint/2010/main" val="3492269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127893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</a:t>
            </a:r>
          </a:p>
        </p:txBody>
      </p:sp>
      <p:sp>
        <p:nvSpPr>
          <p:cNvPr id="758" name="Shape 758"/>
          <p:cNvSpPr txBox="1"/>
          <p:nvPr/>
        </p:nvSpPr>
        <p:spPr>
          <a:xfrm>
            <a:off x="5767369" y="77726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759" name="Shape 7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744" y="1475334"/>
            <a:ext cx="2157413" cy="786328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60" name="Shape 760"/>
          <p:cNvSpPr txBox="1"/>
          <p:nvPr/>
        </p:nvSpPr>
        <p:spPr>
          <a:xfrm>
            <a:off x="1354745" y="2454688"/>
            <a:ext cx="5273324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/>
              <a:t>And then allow the network to squash </a:t>
            </a:r>
          </a:p>
          <a:p>
            <a:r>
              <a:rPr lang="en" sz="1350"/>
              <a:t>the range if it wants to:</a:t>
            </a:r>
          </a:p>
        </p:txBody>
      </p:sp>
      <p:pic>
        <p:nvPicPr>
          <p:cNvPr id="761" name="Shape 7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735" y="3380024"/>
            <a:ext cx="2278856" cy="425494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62" name="Shape 7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9400" y="2571750"/>
            <a:ext cx="1843088" cy="3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9400" y="3148713"/>
            <a:ext cx="1443038" cy="3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5263764" y="2030351"/>
            <a:ext cx="2322449" cy="466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/>
              <a:t>Note, the network can learn: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5342345" y="3511376"/>
            <a:ext cx="2322449" cy="466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/>
              <a:t>to recover the identity mapping.</a:t>
            </a:r>
          </a:p>
        </p:txBody>
      </p:sp>
      <p:sp>
        <p:nvSpPr>
          <p:cNvPr id="766" name="Shape 766"/>
          <p:cNvSpPr/>
          <p:nvPr/>
        </p:nvSpPr>
        <p:spPr>
          <a:xfrm>
            <a:off x="5215951" y="1974797"/>
            <a:ext cx="2322449" cy="220502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67" name="Shape 767"/>
          <p:cNvSpPr txBox="1"/>
          <p:nvPr/>
        </p:nvSpPr>
        <p:spPr>
          <a:xfrm>
            <a:off x="1297595" y="917963"/>
            <a:ext cx="5273324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/>
              <a:t>Normalize:</a:t>
            </a:r>
          </a:p>
        </p:txBody>
      </p:sp>
    </p:spTree>
    <p:extLst>
      <p:ext uri="{BB962C8B-B14F-4D97-AF65-F5344CB8AC3E}">
        <p14:creationId xmlns:p14="http://schemas.microsoft.com/office/powerpoint/2010/main" val="3947916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71330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5767369" y="77726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775" name="Shape 7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08" y="742525"/>
            <a:ext cx="4304324" cy="3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Shape 776"/>
          <p:cNvSpPr txBox="1"/>
          <p:nvPr/>
        </p:nvSpPr>
        <p:spPr>
          <a:xfrm>
            <a:off x="5017633" y="765026"/>
            <a:ext cx="2983274" cy="36932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>
                <a:solidFill>
                  <a:srgbClr val="38761D"/>
                </a:solidFill>
              </a:rPr>
              <a:t>Improves gradient flow through the network</a:t>
            </a:r>
          </a:p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>
                <a:solidFill>
                  <a:srgbClr val="38761D"/>
                </a:solidFill>
              </a:rPr>
              <a:t>Allows higher learning rates</a:t>
            </a:r>
          </a:p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>
                <a:solidFill>
                  <a:srgbClr val="38761D"/>
                </a:solidFill>
              </a:rPr>
              <a:t>Reduces the strong dependence on initialization</a:t>
            </a:r>
          </a:p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>
                <a:solidFill>
                  <a:srgbClr val="38761D"/>
                </a:solidFill>
              </a:rPr>
              <a:t>Acts as a form of regularization in a funny way, and slightly reduces the need for dropout, maybe</a:t>
            </a:r>
          </a:p>
        </p:txBody>
      </p:sp>
    </p:spTree>
    <p:extLst>
      <p:ext uri="{BB962C8B-B14F-4D97-AF65-F5344CB8AC3E}">
        <p14:creationId xmlns:p14="http://schemas.microsoft.com/office/powerpoint/2010/main" val="1019751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71330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3200" dirty="0">
                <a:solidFill>
                  <a:srgbClr val="2D2D8A"/>
                </a:solidFill>
              </a:rPr>
              <a:t>This Time: </a:t>
            </a:r>
            <a:r>
              <a:rPr lang="en" sz="3200" dirty="0">
                <a:solidFill>
                  <a:srgbClr val="2D2D8A"/>
                </a:solidFill>
              </a:rPr>
              <a:t>Batch Normalization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6594363" y="159625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775" name="Shape 7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08" y="742525"/>
            <a:ext cx="4304324" cy="3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Shape 776"/>
          <p:cNvSpPr txBox="1"/>
          <p:nvPr/>
        </p:nvSpPr>
        <p:spPr>
          <a:xfrm>
            <a:off x="5017633" y="765026"/>
            <a:ext cx="2983274" cy="36932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 dirty="0">
                <a:solidFill>
                  <a:srgbClr val="38761D"/>
                </a:solidFill>
              </a:rPr>
              <a:t>Improves gradient flow through the network</a:t>
            </a:r>
          </a:p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 dirty="0">
                <a:solidFill>
                  <a:srgbClr val="38761D"/>
                </a:solidFill>
              </a:rPr>
              <a:t>Allows higher learning rates</a:t>
            </a:r>
          </a:p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 dirty="0">
                <a:solidFill>
                  <a:srgbClr val="38761D"/>
                </a:solidFill>
              </a:rPr>
              <a:t>Reduces the strong dependence on initialization</a:t>
            </a:r>
          </a:p>
          <a:p>
            <a:pPr marL="342900" indent="-257175">
              <a:buClr>
                <a:srgbClr val="38761D"/>
              </a:buClr>
              <a:buSzPct val="100000"/>
              <a:buChar char="-"/>
            </a:pPr>
            <a:r>
              <a:rPr lang="en" sz="1350" dirty="0">
                <a:solidFill>
                  <a:srgbClr val="38761D"/>
                </a:solidFill>
              </a:rPr>
              <a:t>Reduces need for dropout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776">
                <a:extLst>
                  <a:ext uri="{FF2B5EF4-FFF2-40B4-BE49-F238E27FC236}">
                    <a16:creationId xmlns:a16="http://schemas.microsoft.com/office/drawing/2014/main" id="{FCB17F53-2980-40DD-AB20-22A01C0DC4F5}"/>
                  </a:ext>
                </a:extLst>
              </p:cNvPr>
              <p:cNvSpPr txBox="1"/>
              <p:nvPr/>
            </p:nvSpPr>
            <p:spPr>
              <a:xfrm>
                <a:off x="5051453" y="3466623"/>
                <a:ext cx="3823809" cy="911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buClr>
                    <a:srgbClr val="38761D"/>
                  </a:buClr>
                  <a:buSzPct val="100000"/>
                </a:pPr>
                <a:r>
                  <a:rPr lang="en-US" sz="1350" dirty="0">
                    <a:solidFill>
                      <a:srgbClr val="C00000"/>
                    </a:solidFill>
                  </a:rPr>
                  <a:t>Un-normalization!! Re-compute and apply the optimal scaling and bias for each neuron!</a:t>
                </a:r>
              </a:p>
              <a:p>
                <a:pPr marL="85725">
                  <a:buClr>
                    <a:srgbClr val="38761D"/>
                  </a:buClr>
                  <a:buSzPct val="100000"/>
                </a:pPr>
                <a:r>
                  <a:rPr lang="en-US" sz="1350" dirty="0">
                    <a:solidFill>
                      <a:srgbClr val="C00000"/>
                    </a:solidFill>
                  </a:rPr>
                  <a:t>Learn </a:t>
                </a:r>
                <a14:m>
                  <m:oMath xmlns:m="http://schemas.openxmlformats.org/officeDocument/2006/math">
                    <m:r>
                      <a:rPr lang="en-US" sz="13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3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350" dirty="0">
                    <a:solidFill>
                      <a:srgbClr val="C00000"/>
                    </a:solidFill>
                  </a:rPr>
                  <a:t> (same dims as </a:t>
                </a:r>
                <a14:m>
                  <m:oMath xmlns:m="http://schemas.openxmlformats.org/officeDocument/2006/math">
                    <m:r>
                      <a:rPr lang="en-US" sz="13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35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35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50" dirty="0">
                    <a:solidFill>
                      <a:srgbClr val="C00000"/>
                    </a:solidFill>
                  </a:rPr>
                  <a:t>).</a:t>
                </a:r>
              </a:p>
              <a:p>
                <a:pPr marL="85725">
                  <a:buClr>
                    <a:srgbClr val="38761D"/>
                  </a:buClr>
                  <a:buSzPct val="100000"/>
                </a:pPr>
                <a:r>
                  <a:rPr lang="en-US" sz="1350" dirty="0">
                    <a:solidFill>
                      <a:srgbClr val="C00000"/>
                    </a:solidFill>
                  </a:rPr>
                  <a:t>It can (should?) learn the identity mapping!</a:t>
                </a:r>
                <a:endParaRPr lang="en" sz="135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Shape 776">
                <a:extLst>
                  <a:ext uri="{FF2B5EF4-FFF2-40B4-BE49-F238E27FC236}">
                    <a16:creationId xmlns:a16="http://schemas.microsoft.com/office/drawing/2014/main" id="{FCB17F53-2980-40DD-AB20-22A01C0DC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53" y="3466623"/>
                <a:ext cx="3823809" cy="911851"/>
              </a:xfrm>
              <a:prstGeom prst="rect">
                <a:avLst/>
              </a:prstGeom>
              <a:blipFill>
                <a:blip r:embed="rId4"/>
                <a:stretch>
                  <a:fillRect b="-100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3281304-AAB5-46A8-B580-FD61DDD21BE7}"/>
              </a:ext>
            </a:extLst>
          </p:cNvPr>
          <p:cNvSpPr/>
          <p:nvPr/>
        </p:nvSpPr>
        <p:spPr>
          <a:xfrm>
            <a:off x="768927" y="3713018"/>
            <a:ext cx="4177147" cy="3879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11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71330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 </a:t>
            </a:r>
            <a:r>
              <a:rPr lang="en-US" sz="3200" dirty="0">
                <a:solidFill>
                  <a:srgbClr val="2D2D8A"/>
                </a:solidFill>
              </a:rPr>
              <a:t>Gradients</a:t>
            </a:r>
            <a:endParaRPr lang="en" sz="3200" dirty="0">
              <a:solidFill>
                <a:srgbClr val="2D2D8A"/>
              </a:solidFill>
            </a:endParaRPr>
          </a:p>
        </p:txBody>
      </p:sp>
      <p:sp>
        <p:nvSpPr>
          <p:cNvPr id="774" name="Shape 774"/>
          <p:cNvSpPr txBox="1"/>
          <p:nvPr/>
        </p:nvSpPr>
        <p:spPr>
          <a:xfrm>
            <a:off x="6594363" y="159625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0000FF"/>
                </a:solidFill>
              </a:rPr>
              <a:t>[Ioffe and Szegedy, 2015]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6" name="Shape 776"/>
              <p:cNvSpPr txBox="1"/>
              <p:nvPr/>
            </p:nvSpPr>
            <p:spPr>
              <a:xfrm>
                <a:off x="5898508" y="879513"/>
                <a:ext cx="2983274" cy="1621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257175">
                  <a:buClr>
                    <a:srgbClr val="38761D"/>
                  </a:buClr>
                  <a:buSzPct val="100000"/>
                  <a:buChar char="-"/>
                </a:pPr>
                <a:r>
                  <a:rPr lang="en-US" sz="1350" dirty="0">
                    <a:solidFill>
                      <a:srgbClr val="38761D"/>
                    </a:solidFill>
                  </a:rPr>
                  <a:t>Don’t need these directly, they are subexpressions for the other gradients.</a:t>
                </a:r>
                <a:br>
                  <a:rPr lang="en-US" sz="1350" dirty="0">
                    <a:solidFill>
                      <a:srgbClr val="38761D"/>
                    </a:solidFill>
                  </a:rPr>
                </a:br>
                <a:endParaRPr lang="en-US" sz="1350" dirty="0">
                  <a:solidFill>
                    <a:srgbClr val="38761D"/>
                  </a:solidFill>
                </a:endParaRPr>
              </a:p>
              <a:p>
                <a:pPr marL="342900" indent="-257175">
                  <a:buClr>
                    <a:srgbClr val="38761D"/>
                  </a:buClr>
                  <a:buSzPct val="100000"/>
                  <a:buChar char="-"/>
                </a:pPr>
                <a:r>
                  <a:rPr lang="en-US" sz="1350" b="0" dirty="0">
                    <a:solidFill>
                      <a:srgbClr val="38761D"/>
                    </a:solidFill>
                  </a:rPr>
                  <a:t>Think of this as backprop for the nodes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350" b="0" i="1" smtClean="0">
                        <a:solidFill>
                          <a:srgbClr val="38761D"/>
                        </a:solidFill>
                        <a:latin typeface="Cambria Math" panose="02040503050406030204" pitchFamily="18" charset="0"/>
                      </a:rPr>
                      <m:t>, </m:t>
                    </m:r>
                    <m:sSubSup>
                      <m:sSubSupPr>
                        <m:ctrlP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  <m:sup>
                        <m: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350" b="0" i="1" smtClean="0">
                        <a:solidFill>
                          <a:srgbClr val="38761D"/>
                        </a:solidFill>
                        <a:latin typeface="Cambria Math" panose="02040503050406030204" pitchFamily="18" charset="0"/>
                      </a:rPr>
                      <m:t>, </m:t>
                    </m:r>
                    <m:sSub>
                      <m:sSubPr>
                        <m:ctrlP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350" b="0" i="1" smtClean="0">
                            <a:solidFill>
                              <a:srgbClr val="38761D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r>
                  <a:rPr lang="en" sz="1350" dirty="0">
                    <a:solidFill>
                      <a:srgbClr val="38761D"/>
                    </a:solidFill>
                  </a:rPr>
                  <a:t>, which are all internal to the minibatch update. </a:t>
                </a:r>
              </a:p>
            </p:txBody>
          </p:sp>
        </mc:Choice>
        <mc:Fallback xmlns="">
          <p:sp>
            <p:nvSpPr>
              <p:cNvPr id="776" name="Shape 7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08" y="879513"/>
                <a:ext cx="2983274" cy="1621640"/>
              </a:xfrm>
              <a:prstGeom prst="rect">
                <a:avLst/>
              </a:prstGeom>
              <a:blipFill>
                <a:blip r:embed="rId3"/>
                <a:stretch>
                  <a:fillRect r="-1227" b="-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8CA4A6-6688-4785-A706-5A5DBF35B7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13" y="780294"/>
            <a:ext cx="5781621" cy="3280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AE0657-5512-4C00-88F0-4DCFA5C1F8D3}"/>
              </a:ext>
            </a:extLst>
          </p:cNvPr>
          <p:cNvSpPr/>
          <p:nvPr/>
        </p:nvSpPr>
        <p:spPr>
          <a:xfrm>
            <a:off x="262218" y="780294"/>
            <a:ext cx="5930153" cy="17208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71330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 </a:t>
            </a:r>
            <a:r>
              <a:rPr lang="en-US" sz="3200" dirty="0">
                <a:solidFill>
                  <a:srgbClr val="2D2D8A"/>
                </a:solidFill>
              </a:rPr>
              <a:t>Gradients</a:t>
            </a:r>
            <a:endParaRPr lang="en" sz="3200" dirty="0">
              <a:solidFill>
                <a:srgbClr val="2D2D8A"/>
              </a:solidFill>
            </a:endParaRPr>
          </a:p>
        </p:txBody>
      </p:sp>
      <p:sp>
        <p:nvSpPr>
          <p:cNvPr id="774" name="Shape 774"/>
          <p:cNvSpPr txBox="1"/>
          <p:nvPr/>
        </p:nvSpPr>
        <p:spPr>
          <a:xfrm>
            <a:off x="6594363" y="159625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CA4A6-6688-4785-A706-5A5DBF35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13" y="780294"/>
            <a:ext cx="5781621" cy="3280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0A836-9670-4C81-8DBB-AA064AF6F79B}"/>
              </a:ext>
            </a:extLst>
          </p:cNvPr>
          <p:cNvSpPr/>
          <p:nvPr/>
        </p:nvSpPr>
        <p:spPr>
          <a:xfrm>
            <a:off x="343513" y="2475176"/>
            <a:ext cx="5322996" cy="5797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Shape 776">
            <a:extLst>
              <a:ext uri="{FF2B5EF4-FFF2-40B4-BE49-F238E27FC236}">
                <a16:creationId xmlns:a16="http://schemas.microsoft.com/office/drawing/2014/main" id="{FCB17F53-2980-40DD-AB20-22A01C0DC4F5}"/>
              </a:ext>
            </a:extLst>
          </p:cNvPr>
          <p:cNvSpPr txBox="1"/>
          <p:nvPr/>
        </p:nvSpPr>
        <p:spPr>
          <a:xfrm>
            <a:off x="5741088" y="2475176"/>
            <a:ext cx="3278222" cy="57975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85725">
              <a:buClr>
                <a:srgbClr val="38761D"/>
              </a:buClr>
              <a:buSzPct val="100000"/>
            </a:pPr>
            <a:r>
              <a:rPr lang="en-US" sz="1350" dirty="0">
                <a:solidFill>
                  <a:srgbClr val="C00000"/>
                </a:solidFill>
              </a:rPr>
              <a:t>Gradient to propagate to </a:t>
            </a:r>
            <a:br>
              <a:rPr lang="en-US" sz="1350" dirty="0">
                <a:solidFill>
                  <a:srgbClr val="C00000"/>
                </a:solidFill>
              </a:rPr>
            </a:br>
            <a:r>
              <a:rPr lang="en-US" sz="1350" dirty="0">
                <a:solidFill>
                  <a:srgbClr val="C00000"/>
                </a:solidFill>
              </a:rPr>
              <a:t>the input layer</a:t>
            </a:r>
            <a:endParaRPr lang="en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6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713308" y="77726"/>
            <a:ext cx="6250050" cy="664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Batch Normalization </a:t>
            </a:r>
            <a:r>
              <a:rPr lang="en-US" sz="3200" dirty="0">
                <a:solidFill>
                  <a:srgbClr val="2D2D8A"/>
                </a:solidFill>
              </a:rPr>
              <a:t>Gradients</a:t>
            </a:r>
            <a:endParaRPr lang="en" sz="3200" dirty="0">
              <a:solidFill>
                <a:srgbClr val="2D2D8A"/>
              </a:solidFill>
            </a:endParaRPr>
          </a:p>
        </p:txBody>
      </p:sp>
      <p:sp>
        <p:nvSpPr>
          <p:cNvPr id="774" name="Shape 774"/>
          <p:cNvSpPr txBox="1"/>
          <p:nvPr/>
        </p:nvSpPr>
        <p:spPr>
          <a:xfrm>
            <a:off x="6594363" y="159625"/>
            <a:ext cx="2165400" cy="500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0000FF"/>
                </a:solidFill>
              </a:rPr>
              <a:t>[Ioffe and Szegedy, 2015]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CA4A6-6688-4785-A706-5A5DBF35B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13" y="780294"/>
            <a:ext cx="5781621" cy="3280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EF614-BB2E-48D1-B906-B9A5DD7F3030}"/>
              </a:ext>
            </a:extLst>
          </p:cNvPr>
          <p:cNvSpPr/>
          <p:nvPr/>
        </p:nvSpPr>
        <p:spPr>
          <a:xfrm>
            <a:off x="343513" y="3092696"/>
            <a:ext cx="2365051" cy="9683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776">
                <a:extLst>
                  <a:ext uri="{FF2B5EF4-FFF2-40B4-BE49-F238E27FC236}">
                    <a16:creationId xmlns:a16="http://schemas.microsoft.com/office/drawing/2014/main" id="{0402CB23-9A02-40AC-A3BE-96F0052E483D}"/>
                  </a:ext>
                </a:extLst>
              </p:cNvPr>
              <p:cNvSpPr txBox="1"/>
              <p:nvPr/>
            </p:nvSpPr>
            <p:spPr>
              <a:xfrm>
                <a:off x="2708564" y="3406638"/>
                <a:ext cx="4045527" cy="579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85725">
                  <a:buClr>
                    <a:srgbClr val="38761D"/>
                  </a:buClr>
                  <a:buSzPct val="100000"/>
                </a:pPr>
                <a:r>
                  <a:rPr lang="en-US" sz="1350" dirty="0">
                    <a:solidFill>
                      <a:srgbClr val="C00000"/>
                    </a:solidFill>
                  </a:rPr>
                  <a:t>Gradients for the learnable parameters </a:t>
                </a:r>
                <a14:m>
                  <m:oMath xmlns:m="http://schemas.openxmlformats.org/officeDocument/2006/math">
                    <m:r>
                      <a:rPr lang="en-US" sz="13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sz="135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35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" sz="135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Shape 776">
                <a:extLst>
                  <a:ext uri="{FF2B5EF4-FFF2-40B4-BE49-F238E27FC236}">
                    <a16:creationId xmlns:a16="http://schemas.microsoft.com/office/drawing/2014/main" id="{0402CB23-9A02-40AC-A3BE-96F0052E4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64" y="3406638"/>
                <a:ext cx="4045527" cy="579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4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D2D8A"/>
                </a:solidFill>
              </a:rPr>
              <a:t>Where to do </a:t>
            </a:r>
            <a:r>
              <a:rPr lang="en-US" sz="3600" dirty="0" err="1">
                <a:solidFill>
                  <a:srgbClr val="2D2D8A"/>
                </a:solidFill>
              </a:rPr>
              <a:t>BatchNorm</a:t>
            </a:r>
            <a:r>
              <a:rPr lang="en-US" sz="3600" dirty="0">
                <a:solidFill>
                  <a:srgbClr val="2D2D8A"/>
                </a:solidFill>
              </a:rPr>
              <a:t> ?</a:t>
            </a:r>
            <a:endParaRPr sz="3600" dirty="0">
              <a:solidFill>
                <a:srgbClr val="2D2D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BatchNorm is just a linear scale/bias layer in the limit of large batch sizes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36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2896811" y="1629721"/>
            <a:ext cx="802044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Norm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</p:cNvCxnSpPr>
          <p:nvPr/>
        </p:nvCxnSpPr>
        <p:spPr>
          <a:xfrm flipV="1">
            <a:off x="2615155" y="3251333"/>
            <a:ext cx="1269769" cy="734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</p:cNvCxnSpPr>
          <p:nvPr/>
        </p:nvCxnSpPr>
        <p:spPr>
          <a:xfrm>
            <a:off x="4656757" y="3251334"/>
            <a:ext cx="1278729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FD109A-B178-480F-B4E8-A1B263B23A0A}"/>
              </a:ext>
            </a:extLst>
          </p:cNvPr>
          <p:cNvGrpSpPr/>
          <p:nvPr/>
        </p:nvGrpSpPr>
        <p:grpSpPr>
          <a:xfrm>
            <a:off x="1732984" y="2708113"/>
            <a:ext cx="881081" cy="1086442"/>
            <a:chOff x="1732983" y="2715555"/>
            <a:chExt cx="881081" cy="108644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849316E-FECD-4135-90F8-212901DDB9D4}"/>
                </a:ext>
              </a:extLst>
            </p:cNvPr>
            <p:cNvSpPr/>
            <p:nvPr/>
          </p:nvSpPr>
          <p:spPr>
            <a:xfrm rot="5400000">
              <a:off x="1630303" y="2818235"/>
              <a:ext cx="108644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/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609" t="-1653" r="-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7A1AD-A908-4EED-A45D-F99800285B26}"/>
              </a:ext>
            </a:extLst>
          </p:cNvPr>
          <p:cNvGrpSpPr/>
          <p:nvPr/>
        </p:nvGrpSpPr>
        <p:grpSpPr>
          <a:xfrm>
            <a:off x="5939965" y="2783638"/>
            <a:ext cx="885560" cy="920712"/>
            <a:chOff x="5939965" y="2783638"/>
            <a:chExt cx="885560" cy="920712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ED0E9EB0-6F50-4AE2-8B75-2D75CDD34AF5}"/>
                </a:ext>
              </a:extLst>
            </p:cNvPr>
            <p:cNvSpPr/>
            <p:nvPr/>
          </p:nvSpPr>
          <p:spPr>
            <a:xfrm rot="5400000">
              <a:off x="5924629" y="2803453"/>
              <a:ext cx="92071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/>
                <p:nvPr/>
              </p:nvSpPr>
              <p:spPr>
                <a:xfrm>
                  <a:off x="5939965" y="2828387"/>
                  <a:ext cx="76546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965" y="2828387"/>
                  <a:ext cx="765466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2381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3091655" y="32936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5" y="3293652"/>
                <a:ext cx="41235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5148097" y="3313031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7" y="3313031"/>
                <a:ext cx="41652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B19201A-3F40-45EF-A99D-CE8CF05AA332}"/>
              </a:ext>
            </a:extLst>
          </p:cNvPr>
          <p:cNvGrpSpPr/>
          <p:nvPr/>
        </p:nvGrpSpPr>
        <p:grpSpPr>
          <a:xfrm>
            <a:off x="3883835" y="2851577"/>
            <a:ext cx="781881" cy="784831"/>
            <a:chOff x="3432001" y="2851578"/>
            <a:chExt cx="781881" cy="7848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76F162-DA41-4235-8D3B-62CB681B301E}"/>
                </a:ext>
              </a:extLst>
            </p:cNvPr>
            <p:cNvSpPr/>
            <p:nvPr/>
          </p:nvSpPr>
          <p:spPr>
            <a:xfrm>
              <a:off x="3432001" y="2851578"/>
              <a:ext cx="781881" cy="7848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E7E365-CADA-4F3D-A435-DB8BA44555D7}"/>
                </a:ext>
              </a:extLst>
            </p:cNvPr>
            <p:cNvSpPr txBox="1"/>
            <p:nvPr/>
          </p:nvSpPr>
          <p:spPr>
            <a:xfrm>
              <a:off x="3477239" y="288994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ReLU</a:t>
              </a:r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5B2EA6-7B3F-4743-BE65-B7CCEF85F27A}"/>
                </a:ext>
              </a:extLst>
            </p:cNvPr>
            <p:cNvGrpSpPr/>
            <p:nvPr/>
          </p:nvGrpSpPr>
          <p:grpSpPr>
            <a:xfrm>
              <a:off x="3582063" y="3274047"/>
              <a:ext cx="439995" cy="205971"/>
              <a:chOff x="3222392" y="3574793"/>
              <a:chExt cx="439995" cy="20597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6856A58-89CD-4565-AF06-5F505FB84EF4}"/>
                  </a:ext>
                </a:extLst>
              </p:cNvPr>
              <p:cNvCxnSpPr/>
              <p:nvPr/>
            </p:nvCxnSpPr>
            <p:spPr>
              <a:xfrm>
                <a:off x="3222392" y="3774816"/>
                <a:ext cx="25647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52B552A-40BC-45CB-B83B-7A2DAFFA0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235" y="3574793"/>
                <a:ext cx="182152" cy="2059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4850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D2D8A"/>
                </a:solidFill>
              </a:rPr>
              <a:t>Where to do </a:t>
            </a:r>
            <a:r>
              <a:rPr lang="en-US" sz="3600" dirty="0" err="1">
                <a:solidFill>
                  <a:srgbClr val="2D2D8A"/>
                </a:solidFill>
              </a:rPr>
              <a:t>BatchNorm</a:t>
            </a:r>
            <a:r>
              <a:rPr lang="en-US" sz="3600" dirty="0">
                <a:solidFill>
                  <a:srgbClr val="2D2D8A"/>
                </a:solidFill>
              </a:rPr>
              <a:t> ?</a:t>
            </a:r>
            <a:endParaRPr sz="3600" dirty="0">
              <a:solidFill>
                <a:srgbClr val="2D2D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BatchNorm is just a linear scale/bias layer in the limit of large batch sizes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37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2609274" y="2862023"/>
            <a:ext cx="802044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Norm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</p:cNvCxnSpPr>
          <p:nvPr/>
        </p:nvCxnSpPr>
        <p:spPr>
          <a:xfrm>
            <a:off x="3411318" y="3243992"/>
            <a:ext cx="473606" cy="734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</p:cNvCxnSpPr>
          <p:nvPr/>
        </p:nvCxnSpPr>
        <p:spPr>
          <a:xfrm>
            <a:off x="4656757" y="3251334"/>
            <a:ext cx="1278729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FD109A-B178-480F-B4E8-A1B263B23A0A}"/>
              </a:ext>
            </a:extLst>
          </p:cNvPr>
          <p:cNvGrpSpPr/>
          <p:nvPr/>
        </p:nvGrpSpPr>
        <p:grpSpPr>
          <a:xfrm>
            <a:off x="1732984" y="2708113"/>
            <a:ext cx="881081" cy="1086442"/>
            <a:chOff x="1732983" y="2715555"/>
            <a:chExt cx="881081" cy="108644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849316E-FECD-4135-90F8-212901DDB9D4}"/>
                </a:ext>
              </a:extLst>
            </p:cNvPr>
            <p:cNvSpPr/>
            <p:nvPr/>
          </p:nvSpPr>
          <p:spPr>
            <a:xfrm rot="5400000">
              <a:off x="1630303" y="2818235"/>
              <a:ext cx="108644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/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609" t="-1653" r="-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7A1AD-A908-4EED-A45D-F99800285B26}"/>
              </a:ext>
            </a:extLst>
          </p:cNvPr>
          <p:cNvGrpSpPr/>
          <p:nvPr/>
        </p:nvGrpSpPr>
        <p:grpSpPr>
          <a:xfrm>
            <a:off x="5939965" y="2783638"/>
            <a:ext cx="885560" cy="920712"/>
            <a:chOff x="5939965" y="2783638"/>
            <a:chExt cx="885560" cy="920712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ED0E9EB0-6F50-4AE2-8B75-2D75CDD34AF5}"/>
                </a:ext>
              </a:extLst>
            </p:cNvPr>
            <p:cNvSpPr/>
            <p:nvPr/>
          </p:nvSpPr>
          <p:spPr>
            <a:xfrm rot="5400000">
              <a:off x="5924629" y="2803453"/>
              <a:ext cx="92071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/>
                <p:nvPr/>
              </p:nvSpPr>
              <p:spPr>
                <a:xfrm>
                  <a:off x="5939965" y="2828387"/>
                  <a:ext cx="76546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965" y="2828387"/>
                  <a:ext cx="765466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2381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3392812" y="3313031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812" y="3313031"/>
                <a:ext cx="41235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5148097" y="3313031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7" y="3313031"/>
                <a:ext cx="41652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B19201A-3F40-45EF-A99D-CE8CF05AA332}"/>
              </a:ext>
            </a:extLst>
          </p:cNvPr>
          <p:cNvGrpSpPr/>
          <p:nvPr/>
        </p:nvGrpSpPr>
        <p:grpSpPr>
          <a:xfrm>
            <a:off x="3883835" y="2851577"/>
            <a:ext cx="781881" cy="784831"/>
            <a:chOff x="3432001" y="2851578"/>
            <a:chExt cx="781881" cy="7848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76F162-DA41-4235-8D3B-62CB681B301E}"/>
                </a:ext>
              </a:extLst>
            </p:cNvPr>
            <p:cNvSpPr/>
            <p:nvPr/>
          </p:nvSpPr>
          <p:spPr>
            <a:xfrm>
              <a:off x="3432001" y="2851578"/>
              <a:ext cx="781881" cy="7848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E7E365-CADA-4F3D-A435-DB8BA44555D7}"/>
                </a:ext>
              </a:extLst>
            </p:cNvPr>
            <p:cNvSpPr txBox="1"/>
            <p:nvPr/>
          </p:nvSpPr>
          <p:spPr>
            <a:xfrm>
              <a:off x="3477239" y="288994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ReLU</a:t>
              </a:r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5B2EA6-7B3F-4743-BE65-B7CCEF85F27A}"/>
                </a:ext>
              </a:extLst>
            </p:cNvPr>
            <p:cNvGrpSpPr/>
            <p:nvPr/>
          </p:nvGrpSpPr>
          <p:grpSpPr>
            <a:xfrm>
              <a:off x="3582063" y="3274047"/>
              <a:ext cx="439995" cy="205971"/>
              <a:chOff x="3222392" y="3574793"/>
              <a:chExt cx="439995" cy="20597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6856A58-89CD-4565-AF06-5F505FB84EF4}"/>
                  </a:ext>
                </a:extLst>
              </p:cNvPr>
              <p:cNvCxnSpPr/>
              <p:nvPr/>
            </p:nvCxnSpPr>
            <p:spPr>
              <a:xfrm>
                <a:off x="3222392" y="3774816"/>
                <a:ext cx="25647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52B552A-40BC-45CB-B83B-7A2DAFFA0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235" y="3574793"/>
                <a:ext cx="182152" cy="2059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5243C37-196F-4CD4-8AF5-062B2B127B51}"/>
              </a:ext>
            </a:extLst>
          </p:cNvPr>
          <p:cNvSpPr txBox="1"/>
          <p:nvPr/>
        </p:nvSpPr>
        <p:spPr>
          <a:xfrm>
            <a:off x="2233071" y="3892920"/>
            <a:ext cx="27318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 Linear weight layer should </a:t>
            </a:r>
            <a:br>
              <a:rPr lang="en-US" dirty="0"/>
            </a:br>
            <a:r>
              <a:rPr lang="en-US" dirty="0"/>
              <a:t>already have optimal scale/bias </a:t>
            </a:r>
            <a:br>
              <a:rPr lang="en-US" dirty="0"/>
            </a:br>
            <a:r>
              <a:rPr lang="en-US" dirty="0"/>
              <a:t>in its output</a:t>
            </a:r>
          </a:p>
        </p:txBody>
      </p:sp>
    </p:spTree>
    <p:extLst>
      <p:ext uri="{BB962C8B-B14F-4D97-AF65-F5344CB8AC3E}">
        <p14:creationId xmlns:p14="http://schemas.microsoft.com/office/powerpoint/2010/main" val="2506288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D2D8A"/>
                </a:solidFill>
              </a:rPr>
              <a:t>Where to do </a:t>
            </a:r>
            <a:r>
              <a:rPr lang="en-US" sz="3600" dirty="0" err="1">
                <a:solidFill>
                  <a:srgbClr val="2D2D8A"/>
                </a:solidFill>
              </a:rPr>
              <a:t>BatchNorm</a:t>
            </a:r>
            <a:r>
              <a:rPr lang="en-US" sz="3600" dirty="0">
                <a:solidFill>
                  <a:srgbClr val="2D2D8A"/>
                </a:solidFill>
              </a:rPr>
              <a:t> ?</a:t>
            </a:r>
            <a:endParaRPr sz="3600" dirty="0">
              <a:solidFill>
                <a:srgbClr val="2D2D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dirty="0"/>
                  <a:t>BatchNorm is just a linear scale/bias layer in the limit of large batch sizes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38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5159173" y="2848155"/>
            <a:ext cx="802044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Norm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</p:cNvCxnSpPr>
          <p:nvPr/>
        </p:nvCxnSpPr>
        <p:spPr>
          <a:xfrm flipV="1">
            <a:off x="2615155" y="3251333"/>
            <a:ext cx="1269769" cy="734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4665716" y="3240571"/>
            <a:ext cx="493457" cy="342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FD109A-B178-480F-B4E8-A1B263B23A0A}"/>
              </a:ext>
            </a:extLst>
          </p:cNvPr>
          <p:cNvGrpSpPr/>
          <p:nvPr/>
        </p:nvGrpSpPr>
        <p:grpSpPr>
          <a:xfrm>
            <a:off x="1732984" y="2708113"/>
            <a:ext cx="881081" cy="1086442"/>
            <a:chOff x="1732983" y="2715555"/>
            <a:chExt cx="881081" cy="108644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849316E-FECD-4135-90F8-212901DDB9D4}"/>
                </a:ext>
              </a:extLst>
            </p:cNvPr>
            <p:cNvSpPr/>
            <p:nvPr/>
          </p:nvSpPr>
          <p:spPr>
            <a:xfrm rot="5400000">
              <a:off x="1630303" y="2818235"/>
              <a:ext cx="108644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/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609" t="-1653" r="-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7A1AD-A908-4EED-A45D-F99800285B26}"/>
              </a:ext>
            </a:extLst>
          </p:cNvPr>
          <p:cNvGrpSpPr/>
          <p:nvPr/>
        </p:nvGrpSpPr>
        <p:grpSpPr>
          <a:xfrm>
            <a:off x="5966556" y="2780214"/>
            <a:ext cx="885560" cy="920712"/>
            <a:chOff x="5939965" y="2783638"/>
            <a:chExt cx="885560" cy="920712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ED0E9EB0-6F50-4AE2-8B75-2D75CDD34AF5}"/>
                </a:ext>
              </a:extLst>
            </p:cNvPr>
            <p:cNvSpPr/>
            <p:nvPr/>
          </p:nvSpPr>
          <p:spPr>
            <a:xfrm rot="5400000">
              <a:off x="5924629" y="2803453"/>
              <a:ext cx="92071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/>
                <p:nvPr/>
              </p:nvSpPr>
              <p:spPr>
                <a:xfrm>
                  <a:off x="5939965" y="2828387"/>
                  <a:ext cx="76546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965" y="2828387"/>
                  <a:ext cx="765466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2400" t="-820" r="-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3091655" y="3293652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5" y="3293652"/>
                <a:ext cx="41235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4663740" y="3336431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40" y="3336431"/>
                <a:ext cx="41652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B19201A-3F40-45EF-A99D-CE8CF05AA332}"/>
              </a:ext>
            </a:extLst>
          </p:cNvPr>
          <p:cNvGrpSpPr/>
          <p:nvPr/>
        </p:nvGrpSpPr>
        <p:grpSpPr>
          <a:xfrm>
            <a:off x="3883835" y="2851577"/>
            <a:ext cx="781881" cy="784831"/>
            <a:chOff x="3432001" y="2851578"/>
            <a:chExt cx="781881" cy="7848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76F162-DA41-4235-8D3B-62CB681B301E}"/>
                </a:ext>
              </a:extLst>
            </p:cNvPr>
            <p:cNvSpPr/>
            <p:nvPr/>
          </p:nvSpPr>
          <p:spPr>
            <a:xfrm>
              <a:off x="3432001" y="2851578"/>
              <a:ext cx="781881" cy="7848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E7E365-CADA-4F3D-A435-DB8BA44555D7}"/>
                </a:ext>
              </a:extLst>
            </p:cNvPr>
            <p:cNvSpPr txBox="1"/>
            <p:nvPr/>
          </p:nvSpPr>
          <p:spPr>
            <a:xfrm>
              <a:off x="3477239" y="288994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ReLU</a:t>
              </a:r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5B2EA6-7B3F-4743-BE65-B7CCEF85F27A}"/>
                </a:ext>
              </a:extLst>
            </p:cNvPr>
            <p:cNvGrpSpPr/>
            <p:nvPr/>
          </p:nvGrpSpPr>
          <p:grpSpPr>
            <a:xfrm>
              <a:off x="3582063" y="3274047"/>
              <a:ext cx="439995" cy="205971"/>
              <a:chOff x="3222392" y="3574793"/>
              <a:chExt cx="439995" cy="20597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6856A58-89CD-4565-AF06-5F505FB84EF4}"/>
                  </a:ext>
                </a:extLst>
              </p:cNvPr>
              <p:cNvCxnSpPr/>
              <p:nvPr/>
            </p:nvCxnSpPr>
            <p:spPr>
              <a:xfrm>
                <a:off x="3222392" y="3774816"/>
                <a:ext cx="25647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52B552A-40BC-45CB-B83B-7A2DAFFA0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235" y="3574793"/>
                <a:ext cx="182152" cy="2059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072F0B-CE90-4386-8450-25C5D0B52DA8}"/>
              </a:ext>
            </a:extLst>
          </p:cNvPr>
          <p:cNvSpPr txBox="1"/>
          <p:nvPr/>
        </p:nvSpPr>
        <p:spPr>
          <a:xfrm>
            <a:off x="4382816" y="3816448"/>
            <a:ext cx="2840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 Any bias/scaling by the batch</a:t>
            </a:r>
            <a:br>
              <a:rPr lang="en-US" dirty="0"/>
            </a:br>
            <a:r>
              <a:rPr lang="en-US" dirty="0"/>
              <a:t>norm layer should be over-ruled</a:t>
            </a:r>
            <a:br>
              <a:rPr lang="en-US" dirty="0"/>
            </a:br>
            <a:r>
              <a:rPr lang="en-US" dirty="0"/>
              <a:t>by the second linear weight layer.</a:t>
            </a:r>
          </a:p>
        </p:txBody>
      </p:sp>
    </p:spTree>
    <p:extLst>
      <p:ext uri="{BB962C8B-B14F-4D97-AF65-F5344CB8AC3E}">
        <p14:creationId xmlns:p14="http://schemas.microsoft.com/office/powerpoint/2010/main" val="3752766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8133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D2D8A"/>
                </a:solidFill>
              </a:rPr>
              <a:t>Where to do </a:t>
            </a:r>
            <a:r>
              <a:rPr lang="en-US" sz="3600" dirty="0" err="1">
                <a:solidFill>
                  <a:srgbClr val="2D2D8A"/>
                </a:solidFill>
              </a:rPr>
              <a:t>BatchNorm</a:t>
            </a:r>
            <a:r>
              <a:rPr lang="en-US" sz="3600" dirty="0">
                <a:solidFill>
                  <a:srgbClr val="2D2D8A"/>
                </a:solidFill>
              </a:rPr>
              <a:t> ?</a:t>
            </a:r>
            <a:endParaRPr sz="3600" dirty="0">
              <a:solidFill>
                <a:srgbClr val="2D2D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hape 1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Hard to argue that it is doing normalization, since it will often learn the identity…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Is it really a pseudo-random </a:t>
                </a:r>
                <a:r>
                  <a:rPr lang="en-US" sz="1600" dirty="0" err="1"/>
                  <a:t>regularizer</a:t>
                </a:r>
                <a:r>
                  <a:rPr lang="en-US" sz="1600" dirty="0"/>
                  <a:t> (via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/>
                  <a:t>), like dropout?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1600" dirty="0"/>
                  <a:t>Seems to reduce need for dropout 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sz="1600" dirty="0"/>
                  <a:t>Does it enact a kind of activation/gradient clipping?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1600" dirty="0"/>
                  <a:t>Allows higher learning rates  </a:t>
                </a:r>
              </a:p>
            </p:txBody>
          </p:sp>
        </mc:Choice>
        <mc:Fallback xmlns="">
          <p:sp>
            <p:nvSpPr>
              <p:cNvPr id="134" name="Shape 1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626117"/>
                <a:ext cx="8610600" cy="4231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10400" y="4800600"/>
            <a:ext cx="2133600" cy="34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fld id="{00000000-1234-1234-1234-123412341234}" type="slidenum">
              <a:rPr lang="en"/>
              <a:t>39</a:t>
            </a:fld>
            <a:endParaRPr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EF44C-4150-49AA-BDD8-D24FE33134AE}"/>
              </a:ext>
            </a:extLst>
          </p:cNvPr>
          <p:cNvSpPr/>
          <p:nvPr/>
        </p:nvSpPr>
        <p:spPr>
          <a:xfrm>
            <a:off x="6669074" y="1786919"/>
            <a:ext cx="802044" cy="7848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Batch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Norm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733308-12B9-4E65-97F7-DFA3982097C8}"/>
              </a:ext>
            </a:extLst>
          </p:cNvPr>
          <p:cNvCxnSpPr>
            <a:cxnSpLocks/>
          </p:cNvCxnSpPr>
          <p:nvPr/>
        </p:nvCxnSpPr>
        <p:spPr>
          <a:xfrm flipV="1">
            <a:off x="2664038" y="4088554"/>
            <a:ext cx="1269769" cy="734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815691-D629-4B2A-AEF4-9643D5A013A8}"/>
              </a:ext>
            </a:extLst>
          </p:cNvPr>
          <p:cNvCxnSpPr>
            <a:cxnSpLocks/>
          </p:cNvCxnSpPr>
          <p:nvPr/>
        </p:nvCxnSpPr>
        <p:spPr>
          <a:xfrm flipV="1">
            <a:off x="4719078" y="4081213"/>
            <a:ext cx="1053500" cy="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FD109A-B178-480F-B4E8-A1B263B23A0A}"/>
              </a:ext>
            </a:extLst>
          </p:cNvPr>
          <p:cNvGrpSpPr/>
          <p:nvPr/>
        </p:nvGrpSpPr>
        <p:grpSpPr>
          <a:xfrm>
            <a:off x="1781867" y="3545334"/>
            <a:ext cx="881081" cy="1086442"/>
            <a:chOff x="1732983" y="2715555"/>
            <a:chExt cx="881081" cy="1086442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8849316E-FECD-4135-90F8-212901DDB9D4}"/>
                </a:ext>
              </a:extLst>
            </p:cNvPr>
            <p:cNvSpPr/>
            <p:nvPr/>
          </p:nvSpPr>
          <p:spPr>
            <a:xfrm rot="5400000">
              <a:off x="1630303" y="2818235"/>
              <a:ext cx="108644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/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E6074E3-6E80-4568-A859-B9F5DCAA8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708" y="2891137"/>
                  <a:ext cx="702436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609" t="-820" r="-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7A1AD-A908-4EED-A45D-F99800285B26}"/>
              </a:ext>
            </a:extLst>
          </p:cNvPr>
          <p:cNvGrpSpPr/>
          <p:nvPr/>
        </p:nvGrpSpPr>
        <p:grpSpPr>
          <a:xfrm>
            <a:off x="5787993" y="3620858"/>
            <a:ext cx="881081" cy="920712"/>
            <a:chOff x="5441616" y="2783640"/>
            <a:chExt cx="881081" cy="920712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ED0E9EB0-6F50-4AE2-8B75-2D75CDD34AF5}"/>
                </a:ext>
              </a:extLst>
            </p:cNvPr>
            <p:cNvSpPr/>
            <p:nvPr/>
          </p:nvSpPr>
          <p:spPr>
            <a:xfrm rot="5400000">
              <a:off x="5421801" y="2803455"/>
              <a:ext cx="920712" cy="881081"/>
            </a:xfrm>
            <a:prstGeom prst="trapezoid">
              <a:avLst>
                <a:gd name="adj" fmla="val 16667"/>
              </a:avLst>
            </a:prstGeom>
            <a:solidFill>
              <a:srgbClr val="92D05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/>
                <p:nvPr/>
              </p:nvSpPr>
              <p:spPr>
                <a:xfrm>
                  <a:off x="5499424" y="2862768"/>
                  <a:ext cx="76546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dirty="0"/>
                    <a:t>Linear</a:t>
                  </a:r>
                  <a:br>
                    <a:rPr lang="en-US" dirty="0"/>
                  </a:br>
                  <a:r>
                    <a:rPr lang="en-US" dirty="0"/>
                    <a:t>Weight</a:t>
                  </a:r>
                  <a:br>
                    <a:rPr lang="en-US" dirty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1599AB1-B923-4FB6-8BB1-E487FC4D5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424" y="2862768"/>
                  <a:ext cx="765466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2381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/>
              <p:nvPr/>
            </p:nvSpPr>
            <p:spPr>
              <a:xfrm>
                <a:off x="3140538" y="4130873"/>
                <a:ext cx="4123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340ECA-7F74-4ED4-B700-24137EC59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38" y="4130873"/>
                <a:ext cx="41235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/>
              <p:nvPr/>
            </p:nvSpPr>
            <p:spPr>
              <a:xfrm>
                <a:off x="5016708" y="4168959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152CA3-5083-42AB-8EAC-CC295C01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708" y="4168959"/>
                <a:ext cx="41652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B19201A-3F40-45EF-A99D-CE8CF05AA332}"/>
              </a:ext>
            </a:extLst>
          </p:cNvPr>
          <p:cNvGrpSpPr/>
          <p:nvPr/>
        </p:nvGrpSpPr>
        <p:grpSpPr>
          <a:xfrm>
            <a:off x="3932718" y="3688798"/>
            <a:ext cx="781881" cy="784831"/>
            <a:chOff x="3432001" y="2851578"/>
            <a:chExt cx="781881" cy="7848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76F162-DA41-4235-8D3B-62CB681B301E}"/>
                </a:ext>
              </a:extLst>
            </p:cNvPr>
            <p:cNvSpPr/>
            <p:nvPr/>
          </p:nvSpPr>
          <p:spPr>
            <a:xfrm>
              <a:off x="3432001" y="2851578"/>
              <a:ext cx="781881" cy="7848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E7E365-CADA-4F3D-A435-DB8BA44555D7}"/>
                </a:ext>
              </a:extLst>
            </p:cNvPr>
            <p:cNvSpPr txBox="1"/>
            <p:nvPr/>
          </p:nvSpPr>
          <p:spPr>
            <a:xfrm>
              <a:off x="3477239" y="2889942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ReLU</a:t>
              </a:r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5B2EA6-7B3F-4743-BE65-B7CCEF85F27A}"/>
                </a:ext>
              </a:extLst>
            </p:cNvPr>
            <p:cNvGrpSpPr/>
            <p:nvPr/>
          </p:nvGrpSpPr>
          <p:grpSpPr>
            <a:xfrm>
              <a:off x="3582063" y="3274047"/>
              <a:ext cx="439995" cy="205971"/>
              <a:chOff x="3222392" y="3574793"/>
              <a:chExt cx="439995" cy="20597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6856A58-89CD-4565-AF06-5F505FB84EF4}"/>
                  </a:ext>
                </a:extLst>
              </p:cNvPr>
              <p:cNvCxnSpPr/>
              <p:nvPr/>
            </p:nvCxnSpPr>
            <p:spPr>
              <a:xfrm>
                <a:off x="3222392" y="3774816"/>
                <a:ext cx="25647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52B552A-40BC-45CB-B83B-7A2DAFFA0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235" y="3574793"/>
                <a:ext cx="182152" cy="2059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706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378" y="1066975"/>
            <a:ext cx="22860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758536" y="90551"/>
            <a:ext cx="6029271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600" dirty="0">
                <a:solidFill>
                  <a:srgbClr val="2D2D8A"/>
                </a:solidFill>
              </a:rPr>
              <a:t>Activation Functions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001416" y="3137800"/>
            <a:ext cx="3357923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 dirty="0"/>
              <a:t>Sigmoid (</a:t>
            </a:r>
            <a:r>
              <a:rPr lang="en-US" sz="1800" b="1" dirty="0"/>
              <a:t>logistic function)</a:t>
            </a:r>
            <a:endParaRPr lang="en" sz="1800" b="1" dirty="0"/>
          </a:p>
        </p:txBody>
      </p:sp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275" y="823750"/>
            <a:ext cx="2004815" cy="3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4160756" y="1243013"/>
            <a:ext cx="3694771" cy="333613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Squashes numbers to range [0,1] – can kill gradients.</a:t>
            </a:r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endParaRPr lang="en" sz="1500" dirty="0"/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rgbClr val="008000"/>
                </a:solidFill>
              </a:rPr>
              <a:t>A key element in LSTM networks – “control signals”</a:t>
            </a:r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endParaRPr lang="en" sz="1500" dirty="0"/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8000"/>
                </a:solidFill>
              </a:rPr>
              <a:t>Good for </a:t>
            </a:r>
            <a:r>
              <a:rPr lang="en" sz="1500" dirty="0">
                <a:solidFill>
                  <a:srgbClr val="008000"/>
                </a:solidFill>
              </a:rPr>
              <a:t>learning “logical” functions, – good for non-</a:t>
            </a:r>
            <a:r>
              <a:rPr lang="en-US" sz="1500" dirty="0">
                <a:solidFill>
                  <a:srgbClr val="008000"/>
                </a:solidFill>
              </a:rPr>
              <a:t>linear control (robots)</a:t>
            </a:r>
          </a:p>
          <a:p>
            <a:pPr marL="76200">
              <a:buSzPct val="100000"/>
            </a:pPr>
            <a:endParaRPr lang="en" sz="1500" dirty="0"/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rgbClr val="C00000"/>
                </a:solidFill>
              </a:rPr>
              <a:t>Not as good for image networks (replaced by RELU)</a:t>
            </a:r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endParaRPr lang="en" sz="1500" dirty="0">
              <a:solidFill>
                <a:srgbClr val="C00000"/>
              </a:solidFill>
            </a:endParaRPr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r>
              <a:rPr lang="en" sz="1500" dirty="0">
                <a:solidFill>
                  <a:srgbClr val="C00000"/>
                </a:solidFill>
              </a:rPr>
              <a:t>Not zero-centered</a:t>
            </a:r>
          </a:p>
        </p:txBody>
      </p:sp>
    </p:spTree>
    <p:extLst>
      <p:ext uri="{BB962C8B-B14F-4D97-AF65-F5344CB8AC3E}">
        <p14:creationId xmlns:p14="http://schemas.microsoft.com/office/powerpoint/2010/main" val="3717849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91"/>
          <p:cNvSpPr/>
          <p:nvPr/>
        </p:nvSpPr>
        <p:spPr>
          <a:xfrm rot="5400000">
            <a:off x="4203322" y="2054477"/>
            <a:ext cx="425099" cy="1586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2" name="Shape 193"/>
          <p:cNvSpPr/>
          <p:nvPr/>
        </p:nvSpPr>
        <p:spPr>
          <a:xfrm rot="5400000">
            <a:off x="3592799" y="-215826"/>
            <a:ext cx="1645800" cy="6143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3" name="Shape 194"/>
          <p:cNvSpPr/>
          <p:nvPr/>
        </p:nvSpPr>
        <p:spPr>
          <a:xfrm rot="5400000">
            <a:off x="3717312" y="249214"/>
            <a:ext cx="1397100" cy="52136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" name="Shape 195"/>
          <p:cNvSpPr/>
          <p:nvPr/>
        </p:nvSpPr>
        <p:spPr>
          <a:xfrm rot="5400000">
            <a:off x="3868522" y="812855"/>
            <a:ext cx="1094400" cy="4085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Shape 196"/>
          <p:cNvSpPr/>
          <p:nvPr/>
        </p:nvSpPr>
        <p:spPr>
          <a:xfrm rot="5400000">
            <a:off x="3996048" y="1289328"/>
            <a:ext cx="839399" cy="3133125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6" name="Shape 197"/>
          <p:cNvSpPr/>
          <p:nvPr/>
        </p:nvSpPr>
        <p:spPr>
          <a:xfrm rot="5400000">
            <a:off x="4109858" y="1714011"/>
            <a:ext cx="611699" cy="228374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7" name="Shape 199"/>
          <p:cNvSpPr/>
          <p:nvPr/>
        </p:nvSpPr>
        <p:spPr>
          <a:xfrm>
            <a:off x="2711458" y="2482387"/>
            <a:ext cx="101474" cy="104994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1" name="Shape 181"/>
          <p:cNvSpPr txBox="1"/>
          <p:nvPr/>
        </p:nvSpPr>
        <p:spPr>
          <a:xfrm>
            <a:off x="1213987" y="96211"/>
            <a:ext cx="6629399" cy="58769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Gradient Magnitudes: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F19491-FD82-465F-9F7C-B46A2B1AF225}"/>
              </a:ext>
            </a:extLst>
          </p:cNvPr>
          <p:cNvSpPr/>
          <p:nvPr/>
        </p:nvSpPr>
        <p:spPr>
          <a:xfrm>
            <a:off x="4387804" y="2782258"/>
            <a:ext cx="81167" cy="85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hape 186">
            <a:extLst>
              <a:ext uri="{FF2B5EF4-FFF2-40B4-BE49-F238E27FC236}">
                <a16:creationId xmlns:a16="http://schemas.microsoft.com/office/drawing/2014/main" id="{B00A2F18-AFA8-403F-940D-A39794BAF66F}"/>
              </a:ext>
            </a:extLst>
          </p:cNvPr>
          <p:cNvCxnSpPr>
            <a:cxnSpLocks/>
          </p:cNvCxnSpPr>
          <p:nvPr/>
        </p:nvCxnSpPr>
        <p:spPr>
          <a:xfrm>
            <a:off x="2767000" y="2550036"/>
            <a:ext cx="110056" cy="274982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186">
            <a:extLst>
              <a:ext uri="{FF2B5EF4-FFF2-40B4-BE49-F238E27FC236}">
                <a16:creationId xmlns:a16="http://schemas.microsoft.com/office/drawing/2014/main" id="{FDDA108A-1EF2-4888-A50E-03D9EEC96977}"/>
              </a:ext>
            </a:extLst>
          </p:cNvPr>
          <p:cNvCxnSpPr>
            <a:cxnSpLocks/>
          </p:cNvCxnSpPr>
          <p:nvPr/>
        </p:nvCxnSpPr>
        <p:spPr>
          <a:xfrm>
            <a:off x="2881238" y="2817127"/>
            <a:ext cx="180271" cy="121527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186">
            <a:extLst>
              <a:ext uri="{FF2B5EF4-FFF2-40B4-BE49-F238E27FC236}">
                <a16:creationId xmlns:a16="http://schemas.microsoft.com/office/drawing/2014/main" id="{A0568A9E-C8D3-4F49-A1A3-6F86414E1A7C}"/>
              </a:ext>
            </a:extLst>
          </p:cNvPr>
          <p:cNvCxnSpPr>
            <a:cxnSpLocks/>
          </p:cNvCxnSpPr>
          <p:nvPr/>
        </p:nvCxnSpPr>
        <p:spPr>
          <a:xfrm flipV="1">
            <a:off x="3058531" y="2877890"/>
            <a:ext cx="257348" cy="60764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2" name="Shape 186">
            <a:extLst>
              <a:ext uri="{FF2B5EF4-FFF2-40B4-BE49-F238E27FC236}">
                <a16:creationId xmlns:a16="http://schemas.microsoft.com/office/drawing/2014/main" id="{F21BEE8A-F7B6-4FBF-980B-17E3A3670065}"/>
              </a:ext>
            </a:extLst>
          </p:cNvPr>
          <p:cNvCxnSpPr>
            <a:cxnSpLocks/>
          </p:cNvCxnSpPr>
          <p:nvPr/>
        </p:nvCxnSpPr>
        <p:spPr>
          <a:xfrm flipV="1">
            <a:off x="3322565" y="1551396"/>
            <a:ext cx="63631" cy="1326494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E87BD-1D24-49B6-9422-B02B93CE3DC7}"/>
              </a:ext>
            </a:extLst>
          </p:cNvPr>
          <p:cNvSpPr txBox="1"/>
          <p:nvPr/>
        </p:nvSpPr>
        <p:spPr>
          <a:xfrm>
            <a:off x="3476215" y="848151"/>
            <a:ext cx="5206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Occasional “monster” gradients</a:t>
            </a:r>
          </a:p>
          <a:p>
            <a:r>
              <a:rPr lang="en-US" dirty="0"/>
              <a:t>Gradient magnitudes far from gaussian, long-tailed distributions</a:t>
            </a:r>
          </a:p>
          <a:p>
            <a:r>
              <a:rPr lang="en-US" dirty="0"/>
              <a:t>Gradients much larger for mis-classified instances</a:t>
            </a:r>
            <a:br>
              <a:rPr lang="en-US" dirty="0"/>
            </a:br>
            <a:r>
              <a:rPr lang="en-US" dirty="0"/>
              <a:t>Some minibatches may contain several huge gradients</a:t>
            </a:r>
          </a:p>
        </p:txBody>
      </p:sp>
    </p:spTree>
    <p:extLst>
      <p:ext uri="{BB962C8B-B14F-4D97-AF65-F5344CB8AC3E}">
        <p14:creationId xmlns:p14="http://schemas.microsoft.com/office/powerpoint/2010/main" val="2335699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hape 201"/>
              <p:cNvSpPr txBox="1"/>
              <p:nvPr/>
            </p:nvSpPr>
            <p:spPr>
              <a:xfrm>
                <a:off x="695872" y="2944468"/>
                <a:ext cx="8130076" cy="15622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r>
                  <a:rPr lang="en-US" sz="1800" dirty="0"/>
                  <a:t>Simply limit the magnitude of each gradient: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180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min</m:t>
                      </m:r>
                      <m:r>
                        <a:rPr lang="en-US" sz="1800" i="1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⁡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max</m:t>
                          </m:r>
                          <m:r>
                            <a:rPr lang="en-US" sz="1800" i="1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/>
                                    </a:rPr>
                                    <m:t>max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⁡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" sz="1800" dirty="0"/>
              </a:p>
              <a:p>
                <a:pPr lvl="0"/>
                <a:endParaRPr lang="en" sz="1800" dirty="0"/>
              </a:p>
              <a:p>
                <a:pPr lvl="0"/>
                <a:r>
                  <a:rPr lang="en-US" sz="1800" dirty="0"/>
                  <a:t>s</a:t>
                </a:r>
                <a:r>
                  <a:rPr lang="en" sz="1800" dirty="0"/>
                  <a:t>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/>
                          </a:rPr>
                          <m:t>max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⁡</m:t>
                        </m:r>
                      </m:sub>
                    </m:sSub>
                  </m:oMath>
                </a14:m>
                <a:r>
                  <a:rPr lang="en" sz="1800" dirty="0"/>
                  <a:t>. But how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/>
                          </a:rPr>
                          <m:t>max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⁡</m:t>
                        </m:r>
                      </m:sub>
                    </m:sSub>
                  </m:oMath>
                </a14:m>
                <a:r>
                  <a:rPr lang="en" sz="1800" dirty="0"/>
                  <a:t>? Use minibatch stats?  </a:t>
                </a:r>
              </a:p>
            </p:txBody>
          </p:sp>
        </mc:Choice>
        <mc:Fallback xmlns="">
          <p:sp>
            <p:nvSpPr>
              <p:cNvPr id="32" name="Shap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72" y="2944468"/>
                <a:ext cx="8130076" cy="1562242"/>
              </a:xfrm>
              <a:prstGeom prst="rect">
                <a:avLst/>
              </a:prstGeom>
              <a:blipFill>
                <a:blip r:embed="rId3"/>
                <a:stretch>
                  <a:fillRect l="-900" t="-7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hape 181"/>
          <p:cNvSpPr txBox="1"/>
          <p:nvPr/>
        </p:nvSpPr>
        <p:spPr>
          <a:xfrm>
            <a:off x="575799" y="95821"/>
            <a:ext cx="6629399" cy="84821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Gradient Clipping </a:t>
            </a:r>
            <a:r>
              <a:rPr lang="en-US" sz="2800" dirty="0">
                <a:solidFill>
                  <a:srgbClr val="2D2D8A"/>
                </a:solidFill>
              </a:rPr>
              <a:t>by Value</a:t>
            </a:r>
            <a:r>
              <a:rPr lang="en" sz="2800" dirty="0">
                <a:solidFill>
                  <a:srgbClr val="2D2D8A"/>
                </a:solidFill>
              </a:rPr>
              <a:t>:</a:t>
            </a:r>
          </a:p>
        </p:txBody>
      </p:sp>
      <p:sp>
        <p:nvSpPr>
          <p:cNvPr id="21" name="Shape 191">
            <a:extLst>
              <a:ext uri="{FF2B5EF4-FFF2-40B4-BE49-F238E27FC236}">
                <a16:creationId xmlns:a16="http://schemas.microsoft.com/office/drawing/2014/main" id="{D292B821-FBC9-4F20-A057-51F3738E8563}"/>
              </a:ext>
            </a:extLst>
          </p:cNvPr>
          <p:cNvSpPr/>
          <p:nvPr/>
        </p:nvSpPr>
        <p:spPr>
          <a:xfrm rot="5400000">
            <a:off x="4210374" y="1206326"/>
            <a:ext cx="425099" cy="1586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2" name="Shape 193">
            <a:extLst>
              <a:ext uri="{FF2B5EF4-FFF2-40B4-BE49-F238E27FC236}">
                <a16:creationId xmlns:a16="http://schemas.microsoft.com/office/drawing/2014/main" id="{6846663E-5B1C-47FC-8421-940810592291}"/>
              </a:ext>
            </a:extLst>
          </p:cNvPr>
          <p:cNvSpPr/>
          <p:nvPr/>
        </p:nvSpPr>
        <p:spPr>
          <a:xfrm rot="5400000">
            <a:off x="3599851" y="-1063977"/>
            <a:ext cx="1645800" cy="6143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3" name="Shape 194">
            <a:extLst>
              <a:ext uri="{FF2B5EF4-FFF2-40B4-BE49-F238E27FC236}">
                <a16:creationId xmlns:a16="http://schemas.microsoft.com/office/drawing/2014/main" id="{ADD7EAC9-8F4F-4E76-8DC1-501DF0357F8B}"/>
              </a:ext>
            </a:extLst>
          </p:cNvPr>
          <p:cNvSpPr/>
          <p:nvPr/>
        </p:nvSpPr>
        <p:spPr>
          <a:xfrm rot="5400000">
            <a:off x="3724364" y="-598937"/>
            <a:ext cx="1397100" cy="52136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" name="Shape 195">
            <a:extLst>
              <a:ext uri="{FF2B5EF4-FFF2-40B4-BE49-F238E27FC236}">
                <a16:creationId xmlns:a16="http://schemas.microsoft.com/office/drawing/2014/main" id="{07EE34B9-200E-47AB-83C1-93AD40153AF9}"/>
              </a:ext>
            </a:extLst>
          </p:cNvPr>
          <p:cNvSpPr/>
          <p:nvPr/>
        </p:nvSpPr>
        <p:spPr>
          <a:xfrm rot="5400000">
            <a:off x="3875574" y="-35296"/>
            <a:ext cx="1094400" cy="4085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Shape 196">
            <a:extLst>
              <a:ext uri="{FF2B5EF4-FFF2-40B4-BE49-F238E27FC236}">
                <a16:creationId xmlns:a16="http://schemas.microsoft.com/office/drawing/2014/main" id="{68BAB07E-5815-4FF5-9175-878BDE4A43CB}"/>
              </a:ext>
            </a:extLst>
          </p:cNvPr>
          <p:cNvSpPr/>
          <p:nvPr/>
        </p:nvSpPr>
        <p:spPr>
          <a:xfrm rot="5400000">
            <a:off x="4003100" y="441177"/>
            <a:ext cx="839399" cy="3133125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6" name="Shape 197">
            <a:extLst>
              <a:ext uri="{FF2B5EF4-FFF2-40B4-BE49-F238E27FC236}">
                <a16:creationId xmlns:a16="http://schemas.microsoft.com/office/drawing/2014/main" id="{777F510C-48FC-43DB-8CD3-95EB13D4A1B5}"/>
              </a:ext>
            </a:extLst>
          </p:cNvPr>
          <p:cNvSpPr/>
          <p:nvPr/>
        </p:nvSpPr>
        <p:spPr>
          <a:xfrm rot="5400000">
            <a:off x="4116910" y="865860"/>
            <a:ext cx="611699" cy="228374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7" name="Shape 199">
            <a:extLst>
              <a:ext uri="{FF2B5EF4-FFF2-40B4-BE49-F238E27FC236}">
                <a16:creationId xmlns:a16="http://schemas.microsoft.com/office/drawing/2014/main" id="{708D2942-A2FC-4E5D-BFA8-D1DA7459C913}"/>
              </a:ext>
            </a:extLst>
          </p:cNvPr>
          <p:cNvSpPr/>
          <p:nvPr/>
        </p:nvSpPr>
        <p:spPr>
          <a:xfrm>
            <a:off x="2718510" y="1634236"/>
            <a:ext cx="101474" cy="104994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C0B0E6-C619-491B-939D-290F39B5C85D}"/>
              </a:ext>
            </a:extLst>
          </p:cNvPr>
          <p:cNvSpPr/>
          <p:nvPr/>
        </p:nvSpPr>
        <p:spPr>
          <a:xfrm>
            <a:off x="4394856" y="1934107"/>
            <a:ext cx="81167" cy="85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hape 186">
            <a:extLst>
              <a:ext uri="{FF2B5EF4-FFF2-40B4-BE49-F238E27FC236}">
                <a16:creationId xmlns:a16="http://schemas.microsoft.com/office/drawing/2014/main" id="{DFA507B5-633D-418E-BAD1-DA5F2B45E9B9}"/>
              </a:ext>
            </a:extLst>
          </p:cNvPr>
          <p:cNvCxnSpPr>
            <a:cxnSpLocks/>
          </p:cNvCxnSpPr>
          <p:nvPr/>
        </p:nvCxnSpPr>
        <p:spPr>
          <a:xfrm>
            <a:off x="2774052" y="1701885"/>
            <a:ext cx="110056" cy="274982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" name="Shape 186">
            <a:extLst>
              <a:ext uri="{FF2B5EF4-FFF2-40B4-BE49-F238E27FC236}">
                <a16:creationId xmlns:a16="http://schemas.microsoft.com/office/drawing/2014/main" id="{F304D221-F21C-4C52-AD7F-66196500A1B8}"/>
              </a:ext>
            </a:extLst>
          </p:cNvPr>
          <p:cNvCxnSpPr>
            <a:cxnSpLocks/>
          </p:cNvCxnSpPr>
          <p:nvPr/>
        </p:nvCxnSpPr>
        <p:spPr>
          <a:xfrm>
            <a:off x="2888290" y="1968976"/>
            <a:ext cx="180271" cy="121527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" name="Shape 186">
            <a:extLst>
              <a:ext uri="{FF2B5EF4-FFF2-40B4-BE49-F238E27FC236}">
                <a16:creationId xmlns:a16="http://schemas.microsoft.com/office/drawing/2014/main" id="{244D68E2-8476-495A-9EC1-E2F86B017984}"/>
              </a:ext>
            </a:extLst>
          </p:cNvPr>
          <p:cNvCxnSpPr>
            <a:cxnSpLocks/>
          </p:cNvCxnSpPr>
          <p:nvPr/>
        </p:nvCxnSpPr>
        <p:spPr>
          <a:xfrm flipV="1">
            <a:off x="3065583" y="2029739"/>
            <a:ext cx="257348" cy="60764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186">
            <a:extLst>
              <a:ext uri="{FF2B5EF4-FFF2-40B4-BE49-F238E27FC236}">
                <a16:creationId xmlns:a16="http://schemas.microsoft.com/office/drawing/2014/main" id="{A6A659EE-14ED-418B-804E-D03680FFC08E}"/>
              </a:ext>
            </a:extLst>
          </p:cNvPr>
          <p:cNvCxnSpPr>
            <a:cxnSpLocks/>
          </p:cNvCxnSpPr>
          <p:nvPr/>
        </p:nvCxnSpPr>
        <p:spPr>
          <a:xfrm flipV="1">
            <a:off x="3329617" y="703245"/>
            <a:ext cx="63631" cy="1326494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518597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01"/>
          <p:cNvSpPr txBox="1"/>
          <p:nvPr/>
        </p:nvSpPr>
        <p:spPr>
          <a:xfrm>
            <a:off x="575799" y="3034317"/>
            <a:ext cx="8130076" cy="156224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Clip to limit the norm of the gradient:</a:t>
            </a:r>
          </a:p>
          <a:p>
            <a:endParaRPr lang="en-US" altLang="en-US" sz="1800" dirty="0">
              <a:solidFill>
                <a:schemeClr val="tx1"/>
              </a:solidFill>
              <a:latin typeface="Arial Unicode MS" panose="020B0604020202020204" pitchFamily="34" charset="-128"/>
            </a:endParaRPr>
          </a:p>
          <a:p>
            <a:r>
              <a:rPr lang="en-US" altLang="en-US" sz="18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clipped_grad</a:t>
            </a:r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[</a:t>
            </a:r>
            <a:r>
              <a:rPr lang="en-US" altLang="en-US" sz="18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i</a:t>
            </a:r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] = grad[</a:t>
            </a:r>
            <a:r>
              <a:rPr lang="en-US" altLang="en-US" sz="18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i</a:t>
            </a:r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] * </a:t>
            </a:r>
            <a:r>
              <a:rPr lang="en-US" altLang="en-US" sz="18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clip_norm</a:t>
            </a:r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 / max(norm(grad), </a:t>
            </a:r>
            <a:r>
              <a:rPr lang="en-US" altLang="en-US" sz="18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clip_norm</a:t>
            </a:r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)</a:t>
            </a:r>
          </a:p>
          <a:p>
            <a:endParaRPr lang="en-US" altLang="en-US" sz="1800" dirty="0">
              <a:solidFill>
                <a:schemeClr val="tx1"/>
              </a:solidFill>
              <a:latin typeface="Arial Unicode MS" panose="020B0604020202020204" pitchFamily="34" charset="-128"/>
            </a:endParaRPr>
          </a:p>
          <a:p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Still need to set </a:t>
            </a:r>
            <a:r>
              <a:rPr lang="en-US" altLang="en-US" sz="1800" dirty="0" err="1">
                <a:solidFill>
                  <a:schemeClr val="tx1"/>
                </a:solidFill>
                <a:latin typeface="Arial Unicode MS" panose="020B0604020202020204" pitchFamily="34" charset="-128"/>
              </a:rPr>
              <a:t>clip_norm</a:t>
            </a:r>
            <a: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  <a:t>, use a multiple of median norm(grad) ? </a:t>
            </a:r>
            <a:br>
              <a:rPr lang="en-US" altLang="en-US" sz="1800" dirty="0">
                <a:solidFill>
                  <a:schemeClr val="tx1"/>
                </a:solidFill>
                <a:latin typeface="Arial Unicode MS" panose="020B0604020202020204" pitchFamily="34" charset="-128"/>
              </a:rPr>
            </a:b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1800" dirty="0"/>
          </a:p>
          <a:p>
            <a:endParaRPr lang="en" sz="1800" dirty="0"/>
          </a:p>
          <a:p>
            <a:pPr lvl="0"/>
            <a:endParaRPr lang="en" sz="1800" dirty="0"/>
          </a:p>
        </p:txBody>
      </p:sp>
      <p:sp>
        <p:nvSpPr>
          <p:cNvPr id="34" name="Shape 181"/>
          <p:cNvSpPr txBox="1"/>
          <p:nvPr/>
        </p:nvSpPr>
        <p:spPr>
          <a:xfrm>
            <a:off x="575799" y="95821"/>
            <a:ext cx="6629399" cy="84821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Gradient Clipping </a:t>
            </a:r>
            <a:r>
              <a:rPr lang="en-US" sz="2800" dirty="0">
                <a:solidFill>
                  <a:srgbClr val="2D2D8A"/>
                </a:solidFill>
              </a:rPr>
              <a:t>by Norm</a:t>
            </a:r>
            <a:r>
              <a:rPr lang="en" sz="2800" dirty="0">
                <a:solidFill>
                  <a:srgbClr val="2D2D8A"/>
                </a:solidFill>
              </a:rPr>
              <a:t>:</a:t>
            </a:r>
          </a:p>
        </p:txBody>
      </p:sp>
      <p:sp>
        <p:nvSpPr>
          <p:cNvPr id="21" name="Shape 191">
            <a:extLst>
              <a:ext uri="{FF2B5EF4-FFF2-40B4-BE49-F238E27FC236}">
                <a16:creationId xmlns:a16="http://schemas.microsoft.com/office/drawing/2014/main" id="{D292B821-FBC9-4F20-A057-51F3738E8563}"/>
              </a:ext>
            </a:extLst>
          </p:cNvPr>
          <p:cNvSpPr/>
          <p:nvPr/>
        </p:nvSpPr>
        <p:spPr>
          <a:xfrm rot="5400000">
            <a:off x="4210374" y="1206326"/>
            <a:ext cx="425099" cy="1586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2" name="Shape 193">
            <a:extLst>
              <a:ext uri="{FF2B5EF4-FFF2-40B4-BE49-F238E27FC236}">
                <a16:creationId xmlns:a16="http://schemas.microsoft.com/office/drawing/2014/main" id="{6846663E-5B1C-47FC-8421-940810592291}"/>
              </a:ext>
            </a:extLst>
          </p:cNvPr>
          <p:cNvSpPr/>
          <p:nvPr/>
        </p:nvSpPr>
        <p:spPr>
          <a:xfrm rot="5400000">
            <a:off x="3599851" y="-1063977"/>
            <a:ext cx="1645800" cy="6143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3" name="Shape 194">
            <a:extLst>
              <a:ext uri="{FF2B5EF4-FFF2-40B4-BE49-F238E27FC236}">
                <a16:creationId xmlns:a16="http://schemas.microsoft.com/office/drawing/2014/main" id="{ADD7EAC9-8F4F-4E76-8DC1-501DF0357F8B}"/>
              </a:ext>
            </a:extLst>
          </p:cNvPr>
          <p:cNvSpPr/>
          <p:nvPr/>
        </p:nvSpPr>
        <p:spPr>
          <a:xfrm rot="5400000">
            <a:off x="3724364" y="-598937"/>
            <a:ext cx="1397100" cy="52136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" name="Shape 195">
            <a:extLst>
              <a:ext uri="{FF2B5EF4-FFF2-40B4-BE49-F238E27FC236}">
                <a16:creationId xmlns:a16="http://schemas.microsoft.com/office/drawing/2014/main" id="{07EE34B9-200E-47AB-83C1-93AD40153AF9}"/>
              </a:ext>
            </a:extLst>
          </p:cNvPr>
          <p:cNvSpPr/>
          <p:nvPr/>
        </p:nvSpPr>
        <p:spPr>
          <a:xfrm rot="5400000">
            <a:off x="3875574" y="-35296"/>
            <a:ext cx="1094400" cy="4085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Shape 196">
            <a:extLst>
              <a:ext uri="{FF2B5EF4-FFF2-40B4-BE49-F238E27FC236}">
                <a16:creationId xmlns:a16="http://schemas.microsoft.com/office/drawing/2014/main" id="{68BAB07E-5815-4FF5-9175-878BDE4A43CB}"/>
              </a:ext>
            </a:extLst>
          </p:cNvPr>
          <p:cNvSpPr/>
          <p:nvPr/>
        </p:nvSpPr>
        <p:spPr>
          <a:xfrm rot="5400000">
            <a:off x="4003100" y="441177"/>
            <a:ext cx="839399" cy="3133125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6" name="Shape 197">
            <a:extLst>
              <a:ext uri="{FF2B5EF4-FFF2-40B4-BE49-F238E27FC236}">
                <a16:creationId xmlns:a16="http://schemas.microsoft.com/office/drawing/2014/main" id="{777F510C-48FC-43DB-8CD3-95EB13D4A1B5}"/>
              </a:ext>
            </a:extLst>
          </p:cNvPr>
          <p:cNvSpPr/>
          <p:nvPr/>
        </p:nvSpPr>
        <p:spPr>
          <a:xfrm rot="5400000">
            <a:off x="4116910" y="865860"/>
            <a:ext cx="611699" cy="228374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7" name="Shape 199">
            <a:extLst>
              <a:ext uri="{FF2B5EF4-FFF2-40B4-BE49-F238E27FC236}">
                <a16:creationId xmlns:a16="http://schemas.microsoft.com/office/drawing/2014/main" id="{708D2942-A2FC-4E5D-BFA8-D1DA7459C913}"/>
              </a:ext>
            </a:extLst>
          </p:cNvPr>
          <p:cNvSpPr/>
          <p:nvPr/>
        </p:nvSpPr>
        <p:spPr>
          <a:xfrm>
            <a:off x="2718510" y="1634236"/>
            <a:ext cx="101474" cy="104994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C0B0E6-C619-491B-939D-290F39B5C85D}"/>
              </a:ext>
            </a:extLst>
          </p:cNvPr>
          <p:cNvSpPr/>
          <p:nvPr/>
        </p:nvSpPr>
        <p:spPr>
          <a:xfrm>
            <a:off x="4394856" y="1934107"/>
            <a:ext cx="81167" cy="85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hape 186">
            <a:extLst>
              <a:ext uri="{FF2B5EF4-FFF2-40B4-BE49-F238E27FC236}">
                <a16:creationId xmlns:a16="http://schemas.microsoft.com/office/drawing/2014/main" id="{DFA507B5-633D-418E-BAD1-DA5F2B45E9B9}"/>
              </a:ext>
            </a:extLst>
          </p:cNvPr>
          <p:cNvCxnSpPr>
            <a:cxnSpLocks/>
          </p:cNvCxnSpPr>
          <p:nvPr/>
        </p:nvCxnSpPr>
        <p:spPr>
          <a:xfrm>
            <a:off x="2774052" y="1701885"/>
            <a:ext cx="110056" cy="274982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" name="Shape 186">
            <a:extLst>
              <a:ext uri="{FF2B5EF4-FFF2-40B4-BE49-F238E27FC236}">
                <a16:creationId xmlns:a16="http://schemas.microsoft.com/office/drawing/2014/main" id="{F304D221-F21C-4C52-AD7F-66196500A1B8}"/>
              </a:ext>
            </a:extLst>
          </p:cNvPr>
          <p:cNvCxnSpPr>
            <a:cxnSpLocks/>
          </p:cNvCxnSpPr>
          <p:nvPr/>
        </p:nvCxnSpPr>
        <p:spPr>
          <a:xfrm>
            <a:off x="2888290" y="1968976"/>
            <a:ext cx="180271" cy="121527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" name="Shape 186">
            <a:extLst>
              <a:ext uri="{FF2B5EF4-FFF2-40B4-BE49-F238E27FC236}">
                <a16:creationId xmlns:a16="http://schemas.microsoft.com/office/drawing/2014/main" id="{244D68E2-8476-495A-9EC1-E2F86B017984}"/>
              </a:ext>
            </a:extLst>
          </p:cNvPr>
          <p:cNvCxnSpPr>
            <a:cxnSpLocks/>
          </p:cNvCxnSpPr>
          <p:nvPr/>
        </p:nvCxnSpPr>
        <p:spPr>
          <a:xfrm flipV="1">
            <a:off x="3065583" y="2029739"/>
            <a:ext cx="257348" cy="60764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186">
            <a:extLst>
              <a:ext uri="{FF2B5EF4-FFF2-40B4-BE49-F238E27FC236}">
                <a16:creationId xmlns:a16="http://schemas.microsoft.com/office/drawing/2014/main" id="{A6A659EE-14ED-418B-804E-D03680FFC08E}"/>
              </a:ext>
            </a:extLst>
          </p:cNvPr>
          <p:cNvCxnSpPr>
            <a:cxnSpLocks/>
          </p:cNvCxnSpPr>
          <p:nvPr/>
        </p:nvCxnSpPr>
        <p:spPr>
          <a:xfrm flipV="1">
            <a:off x="3329617" y="703245"/>
            <a:ext cx="63631" cy="1326494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463600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91"/>
          <p:cNvSpPr/>
          <p:nvPr/>
        </p:nvSpPr>
        <p:spPr>
          <a:xfrm rot="5400000">
            <a:off x="4340384" y="1265210"/>
            <a:ext cx="425099" cy="1586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4" name="Shape 193"/>
          <p:cNvSpPr/>
          <p:nvPr/>
        </p:nvSpPr>
        <p:spPr>
          <a:xfrm rot="5400000">
            <a:off x="3729862" y="-1005094"/>
            <a:ext cx="1645800" cy="6143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" name="Shape 194"/>
          <p:cNvSpPr/>
          <p:nvPr/>
        </p:nvSpPr>
        <p:spPr>
          <a:xfrm rot="5400000">
            <a:off x="3854375" y="-540054"/>
            <a:ext cx="1397100" cy="52136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6" name="Shape 195"/>
          <p:cNvSpPr/>
          <p:nvPr/>
        </p:nvSpPr>
        <p:spPr>
          <a:xfrm rot="5400000">
            <a:off x="4005584" y="23587"/>
            <a:ext cx="1094400" cy="408599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7" name="Shape 196"/>
          <p:cNvSpPr/>
          <p:nvPr/>
        </p:nvSpPr>
        <p:spPr>
          <a:xfrm rot="5400000">
            <a:off x="4133110" y="500060"/>
            <a:ext cx="839399" cy="3133125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8" name="Shape 197"/>
          <p:cNvSpPr/>
          <p:nvPr/>
        </p:nvSpPr>
        <p:spPr>
          <a:xfrm rot="5400000">
            <a:off x="4246921" y="924744"/>
            <a:ext cx="611699" cy="2283749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Shape 199"/>
          <p:cNvSpPr/>
          <p:nvPr/>
        </p:nvSpPr>
        <p:spPr>
          <a:xfrm>
            <a:off x="2898352" y="2351024"/>
            <a:ext cx="101474" cy="135299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hape 201"/>
              <p:cNvSpPr txBox="1"/>
              <p:nvPr/>
            </p:nvSpPr>
            <p:spPr>
              <a:xfrm>
                <a:off x="722671" y="2963416"/>
                <a:ext cx="7750277" cy="1980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lvl="0"/>
                <a:r>
                  <a:rPr lang="en-US" sz="1800" dirty="0"/>
                  <a:t>If we clip all gradient dimensions, we are left only with their sign: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mbria Math"/>
                          </a:rPr>
                          <m:t>max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⁡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−1,1,1,−1,1,…</m:t>
                        </m:r>
                      </m:e>
                    </m:d>
                  </m:oMath>
                </a14:m>
                <a:endParaRPr lang="en" sz="1800" dirty="0"/>
              </a:p>
              <a:p>
                <a:pPr lvl="0"/>
                <a:endParaRPr lang="en" sz="1800" dirty="0"/>
              </a:p>
              <a:p>
                <a:r>
                  <a:rPr lang="en" sz="1800" dirty="0"/>
                  <a:t>This actually works on some problems with little or no loss of accuracy!: </a:t>
                </a:r>
                <a:r>
                  <a:rPr lang="en" sz="1500" dirty="0"/>
                  <a:t>(see </a:t>
                </a:r>
                <a:r>
                  <a:rPr lang="en" sz="1500" dirty="0">
                    <a:hlinkClick r:id="rId3"/>
                  </a:rPr>
                  <a:t>“</a:t>
                </a:r>
                <a:r>
                  <a:rPr lang="en-US" sz="1500" dirty="0">
                    <a:hlinkClick r:id="rId3"/>
                  </a:rPr>
                  <a:t>1-Bit Stochastic Gradient Descent and Application to Data-Parallel Distributed Training of Speech DNNs”</a:t>
                </a:r>
                <a:r>
                  <a:rPr lang="en-US" sz="1500" dirty="0"/>
                  <a:t> by </a:t>
                </a:r>
                <a:r>
                  <a:rPr lang="en-US" sz="1500" dirty="0" err="1"/>
                  <a:t>Seide</a:t>
                </a:r>
                <a:r>
                  <a:rPr lang="en-US" sz="1500" dirty="0"/>
                  <a:t> et al. 2014)</a:t>
                </a:r>
              </a:p>
              <a:p>
                <a:pPr lvl="0"/>
                <a:endParaRPr lang="en" sz="1800" dirty="0"/>
              </a:p>
            </p:txBody>
          </p:sp>
        </mc:Choice>
        <mc:Fallback xmlns="">
          <p:sp>
            <p:nvSpPr>
              <p:cNvPr id="32" name="Shape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" y="2963416"/>
                <a:ext cx="7750277" cy="1980059"/>
              </a:xfrm>
              <a:prstGeom prst="rect">
                <a:avLst/>
              </a:prstGeom>
              <a:blipFill>
                <a:blip r:embed="rId4"/>
                <a:stretch>
                  <a:fillRect l="-1023" t="-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hape 181"/>
          <p:cNvSpPr txBox="1"/>
          <p:nvPr/>
        </p:nvSpPr>
        <p:spPr>
          <a:xfrm>
            <a:off x="834858" y="106648"/>
            <a:ext cx="6629399" cy="84821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2800" dirty="0">
                <a:solidFill>
                  <a:srgbClr val="2D2D8A"/>
                </a:solidFill>
              </a:rPr>
              <a:t>O</a:t>
            </a:r>
            <a:r>
              <a:rPr lang="en" sz="2800" dirty="0">
                <a:solidFill>
                  <a:srgbClr val="2D2D8A"/>
                </a:solidFill>
              </a:rPr>
              <a:t>ne-bit </a:t>
            </a:r>
            <a:r>
              <a:rPr lang="en-US" sz="2800" dirty="0">
                <a:solidFill>
                  <a:srgbClr val="2D2D8A"/>
                </a:solidFill>
              </a:rPr>
              <a:t>G</a:t>
            </a:r>
            <a:r>
              <a:rPr lang="en" sz="2800" dirty="0">
                <a:solidFill>
                  <a:srgbClr val="2D2D8A"/>
                </a:solidFill>
              </a:rPr>
              <a:t>radients!</a:t>
            </a:r>
          </a:p>
        </p:txBody>
      </p:sp>
      <p:cxnSp>
        <p:nvCxnSpPr>
          <p:cNvPr id="21" name="Shape 186"/>
          <p:cNvCxnSpPr/>
          <p:nvPr/>
        </p:nvCxnSpPr>
        <p:spPr>
          <a:xfrm flipV="1">
            <a:off x="2949088" y="689465"/>
            <a:ext cx="401330" cy="1735908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186"/>
          <p:cNvCxnSpPr>
            <a:stCxn id="19" idx="6"/>
          </p:cNvCxnSpPr>
          <p:nvPr/>
        </p:nvCxnSpPr>
        <p:spPr>
          <a:xfrm flipV="1">
            <a:off x="2999827" y="1428750"/>
            <a:ext cx="993530" cy="989924"/>
          </a:xfrm>
          <a:prstGeom prst="straightConnector1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1125"/>
          <p:cNvSpPr txBox="1"/>
          <p:nvPr/>
        </p:nvSpPr>
        <p:spPr>
          <a:xfrm>
            <a:off x="1279613" y="850106"/>
            <a:ext cx="2198148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Standard gradient</a:t>
            </a:r>
            <a:endParaRPr lang="en" sz="1800" dirty="0"/>
          </a:p>
        </p:txBody>
      </p:sp>
      <p:sp>
        <p:nvSpPr>
          <p:cNvPr id="24" name="Shape 1125"/>
          <p:cNvSpPr txBox="1"/>
          <p:nvPr/>
        </p:nvSpPr>
        <p:spPr>
          <a:xfrm>
            <a:off x="3759583" y="909202"/>
            <a:ext cx="2198148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sz="1800" dirty="0"/>
              <a:t>One-bit gradient</a:t>
            </a:r>
            <a:endParaRPr lang="en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52C595-2297-4102-B047-645987BB8D4C}"/>
              </a:ext>
            </a:extLst>
          </p:cNvPr>
          <p:cNvSpPr/>
          <p:nvPr/>
        </p:nvSpPr>
        <p:spPr>
          <a:xfrm>
            <a:off x="4512178" y="2015800"/>
            <a:ext cx="81167" cy="85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72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 lang="en"/>
          </a:p>
        </p:txBody>
      </p:sp>
      <p:sp>
        <p:nvSpPr>
          <p:cNvPr id="586" name="Shape 586"/>
          <p:cNvSpPr txBox="1"/>
          <p:nvPr/>
        </p:nvSpPr>
        <p:spPr>
          <a:xfrm>
            <a:off x="1272864" y="71438"/>
            <a:ext cx="6648749" cy="14700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Dropout</a:t>
            </a:r>
            <a:endParaRPr lang="en" sz="2250" b="1" dirty="0"/>
          </a:p>
          <a:p>
            <a:r>
              <a:rPr lang="en" sz="1800" dirty="0"/>
              <a:t>“randomly set some neurons to zero in the forward pass”</a:t>
            </a:r>
          </a:p>
          <a:p>
            <a:endParaRPr lang="en" sz="1800" dirty="0"/>
          </a:p>
          <a:p>
            <a:r>
              <a:rPr lang="en" sz="1800" dirty="0"/>
              <a:t>i.e. multiply by random bernoulli variabl</a:t>
            </a:r>
            <a:r>
              <a:rPr lang="en-US" sz="1800" dirty="0" err="1"/>
              <a:t>es</a:t>
            </a:r>
            <a:r>
              <a:rPr lang="en-US" sz="1800" dirty="0"/>
              <a:t> with parameter p. </a:t>
            </a:r>
            <a:endParaRPr lang="en" sz="1800" dirty="0"/>
          </a:p>
        </p:txBody>
      </p:sp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644" y="1606144"/>
            <a:ext cx="4386263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6250163" y="3723656"/>
            <a:ext cx="1593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 i="1">
                <a:solidFill>
                  <a:srgbClr val="0000FF"/>
                </a:solidFill>
              </a:rPr>
              <a:t>[Srivastava et al., 2014]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8A38C1-20BA-44E0-B81E-429E7E8A2A54}"/>
              </a:ext>
            </a:extLst>
          </p:cNvPr>
          <p:cNvSpPr txBox="1"/>
          <p:nvPr/>
        </p:nvSpPr>
        <p:spPr>
          <a:xfrm>
            <a:off x="5960937" y="2099335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Note, p is the probability of</a:t>
            </a:r>
            <a:br>
              <a:rPr lang="en-US" sz="1800" dirty="0"/>
            </a:br>
            <a:r>
              <a:rPr lang="en-US" sz="1800" dirty="0"/>
              <a:t>keeping a neuron (note,</a:t>
            </a:r>
            <a:br>
              <a:rPr lang="en-US" sz="1800" dirty="0"/>
            </a:br>
            <a:r>
              <a:rPr lang="en-US" sz="1800" dirty="0"/>
              <a:t>incorrect in assignment 1)</a:t>
            </a:r>
          </a:p>
        </p:txBody>
      </p:sp>
    </p:spTree>
    <p:extLst>
      <p:ext uri="{BB962C8B-B14F-4D97-AF65-F5344CB8AC3E}">
        <p14:creationId xmlns:p14="http://schemas.microsoft.com/office/powerpoint/2010/main" val="2177796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 lang="en"/>
          </a:p>
        </p:txBody>
      </p:sp>
      <p:pic>
        <p:nvPicPr>
          <p:cNvPr id="594" name="Shape 59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82" y="937369"/>
            <a:ext cx="5046094" cy="293735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Shape 595"/>
          <p:cNvSpPr txBox="1"/>
          <p:nvPr/>
        </p:nvSpPr>
        <p:spPr>
          <a:xfrm>
            <a:off x="6457051" y="958914"/>
            <a:ext cx="1457774" cy="29157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/>
              <a:t>Example forward pass with a 3-layer network using dropout</a:t>
            </a:r>
          </a:p>
        </p:txBody>
      </p:sp>
      <p:sp>
        <p:nvSpPr>
          <p:cNvPr id="596" name="Shape 596"/>
          <p:cNvSpPr/>
          <p:nvPr/>
        </p:nvSpPr>
        <p:spPr>
          <a:xfrm>
            <a:off x="1351258" y="2237158"/>
            <a:ext cx="4243949" cy="3662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97" name="Shape 597"/>
          <p:cNvSpPr/>
          <p:nvPr/>
        </p:nvSpPr>
        <p:spPr>
          <a:xfrm>
            <a:off x="1351258" y="2773051"/>
            <a:ext cx="4243949" cy="3662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598" name="Shape 59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970" y="2067490"/>
            <a:ext cx="1579856" cy="1807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07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 lang="en"/>
          </a:p>
        </p:txBody>
      </p:sp>
      <p:sp>
        <p:nvSpPr>
          <p:cNvPr id="604" name="Shape 604"/>
          <p:cNvSpPr txBox="1"/>
          <p:nvPr/>
        </p:nvSpPr>
        <p:spPr>
          <a:xfrm>
            <a:off x="1299087" y="486449"/>
            <a:ext cx="6494624" cy="5681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250" dirty="0"/>
              <a:t>Waaaait a second… </a:t>
            </a:r>
          </a:p>
          <a:p>
            <a:r>
              <a:rPr lang="en" sz="2250" dirty="0"/>
              <a:t>How could this possibly be a good idea?</a:t>
            </a:r>
          </a:p>
        </p:txBody>
      </p:sp>
      <p:pic>
        <p:nvPicPr>
          <p:cNvPr id="605" name="Shape 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44" y="1494059"/>
            <a:ext cx="1815788" cy="207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709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47</a:t>
            </a:fld>
            <a:endParaRPr lang="en"/>
          </a:p>
        </p:txBody>
      </p:sp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295" y="1658228"/>
            <a:ext cx="1815788" cy="20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2916382" y="1583157"/>
            <a:ext cx="5451763" cy="389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Forces the network to have a redundant representation.</a:t>
            </a:r>
          </a:p>
        </p:txBody>
      </p:sp>
      <p:sp>
        <p:nvSpPr>
          <p:cNvPr id="613" name="Shape 613"/>
          <p:cNvSpPr/>
          <p:nvPr/>
        </p:nvSpPr>
        <p:spPr>
          <a:xfrm>
            <a:off x="3983981" y="2241825"/>
            <a:ext cx="295200" cy="29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4" name="Shape 614"/>
          <p:cNvSpPr/>
          <p:nvPr/>
        </p:nvSpPr>
        <p:spPr>
          <a:xfrm>
            <a:off x="3983981" y="2565525"/>
            <a:ext cx="295200" cy="29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5" name="Shape 615"/>
          <p:cNvSpPr/>
          <p:nvPr/>
        </p:nvSpPr>
        <p:spPr>
          <a:xfrm>
            <a:off x="3983981" y="2889225"/>
            <a:ext cx="295200" cy="29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6" name="Shape 616"/>
          <p:cNvSpPr/>
          <p:nvPr/>
        </p:nvSpPr>
        <p:spPr>
          <a:xfrm>
            <a:off x="3983981" y="3224184"/>
            <a:ext cx="295200" cy="29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17" name="Shape 617"/>
          <p:cNvSpPr/>
          <p:nvPr/>
        </p:nvSpPr>
        <p:spPr>
          <a:xfrm>
            <a:off x="3983981" y="3545503"/>
            <a:ext cx="295200" cy="29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618" name="Shape 618"/>
          <p:cNvCxnSpPr>
            <a:stCxn id="613" idx="6"/>
          </p:cNvCxnSpPr>
          <p:nvPr/>
        </p:nvCxnSpPr>
        <p:spPr>
          <a:xfrm>
            <a:off x="4279181" y="2389425"/>
            <a:ext cx="5307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9" name="Shape 619"/>
          <p:cNvCxnSpPr/>
          <p:nvPr/>
        </p:nvCxnSpPr>
        <p:spPr>
          <a:xfrm>
            <a:off x="4306614" y="2713125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0" name="Shape 620"/>
          <p:cNvCxnSpPr/>
          <p:nvPr/>
        </p:nvCxnSpPr>
        <p:spPr>
          <a:xfrm>
            <a:off x="4279183" y="3036825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/>
          <p:nvPr/>
        </p:nvCxnSpPr>
        <p:spPr>
          <a:xfrm>
            <a:off x="4279183" y="3371794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/>
          <p:nvPr/>
        </p:nvCxnSpPr>
        <p:spPr>
          <a:xfrm>
            <a:off x="4279183" y="3693113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 txBox="1"/>
          <p:nvPr/>
        </p:nvSpPr>
        <p:spPr>
          <a:xfrm>
            <a:off x="4872406" y="2193014"/>
            <a:ext cx="1301623" cy="2114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has an ear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4892010" y="2527489"/>
            <a:ext cx="991124" cy="2114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has a tail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4898327" y="2836101"/>
            <a:ext cx="1301624" cy="2114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is furry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4898327" y="3173708"/>
            <a:ext cx="1301624" cy="2114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has claws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4809956" y="3481524"/>
            <a:ext cx="1643849" cy="2114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mischievous </a:t>
            </a:r>
          </a:p>
          <a:p>
            <a:r>
              <a:rPr lang="en" sz="1600" dirty="0">
                <a:solidFill>
                  <a:srgbClr val="0000FF"/>
                </a:solidFill>
              </a:rPr>
              <a:t>look</a:t>
            </a:r>
          </a:p>
        </p:txBody>
      </p:sp>
      <p:cxnSp>
        <p:nvCxnSpPr>
          <p:cNvPr id="628" name="Shape 628"/>
          <p:cNvCxnSpPr/>
          <p:nvPr/>
        </p:nvCxnSpPr>
        <p:spPr>
          <a:xfrm>
            <a:off x="6639975" y="2387176"/>
            <a:ext cx="712125" cy="4493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9" name="Shape 629"/>
          <p:cNvCxnSpPr/>
          <p:nvPr/>
        </p:nvCxnSpPr>
        <p:spPr>
          <a:xfrm>
            <a:off x="6659794" y="2710905"/>
            <a:ext cx="639450" cy="2380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0" name="Shape 630"/>
          <p:cNvCxnSpPr/>
          <p:nvPr/>
        </p:nvCxnSpPr>
        <p:spPr>
          <a:xfrm>
            <a:off x="6626758" y="3034656"/>
            <a:ext cx="619874" cy="596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1" name="Shape 631"/>
          <p:cNvCxnSpPr/>
          <p:nvPr/>
        </p:nvCxnSpPr>
        <p:spPr>
          <a:xfrm rot="10800000" flipH="1">
            <a:off x="6633356" y="3233000"/>
            <a:ext cx="632925" cy="1385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2" name="Shape 632"/>
          <p:cNvCxnSpPr/>
          <p:nvPr/>
        </p:nvCxnSpPr>
        <p:spPr>
          <a:xfrm rot="10800000" flipH="1">
            <a:off x="6633356" y="3397886"/>
            <a:ext cx="646200" cy="2974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3" name="Shape 633"/>
          <p:cNvSpPr txBox="1"/>
          <p:nvPr/>
        </p:nvSpPr>
        <p:spPr>
          <a:xfrm>
            <a:off x="7323995" y="2878801"/>
            <a:ext cx="1220796" cy="35419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600" dirty="0">
                <a:solidFill>
                  <a:srgbClr val="0000FF"/>
                </a:solidFill>
              </a:rPr>
              <a:t>cat score</a:t>
            </a:r>
          </a:p>
        </p:txBody>
      </p:sp>
      <p:cxnSp>
        <p:nvCxnSpPr>
          <p:cNvPr id="634" name="Shape 634"/>
          <p:cNvCxnSpPr/>
          <p:nvPr/>
        </p:nvCxnSpPr>
        <p:spPr>
          <a:xfrm>
            <a:off x="6107983" y="2389425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5" name="Shape 635"/>
          <p:cNvCxnSpPr/>
          <p:nvPr/>
        </p:nvCxnSpPr>
        <p:spPr>
          <a:xfrm>
            <a:off x="6135414" y="2713125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6" name="Shape 636"/>
          <p:cNvCxnSpPr/>
          <p:nvPr/>
        </p:nvCxnSpPr>
        <p:spPr>
          <a:xfrm>
            <a:off x="6107983" y="3036825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7" name="Shape 637"/>
          <p:cNvCxnSpPr/>
          <p:nvPr/>
        </p:nvCxnSpPr>
        <p:spPr>
          <a:xfrm>
            <a:off x="6107983" y="3371794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8" name="Shape 638"/>
          <p:cNvCxnSpPr/>
          <p:nvPr/>
        </p:nvCxnSpPr>
        <p:spPr>
          <a:xfrm>
            <a:off x="6107983" y="3693113"/>
            <a:ext cx="5307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9" name="Shape 639"/>
          <p:cNvSpPr txBox="1"/>
          <p:nvPr/>
        </p:nvSpPr>
        <p:spPr>
          <a:xfrm>
            <a:off x="6207620" y="2236322"/>
            <a:ext cx="330299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6229044" y="2857130"/>
            <a:ext cx="330299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6235651" y="3520293"/>
            <a:ext cx="330299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1424295" y="519509"/>
            <a:ext cx="6494624" cy="5681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250" dirty="0"/>
              <a:t>Waaaait a second… </a:t>
            </a:r>
          </a:p>
          <a:p>
            <a:r>
              <a:rPr lang="en" sz="2250" dirty="0"/>
              <a:t>How could this possibly be a good idea?</a:t>
            </a:r>
          </a:p>
        </p:txBody>
      </p:sp>
    </p:spTree>
    <p:extLst>
      <p:ext uri="{BB962C8B-B14F-4D97-AF65-F5344CB8AC3E}">
        <p14:creationId xmlns:p14="http://schemas.microsoft.com/office/powerpoint/2010/main" val="2876788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48</a:t>
            </a:fld>
            <a:endParaRPr lang="en"/>
          </a:p>
        </p:txBody>
      </p:sp>
      <p:pic>
        <p:nvPicPr>
          <p:cNvPr id="648" name="Shape 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869" y="1790006"/>
            <a:ext cx="1815788" cy="20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3904708" y="1889664"/>
            <a:ext cx="3924449" cy="17970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Another interpretation:</a:t>
            </a:r>
          </a:p>
          <a:p>
            <a:endParaRPr sz="1800">
              <a:solidFill>
                <a:srgbClr val="0000FF"/>
              </a:solidFill>
            </a:endParaRPr>
          </a:p>
          <a:p>
            <a:r>
              <a:rPr lang="en" sz="1800">
                <a:solidFill>
                  <a:srgbClr val="0000FF"/>
                </a:solidFill>
              </a:rPr>
              <a:t>Dropout is training a large ensemble of models (that share parameters).</a:t>
            </a:r>
          </a:p>
          <a:p>
            <a:endParaRPr sz="1800">
              <a:solidFill>
                <a:srgbClr val="0000FF"/>
              </a:solidFill>
            </a:endParaRPr>
          </a:p>
          <a:p>
            <a:r>
              <a:rPr lang="en" sz="1800">
                <a:solidFill>
                  <a:srgbClr val="0000FF"/>
                </a:solidFill>
              </a:rPr>
              <a:t>Each binary mask is one model, gets trained on only ~one datapoint.</a:t>
            </a:r>
          </a:p>
          <a:p>
            <a:endParaRPr sz="1800">
              <a:solidFill>
                <a:srgbClr val="0000FF"/>
              </a:solidFill>
            </a:endParaRPr>
          </a:p>
          <a:p>
            <a:endParaRPr sz="1800">
              <a:solidFill>
                <a:srgbClr val="0000FF"/>
              </a:solidFill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1420501" y="827926"/>
            <a:ext cx="6494624" cy="5681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250"/>
              <a:t>Waaaait a second… </a:t>
            </a:r>
          </a:p>
          <a:p>
            <a:r>
              <a:rPr lang="en" sz="2250"/>
              <a:t>How could this possibly be a good idea?</a:t>
            </a:r>
          </a:p>
        </p:txBody>
      </p:sp>
    </p:spTree>
    <p:extLst>
      <p:ext uri="{BB962C8B-B14F-4D97-AF65-F5344CB8AC3E}">
        <p14:creationId xmlns:p14="http://schemas.microsoft.com/office/powerpoint/2010/main" val="3444064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49</a:t>
            </a:fld>
            <a:endParaRPr lang="en"/>
          </a:p>
        </p:txBody>
      </p:sp>
      <p:sp>
        <p:nvSpPr>
          <p:cNvPr id="664" name="Shape 664"/>
          <p:cNvSpPr txBox="1"/>
          <p:nvPr/>
        </p:nvSpPr>
        <p:spPr>
          <a:xfrm>
            <a:off x="1446919" y="100183"/>
            <a:ext cx="5437574" cy="462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At test time….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1446920" y="1077131"/>
            <a:ext cx="6514424" cy="5550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Can in fact do this with a single forward pass! (approximately)</a:t>
            </a:r>
          </a:p>
        </p:txBody>
      </p:sp>
      <p:sp>
        <p:nvSpPr>
          <p:cNvPr id="666" name="Shape 666"/>
          <p:cNvSpPr/>
          <p:nvPr/>
        </p:nvSpPr>
        <p:spPr>
          <a:xfrm>
            <a:off x="1892213" y="2367338"/>
            <a:ext cx="455850" cy="45585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667" name="Shape 667"/>
          <p:cNvCxnSpPr>
            <a:stCxn id="666" idx="0"/>
          </p:cNvCxnSpPr>
          <p:nvPr/>
        </p:nvCxnSpPr>
        <p:spPr>
          <a:xfrm rot="10800000">
            <a:off x="2120138" y="1858613"/>
            <a:ext cx="0" cy="5087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8" name="Shape 668"/>
          <p:cNvSpPr/>
          <p:nvPr/>
        </p:nvSpPr>
        <p:spPr>
          <a:xfrm>
            <a:off x="1528163" y="3254644"/>
            <a:ext cx="455850" cy="45585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69" name="Shape 669"/>
          <p:cNvSpPr/>
          <p:nvPr/>
        </p:nvSpPr>
        <p:spPr>
          <a:xfrm>
            <a:off x="2266163" y="3254644"/>
            <a:ext cx="455850" cy="45585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670" name="Shape 670"/>
          <p:cNvCxnSpPr>
            <a:stCxn id="668" idx="7"/>
            <a:endCxn id="666" idx="4"/>
          </p:cNvCxnSpPr>
          <p:nvPr/>
        </p:nvCxnSpPr>
        <p:spPr>
          <a:xfrm rot="10800000" flipH="1">
            <a:off x="1917254" y="2823251"/>
            <a:ext cx="202950" cy="498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1" name="Shape 671"/>
          <p:cNvCxnSpPr>
            <a:stCxn id="669" idx="0"/>
            <a:endCxn id="666" idx="4"/>
          </p:cNvCxnSpPr>
          <p:nvPr/>
        </p:nvCxnSpPr>
        <p:spPr>
          <a:xfrm rot="10800000">
            <a:off x="2120138" y="2823094"/>
            <a:ext cx="373950" cy="4315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2" name="Shape 672"/>
          <p:cNvSpPr txBox="1"/>
          <p:nvPr/>
        </p:nvSpPr>
        <p:spPr>
          <a:xfrm>
            <a:off x="2885251" y="1403381"/>
            <a:ext cx="4944374" cy="12948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Leave all input neurons turned on (no dropout).</a:t>
            </a:r>
          </a:p>
          <a:p>
            <a:endParaRPr sz="1800"/>
          </a:p>
        </p:txBody>
      </p:sp>
      <p:sp>
        <p:nvSpPr>
          <p:cNvPr id="673" name="Shape 673"/>
          <p:cNvSpPr txBox="1"/>
          <p:nvPr/>
        </p:nvSpPr>
        <p:spPr>
          <a:xfrm>
            <a:off x="3939356" y="2328508"/>
            <a:ext cx="3314025" cy="9515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38761D"/>
                </a:solidFill>
              </a:rPr>
              <a:t>(this can be shown to be an approximation to evaluating the whole ensemble)</a:t>
            </a:r>
          </a:p>
        </p:txBody>
      </p:sp>
    </p:spTree>
    <p:extLst>
      <p:ext uri="{BB962C8B-B14F-4D97-AF65-F5344CB8AC3E}">
        <p14:creationId xmlns:p14="http://schemas.microsoft.com/office/powerpoint/2010/main" val="358841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432538" y="1"/>
            <a:ext cx="8146128" cy="11217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Consider what happens when the input to a neuron (x) is always positive:</a:t>
            </a:r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075" y="1933998"/>
            <a:ext cx="1668443" cy="7503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Shape 398"/>
              <p:cNvSpPr txBox="1"/>
              <p:nvPr/>
            </p:nvSpPr>
            <p:spPr>
              <a:xfrm>
                <a:off x="1598176" y="3477951"/>
                <a:ext cx="4759874" cy="588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r>
                  <a:rPr lang="en" sz="1800" dirty="0"/>
                  <a:t>What can we say about the gradients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" sz="1800" dirty="0"/>
                  <a:t>?</a:t>
                </a:r>
              </a:p>
            </p:txBody>
          </p:sp>
        </mc:Choice>
        <mc:Fallback xmlns="">
          <p:sp>
            <p:nvSpPr>
              <p:cNvPr id="398" name="Shape 3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76" y="3477951"/>
                <a:ext cx="4759874" cy="588599"/>
              </a:xfrm>
              <a:prstGeom prst="rect">
                <a:avLst/>
              </a:prstGeom>
              <a:blipFill>
                <a:blip r:embed="rId4"/>
                <a:stretch>
                  <a:fillRect l="-1536" t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" name="Shape 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1210" y="1298799"/>
            <a:ext cx="3303660" cy="1911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574393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50</a:t>
            </a:fld>
            <a:endParaRPr lang="en"/>
          </a:p>
        </p:txBody>
      </p:sp>
      <p:sp>
        <p:nvSpPr>
          <p:cNvPr id="679" name="Shape 679"/>
          <p:cNvSpPr txBox="1"/>
          <p:nvPr/>
        </p:nvSpPr>
        <p:spPr>
          <a:xfrm>
            <a:off x="1339764" y="107326"/>
            <a:ext cx="5437574" cy="4625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At test time….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446920" y="1077131"/>
            <a:ext cx="6514424" cy="5550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/>
              <a:t>Can in fact do this with a single forward pass! (approximately)</a:t>
            </a:r>
          </a:p>
        </p:txBody>
      </p:sp>
      <p:sp>
        <p:nvSpPr>
          <p:cNvPr id="681" name="Shape 681"/>
          <p:cNvSpPr/>
          <p:nvPr/>
        </p:nvSpPr>
        <p:spPr>
          <a:xfrm>
            <a:off x="1892213" y="2367338"/>
            <a:ext cx="455850" cy="45585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682" name="Shape 682"/>
          <p:cNvCxnSpPr>
            <a:stCxn id="681" idx="0"/>
          </p:cNvCxnSpPr>
          <p:nvPr/>
        </p:nvCxnSpPr>
        <p:spPr>
          <a:xfrm rot="10800000">
            <a:off x="2120138" y="1858613"/>
            <a:ext cx="0" cy="5087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3" name="Shape 683"/>
          <p:cNvSpPr/>
          <p:nvPr/>
        </p:nvSpPr>
        <p:spPr>
          <a:xfrm>
            <a:off x="1528163" y="3254644"/>
            <a:ext cx="455850" cy="45585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84" name="Shape 684"/>
          <p:cNvSpPr/>
          <p:nvPr/>
        </p:nvSpPr>
        <p:spPr>
          <a:xfrm>
            <a:off x="2266163" y="3254644"/>
            <a:ext cx="455850" cy="45585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685" name="Shape 685"/>
          <p:cNvCxnSpPr>
            <a:stCxn id="683" idx="7"/>
            <a:endCxn id="681" idx="4"/>
          </p:cNvCxnSpPr>
          <p:nvPr/>
        </p:nvCxnSpPr>
        <p:spPr>
          <a:xfrm rot="10800000" flipH="1">
            <a:off x="1917254" y="2823251"/>
            <a:ext cx="202950" cy="498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6" name="Shape 686"/>
          <p:cNvCxnSpPr>
            <a:stCxn id="684" idx="0"/>
            <a:endCxn id="681" idx="4"/>
          </p:cNvCxnSpPr>
          <p:nvPr/>
        </p:nvCxnSpPr>
        <p:spPr>
          <a:xfrm rot="10800000">
            <a:off x="2120138" y="2823094"/>
            <a:ext cx="373950" cy="4315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7" name="Shape 687"/>
          <p:cNvSpPr txBox="1"/>
          <p:nvPr/>
        </p:nvSpPr>
        <p:spPr>
          <a:xfrm>
            <a:off x="2885251" y="1403381"/>
            <a:ext cx="4944374" cy="12948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Leave all input neurons turned on (no dropout).</a:t>
            </a:r>
          </a:p>
          <a:p>
            <a:endParaRPr sz="1800"/>
          </a:p>
        </p:txBody>
      </p:sp>
      <p:sp>
        <p:nvSpPr>
          <p:cNvPr id="688" name="Shape 688"/>
          <p:cNvSpPr txBox="1"/>
          <p:nvPr/>
        </p:nvSpPr>
        <p:spPr>
          <a:xfrm>
            <a:off x="3151500" y="2085133"/>
            <a:ext cx="4644675" cy="142717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1800">
                <a:solidFill>
                  <a:srgbClr val="0000FF"/>
                </a:solidFill>
              </a:rPr>
              <a:t>Q: Suppose that with all inputs present at test time the output of this neuron is x.</a:t>
            </a:r>
          </a:p>
          <a:p>
            <a:endParaRPr sz="1800">
              <a:solidFill>
                <a:srgbClr val="0000FF"/>
              </a:solidFill>
            </a:endParaRPr>
          </a:p>
          <a:p>
            <a:r>
              <a:rPr lang="en" sz="1800">
                <a:solidFill>
                  <a:srgbClr val="0000FF"/>
                </a:solidFill>
              </a:rPr>
              <a:t>What would its output be during training time, in expectation? (e.g. if p = 0.5)</a:t>
            </a:r>
          </a:p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7050920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51</a:t>
            </a:fld>
            <a:endParaRPr lang="en"/>
          </a:p>
        </p:txBody>
      </p:sp>
      <p:sp>
        <p:nvSpPr>
          <p:cNvPr id="733" name="Shape 733"/>
          <p:cNvSpPr txBox="1"/>
          <p:nvPr/>
        </p:nvSpPr>
        <p:spPr>
          <a:xfrm>
            <a:off x="576717" y="65120"/>
            <a:ext cx="7797061" cy="5744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We can do something approximate analytically</a:t>
            </a:r>
          </a:p>
        </p:txBody>
      </p:sp>
      <p:pic>
        <p:nvPicPr>
          <p:cNvPr id="734" name="Shape 7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603" y="1419132"/>
            <a:ext cx="6165543" cy="1033594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Shape 735"/>
          <p:cNvSpPr txBox="1"/>
          <p:nvPr/>
        </p:nvSpPr>
        <p:spPr>
          <a:xfrm>
            <a:off x="1345614" y="2610581"/>
            <a:ext cx="6066449" cy="11848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/>
              <a:t>At test time all neurons are active always</a:t>
            </a:r>
          </a:p>
          <a:p>
            <a:r>
              <a:rPr lang="en" sz="1800"/>
              <a:t>=&gt; We must scale the activations so that for each neuron:</a:t>
            </a:r>
          </a:p>
          <a:p>
            <a:r>
              <a:rPr lang="en" sz="1800" u="sng"/>
              <a:t>output at test time</a:t>
            </a:r>
            <a:r>
              <a:rPr lang="en" sz="1800"/>
              <a:t> = </a:t>
            </a:r>
            <a:r>
              <a:rPr lang="en" sz="1800" u="sng"/>
              <a:t>expected output at training time</a:t>
            </a:r>
          </a:p>
        </p:txBody>
      </p:sp>
    </p:spTree>
    <p:extLst>
      <p:ext uri="{BB962C8B-B14F-4D97-AF65-F5344CB8AC3E}">
        <p14:creationId xmlns:p14="http://schemas.microsoft.com/office/powerpoint/2010/main" val="1598086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 lang="en"/>
          </a:p>
        </p:txBody>
      </p:sp>
      <p:pic>
        <p:nvPicPr>
          <p:cNvPr id="741" name="Shape 7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587" y="714376"/>
            <a:ext cx="4191449" cy="3205594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 txBox="1"/>
          <p:nvPr/>
        </p:nvSpPr>
        <p:spPr>
          <a:xfrm>
            <a:off x="1259587" y="81600"/>
            <a:ext cx="4534142" cy="7267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Dropout Summary</a:t>
            </a:r>
          </a:p>
        </p:txBody>
      </p:sp>
      <p:sp>
        <p:nvSpPr>
          <p:cNvPr id="743" name="Shape 743"/>
          <p:cNvSpPr/>
          <p:nvPr/>
        </p:nvSpPr>
        <p:spPr>
          <a:xfrm>
            <a:off x="1351258" y="1913400"/>
            <a:ext cx="4243949" cy="295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44" name="Shape 744"/>
          <p:cNvSpPr/>
          <p:nvPr/>
        </p:nvSpPr>
        <p:spPr>
          <a:xfrm>
            <a:off x="1351258" y="2310563"/>
            <a:ext cx="4243949" cy="26819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45" name="Shape 745"/>
          <p:cNvSpPr txBox="1"/>
          <p:nvPr/>
        </p:nvSpPr>
        <p:spPr>
          <a:xfrm>
            <a:off x="5673094" y="2019489"/>
            <a:ext cx="2345400" cy="4691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drop in forward pass</a:t>
            </a:r>
          </a:p>
        </p:txBody>
      </p:sp>
      <p:sp>
        <p:nvSpPr>
          <p:cNvPr id="746" name="Shape 746"/>
          <p:cNvSpPr/>
          <p:nvPr/>
        </p:nvSpPr>
        <p:spPr>
          <a:xfrm>
            <a:off x="3501676" y="3422513"/>
            <a:ext cx="2093624" cy="365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47" name="Shape 747"/>
          <p:cNvSpPr txBox="1"/>
          <p:nvPr/>
        </p:nvSpPr>
        <p:spPr>
          <a:xfrm>
            <a:off x="5680650" y="3388764"/>
            <a:ext cx="2345400" cy="4691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scale at test time</a:t>
            </a:r>
          </a:p>
        </p:txBody>
      </p:sp>
    </p:spTree>
    <p:extLst>
      <p:ext uri="{BB962C8B-B14F-4D97-AF65-F5344CB8AC3E}">
        <p14:creationId xmlns:p14="http://schemas.microsoft.com/office/powerpoint/2010/main" val="1366011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sldNum" idx="4294967295"/>
          </p:nvPr>
        </p:nvSpPr>
        <p:spPr>
          <a:xfrm>
            <a:off x="6020468" y="4143825"/>
            <a:ext cx="411524" cy="295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 lang="en"/>
          </a:p>
        </p:txBody>
      </p:sp>
      <p:sp>
        <p:nvSpPr>
          <p:cNvPr id="753" name="Shape 753"/>
          <p:cNvSpPr txBox="1"/>
          <p:nvPr/>
        </p:nvSpPr>
        <p:spPr>
          <a:xfrm>
            <a:off x="1337194" y="136219"/>
            <a:ext cx="6470100" cy="416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More common: “Inverted dropout”</a:t>
            </a:r>
          </a:p>
        </p:txBody>
      </p:sp>
      <p:pic>
        <p:nvPicPr>
          <p:cNvPr id="754" name="Shape 7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64" y="1188965"/>
            <a:ext cx="4154362" cy="2765568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>
            <a:off x="1565850" y="1887169"/>
            <a:ext cx="4154400" cy="295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56" name="Shape 756"/>
          <p:cNvSpPr/>
          <p:nvPr/>
        </p:nvSpPr>
        <p:spPr>
          <a:xfrm>
            <a:off x="1565847" y="2308895"/>
            <a:ext cx="4154400" cy="26324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757" name="Shape 757"/>
          <p:cNvCxnSpPr/>
          <p:nvPr/>
        </p:nvCxnSpPr>
        <p:spPr>
          <a:xfrm flipH="1">
            <a:off x="3721126" y="3156338"/>
            <a:ext cx="1507949" cy="3017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8" name="Shape 758"/>
          <p:cNvSpPr txBox="1"/>
          <p:nvPr/>
        </p:nvSpPr>
        <p:spPr>
          <a:xfrm>
            <a:off x="5343976" y="2948081"/>
            <a:ext cx="2577824" cy="4164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>
                <a:solidFill>
                  <a:srgbClr val="FF0000"/>
                </a:solidFill>
              </a:rPr>
              <a:t>test time is unchanged!</a:t>
            </a:r>
          </a:p>
        </p:txBody>
      </p:sp>
    </p:spTree>
    <p:extLst>
      <p:ext uri="{BB962C8B-B14F-4D97-AF65-F5344CB8AC3E}">
        <p14:creationId xmlns:p14="http://schemas.microsoft.com/office/powerpoint/2010/main" val="413657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915278" y="54051"/>
            <a:ext cx="6988022" cy="118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Consider what happens when the input to a neuron is always positive...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549" y="1783324"/>
            <a:ext cx="2058299" cy="8498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7" name="Shape 407"/>
              <p:cNvSpPr txBox="1"/>
              <p:nvPr/>
            </p:nvSpPr>
            <p:spPr>
              <a:xfrm>
                <a:off x="1346701" y="3360176"/>
                <a:ext cx="4759874" cy="588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r>
                  <a:rPr lang="en" sz="1800" dirty="0"/>
                  <a:t>What can we say about the gradients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" sz="1800" dirty="0"/>
                  <a:t>?</a:t>
                </a:r>
              </a:p>
              <a:p>
                <a:r>
                  <a:rPr lang="en" sz="1800" dirty="0">
                    <a:solidFill>
                      <a:srgbClr val="FF0000"/>
                    </a:solidFill>
                  </a:rPr>
                  <a:t>Always all positive or all negative :(</a:t>
                </a:r>
              </a:p>
              <a:p>
                <a:r>
                  <a:rPr lang="en" sz="1800" dirty="0">
                    <a:solidFill>
                      <a:srgbClr val="FF00FF"/>
                    </a:solidFill>
                  </a:rPr>
                  <a:t>(this is also why you want zero-mean data!)</a:t>
                </a:r>
              </a:p>
            </p:txBody>
          </p:sp>
        </mc:Choice>
        <mc:Fallback xmlns="">
          <p:sp>
            <p:nvSpPr>
              <p:cNvPr id="407" name="Shape 4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01" y="3360176"/>
                <a:ext cx="4759874" cy="588599"/>
              </a:xfrm>
              <a:prstGeom prst="rect">
                <a:avLst/>
              </a:prstGeom>
              <a:blipFill>
                <a:blip r:embed="rId4"/>
                <a:stretch>
                  <a:fillRect l="-1536" t="-2062" b="-75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8" name="Shape 408"/>
          <p:cNvCxnSpPr/>
          <p:nvPr/>
        </p:nvCxnSpPr>
        <p:spPr>
          <a:xfrm flipH="1">
            <a:off x="6538492" y="771525"/>
            <a:ext cx="8336" cy="2568975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9" name="Shape 409"/>
          <p:cNvCxnSpPr/>
          <p:nvPr/>
        </p:nvCxnSpPr>
        <p:spPr>
          <a:xfrm rot="10800000">
            <a:off x="5509303" y="1956511"/>
            <a:ext cx="20582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0" name="Shape 410"/>
          <p:cNvSpPr/>
          <p:nvPr/>
        </p:nvSpPr>
        <p:spPr>
          <a:xfrm>
            <a:off x="6546829" y="771525"/>
            <a:ext cx="1020599" cy="1173791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11" name="Shape 411"/>
          <p:cNvSpPr/>
          <p:nvPr/>
        </p:nvSpPr>
        <p:spPr>
          <a:xfrm>
            <a:off x="5546222" y="1971956"/>
            <a:ext cx="980100" cy="111287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412" name="Shape 412"/>
          <p:cNvCxnSpPr/>
          <p:nvPr/>
        </p:nvCxnSpPr>
        <p:spPr>
          <a:xfrm>
            <a:off x="6538493" y="1951017"/>
            <a:ext cx="908774" cy="1111799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3" name="Shape 413"/>
          <p:cNvSpPr txBox="1"/>
          <p:nvPr/>
        </p:nvSpPr>
        <p:spPr>
          <a:xfrm>
            <a:off x="6732958" y="3097050"/>
            <a:ext cx="1113524" cy="4890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hypothetical optimal w vector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6847256" y="1863489"/>
            <a:ext cx="1367550" cy="600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FF0000"/>
                </a:solidFill>
              </a:rPr>
              <a:t>zig zag path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6646771" y="771525"/>
            <a:ext cx="908774" cy="101395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 dirty="0">
                <a:solidFill>
                  <a:srgbClr val="38761D"/>
                </a:solidFill>
              </a:rPr>
              <a:t>allowed gradient update directions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5594038" y="2077320"/>
            <a:ext cx="908774" cy="1111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050">
                <a:solidFill>
                  <a:srgbClr val="38761D"/>
                </a:solidFill>
              </a:rPr>
              <a:t>allowed gradient update directions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6671903" y="1817592"/>
            <a:ext cx="0" cy="5669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6671903" y="2285470"/>
            <a:ext cx="48352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9" name="Shape 419"/>
          <p:cNvCxnSpPr/>
          <p:nvPr/>
        </p:nvCxnSpPr>
        <p:spPr>
          <a:xfrm flipH="1">
            <a:off x="7088721" y="2285471"/>
            <a:ext cx="4275" cy="57719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0" name="Shape 420"/>
          <p:cNvCxnSpPr/>
          <p:nvPr/>
        </p:nvCxnSpPr>
        <p:spPr>
          <a:xfrm>
            <a:off x="7092996" y="2846925"/>
            <a:ext cx="483525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1" name="Shape 421"/>
          <p:cNvCxnSpPr/>
          <p:nvPr/>
        </p:nvCxnSpPr>
        <p:spPr>
          <a:xfrm flipH="1">
            <a:off x="7430684" y="2846925"/>
            <a:ext cx="124875" cy="23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1853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1361209" y="104405"/>
            <a:ext cx="5025736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199431" y="3137800"/>
            <a:ext cx="1134000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tanh(x)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165001" y="1069156"/>
            <a:ext cx="4106163" cy="2752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r>
              <a:rPr lang="en" sz="1600" dirty="0"/>
              <a:t>Squashes numbers to range [-1,1]</a:t>
            </a:r>
          </a:p>
          <a:p>
            <a:pPr marL="333375" indent="-257175">
              <a:buSzPct val="100000"/>
              <a:buFont typeface="Arial" panose="020B0604020202020204" pitchFamily="34" charset="0"/>
              <a:buChar char="•"/>
            </a:pPr>
            <a:endParaRPr lang="en" sz="1600" dirty="0"/>
          </a:p>
          <a:p>
            <a:pPr marL="33337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38761D"/>
                </a:solidFill>
              </a:rPr>
              <a:t>Zero centered (nice)</a:t>
            </a:r>
          </a:p>
          <a:p>
            <a:pPr marL="333375" indent="-257175">
              <a:buClr>
                <a:srgbClr val="38761D"/>
              </a:buClr>
              <a:buSzPct val="100000"/>
              <a:buFont typeface="Arial" panose="020B0604020202020204" pitchFamily="34" charset="0"/>
              <a:buChar char="•"/>
            </a:pPr>
            <a:endParaRPr lang="en" sz="1600" dirty="0">
              <a:solidFill>
                <a:srgbClr val="38761D"/>
              </a:solidFill>
            </a:endParaRPr>
          </a:p>
          <a:p>
            <a:pPr marL="333375" indent="-257175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FF0000"/>
                </a:solidFill>
              </a:rPr>
              <a:t>Still kills gradients when saturated :(</a:t>
            </a:r>
          </a:p>
          <a:p>
            <a:pPr marL="333375" indent="-257175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en" sz="1600" dirty="0">
              <a:solidFill>
                <a:srgbClr val="FF0000"/>
              </a:solidFill>
            </a:endParaRPr>
          </a:p>
          <a:p>
            <a:pPr marL="333375" indent="-257175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8000"/>
                </a:solidFill>
              </a:rPr>
              <a:t>Also used in LSTMs for bounded, signed values.</a:t>
            </a:r>
          </a:p>
          <a:p>
            <a:pPr marL="333375" indent="-257175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en" sz="1600" dirty="0">
              <a:solidFill>
                <a:srgbClr val="008000"/>
              </a:solidFill>
            </a:endParaRPr>
          </a:p>
          <a:p>
            <a:pPr marL="333375" indent="-257175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FF0000"/>
                </a:solidFill>
              </a:rPr>
              <a:t>Not as good for binary functions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750" y="1128225"/>
            <a:ext cx="22860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6249075" y="4105376"/>
            <a:ext cx="1905750" cy="518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[LeCun et al., 1991]</a:t>
            </a:r>
          </a:p>
        </p:txBody>
      </p:sp>
    </p:spTree>
    <p:extLst>
      <p:ext uri="{BB962C8B-B14F-4D97-AF65-F5344CB8AC3E}">
        <p14:creationId xmlns:p14="http://schemas.microsoft.com/office/powerpoint/2010/main" val="374180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1210913" y="90551"/>
            <a:ext cx="384277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3200" dirty="0">
                <a:solidFill>
                  <a:srgbClr val="2D2D8A"/>
                </a:solidFill>
              </a:rPr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9" name="Shape 449"/>
              <p:cNvSpPr txBox="1"/>
              <p:nvPr/>
            </p:nvSpPr>
            <p:spPr>
              <a:xfrm>
                <a:off x="3879057" y="801875"/>
                <a:ext cx="4121944" cy="275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14325" indent="-257175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Computes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1" dirty="0"/>
              </a:p>
              <a:p>
                <a:endParaRPr lang="en-US" sz="1600" dirty="0">
                  <a:solidFill>
                    <a:srgbClr val="6AA84F"/>
                  </a:solidFill>
                </a:endParaRP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38761D"/>
                    </a:solidFill>
                  </a:rPr>
                  <a:t>Does not saturate (in +region)</a:t>
                </a: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38761D"/>
                  </a:solidFill>
                </a:endParaRP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38761D"/>
                    </a:solidFill>
                  </a:rPr>
                  <a:t>Converges faster than sigmoid/tanh on image data (e.g. 6x)</a:t>
                </a: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38761D"/>
                  </a:solidFill>
                </a:endParaRP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Not suitable for logical functions</a:t>
                </a: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C00000"/>
                  </a:solidFill>
                </a:endParaRPr>
              </a:p>
              <a:p>
                <a:pPr marL="314325" indent="-257175">
                  <a:buClr>
                    <a:srgbClr val="38761D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C00000"/>
                    </a:solidFill>
                  </a:rPr>
                  <a:t>Not for control in recurrent nets</a:t>
                </a:r>
                <a:endParaRPr lang="en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9" name="Shape 4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057" y="801875"/>
                <a:ext cx="4121944" cy="2752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426" y="912900"/>
            <a:ext cx="2221706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1365470" y="3101375"/>
            <a:ext cx="2598524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ReLU</a:t>
            </a:r>
          </a:p>
          <a:p>
            <a:r>
              <a:rPr lang="en" sz="1800"/>
              <a:t>(Rectified Linear Unit)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6020476" y="4035575"/>
            <a:ext cx="2096999" cy="3936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350">
                <a:solidFill>
                  <a:srgbClr val="0000FF"/>
                </a:solidFill>
              </a:rPr>
              <a:t>[Krizhevsky et al., 2012]</a:t>
            </a:r>
          </a:p>
        </p:txBody>
      </p:sp>
    </p:spTree>
    <p:extLst>
      <p:ext uri="{BB962C8B-B14F-4D97-AF65-F5344CB8AC3E}">
        <p14:creationId xmlns:p14="http://schemas.microsoft.com/office/powerpoint/2010/main" val="170724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sldNum" idx="4294967295"/>
          </p:nvPr>
        </p:nvSpPr>
        <p:spPr>
          <a:xfrm>
            <a:off x="6020468" y="4667850"/>
            <a:ext cx="411524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lang="en"/>
          </a:p>
        </p:txBody>
      </p:sp>
      <p:sp>
        <p:nvSpPr>
          <p:cNvPr id="458" name="Shape 458"/>
          <p:cNvSpPr txBox="1"/>
          <p:nvPr/>
        </p:nvSpPr>
        <p:spPr>
          <a:xfrm>
            <a:off x="448280" y="85588"/>
            <a:ext cx="3842775" cy="7331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2800" dirty="0">
                <a:solidFill>
                  <a:srgbClr val="2D2D8A"/>
                </a:solidFill>
              </a:rPr>
              <a:t>Activation Functions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1365470" y="3101375"/>
            <a:ext cx="2598524" cy="4527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b="1"/>
              <a:t>ReLU</a:t>
            </a:r>
          </a:p>
          <a:p>
            <a:r>
              <a:rPr lang="en" sz="1800"/>
              <a:t>(Rectified Linear Unit)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Shape 460"/>
              <p:cNvSpPr txBox="1"/>
              <p:nvPr/>
            </p:nvSpPr>
            <p:spPr>
              <a:xfrm>
                <a:off x="4086908" y="246623"/>
                <a:ext cx="3945149" cy="2905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285750">
                  <a:buSzPct val="100000"/>
                  <a:buChar char="-"/>
                </a:pPr>
                <a:r>
                  <a:rPr lang="en" sz="1800" dirty="0"/>
                  <a:t>Computes </a:t>
                </a:r>
                <a14:m>
                  <m:oMath xmlns:m="http://schemas.openxmlformats.org/officeDocument/2006/math"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" sz="18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" sz="1800" b="1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" sz="1800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sz="1800" dirty="0"/>
              </a:p>
              <a:p>
                <a:pPr marL="342900" indent="-285750">
                  <a:buClr>
                    <a:srgbClr val="38761D"/>
                  </a:buClr>
                  <a:buSzPct val="100000"/>
                  <a:buChar char="-"/>
                </a:pPr>
                <a:r>
                  <a:rPr lang="en" sz="1800" dirty="0">
                    <a:solidFill>
                      <a:srgbClr val="38761D"/>
                    </a:solidFill>
                  </a:rPr>
                  <a:t>Does not saturate (in +region)</a:t>
                </a:r>
              </a:p>
              <a:p>
                <a:pPr marL="342900" indent="-285750">
                  <a:buClr>
                    <a:srgbClr val="38761D"/>
                  </a:buClr>
                  <a:buSzPct val="100000"/>
                  <a:buChar char="-"/>
                </a:pPr>
                <a:r>
                  <a:rPr lang="en" sz="1800" dirty="0">
                    <a:solidFill>
                      <a:srgbClr val="38761D"/>
                    </a:solidFill>
                  </a:rPr>
                  <a:t>Very computationally efficient</a:t>
                </a:r>
              </a:p>
              <a:p>
                <a:pPr marL="342900" indent="-285750">
                  <a:buClr>
                    <a:srgbClr val="38761D"/>
                  </a:buClr>
                  <a:buSzPct val="100000"/>
                  <a:buChar char="-"/>
                </a:pPr>
                <a:r>
                  <a:rPr lang="en" sz="1800" dirty="0">
                    <a:solidFill>
                      <a:srgbClr val="38761D"/>
                    </a:solidFill>
                  </a:rPr>
                  <a:t>Converges much faster than sigmoid/tanh in practice (e.g. 6x)</a:t>
                </a:r>
              </a:p>
              <a:p>
                <a:endParaRPr sz="1800" dirty="0">
                  <a:solidFill>
                    <a:srgbClr val="38761D"/>
                  </a:solidFill>
                </a:endParaRPr>
              </a:p>
              <a:p>
                <a:pPr marL="342900" indent="-285750">
                  <a:buClr>
                    <a:srgbClr val="FF0000"/>
                  </a:buClr>
                  <a:buSzPct val="100000"/>
                  <a:buChar char="-"/>
                </a:pPr>
                <a:r>
                  <a:rPr lang="en" sz="1800" dirty="0">
                    <a:solidFill>
                      <a:srgbClr val="FF0000"/>
                    </a:solidFill>
                  </a:rPr>
                  <a:t>Not zero-centered output</a:t>
                </a:r>
              </a:p>
              <a:p>
                <a:pPr marL="342900" indent="-285750">
                  <a:buClr>
                    <a:srgbClr val="FF0000"/>
                  </a:buClr>
                  <a:buSzPct val="100000"/>
                  <a:buChar char="-"/>
                </a:pPr>
                <a:r>
                  <a:rPr lang="en" sz="1800" dirty="0">
                    <a:solidFill>
                      <a:srgbClr val="FF0000"/>
                    </a:solidFill>
                  </a:rPr>
                  <a:t>An annoyance:</a:t>
                </a:r>
              </a:p>
              <a:p>
                <a:endParaRPr sz="1800" dirty="0">
                  <a:solidFill>
                    <a:srgbClr val="FF0000"/>
                  </a:solidFill>
                </a:endParaRPr>
              </a:p>
              <a:p>
                <a:r>
                  <a:rPr lang="en" sz="1800" dirty="0">
                    <a:solidFill>
                      <a:srgbClr val="FF0000"/>
                    </a:solidFill>
                  </a:rPr>
                  <a:t>hint: what is the gradient when x &lt; 0?</a:t>
                </a:r>
              </a:p>
            </p:txBody>
          </p:sp>
        </mc:Choice>
        <mc:Fallback xmlns="">
          <p:sp>
            <p:nvSpPr>
              <p:cNvPr id="460" name="Shape 4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08" y="246623"/>
                <a:ext cx="3945149" cy="2905286"/>
              </a:xfrm>
              <a:prstGeom prst="rect">
                <a:avLst/>
              </a:prstGeom>
              <a:blipFill>
                <a:blip r:embed="rId3"/>
                <a:stretch>
                  <a:fillRect l="-1852" t="-210" r="-1080" b="-1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426" y="912900"/>
            <a:ext cx="2221706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7834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2196</Words>
  <Application>Microsoft Office PowerPoint</Application>
  <PresentationFormat>On-screen Show (16:9)</PresentationFormat>
  <Paragraphs>376</Paragraphs>
  <Slides>53</Slides>
  <Notes>53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Helvetica Neue</vt:lpstr>
      <vt:lpstr>Arial Unicode MS</vt:lpstr>
      <vt:lpstr>Cambria Math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do BatchNorm ?</vt:lpstr>
      <vt:lpstr>Where to do BatchNorm ?</vt:lpstr>
      <vt:lpstr>Where to do BatchNorm ?</vt:lpstr>
      <vt:lpstr>Where to do BatchNorm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Designing, Visualizing and Understanding  Deep Neural Networks</dc:title>
  <dc:creator>John Canny</dc:creator>
  <cp:lastModifiedBy>lboloni</cp:lastModifiedBy>
  <cp:revision>377</cp:revision>
  <dcterms:modified xsi:type="dcterms:W3CDTF">2019-11-19T01:31:05Z</dcterms:modified>
</cp:coreProperties>
</file>