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>
  <p:sldMasterIdLst>
    <p:sldMasterId id="2147483660" r:id="rId1"/>
  </p:sldMasterIdLst>
  <p:notesMasterIdLst>
    <p:notesMasterId r:id="rId38"/>
  </p:notesMasterIdLst>
  <p:sldIdLst>
    <p:sldId id="588" r:id="rId2"/>
    <p:sldId id="589" r:id="rId3"/>
    <p:sldId id="590" r:id="rId4"/>
    <p:sldId id="591" r:id="rId5"/>
    <p:sldId id="592" r:id="rId6"/>
    <p:sldId id="593" r:id="rId7"/>
    <p:sldId id="594" r:id="rId8"/>
    <p:sldId id="595" r:id="rId9"/>
    <p:sldId id="596" r:id="rId10"/>
    <p:sldId id="597" r:id="rId11"/>
    <p:sldId id="598" r:id="rId12"/>
    <p:sldId id="599" r:id="rId13"/>
    <p:sldId id="600" r:id="rId14"/>
    <p:sldId id="603" r:id="rId15"/>
    <p:sldId id="604" r:id="rId16"/>
    <p:sldId id="605" r:id="rId17"/>
    <p:sldId id="606" r:id="rId18"/>
    <p:sldId id="607" r:id="rId19"/>
    <p:sldId id="608" r:id="rId20"/>
    <p:sldId id="609" r:id="rId21"/>
    <p:sldId id="610" r:id="rId22"/>
    <p:sldId id="611" r:id="rId23"/>
    <p:sldId id="679" r:id="rId24"/>
    <p:sldId id="680" r:id="rId25"/>
    <p:sldId id="612" r:id="rId26"/>
    <p:sldId id="613" r:id="rId27"/>
    <p:sldId id="614" r:id="rId28"/>
    <p:sldId id="615" r:id="rId29"/>
    <p:sldId id="616" r:id="rId30"/>
    <p:sldId id="617" r:id="rId31"/>
    <p:sldId id="618" r:id="rId32"/>
    <p:sldId id="619" r:id="rId33"/>
    <p:sldId id="620" r:id="rId34"/>
    <p:sldId id="621" r:id="rId35"/>
    <p:sldId id="622" r:id="rId36"/>
    <p:sldId id="625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Helvetica Neue" panose="020B0604020202020204" charset="0"/>
      <p:regular r:id="rId43"/>
      <p:bold r:id="rId44"/>
      <p:italic r:id="rId45"/>
      <p:boldItalic r:id="rId46"/>
    </p:embeddedFont>
    <p:embeddedFont>
      <p:font typeface="Impact" panose="020B0806030902050204" pitchFamily="3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D8A"/>
    <a:srgbClr val="EA9C00"/>
    <a:srgbClr val="FF9E9E"/>
    <a:srgbClr val="0000FF"/>
    <a:srgbClr val="FF00FF"/>
    <a:srgbClr val="C08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755" autoAdjust="0"/>
  </p:normalViewPr>
  <p:slideViewPr>
    <p:cSldViewPr snapToGrid="0">
      <p:cViewPr varScale="1">
        <p:scale>
          <a:sx n="108" d="100"/>
          <a:sy n="108" d="100"/>
        </p:scale>
        <p:origin x="52" y="4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186009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hape 7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Shape 7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492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Shape 8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Shape 8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525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230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2282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7604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5068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4608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0861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Shape 8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909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Shape 9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Shape 9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56566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Shape 9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Shape 9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787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Shape 8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6234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Shape 9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Shape 9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984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Shape 9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Shape 9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3387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Shape 9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Shape 9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70054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Shape 9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Shape 9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7584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Shape 9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Shape 9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6234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Shape 9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Shape 9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2810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Shape 9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1090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Shape 9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Shape 9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7255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Shape 9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41709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Shape 9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Shape 9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1204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Shape 8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Shape 8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9714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hape 10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Shape 10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5985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Shape 10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Shape 10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49366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Shape 10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Shape 10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2562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Shape 10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Shape 10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39140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Shape 10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Shape 10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72179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Shape 10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Shape 10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2040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Shape 8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Shape 8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438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Shape 8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641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Shape 8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Shape 8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2600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Shape 8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0400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Shape 8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Shape 8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436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Shape 8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Shape 8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219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4624125"/>
            <a:ext cx="9144000" cy="529200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4" name="Shape 14"/>
          <p:cNvSpPr txBox="1"/>
          <p:nvPr/>
        </p:nvSpPr>
        <p:spPr>
          <a:xfrm>
            <a:off x="72200" y="4624125"/>
            <a:ext cx="8957500" cy="54150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50" dirty="0">
                <a:solidFill>
                  <a:srgbClr val="FFFFFF"/>
                </a:solidFill>
              </a:rPr>
              <a:t>Slide based on cs231n by Fei-Fei Li &amp; Andrej Karpathy &amp; Justin Johnson</a:t>
            </a:r>
          </a:p>
        </p:txBody>
      </p:sp>
      <p:sp>
        <p:nvSpPr>
          <p:cNvPr id="17" name="Shape 17"/>
          <p:cNvSpPr txBox="1"/>
          <p:nvPr/>
        </p:nvSpPr>
        <p:spPr>
          <a:xfrm>
            <a:off x="7688302" y="4617975"/>
            <a:ext cx="3501299" cy="54150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513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18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1" r:id="rId8"/>
    <p:sldLayoutId id="2147483664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PGLj-uKT1w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Shape 798"/>
          <p:cNvSpPr txBox="1"/>
          <p:nvPr/>
        </p:nvSpPr>
        <p:spPr>
          <a:xfrm>
            <a:off x="288358" y="189713"/>
            <a:ext cx="7481879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This Time:</a:t>
            </a:r>
            <a:r>
              <a:rPr lang="en" sz="32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 Case Study: LeNet-5</a:t>
            </a:r>
          </a:p>
        </p:txBody>
      </p:sp>
      <p:pic>
        <p:nvPicPr>
          <p:cNvPr id="799" name="Shape 799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9" y="1243725"/>
            <a:ext cx="8645224" cy="2380574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Shape 800"/>
          <p:cNvSpPr txBox="1"/>
          <p:nvPr/>
        </p:nvSpPr>
        <p:spPr>
          <a:xfrm>
            <a:off x="323950" y="787312"/>
            <a:ext cx="33227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[LeCun et al., 1998]</a:t>
            </a:r>
          </a:p>
        </p:txBody>
      </p:sp>
      <p:sp>
        <p:nvSpPr>
          <p:cNvPr id="801" name="Shape 801"/>
          <p:cNvSpPr txBox="1"/>
          <p:nvPr/>
        </p:nvSpPr>
        <p:spPr>
          <a:xfrm>
            <a:off x="323950" y="3624300"/>
            <a:ext cx="6631200" cy="3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 filters were 5x5, applied at stride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Subsampling (Pooling) layers were 2x2 applied at stride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i.e. architecture is [CONV-POOL-CONV-POOL-CONV-FC]</a:t>
            </a:r>
          </a:p>
        </p:txBody>
      </p:sp>
    </p:spTree>
    <p:extLst>
      <p:ext uri="{BB962C8B-B14F-4D97-AF65-F5344CB8AC3E}">
        <p14:creationId xmlns:p14="http://schemas.microsoft.com/office/powerpoint/2010/main" val="4007642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hape 870"/>
          <p:cNvSpPr txBox="1"/>
          <p:nvPr/>
        </p:nvSpPr>
        <p:spPr>
          <a:xfrm>
            <a:off x="152075" y="793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AlexNet</a:t>
            </a:r>
          </a:p>
        </p:txBody>
      </p:sp>
      <p:pic>
        <p:nvPicPr>
          <p:cNvPr id="871" name="Shape 871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25" y="79300"/>
            <a:ext cx="5145048" cy="17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Shape 872"/>
          <p:cNvSpPr txBox="1"/>
          <p:nvPr/>
        </p:nvSpPr>
        <p:spPr>
          <a:xfrm>
            <a:off x="185125" y="614200"/>
            <a:ext cx="3474900" cy="49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[Krizhevsky et al. 2012]</a:t>
            </a:r>
          </a:p>
        </p:txBody>
      </p:sp>
      <p:sp>
        <p:nvSpPr>
          <p:cNvPr id="873" name="Shape 873"/>
          <p:cNvSpPr txBox="1"/>
          <p:nvPr/>
        </p:nvSpPr>
        <p:spPr>
          <a:xfrm>
            <a:off x="93200" y="1241574"/>
            <a:ext cx="8428499" cy="105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Full (simplified) AlexNet architecture: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[227x227x3] INPUT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[55x55x96] </a:t>
            </a:r>
            <a:r>
              <a:rPr lang="en" sz="1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CONV1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96 11x11 filters at stride 4, pad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[27x27x96] </a:t>
            </a: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MAX POOL1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3x3 filters at stride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[27x27x96] </a:t>
            </a:r>
            <a:r>
              <a:rPr lang="en" sz="1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NORM1: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Normalization layer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[27x27x256] </a:t>
            </a:r>
            <a:r>
              <a:rPr lang="en" sz="1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CONV2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256 5x5 filters at stride 1, pad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[13x13x256] </a:t>
            </a: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MAX POOL2: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3x3 filters at stride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[13x13x256] </a:t>
            </a:r>
            <a:r>
              <a:rPr lang="en" sz="1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NORM2: 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Normalization layer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[13x13x384] </a:t>
            </a:r>
            <a:r>
              <a:rPr lang="en" sz="1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CONV3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384 3x3 filters at stride 1, pad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[13x13x384] </a:t>
            </a:r>
            <a:r>
              <a:rPr lang="en" sz="1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CONV4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384 3x3 filters at stride 1, pad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[13x13x256] </a:t>
            </a:r>
            <a:r>
              <a:rPr lang="en" sz="1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CONV5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256 3x3 filters at stride 1, pad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[6x6x256] </a:t>
            </a: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MAX POOL3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3x3 filters at stride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[4096] </a:t>
            </a:r>
            <a:r>
              <a:rPr lang="en" sz="1400" kern="0">
                <a:solidFill>
                  <a:srgbClr val="E69138"/>
                </a:solidFill>
                <a:latin typeface="Arial"/>
                <a:cs typeface="Arial"/>
                <a:sym typeface="Arial"/>
              </a:rPr>
              <a:t>FC6: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4096 neurons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[4096] </a:t>
            </a:r>
            <a:r>
              <a:rPr lang="en" sz="1400" kern="0">
                <a:solidFill>
                  <a:srgbClr val="E69138"/>
                </a:solidFill>
                <a:latin typeface="Arial"/>
                <a:cs typeface="Arial"/>
                <a:sym typeface="Arial"/>
              </a:rPr>
              <a:t>FC7: 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4096 neurons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[1000] </a:t>
            </a:r>
            <a:r>
              <a:rPr lang="en" sz="1400" kern="0">
                <a:solidFill>
                  <a:srgbClr val="E69138"/>
                </a:solidFill>
                <a:latin typeface="Arial"/>
                <a:cs typeface="Arial"/>
                <a:sym typeface="Arial"/>
              </a:rPr>
              <a:t>FC8: 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1000 neurons (class scores)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6833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Shape 879"/>
          <p:cNvSpPr txBox="1"/>
          <p:nvPr/>
        </p:nvSpPr>
        <p:spPr>
          <a:xfrm>
            <a:off x="152075" y="793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AlexNet</a:t>
            </a:r>
          </a:p>
        </p:txBody>
      </p:sp>
      <p:pic>
        <p:nvPicPr>
          <p:cNvPr id="880" name="Shape 880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25" y="79300"/>
            <a:ext cx="5145048" cy="17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Shape 881"/>
          <p:cNvSpPr txBox="1"/>
          <p:nvPr/>
        </p:nvSpPr>
        <p:spPr>
          <a:xfrm>
            <a:off x="185125" y="614200"/>
            <a:ext cx="3474900" cy="49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[Krizhevsky et al. 2012]</a:t>
            </a:r>
          </a:p>
        </p:txBody>
      </p:sp>
      <p:sp>
        <p:nvSpPr>
          <p:cNvPr id="882" name="Shape 882"/>
          <p:cNvSpPr txBox="1"/>
          <p:nvPr/>
        </p:nvSpPr>
        <p:spPr>
          <a:xfrm>
            <a:off x="93200" y="1241574"/>
            <a:ext cx="8428499" cy="105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Full (simplified) AlexNet architecture: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[227x227x3] INPUT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[55x55x96] </a:t>
            </a:r>
            <a:r>
              <a:rPr lang="en" sz="1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CONV1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96 11x11 filters at stride 4, pad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[27x27x96] </a:t>
            </a: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MAX POOL1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3x3 filters at stride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[27x27x96] </a:t>
            </a:r>
            <a:r>
              <a:rPr lang="en" sz="1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NORM1: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Normalization layer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[27x27x256] </a:t>
            </a:r>
            <a:r>
              <a:rPr lang="en" sz="1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CONV2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256 5x5 filters at stride 1, pad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[13x13x256] </a:t>
            </a: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MAX POOL2: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3x3 filters at stride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[13x13x256] </a:t>
            </a:r>
            <a:r>
              <a:rPr lang="en" sz="1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NORM2: 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Normalization layer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[13x13x384] </a:t>
            </a:r>
            <a:r>
              <a:rPr lang="en" sz="1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CONV3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384 3x3 filters at stride 1, pad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[13x13x384] </a:t>
            </a:r>
            <a:r>
              <a:rPr lang="en" sz="1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CONV4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384 3x3 filters at stride 1, pad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[13x13x256] </a:t>
            </a:r>
            <a:r>
              <a:rPr lang="en" sz="1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CONV5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256 3x3 filters at stride 1, pad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[6x6x256] </a:t>
            </a: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MAX POOL3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3x3 filters at stride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[4096] </a:t>
            </a:r>
            <a:r>
              <a:rPr lang="en" sz="1400" kern="0">
                <a:solidFill>
                  <a:srgbClr val="E69138"/>
                </a:solidFill>
                <a:latin typeface="Arial"/>
                <a:cs typeface="Arial"/>
                <a:sym typeface="Arial"/>
              </a:rPr>
              <a:t>FC6: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4096 neurons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[4096] </a:t>
            </a:r>
            <a:r>
              <a:rPr lang="en" sz="1400" kern="0">
                <a:solidFill>
                  <a:srgbClr val="E69138"/>
                </a:solidFill>
                <a:latin typeface="Arial"/>
                <a:cs typeface="Arial"/>
                <a:sym typeface="Arial"/>
              </a:rPr>
              <a:t>FC7: 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4096 neurons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[1000] </a:t>
            </a:r>
            <a:r>
              <a:rPr lang="en" sz="1400" kern="0">
                <a:solidFill>
                  <a:srgbClr val="E69138"/>
                </a:solidFill>
                <a:latin typeface="Arial"/>
                <a:cs typeface="Arial"/>
                <a:sym typeface="Arial"/>
              </a:rPr>
              <a:t>FC8: 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1000 neurons (class scores)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3" name="Shape 883"/>
          <p:cNvSpPr txBox="1"/>
          <p:nvPr/>
        </p:nvSpPr>
        <p:spPr>
          <a:xfrm>
            <a:off x="5260825" y="1766025"/>
            <a:ext cx="4097100" cy="233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Details/Retrospectives: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- first use of ReLU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- used </a:t>
            </a:r>
            <a:r>
              <a:rPr lang="en-US" sz="14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LR</a:t>
            </a:r>
            <a:r>
              <a:rPr lang="en" sz="14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Norm layers (not common anymore)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- heavy data augmentation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- dropout 0.5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- batch size 128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- SGD Momentum 0.9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- Learning rate 1e-2, reduced by 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manually when val accuracy plateaus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- L2 weight decay 5e-4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- 7 CNN ensemble: 18.2% -&gt; 15.4%</a:t>
            </a:r>
          </a:p>
        </p:txBody>
      </p:sp>
    </p:spTree>
    <p:extLst>
      <p:ext uri="{BB962C8B-B14F-4D97-AF65-F5344CB8AC3E}">
        <p14:creationId xmlns:p14="http://schemas.microsoft.com/office/powerpoint/2010/main" val="4202120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/>
        </p:nvSpPr>
        <p:spPr>
          <a:xfrm>
            <a:off x="645851" y="365425"/>
            <a:ext cx="7775700" cy="38241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48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“You need a lot of a data if you want to train/use CNNs”</a:t>
            </a:r>
          </a:p>
        </p:txBody>
      </p:sp>
    </p:spTree>
    <p:extLst>
      <p:ext uri="{BB962C8B-B14F-4D97-AF65-F5344CB8AC3E}">
        <p14:creationId xmlns:p14="http://schemas.microsoft.com/office/powerpoint/2010/main" val="3597389958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/>
        </p:nvSpPr>
        <p:spPr>
          <a:xfrm>
            <a:off x="645851" y="365425"/>
            <a:ext cx="7775700" cy="38241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Transfer Learning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“You need a lot of a data if you want to train/use CNNs”</a:t>
            </a:r>
          </a:p>
        </p:txBody>
      </p:sp>
      <p:sp>
        <p:nvSpPr>
          <p:cNvPr id="297" name="Shape 297"/>
          <p:cNvSpPr txBox="1"/>
          <p:nvPr/>
        </p:nvSpPr>
        <p:spPr>
          <a:xfrm rot="-2813541">
            <a:off x="3071803" y="1404265"/>
            <a:ext cx="3398299" cy="1564898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7200" kern="0" dirty="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  <a:rtl val="0"/>
              </a:rPr>
              <a:t>NOT ALWAYS</a:t>
            </a:r>
          </a:p>
        </p:txBody>
      </p:sp>
    </p:spTree>
    <p:extLst>
      <p:ext uri="{BB962C8B-B14F-4D97-AF65-F5344CB8AC3E}">
        <p14:creationId xmlns:p14="http://schemas.microsoft.com/office/powerpoint/2010/main" val="870726866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/>
        </p:nvSpPr>
        <p:spPr>
          <a:xfrm>
            <a:off x="178587" y="119456"/>
            <a:ext cx="8136599" cy="611399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800" kern="0" dirty="0">
                <a:solidFill>
                  <a:srgbClr val="2D2D8A"/>
                </a:solidFill>
                <a:latin typeface="Arial"/>
                <a:cs typeface="Arial"/>
                <a:sym typeface="Arial"/>
                <a:rtl val="0"/>
              </a:rPr>
              <a:t>Transfer Learning with CNNs</a:t>
            </a:r>
          </a:p>
        </p:txBody>
      </p:sp>
      <p:pic>
        <p:nvPicPr>
          <p:cNvPr id="304" name="Shape 304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5" y="786416"/>
            <a:ext cx="695649" cy="35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Shape 305"/>
          <p:cNvSpPr txBox="1"/>
          <p:nvPr/>
        </p:nvSpPr>
        <p:spPr>
          <a:xfrm>
            <a:off x="1106537" y="786425"/>
            <a:ext cx="1988699" cy="3570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1. Train 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Imagenet</a:t>
            </a:r>
          </a:p>
        </p:txBody>
      </p:sp>
    </p:spTree>
    <p:extLst>
      <p:ext uri="{BB962C8B-B14F-4D97-AF65-F5344CB8AC3E}">
        <p14:creationId xmlns:p14="http://schemas.microsoft.com/office/powerpoint/2010/main" val="735545217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/>
        </p:nvSpPr>
        <p:spPr>
          <a:xfrm>
            <a:off x="178587" y="119456"/>
            <a:ext cx="8136599" cy="611399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800" kern="0" dirty="0">
                <a:solidFill>
                  <a:srgbClr val="2D2D8A"/>
                </a:solidFill>
                <a:latin typeface="Arial"/>
                <a:cs typeface="Arial"/>
                <a:sym typeface="Arial"/>
                <a:rtl val="0"/>
              </a:rPr>
              <a:t>Transfer Learning with CNNs</a:t>
            </a:r>
          </a:p>
        </p:txBody>
      </p:sp>
      <p:pic>
        <p:nvPicPr>
          <p:cNvPr id="312" name="Shape 312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5" y="786416"/>
            <a:ext cx="695649" cy="35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/>
          <p:nvPr/>
        </p:nvSpPr>
        <p:spPr>
          <a:xfrm>
            <a:off x="1106537" y="786425"/>
            <a:ext cx="1988699" cy="3570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1. Train 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Imagenet</a:t>
            </a:r>
          </a:p>
        </p:txBody>
      </p:sp>
      <p:pic>
        <p:nvPicPr>
          <p:cNvPr id="314" name="Shape 314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336" y="786404"/>
            <a:ext cx="695649" cy="35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x="3493962" y="786425"/>
            <a:ext cx="1988699" cy="3570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2. If small dataset: fix all weights (treat CNN as fixed feature extractor), retrain only the classifier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cs typeface="Arial"/>
                <a:sym typeface="Arial"/>
                <a:rtl val="0"/>
              </a:rPr>
              <a:t>i.e. swap the Softmax layer at the end</a:t>
            </a:r>
          </a:p>
        </p:txBody>
      </p:sp>
      <p:sp>
        <p:nvSpPr>
          <p:cNvPr id="316" name="Shape 316"/>
          <p:cNvSpPr/>
          <p:nvPr/>
        </p:nvSpPr>
        <p:spPr>
          <a:xfrm>
            <a:off x="2608925" y="4019550"/>
            <a:ext cx="884999" cy="357000"/>
          </a:xfrm>
          <a:prstGeom prst="rect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cxnSp>
        <p:nvCxnSpPr>
          <p:cNvPr id="317" name="Shape 317"/>
          <p:cNvCxnSpPr>
            <a:endCxn id="316" idx="3"/>
          </p:cNvCxnSpPr>
          <p:nvPr/>
        </p:nvCxnSpPr>
        <p:spPr>
          <a:xfrm flipH="1">
            <a:off x="3493928" y="2651554"/>
            <a:ext cx="721200" cy="1546499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861539106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/>
        </p:nvSpPr>
        <p:spPr>
          <a:xfrm>
            <a:off x="178587" y="119456"/>
            <a:ext cx="8136599" cy="611399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800" kern="0" dirty="0">
                <a:solidFill>
                  <a:srgbClr val="2D2D8A"/>
                </a:solidFill>
                <a:latin typeface="Arial"/>
                <a:cs typeface="Arial"/>
                <a:sym typeface="Arial"/>
                <a:rtl val="0"/>
              </a:rPr>
              <a:t>Transfer Learning with CNNs</a:t>
            </a:r>
          </a:p>
        </p:txBody>
      </p:sp>
      <p:pic>
        <p:nvPicPr>
          <p:cNvPr id="324" name="Shape 324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5" y="786416"/>
            <a:ext cx="695649" cy="35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 txBox="1"/>
          <p:nvPr/>
        </p:nvSpPr>
        <p:spPr>
          <a:xfrm>
            <a:off x="1106537" y="786425"/>
            <a:ext cx="1988699" cy="3570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1. Train 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Imagenet</a:t>
            </a:r>
          </a:p>
        </p:txBody>
      </p:sp>
      <p:pic>
        <p:nvPicPr>
          <p:cNvPr id="326" name="Shape 326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336" y="786404"/>
            <a:ext cx="695649" cy="35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 txBox="1"/>
          <p:nvPr/>
        </p:nvSpPr>
        <p:spPr>
          <a:xfrm>
            <a:off x="3493962" y="786425"/>
            <a:ext cx="1988699" cy="3570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2. If small dataset: fix all weights (treat CNN as fixed feature extractor), retrain only the classifier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cs typeface="Arial"/>
                <a:sym typeface="Arial"/>
                <a:rtl val="0"/>
              </a:rPr>
              <a:t>i.e. swap the Softmax layer at the end</a:t>
            </a:r>
          </a:p>
        </p:txBody>
      </p:sp>
      <p:sp>
        <p:nvSpPr>
          <p:cNvPr id="328" name="Shape 328"/>
          <p:cNvSpPr/>
          <p:nvPr/>
        </p:nvSpPr>
        <p:spPr>
          <a:xfrm>
            <a:off x="2608925" y="4019550"/>
            <a:ext cx="884999" cy="357000"/>
          </a:xfrm>
          <a:prstGeom prst="rect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cxnSp>
        <p:nvCxnSpPr>
          <p:cNvPr id="329" name="Shape 329"/>
          <p:cNvCxnSpPr>
            <a:endCxn id="328" idx="3"/>
          </p:cNvCxnSpPr>
          <p:nvPr/>
        </p:nvCxnSpPr>
        <p:spPr>
          <a:xfrm flipH="1">
            <a:off x="3493928" y="2651554"/>
            <a:ext cx="721200" cy="1546499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330" name="Shape 330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12" y="794369"/>
            <a:ext cx="695649" cy="35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 txBox="1"/>
          <p:nvPr/>
        </p:nvSpPr>
        <p:spPr>
          <a:xfrm>
            <a:off x="6535725" y="760125"/>
            <a:ext cx="2395800" cy="3570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3. If you have medium sized dataset, </a:t>
            </a: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“finetune”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 instead: use the old weights as initialization, train the full network or only some of the higher layers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FF0000"/>
              </a:solidFill>
              <a:latin typeface="Arial"/>
              <a:cs typeface="Arial"/>
              <a:sym typeface="Arial"/>
              <a:rtl val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cs typeface="Arial"/>
                <a:sym typeface="Arial"/>
                <a:rtl val="0"/>
              </a:rPr>
              <a:t>retrain bigger portion of the network, or even all of it.</a:t>
            </a:r>
          </a:p>
        </p:txBody>
      </p:sp>
      <p:sp>
        <p:nvSpPr>
          <p:cNvPr id="332" name="Shape 332"/>
          <p:cNvSpPr/>
          <p:nvPr/>
        </p:nvSpPr>
        <p:spPr>
          <a:xfrm>
            <a:off x="5650710" y="3155900"/>
            <a:ext cx="884999" cy="1228500"/>
          </a:xfrm>
          <a:prstGeom prst="rect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cxnSp>
        <p:nvCxnSpPr>
          <p:cNvPr id="333" name="Shape 333"/>
          <p:cNvCxnSpPr>
            <a:endCxn id="332" idx="3"/>
          </p:cNvCxnSpPr>
          <p:nvPr/>
        </p:nvCxnSpPr>
        <p:spPr>
          <a:xfrm flipH="1">
            <a:off x="6535699" y="3111050"/>
            <a:ext cx="936000" cy="65910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593741011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/>
        </p:nvSpPr>
        <p:spPr>
          <a:xfrm>
            <a:off x="178587" y="119456"/>
            <a:ext cx="8136599" cy="611399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800" kern="0" dirty="0">
                <a:solidFill>
                  <a:srgbClr val="2D2D8A"/>
                </a:solidFill>
                <a:latin typeface="Arial"/>
                <a:cs typeface="Arial"/>
                <a:sym typeface="Arial"/>
                <a:rtl val="0"/>
              </a:rPr>
              <a:t>Transfer Learning with CNNs</a:t>
            </a:r>
          </a:p>
        </p:txBody>
      </p:sp>
      <p:pic>
        <p:nvPicPr>
          <p:cNvPr id="340" name="Shape 340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5" y="786416"/>
            <a:ext cx="695649" cy="35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 txBox="1"/>
          <p:nvPr/>
        </p:nvSpPr>
        <p:spPr>
          <a:xfrm>
            <a:off x="1106537" y="786425"/>
            <a:ext cx="1988699" cy="3570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1. Train 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Imagenet</a:t>
            </a:r>
          </a:p>
        </p:txBody>
      </p:sp>
      <p:pic>
        <p:nvPicPr>
          <p:cNvPr id="342" name="Shape 342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336" y="786404"/>
            <a:ext cx="695649" cy="35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 txBox="1"/>
          <p:nvPr/>
        </p:nvSpPr>
        <p:spPr>
          <a:xfrm>
            <a:off x="3493962" y="786425"/>
            <a:ext cx="1988699" cy="3570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2. If small dataset: fix all weights (treat CNN as fixed feature extractor), retrain only the classifier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cs typeface="Arial"/>
                <a:sym typeface="Arial"/>
                <a:rtl val="0"/>
              </a:rPr>
              <a:t>i.e. swap the Softmax layer at the end</a:t>
            </a:r>
          </a:p>
        </p:txBody>
      </p:sp>
      <p:sp>
        <p:nvSpPr>
          <p:cNvPr id="344" name="Shape 344"/>
          <p:cNvSpPr/>
          <p:nvPr/>
        </p:nvSpPr>
        <p:spPr>
          <a:xfrm>
            <a:off x="2608925" y="4019550"/>
            <a:ext cx="884999" cy="357000"/>
          </a:xfrm>
          <a:prstGeom prst="rect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cxnSp>
        <p:nvCxnSpPr>
          <p:cNvPr id="345" name="Shape 345"/>
          <p:cNvCxnSpPr>
            <a:endCxn id="344" idx="3"/>
          </p:cNvCxnSpPr>
          <p:nvPr/>
        </p:nvCxnSpPr>
        <p:spPr>
          <a:xfrm flipH="1">
            <a:off x="3493928" y="2651554"/>
            <a:ext cx="721200" cy="1546499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346" name="Shape 346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12" y="794369"/>
            <a:ext cx="695649" cy="35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 txBox="1"/>
          <p:nvPr/>
        </p:nvSpPr>
        <p:spPr>
          <a:xfrm>
            <a:off x="6535725" y="760125"/>
            <a:ext cx="2395800" cy="357000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3. If you have medium sized dataset, </a:t>
            </a:r>
            <a:r>
              <a:rPr lang="en" sz="1400" b="1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“finetune”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 instead: use the old weights as initialization, train the full network or only some of the higher layers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FF0000"/>
              </a:solidFill>
              <a:latin typeface="Arial"/>
              <a:cs typeface="Arial"/>
              <a:sym typeface="Arial"/>
              <a:rtl val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cs typeface="Arial"/>
                <a:sym typeface="Arial"/>
                <a:rtl val="0"/>
              </a:rPr>
              <a:t>retrain bigger portion of the network, or even all of it.</a:t>
            </a:r>
          </a:p>
        </p:txBody>
      </p:sp>
      <p:sp>
        <p:nvSpPr>
          <p:cNvPr id="348" name="Shape 348"/>
          <p:cNvSpPr/>
          <p:nvPr/>
        </p:nvSpPr>
        <p:spPr>
          <a:xfrm>
            <a:off x="5650710" y="2651525"/>
            <a:ext cx="884999" cy="1732800"/>
          </a:xfrm>
          <a:prstGeom prst="rect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389" tIns="91389" rIns="91389" bIns="91389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cxnSp>
        <p:nvCxnSpPr>
          <p:cNvPr id="349" name="Shape 349"/>
          <p:cNvCxnSpPr>
            <a:endCxn id="348" idx="3"/>
          </p:cNvCxnSpPr>
          <p:nvPr/>
        </p:nvCxnSpPr>
        <p:spPr>
          <a:xfrm flipH="1">
            <a:off x="6535699" y="3050829"/>
            <a:ext cx="883200" cy="467099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50" name="Shape 350"/>
          <p:cNvSpPr txBox="1"/>
          <p:nvPr/>
        </p:nvSpPr>
        <p:spPr>
          <a:xfrm>
            <a:off x="6917475" y="3399129"/>
            <a:ext cx="2133000" cy="798899"/>
          </a:xfrm>
          <a:prstGeom prst="rect">
            <a:avLst/>
          </a:prstGeom>
          <a:noFill/>
          <a:ln>
            <a:noFill/>
          </a:ln>
        </p:spPr>
        <p:txBody>
          <a:bodyPr lIns="91389" tIns="91389" rIns="91389" bIns="91389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  <a:rtl val="0"/>
              </a:rPr>
              <a:t>tip: use only ~1/10th of the original learning rate in finetuning to player, and ~1/100th on intermediate layers</a:t>
            </a:r>
          </a:p>
        </p:txBody>
      </p:sp>
    </p:spTree>
    <p:extLst>
      <p:ext uri="{BB962C8B-B14F-4D97-AF65-F5344CB8AC3E}">
        <p14:creationId xmlns:p14="http://schemas.microsoft.com/office/powerpoint/2010/main" val="3263682677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Shape 899"/>
          <p:cNvSpPr txBox="1"/>
          <p:nvPr/>
        </p:nvSpPr>
        <p:spPr>
          <a:xfrm>
            <a:off x="152075" y="793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VGGNet</a:t>
            </a:r>
          </a:p>
        </p:txBody>
      </p:sp>
      <p:sp>
        <p:nvSpPr>
          <p:cNvPr id="900" name="Shape 900"/>
          <p:cNvSpPr txBox="1"/>
          <p:nvPr/>
        </p:nvSpPr>
        <p:spPr>
          <a:xfrm>
            <a:off x="141200" y="562000"/>
            <a:ext cx="3331199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[Simonyan and Zisserman, 2014]</a:t>
            </a:r>
          </a:p>
        </p:txBody>
      </p:sp>
      <p:pic>
        <p:nvPicPr>
          <p:cNvPr id="901" name="Shape 901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650" y="0"/>
            <a:ext cx="3975250" cy="460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Shape 902"/>
          <p:cNvSpPr/>
          <p:nvPr/>
        </p:nvSpPr>
        <p:spPr>
          <a:xfrm>
            <a:off x="7665583" y="-25625"/>
            <a:ext cx="692100" cy="3366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03" name="Shape 903"/>
          <p:cNvCxnSpPr>
            <a:endCxn id="902" idx="1"/>
          </p:cNvCxnSpPr>
          <p:nvPr/>
        </p:nvCxnSpPr>
        <p:spPr>
          <a:xfrm rot="10800000" flipH="1">
            <a:off x="2708983" y="1657825"/>
            <a:ext cx="4956599" cy="888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04" name="Shape 904"/>
          <p:cNvSpPr txBox="1"/>
          <p:nvPr/>
        </p:nvSpPr>
        <p:spPr>
          <a:xfrm>
            <a:off x="658025" y="2717575"/>
            <a:ext cx="3469499" cy="52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best model</a:t>
            </a:r>
          </a:p>
        </p:txBody>
      </p:sp>
      <p:sp>
        <p:nvSpPr>
          <p:cNvPr id="905" name="Shape 905"/>
          <p:cNvSpPr txBox="1"/>
          <p:nvPr/>
        </p:nvSpPr>
        <p:spPr>
          <a:xfrm>
            <a:off x="175075" y="998575"/>
            <a:ext cx="3593700" cy="136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Only 3x3 CONV stride 1, pad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and  2x2 MAX POOL stride 2</a:t>
            </a:r>
          </a:p>
        </p:txBody>
      </p:sp>
      <p:sp>
        <p:nvSpPr>
          <p:cNvPr id="906" name="Shape 906"/>
          <p:cNvSpPr txBox="1"/>
          <p:nvPr/>
        </p:nvSpPr>
        <p:spPr>
          <a:xfrm>
            <a:off x="436625" y="3559575"/>
            <a:ext cx="4620900" cy="62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11.2% top 5 error in ILSVRC 2013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-&gt;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7.3% top 5 error</a:t>
            </a:r>
          </a:p>
        </p:txBody>
      </p:sp>
    </p:spTree>
    <p:extLst>
      <p:ext uri="{BB962C8B-B14F-4D97-AF65-F5344CB8AC3E}">
        <p14:creationId xmlns:p14="http://schemas.microsoft.com/office/powerpoint/2010/main" val="2853658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Shape 912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600" y="134849"/>
            <a:ext cx="2298849" cy="4395074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Shape 913"/>
          <p:cNvSpPr txBox="1"/>
          <p:nvPr/>
        </p:nvSpPr>
        <p:spPr>
          <a:xfrm>
            <a:off x="188000" y="222200"/>
            <a:ext cx="4383900" cy="863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4" name="Shape 914"/>
          <p:cNvSpPr txBox="1"/>
          <p:nvPr/>
        </p:nvSpPr>
        <p:spPr>
          <a:xfrm>
            <a:off x="85450" y="-219350"/>
            <a:ext cx="7862099" cy="434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INPUT: [224x224x3]      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224*224*3=150K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CONV3-64: [224x224x64]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224*224*64=3.2M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(3*3*3)*64 = 1,728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CONV3-64: [224x224x64]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224*224*64=3.2M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(3*3*64)*64 = 36,864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[112x112x64]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112*112*64=800K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CONV3-128: [112x112x128]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112*112*128=1.6M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(3*3*64)*128 = 73,728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CONV3-128: [112x112x128]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112*112*128=1.6M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(3*3*128)*128 = 147,456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[56x56x128]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56*56*128=400K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CONV3-256: [56x56x256]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56*56*256=800K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(3*3*128)*256 = 294,912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CONV3-256: [56x56x256]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56*56*256=800K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(3*3*256)*256 = 589,824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CONV3-256: [56x56x256]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56*56*256=800K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(3*3*256)*256 = 589,824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[28x28x256]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28*28*256=200K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[28x28x512]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28*28*512=400K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(3*3*256)*512 = 1,179,648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[28x28x512]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28*28*512=400K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[28x28x512]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28*28*512=400K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[14x14x512]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14*14*512=100K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[14x14x512]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14*14*512=100K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[14x14x512]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14*14*512=100K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[14x14x512]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14*14*512=100K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[7x7x512]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7*7*512=25K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FC: [1x1x4096]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4096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7*7*512*4096 = 102,760,448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FC: [1x1x4096]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4096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4096*4096 = 16,777,216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1666"/>
              <a:buFont typeface="Arial"/>
              <a:buNone/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FC: [1x1x1000]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1000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4096*1000 = 4,096,000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5" name="Shape 915"/>
          <p:cNvSpPr/>
          <p:nvPr/>
        </p:nvSpPr>
        <p:spPr>
          <a:xfrm>
            <a:off x="8050133" y="299100"/>
            <a:ext cx="692100" cy="3366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6" name="Shape 916"/>
          <p:cNvSpPr txBox="1"/>
          <p:nvPr/>
        </p:nvSpPr>
        <p:spPr>
          <a:xfrm>
            <a:off x="4821975" y="-109675"/>
            <a:ext cx="2238899" cy="2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3C78D8"/>
                </a:solidFill>
                <a:latin typeface="Arial"/>
                <a:cs typeface="Arial"/>
                <a:sym typeface="Arial"/>
              </a:rPr>
              <a:t>(not counting biases)</a:t>
            </a:r>
          </a:p>
        </p:txBody>
      </p:sp>
    </p:spTree>
    <p:extLst>
      <p:ext uri="{BB962C8B-B14F-4D97-AF65-F5344CB8AC3E}">
        <p14:creationId xmlns:p14="http://schemas.microsoft.com/office/powerpoint/2010/main" val="3999955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742" y="89811"/>
            <a:ext cx="7485743" cy="584691"/>
          </a:xfrm>
          <a:prstGeom prst="rect">
            <a:avLst/>
          </a:prstGeom>
          <a:noFill/>
        </p:spPr>
        <p:txBody>
          <a:bodyPr wrap="square" lIns="91350" tIns="45678" rIns="91350" bIns="45678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2D2D8A"/>
                </a:solidFill>
                <a:latin typeface="Helvetica Neue" panose="020B0604020202020204" charset="0"/>
              </a:rPr>
              <a:t>Handwritten digit classification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" y="4866507"/>
            <a:ext cx="1744142" cy="276914"/>
          </a:xfrm>
          <a:prstGeom prst="rect">
            <a:avLst/>
          </a:prstGeom>
          <a:noFill/>
        </p:spPr>
        <p:txBody>
          <a:bodyPr wrap="none" lIns="91350" tIns="45678" rIns="91350" bIns="45678" rtlCol="0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[Courtesy of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Yann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LeCun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]</a:t>
            </a:r>
          </a:p>
        </p:txBody>
      </p:sp>
      <p:pic>
        <p:nvPicPr>
          <p:cNvPr id="4" name="lenet-reencoded-Dec200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747415"/>
            <a:ext cx="5257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" name="Shape 922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600" y="134849"/>
            <a:ext cx="2298849" cy="4395074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Shape 923"/>
          <p:cNvSpPr txBox="1"/>
          <p:nvPr/>
        </p:nvSpPr>
        <p:spPr>
          <a:xfrm>
            <a:off x="188000" y="222200"/>
            <a:ext cx="4383900" cy="863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4" name="Shape 924"/>
          <p:cNvSpPr txBox="1"/>
          <p:nvPr/>
        </p:nvSpPr>
        <p:spPr>
          <a:xfrm>
            <a:off x="85450" y="-219350"/>
            <a:ext cx="7862099" cy="434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INPUT: [224x224x3]      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224*224*3=150K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CONV3-64: [224x224x64]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224*224*64=3.2M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(3*3*3)*64 = 1,728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CONV3-64: [224x224x64]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224*224*64=3.2M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(3*3*64)*64 = 36,864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[112x112x64]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112*112*64=800K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CONV3-128: [112x112x128]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112*112*128=1.6M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(3*3*64)*128 = 73,728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CONV3-128: [112x112x128]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112*112*128=1.6M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(3*3*128)*128 = 147,456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[56x56x128]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56*56*128=400K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CONV3-256: [56x56x256]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56*56*256=800K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(3*3*128)*256 = 294,912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CONV3-256: [56x56x256]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56*56*256=800K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(3*3*256)*256 = 589,824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CONV3-256: [56x56x256]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56*56*256=800K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(3*3*256)*256 = 589,824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[28x28x256]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28*28*256=200K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[28x28x512]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28*28*512=400K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(3*3*256)*512 = 1,179,648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[28x28x512]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28*28*512=400K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[28x28x512]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28*28*512=400K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[14x14x512]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14*14*512=100K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[14x14x512]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14*14*512=100K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[14x14x512]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14*14*512=100K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[14x14x512]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14*14*512=100K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[7x7x512]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7*7*512=25K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FC: [1x1x4096]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4096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7*7*512*4096 = 102,760,448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FC: [1x1x4096]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4096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4096*4096 = 16,777,216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FC: [1x1x1000]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1000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4096*1000 = 4,096,000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5" name="Shape 925"/>
          <p:cNvSpPr/>
          <p:nvPr/>
        </p:nvSpPr>
        <p:spPr>
          <a:xfrm>
            <a:off x="8050133" y="299100"/>
            <a:ext cx="692100" cy="3366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6" name="Shape 926"/>
          <p:cNvSpPr txBox="1"/>
          <p:nvPr/>
        </p:nvSpPr>
        <p:spPr>
          <a:xfrm>
            <a:off x="4821975" y="-109675"/>
            <a:ext cx="2238899" cy="2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3C78D8"/>
                </a:solidFill>
                <a:latin typeface="Arial"/>
                <a:cs typeface="Arial"/>
                <a:sym typeface="Arial"/>
              </a:rPr>
              <a:t>(not counting biases)</a:t>
            </a:r>
          </a:p>
        </p:txBody>
      </p:sp>
      <p:sp>
        <p:nvSpPr>
          <p:cNvPr id="927" name="Shape 927"/>
          <p:cNvSpPr txBox="1"/>
          <p:nvPr/>
        </p:nvSpPr>
        <p:spPr>
          <a:xfrm>
            <a:off x="119650" y="4044300"/>
            <a:ext cx="6383699" cy="48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TOTAL memory: 24M * 4 bytes ~= 93MB / image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(only forward! ~*2 for bwd)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TOTAL params: 138M parameters</a:t>
            </a:r>
          </a:p>
        </p:txBody>
      </p:sp>
    </p:spTree>
    <p:extLst>
      <p:ext uri="{BB962C8B-B14F-4D97-AF65-F5344CB8AC3E}">
        <p14:creationId xmlns:p14="http://schemas.microsoft.com/office/powerpoint/2010/main" val="1925731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hape 933"/>
          <p:cNvSpPr txBox="1"/>
          <p:nvPr/>
        </p:nvSpPr>
        <p:spPr>
          <a:xfrm>
            <a:off x="188000" y="222200"/>
            <a:ext cx="4383900" cy="863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4" name="Shape 934"/>
          <p:cNvSpPr txBox="1"/>
          <p:nvPr/>
        </p:nvSpPr>
        <p:spPr>
          <a:xfrm>
            <a:off x="85450" y="-219350"/>
            <a:ext cx="7862099" cy="434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INPUT: [224x224x3]      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224*224*3=150K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CONV3-64: [224x224x64]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</a:t>
            </a:r>
            <a:r>
              <a:rPr lang="en" sz="12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224*224*64=3.2M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(3*3*3)*64 = 1,728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CONV3-64: [224x224x64]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</a:t>
            </a:r>
            <a:r>
              <a:rPr lang="en" sz="12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224*224*64=3.2M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(3*3*64)*64 = 36,864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[112x112x64]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112*112*64=800K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CONV3-128: [112x112x128]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112*112*128=1.6M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(3*3*64)*128 = 73,728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CONV3-128: [112x112x128]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112*112*128=1.6M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(3*3*128)*128 = 147,456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[56x56x128]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56*56*128=400K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CONV3-256: [56x56x256]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56*56*256=800K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(3*3*128)*256 = 294,912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CONV3-256: [56x56x256]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56*56*256=800K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(3*3*256)*256 = 589,824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CONV3-256: [56x56x256]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56*56*256=800K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(3*3*256)*256 = 589,824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[28x28x256]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28*28*256=200K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[28x28x512]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28*28*512=400K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(3*3*256)*512 = 1,179,648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[28x28x512]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28*28*512=400K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[28x28x512]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28*28*512=400K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[14x14x512]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14*14*512=100K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[14x14x512]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14*14*512=100K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[14x14x512]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14*14*512=100K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CONV3-512: [14x14x512]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14*14*512=100K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(3*3*512)*512 = 2,359,296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POOL2: [7x7x512]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7*7*512=25K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FC: [1x1x4096]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4096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7*7*512*4096 = </a:t>
            </a:r>
            <a:r>
              <a:rPr lang="en" sz="1200" b="1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102,760,448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FC: [1x1x4096]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4096</a:t>
            </a: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4096*4096 = 16,777,216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FC: [1x1x1000] </a:t>
            </a:r>
            <a:r>
              <a:rPr lang="en" sz="1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memory:  1000 </a:t>
            </a:r>
            <a:r>
              <a:rPr lang="en" sz="1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params: 4096*1000 = 4,096,000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5" name="Shape 935"/>
          <p:cNvSpPr txBox="1"/>
          <p:nvPr/>
        </p:nvSpPr>
        <p:spPr>
          <a:xfrm>
            <a:off x="4821975" y="-109675"/>
            <a:ext cx="2238899" cy="2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3C78D8"/>
                </a:solidFill>
                <a:latin typeface="Arial"/>
                <a:cs typeface="Arial"/>
                <a:sym typeface="Arial"/>
              </a:rPr>
              <a:t>(not counting biases)</a:t>
            </a:r>
          </a:p>
        </p:txBody>
      </p:sp>
      <p:sp>
        <p:nvSpPr>
          <p:cNvPr id="936" name="Shape 936"/>
          <p:cNvSpPr txBox="1"/>
          <p:nvPr/>
        </p:nvSpPr>
        <p:spPr>
          <a:xfrm>
            <a:off x="119650" y="4044300"/>
            <a:ext cx="6383699" cy="48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TOTAL memory: 24M * 4 bytes ~= 93MB / image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(only forward! ~*2 for bwd)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TOTAL params: 138M parameters</a:t>
            </a:r>
          </a:p>
        </p:txBody>
      </p:sp>
      <p:sp>
        <p:nvSpPr>
          <p:cNvPr id="937" name="Shape 937"/>
          <p:cNvSpPr txBox="1"/>
          <p:nvPr/>
        </p:nvSpPr>
        <p:spPr>
          <a:xfrm>
            <a:off x="7161375" y="179450"/>
            <a:ext cx="1939800" cy="424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Note: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Most memory is in early CONV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Most params are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in late FC</a:t>
            </a:r>
          </a:p>
        </p:txBody>
      </p:sp>
      <p:cxnSp>
        <p:nvCxnSpPr>
          <p:cNvPr id="938" name="Shape 938"/>
          <p:cNvCxnSpPr/>
          <p:nvPr/>
        </p:nvCxnSpPr>
        <p:spPr>
          <a:xfrm flipH="1">
            <a:off x="5247000" y="3144850"/>
            <a:ext cx="2350199" cy="384599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39" name="Shape 939"/>
          <p:cNvCxnSpPr/>
          <p:nvPr/>
        </p:nvCxnSpPr>
        <p:spPr>
          <a:xfrm rot="10800000">
            <a:off x="3965174" y="529875"/>
            <a:ext cx="2914200" cy="247799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634082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Shape 944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409"/>
            <a:ext cx="9143997" cy="2691580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Shape 946"/>
          <p:cNvSpPr txBox="1"/>
          <p:nvPr/>
        </p:nvSpPr>
        <p:spPr>
          <a:xfrm>
            <a:off x="152075" y="793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GoogLeNet</a:t>
            </a:r>
          </a:p>
        </p:txBody>
      </p:sp>
      <p:sp>
        <p:nvSpPr>
          <p:cNvPr id="947" name="Shape 947"/>
          <p:cNvSpPr txBox="1"/>
          <p:nvPr/>
        </p:nvSpPr>
        <p:spPr>
          <a:xfrm>
            <a:off x="4711950" y="165100"/>
            <a:ext cx="2343000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[Szegedy et al., 2014]</a:t>
            </a:r>
          </a:p>
        </p:txBody>
      </p:sp>
      <p:pic>
        <p:nvPicPr>
          <p:cNvPr id="948" name="Shape 948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18" y="2576150"/>
            <a:ext cx="3720725" cy="19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Shape 949"/>
          <p:cNvSpPr txBox="1"/>
          <p:nvPr/>
        </p:nvSpPr>
        <p:spPr>
          <a:xfrm>
            <a:off x="4237850" y="3082075"/>
            <a:ext cx="2987699" cy="57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Inception module</a:t>
            </a:r>
          </a:p>
        </p:txBody>
      </p:sp>
      <p:sp>
        <p:nvSpPr>
          <p:cNvPr id="950" name="Shape 950"/>
          <p:cNvSpPr txBox="1"/>
          <p:nvPr/>
        </p:nvSpPr>
        <p:spPr>
          <a:xfrm>
            <a:off x="4523100" y="4046550"/>
            <a:ext cx="4620900" cy="62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ILSVRC 2014 winner (6.7% top 5 error)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9438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Shape 944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409"/>
            <a:ext cx="9143997" cy="2691580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Shape 946"/>
          <p:cNvSpPr txBox="1"/>
          <p:nvPr/>
        </p:nvSpPr>
        <p:spPr>
          <a:xfrm>
            <a:off x="152075" y="793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GoogLeNet</a:t>
            </a:r>
          </a:p>
        </p:txBody>
      </p:sp>
      <p:sp>
        <p:nvSpPr>
          <p:cNvPr id="947" name="Shape 947"/>
          <p:cNvSpPr txBox="1"/>
          <p:nvPr/>
        </p:nvSpPr>
        <p:spPr>
          <a:xfrm>
            <a:off x="4711950" y="165100"/>
            <a:ext cx="2343000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[Szegedy et al., 2014]</a:t>
            </a:r>
          </a:p>
        </p:txBody>
      </p:sp>
      <p:pic>
        <p:nvPicPr>
          <p:cNvPr id="948" name="Shape 948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18" y="2576150"/>
            <a:ext cx="3720725" cy="19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Shape 949"/>
          <p:cNvSpPr txBox="1"/>
          <p:nvPr/>
        </p:nvSpPr>
        <p:spPr>
          <a:xfrm>
            <a:off x="4125961" y="3764017"/>
            <a:ext cx="2987699" cy="57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Inception module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DA9E36D-FAFD-4428-88BE-DD02A1BEEBA4}"/>
              </a:ext>
            </a:extLst>
          </p:cNvPr>
          <p:cNvSpPr/>
          <p:nvPr/>
        </p:nvSpPr>
        <p:spPr>
          <a:xfrm rot="20815289">
            <a:off x="1287655" y="3225748"/>
            <a:ext cx="2882470" cy="799708"/>
          </a:xfrm>
          <a:prstGeom prst="ellipse">
            <a:avLst/>
          </a:prstGeom>
          <a:noFill/>
          <a:ln w="19050">
            <a:solidFill>
              <a:srgbClr val="EA9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E6728B-C89D-41E1-AE83-6106DFA3228B}"/>
              </a:ext>
            </a:extLst>
          </p:cNvPr>
          <p:cNvSpPr txBox="1"/>
          <p:nvPr/>
        </p:nvSpPr>
        <p:spPr>
          <a:xfrm>
            <a:off x="4125961" y="3044615"/>
            <a:ext cx="3068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1x1 dimension reduction layers </a:t>
            </a:r>
            <a:br>
              <a:rPr lang="en-US" sz="1600" dirty="0"/>
            </a:br>
            <a:r>
              <a:rPr lang="en-US" sz="1600" dirty="0"/>
              <a:t>(reduce compute bottlenecks)</a:t>
            </a:r>
          </a:p>
        </p:txBody>
      </p:sp>
    </p:spTree>
    <p:extLst>
      <p:ext uri="{BB962C8B-B14F-4D97-AF65-F5344CB8AC3E}">
        <p14:creationId xmlns:p14="http://schemas.microsoft.com/office/powerpoint/2010/main" val="2488887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Shape 944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409"/>
            <a:ext cx="9143997" cy="2691580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Shape 946"/>
          <p:cNvSpPr txBox="1"/>
          <p:nvPr/>
        </p:nvSpPr>
        <p:spPr>
          <a:xfrm>
            <a:off x="152075" y="793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GoogLeNet</a:t>
            </a:r>
          </a:p>
        </p:txBody>
      </p:sp>
      <p:sp>
        <p:nvSpPr>
          <p:cNvPr id="947" name="Shape 947"/>
          <p:cNvSpPr txBox="1"/>
          <p:nvPr/>
        </p:nvSpPr>
        <p:spPr>
          <a:xfrm>
            <a:off x="4711950" y="165100"/>
            <a:ext cx="2343000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[Szegedy et al., 2014]</a:t>
            </a:r>
          </a:p>
        </p:txBody>
      </p:sp>
      <p:pic>
        <p:nvPicPr>
          <p:cNvPr id="948" name="Shape 948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18" y="2576150"/>
            <a:ext cx="3720725" cy="19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Shape 949"/>
          <p:cNvSpPr txBox="1"/>
          <p:nvPr/>
        </p:nvSpPr>
        <p:spPr>
          <a:xfrm>
            <a:off x="4105475" y="3413070"/>
            <a:ext cx="2987699" cy="57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Inception module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DA9E36D-FAFD-4428-88BE-DD02A1BEEBA4}"/>
              </a:ext>
            </a:extLst>
          </p:cNvPr>
          <p:cNvSpPr/>
          <p:nvPr/>
        </p:nvSpPr>
        <p:spPr>
          <a:xfrm rot="21136106">
            <a:off x="3790499" y="1807205"/>
            <a:ext cx="3455059" cy="799708"/>
          </a:xfrm>
          <a:prstGeom prst="ellipse">
            <a:avLst/>
          </a:prstGeom>
          <a:noFill/>
          <a:ln w="19050">
            <a:solidFill>
              <a:srgbClr val="EA9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E6728B-C89D-41E1-AE83-6106DFA3228B}"/>
              </a:ext>
            </a:extLst>
          </p:cNvPr>
          <p:cNvSpPr txBox="1"/>
          <p:nvPr/>
        </p:nvSpPr>
        <p:spPr>
          <a:xfrm>
            <a:off x="5555651" y="2571750"/>
            <a:ext cx="3135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Helper loss (during training only)</a:t>
            </a:r>
          </a:p>
        </p:txBody>
      </p:sp>
    </p:spTree>
    <p:extLst>
      <p:ext uri="{BB962C8B-B14F-4D97-AF65-F5344CB8AC3E}">
        <p14:creationId xmlns:p14="http://schemas.microsoft.com/office/powerpoint/2010/main" val="2437630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Shape 956"/>
          <p:cNvSpPr txBox="1"/>
          <p:nvPr/>
        </p:nvSpPr>
        <p:spPr>
          <a:xfrm>
            <a:off x="152075" y="793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GoogLeNet</a:t>
            </a:r>
          </a:p>
        </p:txBody>
      </p:sp>
      <p:pic>
        <p:nvPicPr>
          <p:cNvPr id="957" name="Shape 957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0" y="903674"/>
            <a:ext cx="6348398" cy="3373199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Shape 958"/>
          <p:cNvSpPr txBox="1"/>
          <p:nvPr/>
        </p:nvSpPr>
        <p:spPr>
          <a:xfrm>
            <a:off x="6457050" y="903675"/>
            <a:ext cx="2624400" cy="337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274E13"/>
                </a:solidFill>
                <a:latin typeface="Arial"/>
                <a:cs typeface="Arial"/>
                <a:sym typeface="Arial"/>
              </a:rPr>
              <a:t>Fun features: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274E13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274E13"/>
                </a:solidFill>
                <a:latin typeface="Arial"/>
                <a:cs typeface="Arial"/>
                <a:sym typeface="Arial"/>
              </a:rPr>
              <a:t>- Only 5 million params!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274E13"/>
                </a:solidFill>
                <a:latin typeface="Arial"/>
                <a:cs typeface="Arial"/>
                <a:sym typeface="Arial"/>
              </a:rPr>
              <a:t>(Removes FC layers completely)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274E13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274E13"/>
                </a:solidFill>
                <a:latin typeface="Arial"/>
                <a:cs typeface="Arial"/>
                <a:sym typeface="Arial"/>
              </a:rPr>
              <a:t>Compared to AlexNet: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274E13"/>
                </a:solidFill>
                <a:latin typeface="Arial"/>
                <a:cs typeface="Arial"/>
                <a:sym typeface="Arial"/>
              </a:rPr>
              <a:t>- 12X less params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274E13"/>
                </a:solidFill>
                <a:latin typeface="Arial"/>
                <a:cs typeface="Arial"/>
                <a:sym typeface="Arial"/>
              </a:rPr>
              <a:t>- 2x more compute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274E13"/>
                </a:solidFill>
                <a:latin typeface="Arial"/>
                <a:cs typeface="Arial"/>
                <a:sym typeface="Arial"/>
              </a:rPr>
              <a:t>- 6.67% (vs. 16.4%)</a:t>
            </a:r>
          </a:p>
        </p:txBody>
      </p:sp>
    </p:spTree>
    <p:extLst>
      <p:ext uri="{BB962C8B-B14F-4D97-AF65-F5344CB8AC3E}">
        <p14:creationId xmlns:p14="http://schemas.microsoft.com/office/powerpoint/2010/main" val="1692152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Shape 964"/>
          <p:cNvSpPr txBox="1"/>
          <p:nvPr/>
        </p:nvSpPr>
        <p:spPr>
          <a:xfrm>
            <a:off x="1066475" y="4190500"/>
            <a:ext cx="79068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Slide from Kaiming He’s recent presentation </a:t>
            </a:r>
            <a:r>
              <a:rPr lang="en" sz="1400" u="sng" kern="0">
                <a:solidFill>
                  <a:srgbClr val="1155CC"/>
                </a:solidFill>
                <a:latin typeface="Arial"/>
                <a:cs typeface="Arial"/>
                <a:sym typeface="Arial"/>
                <a:hlinkClick r:id="rId3"/>
              </a:rPr>
              <a:t>https://www.youtube.com/watch?v=1PGLj-uKT1w</a:t>
            </a: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965" name="Shape 965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75" y="930726"/>
            <a:ext cx="5641125" cy="317601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66" name="Shape 966"/>
          <p:cNvSpPr txBox="1"/>
          <p:nvPr/>
        </p:nvSpPr>
        <p:spPr>
          <a:xfrm>
            <a:off x="573314" y="79300"/>
            <a:ext cx="8399961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ResNet</a:t>
            </a:r>
          </a:p>
        </p:txBody>
      </p:sp>
      <p:sp>
        <p:nvSpPr>
          <p:cNvPr id="967" name="Shape 967"/>
          <p:cNvSpPr txBox="1"/>
          <p:nvPr/>
        </p:nvSpPr>
        <p:spPr>
          <a:xfrm>
            <a:off x="4711950" y="165100"/>
            <a:ext cx="2343000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[He et al., 2015]</a:t>
            </a:r>
          </a:p>
        </p:txBody>
      </p:sp>
      <p:sp>
        <p:nvSpPr>
          <p:cNvPr id="968" name="Shape 968"/>
          <p:cNvSpPr txBox="1"/>
          <p:nvPr/>
        </p:nvSpPr>
        <p:spPr>
          <a:xfrm>
            <a:off x="4683550" y="449200"/>
            <a:ext cx="4620900" cy="62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ILSVRC 2015 winner (3.6% top 5 error)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750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Shape 974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75" y="169325"/>
            <a:ext cx="7125074" cy="39994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75" name="Shape 975"/>
          <p:cNvSpPr txBox="1"/>
          <p:nvPr/>
        </p:nvSpPr>
        <p:spPr>
          <a:xfrm>
            <a:off x="1199827" y="4196850"/>
            <a:ext cx="7773600" cy="35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(slide from Kaiming He’s recent presentation)</a:t>
            </a:r>
          </a:p>
        </p:txBody>
      </p:sp>
    </p:spTree>
    <p:extLst>
      <p:ext uri="{BB962C8B-B14F-4D97-AF65-F5344CB8AC3E}">
        <p14:creationId xmlns:p14="http://schemas.microsoft.com/office/powerpoint/2010/main" val="3099191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Shape 981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5" y="688128"/>
            <a:ext cx="8575963" cy="329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587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Shape 987"/>
          <p:cNvSpPr txBox="1"/>
          <p:nvPr/>
        </p:nvSpPr>
        <p:spPr>
          <a:xfrm>
            <a:off x="631371" y="79300"/>
            <a:ext cx="8341904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ResNet</a:t>
            </a:r>
          </a:p>
        </p:txBody>
      </p:sp>
      <p:sp>
        <p:nvSpPr>
          <p:cNvPr id="988" name="Shape 988"/>
          <p:cNvSpPr txBox="1"/>
          <p:nvPr/>
        </p:nvSpPr>
        <p:spPr>
          <a:xfrm>
            <a:off x="4711950" y="165100"/>
            <a:ext cx="2343000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[He et al., 2015]</a:t>
            </a:r>
          </a:p>
        </p:txBody>
      </p:sp>
      <p:sp>
        <p:nvSpPr>
          <p:cNvPr id="989" name="Shape 989"/>
          <p:cNvSpPr txBox="1"/>
          <p:nvPr/>
        </p:nvSpPr>
        <p:spPr>
          <a:xfrm>
            <a:off x="4683550" y="449200"/>
            <a:ext cx="4620900" cy="62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ILSVRC 2015 winner (3.6% top 5 error)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90" name="Shape 990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0" y="923425"/>
            <a:ext cx="5873025" cy="32966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91" name="Shape 991"/>
          <p:cNvSpPr txBox="1"/>
          <p:nvPr/>
        </p:nvSpPr>
        <p:spPr>
          <a:xfrm>
            <a:off x="1199827" y="4196850"/>
            <a:ext cx="7773600" cy="35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(slide from Kaiming He’s recent presentation)</a:t>
            </a:r>
          </a:p>
        </p:txBody>
      </p:sp>
      <p:sp>
        <p:nvSpPr>
          <p:cNvPr id="992" name="Shape 992"/>
          <p:cNvSpPr txBox="1"/>
          <p:nvPr/>
        </p:nvSpPr>
        <p:spPr>
          <a:xfrm>
            <a:off x="6719825" y="923425"/>
            <a:ext cx="2343000" cy="185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2-3 weeks of training on 8 GPU machine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at runtime: faster than a VGGNet! (even though it has 8x more layers)</a:t>
            </a:r>
          </a:p>
        </p:txBody>
      </p:sp>
    </p:spTree>
    <p:extLst>
      <p:ext uri="{BB962C8B-B14F-4D97-AF65-F5344CB8AC3E}">
        <p14:creationId xmlns:p14="http://schemas.microsoft.com/office/powerpoint/2010/main" val="2747404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 txBox="1"/>
          <p:nvPr/>
        </p:nvSpPr>
        <p:spPr>
          <a:xfrm>
            <a:off x="152075" y="793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AlexNet</a:t>
            </a:r>
          </a:p>
        </p:txBody>
      </p:sp>
      <p:pic>
        <p:nvPicPr>
          <p:cNvPr id="808" name="Shape 808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25" y="79300"/>
            <a:ext cx="5145048" cy="17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Shape 809"/>
          <p:cNvSpPr txBox="1"/>
          <p:nvPr/>
        </p:nvSpPr>
        <p:spPr>
          <a:xfrm>
            <a:off x="185125" y="614200"/>
            <a:ext cx="3474900" cy="49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[Krizhevsky et al. 2012]</a:t>
            </a:r>
          </a:p>
        </p:txBody>
      </p:sp>
      <p:sp>
        <p:nvSpPr>
          <p:cNvPr id="810" name="Shape 810"/>
          <p:cNvSpPr txBox="1"/>
          <p:nvPr/>
        </p:nvSpPr>
        <p:spPr>
          <a:xfrm>
            <a:off x="185125" y="1832437"/>
            <a:ext cx="8428499" cy="105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Input: 227x227x3 images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layer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(CONV1): 96 11x11 filters applied at stride 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Q: what is the output volume size? Hint: (227-11)/4+1 = 55</a:t>
            </a:r>
          </a:p>
        </p:txBody>
      </p:sp>
    </p:spTree>
    <p:extLst>
      <p:ext uri="{BB962C8B-B14F-4D97-AF65-F5344CB8AC3E}">
        <p14:creationId xmlns:p14="http://schemas.microsoft.com/office/powerpoint/2010/main" val="1149319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 txBox="1"/>
          <p:nvPr/>
        </p:nvSpPr>
        <p:spPr>
          <a:xfrm>
            <a:off x="109125" y="12405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ResNet</a:t>
            </a:r>
          </a:p>
        </p:txBody>
      </p:sp>
      <p:sp>
        <p:nvSpPr>
          <p:cNvPr id="999" name="Shape 999"/>
          <p:cNvSpPr txBox="1"/>
          <p:nvPr/>
        </p:nvSpPr>
        <p:spPr>
          <a:xfrm>
            <a:off x="109125" y="1238750"/>
            <a:ext cx="2343000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[He et al., 2015]</a:t>
            </a:r>
          </a:p>
        </p:txBody>
      </p:sp>
      <p:pic>
        <p:nvPicPr>
          <p:cNvPr id="1000" name="Shape 1000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50" y="161350"/>
            <a:ext cx="2796299" cy="4339074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Shape 1001"/>
          <p:cNvSpPr txBox="1"/>
          <p:nvPr/>
        </p:nvSpPr>
        <p:spPr>
          <a:xfrm>
            <a:off x="4428550" y="617350"/>
            <a:ext cx="1539000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224x224x3</a:t>
            </a:r>
          </a:p>
        </p:txBody>
      </p:sp>
      <p:cxnSp>
        <p:nvCxnSpPr>
          <p:cNvPr id="1002" name="Shape 1002"/>
          <p:cNvCxnSpPr/>
          <p:nvPr/>
        </p:nvCxnSpPr>
        <p:spPr>
          <a:xfrm rot="10800000" flipH="1">
            <a:off x="4625675" y="1521050"/>
            <a:ext cx="1977299" cy="50099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03" name="Shape 1003"/>
          <p:cNvSpPr txBox="1"/>
          <p:nvPr/>
        </p:nvSpPr>
        <p:spPr>
          <a:xfrm>
            <a:off x="6766125" y="1078275"/>
            <a:ext cx="2343000" cy="94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spatial dimension only 56x56!</a:t>
            </a:r>
          </a:p>
        </p:txBody>
      </p:sp>
    </p:spTree>
    <p:extLst>
      <p:ext uri="{BB962C8B-B14F-4D97-AF65-F5344CB8AC3E}">
        <p14:creationId xmlns:p14="http://schemas.microsoft.com/office/powerpoint/2010/main" val="551807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Shape 1009"/>
          <p:cNvSpPr txBox="1"/>
          <p:nvPr/>
        </p:nvSpPr>
        <p:spPr>
          <a:xfrm>
            <a:off x="127025" y="972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ResNet</a:t>
            </a:r>
          </a:p>
        </p:txBody>
      </p:sp>
      <p:sp>
        <p:nvSpPr>
          <p:cNvPr id="1010" name="Shape 1010"/>
          <p:cNvSpPr txBox="1"/>
          <p:nvPr/>
        </p:nvSpPr>
        <p:spPr>
          <a:xfrm>
            <a:off x="4005125" y="209850"/>
            <a:ext cx="2343000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[He et al., 2015]</a:t>
            </a:r>
          </a:p>
        </p:txBody>
      </p:sp>
      <p:pic>
        <p:nvPicPr>
          <p:cNvPr id="1011" name="Shape 1011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25" y="1300162"/>
            <a:ext cx="2724150" cy="25431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12" name="Shape 1012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150" y="1233475"/>
            <a:ext cx="4076700" cy="26765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013" name="Shape 1013"/>
          <p:cNvCxnSpPr/>
          <p:nvPr/>
        </p:nvCxnSpPr>
        <p:spPr>
          <a:xfrm>
            <a:off x="3364125" y="2558900"/>
            <a:ext cx="10466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789275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Shape 1019"/>
          <p:cNvSpPr txBox="1"/>
          <p:nvPr/>
        </p:nvSpPr>
        <p:spPr>
          <a:xfrm>
            <a:off x="109125" y="972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ResNet</a:t>
            </a:r>
          </a:p>
        </p:txBody>
      </p:sp>
      <p:sp>
        <p:nvSpPr>
          <p:cNvPr id="1020" name="Shape 1020"/>
          <p:cNvSpPr txBox="1"/>
          <p:nvPr/>
        </p:nvSpPr>
        <p:spPr>
          <a:xfrm>
            <a:off x="4005125" y="209850"/>
            <a:ext cx="2343000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[He et al., 2015]</a:t>
            </a:r>
          </a:p>
        </p:txBody>
      </p:sp>
      <p:sp>
        <p:nvSpPr>
          <p:cNvPr id="1021" name="Shape 1021"/>
          <p:cNvSpPr txBox="1"/>
          <p:nvPr/>
        </p:nvSpPr>
        <p:spPr>
          <a:xfrm>
            <a:off x="246000" y="1088400"/>
            <a:ext cx="8652000" cy="305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68300" fontAlgn="auto">
              <a:spcBef>
                <a:spcPts val="60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Batch Normalization after every CONV layer</a:t>
            </a:r>
          </a:p>
          <a:p>
            <a:pPr marL="457200" indent="-368300" fontAlgn="auto">
              <a:spcBef>
                <a:spcPts val="60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Xavier/2 initialization from He et al.</a:t>
            </a:r>
          </a:p>
          <a:p>
            <a:pPr marL="457200" indent="-368300" fontAlgn="auto">
              <a:spcBef>
                <a:spcPts val="60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SGD + Momentum (0.9) </a:t>
            </a:r>
          </a:p>
          <a:p>
            <a:pPr marL="457200" indent="-368300" fontAlgn="auto">
              <a:spcBef>
                <a:spcPts val="60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Learning rate: 0.1, divided by 10 when validation error plateaus</a:t>
            </a:r>
          </a:p>
          <a:p>
            <a:pPr marL="457200" indent="-368300" fontAlgn="auto">
              <a:spcBef>
                <a:spcPts val="60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Mini-batch size 256</a:t>
            </a:r>
          </a:p>
          <a:p>
            <a:pPr marL="457200" indent="-368300" fontAlgn="auto">
              <a:spcBef>
                <a:spcPts val="60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 decay of 1e-5</a:t>
            </a:r>
          </a:p>
          <a:p>
            <a:pPr marL="457200" indent="-368300" fontAlgn="auto">
              <a:spcBef>
                <a:spcPts val="60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 dropout used</a:t>
            </a:r>
          </a:p>
        </p:txBody>
      </p:sp>
    </p:spTree>
    <p:extLst>
      <p:ext uri="{BB962C8B-B14F-4D97-AF65-F5344CB8AC3E}">
        <p14:creationId xmlns:p14="http://schemas.microsoft.com/office/powerpoint/2010/main" val="172587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hape 1027"/>
          <p:cNvSpPr txBox="1"/>
          <p:nvPr/>
        </p:nvSpPr>
        <p:spPr>
          <a:xfrm>
            <a:off x="127025" y="972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ResNet</a:t>
            </a:r>
          </a:p>
        </p:txBody>
      </p:sp>
      <p:sp>
        <p:nvSpPr>
          <p:cNvPr id="1028" name="Shape 1028"/>
          <p:cNvSpPr txBox="1"/>
          <p:nvPr/>
        </p:nvSpPr>
        <p:spPr>
          <a:xfrm>
            <a:off x="4005125" y="209850"/>
            <a:ext cx="2343000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[He et al., 2015]</a:t>
            </a:r>
          </a:p>
        </p:txBody>
      </p:sp>
      <p:pic>
        <p:nvPicPr>
          <p:cNvPr id="1029" name="Shape 1029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62" y="986725"/>
            <a:ext cx="5819775" cy="2838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056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/>
          <p:cNvSpPr txBox="1"/>
          <p:nvPr/>
        </p:nvSpPr>
        <p:spPr>
          <a:xfrm>
            <a:off x="127025" y="972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ResNet</a:t>
            </a:r>
          </a:p>
        </p:txBody>
      </p:sp>
      <p:sp>
        <p:nvSpPr>
          <p:cNvPr id="1036" name="Shape 1036"/>
          <p:cNvSpPr txBox="1"/>
          <p:nvPr/>
        </p:nvSpPr>
        <p:spPr>
          <a:xfrm>
            <a:off x="4005125" y="209850"/>
            <a:ext cx="2343000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[He et al., 2015]</a:t>
            </a:r>
          </a:p>
        </p:txBody>
      </p:sp>
      <p:sp>
        <p:nvSpPr>
          <p:cNvPr id="1037" name="Shape 1037"/>
          <p:cNvSpPr txBox="1"/>
          <p:nvPr/>
        </p:nvSpPr>
        <p:spPr>
          <a:xfrm>
            <a:off x="3891875" y="3954987"/>
            <a:ext cx="3936899" cy="3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(this trick is also used in GoogLeNet)</a:t>
            </a:r>
          </a:p>
        </p:txBody>
      </p:sp>
      <p:pic>
        <p:nvPicPr>
          <p:cNvPr id="1038" name="Shape 1038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5" y="1326600"/>
            <a:ext cx="228600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Shape 1039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94" y="1371575"/>
            <a:ext cx="3720725" cy="191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0" name="Shape 1040"/>
          <p:cNvCxnSpPr/>
          <p:nvPr/>
        </p:nvCxnSpPr>
        <p:spPr>
          <a:xfrm rot="10800000" flipH="1">
            <a:off x="4313100" y="3498700"/>
            <a:ext cx="429599" cy="4562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184970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Shape 1046"/>
          <p:cNvSpPr txBox="1"/>
          <p:nvPr/>
        </p:nvSpPr>
        <p:spPr>
          <a:xfrm>
            <a:off x="1066475" y="793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ResNet</a:t>
            </a:r>
          </a:p>
        </p:txBody>
      </p:sp>
      <p:sp>
        <p:nvSpPr>
          <p:cNvPr id="1047" name="Shape 1047"/>
          <p:cNvSpPr txBox="1"/>
          <p:nvPr/>
        </p:nvSpPr>
        <p:spPr>
          <a:xfrm>
            <a:off x="4711950" y="165100"/>
            <a:ext cx="2343000" cy="43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[He et al., 2015]</a:t>
            </a:r>
          </a:p>
        </p:txBody>
      </p:sp>
      <p:pic>
        <p:nvPicPr>
          <p:cNvPr id="1048" name="Shape 1048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9" y="0"/>
            <a:ext cx="749874" cy="46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Shape 1049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00" y="893462"/>
            <a:ext cx="7906798" cy="347831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982459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Shape 1071"/>
          <p:cNvSpPr txBox="1"/>
          <p:nvPr/>
        </p:nvSpPr>
        <p:spPr>
          <a:xfrm>
            <a:off x="464950" y="813334"/>
            <a:ext cx="8446199" cy="33917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34290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ConvNets stack CONV,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ReLU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</a:t>
            </a:r>
            <a:r>
              <a:rPr lang="e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POOL,FC layers</a:t>
            </a:r>
          </a:p>
          <a:p>
            <a:pPr marL="342900" indent="-34290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Trend towards smaller filters and deeper architectures</a:t>
            </a:r>
          </a:p>
          <a:p>
            <a:pPr marL="342900" indent="-34290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Trend towards getting rid of POOL/FC layers (just CONV)</a:t>
            </a:r>
          </a:p>
          <a:p>
            <a:pPr marL="342900" indent="-34290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Early</a:t>
            </a:r>
            <a:r>
              <a:rPr lang="e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architectures look like </a:t>
            </a:r>
          </a:p>
          <a:p>
            <a:pPr indent="45720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" sz="1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[(CONV-RELU)*N-POOL?]*M-(FC-RELU)*K,SOFTMAX</a:t>
            </a:r>
          </a:p>
          <a:p>
            <a:pPr marL="342900" indent="-342900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but recent advances such as ResNet/GoogLeNet 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 only Conv-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ReLU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1x1 convolutions, global max pooling and </a:t>
            </a:r>
            <a:r>
              <a:rPr lang="en-US" sz="1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</a:t>
            </a:r>
            <a:endParaRPr lang="en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Shape 133">
            <a:extLst>
              <a:ext uri="{FF2B5EF4-FFF2-40B4-BE49-F238E27FC236}">
                <a16:creationId xmlns:a16="http://schemas.microsoft.com/office/drawing/2014/main" id="{ADA90414-6A24-48B0-ABD8-8F806DEE3E84}"/>
              </a:ext>
            </a:extLst>
          </p:cNvPr>
          <p:cNvSpPr txBox="1">
            <a:spLocks/>
          </p:cNvSpPr>
          <p:nvPr/>
        </p:nvSpPr>
        <p:spPr>
          <a:xfrm>
            <a:off x="212475" y="0"/>
            <a:ext cx="8931525" cy="8133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4000" dirty="0">
                <a:solidFill>
                  <a:srgbClr val="2D2D8A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54449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Shape 816"/>
          <p:cNvSpPr txBox="1"/>
          <p:nvPr/>
        </p:nvSpPr>
        <p:spPr>
          <a:xfrm>
            <a:off x="152075" y="793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AlexNet</a:t>
            </a:r>
          </a:p>
        </p:txBody>
      </p:sp>
      <p:pic>
        <p:nvPicPr>
          <p:cNvPr id="817" name="Shape 817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25" y="79300"/>
            <a:ext cx="5145048" cy="17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Shape 818"/>
          <p:cNvSpPr txBox="1"/>
          <p:nvPr/>
        </p:nvSpPr>
        <p:spPr>
          <a:xfrm>
            <a:off x="185125" y="614200"/>
            <a:ext cx="3474900" cy="49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[Krizhevsky et al. 2012]</a:t>
            </a:r>
          </a:p>
        </p:txBody>
      </p:sp>
      <p:sp>
        <p:nvSpPr>
          <p:cNvPr id="819" name="Shape 819"/>
          <p:cNvSpPr txBox="1"/>
          <p:nvPr/>
        </p:nvSpPr>
        <p:spPr>
          <a:xfrm>
            <a:off x="185125" y="1832437"/>
            <a:ext cx="8428499" cy="105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Input: 227x227x3 images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layer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(CONV1): 96 11x11 filters applied at stride 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Output volume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[55x55x96]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Q: What is the total number of parameters in this layer?</a:t>
            </a:r>
          </a:p>
        </p:txBody>
      </p:sp>
    </p:spTree>
    <p:extLst>
      <p:ext uri="{BB962C8B-B14F-4D97-AF65-F5344CB8AC3E}">
        <p14:creationId xmlns:p14="http://schemas.microsoft.com/office/powerpoint/2010/main" val="2084521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Shape 825"/>
          <p:cNvSpPr txBox="1"/>
          <p:nvPr/>
        </p:nvSpPr>
        <p:spPr>
          <a:xfrm>
            <a:off x="152075" y="793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AlexNet</a:t>
            </a:r>
          </a:p>
        </p:txBody>
      </p:sp>
      <p:pic>
        <p:nvPicPr>
          <p:cNvPr id="826" name="Shape 826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25" y="79300"/>
            <a:ext cx="5145048" cy="17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Shape 827"/>
          <p:cNvSpPr txBox="1"/>
          <p:nvPr/>
        </p:nvSpPr>
        <p:spPr>
          <a:xfrm>
            <a:off x="185125" y="614200"/>
            <a:ext cx="3474900" cy="49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[Krizhevsky et al. 2012]</a:t>
            </a:r>
          </a:p>
        </p:txBody>
      </p:sp>
      <p:sp>
        <p:nvSpPr>
          <p:cNvPr id="828" name="Shape 828"/>
          <p:cNvSpPr txBox="1"/>
          <p:nvPr/>
        </p:nvSpPr>
        <p:spPr>
          <a:xfrm>
            <a:off x="185125" y="1832437"/>
            <a:ext cx="8428499" cy="105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Input: 227x227x3 images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layer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(CONV1): 96 11x11 filters applied at stride 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Output volume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[55x55x96]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Parameters: (11*11*3)*96 =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35K</a:t>
            </a:r>
          </a:p>
        </p:txBody>
      </p:sp>
    </p:spTree>
    <p:extLst>
      <p:ext uri="{BB962C8B-B14F-4D97-AF65-F5344CB8AC3E}">
        <p14:creationId xmlns:p14="http://schemas.microsoft.com/office/powerpoint/2010/main" val="609036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hape 834"/>
          <p:cNvSpPr txBox="1"/>
          <p:nvPr/>
        </p:nvSpPr>
        <p:spPr>
          <a:xfrm>
            <a:off x="152075" y="793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AlexNet</a:t>
            </a:r>
          </a:p>
        </p:txBody>
      </p:sp>
      <p:pic>
        <p:nvPicPr>
          <p:cNvPr id="835" name="Shape 835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25" y="79300"/>
            <a:ext cx="5145048" cy="17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Shape 836"/>
          <p:cNvSpPr txBox="1"/>
          <p:nvPr/>
        </p:nvSpPr>
        <p:spPr>
          <a:xfrm>
            <a:off x="185125" y="614200"/>
            <a:ext cx="3474900" cy="49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[Krizhevsky et al. 2012]</a:t>
            </a:r>
          </a:p>
        </p:txBody>
      </p:sp>
      <p:sp>
        <p:nvSpPr>
          <p:cNvPr id="837" name="Shape 837"/>
          <p:cNvSpPr txBox="1"/>
          <p:nvPr/>
        </p:nvSpPr>
        <p:spPr>
          <a:xfrm>
            <a:off x="185125" y="1832437"/>
            <a:ext cx="8428499" cy="105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Input: 227x227x3 images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After CONV1: 55x55x96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Second layer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(POOL1): 3x3 filters applied at stride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Q: what is the output volume size? Hint: (55-3)/2+1 = 27</a:t>
            </a:r>
          </a:p>
        </p:txBody>
      </p:sp>
    </p:spTree>
    <p:extLst>
      <p:ext uri="{BB962C8B-B14F-4D97-AF65-F5344CB8AC3E}">
        <p14:creationId xmlns:p14="http://schemas.microsoft.com/office/powerpoint/2010/main" val="3316157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Shape 842"/>
          <p:cNvSpPr txBox="1">
            <a:spLocks noGrp="1"/>
          </p:cNvSpPr>
          <p:nvPr>
            <p:ph type="sldNum" idx="12"/>
          </p:nvPr>
        </p:nvSpPr>
        <p:spPr>
          <a:xfrm>
            <a:off x="6503289" y="4667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 lang="en"/>
          </a:p>
        </p:txBody>
      </p:sp>
      <p:sp>
        <p:nvSpPr>
          <p:cNvPr id="843" name="Shape 843"/>
          <p:cNvSpPr txBox="1"/>
          <p:nvPr/>
        </p:nvSpPr>
        <p:spPr>
          <a:xfrm>
            <a:off x="87227" y="793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AlexNet</a:t>
            </a:r>
          </a:p>
        </p:txBody>
      </p:sp>
      <p:pic>
        <p:nvPicPr>
          <p:cNvPr id="844" name="Shape 844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25" y="79300"/>
            <a:ext cx="5145048" cy="17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Shape 845"/>
          <p:cNvSpPr txBox="1"/>
          <p:nvPr/>
        </p:nvSpPr>
        <p:spPr>
          <a:xfrm>
            <a:off x="185125" y="614200"/>
            <a:ext cx="3474900" cy="49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[Krizhevsky et al. 2012]</a:t>
            </a:r>
          </a:p>
        </p:txBody>
      </p:sp>
      <p:sp>
        <p:nvSpPr>
          <p:cNvPr id="846" name="Shape 846"/>
          <p:cNvSpPr txBox="1"/>
          <p:nvPr/>
        </p:nvSpPr>
        <p:spPr>
          <a:xfrm>
            <a:off x="185125" y="1832437"/>
            <a:ext cx="8428499" cy="105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Input: 227x227x3 images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After CONV1: 55x55x96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Second layer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(POOL1): 3x3 filters applied at stride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Output volume: 27x27x96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Q: what is the number of parameters in this layer?</a:t>
            </a:r>
          </a:p>
        </p:txBody>
      </p:sp>
    </p:spTree>
    <p:extLst>
      <p:ext uri="{BB962C8B-B14F-4D97-AF65-F5344CB8AC3E}">
        <p14:creationId xmlns:p14="http://schemas.microsoft.com/office/powerpoint/2010/main" val="1233740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 txBox="1"/>
          <p:nvPr/>
        </p:nvSpPr>
        <p:spPr>
          <a:xfrm>
            <a:off x="152075" y="793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AlexNet</a:t>
            </a:r>
          </a:p>
        </p:txBody>
      </p:sp>
      <p:pic>
        <p:nvPicPr>
          <p:cNvPr id="853" name="Shape 853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25" y="79300"/>
            <a:ext cx="5145048" cy="17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Shape 854"/>
          <p:cNvSpPr txBox="1"/>
          <p:nvPr/>
        </p:nvSpPr>
        <p:spPr>
          <a:xfrm>
            <a:off x="185125" y="614200"/>
            <a:ext cx="3474900" cy="49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[Krizhevsky et al. 2012]</a:t>
            </a:r>
          </a:p>
        </p:txBody>
      </p:sp>
      <p:sp>
        <p:nvSpPr>
          <p:cNvPr id="855" name="Shape 855"/>
          <p:cNvSpPr txBox="1"/>
          <p:nvPr/>
        </p:nvSpPr>
        <p:spPr>
          <a:xfrm>
            <a:off x="185125" y="1832437"/>
            <a:ext cx="8428499" cy="105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Input: 227x227x3 images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After CONV1: 55x55x96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Second layer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(POOL1): 3x3 filters applied at stride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Output volume: 27x27x96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Parameters: 0!</a:t>
            </a:r>
          </a:p>
        </p:txBody>
      </p:sp>
    </p:spTree>
    <p:extLst>
      <p:ext uri="{BB962C8B-B14F-4D97-AF65-F5344CB8AC3E}">
        <p14:creationId xmlns:p14="http://schemas.microsoft.com/office/powerpoint/2010/main" val="3794940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Shape 861"/>
          <p:cNvSpPr txBox="1"/>
          <p:nvPr/>
        </p:nvSpPr>
        <p:spPr>
          <a:xfrm>
            <a:off x="152075" y="79300"/>
            <a:ext cx="7906800" cy="99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2D2D8A"/>
                </a:solidFill>
                <a:latin typeface="Arial"/>
                <a:cs typeface="Arial"/>
                <a:sym typeface="Arial"/>
              </a:rPr>
              <a:t>Case Study: AlexNet</a:t>
            </a:r>
          </a:p>
        </p:txBody>
      </p:sp>
      <p:pic>
        <p:nvPicPr>
          <p:cNvPr id="862" name="Shape 862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25" y="79300"/>
            <a:ext cx="5145048" cy="17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Shape 863"/>
          <p:cNvSpPr txBox="1"/>
          <p:nvPr/>
        </p:nvSpPr>
        <p:spPr>
          <a:xfrm>
            <a:off x="185125" y="614200"/>
            <a:ext cx="3474900" cy="49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[Krizhevsky et al. 2012]</a:t>
            </a:r>
          </a:p>
        </p:txBody>
      </p:sp>
      <p:sp>
        <p:nvSpPr>
          <p:cNvPr id="864" name="Shape 864"/>
          <p:cNvSpPr txBox="1"/>
          <p:nvPr/>
        </p:nvSpPr>
        <p:spPr>
          <a:xfrm>
            <a:off x="185125" y="1832437"/>
            <a:ext cx="8428499" cy="105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Input: 227x227x3 images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After CONV1: 55x55x96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After POOL1: 27x27x96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13879299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3512</TotalTime>
  <Words>2469</Words>
  <Application>Microsoft Office PowerPoint</Application>
  <PresentationFormat>On-screen Show (16:9)</PresentationFormat>
  <Paragraphs>318</Paragraphs>
  <Slides>36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Impact</vt:lpstr>
      <vt:lpstr>Helvetica Neue</vt:lpstr>
      <vt:lpstr>Arial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Designing, Visualizing and Understanding  Deep Neural Networks</dc:title>
  <dc:creator>John Canny</dc:creator>
  <cp:lastModifiedBy>lboloni</cp:lastModifiedBy>
  <cp:revision>377</cp:revision>
  <dcterms:modified xsi:type="dcterms:W3CDTF">2019-11-19T01:30:10Z</dcterms:modified>
</cp:coreProperties>
</file>