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4"/>
  </p:notesMasterIdLst>
  <p:handoutMasterIdLst>
    <p:handoutMasterId r:id="rId105"/>
  </p:handoutMasterIdLst>
  <p:sldIdLst>
    <p:sldId id="762" r:id="rId2"/>
    <p:sldId id="763" r:id="rId3"/>
    <p:sldId id="764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78" r:id="rId18"/>
    <p:sldId id="779" r:id="rId19"/>
    <p:sldId id="780" r:id="rId20"/>
    <p:sldId id="782" r:id="rId21"/>
    <p:sldId id="787" r:id="rId22"/>
    <p:sldId id="685" r:id="rId23"/>
    <p:sldId id="686" r:id="rId24"/>
    <p:sldId id="687" r:id="rId25"/>
    <p:sldId id="688" r:id="rId26"/>
    <p:sldId id="689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810" r:id="rId38"/>
    <p:sldId id="807" r:id="rId39"/>
    <p:sldId id="808" r:id="rId40"/>
    <p:sldId id="809" r:id="rId41"/>
    <p:sldId id="800" r:id="rId42"/>
    <p:sldId id="801" r:id="rId43"/>
    <p:sldId id="802" r:id="rId44"/>
    <p:sldId id="803" r:id="rId45"/>
    <p:sldId id="804" r:id="rId46"/>
    <p:sldId id="805" r:id="rId47"/>
    <p:sldId id="806" r:id="rId48"/>
    <p:sldId id="730" r:id="rId49"/>
    <p:sldId id="731" r:id="rId50"/>
    <p:sldId id="732" r:id="rId51"/>
    <p:sldId id="733" r:id="rId52"/>
    <p:sldId id="734" r:id="rId53"/>
    <p:sldId id="735" r:id="rId54"/>
    <p:sldId id="736" r:id="rId55"/>
    <p:sldId id="737" r:id="rId56"/>
    <p:sldId id="738" r:id="rId57"/>
    <p:sldId id="739" r:id="rId58"/>
    <p:sldId id="740" r:id="rId59"/>
    <p:sldId id="831" r:id="rId60"/>
    <p:sldId id="742" r:id="rId61"/>
    <p:sldId id="741" r:id="rId62"/>
    <p:sldId id="832" r:id="rId63"/>
    <p:sldId id="833" r:id="rId64"/>
    <p:sldId id="834" r:id="rId65"/>
    <p:sldId id="783" r:id="rId66"/>
    <p:sldId id="743" r:id="rId67"/>
    <p:sldId id="744" r:id="rId68"/>
    <p:sldId id="745" r:id="rId69"/>
    <p:sldId id="817" r:id="rId70"/>
    <p:sldId id="818" r:id="rId71"/>
    <p:sldId id="825" r:id="rId72"/>
    <p:sldId id="826" r:id="rId73"/>
    <p:sldId id="793" r:id="rId74"/>
    <p:sldId id="794" r:id="rId75"/>
    <p:sldId id="795" r:id="rId76"/>
    <p:sldId id="747" r:id="rId77"/>
    <p:sldId id="790" r:id="rId78"/>
    <p:sldId id="791" r:id="rId79"/>
    <p:sldId id="792" r:id="rId80"/>
    <p:sldId id="786" r:id="rId81"/>
    <p:sldId id="785" r:id="rId82"/>
    <p:sldId id="749" r:id="rId83"/>
    <p:sldId id="750" r:id="rId84"/>
    <p:sldId id="751" r:id="rId85"/>
    <p:sldId id="752" r:id="rId86"/>
    <p:sldId id="753" r:id="rId87"/>
    <p:sldId id="754" r:id="rId88"/>
    <p:sldId id="789" r:id="rId89"/>
    <p:sldId id="819" r:id="rId90"/>
    <p:sldId id="820" r:id="rId91"/>
    <p:sldId id="821" r:id="rId92"/>
    <p:sldId id="822" r:id="rId93"/>
    <p:sldId id="823" r:id="rId94"/>
    <p:sldId id="824" r:id="rId95"/>
    <p:sldId id="781" r:id="rId96"/>
    <p:sldId id="788" r:id="rId97"/>
    <p:sldId id="830" r:id="rId98"/>
    <p:sldId id="827" r:id="rId99"/>
    <p:sldId id="760" r:id="rId100"/>
    <p:sldId id="828" r:id="rId101"/>
    <p:sldId id="829" r:id="rId102"/>
    <p:sldId id="761" r:id="rId10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4B5E5"/>
    <a:srgbClr val="F6D7B8"/>
    <a:srgbClr val="008000"/>
    <a:srgbClr val="47D562"/>
    <a:srgbClr val="2D60C7"/>
    <a:srgbClr val="5CBDD0"/>
    <a:srgbClr val="53FFA1"/>
    <a:srgbClr val="4571FF"/>
    <a:srgbClr val="EDB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91355" autoAdjust="0"/>
  </p:normalViewPr>
  <p:slideViewPr>
    <p:cSldViewPr snapToGrid="0">
      <p:cViewPr varScale="1">
        <p:scale>
          <a:sx n="105" d="100"/>
          <a:sy n="105" d="100"/>
        </p:scale>
        <p:origin x="2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466F6-2A56-4AD8-8D5E-99E5D0942D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09FC5-A84D-4E9D-9CA7-AE31317BD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33C742-EEDE-42F8-BBF4-DE6B17AF0E1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CE01B-9CC7-41BF-A9F0-49896738A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67768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Shape 13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No: </a:t>
            </a:r>
          </a:p>
          <a:p>
            <a:r>
              <a:rPr lang="en-US" dirty="0"/>
              <a:t>You *can* do forward inference</a:t>
            </a:r>
          </a:p>
          <a:p>
            <a:r>
              <a:rPr lang="en-US" dirty="0"/>
              <a:t>But you cant do backward inference without the activations at each time step.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No: </a:t>
            </a:r>
          </a:p>
          <a:p>
            <a:r>
              <a:rPr lang="en-US" dirty="0"/>
              <a:t>You *can* do forward inference</a:t>
            </a:r>
          </a:p>
          <a:p>
            <a:r>
              <a:rPr lang="en-US" dirty="0"/>
              <a:t>But you cant do backward inference without the activations at each time step.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640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723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2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336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025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100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5308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124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358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1944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532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10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345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2095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8182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06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7469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8401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0337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7214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1815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7390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622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5100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24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7485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Shape 107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Shape 11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Shape 11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A: linearly</a:t>
            </a:r>
          </a:p>
          <a:p>
            <a:r>
              <a:rPr lang="en-US" dirty="0"/>
              <a:t>B: linearly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628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9753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11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0500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0016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11256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1211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A: linearly</a:t>
            </a:r>
          </a:p>
          <a:p>
            <a:r>
              <a:rPr lang="en-US" dirty="0"/>
              <a:t>B: linearly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A: linearly</a:t>
            </a:r>
          </a:p>
          <a:p>
            <a:r>
              <a:rPr lang="en-US" dirty="0"/>
              <a:t>B: linearly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05241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8380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1806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89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6165500"/>
            <a:ext cx="9144000" cy="7056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72200" y="6165500"/>
            <a:ext cx="9071800" cy="7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Based on cs231n by Fei-Fei Li &amp; Andrej Karpathy &amp; Justin Johnson</a:t>
            </a:r>
          </a:p>
        </p:txBody>
      </p:sp>
    </p:spTree>
    <p:extLst>
      <p:ext uri="{BB962C8B-B14F-4D97-AF65-F5344CB8AC3E}">
        <p14:creationId xmlns:p14="http://schemas.microsoft.com/office/powerpoint/2010/main" val="315431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406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15A688-2A02-4252-8F80-2AEEB693329C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karpathy/d4dee566867f8291f08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karpathy.github.io/2015/05/21/rnn-effectivenes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scoco.or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24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6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2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241676" y="1054767"/>
            <a:ext cx="860544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Standard Neural Networks are DAGs (Directed Acyclic Graphs). That means they have a topological ordering.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topological ordering is used for activation propagation, and for gradient back-propagation.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These networks process one input minibatch at a time.  </a:t>
            </a:r>
            <a:endParaRPr lang="en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41676" y="156298"/>
            <a:ext cx="7418999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Neural Network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362" y="3110003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1290" y="2966091"/>
            <a:ext cx="808591" cy="1080654"/>
            <a:chOff x="1252312" y="3603627"/>
            <a:chExt cx="808591" cy="1080654"/>
          </a:xfrm>
        </p:grpSpPr>
        <p:sp>
          <p:nvSpPr>
            <p:cNvPr id="3" name="Trapezoid 2"/>
            <p:cNvSpPr/>
            <p:nvPr/>
          </p:nvSpPr>
          <p:spPr>
            <a:xfrm rot="5400000">
              <a:off x="1116281" y="3739658"/>
              <a:ext cx="1080654" cy="808591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4970" y="3820787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Conv</a:t>
              </a:r>
              <a:br>
                <a:rPr lang="en-US" dirty="0"/>
              </a:br>
              <a:r>
                <a:rPr lang="en-US" dirty="0"/>
                <a:t>3x3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4872" y="2967160"/>
            <a:ext cx="808591" cy="1080654"/>
            <a:chOff x="1252312" y="3603627"/>
            <a:chExt cx="808591" cy="1080654"/>
          </a:xfrm>
        </p:grpSpPr>
        <p:sp>
          <p:nvSpPr>
            <p:cNvPr id="9" name="Trapezoid 8"/>
            <p:cNvSpPr/>
            <p:nvPr/>
          </p:nvSpPr>
          <p:spPr>
            <a:xfrm rot="5400000">
              <a:off x="1116281" y="3739658"/>
              <a:ext cx="1080654" cy="808591"/>
            </a:xfrm>
            <a:prstGeom prst="trapezoi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4970" y="3820787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Conv</a:t>
              </a:r>
              <a:br>
                <a:rPr lang="en-US" dirty="0"/>
              </a:br>
              <a:r>
                <a:rPr lang="en-US" dirty="0"/>
                <a:t>3x3</a:t>
              </a:r>
            </a:p>
          </p:txBody>
        </p:sp>
      </p:grpSp>
      <p:cxnSp>
        <p:nvCxnSpPr>
          <p:cNvPr id="12" name="Straight Arrow Connector 11"/>
          <p:cNvCxnSpPr>
            <a:endCxn id="2" idx="1"/>
          </p:cNvCxnSpPr>
          <p:nvPr/>
        </p:nvCxnSpPr>
        <p:spPr>
          <a:xfrm>
            <a:off x="2379881" y="3506417"/>
            <a:ext cx="552481" cy="7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63353" y="3514301"/>
            <a:ext cx="67151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93837" y="3506414"/>
            <a:ext cx="67745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43464" y="3514301"/>
            <a:ext cx="67745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20917" y="3138064"/>
            <a:ext cx="717388" cy="7524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Freeform 18"/>
          <p:cNvSpPr/>
          <p:nvPr/>
        </p:nvSpPr>
        <p:spPr>
          <a:xfrm>
            <a:off x="890648" y="3508026"/>
            <a:ext cx="5153891" cy="1270790"/>
          </a:xfrm>
          <a:custGeom>
            <a:avLst/>
            <a:gdLst>
              <a:gd name="connsiteX0" fmla="*/ 0 w 5153891"/>
              <a:gd name="connsiteY0" fmla="*/ 0 h 1234357"/>
              <a:gd name="connsiteX1" fmla="*/ 190006 w 5153891"/>
              <a:gd name="connsiteY1" fmla="*/ 724395 h 1234357"/>
              <a:gd name="connsiteX2" fmla="*/ 997528 w 5153891"/>
              <a:gd name="connsiteY2" fmla="*/ 1175657 h 1234357"/>
              <a:gd name="connsiteX3" fmla="*/ 3586348 w 5153891"/>
              <a:gd name="connsiteY3" fmla="*/ 1187533 h 1234357"/>
              <a:gd name="connsiteX4" fmla="*/ 4726380 w 5153891"/>
              <a:gd name="connsiteY4" fmla="*/ 795647 h 1234357"/>
              <a:gd name="connsiteX5" fmla="*/ 5153891 w 5153891"/>
              <a:gd name="connsiteY5" fmla="*/ 320634 h 1234357"/>
              <a:gd name="connsiteX0" fmla="*/ 0 w 5153891"/>
              <a:gd name="connsiteY0" fmla="*/ 0 h 1235900"/>
              <a:gd name="connsiteX1" fmla="*/ 190006 w 5153891"/>
              <a:gd name="connsiteY1" fmla="*/ 724395 h 1235900"/>
              <a:gd name="connsiteX2" fmla="*/ 997528 w 5153891"/>
              <a:gd name="connsiteY2" fmla="*/ 1175657 h 1235900"/>
              <a:gd name="connsiteX3" fmla="*/ 3586348 w 5153891"/>
              <a:gd name="connsiteY3" fmla="*/ 1187533 h 1235900"/>
              <a:gd name="connsiteX4" fmla="*/ 4678878 w 5153891"/>
              <a:gd name="connsiteY4" fmla="*/ 771896 h 1235900"/>
              <a:gd name="connsiteX5" fmla="*/ 5153891 w 5153891"/>
              <a:gd name="connsiteY5" fmla="*/ 320634 h 1235900"/>
              <a:gd name="connsiteX0" fmla="*/ 0 w 5153891"/>
              <a:gd name="connsiteY0" fmla="*/ 0 h 1235900"/>
              <a:gd name="connsiteX1" fmla="*/ 190006 w 5153891"/>
              <a:gd name="connsiteY1" fmla="*/ 724395 h 1235900"/>
              <a:gd name="connsiteX2" fmla="*/ 997528 w 5153891"/>
              <a:gd name="connsiteY2" fmla="*/ 1175657 h 1235900"/>
              <a:gd name="connsiteX3" fmla="*/ 3586348 w 5153891"/>
              <a:gd name="connsiteY3" fmla="*/ 1187533 h 1235900"/>
              <a:gd name="connsiteX4" fmla="*/ 4678878 w 5153891"/>
              <a:gd name="connsiteY4" fmla="*/ 771896 h 1235900"/>
              <a:gd name="connsiteX5" fmla="*/ 5153891 w 5153891"/>
              <a:gd name="connsiteY5" fmla="*/ 320634 h 1235900"/>
              <a:gd name="connsiteX0" fmla="*/ 0 w 5153891"/>
              <a:gd name="connsiteY0" fmla="*/ 0 h 1235900"/>
              <a:gd name="connsiteX1" fmla="*/ 190006 w 5153891"/>
              <a:gd name="connsiteY1" fmla="*/ 724395 h 1235900"/>
              <a:gd name="connsiteX2" fmla="*/ 997528 w 5153891"/>
              <a:gd name="connsiteY2" fmla="*/ 1175657 h 1235900"/>
              <a:gd name="connsiteX3" fmla="*/ 3586348 w 5153891"/>
              <a:gd name="connsiteY3" fmla="*/ 1187533 h 1235900"/>
              <a:gd name="connsiteX4" fmla="*/ 4678878 w 5153891"/>
              <a:gd name="connsiteY4" fmla="*/ 771896 h 1235900"/>
              <a:gd name="connsiteX5" fmla="*/ 5153891 w 5153891"/>
              <a:gd name="connsiteY5" fmla="*/ 320634 h 1235900"/>
              <a:gd name="connsiteX0" fmla="*/ 0 w 5153891"/>
              <a:gd name="connsiteY0" fmla="*/ 0 h 1235900"/>
              <a:gd name="connsiteX1" fmla="*/ 190006 w 5153891"/>
              <a:gd name="connsiteY1" fmla="*/ 724395 h 1235900"/>
              <a:gd name="connsiteX2" fmla="*/ 997528 w 5153891"/>
              <a:gd name="connsiteY2" fmla="*/ 1175657 h 1235900"/>
              <a:gd name="connsiteX3" fmla="*/ 3586348 w 5153891"/>
              <a:gd name="connsiteY3" fmla="*/ 1187533 h 1235900"/>
              <a:gd name="connsiteX4" fmla="*/ 4678878 w 5153891"/>
              <a:gd name="connsiteY4" fmla="*/ 771896 h 1235900"/>
              <a:gd name="connsiteX5" fmla="*/ 5153891 w 5153891"/>
              <a:gd name="connsiteY5" fmla="*/ 320634 h 1235900"/>
              <a:gd name="connsiteX0" fmla="*/ 0 w 5153891"/>
              <a:gd name="connsiteY0" fmla="*/ 0 h 1229107"/>
              <a:gd name="connsiteX1" fmla="*/ 190006 w 5153891"/>
              <a:gd name="connsiteY1" fmla="*/ 724395 h 1229107"/>
              <a:gd name="connsiteX2" fmla="*/ 997528 w 5153891"/>
              <a:gd name="connsiteY2" fmla="*/ 1175657 h 1229107"/>
              <a:gd name="connsiteX3" fmla="*/ 3586348 w 5153891"/>
              <a:gd name="connsiteY3" fmla="*/ 1187533 h 1229107"/>
              <a:gd name="connsiteX4" fmla="*/ 4524499 w 5153891"/>
              <a:gd name="connsiteY4" fmla="*/ 878774 h 1229107"/>
              <a:gd name="connsiteX5" fmla="*/ 5153891 w 5153891"/>
              <a:gd name="connsiteY5" fmla="*/ 320634 h 1229107"/>
              <a:gd name="connsiteX0" fmla="*/ 0 w 5153891"/>
              <a:gd name="connsiteY0" fmla="*/ 0 h 1229107"/>
              <a:gd name="connsiteX1" fmla="*/ 190006 w 5153891"/>
              <a:gd name="connsiteY1" fmla="*/ 724395 h 1229107"/>
              <a:gd name="connsiteX2" fmla="*/ 997528 w 5153891"/>
              <a:gd name="connsiteY2" fmla="*/ 1175657 h 1229107"/>
              <a:gd name="connsiteX3" fmla="*/ 3586348 w 5153891"/>
              <a:gd name="connsiteY3" fmla="*/ 1187533 h 1229107"/>
              <a:gd name="connsiteX4" fmla="*/ 4524499 w 5153891"/>
              <a:gd name="connsiteY4" fmla="*/ 878774 h 1229107"/>
              <a:gd name="connsiteX5" fmla="*/ 5153891 w 5153891"/>
              <a:gd name="connsiteY5" fmla="*/ 320634 h 1229107"/>
              <a:gd name="connsiteX0" fmla="*/ 0 w 5153891"/>
              <a:gd name="connsiteY0" fmla="*/ 0 h 1229107"/>
              <a:gd name="connsiteX1" fmla="*/ 190006 w 5153891"/>
              <a:gd name="connsiteY1" fmla="*/ 724395 h 1229107"/>
              <a:gd name="connsiteX2" fmla="*/ 997528 w 5153891"/>
              <a:gd name="connsiteY2" fmla="*/ 1175657 h 1229107"/>
              <a:gd name="connsiteX3" fmla="*/ 3586348 w 5153891"/>
              <a:gd name="connsiteY3" fmla="*/ 1187533 h 1229107"/>
              <a:gd name="connsiteX4" fmla="*/ 4524499 w 5153891"/>
              <a:gd name="connsiteY4" fmla="*/ 878774 h 1229107"/>
              <a:gd name="connsiteX5" fmla="*/ 5153891 w 5153891"/>
              <a:gd name="connsiteY5" fmla="*/ 320634 h 1229107"/>
              <a:gd name="connsiteX0" fmla="*/ 0 w 5153891"/>
              <a:gd name="connsiteY0" fmla="*/ 0 h 1244010"/>
              <a:gd name="connsiteX1" fmla="*/ 190006 w 5153891"/>
              <a:gd name="connsiteY1" fmla="*/ 724395 h 1244010"/>
              <a:gd name="connsiteX2" fmla="*/ 1199409 w 5153891"/>
              <a:gd name="connsiteY2" fmla="*/ 1199408 h 1244010"/>
              <a:gd name="connsiteX3" fmla="*/ 3586348 w 5153891"/>
              <a:gd name="connsiteY3" fmla="*/ 1187533 h 1244010"/>
              <a:gd name="connsiteX4" fmla="*/ 4524499 w 5153891"/>
              <a:gd name="connsiteY4" fmla="*/ 878774 h 1244010"/>
              <a:gd name="connsiteX5" fmla="*/ 5153891 w 5153891"/>
              <a:gd name="connsiteY5" fmla="*/ 320634 h 1244010"/>
              <a:gd name="connsiteX0" fmla="*/ 0 w 5153891"/>
              <a:gd name="connsiteY0" fmla="*/ 0 h 1248247"/>
              <a:gd name="connsiteX1" fmla="*/ 451263 w 5153891"/>
              <a:gd name="connsiteY1" fmla="*/ 665018 h 1248247"/>
              <a:gd name="connsiteX2" fmla="*/ 1199409 w 5153891"/>
              <a:gd name="connsiteY2" fmla="*/ 1199408 h 1248247"/>
              <a:gd name="connsiteX3" fmla="*/ 3586348 w 5153891"/>
              <a:gd name="connsiteY3" fmla="*/ 1187533 h 1248247"/>
              <a:gd name="connsiteX4" fmla="*/ 4524499 w 5153891"/>
              <a:gd name="connsiteY4" fmla="*/ 878774 h 1248247"/>
              <a:gd name="connsiteX5" fmla="*/ 5153891 w 5153891"/>
              <a:gd name="connsiteY5" fmla="*/ 320634 h 1248247"/>
              <a:gd name="connsiteX0" fmla="*/ 0 w 5153891"/>
              <a:gd name="connsiteY0" fmla="*/ 0 h 1248247"/>
              <a:gd name="connsiteX1" fmla="*/ 451263 w 5153891"/>
              <a:gd name="connsiteY1" fmla="*/ 665018 h 1248247"/>
              <a:gd name="connsiteX2" fmla="*/ 1199409 w 5153891"/>
              <a:gd name="connsiteY2" fmla="*/ 1199408 h 1248247"/>
              <a:gd name="connsiteX3" fmla="*/ 3586348 w 5153891"/>
              <a:gd name="connsiteY3" fmla="*/ 1187533 h 1248247"/>
              <a:gd name="connsiteX4" fmla="*/ 4524499 w 5153891"/>
              <a:gd name="connsiteY4" fmla="*/ 878774 h 1248247"/>
              <a:gd name="connsiteX5" fmla="*/ 5153891 w 5153891"/>
              <a:gd name="connsiteY5" fmla="*/ 320634 h 1248247"/>
              <a:gd name="connsiteX0" fmla="*/ 0 w 5153891"/>
              <a:gd name="connsiteY0" fmla="*/ 0 h 1240320"/>
              <a:gd name="connsiteX1" fmla="*/ 451263 w 5153891"/>
              <a:gd name="connsiteY1" fmla="*/ 665018 h 1240320"/>
              <a:gd name="connsiteX2" fmla="*/ 1377539 w 5153891"/>
              <a:gd name="connsiteY2" fmla="*/ 1187533 h 1240320"/>
              <a:gd name="connsiteX3" fmla="*/ 3586348 w 5153891"/>
              <a:gd name="connsiteY3" fmla="*/ 1187533 h 1240320"/>
              <a:gd name="connsiteX4" fmla="*/ 4524499 w 5153891"/>
              <a:gd name="connsiteY4" fmla="*/ 878774 h 1240320"/>
              <a:gd name="connsiteX5" fmla="*/ 5153891 w 5153891"/>
              <a:gd name="connsiteY5" fmla="*/ 320634 h 1240320"/>
              <a:gd name="connsiteX0" fmla="*/ 0 w 5153891"/>
              <a:gd name="connsiteY0" fmla="*/ 0 h 1270790"/>
              <a:gd name="connsiteX1" fmla="*/ 451263 w 5153891"/>
              <a:gd name="connsiteY1" fmla="*/ 665018 h 1270790"/>
              <a:gd name="connsiteX2" fmla="*/ 1377539 w 5153891"/>
              <a:gd name="connsiteY2" fmla="*/ 1187533 h 1270790"/>
              <a:gd name="connsiteX3" fmla="*/ 3586348 w 5153891"/>
              <a:gd name="connsiteY3" fmla="*/ 1187533 h 1270790"/>
              <a:gd name="connsiteX4" fmla="*/ 4524499 w 5153891"/>
              <a:gd name="connsiteY4" fmla="*/ 878774 h 1270790"/>
              <a:gd name="connsiteX5" fmla="*/ 5153891 w 5153891"/>
              <a:gd name="connsiteY5" fmla="*/ 320634 h 12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891" h="1270790">
                <a:moveTo>
                  <a:pt x="0" y="0"/>
                </a:moveTo>
                <a:cubicBezTo>
                  <a:pt x="166254" y="335478"/>
                  <a:pt x="221673" y="467096"/>
                  <a:pt x="451263" y="665018"/>
                </a:cubicBezTo>
                <a:cubicBezTo>
                  <a:pt x="680853" y="862940"/>
                  <a:pt x="855025" y="1029195"/>
                  <a:pt x="1377539" y="1187533"/>
                </a:cubicBezTo>
                <a:cubicBezTo>
                  <a:pt x="1900053" y="1345871"/>
                  <a:pt x="3061855" y="1238993"/>
                  <a:pt x="3586348" y="1187533"/>
                </a:cubicBezTo>
                <a:cubicBezTo>
                  <a:pt x="4110841" y="1136073"/>
                  <a:pt x="4286993" y="1011381"/>
                  <a:pt x="4524499" y="878774"/>
                </a:cubicBezTo>
                <a:cubicBezTo>
                  <a:pt x="4762005" y="746167"/>
                  <a:pt x="4940136" y="557151"/>
                  <a:pt x="5153891" y="32063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32737812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/>
          <p:nvPr/>
        </p:nvSpPr>
        <p:spPr>
          <a:xfrm>
            <a:off x="168175" y="147854"/>
            <a:ext cx="5416200" cy="12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LSTM variants and friends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" name="Shape 1392"/>
              <p:cNvSpPr txBox="1"/>
              <p:nvPr/>
            </p:nvSpPr>
            <p:spPr>
              <a:xfrm>
                <a:off x="319719" y="1178814"/>
                <a:ext cx="5198762" cy="836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/>
                  <a:t>These designs combine the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dirty="0"/>
                  <a:t>, and (similar to ResNet) always include an identity path to the previous h (memory path). </a:t>
                </a:r>
              </a:p>
            </p:txBody>
          </p:sp>
        </mc:Choice>
        <mc:Fallback xmlns="">
          <p:sp>
            <p:nvSpPr>
              <p:cNvPr id="1392" name="Shape 1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9" y="1178814"/>
                <a:ext cx="5198762" cy="836399"/>
              </a:xfrm>
              <a:prstGeom prst="rect">
                <a:avLst/>
              </a:prstGeom>
              <a:blipFill>
                <a:blip r:embed="rId3"/>
                <a:stretch>
                  <a:fillRect l="-938" r="-1758" b="-2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3" name="Shape 1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738" y="1597014"/>
            <a:ext cx="2867025" cy="426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Shape 1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313" y="4305993"/>
            <a:ext cx="4105275" cy="143280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95" name="Shape 1395"/>
          <p:cNvSpPr txBox="1"/>
          <p:nvPr/>
        </p:nvSpPr>
        <p:spPr>
          <a:xfrm>
            <a:off x="921313" y="3842020"/>
            <a:ext cx="3192600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GRU:</a:t>
            </a:r>
            <a:endParaRPr lang="en" dirty="0"/>
          </a:p>
        </p:txBody>
      </p:sp>
      <p:sp>
        <p:nvSpPr>
          <p:cNvPr id="9" name="Shape 183">
            <a:extLst>
              <a:ext uri="{FF2B5EF4-FFF2-40B4-BE49-F238E27FC236}">
                <a16:creationId xmlns:a16="http://schemas.microsoft.com/office/drawing/2014/main" id="{0B9E7392-0655-4C47-8D79-AAB404F765C8}"/>
              </a:ext>
            </a:extLst>
          </p:cNvPr>
          <p:cNvSpPr/>
          <p:nvPr/>
        </p:nvSpPr>
        <p:spPr>
          <a:xfrm>
            <a:off x="6567055" y="2614187"/>
            <a:ext cx="359602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410E10-AD62-4616-BE48-62F8E6C85F20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4281055" y="1998507"/>
            <a:ext cx="2286000" cy="78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183">
            <a:extLst>
              <a:ext uri="{FF2B5EF4-FFF2-40B4-BE49-F238E27FC236}">
                <a16:creationId xmlns:a16="http://schemas.microsoft.com/office/drawing/2014/main" id="{4479D021-0AE6-4F01-8BED-9D50C5BFC436}"/>
              </a:ext>
            </a:extLst>
          </p:cNvPr>
          <p:cNvSpPr/>
          <p:nvPr/>
        </p:nvSpPr>
        <p:spPr>
          <a:xfrm>
            <a:off x="6567055" y="4071827"/>
            <a:ext cx="359602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83">
            <a:extLst>
              <a:ext uri="{FF2B5EF4-FFF2-40B4-BE49-F238E27FC236}">
                <a16:creationId xmlns:a16="http://schemas.microsoft.com/office/drawing/2014/main" id="{208177AA-416C-45EC-BB40-0118A83F808E}"/>
              </a:ext>
            </a:extLst>
          </p:cNvPr>
          <p:cNvSpPr/>
          <p:nvPr/>
        </p:nvSpPr>
        <p:spPr>
          <a:xfrm>
            <a:off x="6567055" y="5529467"/>
            <a:ext cx="359602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391D34AF-8807-40E7-ACD0-8B5826BC2A48}"/>
              </a:ext>
            </a:extLst>
          </p:cNvPr>
          <p:cNvSpPr/>
          <p:nvPr/>
        </p:nvSpPr>
        <p:spPr>
          <a:xfrm>
            <a:off x="2138306" y="5358072"/>
            <a:ext cx="538391" cy="4643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F9519-ABBE-458B-BC0C-1BAEE7095669}"/>
              </a:ext>
            </a:extLst>
          </p:cNvPr>
          <p:cNvCxnSpPr>
            <a:cxnSpLocks/>
          </p:cNvCxnSpPr>
          <p:nvPr/>
        </p:nvCxnSpPr>
        <p:spPr>
          <a:xfrm>
            <a:off x="6746856" y="2966441"/>
            <a:ext cx="0" cy="10585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3B4420-1D2D-4855-B606-22FF82F8B367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746856" y="4408658"/>
            <a:ext cx="0" cy="11208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C0A045-99EC-4F39-A80D-9C58BFE0ADF8}"/>
              </a:ext>
            </a:extLst>
          </p:cNvPr>
          <p:cNvCxnSpPr>
            <a:cxnSpLocks/>
            <a:stCxn id="15" idx="5"/>
          </p:cNvCxnSpPr>
          <p:nvPr/>
        </p:nvCxnSpPr>
        <p:spPr>
          <a:xfrm flipV="1">
            <a:off x="2597851" y="5697882"/>
            <a:ext cx="3969204" cy="56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944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/>
          <p:nvPr/>
        </p:nvSpPr>
        <p:spPr>
          <a:xfrm>
            <a:off x="168175" y="147854"/>
            <a:ext cx="5416200" cy="12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LSTM variants and friends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" name="Shape 1392"/>
              <p:cNvSpPr txBox="1"/>
              <p:nvPr/>
            </p:nvSpPr>
            <p:spPr>
              <a:xfrm>
                <a:off x="319719" y="1178814"/>
                <a:ext cx="5198762" cy="836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/>
                  <a:t>They also combine the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" dirty="0"/>
                  <a:t> (forgetting gate)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" dirty="0"/>
                  <a:t> (input) in a single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" dirty="0"/>
                  <a:t> gate.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" dirty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/>
                  <a:t>The more you </a:t>
                </a:r>
                <a:r>
                  <a:rPr lang="en-US" dirty="0"/>
                  <a:t>add from the current state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" dirty="0"/>
                  <a:t>)</a:t>
                </a:r>
                <a:br>
                  <a:rPr lang="en" dirty="0"/>
                </a:br>
                <a:r>
                  <a:rPr lang="en" dirty="0"/>
                  <a:t>the less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" dirty="0"/>
                  <a:t> you remember from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" dirty="0"/>
                  <a:t>, and vice versa. </a:t>
                </a:r>
              </a:p>
            </p:txBody>
          </p:sp>
        </mc:Choice>
        <mc:Fallback xmlns="">
          <p:sp>
            <p:nvSpPr>
              <p:cNvPr id="1392" name="Shape 1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9" y="1178814"/>
                <a:ext cx="5198762" cy="836399"/>
              </a:xfrm>
              <a:prstGeom prst="rect">
                <a:avLst/>
              </a:prstGeom>
              <a:blipFill>
                <a:blip r:embed="rId3"/>
                <a:stretch>
                  <a:fillRect l="-938" r="-586" b="-15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3" name="Shape 1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738" y="1597014"/>
            <a:ext cx="2867025" cy="426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Shape 1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313" y="4305993"/>
            <a:ext cx="4105275" cy="143280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95" name="Shape 1395"/>
          <p:cNvSpPr txBox="1"/>
          <p:nvPr/>
        </p:nvSpPr>
        <p:spPr>
          <a:xfrm>
            <a:off x="921313" y="3842020"/>
            <a:ext cx="3192600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GRU:</a:t>
            </a:r>
            <a:endParaRPr lang="en" dirty="0"/>
          </a:p>
        </p:txBody>
      </p:sp>
      <p:sp>
        <p:nvSpPr>
          <p:cNvPr id="9" name="Shape 183">
            <a:extLst>
              <a:ext uri="{FF2B5EF4-FFF2-40B4-BE49-F238E27FC236}">
                <a16:creationId xmlns:a16="http://schemas.microsoft.com/office/drawing/2014/main" id="{0B9E7392-0655-4C47-8D79-AAB404F765C8}"/>
              </a:ext>
            </a:extLst>
          </p:cNvPr>
          <p:cNvSpPr/>
          <p:nvPr/>
        </p:nvSpPr>
        <p:spPr>
          <a:xfrm>
            <a:off x="6926657" y="2613948"/>
            <a:ext cx="482132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410E10-AD62-4616-BE48-62F8E6C85F20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4113913" y="1762182"/>
            <a:ext cx="2812744" cy="1020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183">
            <a:extLst>
              <a:ext uri="{FF2B5EF4-FFF2-40B4-BE49-F238E27FC236}">
                <a16:creationId xmlns:a16="http://schemas.microsoft.com/office/drawing/2014/main" id="{4479D021-0AE6-4F01-8BED-9D50C5BFC436}"/>
              </a:ext>
            </a:extLst>
          </p:cNvPr>
          <p:cNvSpPr/>
          <p:nvPr/>
        </p:nvSpPr>
        <p:spPr>
          <a:xfrm>
            <a:off x="6982686" y="4071827"/>
            <a:ext cx="482133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83">
            <a:extLst>
              <a:ext uri="{FF2B5EF4-FFF2-40B4-BE49-F238E27FC236}">
                <a16:creationId xmlns:a16="http://schemas.microsoft.com/office/drawing/2014/main" id="{208177AA-416C-45EC-BB40-0118A83F808E}"/>
              </a:ext>
            </a:extLst>
          </p:cNvPr>
          <p:cNvSpPr/>
          <p:nvPr/>
        </p:nvSpPr>
        <p:spPr>
          <a:xfrm>
            <a:off x="6982686" y="5529466"/>
            <a:ext cx="482132" cy="33683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391D34AF-8807-40E7-ACD0-8B5826BC2A48}"/>
              </a:ext>
            </a:extLst>
          </p:cNvPr>
          <p:cNvSpPr/>
          <p:nvPr/>
        </p:nvSpPr>
        <p:spPr>
          <a:xfrm>
            <a:off x="1679182" y="5403273"/>
            <a:ext cx="340812" cy="38034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F9519-ABBE-458B-BC0C-1BAEE7095669}"/>
              </a:ext>
            </a:extLst>
          </p:cNvPr>
          <p:cNvCxnSpPr>
            <a:cxnSpLocks/>
            <a:stCxn id="9" idx="4"/>
            <a:endCxn id="13" idx="0"/>
          </p:cNvCxnSpPr>
          <p:nvPr/>
        </p:nvCxnSpPr>
        <p:spPr>
          <a:xfrm>
            <a:off x="7167723" y="2950779"/>
            <a:ext cx="56030" cy="1121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3B4420-1D2D-4855-B606-22FF82F8B367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223752" y="4408658"/>
            <a:ext cx="0" cy="11208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C0A045-99EC-4F39-A80D-9C58BFE0ADF8}"/>
              </a:ext>
            </a:extLst>
          </p:cNvPr>
          <p:cNvCxnSpPr>
            <a:cxnSpLocks/>
            <a:stCxn id="15" idx="5"/>
            <a:endCxn id="20" idx="3"/>
          </p:cNvCxnSpPr>
          <p:nvPr/>
        </p:nvCxnSpPr>
        <p:spPr>
          <a:xfrm flipV="1">
            <a:off x="1970083" y="5712601"/>
            <a:ext cx="975908" cy="153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83">
            <a:extLst>
              <a:ext uri="{FF2B5EF4-FFF2-40B4-BE49-F238E27FC236}">
                <a16:creationId xmlns:a16="http://schemas.microsoft.com/office/drawing/2014/main" id="{DC95254C-B44F-46B9-ACC0-BD3BB74E49D2}"/>
              </a:ext>
            </a:extLst>
          </p:cNvPr>
          <p:cNvSpPr/>
          <p:nvPr/>
        </p:nvSpPr>
        <p:spPr>
          <a:xfrm>
            <a:off x="2833292" y="5316273"/>
            <a:ext cx="769555" cy="4643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16B234-B7CC-419A-BCBE-50EA8FBAF7B2}"/>
              </a:ext>
            </a:extLst>
          </p:cNvPr>
          <p:cNvCxnSpPr>
            <a:cxnSpLocks/>
            <a:stCxn id="20" idx="5"/>
            <a:endCxn id="14" idx="3"/>
          </p:cNvCxnSpPr>
          <p:nvPr/>
        </p:nvCxnSpPr>
        <p:spPr>
          <a:xfrm>
            <a:off x="3490148" y="5712601"/>
            <a:ext cx="3563145" cy="1043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 183">
            <a:extLst>
              <a:ext uri="{FF2B5EF4-FFF2-40B4-BE49-F238E27FC236}">
                <a16:creationId xmlns:a16="http://schemas.microsoft.com/office/drawing/2014/main" id="{4E0EA911-7938-4254-BA8B-A23AF898047F}"/>
              </a:ext>
            </a:extLst>
          </p:cNvPr>
          <p:cNvSpPr/>
          <p:nvPr/>
        </p:nvSpPr>
        <p:spPr>
          <a:xfrm>
            <a:off x="8661868" y="2390316"/>
            <a:ext cx="266001" cy="33683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183">
            <a:extLst>
              <a:ext uri="{FF2B5EF4-FFF2-40B4-BE49-F238E27FC236}">
                <a16:creationId xmlns:a16="http://schemas.microsoft.com/office/drawing/2014/main" id="{5C0085D9-CC2F-4051-AC1F-D4E720A10A38}"/>
              </a:ext>
            </a:extLst>
          </p:cNvPr>
          <p:cNvSpPr/>
          <p:nvPr/>
        </p:nvSpPr>
        <p:spPr>
          <a:xfrm>
            <a:off x="8626921" y="3813937"/>
            <a:ext cx="266001" cy="33683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183">
            <a:extLst>
              <a:ext uri="{FF2B5EF4-FFF2-40B4-BE49-F238E27FC236}">
                <a16:creationId xmlns:a16="http://schemas.microsoft.com/office/drawing/2014/main" id="{C4F93EBF-A64E-4092-BBC3-BDF12367B4D6}"/>
              </a:ext>
            </a:extLst>
          </p:cNvPr>
          <p:cNvSpPr/>
          <p:nvPr/>
        </p:nvSpPr>
        <p:spPr>
          <a:xfrm>
            <a:off x="8602831" y="5307721"/>
            <a:ext cx="266001" cy="33683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DE3F14-D92B-4DFC-86F2-A87A672E2473}"/>
              </a:ext>
            </a:extLst>
          </p:cNvPr>
          <p:cNvCxnSpPr>
            <a:cxnSpLocks/>
            <a:stCxn id="33" idx="3"/>
            <a:endCxn id="9" idx="6"/>
          </p:cNvCxnSpPr>
          <p:nvPr/>
        </p:nvCxnSpPr>
        <p:spPr>
          <a:xfrm flipH="1">
            <a:off x="7408789" y="2677818"/>
            <a:ext cx="1292034" cy="1045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CB9508-733A-4FBC-9497-A3B28C31F223}"/>
              </a:ext>
            </a:extLst>
          </p:cNvPr>
          <p:cNvCxnSpPr>
            <a:cxnSpLocks/>
            <a:stCxn id="34" idx="3"/>
            <a:endCxn id="13" idx="6"/>
          </p:cNvCxnSpPr>
          <p:nvPr/>
        </p:nvCxnSpPr>
        <p:spPr>
          <a:xfrm flipH="1">
            <a:off x="7464819" y="4101439"/>
            <a:ext cx="1201057" cy="1388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E8E456-9996-40F6-A2AD-E21BAF6EDDD4}"/>
              </a:ext>
            </a:extLst>
          </p:cNvPr>
          <p:cNvCxnSpPr>
            <a:cxnSpLocks/>
            <a:stCxn id="35" idx="3"/>
            <a:endCxn id="14" idx="6"/>
          </p:cNvCxnSpPr>
          <p:nvPr/>
        </p:nvCxnSpPr>
        <p:spPr>
          <a:xfrm flipH="1">
            <a:off x="7464818" y="5595223"/>
            <a:ext cx="1176968" cy="1026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87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/>
          <p:nvPr/>
        </p:nvSpPr>
        <p:spPr>
          <a:xfrm>
            <a:off x="220717" y="110734"/>
            <a:ext cx="8692733" cy="514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Summary</a:t>
            </a:r>
          </a:p>
          <a:p>
            <a:pPr lvl="0" rtl="0">
              <a:spcBef>
                <a:spcPts val="600"/>
              </a:spcBef>
              <a:buNone/>
            </a:pPr>
            <a:endParaRPr sz="2200" dirty="0"/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-US" sz="2200" dirty="0"/>
              <a:t>RNNs are a widely used model for sequential data, including text</a:t>
            </a:r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-US" sz="2200" dirty="0"/>
              <a:t>RNNs are trainable with backprop when unrolled over time</a:t>
            </a:r>
            <a:endParaRPr lang="en" sz="2200" dirty="0"/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" sz="2200" dirty="0"/>
              <a:t>RNNs </a:t>
            </a:r>
            <a:r>
              <a:rPr lang="en-US" sz="2200" dirty="0"/>
              <a:t>learn complex and varied patterns in sequential data</a:t>
            </a:r>
            <a:endParaRPr lang="en" sz="2200" dirty="0"/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" sz="2200" dirty="0"/>
              <a:t>Vanilla RNNs are simple but don’t work very well</a:t>
            </a:r>
          </a:p>
          <a:p>
            <a:pPr marL="914400" lvl="1" indent="-368300">
              <a:spcBef>
                <a:spcPts val="600"/>
              </a:spcBef>
              <a:buSzPct val="100000"/>
              <a:buFontTx/>
              <a:buChar char="-"/>
            </a:pPr>
            <a:r>
              <a:rPr lang="en" sz="2200" dirty="0"/>
              <a:t>Backward flow of gradients in RNN can explode or vanish </a:t>
            </a:r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" sz="2200" dirty="0"/>
              <a:t>Common to use LSTM or GRU. </a:t>
            </a:r>
            <a:r>
              <a:rPr lang="en-US" sz="2200" dirty="0"/>
              <a:t>Memory path </a:t>
            </a:r>
            <a:r>
              <a:rPr lang="en" sz="2200" dirty="0"/>
              <a:t>makes </a:t>
            </a:r>
            <a:r>
              <a:rPr lang="en-US" sz="2200" dirty="0"/>
              <a:t>them stably learn long-distance interactions.</a:t>
            </a:r>
            <a:endParaRPr lang="en" sz="2200" dirty="0"/>
          </a:p>
          <a:p>
            <a:pPr marL="457200" lvl="0" indent="-368300" rtl="0">
              <a:spcBef>
                <a:spcPts val="600"/>
              </a:spcBef>
              <a:buSzPct val="100000"/>
              <a:buChar char="-"/>
            </a:pPr>
            <a:r>
              <a:rPr lang="en" sz="2200" dirty="0"/>
              <a:t>Better/simpler architectures are a hot topic of current research</a:t>
            </a:r>
          </a:p>
        </p:txBody>
      </p:sp>
    </p:spTree>
    <p:extLst>
      <p:ext uri="{BB962C8B-B14F-4D97-AF65-F5344CB8AC3E}">
        <p14:creationId xmlns:p14="http://schemas.microsoft.com/office/powerpoint/2010/main" val="403628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150622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175323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96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  <a:br>
              <a:rPr lang="en-US" sz="2400" dirty="0"/>
            </a:br>
            <a:r>
              <a:rPr lang="en-US" sz="2400" dirty="0"/>
              <a:t>(backward</a:t>
            </a:r>
            <a:br>
              <a:rPr lang="en-US" sz="2400" dirty="0"/>
            </a:br>
            <a:r>
              <a:rPr lang="en-US" sz="2400" dirty="0"/>
              <a:t>computation)</a:t>
            </a:r>
          </a:p>
        </p:txBody>
      </p:sp>
    </p:spTree>
    <p:extLst>
      <p:ext uri="{BB962C8B-B14F-4D97-AF65-F5344CB8AC3E}">
        <p14:creationId xmlns:p14="http://schemas.microsoft.com/office/powerpoint/2010/main" val="289676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425516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60862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235073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270152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298790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2728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7790415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59025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195278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122"/>
              <p:cNvSpPr txBox="1"/>
              <p:nvPr/>
            </p:nvSpPr>
            <p:spPr>
              <a:xfrm>
                <a:off x="241676" y="1054767"/>
                <a:ext cx="8605441" cy="5369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/>
                  <a:t>Recurrent networks introduce cycles and a notion of time.</a:t>
                </a:r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lvl="0" indent="-34290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They are designed to process sequences of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" sz="2400" dirty="0"/>
                  <a:t> and can produce sequences of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" sz="2400" dirty="0"/>
                  <a:t>.</a:t>
                </a:r>
              </a:p>
            </p:txBody>
          </p:sp>
        </mc:Choice>
        <mc:Fallback xmlns="">
          <p:sp>
            <p:nvSpPr>
              <p:cNvPr id="4" name="Shap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6" y="1054767"/>
                <a:ext cx="8605441" cy="5369784"/>
              </a:xfrm>
              <a:prstGeom prst="rect">
                <a:avLst/>
              </a:prstGeom>
              <a:blipFill rotWithShape="1">
                <a:blip r:embed="rId3"/>
                <a:stretch>
                  <a:fillRect l="-11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124"/>
          <p:cNvSpPr txBox="1"/>
          <p:nvPr/>
        </p:nvSpPr>
        <p:spPr>
          <a:xfrm>
            <a:off x="115976" y="156298"/>
            <a:ext cx="7544699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Recurrent Neural Networks (RNNs)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7100" y="202793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38795" y="2300808"/>
            <a:ext cx="195830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34872" y="2291139"/>
            <a:ext cx="1894676" cy="9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189842" y="2624447"/>
            <a:ext cx="1587022" cy="754052"/>
          </a:xfrm>
          <a:custGeom>
            <a:avLst/>
            <a:gdLst>
              <a:gd name="connsiteX0" fmla="*/ 1369873 w 1756698"/>
              <a:gd name="connsiteY0" fmla="*/ 0 h 696949"/>
              <a:gd name="connsiteX1" fmla="*/ 1690507 w 1756698"/>
              <a:gd name="connsiteY1" fmla="*/ 261257 h 696949"/>
              <a:gd name="connsiteX2" fmla="*/ 1738008 w 1756698"/>
              <a:gd name="connsiteY2" fmla="*/ 534390 h 696949"/>
              <a:gd name="connsiteX3" fmla="*/ 1678631 w 1756698"/>
              <a:gd name="connsiteY3" fmla="*/ 641268 h 696949"/>
              <a:gd name="connsiteX4" fmla="*/ 954236 w 1756698"/>
              <a:gd name="connsiteY4" fmla="*/ 688769 h 696949"/>
              <a:gd name="connsiteX5" fmla="*/ 111088 w 1756698"/>
              <a:gd name="connsiteY5" fmla="*/ 475013 h 696949"/>
              <a:gd name="connsiteX6" fmla="*/ 51712 w 1756698"/>
              <a:gd name="connsiteY6" fmla="*/ 154380 h 696949"/>
              <a:gd name="connsiteX7" fmla="*/ 502974 w 1756698"/>
              <a:gd name="connsiteY7" fmla="*/ 0 h 696949"/>
              <a:gd name="connsiteX0" fmla="*/ 1356298 w 1760924"/>
              <a:gd name="connsiteY0" fmla="*/ 0 h 676237"/>
              <a:gd name="connsiteX1" fmla="*/ 1676932 w 1760924"/>
              <a:gd name="connsiteY1" fmla="*/ 261257 h 676237"/>
              <a:gd name="connsiteX2" fmla="*/ 1724433 w 1760924"/>
              <a:gd name="connsiteY2" fmla="*/ 534390 h 676237"/>
              <a:gd name="connsiteX3" fmla="*/ 1665056 w 1760924"/>
              <a:gd name="connsiteY3" fmla="*/ 641268 h 676237"/>
              <a:gd name="connsiteX4" fmla="*/ 679404 w 1760924"/>
              <a:gd name="connsiteY4" fmla="*/ 665019 h 676237"/>
              <a:gd name="connsiteX5" fmla="*/ 97513 w 1760924"/>
              <a:gd name="connsiteY5" fmla="*/ 475013 h 676237"/>
              <a:gd name="connsiteX6" fmla="*/ 38137 w 1760924"/>
              <a:gd name="connsiteY6" fmla="*/ 154380 h 676237"/>
              <a:gd name="connsiteX7" fmla="*/ 489399 w 1760924"/>
              <a:gd name="connsiteY7" fmla="*/ 0 h 676237"/>
              <a:gd name="connsiteX0" fmla="*/ 1356298 w 1750387"/>
              <a:gd name="connsiteY0" fmla="*/ 0 h 700248"/>
              <a:gd name="connsiteX1" fmla="*/ 1676932 w 1750387"/>
              <a:gd name="connsiteY1" fmla="*/ 261257 h 700248"/>
              <a:gd name="connsiteX2" fmla="*/ 1724433 w 1750387"/>
              <a:gd name="connsiteY2" fmla="*/ 534390 h 700248"/>
              <a:gd name="connsiteX3" fmla="*/ 1344422 w 1750387"/>
              <a:gd name="connsiteY3" fmla="*/ 688769 h 700248"/>
              <a:gd name="connsiteX4" fmla="*/ 679404 w 1750387"/>
              <a:gd name="connsiteY4" fmla="*/ 665019 h 700248"/>
              <a:gd name="connsiteX5" fmla="*/ 97513 w 1750387"/>
              <a:gd name="connsiteY5" fmla="*/ 475013 h 700248"/>
              <a:gd name="connsiteX6" fmla="*/ 38137 w 1750387"/>
              <a:gd name="connsiteY6" fmla="*/ 154380 h 700248"/>
              <a:gd name="connsiteX7" fmla="*/ 489399 w 1750387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692903"/>
              <a:gd name="connsiteY0" fmla="*/ 0 h 698496"/>
              <a:gd name="connsiteX1" fmla="*/ 1641306 w 1692903"/>
              <a:gd name="connsiteY1" fmla="*/ 201881 h 698496"/>
              <a:gd name="connsiteX2" fmla="*/ 1665057 w 1692903"/>
              <a:gd name="connsiteY2" fmla="*/ 558141 h 698496"/>
              <a:gd name="connsiteX3" fmla="*/ 1344422 w 1692903"/>
              <a:gd name="connsiteY3" fmla="*/ 688769 h 698496"/>
              <a:gd name="connsiteX4" fmla="*/ 679404 w 1692903"/>
              <a:gd name="connsiteY4" fmla="*/ 665019 h 698496"/>
              <a:gd name="connsiteX5" fmla="*/ 97513 w 1692903"/>
              <a:gd name="connsiteY5" fmla="*/ 475013 h 698496"/>
              <a:gd name="connsiteX6" fmla="*/ 38137 w 1692903"/>
              <a:gd name="connsiteY6" fmla="*/ 154380 h 698496"/>
              <a:gd name="connsiteX7" fmla="*/ 489399 w 1692903"/>
              <a:gd name="connsiteY7" fmla="*/ 0 h 698496"/>
              <a:gd name="connsiteX0" fmla="*/ 1356298 w 1671379"/>
              <a:gd name="connsiteY0" fmla="*/ 0 h 699372"/>
              <a:gd name="connsiteX1" fmla="*/ 1641306 w 1671379"/>
              <a:gd name="connsiteY1" fmla="*/ 201881 h 699372"/>
              <a:gd name="connsiteX2" fmla="*/ 1629431 w 1671379"/>
              <a:gd name="connsiteY2" fmla="*/ 546266 h 699372"/>
              <a:gd name="connsiteX3" fmla="*/ 1344422 w 1671379"/>
              <a:gd name="connsiteY3" fmla="*/ 688769 h 699372"/>
              <a:gd name="connsiteX4" fmla="*/ 679404 w 1671379"/>
              <a:gd name="connsiteY4" fmla="*/ 665019 h 699372"/>
              <a:gd name="connsiteX5" fmla="*/ 97513 w 1671379"/>
              <a:gd name="connsiteY5" fmla="*/ 475013 h 699372"/>
              <a:gd name="connsiteX6" fmla="*/ 38137 w 1671379"/>
              <a:gd name="connsiteY6" fmla="*/ 154380 h 699372"/>
              <a:gd name="connsiteX7" fmla="*/ 489399 w 1671379"/>
              <a:gd name="connsiteY7" fmla="*/ 0 h 699372"/>
              <a:gd name="connsiteX0" fmla="*/ 1356298 w 1678416"/>
              <a:gd name="connsiteY0" fmla="*/ 0 h 691169"/>
              <a:gd name="connsiteX1" fmla="*/ 1641306 w 1678416"/>
              <a:gd name="connsiteY1" fmla="*/ 201881 h 691169"/>
              <a:gd name="connsiteX2" fmla="*/ 1629431 w 1678416"/>
              <a:gd name="connsiteY2" fmla="*/ 546266 h 691169"/>
              <a:gd name="connsiteX3" fmla="*/ 1225669 w 1678416"/>
              <a:gd name="connsiteY3" fmla="*/ 676893 h 691169"/>
              <a:gd name="connsiteX4" fmla="*/ 679404 w 1678416"/>
              <a:gd name="connsiteY4" fmla="*/ 665019 h 691169"/>
              <a:gd name="connsiteX5" fmla="*/ 97513 w 1678416"/>
              <a:gd name="connsiteY5" fmla="*/ 475013 h 691169"/>
              <a:gd name="connsiteX6" fmla="*/ 38137 w 1678416"/>
              <a:gd name="connsiteY6" fmla="*/ 154380 h 691169"/>
              <a:gd name="connsiteX7" fmla="*/ 489399 w 1678416"/>
              <a:gd name="connsiteY7" fmla="*/ 0 h 691169"/>
              <a:gd name="connsiteX0" fmla="*/ 1309444 w 1631562"/>
              <a:gd name="connsiteY0" fmla="*/ 0 h 691169"/>
              <a:gd name="connsiteX1" fmla="*/ 1594452 w 1631562"/>
              <a:gd name="connsiteY1" fmla="*/ 201881 h 691169"/>
              <a:gd name="connsiteX2" fmla="*/ 1582577 w 1631562"/>
              <a:gd name="connsiteY2" fmla="*/ 546266 h 691169"/>
              <a:gd name="connsiteX3" fmla="*/ 1178815 w 1631562"/>
              <a:gd name="connsiteY3" fmla="*/ 676893 h 691169"/>
              <a:gd name="connsiteX4" fmla="*/ 632550 w 1631562"/>
              <a:gd name="connsiteY4" fmla="*/ 665019 h 691169"/>
              <a:gd name="connsiteX5" fmla="*/ 50659 w 1631562"/>
              <a:gd name="connsiteY5" fmla="*/ 475013 h 691169"/>
              <a:gd name="connsiteX6" fmla="*/ 74411 w 1631562"/>
              <a:gd name="connsiteY6" fmla="*/ 166255 h 691169"/>
              <a:gd name="connsiteX7" fmla="*/ 442545 w 1631562"/>
              <a:gd name="connsiteY7" fmla="*/ 0 h 691169"/>
              <a:gd name="connsiteX0" fmla="*/ 1279654 w 1601772"/>
              <a:gd name="connsiteY0" fmla="*/ 0 h 689263"/>
              <a:gd name="connsiteX1" fmla="*/ 1564662 w 1601772"/>
              <a:gd name="connsiteY1" fmla="*/ 201881 h 689263"/>
              <a:gd name="connsiteX2" fmla="*/ 1552787 w 1601772"/>
              <a:gd name="connsiteY2" fmla="*/ 546266 h 689263"/>
              <a:gd name="connsiteX3" fmla="*/ 1149025 w 1601772"/>
              <a:gd name="connsiteY3" fmla="*/ 676893 h 689263"/>
              <a:gd name="connsiteX4" fmla="*/ 602760 w 1601772"/>
              <a:gd name="connsiteY4" fmla="*/ 665019 h 689263"/>
              <a:gd name="connsiteX5" fmla="*/ 68371 w 1601772"/>
              <a:gd name="connsiteY5" fmla="*/ 510639 h 689263"/>
              <a:gd name="connsiteX6" fmla="*/ 44621 w 1601772"/>
              <a:gd name="connsiteY6" fmla="*/ 166255 h 689263"/>
              <a:gd name="connsiteX7" fmla="*/ 412755 w 1601772"/>
              <a:gd name="connsiteY7" fmla="*/ 0 h 689263"/>
              <a:gd name="connsiteX0" fmla="*/ 1263407 w 1585525"/>
              <a:gd name="connsiteY0" fmla="*/ 0 h 687574"/>
              <a:gd name="connsiteX1" fmla="*/ 1548415 w 1585525"/>
              <a:gd name="connsiteY1" fmla="*/ 201881 h 687574"/>
              <a:gd name="connsiteX2" fmla="*/ 1536540 w 1585525"/>
              <a:gd name="connsiteY2" fmla="*/ 546266 h 687574"/>
              <a:gd name="connsiteX3" fmla="*/ 1132778 w 1585525"/>
              <a:gd name="connsiteY3" fmla="*/ 676893 h 687574"/>
              <a:gd name="connsiteX4" fmla="*/ 586513 w 1585525"/>
              <a:gd name="connsiteY4" fmla="*/ 665019 h 687574"/>
              <a:gd name="connsiteX5" fmla="*/ 87750 w 1585525"/>
              <a:gd name="connsiteY5" fmla="*/ 546265 h 687574"/>
              <a:gd name="connsiteX6" fmla="*/ 28374 w 1585525"/>
              <a:gd name="connsiteY6" fmla="*/ 166255 h 687574"/>
              <a:gd name="connsiteX7" fmla="*/ 396508 w 1585525"/>
              <a:gd name="connsiteY7" fmla="*/ 0 h 687574"/>
              <a:gd name="connsiteX0" fmla="*/ 1263407 w 1585525"/>
              <a:gd name="connsiteY0" fmla="*/ 0 h 730665"/>
              <a:gd name="connsiteX1" fmla="*/ 1548415 w 1585525"/>
              <a:gd name="connsiteY1" fmla="*/ 201881 h 730665"/>
              <a:gd name="connsiteX2" fmla="*/ 1536540 w 1585525"/>
              <a:gd name="connsiteY2" fmla="*/ 546266 h 730665"/>
              <a:gd name="connsiteX3" fmla="*/ 1132778 w 1585525"/>
              <a:gd name="connsiteY3" fmla="*/ 676893 h 730665"/>
              <a:gd name="connsiteX4" fmla="*/ 586513 w 1585525"/>
              <a:gd name="connsiteY4" fmla="*/ 724395 h 730665"/>
              <a:gd name="connsiteX5" fmla="*/ 87750 w 1585525"/>
              <a:gd name="connsiteY5" fmla="*/ 546265 h 730665"/>
              <a:gd name="connsiteX6" fmla="*/ 28374 w 1585525"/>
              <a:gd name="connsiteY6" fmla="*/ 166255 h 730665"/>
              <a:gd name="connsiteX7" fmla="*/ 396508 w 1585525"/>
              <a:gd name="connsiteY7" fmla="*/ 0 h 730665"/>
              <a:gd name="connsiteX0" fmla="*/ 1263407 w 1587022"/>
              <a:gd name="connsiteY0" fmla="*/ 0 h 754052"/>
              <a:gd name="connsiteX1" fmla="*/ 1548415 w 1587022"/>
              <a:gd name="connsiteY1" fmla="*/ 201881 h 754052"/>
              <a:gd name="connsiteX2" fmla="*/ 1536540 w 1587022"/>
              <a:gd name="connsiteY2" fmla="*/ 546266 h 754052"/>
              <a:gd name="connsiteX3" fmla="*/ 1109027 w 1587022"/>
              <a:gd name="connsiteY3" fmla="*/ 736269 h 754052"/>
              <a:gd name="connsiteX4" fmla="*/ 586513 w 1587022"/>
              <a:gd name="connsiteY4" fmla="*/ 724395 h 754052"/>
              <a:gd name="connsiteX5" fmla="*/ 87750 w 1587022"/>
              <a:gd name="connsiteY5" fmla="*/ 546265 h 754052"/>
              <a:gd name="connsiteX6" fmla="*/ 28374 w 1587022"/>
              <a:gd name="connsiteY6" fmla="*/ 166255 h 754052"/>
              <a:gd name="connsiteX7" fmla="*/ 396508 w 1587022"/>
              <a:gd name="connsiteY7" fmla="*/ 0 h 7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022" h="754052">
                <a:moveTo>
                  <a:pt x="1263407" y="0"/>
                </a:moveTo>
                <a:cubicBezTo>
                  <a:pt x="1452422" y="74221"/>
                  <a:pt x="1502893" y="110837"/>
                  <a:pt x="1548415" y="201881"/>
                </a:cubicBezTo>
                <a:cubicBezTo>
                  <a:pt x="1593937" y="292925"/>
                  <a:pt x="1609771" y="457201"/>
                  <a:pt x="1536540" y="546266"/>
                </a:cubicBezTo>
                <a:cubicBezTo>
                  <a:pt x="1463309" y="635331"/>
                  <a:pt x="1267365" y="706581"/>
                  <a:pt x="1109027" y="736269"/>
                </a:cubicBezTo>
                <a:cubicBezTo>
                  <a:pt x="950689" y="765957"/>
                  <a:pt x="756726" y="756062"/>
                  <a:pt x="586513" y="724395"/>
                </a:cubicBezTo>
                <a:cubicBezTo>
                  <a:pt x="416300" y="692728"/>
                  <a:pt x="180773" y="639288"/>
                  <a:pt x="87750" y="546265"/>
                </a:cubicBezTo>
                <a:cubicBezTo>
                  <a:pt x="-5273" y="453242"/>
                  <a:pt x="-23086" y="257299"/>
                  <a:pt x="28374" y="166255"/>
                </a:cubicBezTo>
                <a:cubicBezTo>
                  <a:pt x="79834" y="75211"/>
                  <a:pt x="396508" y="0"/>
                  <a:pt x="39650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94711" y="1746766"/>
                <a:ext cx="608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11" y="1746766"/>
                <a:ext cx="60862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44396" y="1746766"/>
                <a:ext cx="610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96" y="1746766"/>
                <a:ext cx="61087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9832" y="2624447"/>
                <a:ext cx="6201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32" y="2624447"/>
                <a:ext cx="62017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70245" y="2624447"/>
                <a:ext cx="96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45" y="2624447"/>
                <a:ext cx="96321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51434" y="3384406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One-step delay</a:t>
            </a:r>
          </a:p>
        </p:txBody>
      </p:sp>
    </p:spTree>
    <p:extLst>
      <p:ext uri="{BB962C8B-B14F-4D97-AF65-F5344CB8AC3E}">
        <p14:creationId xmlns:p14="http://schemas.microsoft.com/office/powerpoint/2010/main" val="169830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2728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Question: Can you run forward/backward inference on an unrolled RNN, i.e. keeping only one copy of its state? 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unrolling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20186" y="2432234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61881" y="2705103"/>
            <a:ext cx="195830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57958" y="2695434"/>
            <a:ext cx="1894676" cy="9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12928" y="3028742"/>
            <a:ext cx="1587022" cy="754052"/>
          </a:xfrm>
          <a:custGeom>
            <a:avLst/>
            <a:gdLst>
              <a:gd name="connsiteX0" fmla="*/ 1369873 w 1756698"/>
              <a:gd name="connsiteY0" fmla="*/ 0 h 696949"/>
              <a:gd name="connsiteX1" fmla="*/ 1690507 w 1756698"/>
              <a:gd name="connsiteY1" fmla="*/ 261257 h 696949"/>
              <a:gd name="connsiteX2" fmla="*/ 1738008 w 1756698"/>
              <a:gd name="connsiteY2" fmla="*/ 534390 h 696949"/>
              <a:gd name="connsiteX3" fmla="*/ 1678631 w 1756698"/>
              <a:gd name="connsiteY3" fmla="*/ 641268 h 696949"/>
              <a:gd name="connsiteX4" fmla="*/ 954236 w 1756698"/>
              <a:gd name="connsiteY4" fmla="*/ 688769 h 696949"/>
              <a:gd name="connsiteX5" fmla="*/ 111088 w 1756698"/>
              <a:gd name="connsiteY5" fmla="*/ 475013 h 696949"/>
              <a:gd name="connsiteX6" fmla="*/ 51712 w 1756698"/>
              <a:gd name="connsiteY6" fmla="*/ 154380 h 696949"/>
              <a:gd name="connsiteX7" fmla="*/ 502974 w 1756698"/>
              <a:gd name="connsiteY7" fmla="*/ 0 h 696949"/>
              <a:gd name="connsiteX0" fmla="*/ 1356298 w 1760924"/>
              <a:gd name="connsiteY0" fmla="*/ 0 h 676237"/>
              <a:gd name="connsiteX1" fmla="*/ 1676932 w 1760924"/>
              <a:gd name="connsiteY1" fmla="*/ 261257 h 676237"/>
              <a:gd name="connsiteX2" fmla="*/ 1724433 w 1760924"/>
              <a:gd name="connsiteY2" fmla="*/ 534390 h 676237"/>
              <a:gd name="connsiteX3" fmla="*/ 1665056 w 1760924"/>
              <a:gd name="connsiteY3" fmla="*/ 641268 h 676237"/>
              <a:gd name="connsiteX4" fmla="*/ 679404 w 1760924"/>
              <a:gd name="connsiteY4" fmla="*/ 665019 h 676237"/>
              <a:gd name="connsiteX5" fmla="*/ 97513 w 1760924"/>
              <a:gd name="connsiteY5" fmla="*/ 475013 h 676237"/>
              <a:gd name="connsiteX6" fmla="*/ 38137 w 1760924"/>
              <a:gd name="connsiteY6" fmla="*/ 154380 h 676237"/>
              <a:gd name="connsiteX7" fmla="*/ 489399 w 1760924"/>
              <a:gd name="connsiteY7" fmla="*/ 0 h 676237"/>
              <a:gd name="connsiteX0" fmla="*/ 1356298 w 1750387"/>
              <a:gd name="connsiteY0" fmla="*/ 0 h 700248"/>
              <a:gd name="connsiteX1" fmla="*/ 1676932 w 1750387"/>
              <a:gd name="connsiteY1" fmla="*/ 261257 h 700248"/>
              <a:gd name="connsiteX2" fmla="*/ 1724433 w 1750387"/>
              <a:gd name="connsiteY2" fmla="*/ 534390 h 700248"/>
              <a:gd name="connsiteX3" fmla="*/ 1344422 w 1750387"/>
              <a:gd name="connsiteY3" fmla="*/ 688769 h 700248"/>
              <a:gd name="connsiteX4" fmla="*/ 679404 w 1750387"/>
              <a:gd name="connsiteY4" fmla="*/ 665019 h 700248"/>
              <a:gd name="connsiteX5" fmla="*/ 97513 w 1750387"/>
              <a:gd name="connsiteY5" fmla="*/ 475013 h 700248"/>
              <a:gd name="connsiteX6" fmla="*/ 38137 w 1750387"/>
              <a:gd name="connsiteY6" fmla="*/ 154380 h 700248"/>
              <a:gd name="connsiteX7" fmla="*/ 489399 w 1750387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692903"/>
              <a:gd name="connsiteY0" fmla="*/ 0 h 698496"/>
              <a:gd name="connsiteX1" fmla="*/ 1641306 w 1692903"/>
              <a:gd name="connsiteY1" fmla="*/ 201881 h 698496"/>
              <a:gd name="connsiteX2" fmla="*/ 1665057 w 1692903"/>
              <a:gd name="connsiteY2" fmla="*/ 558141 h 698496"/>
              <a:gd name="connsiteX3" fmla="*/ 1344422 w 1692903"/>
              <a:gd name="connsiteY3" fmla="*/ 688769 h 698496"/>
              <a:gd name="connsiteX4" fmla="*/ 679404 w 1692903"/>
              <a:gd name="connsiteY4" fmla="*/ 665019 h 698496"/>
              <a:gd name="connsiteX5" fmla="*/ 97513 w 1692903"/>
              <a:gd name="connsiteY5" fmla="*/ 475013 h 698496"/>
              <a:gd name="connsiteX6" fmla="*/ 38137 w 1692903"/>
              <a:gd name="connsiteY6" fmla="*/ 154380 h 698496"/>
              <a:gd name="connsiteX7" fmla="*/ 489399 w 1692903"/>
              <a:gd name="connsiteY7" fmla="*/ 0 h 698496"/>
              <a:gd name="connsiteX0" fmla="*/ 1356298 w 1671379"/>
              <a:gd name="connsiteY0" fmla="*/ 0 h 699372"/>
              <a:gd name="connsiteX1" fmla="*/ 1641306 w 1671379"/>
              <a:gd name="connsiteY1" fmla="*/ 201881 h 699372"/>
              <a:gd name="connsiteX2" fmla="*/ 1629431 w 1671379"/>
              <a:gd name="connsiteY2" fmla="*/ 546266 h 699372"/>
              <a:gd name="connsiteX3" fmla="*/ 1344422 w 1671379"/>
              <a:gd name="connsiteY3" fmla="*/ 688769 h 699372"/>
              <a:gd name="connsiteX4" fmla="*/ 679404 w 1671379"/>
              <a:gd name="connsiteY4" fmla="*/ 665019 h 699372"/>
              <a:gd name="connsiteX5" fmla="*/ 97513 w 1671379"/>
              <a:gd name="connsiteY5" fmla="*/ 475013 h 699372"/>
              <a:gd name="connsiteX6" fmla="*/ 38137 w 1671379"/>
              <a:gd name="connsiteY6" fmla="*/ 154380 h 699372"/>
              <a:gd name="connsiteX7" fmla="*/ 489399 w 1671379"/>
              <a:gd name="connsiteY7" fmla="*/ 0 h 699372"/>
              <a:gd name="connsiteX0" fmla="*/ 1356298 w 1678416"/>
              <a:gd name="connsiteY0" fmla="*/ 0 h 691169"/>
              <a:gd name="connsiteX1" fmla="*/ 1641306 w 1678416"/>
              <a:gd name="connsiteY1" fmla="*/ 201881 h 691169"/>
              <a:gd name="connsiteX2" fmla="*/ 1629431 w 1678416"/>
              <a:gd name="connsiteY2" fmla="*/ 546266 h 691169"/>
              <a:gd name="connsiteX3" fmla="*/ 1225669 w 1678416"/>
              <a:gd name="connsiteY3" fmla="*/ 676893 h 691169"/>
              <a:gd name="connsiteX4" fmla="*/ 679404 w 1678416"/>
              <a:gd name="connsiteY4" fmla="*/ 665019 h 691169"/>
              <a:gd name="connsiteX5" fmla="*/ 97513 w 1678416"/>
              <a:gd name="connsiteY5" fmla="*/ 475013 h 691169"/>
              <a:gd name="connsiteX6" fmla="*/ 38137 w 1678416"/>
              <a:gd name="connsiteY6" fmla="*/ 154380 h 691169"/>
              <a:gd name="connsiteX7" fmla="*/ 489399 w 1678416"/>
              <a:gd name="connsiteY7" fmla="*/ 0 h 691169"/>
              <a:gd name="connsiteX0" fmla="*/ 1309444 w 1631562"/>
              <a:gd name="connsiteY0" fmla="*/ 0 h 691169"/>
              <a:gd name="connsiteX1" fmla="*/ 1594452 w 1631562"/>
              <a:gd name="connsiteY1" fmla="*/ 201881 h 691169"/>
              <a:gd name="connsiteX2" fmla="*/ 1582577 w 1631562"/>
              <a:gd name="connsiteY2" fmla="*/ 546266 h 691169"/>
              <a:gd name="connsiteX3" fmla="*/ 1178815 w 1631562"/>
              <a:gd name="connsiteY3" fmla="*/ 676893 h 691169"/>
              <a:gd name="connsiteX4" fmla="*/ 632550 w 1631562"/>
              <a:gd name="connsiteY4" fmla="*/ 665019 h 691169"/>
              <a:gd name="connsiteX5" fmla="*/ 50659 w 1631562"/>
              <a:gd name="connsiteY5" fmla="*/ 475013 h 691169"/>
              <a:gd name="connsiteX6" fmla="*/ 74411 w 1631562"/>
              <a:gd name="connsiteY6" fmla="*/ 166255 h 691169"/>
              <a:gd name="connsiteX7" fmla="*/ 442545 w 1631562"/>
              <a:gd name="connsiteY7" fmla="*/ 0 h 691169"/>
              <a:gd name="connsiteX0" fmla="*/ 1279654 w 1601772"/>
              <a:gd name="connsiteY0" fmla="*/ 0 h 689263"/>
              <a:gd name="connsiteX1" fmla="*/ 1564662 w 1601772"/>
              <a:gd name="connsiteY1" fmla="*/ 201881 h 689263"/>
              <a:gd name="connsiteX2" fmla="*/ 1552787 w 1601772"/>
              <a:gd name="connsiteY2" fmla="*/ 546266 h 689263"/>
              <a:gd name="connsiteX3" fmla="*/ 1149025 w 1601772"/>
              <a:gd name="connsiteY3" fmla="*/ 676893 h 689263"/>
              <a:gd name="connsiteX4" fmla="*/ 602760 w 1601772"/>
              <a:gd name="connsiteY4" fmla="*/ 665019 h 689263"/>
              <a:gd name="connsiteX5" fmla="*/ 68371 w 1601772"/>
              <a:gd name="connsiteY5" fmla="*/ 510639 h 689263"/>
              <a:gd name="connsiteX6" fmla="*/ 44621 w 1601772"/>
              <a:gd name="connsiteY6" fmla="*/ 166255 h 689263"/>
              <a:gd name="connsiteX7" fmla="*/ 412755 w 1601772"/>
              <a:gd name="connsiteY7" fmla="*/ 0 h 689263"/>
              <a:gd name="connsiteX0" fmla="*/ 1263407 w 1585525"/>
              <a:gd name="connsiteY0" fmla="*/ 0 h 687574"/>
              <a:gd name="connsiteX1" fmla="*/ 1548415 w 1585525"/>
              <a:gd name="connsiteY1" fmla="*/ 201881 h 687574"/>
              <a:gd name="connsiteX2" fmla="*/ 1536540 w 1585525"/>
              <a:gd name="connsiteY2" fmla="*/ 546266 h 687574"/>
              <a:gd name="connsiteX3" fmla="*/ 1132778 w 1585525"/>
              <a:gd name="connsiteY3" fmla="*/ 676893 h 687574"/>
              <a:gd name="connsiteX4" fmla="*/ 586513 w 1585525"/>
              <a:gd name="connsiteY4" fmla="*/ 665019 h 687574"/>
              <a:gd name="connsiteX5" fmla="*/ 87750 w 1585525"/>
              <a:gd name="connsiteY5" fmla="*/ 546265 h 687574"/>
              <a:gd name="connsiteX6" fmla="*/ 28374 w 1585525"/>
              <a:gd name="connsiteY6" fmla="*/ 166255 h 687574"/>
              <a:gd name="connsiteX7" fmla="*/ 396508 w 1585525"/>
              <a:gd name="connsiteY7" fmla="*/ 0 h 687574"/>
              <a:gd name="connsiteX0" fmla="*/ 1263407 w 1585525"/>
              <a:gd name="connsiteY0" fmla="*/ 0 h 730665"/>
              <a:gd name="connsiteX1" fmla="*/ 1548415 w 1585525"/>
              <a:gd name="connsiteY1" fmla="*/ 201881 h 730665"/>
              <a:gd name="connsiteX2" fmla="*/ 1536540 w 1585525"/>
              <a:gd name="connsiteY2" fmla="*/ 546266 h 730665"/>
              <a:gd name="connsiteX3" fmla="*/ 1132778 w 1585525"/>
              <a:gd name="connsiteY3" fmla="*/ 676893 h 730665"/>
              <a:gd name="connsiteX4" fmla="*/ 586513 w 1585525"/>
              <a:gd name="connsiteY4" fmla="*/ 724395 h 730665"/>
              <a:gd name="connsiteX5" fmla="*/ 87750 w 1585525"/>
              <a:gd name="connsiteY5" fmla="*/ 546265 h 730665"/>
              <a:gd name="connsiteX6" fmla="*/ 28374 w 1585525"/>
              <a:gd name="connsiteY6" fmla="*/ 166255 h 730665"/>
              <a:gd name="connsiteX7" fmla="*/ 396508 w 1585525"/>
              <a:gd name="connsiteY7" fmla="*/ 0 h 730665"/>
              <a:gd name="connsiteX0" fmla="*/ 1263407 w 1587022"/>
              <a:gd name="connsiteY0" fmla="*/ 0 h 754052"/>
              <a:gd name="connsiteX1" fmla="*/ 1548415 w 1587022"/>
              <a:gd name="connsiteY1" fmla="*/ 201881 h 754052"/>
              <a:gd name="connsiteX2" fmla="*/ 1536540 w 1587022"/>
              <a:gd name="connsiteY2" fmla="*/ 546266 h 754052"/>
              <a:gd name="connsiteX3" fmla="*/ 1109027 w 1587022"/>
              <a:gd name="connsiteY3" fmla="*/ 736269 h 754052"/>
              <a:gd name="connsiteX4" fmla="*/ 586513 w 1587022"/>
              <a:gd name="connsiteY4" fmla="*/ 724395 h 754052"/>
              <a:gd name="connsiteX5" fmla="*/ 87750 w 1587022"/>
              <a:gd name="connsiteY5" fmla="*/ 546265 h 754052"/>
              <a:gd name="connsiteX6" fmla="*/ 28374 w 1587022"/>
              <a:gd name="connsiteY6" fmla="*/ 166255 h 754052"/>
              <a:gd name="connsiteX7" fmla="*/ 396508 w 1587022"/>
              <a:gd name="connsiteY7" fmla="*/ 0 h 7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022" h="754052">
                <a:moveTo>
                  <a:pt x="1263407" y="0"/>
                </a:moveTo>
                <a:cubicBezTo>
                  <a:pt x="1452422" y="74221"/>
                  <a:pt x="1502893" y="110837"/>
                  <a:pt x="1548415" y="201881"/>
                </a:cubicBezTo>
                <a:cubicBezTo>
                  <a:pt x="1593937" y="292925"/>
                  <a:pt x="1609771" y="457201"/>
                  <a:pt x="1536540" y="546266"/>
                </a:cubicBezTo>
                <a:cubicBezTo>
                  <a:pt x="1463309" y="635331"/>
                  <a:pt x="1267365" y="706581"/>
                  <a:pt x="1109027" y="736269"/>
                </a:cubicBezTo>
                <a:cubicBezTo>
                  <a:pt x="950689" y="765957"/>
                  <a:pt x="756726" y="756062"/>
                  <a:pt x="586513" y="724395"/>
                </a:cubicBezTo>
                <a:cubicBezTo>
                  <a:pt x="416300" y="692728"/>
                  <a:pt x="180773" y="639288"/>
                  <a:pt x="87750" y="546265"/>
                </a:cubicBezTo>
                <a:cubicBezTo>
                  <a:pt x="-5273" y="453242"/>
                  <a:pt x="-23086" y="257299"/>
                  <a:pt x="28374" y="166255"/>
                </a:cubicBezTo>
                <a:cubicBezTo>
                  <a:pt x="79834" y="75211"/>
                  <a:pt x="396508" y="0"/>
                  <a:pt x="39650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917797" y="2151061"/>
                <a:ext cx="608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97" y="2151061"/>
                <a:ext cx="6086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67482" y="2151061"/>
                <a:ext cx="610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82" y="2151061"/>
                <a:ext cx="61087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972918" y="3028742"/>
                <a:ext cx="6201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18" y="3028742"/>
                <a:ext cx="6201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293331" y="3028742"/>
                <a:ext cx="96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31" y="3028742"/>
                <a:ext cx="9632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3174520" y="3788701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One-step delay</a:t>
            </a:r>
          </a:p>
        </p:txBody>
      </p:sp>
    </p:spTree>
    <p:extLst>
      <p:ext uri="{BB962C8B-B14F-4D97-AF65-F5344CB8AC3E}">
        <p14:creationId xmlns:p14="http://schemas.microsoft.com/office/powerpoint/2010/main" val="332384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2728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Question: Can you run forward/backward inference on an unrolled RNN, i.e. keeping only one copy of its state? 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Forward: Yes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Backward: No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unrolling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20186" y="2432234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61881" y="2705103"/>
            <a:ext cx="195830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57958" y="2695434"/>
            <a:ext cx="1894676" cy="9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12928" y="3028742"/>
            <a:ext cx="1587022" cy="754052"/>
          </a:xfrm>
          <a:custGeom>
            <a:avLst/>
            <a:gdLst>
              <a:gd name="connsiteX0" fmla="*/ 1369873 w 1756698"/>
              <a:gd name="connsiteY0" fmla="*/ 0 h 696949"/>
              <a:gd name="connsiteX1" fmla="*/ 1690507 w 1756698"/>
              <a:gd name="connsiteY1" fmla="*/ 261257 h 696949"/>
              <a:gd name="connsiteX2" fmla="*/ 1738008 w 1756698"/>
              <a:gd name="connsiteY2" fmla="*/ 534390 h 696949"/>
              <a:gd name="connsiteX3" fmla="*/ 1678631 w 1756698"/>
              <a:gd name="connsiteY3" fmla="*/ 641268 h 696949"/>
              <a:gd name="connsiteX4" fmla="*/ 954236 w 1756698"/>
              <a:gd name="connsiteY4" fmla="*/ 688769 h 696949"/>
              <a:gd name="connsiteX5" fmla="*/ 111088 w 1756698"/>
              <a:gd name="connsiteY5" fmla="*/ 475013 h 696949"/>
              <a:gd name="connsiteX6" fmla="*/ 51712 w 1756698"/>
              <a:gd name="connsiteY6" fmla="*/ 154380 h 696949"/>
              <a:gd name="connsiteX7" fmla="*/ 502974 w 1756698"/>
              <a:gd name="connsiteY7" fmla="*/ 0 h 696949"/>
              <a:gd name="connsiteX0" fmla="*/ 1356298 w 1760924"/>
              <a:gd name="connsiteY0" fmla="*/ 0 h 676237"/>
              <a:gd name="connsiteX1" fmla="*/ 1676932 w 1760924"/>
              <a:gd name="connsiteY1" fmla="*/ 261257 h 676237"/>
              <a:gd name="connsiteX2" fmla="*/ 1724433 w 1760924"/>
              <a:gd name="connsiteY2" fmla="*/ 534390 h 676237"/>
              <a:gd name="connsiteX3" fmla="*/ 1665056 w 1760924"/>
              <a:gd name="connsiteY3" fmla="*/ 641268 h 676237"/>
              <a:gd name="connsiteX4" fmla="*/ 679404 w 1760924"/>
              <a:gd name="connsiteY4" fmla="*/ 665019 h 676237"/>
              <a:gd name="connsiteX5" fmla="*/ 97513 w 1760924"/>
              <a:gd name="connsiteY5" fmla="*/ 475013 h 676237"/>
              <a:gd name="connsiteX6" fmla="*/ 38137 w 1760924"/>
              <a:gd name="connsiteY6" fmla="*/ 154380 h 676237"/>
              <a:gd name="connsiteX7" fmla="*/ 489399 w 1760924"/>
              <a:gd name="connsiteY7" fmla="*/ 0 h 676237"/>
              <a:gd name="connsiteX0" fmla="*/ 1356298 w 1750387"/>
              <a:gd name="connsiteY0" fmla="*/ 0 h 700248"/>
              <a:gd name="connsiteX1" fmla="*/ 1676932 w 1750387"/>
              <a:gd name="connsiteY1" fmla="*/ 261257 h 700248"/>
              <a:gd name="connsiteX2" fmla="*/ 1724433 w 1750387"/>
              <a:gd name="connsiteY2" fmla="*/ 534390 h 700248"/>
              <a:gd name="connsiteX3" fmla="*/ 1344422 w 1750387"/>
              <a:gd name="connsiteY3" fmla="*/ 688769 h 700248"/>
              <a:gd name="connsiteX4" fmla="*/ 679404 w 1750387"/>
              <a:gd name="connsiteY4" fmla="*/ 665019 h 700248"/>
              <a:gd name="connsiteX5" fmla="*/ 97513 w 1750387"/>
              <a:gd name="connsiteY5" fmla="*/ 475013 h 700248"/>
              <a:gd name="connsiteX6" fmla="*/ 38137 w 1750387"/>
              <a:gd name="connsiteY6" fmla="*/ 154380 h 700248"/>
              <a:gd name="connsiteX7" fmla="*/ 489399 w 1750387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692903"/>
              <a:gd name="connsiteY0" fmla="*/ 0 h 698496"/>
              <a:gd name="connsiteX1" fmla="*/ 1641306 w 1692903"/>
              <a:gd name="connsiteY1" fmla="*/ 201881 h 698496"/>
              <a:gd name="connsiteX2" fmla="*/ 1665057 w 1692903"/>
              <a:gd name="connsiteY2" fmla="*/ 558141 h 698496"/>
              <a:gd name="connsiteX3" fmla="*/ 1344422 w 1692903"/>
              <a:gd name="connsiteY3" fmla="*/ 688769 h 698496"/>
              <a:gd name="connsiteX4" fmla="*/ 679404 w 1692903"/>
              <a:gd name="connsiteY4" fmla="*/ 665019 h 698496"/>
              <a:gd name="connsiteX5" fmla="*/ 97513 w 1692903"/>
              <a:gd name="connsiteY5" fmla="*/ 475013 h 698496"/>
              <a:gd name="connsiteX6" fmla="*/ 38137 w 1692903"/>
              <a:gd name="connsiteY6" fmla="*/ 154380 h 698496"/>
              <a:gd name="connsiteX7" fmla="*/ 489399 w 1692903"/>
              <a:gd name="connsiteY7" fmla="*/ 0 h 698496"/>
              <a:gd name="connsiteX0" fmla="*/ 1356298 w 1671379"/>
              <a:gd name="connsiteY0" fmla="*/ 0 h 699372"/>
              <a:gd name="connsiteX1" fmla="*/ 1641306 w 1671379"/>
              <a:gd name="connsiteY1" fmla="*/ 201881 h 699372"/>
              <a:gd name="connsiteX2" fmla="*/ 1629431 w 1671379"/>
              <a:gd name="connsiteY2" fmla="*/ 546266 h 699372"/>
              <a:gd name="connsiteX3" fmla="*/ 1344422 w 1671379"/>
              <a:gd name="connsiteY3" fmla="*/ 688769 h 699372"/>
              <a:gd name="connsiteX4" fmla="*/ 679404 w 1671379"/>
              <a:gd name="connsiteY4" fmla="*/ 665019 h 699372"/>
              <a:gd name="connsiteX5" fmla="*/ 97513 w 1671379"/>
              <a:gd name="connsiteY5" fmla="*/ 475013 h 699372"/>
              <a:gd name="connsiteX6" fmla="*/ 38137 w 1671379"/>
              <a:gd name="connsiteY6" fmla="*/ 154380 h 699372"/>
              <a:gd name="connsiteX7" fmla="*/ 489399 w 1671379"/>
              <a:gd name="connsiteY7" fmla="*/ 0 h 699372"/>
              <a:gd name="connsiteX0" fmla="*/ 1356298 w 1678416"/>
              <a:gd name="connsiteY0" fmla="*/ 0 h 691169"/>
              <a:gd name="connsiteX1" fmla="*/ 1641306 w 1678416"/>
              <a:gd name="connsiteY1" fmla="*/ 201881 h 691169"/>
              <a:gd name="connsiteX2" fmla="*/ 1629431 w 1678416"/>
              <a:gd name="connsiteY2" fmla="*/ 546266 h 691169"/>
              <a:gd name="connsiteX3" fmla="*/ 1225669 w 1678416"/>
              <a:gd name="connsiteY3" fmla="*/ 676893 h 691169"/>
              <a:gd name="connsiteX4" fmla="*/ 679404 w 1678416"/>
              <a:gd name="connsiteY4" fmla="*/ 665019 h 691169"/>
              <a:gd name="connsiteX5" fmla="*/ 97513 w 1678416"/>
              <a:gd name="connsiteY5" fmla="*/ 475013 h 691169"/>
              <a:gd name="connsiteX6" fmla="*/ 38137 w 1678416"/>
              <a:gd name="connsiteY6" fmla="*/ 154380 h 691169"/>
              <a:gd name="connsiteX7" fmla="*/ 489399 w 1678416"/>
              <a:gd name="connsiteY7" fmla="*/ 0 h 691169"/>
              <a:gd name="connsiteX0" fmla="*/ 1309444 w 1631562"/>
              <a:gd name="connsiteY0" fmla="*/ 0 h 691169"/>
              <a:gd name="connsiteX1" fmla="*/ 1594452 w 1631562"/>
              <a:gd name="connsiteY1" fmla="*/ 201881 h 691169"/>
              <a:gd name="connsiteX2" fmla="*/ 1582577 w 1631562"/>
              <a:gd name="connsiteY2" fmla="*/ 546266 h 691169"/>
              <a:gd name="connsiteX3" fmla="*/ 1178815 w 1631562"/>
              <a:gd name="connsiteY3" fmla="*/ 676893 h 691169"/>
              <a:gd name="connsiteX4" fmla="*/ 632550 w 1631562"/>
              <a:gd name="connsiteY4" fmla="*/ 665019 h 691169"/>
              <a:gd name="connsiteX5" fmla="*/ 50659 w 1631562"/>
              <a:gd name="connsiteY5" fmla="*/ 475013 h 691169"/>
              <a:gd name="connsiteX6" fmla="*/ 74411 w 1631562"/>
              <a:gd name="connsiteY6" fmla="*/ 166255 h 691169"/>
              <a:gd name="connsiteX7" fmla="*/ 442545 w 1631562"/>
              <a:gd name="connsiteY7" fmla="*/ 0 h 691169"/>
              <a:gd name="connsiteX0" fmla="*/ 1279654 w 1601772"/>
              <a:gd name="connsiteY0" fmla="*/ 0 h 689263"/>
              <a:gd name="connsiteX1" fmla="*/ 1564662 w 1601772"/>
              <a:gd name="connsiteY1" fmla="*/ 201881 h 689263"/>
              <a:gd name="connsiteX2" fmla="*/ 1552787 w 1601772"/>
              <a:gd name="connsiteY2" fmla="*/ 546266 h 689263"/>
              <a:gd name="connsiteX3" fmla="*/ 1149025 w 1601772"/>
              <a:gd name="connsiteY3" fmla="*/ 676893 h 689263"/>
              <a:gd name="connsiteX4" fmla="*/ 602760 w 1601772"/>
              <a:gd name="connsiteY4" fmla="*/ 665019 h 689263"/>
              <a:gd name="connsiteX5" fmla="*/ 68371 w 1601772"/>
              <a:gd name="connsiteY5" fmla="*/ 510639 h 689263"/>
              <a:gd name="connsiteX6" fmla="*/ 44621 w 1601772"/>
              <a:gd name="connsiteY6" fmla="*/ 166255 h 689263"/>
              <a:gd name="connsiteX7" fmla="*/ 412755 w 1601772"/>
              <a:gd name="connsiteY7" fmla="*/ 0 h 689263"/>
              <a:gd name="connsiteX0" fmla="*/ 1263407 w 1585525"/>
              <a:gd name="connsiteY0" fmla="*/ 0 h 687574"/>
              <a:gd name="connsiteX1" fmla="*/ 1548415 w 1585525"/>
              <a:gd name="connsiteY1" fmla="*/ 201881 h 687574"/>
              <a:gd name="connsiteX2" fmla="*/ 1536540 w 1585525"/>
              <a:gd name="connsiteY2" fmla="*/ 546266 h 687574"/>
              <a:gd name="connsiteX3" fmla="*/ 1132778 w 1585525"/>
              <a:gd name="connsiteY3" fmla="*/ 676893 h 687574"/>
              <a:gd name="connsiteX4" fmla="*/ 586513 w 1585525"/>
              <a:gd name="connsiteY4" fmla="*/ 665019 h 687574"/>
              <a:gd name="connsiteX5" fmla="*/ 87750 w 1585525"/>
              <a:gd name="connsiteY5" fmla="*/ 546265 h 687574"/>
              <a:gd name="connsiteX6" fmla="*/ 28374 w 1585525"/>
              <a:gd name="connsiteY6" fmla="*/ 166255 h 687574"/>
              <a:gd name="connsiteX7" fmla="*/ 396508 w 1585525"/>
              <a:gd name="connsiteY7" fmla="*/ 0 h 687574"/>
              <a:gd name="connsiteX0" fmla="*/ 1263407 w 1585525"/>
              <a:gd name="connsiteY0" fmla="*/ 0 h 730665"/>
              <a:gd name="connsiteX1" fmla="*/ 1548415 w 1585525"/>
              <a:gd name="connsiteY1" fmla="*/ 201881 h 730665"/>
              <a:gd name="connsiteX2" fmla="*/ 1536540 w 1585525"/>
              <a:gd name="connsiteY2" fmla="*/ 546266 h 730665"/>
              <a:gd name="connsiteX3" fmla="*/ 1132778 w 1585525"/>
              <a:gd name="connsiteY3" fmla="*/ 676893 h 730665"/>
              <a:gd name="connsiteX4" fmla="*/ 586513 w 1585525"/>
              <a:gd name="connsiteY4" fmla="*/ 724395 h 730665"/>
              <a:gd name="connsiteX5" fmla="*/ 87750 w 1585525"/>
              <a:gd name="connsiteY5" fmla="*/ 546265 h 730665"/>
              <a:gd name="connsiteX6" fmla="*/ 28374 w 1585525"/>
              <a:gd name="connsiteY6" fmla="*/ 166255 h 730665"/>
              <a:gd name="connsiteX7" fmla="*/ 396508 w 1585525"/>
              <a:gd name="connsiteY7" fmla="*/ 0 h 730665"/>
              <a:gd name="connsiteX0" fmla="*/ 1263407 w 1587022"/>
              <a:gd name="connsiteY0" fmla="*/ 0 h 754052"/>
              <a:gd name="connsiteX1" fmla="*/ 1548415 w 1587022"/>
              <a:gd name="connsiteY1" fmla="*/ 201881 h 754052"/>
              <a:gd name="connsiteX2" fmla="*/ 1536540 w 1587022"/>
              <a:gd name="connsiteY2" fmla="*/ 546266 h 754052"/>
              <a:gd name="connsiteX3" fmla="*/ 1109027 w 1587022"/>
              <a:gd name="connsiteY3" fmla="*/ 736269 h 754052"/>
              <a:gd name="connsiteX4" fmla="*/ 586513 w 1587022"/>
              <a:gd name="connsiteY4" fmla="*/ 724395 h 754052"/>
              <a:gd name="connsiteX5" fmla="*/ 87750 w 1587022"/>
              <a:gd name="connsiteY5" fmla="*/ 546265 h 754052"/>
              <a:gd name="connsiteX6" fmla="*/ 28374 w 1587022"/>
              <a:gd name="connsiteY6" fmla="*/ 166255 h 754052"/>
              <a:gd name="connsiteX7" fmla="*/ 396508 w 1587022"/>
              <a:gd name="connsiteY7" fmla="*/ 0 h 7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022" h="754052">
                <a:moveTo>
                  <a:pt x="1263407" y="0"/>
                </a:moveTo>
                <a:cubicBezTo>
                  <a:pt x="1452422" y="74221"/>
                  <a:pt x="1502893" y="110837"/>
                  <a:pt x="1548415" y="201881"/>
                </a:cubicBezTo>
                <a:cubicBezTo>
                  <a:pt x="1593937" y="292925"/>
                  <a:pt x="1609771" y="457201"/>
                  <a:pt x="1536540" y="546266"/>
                </a:cubicBezTo>
                <a:cubicBezTo>
                  <a:pt x="1463309" y="635331"/>
                  <a:pt x="1267365" y="706581"/>
                  <a:pt x="1109027" y="736269"/>
                </a:cubicBezTo>
                <a:cubicBezTo>
                  <a:pt x="950689" y="765957"/>
                  <a:pt x="756726" y="756062"/>
                  <a:pt x="586513" y="724395"/>
                </a:cubicBezTo>
                <a:cubicBezTo>
                  <a:pt x="416300" y="692728"/>
                  <a:pt x="180773" y="639288"/>
                  <a:pt x="87750" y="546265"/>
                </a:cubicBezTo>
                <a:cubicBezTo>
                  <a:pt x="-5273" y="453242"/>
                  <a:pt x="-23086" y="257299"/>
                  <a:pt x="28374" y="166255"/>
                </a:cubicBezTo>
                <a:cubicBezTo>
                  <a:pt x="79834" y="75211"/>
                  <a:pt x="396508" y="0"/>
                  <a:pt x="39650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917797" y="2151061"/>
                <a:ext cx="608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97" y="2151061"/>
                <a:ext cx="6086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67482" y="2151061"/>
                <a:ext cx="610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482" y="2151061"/>
                <a:ext cx="61087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972918" y="3028742"/>
                <a:ext cx="6201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18" y="3028742"/>
                <a:ext cx="6201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293331" y="3028742"/>
                <a:ext cx="96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31" y="3028742"/>
                <a:ext cx="9632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3174520" y="3788701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One-step delay</a:t>
            </a:r>
          </a:p>
        </p:txBody>
      </p:sp>
    </p:spTree>
    <p:extLst>
      <p:ext uri="{BB962C8B-B14F-4D97-AF65-F5344CB8AC3E}">
        <p14:creationId xmlns:p14="http://schemas.microsoft.com/office/powerpoint/2010/main" val="198383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6" y="1203167"/>
            <a:ext cx="8743951" cy="3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72425" y="1"/>
            <a:ext cx="8259600" cy="92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Recurrent Networks offer a lot of flexibility:</a:t>
            </a:r>
          </a:p>
        </p:txBody>
      </p:sp>
      <p:cxnSp>
        <p:nvCxnSpPr>
          <p:cNvPr id="106" name="Shape 106"/>
          <p:cNvCxnSpPr>
            <a:stCxn id="107" idx="1"/>
          </p:cNvCxnSpPr>
          <p:nvPr/>
        </p:nvCxnSpPr>
        <p:spPr>
          <a:xfrm rot="10800000">
            <a:off x="1107150" y="4936299"/>
            <a:ext cx="617700" cy="622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1724851" y="5247701"/>
            <a:ext cx="3299099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Vanilla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00958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6" y="1203167"/>
            <a:ext cx="8743951" cy="3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72425" y="0"/>
            <a:ext cx="8259600" cy="92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Recurrent Networks offer a lot of flexibility:</a:t>
            </a:r>
          </a:p>
        </p:txBody>
      </p:sp>
      <p:cxnSp>
        <p:nvCxnSpPr>
          <p:cNvPr id="115" name="Shape 115"/>
          <p:cNvCxnSpPr/>
          <p:nvPr/>
        </p:nvCxnSpPr>
        <p:spPr>
          <a:xfrm rot="10800000">
            <a:off x="2033701" y="4976634"/>
            <a:ext cx="361499" cy="5723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2395201" y="5066934"/>
            <a:ext cx="3299099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e.g. </a:t>
            </a:r>
            <a:r>
              <a:rPr lang="en" sz="1800" b="1"/>
              <a:t>Image Captioning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image -&gt; sequence of words</a:t>
            </a:r>
          </a:p>
        </p:txBody>
      </p:sp>
    </p:spTree>
    <p:extLst>
      <p:ext uri="{BB962C8B-B14F-4D97-AF65-F5344CB8AC3E}">
        <p14:creationId xmlns:p14="http://schemas.microsoft.com/office/powerpoint/2010/main" val="396886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6" y="1203167"/>
            <a:ext cx="8743951" cy="3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72425" y="0"/>
            <a:ext cx="8259600" cy="90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Recurrent Networks offer a lot of flexibility: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3713376" y="4906334"/>
            <a:ext cx="361499" cy="5723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" name="Shape 125"/>
          <p:cNvSpPr txBox="1"/>
          <p:nvPr/>
        </p:nvSpPr>
        <p:spPr>
          <a:xfrm>
            <a:off x="4202875" y="5046934"/>
            <a:ext cx="4052400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e.g. </a:t>
            </a:r>
            <a:r>
              <a:rPr lang="en" sz="1800" b="1"/>
              <a:t>Sentiment Classification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sequence of words -&gt; sentiment</a:t>
            </a:r>
          </a:p>
        </p:txBody>
      </p:sp>
    </p:spTree>
    <p:extLst>
      <p:ext uri="{BB962C8B-B14F-4D97-AF65-F5344CB8AC3E}">
        <p14:creationId xmlns:p14="http://schemas.microsoft.com/office/powerpoint/2010/main" val="1655868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6" y="1203167"/>
            <a:ext cx="8743951" cy="3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72425" y="0"/>
            <a:ext cx="825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Recurrent Networks offer a lot of flexibility:</a:t>
            </a:r>
          </a:p>
        </p:txBody>
      </p:sp>
      <p:cxnSp>
        <p:nvCxnSpPr>
          <p:cNvPr id="133" name="Shape 133"/>
          <p:cNvCxnSpPr/>
          <p:nvPr/>
        </p:nvCxnSpPr>
        <p:spPr>
          <a:xfrm rot="10800000">
            <a:off x="5430649" y="4946565"/>
            <a:ext cx="135600" cy="582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5664125" y="5046934"/>
            <a:ext cx="4052400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e.g. </a:t>
            </a:r>
            <a:r>
              <a:rPr lang="en" sz="1800" b="1"/>
              <a:t>Machine Translation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seq of words -&gt; seq of words</a:t>
            </a:r>
          </a:p>
        </p:txBody>
      </p:sp>
    </p:spTree>
    <p:extLst>
      <p:ext uri="{BB962C8B-B14F-4D97-AF65-F5344CB8AC3E}">
        <p14:creationId xmlns:p14="http://schemas.microsoft.com/office/powerpoint/2010/main" val="23530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6" y="1203167"/>
            <a:ext cx="8743951" cy="36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72425" y="0"/>
            <a:ext cx="825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Recurrent Networks offer a lot of flexibility:</a:t>
            </a:r>
          </a:p>
        </p:txBody>
      </p:sp>
      <p:cxnSp>
        <p:nvCxnSpPr>
          <p:cNvPr id="142" name="Shape 142"/>
          <p:cNvCxnSpPr/>
          <p:nvPr/>
        </p:nvCxnSpPr>
        <p:spPr>
          <a:xfrm rot="10800000" flipH="1">
            <a:off x="7976526" y="4886332"/>
            <a:ext cx="263699" cy="602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4361101" y="5371801"/>
            <a:ext cx="4402199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e.g. </a:t>
            </a:r>
            <a:r>
              <a:rPr lang="en" sz="1800" b="1"/>
              <a:t>Video classification on frame level</a:t>
            </a:r>
          </a:p>
        </p:txBody>
      </p:sp>
    </p:spTree>
    <p:extLst>
      <p:ext uri="{BB962C8B-B14F-4D97-AF65-F5344CB8AC3E}">
        <p14:creationId xmlns:p14="http://schemas.microsoft.com/office/powerpoint/2010/main" val="3926690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28650" y="2460"/>
            <a:ext cx="72867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Recurrent Neural Network</a:t>
            </a:r>
          </a:p>
        </p:txBody>
      </p:sp>
      <p:sp>
        <p:nvSpPr>
          <p:cNvPr id="166" name="Shape 166"/>
          <p:cNvSpPr/>
          <p:nvPr/>
        </p:nvSpPr>
        <p:spPr>
          <a:xfrm>
            <a:off x="4106551" y="4411428"/>
            <a:ext cx="419876" cy="122092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sp>
        <p:nvSpPr>
          <p:cNvPr id="167" name="Shape 167"/>
          <p:cNvSpPr/>
          <p:nvPr/>
        </p:nvSpPr>
        <p:spPr>
          <a:xfrm>
            <a:off x="3799792" y="3047139"/>
            <a:ext cx="1033395" cy="876244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RNN</a:t>
            </a:r>
          </a:p>
        </p:txBody>
      </p:sp>
      <p:cxnSp>
        <p:nvCxnSpPr>
          <p:cNvPr id="168" name="Shape 168"/>
          <p:cNvCxnSpPr>
            <a:stCxn id="166" idx="0"/>
            <a:endCxn id="167" idx="2"/>
          </p:cNvCxnSpPr>
          <p:nvPr/>
        </p:nvCxnSpPr>
        <p:spPr>
          <a:xfrm rot="10800000">
            <a:off x="4316489" y="3923428"/>
            <a:ext cx="0" cy="48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9" name="Shape 169"/>
          <p:cNvSpPr/>
          <p:nvPr/>
        </p:nvSpPr>
        <p:spPr>
          <a:xfrm>
            <a:off x="4812224" y="3268872"/>
            <a:ext cx="546085" cy="392021"/>
          </a:xfrm>
          <a:custGeom>
            <a:avLst/>
            <a:gdLst/>
            <a:ahLst/>
            <a:cxnLst/>
            <a:rect l="0" t="0" r="0" b="0"/>
            <a:pathLst>
              <a:path w="14987" h="14019" extrusionOk="0">
                <a:moveTo>
                  <a:pt x="637" y="0"/>
                </a:moveTo>
                <a:cubicBezTo>
                  <a:pt x="3026" y="1327"/>
                  <a:pt x="15080" y="5629"/>
                  <a:pt x="14974" y="7966"/>
                </a:cubicBezTo>
                <a:cubicBezTo>
                  <a:pt x="14867" y="10302"/>
                  <a:pt x="2495" y="13010"/>
                  <a:pt x="0" y="1401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5768-AAD0-4D9D-B9B5-E9916BCB8B3E}"/>
              </a:ext>
            </a:extLst>
          </p:cNvPr>
          <p:cNvSpPr txBox="1"/>
          <p:nvPr/>
        </p:nvSpPr>
        <p:spPr>
          <a:xfrm>
            <a:off x="5454869" y="32802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81232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928650" y="-1"/>
            <a:ext cx="7286700" cy="723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Recurrent Neural Network</a:t>
            </a:r>
          </a:p>
        </p:txBody>
      </p:sp>
      <p:grpSp>
        <p:nvGrpSpPr>
          <p:cNvPr id="176" name="Shape 176"/>
          <p:cNvGrpSpPr/>
          <p:nvPr/>
        </p:nvGrpSpPr>
        <p:grpSpPr>
          <a:xfrm>
            <a:off x="3799791" y="1361377"/>
            <a:ext cx="1558516" cy="4270972"/>
            <a:chOff x="3548350" y="2044700"/>
            <a:chExt cx="1477686" cy="3037100"/>
          </a:xfrm>
        </p:grpSpPr>
        <p:sp>
          <p:nvSpPr>
            <p:cNvPr id="177" name="Shape 177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180" name="Shape 180"/>
            <p:cNvCxnSpPr>
              <a:stCxn id="178" idx="0"/>
              <a:endCxn id="179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81" name="Shape 181"/>
            <p:cNvCxnSpPr>
              <a:stCxn id="177" idx="0"/>
              <a:endCxn id="178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2" name="Shape 182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183" name="Shape 183"/>
          <p:cNvSpPr/>
          <p:nvPr/>
        </p:nvSpPr>
        <p:spPr>
          <a:xfrm>
            <a:off x="3612701" y="1134516"/>
            <a:ext cx="1360799" cy="170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5040700" y="1268349"/>
            <a:ext cx="2848500" cy="62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usually want to predict a vector at some time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FAED4-603E-47B1-B286-BC8FF326039B}"/>
              </a:ext>
            </a:extLst>
          </p:cNvPr>
          <p:cNvSpPr txBox="1"/>
          <p:nvPr/>
        </p:nvSpPr>
        <p:spPr>
          <a:xfrm>
            <a:off x="5454869" y="32802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9768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928650" y="0"/>
            <a:ext cx="7286700" cy="543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Recurrent Neural Network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7396392" y="1293510"/>
            <a:ext cx="1558516" cy="4270972"/>
            <a:chOff x="3548350" y="2044700"/>
            <a:chExt cx="1477686" cy="3037100"/>
          </a:xfrm>
        </p:grpSpPr>
        <p:sp>
          <p:nvSpPr>
            <p:cNvPr id="192" name="Shape 192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195" name="Shape 195"/>
            <p:cNvCxnSpPr>
              <a:stCxn id="193" idx="0"/>
              <a:endCxn id="194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6" name="Shape 196"/>
            <p:cNvCxnSpPr>
              <a:stCxn id="192" idx="0"/>
              <a:endCxn id="193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7" name="Shape 197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198" name="Shape 198"/>
          <p:cNvSpPr txBox="1"/>
          <p:nvPr/>
        </p:nvSpPr>
        <p:spPr>
          <a:xfrm>
            <a:off x="261725" y="1244767"/>
            <a:ext cx="5472900" cy="108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We can process a sequence of vectors </a:t>
            </a:r>
            <a:r>
              <a:rPr lang="en" sz="1800" b="1"/>
              <a:t>x </a:t>
            </a:r>
            <a:r>
              <a:rPr lang="en" sz="1800"/>
              <a:t>by applying a recurrence formula at every time step: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248" y="2979271"/>
            <a:ext cx="3955649" cy="6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1794400" y="2951737"/>
            <a:ext cx="620700" cy="62692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121501" y="3578667"/>
            <a:ext cx="2213099" cy="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new state</a:t>
            </a:r>
          </a:p>
        </p:txBody>
      </p:sp>
      <p:sp>
        <p:nvSpPr>
          <p:cNvPr id="202" name="Shape 202"/>
          <p:cNvSpPr/>
          <p:nvPr/>
        </p:nvSpPr>
        <p:spPr>
          <a:xfrm>
            <a:off x="3958025" y="2979271"/>
            <a:ext cx="939300" cy="62692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688876" y="3578667"/>
            <a:ext cx="2213099" cy="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old state</a:t>
            </a:r>
          </a:p>
        </p:txBody>
      </p:sp>
      <p:sp>
        <p:nvSpPr>
          <p:cNvPr id="204" name="Shape 204"/>
          <p:cNvSpPr/>
          <p:nvPr/>
        </p:nvSpPr>
        <p:spPr>
          <a:xfrm>
            <a:off x="5070450" y="2979271"/>
            <a:ext cx="548699" cy="6269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4984176" y="3594100"/>
            <a:ext cx="2401499" cy="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input vector at some time step</a:t>
            </a:r>
          </a:p>
        </p:txBody>
      </p:sp>
      <p:sp>
        <p:nvSpPr>
          <p:cNvPr id="206" name="Shape 206"/>
          <p:cNvSpPr/>
          <p:nvPr/>
        </p:nvSpPr>
        <p:spPr>
          <a:xfrm>
            <a:off x="3018726" y="2951737"/>
            <a:ext cx="719699" cy="626929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2034101" y="4469700"/>
            <a:ext cx="2908199" cy="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</a:rPr>
              <a:t>some function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</a:rPr>
              <a:t>with parameters W</a:t>
            </a:r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x="3131375" y="3680267"/>
            <a:ext cx="171000" cy="907199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980F66-25CB-4A64-9B21-363C9D3E13AA}"/>
              </a:ext>
            </a:extLst>
          </p:cNvPr>
          <p:cNvSpPr txBox="1"/>
          <p:nvPr/>
        </p:nvSpPr>
        <p:spPr>
          <a:xfrm>
            <a:off x="8681865" y="28848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052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241676" y="1054767"/>
            <a:ext cx="860544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RNNs can be unrolled across multiple time steps.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This produces a DAG which</a:t>
            </a:r>
            <a:br>
              <a:rPr lang="en-US" sz="2400" dirty="0"/>
            </a:br>
            <a:r>
              <a:rPr lang="en-US" sz="2400" dirty="0"/>
              <a:t>supports backpropagation.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But </a:t>
            </a:r>
            <a:r>
              <a:rPr lang="en-US" sz="2400"/>
              <a:t>its size </a:t>
            </a:r>
            <a:r>
              <a:rPr lang="en-US" sz="2400" dirty="0"/>
              <a:t>depends on the </a:t>
            </a:r>
            <a:br>
              <a:rPr lang="en-US" sz="2400" dirty="0"/>
            </a:br>
            <a:r>
              <a:rPr lang="en-US" sz="2400" dirty="0"/>
              <a:t>input sequence length. 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115976" y="156298"/>
            <a:ext cx="7544699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Unrolling RNNs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4749" y="198488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5013" y="2257750"/>
            <a:ext cx="12797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2521" y="2248081"/>
            <a:ext cx="10888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347491" y="2581389"/>
            <a:ext cx="1587022" cy="754052"/>
          </a:xfrm>
          <a:custGeom>
            <a:avLst/>
            <a:gdLst>
              <a:gd name="connsiteX0" fmla="*/ 1369873 w 1756698"/>
              <a:gd name="connsiteY0" fmla="*/ 0 h 696949"/>
              <a:gd name="connsiteX1" fmla="*/ 1690507 w 1756698"/>
              <a:gd name="connsiteY1" fmla="*/ 261257 h 696949"/>
              <a:gd name="connsiteX2" fmla="*/ 1738008 w 1756698"/>
              <a:gd name="connsiteY2" fmla="*/ 534390 h 696949"/>
              <a:gd name="connsiteX3" fmla="*/ 1678631 w 1756698"/>
              <a:gd name="connsiteY3" fmla="*/ 641268 h 696949"/>
              <a:gd name="connsiteX4" fmla="*/ 954236 w 1756698"/>
              <a:gd name="connsiteY4" fmla="*/ 688769 h 696949"/>
              <a:gd name="connsiteX5" fmla="*/ 111088 w 1756698"/>
              <a:gd name="connsiteY5" fmla="*/ 475013 h 696949"/>
              <a:gd name="connsiteX6" fmla="*/ 51712 w 1756698"/>
              <a:gd name="connsiteY6" fmla="*/ 154380 h 696949"/>
              <a:gd name="connsiteX7" fmla="*/ 502974 w 1756698"/>
              <a:gd name="connsiteY7" fmla="*/ 0 h 696949"/>
              <a:gd name="connsiteX0" fmla="*/ 1356298 w 1760924"/>
              <a:gd name="connsiteY0" fmla="*/ 0 h 676237"/>
              <a:gd name="connsiteX1" fmla="*/ 1676932 w 1760924"/>
              <a:gd name="connsiteY1" fmla="*/ 261257 h 676237"/>
              <a:gd name="connsiteX2" fmla="*/ 1724433 w 1760924"/>
              <a:gd name="connsiteY2" fmla="*/ 534390 h 676237"/>
              <a:gd name="connsiteX3" fmla="*/ 1665056 w 1760924"/>
              <a:gd name="connsiteY3" fmla="*/ 641268 h 676237"/>
              <a:gd name="connsiteX4" fmla="*/ 679404 w 1760924"/>
              <a:gd name="connsiteY4" fmla="*/ 665019 h 676237"/>
              <a:gd name="connsiteX5" fmla="*/ 97513 w 1760924"/>
              <a:gd name="connsiteY5" fmla="*/ 475013 h 676237"/>
              <a:gd name="connsiteX6" fmla="*/ 38137 w 1760924"/>
              <a:gd name="connsiteY6" fmla="*/ 154380 h 676237"/>
              <a:gd name="connsiteX7" fmla="*/ 489399 w 1760924"/>
              <a:gd name="connsiteY7" fmla="*/ 0 h 676237"/>
              <a:gd name="connsiteX0" fmla="*/ 1356298 w 1750387"/>
              <a:gd name="connsiteY0" fmla="*/ 0 h 700248"/>
              <a:gd name="connsiteX1" fmla="*/ 1676932 w 1750387"/>
              <a:gd name="connsiteY1" fmla="*/ 261257 h 700248"/>
              <a:gd name="connsiteX2" fmla="*/ 1724433 w 1750387"/>
              <a:gd name="connsiteY2" fmla="*/ 534390 h 700248"/>
              <a:gd name="connsiteX3" fmla="*/ 1344422 w 1750387"/>
              <a:gd name="connsiteY3" fmla="*/ 688769 h 700248"/>
              <a:gd name="connsiteX4" fmla="*/ 679404 w 1750387"/>
              <a:gd name="connsiteY4" fmla="*/ 665019 h 700248"/>
              <a:gd name="connsiteX5" fmla="*/ 97513 w 1750387"/>
              <a:gd name="connsiteY5" fmla="*/ 475013 h 700248"/>
              <a:gd name="connsiteX6" fmla="*/ 38137 w 1750387"/>
              <a:gd name="connsiteY6" fmla="*/ 154380 h 700248"/>
              <a:gd name="connsiteX7" fmla="*/ 489399 w 1750387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741009"/>
              <a:gd name="connsiteY0" fmla="*/ 0 h 700248"/>
              <a:gd name="connsiteX1" fmla="*/ 1641306 w 1741009"/>
              <a:gd name="connsiteY1" fmla="*/ 201881 h 700248"/>
              <a:gd name="connsiteX2" fmla="*/ 1724433 w 1741009"/>
              <a:gd name="connsiteY2" fmla="*/ 534390 h 700248"/>
              <a:gd name="connsiteX3" fmla="*/ 1344422 w 1741009"/>
              <a:gd name="connsiteY3" fmla="*/ 688769 h 700248"/>
              <a:gd name="connsiteX4" fmla="*/ 679404 w 1741009"/>
              <a:gd name="connsiteY4" fmla="*/ 665019 h 700248"/>
              <a:gd name="connsiteX5" fmla="*/ 97513 w 1741009"/>
              <a:gd name="connsiteY5" fmla="*/ 475013 h 700248"/>
              <a:gd name="connsiteX6" fmla="*/ 38137 w 1741009"/>
              <a:gd name="connsiteY6" fmla="*/ 154380 h 700248"/>
              <a:gd name="connsiteX7" fmla="*/ 489399 w 1741009"/>
              <a:gd name="connsiteY7" fmla="*/ 0 h 700248"/>
              <a:gd name="connsiteX0" fmla="*/ 1356298 w 1692903"/>
              <a:gd name="connsiteY0" fmla="*/ 0 h 698496"/>
              <a:gd name="connsiteX1" fmla="*/ 1641306 w 1692903"/>
              <a:gd name="connsiteY1" fmla="*/ 201881 h 698496"/>
              <a:gd name="connsiteX2" fmla="*/ 1665057 w 1692903"/>
              <a:gd name="connsiteY2" fmla="*/ 558141 h 698496"/>
              <a:gd name="connsiteX3" fmla="*/ 1344422 w 1692903"/>
              <a:gd name="connsiteY3" fmla="*/ 688769 h 698496"/>
              <a:gd name="connsiteX4" fmla="*/ 679404 w 1692903"/>
              <a:gd name="connsiteY4" fmla="*/ 665019 h 698496"/>
              <a:gd name="connsiteX5" fmla="*/ 97513 w 1692903"/>
              <a:gd name="connsiteY5" fmla="*/ 475013 h 698496"/>
              <a:gd name="connsiteX6" fmla="*/ 38137 w 1692903"/>
              <a:gd name="connsiteY6" fmla="*/ 154380 h 698496"/>
              <a:gd name="connsiteX7" fmla="*/ 489399 w 1692903"/>
              <a:gd name="connsiteY7" fmla="*/ 0 h 698496"/>
              <a:gd name="connsiteX0" fmla="*/ 1356298 w 1671379"/>
              <a:gd name="connsiteY0" fmla="*/ 0 h 699372"/>
              <a:gd name="connsiteX1" fmla="*/ 1641306 w 1671379"/>
              <a:gd name="connsiteY1" fmla="*/ 201881 h 699372"/>
              <a:gd name="connsiteX2" fmla="*/ 1629431 w 1671379"/>
              <a:gd name="connsiteY2" fmla="*/ 546266 h 699372"/>
              <a:gd name="connsiteX3" fmla="*/ 1344422 w 1671379"/>
              <a:gd name="connsiteY3" fmla="*/ 688769 h 699372"/>
              <a:gd name="connsiteX4" fmla="*/ 679404 w 1671379"/>
              <a:gd name="connsiteY4" fmla="*/ 665019 h 699372"/>
              <a:gd name="connsiteX5" fmla="*/ 97513 w 1671379"/>
              <a:gd name="connsiteY5" fmla="*/ 475013 h 699372"/>
              <a:gd name="connsiteX6" fmla="*/ 38137 w 1671379"/>
              <a:gd name="connsiteY6" fmla="*/ 154380 h 699372"/>
              <a:gd name="connsiteX7" fmla="*/ 489399 w 1671379"/>
              <a:gd name="connsiteY7" fmla="*/ 0 h 699372"/>
              <a:gd name="connsiteX0" fmla="*/ 1356298 w 1678416"/>
              <a:gd name="connsiteY0" fmla="*/ 0 h 691169"/>
              <a:gd name="connsiteX1" fmla="*/ 1641306 w 1678416"/>
              <a:gd name="connsiteY1" fmla="*/ 201881 h 691169"/>
              <a:gd name="connsiteX2" fmla="*/ 1629431 w 1678416"/>
              <a:gd name="connsiteY2" fmla="*/ 546266 h 691169"/>
              <a:gd name="connsiteX3" fmla="*/ 1225669 w 1678416"/>
              <a:gd name="connsiteY3" fmla="*/ 676893 h 691169"/>
              <a:gd name="connsiteX4" fmla="*/ 679404 w 1678416"/>
              <a:gd name="connsiteY4" fmla="*/ 665019 h 691169"/>
              <a:gd name="connsiteX5" fmla="*/ 97513 w 1678416"/>
              <a:gd name="connsiteY5" fmla="*/ 475013 h 691169"/>
              <a:gd name="connsiteX6" fmla="*/ 38137 w 1678416"/>
              <a:gd name="connsiteY6" fmla="*/ 154380 h 691169"/>
              <a:gd name="connsiteX7" fmla="*/ 489399 w 1678416"/>
              <a:gd name="connsiteY7" fmla="*/ 0 h 691169"/>
              <a:gd name="connsiteX0" fmla="*/ 1309444 w 1631562"/>
              <a:gd name="connsiteY0" fmla="*/ 0 h 691169"/>
              <a:gd name="connsiteX1" fmla="*/ 1594452 w 1631562"/>
              <a:gd name="connsiteY1" fmla="*/ 201881 h 691169"/>
              <a:gd name="connsiteX2" fmla="*/ 1582577 w 1631562"/>
              <a:gd name="connsiteY2" fmla="*/ 546266 h 691169"/>
              <a:gd name="connsiteX3" fmla="*/ 1178815 w 1631562"/>
              <a:gd name="connsiteY3" fmla="*/ 676893 h 691169"/>
              <a:gd name="connsiteX4" fmla="*/ 632550 w 1631562"/>
              <a:gd name="connsiteY4" fmla="*/ 665019 h 691169"/>
              <a:gd name="connsiteX5" fmla="*/ 50659 w 1631562"/>
              <a:gd name="connsiteY5" fmla="*/ 475013 h 691169"/>
              <a:gd name="connsiteX6" fmla="*/ 74411 w 1631562"/>
              <a:gd name="connsiteY6" fmla="*/ 166255 h 691169"/>
              <a:gd name="connsiteX7" fmla="*/ 442545 w 1631562"/>
              <a:gd name="connsiteY7" fmla="*/ 0 h 691169"/>
              <a:gd name="connsiteX0" fmla="*/ 1279654 w 1601772"/>
              <a:gd name="connsiteY0" fmla="*/ 0 h 689263"/>
              <a:gd name="connsiteX1" fmla="*/ 1564662 w 1601772"/>
              <a:gd name="connsiteY1" fmla="*/ 201881 h 689263"/>
              <a:gd name="connsiteX2" fmla="*/ 1552787 w 1601772"/>
              <a:gd name="connsiteY2" fmla="*/ 546266 h 689263"/>
              <a:gd name="connsiteX3" fmla="*/ 1149025 w 1601772"/>
              <a:gd name="connsiteY3" fmla="*/ 676893 h 689263"/>
              <a:gd name="connsiteX4" fmla="*/ 602760 w 1601772"/>
              <a:gd name="connsiteY4" fmla="*/ 665019 h 689263"/>
              <a:gd name="connsiteX5" fmla="*/ 68371 w 1601772"/>
              <a:gd name="connsiteY5" fmla="*/ 510639 h 689263"/>
              <a:gd name="connsiteX6" fmla="*/ 44621 w 1601772"/>
              <a:gd name="connsiteY6" fmla="*/ 166255 h 689263"/>
              <a:gd name="connsiteX7" fmla="*/ 412755 w 1601772"/>
              <a:gd name="connsiteY7" fmla="*/ 0 h 689263"/>
              <a:gd name="connsiteX0" fmla="*/ 1263407 w 1585525"/>
              <a:gd name="connsiteY0" fmla="*/ 0 h 687574"/>
              <a:gd name="connsiteX1" fmla="*/ 1548415 w 1585525"/>
              <a:gd name="connsiteY1" fmla="*/ 201881 h 687574"/>
              <a:gd name="connsiteX2" fmla="*/ 1536540 w 1585525"/>
              <a:gd name="connsiteY2" fmla="*/ 546266 h 687574"/>
              <a:gd name="connsiteX3" fmla="*/ 1132778 w 1585525"/>
              <a:gd name="connsiteY3" fmla="*/ 676893 h 687574"/>
              <a:gd name="connsiteX4" fmla="*/ 586513 w 1585525"/>
              <a:gd name="connsiteY4" fmla="*/ 665019 h 687574"/>
              <a:gd name="connsiteX5" fmla="*/ 87750 w 1585525"/>
              <a:gd name="connsiteY5" fmla="*/ 546265 h 687574"/>
              <a:gd name="connsiteX6" fmla="*/ 28374 w 1585525"/>
              <a:gd name="connsiteY6" fmla="*/ 166255 h 687574"/>
              <a:gd name="connsiteX7" fmla="*/ 396508 w 1585525"/>
              <a:gd name="connsiteY7" fmla="*/ 0 h 687574"/>
              <a:gd name="connsiteX0" fmla="*/ 1263407 w 1585525"/>
              <a:gd name="connsiteY0" fmla="*/ 0 h 730665"/>
              <a:gd name="connsiteX1" fmla="*/ 1548415 w 1585525"/>
              <a:gd name="connsiteY1" fmla="*/ 201881 h 730665"/>
              <a:gd name="connsiteX2" fmla="*/ 1536540 w 1585525"/>
              <a:gd name="connsiteY2" fmla="*/ 546266 h 730665"/>
              <a:gd name="connsiteX3" fmla="*/ 1132778 w 1585525"/>
              <a:gd name="connsiteY3" fmla="*/ 676893 h 730665"/>
              <a:gd name="connsiteX4" fmla="*/ 586513 w 1585525"/>
              <a:gd name="connsiteY4" fmla="*/ 724395 h 730665"/>
              <a:gd name="connsiteX5" fmla="*/ 87750 w 1585525"/>
              <a:gd name="connsiteY5" fmla="*/ 546265 h 730665"/>
              <a:gd name="connsiteX6" fmla="*/ 28374 w 1585525"/>
              <a:gd name="connsiteY6" fmla="*/ 166255 h 730665"/>
              <a:gd name="connsiteX7" fmla="*/ 396508 w 1585525"/>
              <a:gd name="connsiteY7" fmla="*/ 0 h 730665"/>
              <a:gd name="connsiteX0" fmla="*/ 1263407 w 1587022"/>
              <a:gd name="connsiteY0" fmla="*/ 0 h 754052"/>
              <a:gd name="connsiteX1" fmla="*/ 1548415 w 1587022"/>
              <a:gd name="connsiteY1" fmla="*/ 201881 h 754052"/>
              <a:gd name="connsiteX2" fmla="*/ 1536540 w 1587022"/>
              <a:gd name="connsiteY2" fmla="*/ 546266 h 754052"/>
              <a:gd name="connsiteX3" fmla="*/ 1109027 w 1587022"/>
              <a:gd name="connsiteY3" fmla="*/ 736269 h 754052"/>
              <a:gd name="connsiteX4" fmla="*/ 586513 w 1587022"/>
              <a:gd name="connsiteY4" fmla="*/ 724395 h 754052"/>
              <a:gd name="connsiteX5" fmla="*/ 87750 w 1587022"/>
              <a:gd name="connsiteY5" fmla="*/ 546265 h 754052"/>
              <a:gd name="connsiteX6" fmla="*/ 28374 w 1587022"/>
              <a:gd name="connsiteY6" fmla="*/ 166255 h 754052"/>
              <a:gd name="connsiteX7" fmla="*/ 396508 w 1587022"/>
              <a:gd name="connsiteY7" fmla="*/ 0 h 7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022" h="754052">
                <a:moveTo>
                  <a:pt x="1263407" y="0"/>
                </a:moveTo>
                <a:cubicBezTo>
                  <a:pt x="1452422" y="74221"/>
                  <a:pt x="1502893" y="110837"/>
                  <a:pt x="1548415" y="201881"/>
                </a:cubicBezTo>
                <a:cubicBezTo>
                  <a:pt x="1593937" y="292925"/>
                  <a:pt x="1609771" y="457201"/>
                  <a:pt x="1536540" y="546266"/>
                </a:cubicBezTo>
                <a:cubicBezTo>
                  <a:pt x="1463309" y="635331"/>
                  <a:pt x="1267365" y="706581"/>
                  <a:pt x="1109027" y="736269"/>
                </a:cubicBezTo>
                <a:cubicBezTo>
                  <a:pt x="950689" y="765957"/>
                  <a:pt x="756726" y="756062"/>
                  <a:pt x="586513" y="724395"/>
                </a:cubicBezTo>
                <a:cubicBezTo>
                  <a:pt x="416300" y="692728"/>
                  <a:pt x="180773" y="639288"/>
                  <a:pt x="87750" y="546265"/>
                </a:cubicBezTo>
                <a:cubicBezTo>
                  <a:pt x="-5273" y="453242"/>
                  <a:pt x="-23086" y="257299"/>
                  <a:pt x="28374" y="166255"/>
                </a:cubicBezTo>
                <a:cubicBezTo>
                  <a:pt x="79834" y="75211"/>
                  <a:pt x="396508" y="0"/>
                  <a:pt x="396508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8046" y="1702204"/>
                <a:ext cx="608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46" y="1702204"/>
                <a:ext cx="6086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65111" y="1702204"/>
                <a:ext cx="6108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11" y="1702204"/>
                <a:ext cx="61087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65111" y="2444083"/>
                <a:ext cx="6201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11" y="2444083"/>
                <a:ext cx="6201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970" y="2439639"/>
                <a:ext cx="96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70" y="2439639"/>
                <a:ext cx="9632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209083" y="3341348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One-step delay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17892" y="1984880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51718" y="2508922"/>
            <a:ext cx="12797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55664" y="2248080"/>
            <a:ext cx="10888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24751" y="1953376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751" y="1953376"/>
                <a:ext cx="57272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28254" y="1702203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54" y="1702203"/>
                <a:ext cx="57445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328254" y="2444082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54" y="2444082"/>
                <a:ext cx="58375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239725" y="3392307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73551" y="3916349"/>
            <a:ext cx="12797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77497" y="3655507"/>
            <a:ext cx="10888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146584" y="3360803"/>
                <a:ext cx="565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84" y="3360803"/>
                <a:ext cx="5656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50087" y="3109630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87" y="3109630"/>
                <a:ext cx="567335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350087" y="3851509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87" y="3851509"/>
                <a:ext cx="576633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231454" y="482938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65280" y="5353431"/>
            <a:ext cx="12797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069226" y="5092589"/>
            <a:ext cx="10888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38313" y="4797885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13" y="4797885"/>
                <a:ext cx="572721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341816" y="4546712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16" y="4546712"/>
                <a:ext cx="574452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341816" y="5288591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16" y="5288591"/>
                <a:ext cx="583750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925688" y="2541319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Freeform 48"/>
          <p:cNvSpPr/>
          <p:nvPr/>
        </p:nvSpPr>
        <p:spPr>
          <a:xfrm>
            <a:off x="5961853" y="3955933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Freeform 49"/>
          <p:cNvSpPr/>
          <p:nvPr/>
        </p:nvSpPr>
        <p:spPr>
          <a:xfrm>
            <a:off x="5961852" y="5353431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6933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928650" y="0"/>
            <a:ext cx="7286700" cy="543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Recurrent Neural Network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7396392" y="1293510"/>
            <a:ext cx="1558516" cy="4270972"/>
            <a:chOff x="3548350" y="2044700"/>
            <a:chExt cx="1477686" cy="3037100"/>
          </a:xfrm>
        </p:grpSpPr>
        <p:sp>
          <p:nvSpPr>
            <p:cNvPr id="216" name="Shape 216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219" name="Shape 219"/>
            <p:cNvCxnSpPr>
              <a:stCxn id="217" idx="0"/>
              <a:endCxn id="218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0" name="Shape 220"/>
            <p:cNvCxnSpPr>
              <a:stCxn id="216" idx="0"/>
              <a:endCxn id="217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21" name="Shape 221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222" name="Shape 222"/>
          <p:cNvSpPr txBox="1"/>
          <p:nvPr/>
        </p:nvSpPr>
        <p:spPr>
          <a:xfrm>
            <a:off x="261725" y="1244767"/>
            <a:ext cx="5472900" cy="108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We can process a sequence of vectors </a:t>
            </a:r>
            <a:r>
              <a:rPr lang="en" sz="1800" b="1"/>
              <a:t>x </a:t>
            </a:r>
            <a:r>
              <a:rPr lang="en" sz="1800"/>
              <a:t>by applying a recurrence formula at every time step: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248" y="2979272"/>
            <a:ext cx="3955649" cy="65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99075" y="4456100"/>
            <a:ext cx="6366300" cy="7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Notice: the same function and the same set of parameters are used at every time step.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8FFB0-EA31-4920-BD1D-CCF9A7A41F61}"/>
              </a:ext>
            </a:extLst>
          </p:cNvPr>
          <p:cNvSpPr txBox="1"/>
          <p:nvPr/>
        </p:nvSpPr>
        <p:spPr>
          <a:xfrm>
            <a:off x="8598187" y="28436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5047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28650" y="143138"/>
            <a:ext cx="72867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(Vanilla) Recurrent Neural Network</a:t>
            </a:r>
          </a:p>
        </p:txBody>
      </p:sp>
      <p:grpSp>
        <p:nvGrpSpPr>
          <p:cNvPr id="231" name="Shape 231"/>
          <p:cNvGrpSpPr/>
          <p:nvPr/>
        </p:nvGrpSpPr>
        <p:grpSpPr>
          <a:xfrm>
            <a:off x="509275" y="1561433"/>
            <a:ext cx="1477686" cy="4049467"/>
            <a:chOff x="3548350" y="2044700"/>
            <a:chExt cx="1477686" cy="3037100"/>
          </a:xfrm>
        </p:grpSpPr>
        <p:sp>
          <p:nvSpPr>
            <p:cNvPr id="232" name="Shape 232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235" name="Shape 235"/>
            <p:cNvCxnSpPr>
              <a:stCxn id="233" idx="0"/>
              <a:endCxn id="234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36" name="Shape 236"/>
            <p:cNvCxnSpPr>
              <a:stCxn id="232" idx="0"/>
              <a:endCxn id="233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37" name="Shape 237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975" y="3648228"/>
            <a:ext cx="4606470" cy="5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975" y="4695042"/>
            <a:ext cx="1863784" cy="500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928650" y="914277"/>
            <a:ext cx="7160273" cy="66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The state consists of a single </a:t>
            </a:r>
            <a:r>
              <a:rPr lang="en" sz="2400" i="1" dirty="0"/>
              <a:t>“hidden”</a:t>
            </a:r>
            <a:r>
              <a:rPr lang="en" sz="2400" dirty="0"/>
              <a:t> vector </a:t>
            </a:r>
            <a:r>
              <a:rPr lang="en" sz="2400" b="1" dirty="0"/>
              <a:t>h</a:t>
            </a:r>
            <a:r>
              <a:rPr lang="en" sz="2400" dirty="0"/>
              <a:t>: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811" y="1980478"/>
            <a:ext cx="3023949" cy="500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Shape 242"/>
          <p:cNvCxnSpPr/>
          <p:nvPr/>
        </p:nvCxnSpPr>
        <p:spPr>
          <a:xfrm>
            <a:off x="4982600" y="2718900"/>
            <a:ext cx="0" cy="57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10F8D6-38A9-4B91-89C1-7A7E4DAF444C}"/>
              </a:ext>
            </a:extLst>
          </p:cNvPr>
          <p:cNvSpPr txBox="1"/>
          <p:nvPr/>
        </p:nvSpPr>
        <p:spPr>
          <a:xfrm>
            <a:off x="1661747" y="30480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2239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171925" y="180870"/>
            <a:ext cx="8260062" cy="4117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Character-level language model example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Vocabulary: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[h,e,l,o]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Example training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sequence: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“hello”</a:t>
            </a:r>
          </a:p>
        </p:txBody>
      </p:sp>
      <p:grpSp>
        <p:nvGrpSpPr>
          <p:cNvPr id="249" name="Shape 249"/>
          <p:cNvGrpSpPr/>
          <p:nvPr/>
        </p:nvGrpSpPr>
        <p:grpSpPr>
          <a:xfrm>
            <a:off x="5894992" y="1844956"/>
            <a:ext cx="1147276" cy="3144005"/>
            <a:chOff x="3548350" y="2044700"/>
            <a:chExt cx="1477686" cy="3037100"/>
          </a:xfrm>
        </p:grpSpPr>
        <p:sp>
          <p:nvSpPr>
            <p:cNvPr id="250" name="Shape 250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253" name="Shape 253"/>
            <p:cNvCxnSpPr>
              <a:stCxn id="251" idx="0"/>
              <a:endCxn id="252" idx="2"/>
            </p:cNvCxnSpPr>
            <p:nvPr/>
          </p:nvCxnSpPr>
          <p:spPr>
            <a:xfrm rot="10800000">
              <a:off x="4038249" y="2913150"/>
              <a:ext cx="0" cy="330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54" name="Shape 254"/>
            <p:cNvCxnSpPr>
              <a:stCxn id="250" idx="0"/>
              <a:endCxn id="251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5" name="Shape 255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256" name="Shape 256"/>
          <p:cNvSpPr/>
          <p:nvPr/>
        </p:nvSpPr>
        <p:spPr>
          <a:xfrm>
            <a:off x="5652246" y="1659160"/>
            <a:ext cx="1435799" cy="350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26DDE-DC7E-4181-8217-93B7A2E76434}"/>
              </a:ext>
            </a:extLst>
          </p:cNvPr>
          <p:cNvSpPr txBox="1"/>
          <p:nvPr/>
        </p:nvSpPr>
        <p:spPr>
          <a:xfrm>
            <a:off x="6674315" y="29149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65760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775" y="1095270"/>
            <a:ext cx="5260924" cy="470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71924" y="200967"/>
            <a:ext cx="8972075" cy="40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Character-level language model example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Vocabulary: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[h,e,l,o]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Example training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sequence: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“hello”</a:t>
            </a:r>
          </a:p>
        </p:txBody>
      </p:sp>
      <p:sp>
        <p:nvSpPr>
          <p:cNvPr id="264" name="Shape 264"/>
          <p:cNvSpPr/>
          <p:nvPr/>
        </p:nvSpPr>
        <p:spPr>
          <a:xfrm>
            <a:off x="2776200" y="1014884"/>
            <a:ext cx="6169200" cy="33721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54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75" y="1493917"/>
            <a:ext cx="4438650" cy="57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775" y="954592"/>
            <a:ext cx="5260924" cy="4845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82435" y="150726"/>
            <a:ext cx="8714774" cy="4137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Character-level anguage model example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Vocabulary: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[h,e,l,o]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Example training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sequence: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“hello”</a:t>
            </a:r>
          </a:p>
        </p:txBody>
      </p:sp>
      <p:sp>
        <p:nvSpPr>
          <p:cNvPr id="273" name="Shape 273"/>
          <p:cNvSpPr/>
          <p:nvPr/>
        </p:nvSpPr>
        <p:spPr>
          <a:xfrm>
            <a:off x="2856900" y="954592"/>
            <a:ext cx="6169200" cy="1954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640" y="1779667"/>
            <a:ext cx="4438650" cy="4378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3266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75" y="1493917"/>
            <a:ext cx="4438650" cy="57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775" y="984738"/>
            <a:ext cx="5260924" cy="481582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171924" y="130629"/>
            <a:ext cx="8861543" cy="41676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Character-level language model example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Vocabulary: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[h,e,l,o]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Example training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sequence: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“hello”</a:t>
            </a:r>
          </a:p>
        </p:txBody>
      </p:sp>
    </p:spTree>
    <p:extLst>
      <p:ext uri="{BB962C8B-B14F-4D97-AF65-F5344CB8AC3E}">
        <p14:creationId xmlns:p14="http://schemas.microsoft.com/office/powerpoint/2010/main" val="3389391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-41275" y="165867"/>
            <a:ext cx="9238499" cy="6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4078C0"/>
                </a:solidFill>
                <a:highlight>
                  <a:srgbClr val="FFFFFF"/>
                </a:highlight>
                <a:hlinkClick r:id="rId3"/>
              </a:rPr>
              <a:t>min-char-rnn.py</a:t>
            </a:r>
            <a:r>
              <a:rPr lang="en" sz="1800" dirty="0">
                <a:solidFill>
                  <a:srgbClr val="4078C0"/>
                </a:solidFill>
                <a:highlight>
                  <a:srgbClr val="FFFFFF"/>
                </a:highlight>
                <a:hlinkClick r:id="rId3"/>
              </a:rPr>
              <a:t> </a:t>
            </a:r>
            <a:r>
              <a:rPr lang="en" sz="1800" dirty="0">
                <a:highlight>
                  <a:srgbClr val="FFFFFF"/>
                </a:highlight>
                <a:hlinkClick r:id="rId3"/>
              </a:rPr>
              <a:t>gist: 112 lines of Python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433" y="1065125"/>
            <a:ext cx="2828351" cy="494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525" y="994787"/>
            <a:ext cx="2828349" cy="419182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5730426" y="5302500"/>
            <a:ext cx="3311999" cy="2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</a:t>
            </a:r>
            <a:r>
              <a:rPr lang="en" u="sng">
                <a:solidFill>
                  <a:srgbClr val="1155CC"/>
                </a:solidFill>
                <a:hlinkClick r:id="rId3"/>
              </a:rPr>
              <a:t>https://gist.github.com/karpathy/d4dee566867f8291f086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86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892250" y="984738"/>
            <a:ext cx="3341100" cy="4476028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34" name="Shape 434"/>
          <p:cNvGrpSpPr/>
          <p:nvPr/>
        </p:nvGrpSpPr>
        <p:grpSpPr>
          <a:xfrm>
            <a:off x="6115225" y="886667"/>
            <a:ext cx="1477686" cy="4049467"/>
            <a:chOff x="3548350" y="2044700"/>
            <a:chExt cx="1477686" cy="3037100"/>
          </a:xfrm>
        </p:grpSpPr>
        <p:sp>
          <p:nvSpPr>
            <p:cNvPr id="435" name="Shape 435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438" name="Shape 438"/>
            <p:cNvCxnSpPr>
              <a:stCxn id="436" idx="0"/>
              <a:endCxn id="437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39" name="Shape 439"/>
            <p:cNvCxnSpPr>
              <a:stCxn id="435" idx="0"/>
              <a:endCxn id="436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440" name="Shape 440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407" y="1717037"/>
            <a:ext cx="2328841" cy="2767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Shape 442"/>
          <p:cNvCxnSpPr/>
          <p:nvPr/>
        </p:nvCxnSpPr>
        <p:spPr>
          <a:xfrm>
            <a:off x="4595601" y="2911400"/>
            <a:ext cx="57239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230"/>
          <p:cNvSpPr txBox="1"/>
          <p:nvPr/>
        </p:nvSpPr>
        <p:spPr>
          <a:xfrm>
            <a:off x="590000" y="143137"/>
            <a:ext cx="72867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Applications - Poetry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C56C4-83CF-4F5A-AE8D-C6E7AABFE0BD}"/>
              </a:ext>
            </a:extLst>
          </p:cNvPr>
          <p:cNvSpPr txBox="1"/>
          <p:nvPr/>
        </p:nvSpPr>
        <p:spPr>
          <a:xfrm>
            <a:off x="7265577" y="243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C3FDC-A1A8-42CE-90F4-E15787B3997F}"/>
              </a:ext>
            </a:extLst>
          </p:cNvPr>
          <p:cNvSpPr txBox="1"/>
          <p:nvPr/>
        </p:nvSpPr>
        <p:spPr>
          <a:xfrm>
            <a:off x="940240" y="5721568"/>
            <a:ext cx="572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http://karpathy.github.io/2015/05/21/rnn-effectiveness/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110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75" y="954939"/>
            <a:ext cx="4835063" cy="4714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30"/>
          <p:cNvSpPr txBox="1"/>
          <p:nvPr/>
        </p:nvSpPr>
        <p:spPr>
          <a:xfrm>
            <a:off x="147344" y="143138"/>
            <a:ext cx="8853646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Character-Level </a:t>
            </a:r>
            <a:r>
              <a:rPr lang="en" sz="3600" dirty="0">
                <a:solidFill>
                  <a:schemeClr val="bg1"/>
                </a:solidFill>
              </a:rPr>
              <a:t>Recurrent Neural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E9D44-8A95-4484-87F1-E49669111265}"/>
              </a:ext>
            </a:extLst>
          </p:cNvPr>
          <p:cNvSpPr txBox="1"/>
          <p:nvPr/>
        </p:nvSpPr>
        <p:spPr>
          <a:xfrm>
            <a:off x="928650" y="5743943"/>
            <a:ext cx="56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2120843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849" y="180068"/>
            <a:ext cx="7076541" cy="85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122" y="1410391"/>
            <a:ext cx="7067826" cy="1382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Shape 456"/>
          <p:cNvCxnSpPr/>
          <p:nvPr/>
        </p:nvCxnSpPr>
        <p:spPr>
          <a:xfrm>
            <a:off x="4787828" y="1014901"/>
            <a:ext cx="0" cy="431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7" name="Shape 457"/>
          <p:cNvCxnSpPr/>
          <p:nvPr/>
        </p:nvCxnSpPr>
        <p:spPr>
          <a:xfrm>
            <a:off x="4787828" y="2825260"/>
            <a:ext cx="0" cy="431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8" name="Shape 458"/>
          <p:cNvSpPr txBox="1"/>
          <p:nvPr/>
        </p:nvSpPr>
        <p:spPr>
          <a:xfrm>
            <a:off x="5037999" y="902324"/>
            <a:ext cx="1928100" cy="5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train more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5041499" y="2786772"/>
            <a:ext cx="1928100" cy="5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train more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207" y="3334082"/>
            <a:ext cx="7041681" cy="1057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Shape 461"/>
          <p:cNvCxnSpPr/>
          <p:nvPr/>
        </p:nvCxnSpPr>
        <p:spPr>
          <a:xfrm>
            <a:off x="4758023" y="4478156"/>
            <a:ext cx="0" cy="431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62" name="Shape 4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8553" y="4996281"/>
            <a:ext cx="7059111" cy="108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5077914" y="4417037"/>
            <a:ext cx="1928100" cy="5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train more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151982" y="180068"/>
            <a:ext cx="1319106" cy="6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At first:</a:t>
            </a:r>
          </a:p>
        </p:txBody>
      </p:sp>
    </p:spTree>
    <p:extLst>
      <p:ext uri="{BB962C8B-B14F-4D97-AF65-F5344CB8AC3E}">
        <p14:creationId xmlns:p14="http://schemas.microsoft.com/office/powerpoint/2010/main" val="216605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2873699" y="1054767"/>
            <a:ext cx="5973417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Usually drawn as: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115976" y="156298"/>
            <a:ext cx="7544699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Unrolling RNNs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1513" y="186632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1891" y="2386940"/>
            <a:ext cx="923184" cy="3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29285" y="2129523"/>
            <a:ext cx="826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1821" y="1873011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1" y="1873011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01875" y="1583646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75" y="1583646"/>
                <a:ext cx="57445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01875" y="2325525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75" y="2325525"/>
                <a:ext cx="583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513346" y="3273750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51118" y="3536950"/>
            <a:ext cx="783968" cy="189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5380" y="3242246"/>
                <a:ext cx="565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0" y="3242246"/>
                <a:ext cx="56560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23708" y="2991073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08" y="2991073"/>
                <a:ext cx="56733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23708" y="3732952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08" y="3732952"/>
                <a:ext cx="57663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505075" y="4710832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342847" y="4974032"/>
            <a:ext cx="812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2753" y="4697420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3" y="4697420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15437" y="4428155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37" y="4428155"/>
                <a:ext cx="57445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15437" y="5170034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37" y="5170034"/>
                <a:ext cx="58375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1199309" y="2422762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Freeform 48"/>
          <p:cNvSpPr/>
          <p:nvPr/>
        </p:nvSpPr>
        <p:spPr>
          <a:xfrm>
            <a:off x="1235474" y="3837376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Freeform 49"/>
          <p:cNvSpPr/>
          <p:nvPr/>
        </p:nvSpPr>
        <p:spPr>
          <a:xfrm>
            <a:off x="1235473" y="5234874"/>
            <a:ext cx="1343067" cy="1033154"/>
          </a:xfrm>
          <a:custGeom>
            <a:avLst/>
            <a:gdLst>
              <a:gd name="connsiteX0" fmla="*/ 1128911 w 1372947"/>
              <a:gd name="connsiteY0" fmla="*/ 0 h 1033154"/>
              <a:gd name="connsiteX1" fmla="*/ 1354542 w 1372947"/>
              <a:gd name="connsiteY1" fmla="*/ 213756 h 1033154"/>
              <a:gd name="connsiteX2" fmla="*/ 701399 w 1372947"/>
              <a:gd name="connsiteY2" fmla="*/ 486889 h 1033154"/>
              <a:gd name="connsiteX3" fmla="*/ 12630 w 1372947"/>
              <a:gd name="connsiteY3" fmla="*/ 771897 h 1033154"/>
              <a:gd name="connsiteX4" fmla="*/ 321388 w 1372947"/>
              <a:gd name="connsiteY4" fmla="*/ 1033154 h 1033154"/>
              <a:gd name="connsiteX0" fmla="*/ 1128911 w 1355598"/>
              <a:gd name="connsiteY0" fmla="*/ 0 h 1033154"/>
              <a:gd name="connsiteX1" fmla="*/ 1354542 w 1355598"/>
              <a:gd name="connsiteY1" fmla="*/ 213756 h 1033154"/>
              <a:gd name="connsiteX2" fmla="*/ 701399 w 1355598"/>
              <a:gd name="connsiteY2" fmla="*/ 486889 h 1033154"/>
              <a:gd name="connsiteX3" fmla="*/ 12630 w 1355598"/>
              <a:gd name="connsiteY3" fmla="*/ 771897 h 1033154"/>
              <a:gd name="connsiteX4" fmla="*/ 321388 w 1355598"/>
              <a:gd name="connsiteY4" fmla="*/ 1033154 h 1033154"/>
              <a:gd name="connsiteX0" fmla="*/ 1116380 w 1343067"/>
              <a:gd name="connsiteY0" fmla="*/ 0 h 1033154"/>
              <a:gd name="connsiteX1" fmla="*/ 1342011 w 1343067"/>
              <a:gd name="connsiteY1" fmla="*/ 213756 h 1033154"/>
              <a:gd name="connsiteX2" fmla="*/ 688868 w 1343067"/>
              <a:gd name="connsiteY2" fmla="*/ 486889 h 1033154"/>
              <a:gd name="connsiteX3" fmla="*/ 99 w 1343067"/>
              <a:gd name="connsiteY3" fmla="*/ 771897 h 1033154"/>
              <a:gd name="connsiteX4" fmla="*/ 308857 w 1343067"/>
              <a:gd name="connsiteY4" fmla="*/ 1033154 h 103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67" h="1033154">
                <a:moveTo>
                  <a:pt x="1116380" y="0"/>
                </a:moveTo>
                <a:cubicBezTo>
                  <a:pt x="1264821" y="66304"/>
                  <a:pt x="1353886" y="49481"/>
                  <a:pt x="1342011" y="213756"/>
                </a:cubicBezTo>
                <a:cubicBezTo>
                  <a:pt x="1330136" y="378031"/>
                  <a:pt x="688868" y="486889"/>
                  <a:pt x="688868" y="486889"/>
                </a:cubicBezTo>
                <a:cubicBezTo>
                  <a:pt x="465216" y="579913"/>
                  <a:pt x="-7818" y="573975"/>
                  <a:pt x="99" y="771897"/>
                </a:cubicBezTo>
                <a:cubicBezTo>
                  <a:pt x="8016" y="969819"/>
                  <a:pt x="122810" y="948047"/>
                  <a:pt x="308857" y="103315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ectangle 33"/>
          <p:cNvSpPr/>
          <p:nvPr/>
        </p:nvSpPr>
        <p:spPr>
          <a:xfrm>
            <a:off x="4376026" y="3361032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805643" y="4169623"/>
            <a:ext cx="0" cy="1055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4787877" y="2421253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805643" y="4527088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43" y="4527088"/>
                <a:ext cx="57272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19791" y="2712828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91" y="2712828"/>
                <a:ext cx="5744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07017" y="3260656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17" y="3260656"/>
                <a:ext cx="58375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5207017" y="3765327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771862" y="3364724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6201479" y="4173315"/>
            <a:ext cx="0" cy="1055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6183713" y="2424945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201479" y="4530780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79" y="4530780"/>
                <a:ext cx="565603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315627" y="2716520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27" y="2716520"/>
                <a:ext cx="567335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602853" y="3264348"/>
                <a:ext cx="5766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53" y="3264348"/>
                <a:ext cx="576633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6602853" y="3769019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167558" y="3386962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7597175" y="4195553"/>
            <a:ext cx="0" cy="1055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7579409" y="2447183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597175" y="4553018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175" y="4553018"/>
                <a:ext cx="572721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711323" y="2738758"/>
                <a:ext cx="5744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23" y="2738758"/>
                <a:ext cx="574452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998549" y="3286586"/>
                <a:ext cx="583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549" y="3286586"/>
                <a:ext cx="583750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7998549" y="3791257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90162" y="3791257"/>
            <a:ext cx="923184" cy="3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29392" y="5252197"/>
            <a:ext cx="923184" cy="3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6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00" y="984738"/>
            <a:ext cx="4005117" cy="500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315" y="984738"/>
            <a:ext cx="4144761" cy="4039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64"/>
          <p:cNvSpPr txBox="1"/>
          <p:nvPr/>
        </p:nvSpPr>
        <p:spPr>
          <a:xfrm>
            <a:off x="209101" y="172790"/>
            <a:ext cx="2252745" cy="6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" sz="2800" dirty="0">
                <a:solidFill>
                  <a:schemeClr val="bg1"/>
                </a:solidFill>
              </a:rPr>
              <a:t>nd later:</a:t>
            </a:r>
          </a:p>
        </p:txBody>
      </p:sp>
    </p:spTree>
    <p:extLst>
      <p:ext uri="{BB962C8B-B14F-4D97-AF65-F5344CB8AC3E}">
        <p14:creationId xmlns:p14="http://schemas.microsoft.com/office/powerpoint/2010/main" val="2519498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249" y="978317"/>
            <a:ext cx="7438175" cy="40324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8" name="Shape 478"/>
          <p:cNvSpPr txBox="1"/>
          <p:nvPr/>
        </p:nvSpPr>
        <p:spPr>
          <a:xfrm>
            <a:off x="290626" y="50662"/>
            <a:ext cx="8141798" cy="7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Open source textbook on algebraic geometry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1626600" y="5127968"/>
            <a:ext cx="2945400" cy="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Latex source</a:t>
            </a:r>
          </a:p>
        </p:txBody>
      </p:sp>
      <p:cxnSp>
        <p:nvCxnSpPr>
          <p:cNvPr id="480" name="Shape 480"/>
          <p:cNvCxnSpPr>
            <a:cxnSpLocks/>
          </p:cNvCxnSpPr>
          <p:nvPr/>
        </p:nvCxnSpPr>
        <p:spPr>
          <a:xfrm flipV="1">
            <a:off x="3616036" y="5010751"/>
            <a:ext cx="1288489" cy="355408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06C7FE-B485-4BE4-A4AD-F5B6C8287B2E}"/>
              </a:ext>
            </a:extLst>
          </p:cNvPr>
          <p:cNvSpPr txBox="1"/>
          <p:nvPr/>
        </p:nvSpPr>
        <p:spPr>
          <a:xfrm>
            <a:off x="940240" y="5721568"/>
            <a:ext cx="56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124658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" y="974689"/>
            <a:ext cx="7802373" cy="505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478"/>
          <p:cNvSpPr txBox="1"/>
          <p:nvPr/>
        </p:nvSpPr>
        <p:spPr>
          <a:xfrm>
            <a:off x="290626" y="50662"/>
            <a:ext cx="8141798" cy="7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Generated math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BBB35-EB74-46BD-AA06-493B67B08A89}"/>
              </a:ext>
            </a:extLst>
          </p:cNvPr>
          <p:cNvSpPr txBox="1"/>
          <p:nvPr/>
        </p:nvSpPr>
        <p:spPr>
          <a:xfrm>
            <a:off x="3188490" y="243596"/>
            <a:ext cx="56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3234687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26" y="934497"/>
            <a:ext cx="7788051" cy="50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478"/>
          <p:cNvSpPr txBox="1"/>
          <p:nvPr/>
        </p:nvSpPr>
        <p:spPr>
          <a:xfrm>
            <a:off x="290626" y="50662"/>
            <a:ext cx="8141798" cy="7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Generated math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BE94C-6F01-4D21-A81C-22ADC7E48922}"/>
              </a:ext>
            </a:extLst>
          </p:cNvPr>
          <p:cNvSpPr txBox="1"/>
          <p:nvPr/>
        </p:nvSpPr>
        <p:spPr>
          <a:xfrm>
            <a:off x="3188490" y="243596"/>
            <a:ext cx="56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830135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50" y="984737"/>
            <a:ext cx="7188148" cy="49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478"/>
          <p:cNvSpPr txBox="1"/>
          <p:nvPr/>
        </p:nvSpPr>
        <p:spPr>
          <a:xfrm>
            <a:off x="290626" y="50662"/>
            <a:ext cx="8141798" cy="7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Train on Linux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A0765-39D1-4864-A914-F38FD0C6FCAE}"/>
              </a:ext>
            </a:extLst>
          </p:cNvPr>
          <p:cNvSpPr txBox="1"/>
          <p:nvPr/>
        </p:nvSpPr>
        <p:spPr>
          <a:xfrm>
            <a:off x="4244207" y="274373"/>
            <a:ext cx="443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2344454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25" y="964641"/>
            <a:ext cx="4989000" cy="507275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x="234267" y="146584"/>
            <a:ext cx="7392431" cy="818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Generated C code</a:t>
            </a:r>
          </a:p>
        </p:txBody>
      </p:sp>
    </p:spTree>
    <p:extLst>
      <p:ext uri="{BB962C8B-B14F-4D97-AF65-F5344CB8AC3E}">
        <p14:creationId xmlns:p14="http://schemas.microsoft.com/office/powerpoint/2010/main" val="1012461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451" y="1075174"/>
            <a:ext cx="5549149" cy="50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505"/>
          <p:cNvSpPr txBox="1"/>
          <p:nvPr/>
        </p:nvSpPr>
        <p:spPr>
          <a:xfrm>
            <a:off x="234267" y="146584"/>
            <a:ext cx="7392431" cy="818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Generated C code</a:t>
            </a:r>
          </a:p>
        </p:txBody>
      </p:sp>
    </p:spTree>
    <p:extLst>
      <p:ext uri="{BB962C8B-B14F-4D97-AF65-F5344CB8AC3E}">
        <p14:creationId xmlns:p14="http://schemas.microsoft.com/office/powerpoint/2010/main" val="926351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25" y="1135464"/>
            <a:ext cx="6287524" cy="50052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505"/>
          <p:cNvSpPr txBox="1"/>
          <p:nvPr/>
        </p:nvSpPr>
        <p:spPr>
          <a:xfrm>
            <a:off x="234267" y="146584"/>
            <a:ext cx="7392431" cy="818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Generated C code</a:t>
            </a:r>
          </a:p>
        </p:txBody>
      </p:sp>
    </p:spTree>
    <p:extLst>
      <p:ext uri="{BB962C8B-B14F-4D97-AF65-F5344CB8AC3E}">
        <p14:creationId xmlns:p14="http://schemas.microsoft.com/office/powerpoint/2010/main" val="2029764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Shape 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452" y="1044536"/>
            <a:ext cx="4503099" cy="282407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 txBox="1"/>
          <p:nvPr/>
        </p:nvSpPr>
        <p:spPr>
          <a:xfrm>
            <a:off x="0" y="3875313"/>
            <a:ext cx="8757126" cy="2354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“Explain Images with Multimodal Recurrent Neural Networks,” Mao et al.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“Deep Visual-Semantic Alignments for Generating Image Descriptions,” Karpathy and Fei-Fei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“Show and Tell: A Neural Image Caption Generator,” Vinyals et al.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“Long-term Recurrent Convolutional Networks for Visual Recognition and Description,” Donahue et al.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“Learning a Recurrent Visual Representation for Image Caption Generation,” Chen and Zitnick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5" name="Shape 575"/>
          <p:cNvSpPr txBox="1"/>
          <p:nvPr/>
        </p:nvSpPr>
        <p:spPr>
          <a:xfrm>
            <a:off x="226101" y="128367"/>
            <a:ext cx="3314399" cy="2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Image Captioning</a:t>
            </a:r>
          </a:p>
        </p:txBody>
      </p:sp>
    </p:spTree>
    <p:extLst>
      <p:ext uri="{BB962C8B-B14F-4D97-AF65-F5344CB8AC3E}">
        <p14:creationId xmlns:p14="http://schemas.microsoft.com/office/powerpoint/2010/main" val="390911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Shape 581"/>
          <p:cNvGrpSpPr/>
          <p:nvPr/>
        </p:nvGrpSpPr>
        <p:grpSpPr>
          <a:xfrm>
            <a:off x="748863" y="243483"/>
            <a:ext cx="8191088" cy="5008159"/>
            <a:chOff x="959812" y="453725"/>
            <a:chExt cx="8191088" cy="3756119"/>
          </a:xfrm>
        </p:grpSpPr>
        <p:pic>
          <p:nvPicPr>
            <p:cNvPr id="582" name="Shape 5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0450" y="1029140"/>
              <a:ext cx="4993110" cy="2847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Shape 583"/>
            <p:cNvSpPr/>
            <p:nvPr/>
          </p:nvSpPr>
          <p:spPr>
            <a:xfrm>
              <a:off x="1680450" y="2693893"/>
              <a:ext cx="1990199" cy="942299"/>
            </a:xfrm>
            <a:prstGeom prst="rect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841226" y="1099147"/>
              <a:ext cx="2910299" cy="2817300"/>
            </a:xfrm>
            <a:prstGeom prst="rect">
              <a:avLst/>
            </a:prstGeom>
            <a:noFill/>
            <a:ln w="7620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 txBox="1"/>
            <p:nvPr/>
          </p:nvSpPr>
          <p:spPr>
            <a:xfrm>
              <a:off x="1099800" y="3938045"/>
              <a:ext cx="6300599" cy="271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 b="1">
                  <a:solidFill>
                    <a:srgbClr val="FF0000"/>
                  </a:solidFill>
                </a:rPr>
                <a:t>Convolutional Neural Network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959812" y="453725"/>
              <a:ext cx="8191088" cy="314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 b="1" dirty="0">
                  <a:solidFill>
                    <a:schemeClr val="bg1"/>
                  </a:solidFill>
                </a:rPr>
                <a:t>Recurrent Neural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10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Often layers are stacked vertically (deep RNNs):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rtl="0">
              <a:spcBef>
                <a:spcPts val="0"/>
              </a:spcBef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4494" y="254445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parameters </a:t>
            </a:r>
            <a:br>
              <a:rPr lang="en-US" dirty="0"/>
            </a:br>
            <a:r>
              <a:rPr lang="en-US" dirty="0"/>
              <a:t>at this level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64493" y="426689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parameters </a:t>
            </a:r>
            <a:br>
              <a:rPr lang="en-US" dirty="0"/>
            </a:br>
            <a:r>
              <a:rPr lang="en-US" dirty="0"/>
              <a:t>at this level </a:t>
            </a:r>
          </a:p>
        </p:txBody>
      </p:sp>
      <p:sp>
        <p:nvSpPr>
          <p:cNvPr id="50" name="Right Arrow 49"/>
          <p:cNvSpPr/>
          <p:nvPr/>
        </p:nvSpPr>
        <p:spPr>
          <a:xfrm rot="10800000">
            <a:off x="6322271" y="2660257"/>
            <a:ext cx="351789" cy="3628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6322271" y="4408627"/>
            <a:ext cx="351789" cy="3628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6793352" y="3216397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ym typeface="Symbol"/>
              </a:rPr>
              <a:t>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73921-3455-4997-9EFC-54F1FFD5081B}"/>
              </a:ext>
            </a:extLst>
          </p:cNvPr>
          <p:cNvSpPr txBox="1"/>
          <p:nvPr/>
        </p:nvSpPr>
        <p:spPr>
          <a:xfrm rot="16200000">
            <a:off x="8116703" y="3205554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9F209-2138-4462-B791-34A65F7C0170}"/>
              </a:ext>
            </a:extLst>
          </p:cNvPr>
          <p:cNvSpPr txBox="1"/>
          <p:nvPr/>
        </p:nvSpPr>
        <p:spPr>
          <a:xfrm>
            <a:off x="7511402" y="347800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64645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</p:spTree>
    <p:extLst>
      <p:ext uri="{BB962C8B-B14F-4D97-AF65-F5344CB8AC3E}">
        <p14:creationId xmlns:p14="http://schemas.microsoft.com/office/powerpoint/2010/main" val="1727304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Shape 599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0" name="Shape 600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</p:spTree>
    <p:extLst>
      <p:ext uri="{BB962C8B-B14F-4D97-AF65-F5344CB8AC3E}">
        <p14:creationId xmlns:p14="http://schemas.microsoft.com/office/powerpoint/2010/main" val="2788841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Shape 607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8" name="Shape 608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09" name="Shape 609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4CCCC">
              <a:alpha val="51920"/>
            </a:srgbClr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34399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Shape 616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7" name="Shape 617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618" name="Shape 618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19" name="Shape 619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2711049" y="6342367"/>
            <a:ext cx="1378629" cy="37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</p:spTree>
    <p:extLst>
      <p:ext uri="{BB962C8B-B14F-4D97-AF65-F5344CB8AC3E}">
        <p14:creationId xmlns:p14="http://schemas.microsoft.com/office/powerpoint/2010/main" val="536959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Shape 6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7" name="Shape 627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8" name="Shape 628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629" name="Shape 629"/>
          <p:cNvCxnSpPr>
            <a:endCxn id="628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0" name="Shape 630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631" name="Shape 631"/>
          <p:cNvCxnSpPr>
            <a:stCxn id="628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2" name="Shape 632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633" name="Shape 633"/>
          <p:cNvCxnSpPr>
            <a:endCxn id="628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4" name="Shape 634"/>
          <p:cNvSpPr txBox="1"/>
          <p:nvPr/>
        </p:nvSpPr>
        <p:spPr>
          <a:xfrm>
            <a:off x="2711050" y="6342367"/>
            <a:ext cx="1740370" cy="289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36" name="Shape 636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637" name="Shape 637"/>
          <p:cNvSpPr txBox="1"/>
          <p:nvPr/>
        </p:nvSpPr>
        <p:spPr>
          <a:xfrm>
            <a:off x="4099225" y="2342367"/>
            <a:ext cx="5604000" cy="4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b="1">
                <a:solidFill>
                  <a:srgbClr val="000000"/>
                </a:solidFill>
              </a:rPr>
              <a:t>before: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FF0000"/>
                </a:solidFill>
              </a:rPr>
              <a:t>h = tanh(</a:t>
            </a:r>
            <a:r>
              <a:rPr lang="en" sz="2200">
                <a:solidFill>
                  <a:srgbClr val="38761D"/>
                </a:solidFill>
              </a:rPr>
              <a:t>Wxh * x </a:t>
            </a:r>
            <a:r>
              <a:rPr lang="en" sz="2200">
                <a:solidFill>
                  <a:srgbClr val="FF0000"/>
                </a:solidFill>
              </a:rPr>
              <a:t>+ </a:t>
            </a:r>
            <a:r>
              <a:rPr lang="en" sz="2200">
                <a:solidFill>
                  <a:srgbClr val="0000FF"/>
                </a:solidFill>
              </a:rPr>
              <a:t>Whh * h</a:t>
            </a:r>
            <a:r>
              <a:rPr lang="en" sz="2200">
                <a:solidFill>
                  <a:srgbClr val="FF0000"/>
                </a:solidFill>
              </a:rPr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solidFill>
                <a:srgbClr val="FF0000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b="1">
                <a:solidFill>
                  <a:srgbClr val="000000"/>
                </a:solidFill>
              </a:rPr>
              <a:t>now: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FF0000"/>
                </a:solidFill>
              </a:rPr>
              <a:t>h = tanh(</a:t>
            </a:r>
            <a:r>
              <a:rPr lang="en" sz="2200">
                <a:solidFill>
                  <a:srgbClr val="38761D"/>
                </a:solidFill>
              </a:rPr>
              <a:t>Wxh * x</a:t>
            </a:r>
            <a:r>
              <a:rPr lang="en" sz="2200">
                <a:solidFill>
                  <a:srgbClr val="FF0000"/>
                </a:solidFill>
              </a:rPr>
              <a:t> + </a:t>
            </a:r>
            <a:r>
              <a:rPr lang="en" sz="2200">
                <a:solidFill>
                  <a:srgbClr val="0000FF"/>
                </a:solidFill>
              </a:rPr>
              <a:t>Whh * h</a:t>
            </a:r>
            <a:r>
              <a:rPr lang="en" sz="2200">
                <a:solidFill>
                  <a:srgbClr val="FF0000"/>
                </a:solidFill>
              </a:rPr>
              <a:t> </a:t>
            </a:r>
            <a:r>
              <a:rPr lang="en" sz="2200" b="1">
                <a:solidFill>
                  <a:srgbClr val="FF00FF"/>
                </a:solidFill>
              </a:rPr>
              <a:t>+ Wih * v</a:t>
            </a:r>
            <a:r>
              <a:rPr lang="en" sz="22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655450" y="5989901"/>
            <a:ext cx="404700" cy="4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1617025" y="4321133"/>
            <a:ext cx="7215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200" b="1"/>
              <a:t>Wih</a:t>
            </a:r>
          </a:p>
        </p:txBody>
      </p:sp>
    </p:spTree>
    <p:extLst>
      <p:ext uri="{BB962C8B-B14F-4D97-AF65-F5344CB8AC3E}">
        <p14:creationId xmlns:p14="http://schemas.microsoft.com/office/powerpoint/2010/main" val="1621008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Shape 6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Shape 646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7" name="Shape 647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648" name="Shape 648"/>
          <p:cNvCxnSpPr>
            <a:endCxn id="647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9" name="Shape 649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650" name="Shape 650"/>
          <p:cNvCxnSpPr>
            <a:stCxn id="647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1" name="Shape 651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652" name="Shape 652"/>
          <p:cNvCxnSpPr>
            <a:endCxn id="647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3" name="Shape 653"/>
          <p:cNvSpPr txBox="1"/>
          <p:nvPr/>
        </p:nvSpPr>
        <p:spPr>
          <a:xfrm>
            <a:off x="2711049" y="6342367"/>
            <a:ext cx="1482139" cy="4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55" name="Shape 655"/>
          <p:cNvSpPr/>
          <p:nvPr/>
        </p:nvSpPr>
        <p:spPr>
          <a:xfrm>
            <a:off x="37342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straw</a:t>
            </a:r>
          </a:p>
        </p:txBody>
      </p:sp>
      <p:cxnSp>
        <p:nvCxnSpPr>
          <p:cNvPr id="656" name="Shape 656"/>
          <p:cNvCxnSpPr>
            <a:stCxn id="651" idx="3"/>
            <a:endCxn id="655" idx="3"/>
          </p:cNvCxnSpPr>
          <p:nvPr/>
        </p:nvCxnSpPr>
        <p:spPr>
          <a:xfrm>
            <a:off x="3483989" y="2802533"/>
            <a:ext cx="709200" cy="3098799"/>
          </a:xfrm>
          <a:prstGeom prst="curvedConnector3">
            <a:avLst>
              <a:gd name="adj1" fmla="val 13358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7" name="Shape 657"/>
          <p:cNvSpPr txBox="1"/>
          <p:nvPr/>
        </p:nvSpPr>
        <p:spPr>
          <a:xfrm>
            <a:off x="4526625" y="3555967"/>
            <a:ext cx="17622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sample!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FF"/>
              </a:solidFill>
            </a:endParaRPr>
          </a:p>
        </p:txBody>
      </p:sp>
      <p:sp>
        <p:nvSpPr>
          <p:cNvPr id="658" name="Shape 658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213924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Shape 6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Shape 665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6" name="Shape 666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667" name="Shape 667"/>
          <p:cNvCxnSpPr>
            <a:endCxn id="666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8" name="Shape 668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669" name="Shape 669"/>
          <p:cNvCxnSpPr>
            <a:stCxn id="666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0" name="Shape 670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671" name="Shape 671"/>
          <p:cNvCxnSpPr>
            <a:endCxn id="666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2" name="Shape 672"/>
          <p:cNvSpPr txBox="1"/>
          <p:nvPr/>
        </p:nvSpPr>
        <p:spPr>
          <a:xfrm>
            <a:off x="2711049" y="6342367"/>
            <a:ext cx="1328387" cy="4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74" name="Shape 674"/>
          <p:cNvSpPr/>
          <p:nvPr/>
        </p:nvSpPr>
        <p:spPr>
          <a:xfrm>
            <a:off x="37342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straw</a:t>
            </a:r>
          </a:p>
        </p:txBody>
      </p:sp>
      <p:sp>
        <p:nvSpPr>
          <p:cNvPr id="675" name="Shape 675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676" name="Shape 676"/>
          <p:cNvCxnSpPr>
            <a:endCxn id="678" idx="1"/>
          </p:cNvCxnSpPr>
          <p:nvPr/>
        </p:nvCxnSpPr>
        <p:spPr>
          <a:xfrm>
            <a:off x="3483853" y="4229113"/>
            <a:ext cx="28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/>
          <p:nvPr/>
        </p:nvCxnSpPr>
        <p:spPr>
          <a:xfrm rot="10800000">
            <a:off x="3957264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8" name="Shape 678"/>
          <p:cNvSpPr/>
          <p:nvPr/>
        </p:nvSpPr>
        <p:spPr>
          <a:xfrm>
            <a:off x="3773053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680" name="Shape 680"/>
          <p:cNvCxnSpPr/>
          <p:nvPr/>
        </p:nvCxnSpPr>
        <p:spPr>
          <a:xfrm rot="10800000">
            <a:off x="3957264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1" name="Shape 681"/>
          <p:cNvSpPr/>
          <p:nvPr/>
        </p:nvSpPr>
        <p:spPr>
          <a:xfrm>
            <a:off x="3773053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980371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Shape 6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Shape 688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9" name="Shape 689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690" name="Shape 690"/>
          <p:cNvCxnSpPr>
            <a:endCxn id="689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1" name="Shape 691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692" name="Shape 692"/>
          <p:cNvCxnSpPr>
            <a:stCxn id="689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3" name="Shape 693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694" name="Shape 694"/>
          <p:cNvCxnSpPr>
            <a:endCxn id="689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5" name="Shape 695"/>
          <p:cNvSpPr txBox="1"/>
          <p:nvPr/>
        </p:nvSpPr>
        <p:spPr>
          <a:xfrm>
            <a:off x="2711049" y="6342367"/>
            <a:ext cx="1559275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697" name="Shape 697"/>
          <p:cNvSpPr/>
          <p:nvPr/>
        </p:nvSpPr>
        <p:spPr>
          <a:xfrm>
            <a:off x="37342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straw</a:t>
            </a:r>
          </a:p>
        </p:txBody>
      </p:sp>
      <p:sp>
        <p:nvSpPr>
          <p:cNvPr id="698" name="Shape 698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699" name="Shape 699"/>
          <p:cNvCxnSpPr>
            <a:endCxn id="701" idx="1"/>
          </p:cNvCxnSpPr>
          <p:nvPr/>
        </p:nvCxnSpPr>
        <p:spPr>
          <a:xfrm>
            <a:off x="3483853" y="4229113"/>
            <a:ext cx="28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2" name="Shape 702"/>
          <p:cNvCxnSpPr/>
          <p:nvPr/>
        </p:nvCxnSpPr>
        <p:spPr>
          <a:xfrm rot="10800000">
            <a:off x="3957264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1" name="Shape 701"/>
          <p:cNvSpPr/>
          <p:nvPr/>
        </p:nvSpPr>
        <p:spPr>
          <a:xfrm>
            <a:off x="3773053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03" name="Shape 703"/>
          <p:cNvCxnSpPr/>
          <p:nvPr/>
        </p:nvCxnSpPr>
        <p:spPr>
          <a:xfrm rot="10800000">
            <a:off x="3957264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4" name="Shape 704"/>
          <p:cNvSpPr/>
          <p:nvPr/>
        </p:nvSpPr>
        <p:spPr>
          <a:xfrm>
            <a:off x="3773053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705" name="Shape 705"/>
          <p:cNvSpPr/>
          <p:nvPr/>
        </p:nvSpPr>
        <p:spPr>
          <a:xfrm>
            <a:off x="44200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hat</a:t>
            </a:r>
          </a:p>
        </p:txBody>
      </p:sp>
      <p:cxnSp>
        <p:nvCxnSpPr>
          <p:cNvPr id="706" name="Shape 706"/>
          <p:cNvCxnSpPr>
            <a:stCxn id="704" idx="3"/>
            <a:endCxn id="705" idx="3"/>
          </p:cNvCxnSpPr>
          <p:nvPr/>
        </p:nvCxnSpPr>
        <p:spPr>
          <a:xfrm>
            <a:off x="4141453" y="2802533"/>
            <a:ext cx="737700" cy="3098799"/>
          </a:xfrm>
          <a:prstGeom prst="curvedConnector3">
            <a:avLst>
              <a:gd name="adj1" fmla="val 132267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7" name="Shape 707"/>
          <p:cNvSpPr txBox="1"/>
          <p:nvPr/>
        </p:nvSpPr>
        <p:spPr>
          <a:xfrm>
            <a:off x="5227475" y="3617501"/>
            <a:ext cx="17622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sample!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02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Shape 7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Shape 714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15" name="Shape 71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16" name="Shape 716"/>
          <p:cNvCxnSpPr>
            <a:endCxn id="71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17" name="Shape 71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718" name="Shape 718"/>
          <p:cNvCxnSpPr>
            <a:stCxn id="71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19" name="Shape 71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720" name="Shape 720"/>
          <p:cNvCxnSpPr>
            <a:endCxn id="71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1" name="Shape 72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723" name="Shape 723"/>
          <p:cNvSpPr/>
          <p:nvPr/>
        </p:nvSpPr>
        <p:spPr>
          <a:xfrm>
            <a:off x="37342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straw</a:t>
            </a:r>
          </a:p>
        </p:txBody>
      </p:sp>
      <p:sp>
        <p:nvSpPr>
          <p:cNvPr id="724" name="Shape 72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25" name="Shape 725"/>
          <p:cNvCxnSpPr>
            <a:endCxn id="727" idx="1"/>
          </p:cNvCxnSpPr>
          <p:nvPr/>
        </p:nvCxnSpPr>
        <p:spPr>
          <a:xfrm>
            <a:off x="3483853" y="4229113"/>
            <a:ext cx="28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8" name="Shape 728"/>
          <p:cNvCxnSpPr/>
          <p:nvPr/>
        </p:nvCxnSpPr>
        <p:spPr>
          <a:xfrm rot="10800000">
            <a:off x="3957264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7" name="Shape 727"/>
          <p:cNvSpPr/>
          <p:nvPr/>
        </p:nvSpPr>
        <p:spPr>
          <a:xfrm>
            <a:off x="3773053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29" name="Shape 729"/>
          <p:cNvCxnSpPr/>
          <p:nvPr/>
        </p:nvCxnSpPr>
        <p:spPr>
          <a:xfrm rot="10800000">
            <a:off x="3957264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0" name="Shape 730"/>
          <p:cNvSpPr/>
          <p:nvPr/>
        </p:nvSpPr>
        <p:spPr>
          <a:xfrm>
            <a:off x="3773053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731" name="Shape 731"/>
          <p:cNvSpPr/>
          <p:nvPr/>
        </p:nvSpPr>
        <p:spPr>
          <a:xfrm>
            <a:off x="44200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hat</a:t>
            </a:r>
          </a:p>
        </p:txBody>
      </p:sp>
      <p:cxnSp>
        <p:nvCxnSpPr>
          <p:cNvPr id="732" name="Shape 732"/>
          <p:cNvCxnSpPr>
            <a:endCxn id="734" idx="1"/>
          </p:cNvCxnSpPr>
          <p:nvPr/>
        </p:nvCxnSpPr>
        <p:spPr>
          <a:xfrm>
            <a:off x="4141618" y="4229113"/>
            <a:ext cx="28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4" name="Shape 734"/>
          <p:cNvSpPr/>
          <p:nvPr/>
        </p:nvSpPr>
        <p:spPr>
          <a:xfrm>
            <a:off x="4430518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735" name="Shape 735"/>
          <p:cNvCxnSpPr/>
          <p:nvPr/>
        </p:nvCxnSpPr>
        <p:spPr>
          <a:xfrm rot="10800000">
            <a:off x="4614728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6" name="Shape 736"/>
          <p:cNvSpPr/>
          <p:nvPr/>
        </p:nvSpPr>
        <p:spPr>
          <a:xfrm>
            <a:off x="4430518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cxnSp>
        <p:nvCxnSpPr>
          <p:cNvPr id="737" name="Shape 737"/>
          <p:cNvCxnSpPr/>
          <p:nvPr/>
        </p:nvCxnSpPr>
        <p:spPr>
          <a:xfrm rot="10800000">
            <a:off x="4614728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769411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Shape 744"/>
          <p:cNvCxnSpPr/>
          <p:nvPr/>
        </p:nvCxnSpPr>
        <p:spPr>
          <a:xfrm rot="10800000">
            <a:off x="1348801" y="371633"/>
            <a:ext cx="29219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5" name="Shape 74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46" name="Shape 746"/>
          <p:cNvCxnSpPr>
            <a:endCxn id="74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x0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700">
                <a:solidFill>
                  <a:schemeClr val="dk1"/>
                </a:solidFill>
              </a:rPr>
              <a:t>&lt;START&gt;</a:t>
            </a:r>
          </a:p>
        </p:txBody>
      </p:sp>
      <p:cxnSp>
        <p:nvCxnSpPr>
          <p:cNvPr id="748" name="Shape 748"/>
          <p:cNvCxnSpPr>
            <a:stCxn id="74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9" name="Shape 74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y0</a:t>
            </a:r>
          </a:p>
        </p:txBody>
      </p:sp>
      <p:cxnSp>
        <p:nvCxnSpPr>
          <p:cNvPr id="750" name="Shape 750"/>
          <p:cNvCxnSpPr>
            <a:endCxn id="74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6199625" y="180434"/>
            <a:ext cx="2202900" cy="15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test image</a:t>
            </a:r>
          </a:p>
        </p:txBody>
      </p:sp>
      <p:sp>
        <p:nvSpPr>
          <p:cNvPr id="753" name="Shape 753"/>
          <p:cNvSpPr/>
          <p:nvPr/>
        </p:nvSpPr>
        <p:spPr>
          <a:xfrm>
            <a:off x="37342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straw</a:t>
            </a:r>
          </a:p>
        </p:txBody>
      </p:sp>
      <p:sp>
        <p:nvSpPr>
          <p:cNvPr id="754" name="Shape 75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55" name="Shape 755"/>
          <p:cNvCxnSpPr>
            <a:endCxn id="757" idx="1"/>
          </p:cNvCxnSpPr>
          <p:nvPr/>
        </p:nvCxnSpPr>
        <p:spPr>
          <a:xfrm>
            <a:off x="3483853" y="4229113"/>
            <a:ext cx="28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8" name="Shape 758"/>
          <p:cNvCxnSpPr/>
          <p:nvPr/>
        </p:nvCxnSpPr>
        <p:spPr>
          <a:xfrm rot="10800000">
            <a:off x="3957264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3773053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59" name="Shape 759"/>
          <p:cNvCxnSpPr/>
          <p:nvPr/>
        </p:nvCxnSpPr>
        <p:spPr>
          <a:xfrm rot="10800000">
            <a:off x="3957264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/>
          <p:nvPr/>
        </p:nvSpPr>
        <p:spPr>
          <a:xfrm>
            <a:off x="3773053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761" name="Shape 761"/>
          <p:cNvSpPr/>
          <p:nvPr/>
        </p:nvSpPr>
        <p:spPr>
          <a:xfrm>
            <a:off x="4420066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00"/>
              <a:t>hat</a:t>
            </a:r>
          </a:p>
        </p:txBody>
      </p:sp>
      <p:cxnSp>
        <p:nvCxnSpPr>
          <p:cNvPr id="762" name="Shape 762"/>
          <p:cNvCxnSpPr>
            <a:endCxn id="764" idx="1"/>
          </p:cNvCxnSpPr>
          <p:nvPr/>
        </p:nvCxnSpPr>
        <p:spPr>
          <a:xfrm>
            <a:off x="4141618" y="4229113"/>
            <a:ext cx="28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4" name="Shape 764"/>
          <p:cNvSpPr/>
          <p:nvPr/>
        </p:nvSpPr>
        <p:spPr>
          <a:xfrm>
            <a:off x="4430518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765" name="Shape 765"/>
          <p:cNvCxnSpPr/>
          <p:nvPr/>
        </p:nvCxnSpPr>
        <p:spPr>
          <a:xfrm rot="10800000">
            <a:off x="4614728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6" name="Shape 766"/>
          <p:cNvSpPr/>
          <p:nvPr/>
        </p:nvSpPr>
        <p:spPr>
          <a:xfrm>
            <a:off x="4430518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cxnSp>
        <p:nvCxnSpPr>
          <p:cNvPr id="767" name="Shape 767"/>
          <p:cNvCxnSpPr/>
          <p:nvPr/>
        </p:nvCxnSpPr>
        <p:spPr>
          <a:xfrm rot="10800000">
            <a:off x="4614728" y="474203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8" name="Shape 768"/>
          <p:cNvCxnSpPr/>
          <p:nvPr/>
        </p:nvCxnSpPr>
        <p:spPr>
          <a:xfrm>
            <a:off x="4798918" y="2802533"/>
            <a:ext cx="964500" cy="650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70" name="Shape 770"/>
          <p:cNvSpPr txBox="1"/>
          <p:nvPr/>
        </p:nvSpPr>
        <p:spPr>
          <a:xfrm>
            <a:off x="5839626" y="2801901"/>
            <a:ext cx="31286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sample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&lt;END&gt; token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=&gt; finish.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6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96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  <a:br>
              <a:rPr lang="en-US" sz="2400" dirty="0"/>
            </a:br>
            <a:r>
              <a:rPr lang="en-US" sz="2400" dirty="0"/>
              <a:t>(forward</a:t>
            </a:r>
            <a:br>
              <a:rPr lang="en-US" sz="2400" dirty="0"/>
            </a:br>
            <a:r>
              <a:rPr lang="en-US" sz="2400" dirty="0"/>
              <a:t>computation)</a:t>
            </a:r>
          </a:p>
        </p:txBody>
      </p:sp>
    </p:spTree>
    <p:extLst>
      <p:ext uri="{BB962C8B-B14F-4D97-AF65-F5344CB8AC3E}">
        <p14:creationId xmlns:p14="http://schemas.microsoft.com/office/powerpoint/2010/main" val="3452964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235901" y="0"/>
            <a:ext cx="7350604" cy="132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RNN sequence generation</a:t>
            </a:r>
          </a:p>
        </p:txBody>
      </p:sp>
      <p:sp>
        <p:nvSpPr>
          <p:cNvPr id="777" name="Shape 777"/>
          <p:cNvSpPr txBox="1"/>
          <p:nvPr/>
        </p:nvSpPr>
        <p:spPr>
          <a:xfrm>
            <a:off x="391887" y="1260034"/>
            <a:ext cx="8268855" cy="341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Greedy (most likely) symbol generation is not very effective.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Typically, the top-k sequences generated so far are remembered and the top-k of their one-symbol continuations are kept for the next step (beam search)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However, k does not have to be very large (7 was used in </a:t>
            </a:r>
            <a:r>
              <a:rPr lang="en-US" sz="2400" dirty="0" err="1"/>
              <a:t>Karpathy</a:t>
            </a:r>
            <a:r>
              <a:rPr lang="en-US" sz="2400" dirty="0"/>
              <a:t> and Fei-Fei 2015). 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881805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46" name="Shape 746"/>
          <p:cNvCxnSpPr>
            <a:endCxn id="74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>
              <a:solidFill>
                <a:schemeClr val="dk1"/>
              </a:solidFill>
            </a:endParaRPr>
          </a:p>
        </p:txBody>
      </p:sp>
      <p:cxnSp>
        <p:nvCxnSpPr>
          <p:cNvPr id="748" name="Shape 748"/>
          <p:cNvCxnSpPr>
            <a:stCxn id="74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9" name="Shape 74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50" name="Shape 750"/>
          <p:cNvCxnSpPr>
            <a:endCxn id="74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54" name="Shape 75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55" name="Shape 755"/>
          <p:cNvCxnSpPr>
            <a:cxnSpLocks/>
            <a:stCxn id="745" idx="3"/>
          </p:cNvCxnSpPr>
          <p:nvPr/>
        </p:nvCxnSpPr>
        <p:spPr>
          <a:xfrm flipV="1">
            <a:off x="3483989" y="4229094"/>
            <a:ext cx="451645" cy="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816827-EC33-4CC8-A008-575FA87DD6F0}"/>
              </a:ext>
            </a:extLst>
          </p:cNvPr>
          <p:cNvSpPr txBox="1"/>
          <p:nvPr/>
        </p:nvSpPr>
        <p:spPr>
          <a:xfrm>
            <a:off x="2604696" y="260652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7CBA9D-24CC-4913-A722-4729DDD949E1}"/>
              </a:ext>
            </a:extLst>
          </p:cNvPr>
          <p:cNvSpPr txBox="1"/>
          <p:nvPr/>
        </p:nvSpPr>
        <p:spPr>
          <a:xfrm>
            <a:off x="2551502" y="2402225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F9D72D-7681-469E-ACB8-C5EF514C4C7C}"/>
              </a:ext>
            </a:extLst>
          </p:cNvPr>
          <p:cNvSpPr txBox="1"/>
          <p:nvPr/>
        </p:nvSpPr>
        <p:spPr>
          <a:xfrm>
            <a:off x="3107367" y="24233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D2DFB1-E4BE-4054-9CCB-85823D473960}"/>
              </a:ext>
            </a:extLst>
          </p:cNvPr>
          <p:cNvSpPr txBox="1"/>
          <p:nvPr/>
        </p:nvSpPr>
        <p:spPr>
          <a:xfrm>
            <a:off x="3107367" y="26065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721FD-F005-4B7F-B1EB-4653E42C3E50}"/>
              </a:ext>
            </a:extLst>
          </p:cNvPr>
          <p:cNvSpPr txBox="1"/>
          <p:nvPr/>
        </p:nvSpPr>
        <p:spPr>
          <a:xfrm>
            <a:off x="1711773" y="2124854"/>
            <a:ext cx="1772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Top-k most likely words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2D1332-D521-4682-8CFE-6374D1D59B6B}"/>
              </a:ext>
            </a:extLst>
          </p:cNvPr>
          <p:cNvSpPr txBox="1"/>
          <p:nvPr/>
        </p:nvSpPr>
        <p:spPr>
          <a:xfrm>
            <a:off x="2992004" y="57421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&lt;start&gt;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61A1C-0EA9-4BD3-837E-438F71827E79}"/>
              </a:ext>
            </a:extLst>
          </p:cNvPr>
          <p:cNvSpPr txBox="1"/>
          <p:nvPr/>
        </p:nvSpPr>
        <p:spPr>
          <a:xfrm>
            <a:off x="1621874" y="124872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Beam search 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k = 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4402E69-DA45-4035-8EC5-7A013139028C}"/>
              </a:ext>
            </a:extLst>
          </p:cNvPr>
          <p:cNvSpPr txBox="1"/>
          <p:nvPr/>
        </p:nvSpPr>
        <p:spPr>
          <a:xfrm>
            <a:off x="3140714" y="279761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0985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46" name="Shape 746"/>
          <p:cNvCxnSpPr>
            <a:endCxn id="74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>
              <a:solidFill>
                <a:schemeClr val="dk1"/>
              </a:solidFill>
            </a:endParaRPr>
          </a:p>
        </p:txBody>
      </p:sp>
      <p:cxnSp>
        <p:nvCxnSpPr>
          <p:cNvPr id="748" name="Shape 748"/>
          <p:cNvCxnSpPr>
            <a:stCxn id="74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9" name="Shape 74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50" name="Shape 750"/>
          <p:cNvCxnSpPr>
            <a:endCxn id="74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53" name="Shape 753"/>
          <p:cNvSpPr/>
          <p:nvPr/>
        </p:nvSpPr>
        <p:spPr>
          <a:xfrm>
            <a:off x="3896847" y="538841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54" name="Shape 75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55" name="Shape 755"/>
          <p:cNvCxnSpPr>
            <a:cxnSpLocks/>
            <a:stCxn id="745" idx="3"/>
            <a:endCxn id="757" idx="1"/>
          </p:cNvCxnSpPr>
          <p:nvPr/>
        </p:nvCxnSpPr>
        <p:spPr>
          <a:xfrm flipV="1">
            <a:off x="3483989" y="4229094"/>
            <a:ext cx="451645" cy="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8" name="Shape 758"/>
          <p:cNvCxnSpPr/>
          <p:nvPr/>
        </p:nvCxnSpPr>
        <p:spPr>
          <a:xfrm rot="10800000">
            <a:off x="4119845" y="474201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3935634" y="371629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59" name="Shape 759"/>
          <p:cNvCxnSpPr/>
          <p:nvPr/>
        </p:nvCxnSpPr>
        <p:spPr>
          <a:xfrm rot="10800000">
            <a:off x="4119845" y="315589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/>
          <p:nvPr/>
        </p:nvSpPr>
        <p:spPr>
          <a:xfrm>
            <a:off x="3935634" y="244911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32" name="Shape 753">
            <a:extLst>
              <a:ext uri="{FF2B5EF4-FFF2-40B4-BE49-F238E27FC236}">
                <a16:creationId xmlns:a16="http://schemas.microsoft.com/office/drawing/2014/main" id="{C10137C8-EF8C-42C9-A888-9DF0CC5BD96F}"/>
              </a:ext>
            </a:extLst>
          </p:cNvPr>
          <p:cNvSpPr/>
          <p:nvPr/>
        </p:nvSpPr>
        <p:spPr>
          <a:xfrm>
            <a:off x="4325183" y="5388418"/>
            <a:ext cx="40223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cxnSp>
        <p:nvCxnSpPr>
          <p:cNvPr id="33" name="Shape 758">
            <a:extLst>
              <a:ext uri="{FF2B5EF4-FFF2-40B4-BE49-F238E27FC236}">
                <a16:creationId xmlns:a16="http://schemas.microsoft.com/office/drawing/2014/main" id="{C6DD8A6A-ED1C-4AF5-9F39-3176E1BB5A02}"/>
              </a:ext>
            </a:extLst>
          </p:cNvPr>
          <p:cNvCxnSpPr/>
          <p:nvPr/>
        </p:nvCxnSpPr>
        <p:spPr>
          <a:xfrm rot="10800000">
            <a:off x="4491412" y="4742018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757">
            <a:extLst>
              <a:ext uri="{FF2B5EF4-FFF2-40B4-BE49-F238E27FC236}">
                <a16:creationId xmlns:a16="http://schemas.microsoft.com/office/drawing/2014/main" id="{7374EBC4-AA68-4DBF-B976-0C6FFBCADA4E}"/>
              </a:ext>
            </a:extLst>
          </p:cNvPr>
          <p:cNvSpPr/>
          <p:nvPr/>
        </p:nvSpPr>
        <p:spPr>
          <a:xfrm>
            <a:off x="4307201" y="3716293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35" name="Shape 759">
            <a:extLst>
              <a:ext uri="{FF2B5EF4-FFF2-40B4-BE49-F238E27FC236}">
                <a16:creationId xmlns:a16="http://schemas.microsoft.com/office/drawing/2014/main" id="{FC1CC42A-0F1D-4714-B59D-0223A2DA9DC2}"/>
              </a:ext>
            </a:extLst>
          </p:cNvPr>
          <p:cNvCxnSpPr/>
          <p:nvPr/>
        </p:nvCxnSpPr>
        <p:spPr>
          <a:xfrm rot="10800000">
            <a:off x="4491412" y="315589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760">
            <a:extLst>
              <a:ext uri="{FF2B5EF4-FFF2-40B4-BE49-F238E27FC236}">
                <a16:creationId xmlns:a16="http://schemas.microsoft.com/office/drawing/2014/main" id="{E426CCBA-EC75-4C75-9334-CE289B237366}"/>
              </a:ext>
            </a:extLst>
          </p:cNvPr>
          <p:cNvSpPr/>
          <p:nvPr/>
        </p:nvSpPr>
        <p:spPr>
          <a:xfrm>
            <a:off x="4307201" y="244911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5C258-0DE8-47F4-8B04-51B887E12CBE}"/>
              </a:ext>
            </a:extLst>
          </p:cNvPr>
          <p:cNvSpPr txBox="1"/>
          <p:nvPr/>
        </p:nvSpPr>
        <p:spPr>
          <a:xfrm>
            <a:off x="3843957" y="573482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9A9A04-C961-45E0-8932-983F4EEC328F}"/>
              </a:ext>
            </a:extLst>
          </p:cNvPr>
          <p:cNvSpPr txBox="1"/>
          <p:nvPr/>
        </p:nvSpPr>
        <p:spPr>
          <a:xfrm>
            <a:off x="4304014" y="572688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83E72-CA0D-4C1A-A53D-1D2C947FC11A}"/>
              </a:ext>
            </a:extLst>
          </p:cNvPr>
          <p:cNvSpPr txBox="1"/>
          <p:nvPr/>
        </p:nvSpPr>
        <p:spPr>
          <a:xfrm>
            <a:off x="3873022" y="263011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621F80-AEA4-4200-ACE5-4E530768BA07}"/>
              </a:ext>
            </a:extLst>
          </p:cNvPr>
          <p:cNvSpPr txBox="1"/>
          <p:nvPr/>
        </p:nvSpPr>
        <p:spPr>
          <a:xfrm>
            <a:off x="3910838" y="241846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C4A1D-466F-4885-B50B-E7057382E720}"/>
              </a:ext>
            </a:extLst>
          </p:cNvPr>
          <p:cNvSpPr txBox="1"/>
          <p:nvPr/>
        </p:nvSpPr>
        <p:spPr>
          <a:xfrm>
            <a:off x="3575991" y="240151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hat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721FD-F005-4B7F-B1EB-4653E42C3E50}"/>
              </a:ext>
            </a:extLst>
          </p:cNvPr>
          <p:cNvSpPr txBox="1"/>
          <p:nvPr/>
        </p:nvSpPr>
        <p:spPr>
          <a:xfrm>
            <a:off x="3514435" y="262366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roof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6E84C2-52C7-4880-A7FE-838DB4424955}"/>
              </a:ext>
            </a:extLst>
          </p:cNvPr>
          <p:cNvSpPr txBox="1"/>
          <p:nvPr/>
        </p:nvSpPr>
        <p:spPr>
          <a:xfrm>
            <a:off x="4288092" y="242126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127BCE-AF83-41D1-A738-581C4132F7B5}"/>
              </a:ext>
            </a:extLst>
          </p:cNvPr>
          <p:cNvSpPr txBox="1"/>
          <p:nvPr/>
        </p:nvSpPr>
        <p:spPr>
          <a:xfrm>
            <a:off x="4299264" y="262499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BF1073-9B17-4F75-A74D-ED551046E8D8}"/>
              </a:ext>
            </a:extLst>
          </p:cNvPr>
          <p:cNvSpPr txBox="1"/>
          <p:nvPr/>
        </p:nvSpPr>
        <p:spPr>
          <a:xfrm>
            <a:off x="4652877" y="241613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with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B05F4-A395-4BE8-B3CD-92D4BF88006B}"/>
              </a:ext>
            </a:extLst>
          </p:cNvPr>
          <p:cNvSpPr txBox="1"/>
          <p:nvPr/>
        </p:nvSpPr>
        <p:spPr>
          <a:xfrm>
            <a:off x="4649303" y="262366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sitting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2D1332-D521-4682-8CFE-6374D1D59B6B}"/>
              </a:ext>
            </a:extLst>
          </p:cNvPr>
          <p:cNvSpPr txBox="1"/>
          <p:nvPr/>
        </p:nvSpPr>
        <p:spPr>
          <a:xfrm>
            <a:off x="2992004" y="57421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&lt;start&gt;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61A1C-0EA9-4BD3-837E-438F71827E79}"/>
              </a:ext>
            </a:extLst>
          </p:cNvPr>
          <p:cNvSpPr txBox="1"/>
          <p:nvPr/>
        </p:nvSpPr>
        <p:spPr>
          <a:xfrm>
            <a:off x="1621874" y="124872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Beam search 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k = 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BE65337-F4AA-461E-8467-BF61104AE3F1}"/>
              </a:ext>
            </a:extLst>
          </p:cNvPr>
          <p:cNvSpPr txBox="1"/>
          <p:nvPr/>
        </p:nvSpPr>
        <p:spPr>
          <a:xfrm>
            <a:off x="2604696" y="260652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40F545-8F90-4483-BE3A-5480CD8F8AF2}"/>
              </a:ext>
            </a:extLst>
          </p:cNvPr>
          <p:cNvSpPr txBox="1"/>
          <p:nvPr/>
        </p:nvSpPr>
        <p:spPr>
          <a:xfrm>
            <a:off x="2551502" y="2402225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84D7F0E-6E56-41CD-B795-F5823D84DA12}"/>
              </a:ext>
            </a:extLst>
          </p:cNvPr>
          <p:cNvSpPr txBox="1"/>
          <p:nvPr/>
        </p:nvSpPr>
        <p:spPr>
          <a:xfrm>
            <a:off x="3107367" y="24233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65C15-06C2-42A9-9B47-59D9F72378F9}"/>
              </a:ext>
            </a:extLst>
          </p:cNvPr>
          <p:cNvSpPr txBox="1"/>
          <p:nvPr/>
        </p:nvSpPr>
        <p:spPr>
          <a:xfrm>
            <a:off x="3107367" y="26065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77E3449-D3EE-4261-89A2-394EF86C65BB}"/>
              </a:ext>
            </a:extLst>
          </p:cNvPr>
          <p:cNvSpPr txBox="1"/>
          <p:nvPr/>
        </p:nvSpPr>
        <p:spPr>
          <a:xfrm>
            <a:off x="1711773" y="2124854"/>
            <a:ext cx="1772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Top-k most likely words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6F2502-D3B6-464E-B6C0-ACAC2989F598}"/>
              </a:ext>
            </a:extLst>
          </p:cNvPr>
          <p:cNvSpPr txBox="1"/>
          <p:nvPr/>
        </p:nvSpPr>
        <p:spPr>
          <a:xfrm>
            <a:off x="3140714" y="279761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37EEF9-5D58-49B3-8827-B9BB03F11753}"/>
              </a:ext>
            </a:extLst>
          </p:cNvPr>
          <p:cNvSpPr txBox="1"/>
          <p:nvPr/>
        </p:nvSpPr>
        <p:spPr>
          <a:xfrm>
            <a:off x="3932467" y="282553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8FC9F7F-550E-42E9-BC9F-ADACD90B5B41}"/>
              </a:ext>
            </a:extLst>
          </p:cNvPr>
          <p:cNvSpPr txBox="1"/>
          <p:nvPr/>
        </p:nvSpPr>
        <p:spPr>
          <a:xfrm>
            <a:off x="4306092" y="282553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8A19F9C-502F-47E7-852D-27873C59B5F8}"/>
              </a:ext>
            </a:extLst>
          </p:cNvPr>
          <p:cNvSpPr/>
          <p:nvPr/>
        </p:nvSpPr>
        <p:spPr>
          <a:xfrm>
            <a:off x="5058268" y="2401516"/>
            <a:ext cx="265398" cy="60271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50F4A5-EDCA-47EC-85F9-518395F054CC}"/>
              </a:ext>
            </a:extLst>
          </p:cNvPr>
          <p:cNvSpPr txBox="1"/>
          <p:nvPr/>
        </p:nvSpPr>
        <p:spPr>
          <a:xfrm>
            <a:off x="5388445" y="2407642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Need Top-k most likely words</a:t>
            </a:r>
          </a:p>
          <a:p>
            <a:r>
              <a:rPr lang="en-US" sz="1200" dirty="0"/>
              <a:t>Because they might be part of</a:t>
            </a:r>
            <a:br>
              <a:rPr lang="en-US" sz="1200" dirty="0"/>
            </a:br>
            <a:r>
              <a:rPr lang="en-US" sz="1200" dirty="0"/>
              <a:t>the top-K most likely subsequences</a:t>
            </a:r>
          </a:p>
          <a:p>
            <a:endParaRPr lang="en-US" sz="1200" dirty="0"/>
          </a:p>
          <a:p>
            <a:r>
              <a:rPr lang="en-US" sz="1200" dirty="0"/>
              <a:t>Top sequences so far are:</a:t>
            </a:r>
          </a:p>
          <a:p>
            <a:endParaRPr lang="en-US" sz="1200" dirty="0"/>
          </a:p>
          <a:p>
            <a:r>
              <a:rPr lang="en-US" sz="1200" dirty="0"/>
              <a:t>straw hat (p = 0.06)</a:t>
            </a:r>
          </a:p>
          <a:p>
            <a:r>
              <a:rPr lang="en-US" sz="1200" dirty="0"/>
              <a:t>man with (p = 0.03)</a:t>
            </a:r>
          </a:p>
        </p:txBody>
      </p:sp>
    </p:spTree>
    <p:extLst>
      <p:ext uri="{BB962C8B-B14F-4D97-AF65-F5344CB8AC3E}">
        <p14:creationId xmlns:p14="http://schemas.microsoft.com/office/powerpoint/2010/main" val="2781330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46" name="Shape 746"/>
          <p:cNvCxnSpPr>
            <a:endCxn id="74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>
              <a:solidFill>
                <a:schemeClr val="dk1"/>
              </a:solidFill>
            </a:endParaRPr>
          </a:p>
        </p:txBody>
      </p:sp>
      <p:cxnSp>
        <p:nvCxnSpPr>
          <p:cNvPr id="748" name="Shape 748"/>
          <p:cNvCxnSpPr>
            <a:stCxn id="74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9" name="Shape 74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50" name="Shape 750"/>
          <p:cNvCxnSpPr>
            <a:endCxn id="74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53" name="Shape 753"/>
          <p:cNvSpPr/>
          <p:nvPr/>
        </p:nvSpPr>
        <p:spPr>
          <a:xfrm>
            <a:off x="3896847" y="538841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54" name="Shape 75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55" name="Shape 755"/>
          <p:cNvCxnSpPr>
            <a:cxnSpLocks/>
            <a:stCxn id="745" idx="3"/>
            <a:endCxn id="757" idx="1"/>
          </p:cNvCxnSpPr>
          <p:nvPr/>
        </p:nvCxnSpPr>
        <p:spPr>
          <a:xfrm flipV="1">
            <a:off x="3483989" y="4229094"/>
            <a:ext cx="451645" cy="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8" name="Shape 758"/>
          <p:cNvCxnSpPr/>
          <p:nvPr/>
        </p:nvCxnSpPr>
        <p:spPr>
          <a:xfrm rot="10800000">
            <a:off x="4119845" y="474201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3935634" y="371629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59" name="Shape 759"/>
          <p:cNvCxnSpPr/>
          <p:nvPr/>
        </p:nvCxnSpPr>
        <p:spPr>
          <a:xfrm rot="10800000">
            <a:off x="4119845" y="315589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/>
          <p:nvPr/>
        </p:nvSpPr>
        <p:spPr>
          <a:xfrm>
            <a:off x="3935634" y="244911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761" name="Shape 761"/>
          <p:cNvSpPr/>
          <p:nvPr/>
        </p:nvSpPr>
        <p:spPr>
          <a:xfrm>
            <a:off x="5808171" y="5389644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64" name="Shape 764"/>
          <p:cNvSpPr/>
          <p:nvPr/>
        </p:nvSpPr>
        <p:spPr>
          <a:xfrm>
            <a:off x="5818623" y="3717519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765" name="Shape 765"/>
          <p:cNvCxnSpPr/>
          <p:nvPr/>
        </p:nvCxnSpPr>
        <p:spPr>
          <a:xfrm rot="10800000">
            <a:off x="6002833" y="3157118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6" name="Shape 766"/>
          <p:cNvSpPr/>
          <p:nvPr/>
        </p:nvSpPr>
        <p:spPr>
          <a:xfrm>
            <a:off x="5818623" y="2450339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67" name="Shape 767"/>
          <p:cNvCxnSpPr/>
          <p:nvPr/>
        </p:nvCxnSpPr>
        <p:spPr>
          <a:xfrm rot="10800000">
            <a:off x="6002833" y="4743244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Shape 753">
            <a:extLst>
              <a:ext uri="{FF2B5EF4-FFF2-40B4-BE49-F238E27FC236}">
                <a16:creationId xmlns:a16="http://schemas.microsoft.com/office/drawing/2014/main" id="{C10137C8-EF8C-42C9-A888-9DF0CC5BD96F}"/>
              </a:ext>
            </a:extLst>
          </p:cNvPr>
          <p:cNvSpPr/>
          <p:nvPr/>
        </p:nvSpPr>
        <p:spPr>
          <a:xfrm>
            <a:off x="4325183" y="5388418"/>
            <a:ext cx="40223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cxnSp>
        <p:nvCxnSpPr>
          <p:cNvPr id="33" name="Shape 758">
            <a:extLst>
              <a:ext uri="{FF2B5EF4-FFF2-40B4-BE49-F238E27FC236}">
                <a16:creationId xmlns:a16="http://schemas.microsoft.com/office/drawing/2014/main" id="{C6DD8A6A-ED1C-4AF5-9F39-3176E1BB5A02}"/>
              </a:ext>
            </a:extLst>
          </p:cNvPr>
          <p:cNvCxnSpPr/>
          <p:nvPr/>
        </p:nvCxnSpPr>
        <p:spPr>
          <a:xfrm rot="10800000">
            <a:off x="4491412" y="4742018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757">
            <a:extLst>
              <a:ext uri="{FF2B5EF4-FFF2-40B4-BE49-F238E27FC236}">
                <a16:creationId xmlns:a16="http://schemas.microsoft.com/office/drawing/2014/main" id="{7374EBC4-AA68-4DBF-B976-0C6FFBCADA4E}"/>
              </a:ext>
            </a:extLst>
          </p:cNvPr>
          <p:cNvSpPr/>
          <p:nvPr/>
        </p:nvSpPr>
        <p:spPr>
          <a:xfrm>
            <a:off x="4307201" y="3716293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35" name="Shape 759">
            <a:extLst>
              <a:ext uri="{FF2B5EF4-FFF2-40B4-BE49-F238E27FC236}">
                <a16:creationId xmlns:a16="http://schemas.microsoft.com/office/drawing/2014/main" id="{FC1CC42A-0F1D-4714-B59D-0223A2DA9DC2}"/>
              </a:ext>
            </a:extLst>
          </p:cNvPr>
          <p:cNvCxnSpPr/>
          <p:nvPr/>
        </p:nvCxnSpPr>
        <p:spPr>
          <a:xfrm rot="10800000">
            <a:off x="4491412" y="315589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760">
            <a:extLst>
              <a:ext uri="{FF2B5EF4-FFF2-40B4-BE49-F238E27FC236}">
                <a16:creationId xmlns:a16="http://schemas.microsoft.com/office/drawing/2014/main" id="{E426CCBA-EC75-4C75-9334-CE289B237366}"/>
              </a:ext>
            </a:extLst>
          </p:cNvPr>
          <p:cNvSpPr/>
          <p:nvPr/>
        </p:nvSpPr>
        <p:spPr>
          <a:xfrm>
            <a:off x="4307201" y="244911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5C258-0DE8-47F4-8B04-51B887E12CBE}"/>
              </a:ext>
            </a:extLst>
          </p:cNvPr>
          <p:cNvSpPr txBox="1"/>
          <p:nvPr/>
        </p:nvSpPr>
        <p:spPr>
          <a:xfrm>
            <a:off x="3843957" y="573482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9A9A04-C961-45E0-8932-983F4EEC328F}"/>
              </a:ext>
            </a:extLst>
          </p:cNvPr>
          <p:cNvSpPr txBox="1"/>
          <p:nvPr/>
        </p:nvSpPr>
        <p:spPr>
          <a:xfrm>
            <a:off x="4304014" y="572688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</a:t>
            </a:r>
          </a:p>
        </p:txBody>
      </p:sp>
      <p:sp>
        <p:nvSpPr>
          <p:cNvPr id="48" name="Shape 761">
            <a:extLst>
              <a:ext uri="{FF2B5EF4-FFF2-40B4-BE49-F238E27FC236}">
                <a16:creationId xmlns:a16="http://schemas.microsoft.com/office/drawing/2014/main" id="{4BF8624B-8C4F-4B7B-BDCE-F6FEEB220793}"/>
              </a:ext>
            </a:extLst>
          </p:cNvPr>
          <p:cNvSpPr/>
          <p:nvPr/>
        </p:nvSpPr>
        <p:spPr>
          <a:xfrm>
            <a:off x="6197495" y="5391748"/>
            <a:ext cx="434556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49" name="Shape 764">
            <a:extLst>
              <a:ext uri="{FF2B5EF4-FFF2-40B4-BE49-F238E27FC236}">
                <a16:creationId xmlns:a16="http://schemas.microsoft.com/office/drawing/2014/main" id="{C9E18840-313B-45B1-8BF9-D8AE9D4A3427}"/>
              </a:ext>
            </a:extLst>
          </p:cNvPr>
          <p:cNvSpPr/>
          <p:nvPr/>
        </p:nvSpPr>
        <p:spPr>
          <a:xfrm>
            <a:off x="6183503" y="3719623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50" name="Shape 765">
            <a:extLst>
              <a:ext uri="{FF2B5EF4-FFF2-40B4-BE49-F238E27FC236}">
                <a16:creationId xmlns:a16="http://schemas.microsoft.com/office/drawing/2014/main" id="{64E61871-B2AF-444A-996B-A8335FBE5576}"/>
              </a:ext>
            </a:extLst>
          </p:cNvPr>
          <p:cNvCxnSpPr>
            <a:cxnSpLocks/>
          </p:cNvCxnSpPr>
          <p:nvPr/>
        </p:nvCxnSpPr>
        <p:spPr>
          <a:xfrm rot="10800000">
            <a:off x="6367713" y="315922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Shape 766">
            <a:extLst>
              <a:ext uri="{FF2B5EF4-FFF2-40B4-BE49-F238E27FC236}">
                <a16:creationId xmlns:a16="http://schemas.microsoft.com/office/drawing/2014/main" id="{34A7CCEF-32C5-402C-A0D9-7D9448588552}"/>
              </a:ext>
            </a:extLst>
          </p:cNvPr>
          <p:cNvSpPr/>
          <p:nvPr/>
        </p:nvSpPr>
        <p:spPr>
          <a:xfrm>
            <a:off x="6183503" y="245244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52" name="Shape 767">
            <a:extLst>
              <a:ext uri="{FF2B5EF4-FFF2-40B4-BE49-F238E27FC236}">
                <a16:creationId xmlns:a16="http://schemas.microsoft.com/office/drawing/2014/main" id="{B0D12019-1DBB-4F5C-8DDE-E53864FB0C27}"/>
              </a:ext>
            </a:extLst>
          </p:cNvPr>
          <p:cNvCxnSpPr>
            <a:cxnSpLocks/>
          </p:cNvCxnSpPr>
          <p:nvPr/>
        </p:nvCxnSpPr>
        <p:spPr>
          <a:xfrm rot="10800000">
            <a:off x="6367713" y="4745348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321EAE9-63C8-4EB4-AC2F-E769916F74F8}"/>
              </a:ext>
            </a:extLst>
          </p:cNvPr>
          <p:cNvSpPr txBox="1"/>
          <p:nvPr/>
        </p:nvSpPr>
        <p:spPr>
          <a:xfrm>
            <a:off x="5787841" y="57245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908CA4-9750-4AFA-82C7-8F1A7871244B}"/>
              </a:ext>
            </a:extLst>
          </p:cNvPr>
          <p:cNvSpPr txBox="1"/>
          <p:nvPr/>
        </p:nvSpPr>
        <p:spPr>
          <a:xfrm>
            <a:off x="6182141" y="57245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2D1332-D521-4682-8CFE-6374D1D59B6B}"/>
              </a:ext>
            </a:extLst>
          </p:cNvPr>
          <p:cNvSpPr txBox="1"/>
          <p:nvPr/>
        </p:nvSpPr>
        <p:spPr>
          <a:xfrm>
            <a:off x="2992004" y="57421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&lt;start&gt;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FD172C-F655-47D7-9712-4E84EA271ED6}"/>
              </a:ext>
            </a:extLst>
          </p:cNvPr>
          <p:cNvSpPr txBox="1"/>
          <p:nvPr/>
        </p:nvSpPr>
        <p:spPr>
          <a:xfrm>
            <a:off x="5694065" y="593139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(0.06)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057F9D-C136-4F22-8FC8-055A632F46E0}"/>
              </a:ext>
            </a:extLst>
          </p:cNvPr>
          <p:cNvSpPr txBox="1"/>
          <p:nvPr/>
        </p:nvSpPr>
        <p:spPr>
          <a:xfrm>
            <a:off x="6118020" y="592928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(0.03)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FDF042-8FDD-4122-BB32-8B9703C50F6B}"/>
              </a:ext>
            </a:extLst>
          </p:cNvPr>
          <p:cNvSpPr txBox="1"/>
          <p:nvPr/>
        </p:nvSpPr>
        <p:spPr>
          <a:xfrm>
            <a:off x="6542412" y="243259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61A1C-0EA9-4BD3-837E-438F71827E79}"/>
              </a:ext>
            </a:extLst>
          </p:cNvPr>
          <p:cNvSpPr txBox="1"/>
          <p:nvPr/>
        </p:nvSpPr>
        <p:spPr>
          <a:xfrm>
            <a:off x="1621874" y="124872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Beam search 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k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E00C4-79E0-4F53-A660-43107B94F1E7}"/>
              </a:ext>
            </a:extLst>
          </p:cNvPr>
          <p:cNvSpPr txBox="1"/>
          <p:nvPr/>
        </p:nvSpPr>
        <p:spPr>
          <a:xfrm>
            <a:off x="4709593" y="593692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best</a:t>
            </a:r>
            <a:br>
              <a:rPr lang="en-US" sz="1200" dirty="0"/>
            </a:br>
            <a:r>
              <a:rPr lang="en-US" sz="1200" dirty="0"/>
              <a:t>Subsequence</a:t>
            </a:r>
            <a:br>
              <a:rPr lang="en-US" sz="1200" dirty="0"/>
            </a:br>
            <a:r>
              <a:rPr lang="en-US" sz="1200" dirty="0"/>
              <a:t>words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C518A3-2DE0-4947-A5A4-2D31CA617119}"/>
              </a:ext>
            </a:extLst>
          </p:cNvPr>
          <p:cNvSpPr txBox="1"/>
          <p:nvPr/>
        </p:nvSpPr>
        <p:spPr>
          <a:xfrm>
            <a:off x="5820956" y="24749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cxnSp>
        <p:nvCxnSpPr>
          <p:cNvPr id="762" name="Shape 762"/>
          <p:cNvCxnSpPr>
            <a:cxnSpLocks/>
          </p:cNvCxnSpPr>
          <p:nvPr/>
        </p:nvCxnSpPr>
        <p:spPr>
          <a:xfrm flipV="1">
            <a:off x="4318585" y="4038943"/>
            <a:ext cx="1479367" cy="265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762">
            <a:extLst>
              <a:ext uri="{FF2B5EF4-FFF2-40B4-BE49-F238E27FC236}">
                <a16:creationId xmlns:a16="http://schemas.microsoft.com/office/drawing/2014/main" id="{066BCAC6-8900-416A-B2FD-37365D70AFFB}"/>
              </a:ext>
            </a:extLst>
          </p:cNvPr>
          <p:cNvCxnSpPr>
            <a:cxnSpLocks/>
          </p:cNvCxnSpPr>
          <p:nvPr/>
        </p:nvCxnSpPr>
        <p:spPr>
          <a:xfrm flipV="1">
            <a:off x="4670009" y="4416090"/>
            <a:ext cx="1479367" cy="265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6B32B-F232-41B7-A643-FA3F9822F1D4}"/>
              </a:ext>
            </a:extLst>
          </p:cNvPr>
          <p:cNvCxnSpPr>
            <a:cxnSpLocks/>
          </p:cNvCxnSpPr>
          <p:nvPr/>
        </p:nvCxnSpPr>
        <p:spPr>
          <a:xfrm>
            <a:off x="5543357" y="6067975"/>
            <a:ext cx="24448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EC44D5E-D2DB-4AE2-BCC3-533CB2671DAF}"/>
              </a:ext>
            </a:extLst>
          </p:cNvPr>
          <p:cNvSpPr txBox="1"/>
          <p:nvPr/>
        </p:nvSpPr>
        <p:spPr>
          <a:xfrm>
            <a:off x="3873022" y="263011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29AAC5-9EAF-4C07-A75F-9399D2CED3FA}"/>
              </a:ext>
            </a:extLst>
          </p:cNvPr>
          <p:cNvSpPr txBox="1"/>
          <p:nvPr/>
        </p:nvSpPr>
        <p:spPr>
          <a:xfrm>
            <a:off x="3910838" y="241846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5889DF-97F4-43A3-AD2A-3C9745CD4F6D}"/>
              </a:ext>
            </a:extLst>
          </p:cNvPr>
          <p:cNvSpPr txBox="1"/>
          <p:nvPr/>
        </p:nvSpPr>
        <p:spPr>
          <a:xfrm>
            <a:off x="3575991" y="240151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hat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481931-415F-41E2-94D1-333A1CE4BA07}"/>
              </a:ext>
            </a:extLst>
          </p:cNvPr>
          <p:cNvSpPr txBox="1"/>
          <p:nvPr/>
        </p:nvSpPr>
        <p:spPr>
          <a:xfrm>
            <a:off x="3514435" y="262366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roof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1EEC3A-6376-4535-9B4A-86171D81191A}"/>
              </a:ext>
            </a:extLst>
          </p:cNvPr>
          <p:cNvSpPr txBox="1"/>
          <p:nvPr/>
        </p:nvSpPr>
        <p:spPr>
          <a:xfrm>
            <a:off x="4288092" y="242126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378A6C-10C1-44AB-90CF-CF55AE8738DB}"/>
              </a:ext>
            </a:extLst>
          </p:cNvPr>
          <p:cNvSpPr txBox="1"/>
          <p:nvPr/>
        </p:nvSpPr>
        <p:spPr>
          <a:xfrm>
            <a:off x="4299264" y="262499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9AB586-3710-45D5-A989-D8EA5A3DD598}"/>
              </a:ext>
            </a:extLst>
          </p:cNvPr>
          <p:cNvSpPr txBox="1"/>
          <p:nvPr/>
        </p:nvSpPr>
        <p:spPr>
          <a:xfrm>
            <a:off x="4652877" y="241613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with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EA238E-E0D2-4E8E-A9F4-1F4CC8670A50}"/>
              </a:ext>
            </a:extLst>
          </p:cNvPr>
          <p:cNvSpPr txBox="1"/>
          <p:nvPr/>
        </p:nvSpPr>
        <p:spPr>
          <a:xfrm>
            <a:off x="4649303" y="262366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sitting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270E09-2947-4F3F-84DD-9B63D2DF68EE}"/>
              </a:ext>
            </a:extLst>
          </p:cNvPr>
          <p:cNvSpPr txBox="1"/>
          <p:nvPr/>
        </p:nvSpPr>
        <p:spPr>
          <a:xfrm>
            <a:off x="2604696" y="260652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FCF462-A229-4B41-8FE3-E709860AB317}"/>
              </a:ext>
            </a:extLst>
          </p:cNvPr>
          <p:cNvSpPr txBox="1"/>
          <p:nvPr/>
        </p:nvSpPr>
        <p:spPr>
          <a:xfrm>
            <a:off x="2551502" y="2402225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7156FA8-8CED-44AC-A4D7-6BA518CE7F38}"/>
              </a:ext>
            </a:extLst>
          </p:cNvPr>
          <p:cNvSpPr txBox="1"/>
          <p:nvPr/>
        </p:nvSpPr>
        <p:spPr>
          <a:xfrm>
            <a:off x="3107367" y="24233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2F2BDBC-2457-479B-BA30-49B005AE28FE}"/>
              </a:ext>
            </a:extLst>
          </p:cNvPr>
          <p:cNvSpPr txBox="1"/>
          <p:nvPr/>
        </p:nvSpPr>
        <p:spPr>
          <a:xfrm>
            <a:off x="3107367" y="26065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7B09EB-5DC3-4EBE-83A6-37B529CC668A}"/>
              </a:ext>
            </a:extLst>
          </p:cNvPr>
          <p:cNvSpPr txBox="1"/>
          <p:nvPr/>
        </p:nvSpPr>
        <p:spPr>
          <a:xfrm>
            <a:off x="1711773" y="2124854"/>
            <a:ext cx="1772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Top-k most likely words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559196-AF0C-496D-B836-007D7952778D}"/>
              </a:ext>
            </a:extLst>
          </p:cNvPr>
          <p:cNvSpPr txBox="1"/>
          <p:nvPr/>
        </p:nvSpPr>
        <p:spPr>
          <a:xfrm>
            <a:off x="3140714" y="279761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2D2F64-1AD0-4B9D-9FC0-701625E7141D}"/>
              </a:ext>
            </a:extLst>
          </p:cNvPr>
          <p:cNvSpPr txBox="1"/>
          <p:nvPr/>
        </p:nvSpPr>
        <p:spPr>
          <a:xfrm>
            <a:off x="3932467" y="282553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68816E-CC10-48F7-BF64-E050D93DD6EB}"/>
              </a:ext>
            </a:extLst>
          </p:cNvPr>
          <p:cNvSpPr txBox="1"/>
          <p:nvPr/>
        </p:nvSpPr>
        <p:spPr>
          <a:xfrm>
            <a:off x="4306092" y="282553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10" name="Right Brace 109">
            <a:extLst>
              <a:ext uri="{FF2B5EF4-FFF2-40B4-BE49-F238E27FC236}">
                <a16:creationId xmlns:a16="http://schemas.microsoft.com/office/drawing/2014/main" id="{E3BB448A-9AB4-4EFD-AE58-04129A9BAF7D}"/>
              </a:ext>
            </a:extLst>
          </p:cNvPr>
          <p:cNvSpPr/>
          <p:nvPr/>
        </p:nvSpPr>
        <p:spPr>
          <a:xfrm>
            <a:off x="6972922" y="2460810"/>
            <a:ext cx="265398" cy="60271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7C0AA30-2AC2-44CA-B760-FA85E5B68219}"/>
              </a:ext>
            </a:extLst>
          </p:cNvPr>
          <p:cNvSpPr txBox="1"/>
          <p:nvPr/>
        </p:nvSpPr>
        <p:spPr>
          <a:xfrm>
            <a:off x="5240833" y="247496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&lt;end&gt;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516A5B-8F22-4CEA-BC23-6314DD831F7A}"/>
              </a:ext>
            </a:extLst>
          </p:cNvPr>
          <p:cNvSpPr txBox="1"/>
          <p:nvPr/>
        </p:nvSpPr>
        <p:spPr>
          <a:xfrm>
            <a:off x="5840152" y="284401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B698591-2748-4E3E-8D8C-402CC597257F}"/>
              </a:ext>
            </a:extLst>
          </p:cNvPr>
          <p:cNvSpPr txBox="1"/>
          <p:nvPr/>
        </p:nvSpPr>
        <p:spPr>
          <a:xfrm>
            <a:off x="5778477" y="270340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27D4852-A93F-4FAC-81AF-6BECAD7A640A}"/>
              </a:ext>
            </a:extLst>
          </p:cNvPr>
          <p:cNvSpPr txBox="1"/>
          <p:nvPr/>
        </p:nvSpPr>
        <p:spPr>
          <a:xfrm>
            <a:off x="6573385" y="26559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F9D7C05-FB19-44F8-B74C-B212C50FF872}"/>
              </a:ext>
            </a:extLst>
          </p:cNvPr>
          <p:cNvSpPr txBox="1"/>
          <p:nvPr/>
        </p:nvSpPr>
        <p:spPr>
          <a:xfrm>
            <a:off x="6154037" y="247410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E92A2-20D7-40C5-B4FD-779089E6EEF2}"/>
              </a:ext>
            </a:extLst>
          </p:cNvPr>
          <p:cNvSpPr txBox="1"/>
          <p:nvPr/>
        </p:nvSpPr>
        <p:spPr>
          <a:xfrm>
            <a:off x="6164064" y="26974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BD1A22-2B77-404C-9327-09CF9A2219D6}"/>
              </a:ext>
            </a:extLst>
          </p:cNvPr>
          <p:cNvSpPr txBox="1"/>
          <p:nvPr/>
        </p:nvSpPr>
        <p:spPr>
          <a:xfrm>
            <a:off x="6201657" y="283867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91025A8-DBA5-472F-8A65-84E8B1A57CA3}"/>
              </a:ext>
            </a:extLst>
          </p:cNvPr>
          <p:cNvSpPr txBox="1"/>
          <p:nvPr/>
        </p:nvSpPr>
        <p:spPr>
          <a:xfrm>
            <a:off x="7328318" y="2466627"/>
            <a:ext cx="18149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Best 2 words this </a:t>
            </a:r>
            <a:r>
              <a:rPr lang="en-US" sz="1200" dirty="0" err="1"/>
              <a:t>pos’n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Top sequences so far:</a:t>
            </a:r>
          </a:p>
          <a:p>
            <a:endParaRPr lang="en-US" sz="1200" dirty="0"/>
          </a:p>
          <a:p>
            <a:r>
              <a:rPr lang="en-US" sz="1200" dirty="0"/>
              <a:t>straw hat &lt;end&gt; (0.006)</a:t>
            </a:r>
          </a:p>
          <a:p>
            <a:r>
              <a:rPr lang="en-US" sz="1200" dirty="0"/>
              <a:t>man with straw (0.009)</a:t>
            </a:r>
          </a:p>
        </p:txBody>
      </p:sp>
    </p:spTree>
    <p:extLst>
      <p:ext uri="{BB962C8B-B14F-4D97-AF65-F5344CB8AC3E}">
        <p14:creationId xmlns:p14="http://schemas.microsoft.com/office/powerpoint/2010/main" val="2644563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75" y="140001"/>
            <a:ext cx="961150" cy="65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325" y="343200"/>
            <a:ext cx="188595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/>
          <p:nvPr/>
        </p:nvSpPr>
        <p:spPr>
          <a:xfrm>
            <a:off x="3115589" y="371631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746" name="Shape 746"/>
          <p:cNvCxnSpPr>
            <a:endCxn id="745" idx="2"/>
          </p:cNvCxnSpPr>
          <p:nvPr/>
        </p:nvCxnSpPr>
        <p:spPr>
          <a:xfrm rot="10800000">
            <a:off x="3299789" y="4741913"/>
            <a:ext cx="0" cy="64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/>
          <p:nvPr/>
        </p:nvSpPr>
        <p:spPr>
          <a:xfrm>
            <a:off x="3076801" y="538843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>
              <a:solidFill>
                <a:schemeClr val="dk1"/>
              </a:solidFill>
            </a:endParaRPr>
          </a:p>
        </p:txBody>
      </p:sp>
      <p:cxnSp>
        <p:nvCxnSpPr>
          <p:cNvPr id="748" name="Shape 748"/>
          <p:cNvCxnSpPr>
            <a:stCxn id="745" idx="0"/>
          </p:cNvCxnSpPr>
          <p:nvPr/>
        </p:nvCxnSpPr>
        <p:spPr>
          <a:xfrm rot="10800000">
            <a:off x="3299789" y="315591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9" name="Shape 749"/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50" name="Shape 750"/>
          <p:cNvCxnSpPr>
            <a:endCxn id="745" idx="1"/>
          </p:cNvCxnSpPr>
          <p:nvPr/>
        </p:nvCxnSpPr>
        <p:spPr>
          <a:xfrm rot="10800000" flipH="1">
            <a:off x="1276889" y="4229113"/>
            <a:ext cx="1838700" cy="1729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1" name="Shape 751"/>
          <p:cNvSpPr txBox="1"/>
          <p:nvPr/>
        </p:nvSpPr>
        <p:spPr>
          <a:xfrm>
            <a:off x="2711050" y="6342367"/>
            <a:ext cx="1709016" cy="515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&lt;START&gt;</a:t>
            </a:r>
          </a:p>
        </p:txBody>
      </p:sp>
      <p:sp>
        <p:nvSpPr>
          <p:cNvPr id="753" name="Shape 753"/>
          <p:cNvSpPr/>
          <p:nvPr/>
        </p:nvSpPr>
        <p:spPr>
          <a:xfrm>
            <a:off x="3896847" y="5388419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54" name="Shape 754"/>
          <p:cNvSpPr/>
          <p:nvPr/>
        </p:nvSpPr>
        <p:spPr>
          <a:xfrm>
            <a:off x="332675" y="6090000"/>
            <a:ext cx="1123799" cy="6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755" name="Shape 755"/>
          <p:cNvCxnSpPr>
            <a:cxnSpLocks/>
            <a:stCxn id="745" idx="3"/>
            <a:endCxn id="757" idx="1"/>
          </p:cNvCxnSpPr>
          <p:nvPr/>
        </p:nvCxnSpPr>
        <p:spPr>
          <a:xfrm flipV="1">
            <a:off x="3483989" y="4229094"/>
            <a:ext cx="451645" cy="2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8" name="Shape 758"/>
          <p:cNvCxnSpPr/>
          <p:nvPr/>
        </p:nvCxnSpPr>
        <p:spPr>
          <a:xfrm rot="10800000">
            <a:off x="4119845" y="4742019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3935634" y="3716294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759" name="Shape 759"/>
          <p:cNvCxnSpPr/>
          <p:nvPr/>
        </p:nvCxnSpPr>
        <p:spPr>
          <a:xfrm rot="10800000">
            <a:off x="4119845" y="3155893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/>
          <p:nvPr/>
        </p:nvSpPr>
        <p:spPr>
          <a:xfrm>
            <a:off x="3935634" y="244911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761" name="Shape 761"/>
          <p:cNvSpPr/>
          <p:nvPr/>
        </p:nvSpPr>
        <p:spPr>
          <a:xfrm>
            <a:off x="5808171" y="5389644"/>
            <a:ext cx="458999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64" name="Shape 764"/>
          <p:cNvSpPr/>
          <p:nvPr/>
        </p:nvSpPr>
        <p:spPr>
          <a:xfrm>
            <a:off x="5818623" y="3717519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765" name="Shape 765"/>
          <p:cNvCxnSpPr/>
          <p:nvPr/>
        </p:nvCxnSpPr>
        <p:spPr>
          <a:xfrm rot="10800000">
            <a:off x="6002833" y="3157118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6" name="Shape 766"/>
          <p:cNvSpPr/>
          <p:nvPr/>
        </p:nvSpPr>
        <p:spPr>
          <a:xfrm>
            <a:off x="5818623" y="2450339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67" name="Shape 767"/>
          <p:cNvCxnSpPr/>
          <p:nvPr/>
        </p:nvCxnSpPr>
        <p:spPr>
          <a:xfrm rot="10800000">
            <a:off x="6002833" y="4743244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Shape 753">
            <a:extLst>
              <a:ext uri="{FF2B5EF4-FFF2-40B4-BE49-F238E27FC236}">
                <a16:creationId xmlns:a16="http://schemas.microsoft.com/office/drawing/2014/main" id="{C10137C8-EF8C-42C9-A888-9DF0CC5BD96F}"/>
              </a:ext>
            </a:extLst>
          </p:cNvPr>
          <p:cNvSpPr/>
          <p:nvPr/>
        </p:nvSpPr>
        <p:spPr>
          <a:xfrm>
            <a:off x="4325183" y="5388418"/>
            <a:ext cx="40223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cxnSp>
        <p:nvCxnSpPr>
          <p:cNvPr id="33" name="Shape 758">
            <a:extLst>
              <a:ext uri="{FF2B5EF4-FFF2-40B4-BE49-F238E27FC236}">
                <a16:creationId xmlns:a16="http://schemas.microsoft.com/office/drawing/2014/main" id="{C6DD8A6A-ED1C-4AF5-9F39-3176E1BB5A02}"/>
              </a:ext>
            </a:extLst>
          </p:cNvPr>
          <p:cNvCxnSpPr/>
          <p:nvPr/>
        </p:nvCxnSpPr>
        <p:spPr>
          <a:xfrm rot="10800000">
            <a:off x="4491412" y="4742018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757">
            <a:extLst>
              <a:ext uri="{FF2B5EF4-FFF2-40B4-BE49-F238E27FC236}">
                <a16:creationId xmlns:a16="http://schemas.microsoft.com/office/drawing/2014/main" id="{7374EBC4-AA68-4DBF-B976-0C6FFBCADA4E}"/>
              </a:ext>
            </a:extLst>
          </p:cNvPr>
          <p:cNvSpPr/>
          <p:nvPr/>
        </p:nvSpPr>
        <p:spPr>
          <a:xfrm>
            <a:off x="4307201" y="3716293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35" name="Shape 759">
            <a:extLst>
              <a:ext uri="{FF2B5EF4-FFF2-40B4-BE49-F238E27FC236}">
                <a16:creationId xmlns:a16="http://schemas.microsoft.com/office/drawing/2014/main" id="{FC1CC42A-0F1D-4714-B59D-0223A2DA9DC2}"/>
              </a:ext>
            </a:extLst>
          </p:cNvPr>
          <p:cNvCxnSpPr/>
          <p:nvPr/>
        </p:nvCxnSpPr>
        <p:spPr>
          <a:xfrm rot="10800000">
            <a:off x="4491412" y="315589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760">
            <a:extLst>
              <a:ext uri="{FF2B5EF4-FFF2-40B4-BE49-F238E27FC236}">
                <a16:creationId xmlns:a16="http://schemas.microsoft.com/office/drawing/2014/main" id="{E426CCBA-EC75-4C75-9334-CE289B237366}"/>
              </a:ext>
            </a:extLst>
          </p:cNvPr>
          <p:cNvSpPr/>
          <p:nvPr/>
        </p:nvSpPr>
        <p:spPr>
          <a:xfrm>
            <a:off x="4307201" y="244911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5C258-0DE8-47F4-8B04-51B887E12CBE}"/>
              </a:ext>
            </a:extLst>
          </p:cNvPr>
          <p:cNvSpPr txBox="1"/>
          <p:nvPr/>
        </p:nvSpPr>
        <p:spPr>
          <a:xfrm>
            <a:off x="3843957" y="573482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9A9A04-C961-45E0-8932-983F4EEC328F}"/>
              </a:ext>
            </a:extLst>
          </p:cNvPr>
          <p:cNvSpPr txBox="1"/>
          <p:nvPr/>
        </p:nvSpPr>
        <p:spPr>
          <a:xfrm>
            <a:off x="4304014" y="572688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</a:t>
            </a:r>
          </a:p>
        </p:txBody>
      </p:sp>
      <p:sp>
        <p:nvSpPr>
          <p:cNvPr id="48" name="Shape 761">
            <a:extLst>
              <a:ext uri="{FF2B5EF4-FFF2-40B4-BE49-F238E27FC236}">
                <a16:creationId xmlns:a16="http://schemas.microsoft.com/office/drawing/2014/main" id="{4BF8624B-8C4F-4B7B-BDCE-F6FEEB220793}"/>
              </a:ext>
            </a:extLst>
          </p:cNvPr>
          <p:cNvSpPr/>
          <p:nvPr/>
        </p:nvSpPr>
        <p:spPr>
          <a:xfrm>
            <a:off x="6197495" y="5391748"/>
            <a:ext cx="434556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49" name="Shape 764">
            <a:extLst>
              <a:ext uri="{FF2B5EF4-FFF2-40B4-BE49-F238E27FC236}">
                <a16:creationId xmlns:a16="http://schemas.microsoft.com/office/drawing/2014/main" id="{C9E18840-313B-45B1-8BF9-D8AE9D4A3427}"/>
              </a:ext>
            </a:extLst>
          </p:cNvPr>
          <p:cNvSpPr/>
          <p:nvPr/>
        </p:nvSpPr>
        <p:spPr>
          <a:xfrm>
            <a:off x="6183503" y="3719623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50" name="Shape 765">
            <a:extLst>
              <a:ext uri="{FF2B5EF4-FFF2-40B4-BE49-F238E27FC236}">
                <a16:creationId xmlns:a16="http://schemas.microsoft.com/office/drawing/2014/main" id="{64E61871-B2AF-444A-996B-A8335FBE5576}"/>
              </a:ext>
            </a:extLst>
          </p:cNvPr>
          <p:cNvCxnSpPr>
            <a:cxnSpLocks/>
          </p:cNvCxnSpPr>
          <p:nvPr/>
        </p:nvCxnSpPr>
        <p:spPr>
          <a:xfrm rot="10800000">
            <a:off x="6367713" y="3159222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Shape 766">
            <a:extLst>
              <a:ext uri="{FF2B5EF4-FFF2-40B4-BE49-F238E27FC236}">
                <a16:creationId xmlns:a16="http://schemas.microsoft.com/office/drawing/2014/main" id="{34A7CCEF-32C5-402C-A0D9-7D9448588552}"/>
              </a:ext>
            </a:extLst>
          </p:cNvPr>
          <p:cNvSpPr/>
          <p:nvPr/>
        </p:nvSpPr>
        <p:spPr>
          <a:xfrm>
            <a:off x="6183503" y="245244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52" name="Shape 767">
            <a:extLst>
              <a:ext uri="{FF2B5EF4-FFF2-40B4-BE49-F238E27FC236}">
                <a16:creationId xmlns:a16="http://schemas.microsoft.com/office/drawing/2014/main" id="{B0D12019-1DBB-4F5C-8DDE-E53864FB0C27}"/>
              </a:ext>
            </a:extLst>
          </p:cNvPr>
          <p:cNvCxnSpPr>
            <a:cxnSpLocks/>
          </p:cNvCxnSpPr>
          <p:nvPr/>
        </p:nvCxnSpPr>
        <p:spPr>
          <a:xfrm rot="10800000">
            <a:off x="6367713" y="4745348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321EAE9-63C8-4EB4-AC2F-E769916F74F8}"/>
              </a:ext>
            </a:extLst>
          </p:cNvPr>
          <p:cNvSpPr txBox="1"/>
          <p:nvPr/>
        </p:nvSpPr>
        <p:spPr>
          <a:xfrm>
            <a:off x="5787841" y="572454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908CA4-9750-4AFA-82C7-8F1A7871244B}"/>
              </a:ext>
            </a:extLst>
          </p:cNvPr>
          <p:cNvSpPr txBox="1"/>
          <p:nvPr/>
        </p:nvSpPr>
        <p:spPr>
          <a:xfrm>
            <a:off x="6182141" y="57245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2D1332-D521-4682-8CFE-6374D1D59B6B}"/>
              </a:ext>
            </a:extLst>
          </p:cNvPr>
          <p:cNvSpPr txBox="1"/>
          <p:nvPr/>
        </p:nvSpPr>
        <p:spPr>
          <a:xfrm>
            <a:off x="2992004" y="574210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&lt;start&gt;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FD172C-F655-47D7-9712-4E84EA271ED6}"/>
              </a:ext>
            </a:extLst>
          </p:cNvPr>
          <p:cNvSpPr txBox="1"/>
          <p:nvPr/>
        </p:nvSpPr>
        <p:spPr>
          <a:xfrm>
            <a:off x="5694065" y="593139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(0.06)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057F9D-C136-4F22-8FC8-055A632F46E0}"/>
              </a:ext>
            </a:extLst>
          </p:cNvPr>
          <p:cNvSpPr txBox="1"/>
          <p:nvPr/>
        </p:nvSpPr>
        <p:spPr>
          <a:xfrm>
            <a:off x="6118020" y="592928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61A1C-0EA9-4BD3-837E-438F71827E79}"/>
              </a:ext>
            </a:extLst>
          </p:cNvPr>
          <p:cNvSpPr txBox="1"/>
          <p:nvPr/>
        </p:nvSpPr>
        <p:spPr>
          <a:xfrm>
            <a:off x="1621874" y="124872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Beam search with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k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E00C4-79E0-4F53-A660-43107B94F1E7}"/>
              </a:ext>
            </a:extLst>
          </p:cNvPr>
          <p:cNvSpPr txBox="1"/>
          <p:nvPr/>
        </p:nvSpPr>
        <p:spPr>
          <a:xfrm>
            <a:off x="4709593" y="593692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best</a:t>
            </a:r>
            <a:br>
              <a:rPr lang="en-US" sz="1200" dirty="0"/>
            </a:br>
            <a:r>
              <a:rPr lang="en-US" sz="1200" dirty="0"/>
              <a:t>Subsequence</a:t>
            </a:r>
            <a:br>
              <a:rPr lang="en-US" sz="1200" dirty="0"/>
            </a:br>
            <a:r>
              <a:rPr lang="en-US" sz="1200" dirty="0"/>
              <a:t>words</a:t>
            </a:r>
          </a:p>
        </p:txBody>
      </p:sp>
      <p:sp>
        <p:nvSpPr>
          <p:cNvPr id="69" name="Shape 761">
            <a:extLst>
              <a:ext uri="{FF2B5EF4-FFF2-40B4-BE49-F238E27FC236}">
                <a16:creationId xmlns:a16="http://schemas.microsoft.com/office/drawing/2014/main" id="{28F89AAE-6E91-4EA1-8B6F-5D999E0A1680}"/>
              </a:ext>
            </a:extLst>
          </p:cNvPr>
          <p:cNvSpPr/>
          <p:nvPr/>
        </p:nvSpPr>
        <p:spPr>
          <a:xfrm>
            <a:off x="7284211" y="5392366"/>
            <a:ext cx="434556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70" name="Shape 764">
            <a:extLst>
              <a:ext uri="{FF2B5EF4-FFF2-40B4-BE49-F238E27FC236}">
                <a16:creationId xmlns:a16="http://schemas.microsoft.com/office/drawing/2014/main" id="{BE3FF14D-B278-4995-B003-38DEEE2F26E7}"/>
              </a:ext>
            </a:extLst>
          </p:cNvPr>
          <p:cNvSpPr/>
          <p:nvPr/>
        </p:nvSpPr>
        <p:spPr>
          <a:xfrm>
            <a:off x="7270219" y="3720241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h3</a:t>
            </a:r>
          </a:p>
        </p:txBody>
      </p:sp>
      <p:cxnSp>
        <p:nvCxnSpPr>
          <p:cNvPr id="71" name="Shape 765">
            <a:extLst>
              <a:ext uri="{FF2B5EF4-FFF2-40B4-BE49-F238E27FC236}">
                <a16:creationId xmlns:a16="http://schemas.microsoft.com/office/drawing/2014/main" id="{FE107C35-C5E8-4131-A74B-4D35231A9481}"/>
              </a:ext>
            </a:extLst>
          </p:cNvPr>
          <p:cNvCxnSpPr>
            <a:cxnSpLocks/>
          </p:cNvCxnSpPr>
          <p:nvPr/>
        </p:nvCxnSpPr>
        <p:spPr>
          <a:xfrm rot="10800000">
            <a:off x="7454429" y="3159840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" name="Shape 766">
            <a:extLst>
              <a:ext uri="{FF2B5EF4-FFF2-40B4-BE49-F238E27FC236}">
                <a16:creationId xmlns:a16="http://schemas.microsoft.com/office/drawing/2014/main" id="{6634325C-F277-446B-9229-CF3B007981AB}"/>
              </a:ext>
            </a:extLst>
          </p:cNvPr>
          <p:cNvSpPr/>
          <p:nvPr/>
        </p:nvSpPr>
        <p:spPr>
          <a:xfrm>
            <a:off x="7270219" y="2453061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73" name="Shape 767">
            <a:extLst>
              <a:ext uri="{FF2B5EF4-FFF2-40B4-BE49-F238E27FC236}">
                <a16:creationId xmlns:a16="http://schemas.microsoft.com/office/drawing/2014/main" id="{FB3D1F31-CE79-491D-82E9-9224787F52CE}"/>
              </a:ext>
            </a:extLst>
          </p:cNvPr>
          <p:cNvCxnSpPr>
            <a:cxnSpLocks/>
          </p:cNvCxnSpPr>
          <p:nvPr/>
        </p:nvCxnSpPr>
        <p:spPr>
          <a:xfrm rot="10800000">
            <a:off x="7454429" y="4745966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D2194ED-4940-437D-8DA2-9996F9A9956F}"/>
              </a:ext>
            </a:extLst>
          </p:cNvPr>
          <p:cNvSpPr txBox="1"/>
          <p:nvPr/>
        </p:nvSpPr>
        <p:spPr>
          <a:xfrm>
            <a:off x="7225612" y="574108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straw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88BEC81-A697-474B-8C9E-3DF3BF4A9E71}"/>
              </a:ext>
            </a:extLst>
          </p:cNvPr>
          <p:cNvSpPr txBox="1"/>
          <p:nvPr/>
        </p:nvSpPr>
        <p:spPr>
          <a:xfrm>
            <a:off x="7159850" y="597402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(0.009)</a:t>
            </a:r>
          </a:p>
        </p:txBody>
      </p:sp>
      <p:sp>
        <p:nvSpPr>
          <p:cNvPr id="81" name="Shape 761">
            <a:extLst>
              <a:ext uri="{FF2B5EF4-FFF2-40B4-BE49-F238E27FC236}">
                <a16:creationId xmlns:a16="http://schemas.microsoft.com/office/drawing/2014/main" id="{8752DEBB-D623-4554-859D-199F8A26DE65}"/>
              </a:ext>
            </a:extLst>
          </p:cNvPr>
          <p:cNvSpPr/>
          <p:nvPr/>
        </p:nvSpPr>
        <p:spPr>
          <a:xfrm>
            <a:off x="8136432" y="5392366"/>
            <a:ext cx="434556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700" dirty="0"/>
          </a:p>
        </p:txBody>
      </p:sp>
      <p:sp>
        <p:nvSpPr>
          <p:cNvPr id="82" name="Shape 764">
            <a:extLst>
              <a:ext uri="{FF2B5EF4-FFF2-40B4-BE49-F238E27FC236}">
                <a16:creationId xmlns:a16="http://schemas.microsoft.com/office/drawing/2014/main" id="{56FCEBFF-D299-42AB-8B13-C2C867AD8F5B}"/>
              </a:ext>
            </a:extLst>
          </p:cNvPr>
          <p:cNvSpPr/>
          <p:nvPr/>
        </p:nvSpPr>
        <p:spPr>
          <a:xfrm>
            <a:off x="8122440" y="3720241"/>
            <a:ext cx="368400" cy="1025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h4</a:t>
            </a:r>
          </a:p>
        </p:txBody>
      </p:sp>
      <p:cxnSp>
        <p:nvCxnSpPr>
          <p:cNvPr id="83" name="Shape 765">
            <a:extLst>
              <a:ext uri="{FF2B5EF4-FFF2-40B4-BE49-F238E27FC236}">
                <a16:creationId xmlns:a16="http://schemas.microsoft.com/office/drawing/2014/main" id="{EB10946E-203F-46A9-8816-43AB4FEEEC02}"/>
              </a:ext>
            </a:extLst>
          </p:cNvPr>
          <p:cNvCxnSpPr>
            <a:cxnSpLocks/>
          </p:cNvCxnSpPr>
          <p:nvPr/>
        </p:nvCxnSpPr>
        <p:spPr>
          <a:xfrm rot="10800000">
            <a:off x="8306650" y="3159840"/>
            <a:ext cx="0" cy="56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" name="Shape 766">
            <a:extLst>
              <a:ext uri="{FF2B5EF4-FFF2-40B4-BE49-F238E27FC236}">
                <a16:creationId xmlns:a16="http://schemas.microsoft.com/office/drawing/2014/main" id="{E2DE438F-6749-4FF6-8AB4-CE0C05897D9A}"/>
              </a:ext>
            </a:extLst>
          </p:cNvPr>
          <p:cNvSpPr/>
          <p:nvPr/>
        </p:nvSpPr>
        <p:spPr>
          <a:xfrm>
            <a:off x="8122440" y="2453061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cxnSp>
        <p:nvCxnSpPr>
          <p:cNvPr id="85" name="Shape 767">
            <a:extLst>
              <a:ext uri="{FF2B5EF4-FFF2-40B4-BE49-F238E27FC236}">
                <a16:creationId xmlns:a16="http://schemas.microsoft.com/office/drawing/2014/main" id="{BD25FC54-6E28-4230-A340-C3FB244A2E39}"/>
              </a:ext>
            </a:extLst>
          </p:cNvPr>
          <p:cNvCxnSpPr>
            <a:cxnSpLocks/>
          </p:cNvCxnSpPr>
          <p:nvPr/>
        </p:nvCxnSpPr>
        <p:spPr>
          <a:xfrm rot="10800000">
            <a:off x="8306650" y="4745966"/>
            <a:ext cx="0" cy="646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5251363-3894-4380-9737-05F61F99D3FC}"/>
              </a:ext>
            </a:extLst>
          </p:cNvPr>
          <p:cNvSpPr txBox="1"/>
          <p:nvPr/>
        </p:nvSpPr>
        <p:spPr>
          <a:xfrm>
            <a:off x="8121405" y="574046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F2F777-F999-407B-BD2C-96B319EBB084}"/>
              </a:ext>
            </a:extLst>
          </p:cNvPr>
          <p:cNvSpPr txBox="1"/>
          <p:nvPr/>
        </p:nvSpPr>
        <p:spPr>
          <a:xfrm>
            <a:off x="8011774" y="5929904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(0.00036)</a:t>
            </a:r>
          </a:p>
        </p:txBody>
      </p:sp>
      <p:cxnSp>
        <p:nvCxnSpPr>
          <p:cNvPr id="101" name="Shape 762">
            <a:extLst>
              <a:ext uri="{FF2B5EF4-FFF2-40B4-BE49-F238E27FC236}">
                <a16:creationId xmlns:a16="http://schemas.microsoft.com/office/drawing/2014/main" id="{D6A3A91F-30A8-4D60-A985-944E8711BD98}"/>
              </a:ext>
            </a:extLst>
          </p:cNvPr>
          <p:cNvCxnSpPr>
            <a:cxnSpLocks/>
            <a:stCxn id="49" idx="3"/>
            <a:endCxn id="70" idx="1"/>
          </p:cNvCxnSpPr>
          <p:nvPr/>
        </p:nvCxnSpPr>
        <p:spPr>
          <a:xfrm>
            <a:off x="6551903" y="4232423"/>
            <a:ext cx="718316" cy="6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762">
            <a:extLst>
              <a:ext uri="{FF2B5EF4-FFF2-40B4-BE49-F238E27FC236}">
                <a16:creationId xmlns:a16="http://schemas.microsoft.com/office/drawing/2014/main" id="{C4F9A9D0-25BD-4E11-92C0-EE7CA504A6CE}"/>
              </a:ext>
            </a:extLst>
          </p:cNvPr>
          <p:cNvCxnSpPr>
            <a:cxnSpLocks/>
            <a:stCxn id="70" idx="3"/>
            <a:endCxn id="82" idx="1"/>
          </p:cNvCxnSpPr>
          <p:nvPr/>
        </p:nvCxnSpPr>
        <p:spPr>
          <a:xfrm>
            <a:off x="7638619" y="4233041"/>
            <a:ext cx="48382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2" name="Shape 762"/>
          <p:cNvCxnSpPr>
            <a:cxnSpLocks/>
          </p:cNvCxnSpPr>
          <p:nvPr/>
        </p:nvCxnSpPr>
        <p:spPr>
          <a:xfrm flipV="1">
            <a:off x="4318585" y="4038943"/>
            <a:ext cx="1479367" cy="265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762">
            <a:extLst>
              <a:ext uri="{FF2B5EF4-FFF2-40B4-BE49-F238E27FC236}">
                <a16:creationId xmlns:a16="http://schemas.microsoft.com/office/drawing/2014/main" id="{066BCAC6-8900-416A-B2FD-37365D70AFFB}"/>
              </a:ext>
            </a:extLst>
          </p:cNvPr>
          <p:cNvCxnSpPr>
            <a:cxnSpLocks/>
          </p:cNvCxnSpPr>
          <p:nvPr/>
        </p:nvCxnSpPr>
        <p:spPr>
          <a:xfrm flipV="1">
            <a:off x="4670009" y="4416090"/>
            <a:ext cx="1479367" cy="265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6B32B-F232-41B7-A643-FA3F9822F1D4}"/>
              </a:ext>
            </a:extLst>
          </p:cNvPr>
          <p:cNvCxnSpPr>
            <a:cxnSpLocks/>
          </p:cNvCxnSpPr>
          <p:nvPr/>
        </p:nvCxnSpPr>
        <p:spPr>
          <a:xfrm>
            <a:off x="5543357" y="6067975"/>
            <a:ext cx="24448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hape 749">
            <a:extLst>
              <a:ext uri="{FF2B5EF4-FFF2-40B4-BE49-F238E27FC236}">
                <a16:creationId xmlns:a16="http://schemas.microsoft.com/office/drawing/2014/main" id="{AC1BE4FA-10F6-4093-A885-76D41888277D}"/>
              </a:ext>
            </a:extLst>
          </p:cNvPr>
          <p:cNvSpPr/>
          <p:nvPr/>
        </p:nvSpPr>
        <p:spPr>
          <a:xfrm>
            <a:off x="3115589" y="244913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24" name="Shape 760">
            <a:extLst>
              <a:ext uri="{FF2B5EF4-FFF2-40B4-BE49-F238E27FC236}">
                <a16:creationId xmlns:a16="http://schemas.microsoft.com/office/drawing/2014/main" id="{483CF068-66CF-4F54-83E5-817DBE60B2AC}"/>
              </a:ext>
            </a:extLst>
          </p:cNvPr>
          <p:cNvSpPr/>
          <p:nvPr/>
        </p:nvSpPr>
        <p:spPr>
          <a:xfrm>
            <a:off x="3935634" y="2449114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25" name="Shape 766">
            <a:extLst>
              <a:ext uri="{FF2B5EF4-FFF2-40B4-BE49-F238E27FC236}">
                <a16:creationId xmlns:a16="http://schemas.microsoft.com/office/drawing/2014/main" id="{93855442-DEF8-4AC9-8C0A-E49D5F763A15}"/>
              </a:ext>
            </a:extLst>
          </p:cNvPr>
          <p:cNvSpPr/>
          <p:nvPr/>
        </p:nvSpPr>
        <p:spPr>
          <a:xfrm>
            <a:off x="5818623" y="2450339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26" name="Shape 760">
            <a:extLst>
              <a:ext uri="{FF2B5EF4-FFF2-40B4-BE49-F238E27FC236}">
                <a16:creationId xmlns:a16="http://schemas.microsoft.com/office/drawing/2014/main" id="{C27DD99C-D2CB-44D9-B688-E34EC18CE104}"/>
              </a:ext>
            </a:extLst>
          </p:cNvPr>
          <p:cNvSpPr/>
          <p:nvPr/>
        </p:nvSpPr>
        <p:spPr>
          <a:xfrm>
            <a:off x="4307201" y="2449113"/>
            <a:ext cx="368400" cy="7067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ECA61D6-EEAB-4478-B57E-EB3474527C34}"/>
              </a:ext>
            </a:extLst>
          </p:cNvPr>
          <p:cNvSpPr txBox="1"/>
          <p:nvPr/>
        </p:nvSpPr>
        <p:spPr>
          <a:xfrm>
            <a:off x="5820956" y="24749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54CA4DF-3A90-4B6D-8D68-8F3EBEA1110F}"/>
              </a:ext>
            </a:extLst>
          </p:cNvPr>
          <p:cNvSpPr txBox="1"/>
          <p:nvPr/>
        </p:nvSpPr>
        <p:spPr>
          <a:xfrm>
            <a:off x="3873022" y="263011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41F8F3A-F924-4F7E-B21B-B940EE631306}"/>
              </a:ext>
            </a:extLst>
          </p:cNvPr>
          <p:cNvSpPr txBox="1"/>
          <p:nvPr/>
        </p:nvSpPr>
        <p:spPr>
          <a:xfrm>
            <a:off x="3910838" y="241846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8BA6789-93C2-4C18-AF74-60867B02BC22}"/>
              </a:ext>
            </a:extLst>
          </p:cNvPr>
          <p:cNvSpPr txBox="1"/>
          <p:nvPr/>
        </p:nvSpPr>
        <p:spPr>
          <a:xfrm>
            <a:off x="3575991" y="240151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hat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11850AD-F2DC-45BA-BCB3-38340314C880}"/>
              </a:ext>
            </a:extLst>
          </p:cNvPr>
          <p:cNvSpPr txBox="1"/>
          <p:nvPr/>
        </p:nvSpPr>
        <p:spPr>
          <a:xfrm>
            <a:off x="3514435" y="262366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roof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2B7C9E2-8BC2-46B0-8225-4DE5EAB786C9}"/>
              </a:ext>
            </a:extLst>
          </p:cNvPr>
          <p:cNvSpPr txBox="1"/>
          <p:nvPr/>
        </p:nvSpPr>
        <p:spPr>
          <a:xfrm>
            <a:off x="4288092" y="242126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D439EF-2B23-46E8-BD45-17A2EB2C8034}"/>
              </a:ext>
            </a:extLst>
          </p:cNvPr>
          <p:cNvSpPr txBox="1"/>
          <p:nvPr/>
        </p:nvSpPr>
        <p:spPr>
          <a:xfrm>
            <a:off x="4299264" y="262499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93AE088-EB21-4CC3-8BA5-9EF97E45FF3C}"/>
              </a:ext>
            </a:extLst>
          </p:cNvPr>
          <p:cNvSpPr txBox="1"/>
          <p:nvPr/>
        </p:nvSpPr>
        <p:spPr>
          <a:xfrm>
            <a:off x="4652877" y="241613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with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45B4EB0-D3E3-4353-B703-7F2752E134B9}"/>
              </a:ext>
            </a:extLst>
          </p:cNvPr>
          <p:cNvSpPr txBox="1"/>
          <p:nvPr/>
        </p:nvSpPr>
        <p:spPr>
          <a:xfrm>
            <a:off x="4649303" y="262366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sitting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CB2B175-962C-4889-9C14-9612B1D48E05}"/>
              </a:ext>
            </a:extLst>
          </p:cNvPr>
          <p:cNvSpPr txBox="1"/>
          <p:nvPr/>
        </p:nvSpPr>
        <p:spPr>
          <a:xfrm>
            <a:off x="2604696" y="2606521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man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ED14240-D1EF-4DCB-A00B-0B677C30309E}"/>
              </a:ext>
            </a:extLst>
          </p:cNvPr>
          <p:cNvSpPr txBox="1"/>
          <p:nvPr/>
        </p:nvSpPr>
        <p:spPr>
          <a:xfrm>
            <a:off x="2551502" y="2402225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0F49A7E-EC4B-4CF2-9E00-8006C2DB4312}"/>
              </a:ext>
            </a:extLst>
          </p:cNvPr>
          <p:cNvSpPr txBox="1"/>
          <p:nvPr/>
        </p:nvSpPr>
        <p:spPr>
          <a:xfrm>
            <a:off x="3107367" y="242331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D6086B3-3830-47C1-A8A4-EB55EAF3ABAA}"/>
              </a:ext>
            </a:extLst>
          </p:cNvPr>
          <p:cNvSpPr txBox="1"/>
          <p:nvPr/>
        </p:nvSpPr>
        <p:spPr>
          <a:xfrm>
            <a:off x="3107367" y="26065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98277E8-F399-4F15-A639-A16130BB1A2B}"/>
              </a:ext>
            </a:extLst>
          </p:cNvPr>
          <p:cNvSpPr txBox="1"/>
          <p:nvPr/>
        </p:nvSpPr>
        <p:spPr>
          <a:xfrm>
            <a:off x="1711773" y="2124854"/>
            <a:ext cx="1772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Top-k most likely words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C41DD37-6449-419A-87C3-901B49A9E79A}"/>
              </a:ext>
            </a:extLst>
          </p:cNvPr>
          <p:cNvSpPr txBox="1"/>
          <p:nvPr/>
        </p:nvSpPr>
        <p:spPr>
          <a:xfrm>
            <a:off x="3140714" y="279761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460A99E-BDEE-4A8D-9E74-1C4C4F4A30D7}"/>
              </a:ext>
            </a:extLst>
          </p:cNvPr>
          <p:cNvSpPr txBox="1"/>
          <p:nvPr/>
        </p:nvSpPr>
        <p:spPr>
          <a:xfrm>
            <a:off x="3932467" y="282553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C4CAA36-5722-453B-BC43-B5D3D41FCB1A}"/>
              </a:ext>
            </a:extLst>
          </p:cNvPr>
          <p:cNvSpPr txBox="1"/>
          <p:nvPr/>
        </p:nvSpPr>
        <p:spPr>
          <a:xfrm>
            <a:off x="4306092" y="282553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3A5B863-AF62-4CB2-AD0A-923663F5B42C}"/>
              </a:ext>
            </a:extLst>
          </p:cNvPr>
          <p:cNvSpPr txBox="1"/>
          <p:nvPr/>
        </p:nvSpPr>
        <p:spPr>
          <a:xfrm>
            <a:off x="5240833" y="247496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&lt;end&gt;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F029D06-B64B-4AFD-B15C-BAB1AB5906E1}"/>
              </a:ext>
            </a:extLst>
          </p:cNvPr>
          <p:cNvSpPr txBox="1"/>
          <p:nvPr/>
        </p:nvSpPr>
        <p:spPr>
          <a:xfrm>
            <a:off x="5840152" y="284401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E7E85CD-5147-46F2-88EE-5865BB944731}"/>
              </a:ext>
            </a:extLst>
          </p:cNvPr>
          <p:cNvSpPr txBox="1"/>
          <p:nvPr/>
        </p:nvSpPr>
        <p:spPr>
          <a:xfrm>
            <a:off x="5778477" y="270340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5CFD7F1-D6BB-4565-959B-EF04398AD1B3}"/>
              </a:ext>
            </a:extLst>
          </p:cNvPr>
          <p:cNvSpPr txBox="1"/>
          <p:nvPr/>
        </p:nvSpPr>
        <p:spPr>
          <a:xfrm>
            <a:off x="6522748" y="269151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7A3284-1500-40F6-8A4C-E0FA2623C855}"/>
              </a:ext>
            </a:extLst>
          </p:cNvPr>
          <p:cNvSpPr txBox="1"/>
          <p:nvPr/>
        </p:nvSpPr>
        <p:spPr>
          <a:xfrm>
            <a:off x="6154037" y="247410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1DB91-9724-4117-B13B-5F8A920473CC}"/>
              </a:ext>
            </a:extLst>
          </p:cNvPr>
          <p:cNvSpPr txBox="1"/>
          <p:nvPr/>
        </p:nvSpPr>
        <p:spPr>
          <a:xfrm>
            <a:off x="6164064" y="269746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B5AE7F9-8E45-451C-9593-4232A1B02C7B}"/>
              </a:ext>
            </a:extLst>
          </p:cNvPr>
          <p:cNvSpPr txBox="1"/>
          <p:nvPr/>
        </p:nvSpPr>
        <p:spPr>
          <a:xfrm>
            <a:off x="6201657" y="283867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31C351B-252A-4AB9-8DC4-E007B8692C3B}"/>
              </a:ext>
            </a:extLst>
          </p:cNvPr>
          <p:cNvSpPr txBox="1"/>
          <p:nvPr/>
        </p:nvSpPr>
        <p:spPr>
          <a:xfrm>
            <a:off x="7631293" y="244911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hat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6958B76-5A9A-4D3B-9CA5-3D28616AC56E}"/>
              </a:ext>
            </a:extLst>
          </p:cNvPr>
          <p:cNvSpPr txBox="1"/>
          <p:nvPr/>
        </p:nvSpPr>
        <p:spPr>
          <a:xfrm>
            <a:off x="7253887" y="246096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DDF2536-7FBA-40B0-A9B2-D21A22E910A2}"/>
              </a:ext>
            </a:extLst>
          </p:cNvPr>
          <p:cNvSpPr txBox="1"/>
          <p:nvPr/>
        </p:nvSpPr>
        <p:spPr>
          <a:xfrm>
            <a:off x="7263914" y="268432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219D5E5-0796-4035-8125-B8207EC3497F}"/>
              </a:ext>
            </a:extLst>
          </p:cNvPr>
          <p:cNvSpPr txBox="1"/>
          <p:nvPr/>
        </p:nvSpPr>
        <p:spPr>
          <a:xfrm>
            <a:off x="7301507" y="282553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E33B388-6E23-4692-B7ED-E6193F6E0DB5}"/>
              </a:ext>
            </a:extLst>
          </p:cNvPr>
          <p:cNvSpPr txBox="1"/>
          <p:nvPr/>
        </p:nvSpPr>
        <p:spPr>
          <a:xfrm>
            <a:off x="6542412" y="243259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straw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C8C1A0E-11E9-4E0D-9B9F-104CEA947B76}"/>
              </a:ext>
            </a:extLst>
          </p:cNvPr>
          <p:cNvSpPr txBox="1"/>
          <p:nvPr/>
        </p:nvSpPr>
        <p:spPr>
          <a:xfrm>
            <a:off x="8104666" y="244153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1F9F961-9E1F-493A-B06F-88FBE6CB8A66}"/>
              </a:ext>
            </a:extLst>
          </p:cNvPr>
          <p:cNvSpPr txBox="1"/>
          <p:nvPr/>
        </p:nvSpPr>
        <p:spPr>
          <a:xfrm>
            <a:off x="8114693" y="266489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2FEBF9-B528-445C-B49C-31FA9D4ACAB3}"/>
              </a:ext>
            </a:extLst>
          </p:cNvPr>
          <p:cNvSpPr txBox="1"/>
          <p:nvPr/>
        </p:nvSpPr>
        <p:spPr>
          <a:xfrm>
            <a:off x="8152286" y="280610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1B18D2C-AD39-482F-AA19-3567E74E31F2}"/>
              </a:ext>
            </a:extLst>
          </p:cNvPr>
          <p:cNvSpPr txBox="1"/>
          <p:nvPr/>
        </p:nvSpPr>
        <p:spPr>
          <a:xfrm>
            <a:off x="8482072" y="243259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&lt;end&gt;</a:t>
            </a:r>
          </a:p>
        </p:txBody>
      </p:sp>
    </p:spTree>
    <p:extLst>
      <p:ext uri="{BB962C8B-B14F-4D97-AF65-F5344CB8AC3E}">
        <p14:creationId xmlns:p14="http://schemas.microsoft.com/office/powerpoint/2010/main" val="41975748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235901" y="0"/>
            <a:ext cx="5512799" cy="132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Image Sentence Datasets</a:t>
            </a:r>
          </a:p>
        </p:txBody>
      </p:sp>
      <p:pic>
        <p:nvPicPr>
          <p:cNvPr id="776" name="Shape 7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50" y="1051701"/>
            <a:ext cx="4625224" cy="4497761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 txBox="1"/>
          <p:nvPr/>
        </p:nvSpPr>
        <p:spPr>
          <a:xfrm>
            <a:off x="5285151" y="1260034"/>
            <a:ext cx="3753899" cy="341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Microsoft COCO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/>
              <a:t>[Tsung-Yi Lin et al. 2014]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mscoco.org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currently: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~120K images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~5 sentences each</a:t>
            </a:r>
          </a:p>
        </p:txBody>
      </p:sp>
    </p:spTree>
    <p:extLst>
      <p:ext uri="{BB962C8B-B14F-4D97-AF65-F5344CB8AC3E}">
        <p14:creationId xmlns:p14="http://schemas.microsoft.com/office/powerpoint/2010/main" val="986162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Shape 7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21640"/>
            <a:ext cx="9143999" cy="2702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953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Shape 7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970494"/>
            <a:ext cx="9143999" cy="271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49935"/>
            <a:ext cx="9144000" cy="2713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587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68</a:t>
            </a:fld>
            <a:endParaRPr lang="en"/>
          </a:p>
        </p:txBody>
      </p:sp>
      <p:sp>
        <p:nvSpPr>
          <p:cNvPr id="796" name="Shape 796"/>
          <p:cNvSpPr txBox="1"/>
          <p:nvPr/>
        </p:nvSpPr>
        <p:spPr>
          <a:xfrm>
            <a:off x="119951" y="6152534"/>
            <a:ext cx="8516399" cy="88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1"/>
              <a:t>Show Attend and Tell, Xu et al., 2015</a:t>
            </a:r>
          </a:p>
        </p:txBody>
      </p:sp>
      <p:pic>
        <p:nvPicPr>
          <p:cNvPr id="797" name="Shape 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443655"/>
            <a:ext cx="6076950" cy="307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Shape 798"/>
          <p:cNvSpPr txBox="1"/>
          <p:nvPr/>
        </p:nvSpPr>
        <p:spPr>
          <a:xfrm>
            <a:off x="230676" y="172233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RNN attention networks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RNN attends spatially to different parts of images while generating each word of the sentence:</a:t>
            </a:r>
          </a:p>
        </p:txBody>
      </p:sp>
    </p:spTree>
    <p:extLst>
      <p:ext uri="{BB962C8B-B14F-4D97-AF65-F5344CB8AC3E}">
        <p14:creationId xmlns:p14="http://schemas.microsoft.com/office/powerpoint/2010/main" val="2052398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850" y="1014884"/>
            <a:ext cx="2249374" cy="472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-43825" y="4258534"/>
            <a:ext cx="3719399" cy="5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90500" lvl="0" indent="0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rgbClr val="000000"/>
                </a:solidFill>
                <a:highlight>
                  <a:srgbClr val="FFFFFF"/>
                </a:highlight>
              </a:rPr>
              <a:t>Multiple Object Recognition with Visual Attention, Ba et al. 2015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43576" y="90435"/>
            <a:ext cx="8327668" cy="803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Sequential Processing of fixed inputs</a:t>
            </a:r>
          </a:p>
        </p:txBody>
      </p:sp>
    </p:spTree>
    <p:extLst>
      <p:ext uri="{BB962C8B-B14F-4D97-AF65-F5344CB8AC3E}">
        <p14:creationId xmlns:p14="http://schemas.microsoft.com/office/powerpoint/2010/main" val="373024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3478644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125" y="1145512"/>
            <a:ext cx="4408830" cy="474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-49350" y="3511967"/>
            <a:ext cx="2814599" cy="4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90500" lvl="0" indent="0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DRAW: A Recurrent Neural Network For Image Generation, Gregor et al.</a:t>
            </a:r>
          </a:p>
        </p:txBody>
      </p:sp>
      <p:sp>
        <p:nvSpPr>
          <p:cNvPr id="6" name="Shape 151"/>
          <p:cNvSpPr txBox="1"/>
          <p:nvPr/>
        </p:nvSpPr>
        <p:spPr>
          <a:xfrm>
            <a:off x="243576" y="90435"/>
            <a:ext cx="8327668" cy="803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Recurrent Image Generation</a:t>
            </a:r>
            <a:endParaRPr lang="en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893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57447" y="143138"/>
            <a:ext cx="8312728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Vanill</a:t>
            </a:r>
            <a:r>
              <a:rPr lang="en-US" sz="3200" dirty="0">
                <a:solidFill>
                  <a:schemeClr val="bg1"/>
                </a:solidFill>
              </a:rPr>
              <a:t>a RNN: Exploding/Vanishing Gradients</a:t>
            </a:r>
            <a:endParaRPr lang="en" sz="3200" dirty="0">
              <a:solidFill>
                <a:schemeClr val="bg1"/>
              </a:solidFill>
            </a:endParaRPr>
          </a:p>
        </p:txBody>
      </p:sp>
      <p:grpSp>
        <p:nvGrpSpPr>
          <p:cNvPr id="231" name="Shape 231"/>
          <p:cNvGrpSpPr/>
          <p:nvPr/>
        </p:nvGrpSpPr>
        <p:grpSpPr>
          <a:xfrm>
            <a:off x="509275" y="1561433"/>
            <a:ext cx="1477686" cy="4049467"/>
            <a:chOff x="3548350" y="2044700"/>
            <a:chExt cx="1477686" cy="3037100"/>
          </a:xfrm>
        </p:grpSpPr>
        <p:sp>
          <p:nvSpPr>
            <p:cNvPr id="232" name="Shape 232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235" name="Shape 235"/>
            <p:cNvCxnSpPr>
              <a:stCxn id="233" idx="0"/>
              <a:endCxn id="234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36" name="Shape 236"/>
            <p:cNvCxnSpPr>
              <a:stCxn id="232" idx="0"/>
              <a:endCxn id="233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37" name="Shape 237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398" y="1303970"/>
            <a:ext cx="4253410" cy="39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398" y="2140233"/>
            <a:ext cx="1751279" cy="35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10F8D6-38A9-4B91-89C1-7A7E4DAF444C}"/>
              </a:ext>
            </a:extLst>
          </p:cNvPr>
          <p:cNvSpPr txBox="1"/>
          <p:nvPr/>
        </p:nvSpPr>
        <p:spPr>
          <a:xfrm>
            <a:off x="1661747" y="30480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88EF8-1DAF-4146-AC55-072841C460D2}"/>
                  </a:ext>
                </a:extLst>
              </p:cNvPr>
              <p:cNvSpPr txBox="1"/>
              <p:nvPr/>
            </p:nvSpPr>
            <p:spPr>
              <a:xfrm>
                <a:off x="2310937" y="2814562"/>
                <a:ext cx="3980577" cy="2419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mbria Math" panose="02040503050406030204" pitchFamily="18" charset="0"/>
                  </a:rPr>
                  <a:t>Using Jacobians:</a:t>
                </a:r>
              </a:p>
              <a:p>
                <a:endParaRPr lang="en-US" sz="24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  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88EF8-1DAF-4146-AC55-072841C46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7" y="2814562"/>
                <a:ext cx="3980577" cy="2419380"/>
              </a:xfrm>
              <a:prstGeom prst="rect">
                <a:avLst/>
              </a:prstGeom>
              <a:blipFill>
                <a:blip r:embed="rId5"/>
                <a:stretch>
                  <a:fillRect l="-229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E8BE5EA2-2265-421F-BF61-8B69FB615D2E}"/>
              </a:ext>
            </a:extLst>
          </p:cNvPr>
          <p:cNvSpPr/>
          <p:nvPr/>
        </p:nvSpPr>
        <p:spPr>
          <a:xfrm rot="16200000">
            <a:off x="5138765" y="605455"/>
            <a:ext cx="270227" cy="248660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1A23E5-6E80-48A2-BB7F-C78EFCAF7A64}"/>
                  </a:ext>
                </a:extLst>
              </p:cNvPr>
              <p:cNvSpPr txBox="1"/>
              <p:nvPr/>
            </p:nvSpPr>
            <p:spPr>
              <a:xfrm>
                <a:off x="5050676" y="1962003"/>
                <a:ext cx="446404" cy="48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1A23E5-6E80-48A2-BB7F-C78EFCAF7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76" y="1962003"/>
                <a:ext cx="446404" cy="481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623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57447" y="143138"/>
            <a:ext cx="8312728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Vanill</a:t>
            </a:r>
            <a:r>
              <a:rPr lang="en-US" sz="3200" dirty="0">
                <a:solidFill>
                  <a:schemeClr val="bg1"/>
                </a:solidFill>
              </a:rPr>
              <a:t>a RNN: Exploding/Vanishing Gradients</a:t>
            </a:r>
            <a:endParaRPr lang="en" sz="3200" dirty="0">
              <a:solidFill>
                <a:schemeClr val="bg1"/>
              </a:solidFill>
            </a:endParaRPr>
          </a:p>
        </p:txBody>
      </p:sp>
      <p:grpSp>
        <p:nvGrpSpPr>
          <p:cNvPr id="231" name="Shape 231"/>
          <p:cNvGrpSpPr/>
          <p:nvPr/>
        </p:nvGrpSpPr>
        <p:grpSpPr>
          <a:xfrm>
            <a:off x="509275" y="1561433"/>
            <a:ext cx="1477686" cy="4049467"/>
            <a:chOff x="3548350" y="2044700"/>
            <a:chExt cx="1477686" cy="3037100"/>
          </a:xfrm>
        </p:grpSpPr>
        <p:sp>
          <p:nvSpPr>
            <p:cNvPr id="232" name="Shape 232"/>
            <p:cNvSpPr/>
            <p:nvPr/>
          </p:nvSpPr>
          <p:spPr>
            <a:xfrm>
              <a:off x="3839200" y="4213600"/>
              <a:ext cx="398099" cy="8682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x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3548350" y="3243450"/>
              <a:ext cx="979799" cy="623099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</a:rPr>
                <a:t>RNN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839200" y="2044700"/>
              <a:ext cx="398099" cy="8682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y</a:t>
              </a:r>
            </a:p>
          </p:txBody>
        </p:sp>
        <p:cxnSp>
          <p:nvCxnSpPr>
            <p:cNvPr id="235" name="Shape 235"/>
            <p:cNvCxnSpPr>
              <a:stCxn id="233" idx="0"/>
              <a:endCxn id="234" idx="2"/>
            </p:cNvCxnSpPr>
            <p:nvPr/>
          </p:nvCxnSpPr>
          <p:spPr>
            <a:xfrm rot="10800000">
              <a:off x="4038249" y="2912850"/>
              <a:ext cx="0" cy="330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36" name="Shape 236"/>
            <p:cNvCxnSpPr>
              <a:stCxn id="232" idx="0"/>
              <a:endCxn id="233" idx="2"/>
            </p:cNvCxnSpPr>
            <p:nvPr/>
          </p:nvCxnSpPr>
          <p:spPr>
            <a:xfrm rot="10800000">
              <a:off x="4038249" y="3866500"/>
              <a:ext cx="0" cy="34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37" name="Shape 237"/>
            <p:cNvSpPr/>
            <p:nvPr/>
          </p:nvSpPr>
          <p:spPr>
            <a:xfrm>
              <a:off x="4508273" y="3401125"/>
              <a:ext cx="517763" cy="278767"/>
            </a:xfrm>
            <a:custGeom>
              <a:avLst/>
              <a:gdLst/>
              <a:ahLst/>
              <a:cxnLst/>
              <a:rect l="0" t="0" r="0" b="0"/>
              <a:pathLst>
                <a:path w="14987" h="14019" extrusionOk="0">
                  <a:moveTo>
                    <a:pt x="637" y="0"/>
                  </a:moveTo>
                  <a:cubicBezTo>
                    <a:pt x="3026" y="1327"/>
                    <a:pt x="15080" y="5629"/>
                    <a:pt x="14974" y="7966"/>
                  </a:cubicBezTo>
                  <a:cubicBezTo>
                    <a:pt x="14867" y="10302"/>
                    <a:pt x="2495" y="13010"/>
                    <a:pt x="0" y="140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F10F8D6-38A9-4B91-89C1-7A7E4DAF444C}"/>
              </a:ext>
            </a:extLst>
          </p:cNvPr>
          <p:cNvSpPr txBox="1"/>
          <p:nvPr/>
        </p:nvSpPr>
        <p:spPr>
          <a:xfrm>
            <a:off x="1661747" y="30480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88EF8-1DAF-4146-AC55-072841C460D2}"/>
                  </a:ext>
                </a:extLst>
              </p:cNvPr>
              <p:cNvSpPr txBox="1"/>
              <p:nvPr/>
            </p:nvSpPr>
            <p:spPr>
              <a:xfrm>
                <a:off x="2151645" y="1057924"/>
                <a:ext cx="6834411" cy="5531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mbria Math" panose="02040503050406030204" pitchFamily="18" charset="0"/>
                  </a:rPr>
                  <a:t>Using Jacobians: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  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b="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sz="2000" b="0" dirty="0"/>
                  <a:t> can be arbitrarily large/small. </a:t>
                </a:r>
              </a:p>
              <a:p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sz="2000" b="0" dirty="0"/>
                  <a:t> is multiplied by the gradient at the next step, so the gradient across time steps is roughly a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If the largest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b="0" dirty="0"/>
                  <a:t>, the gradients will grow exponentially with time (exploding).</a:t>
                </a:r>
              </a:p>
              <a:p>
                <a:endParaRPr lang="en-US" sz="2000" b="0" dirty="0"/>
              </a:p>
              <a:p>
                <a:r>
                  <a:rPr lang="en-US" sz="2000" dirty="0"/>
                  <a:t>If the largest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the gradients will shrink exponentially with time (vanishing).</a:t>
                </a:r>
              </a:p>
              <a:p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788EF8-1DAF-4146-AC55-072841C46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45" y="1057924"/>
                <a:ext cx="6834411" cy="5531001"/>
              </a:xfrm>
              <a:prstGeom prst="rect">
                <a:avLst/>
              </a:prstGeom>
              <a:blipFill>
                <a:blip r:embed="rId3"/>
                <a:stretch>
                  <a:fillRect l="-981" t="-662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3327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>
            <a:spLocks noGrp="1"/>
          </p:cNvSpPr>
          <p:nvPr>
            <p:ph type="sldNum" idx="4294967295"/>
          </p:nvPr>
        </p:nvSpPr>
        <p:spPr>
          <a:xfrm>
            <a:off x="8594725" y="6332538"/>
            <a:ext cx="549275" cy="5254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73</a:t>
            </a:fld>
            <a:endParaRPr lang="en"/>
          </a:p>
        </p:txBody>
      </p:sp>
      <p:sp>
        <p:nvSpPr>
          <p:cNvPr id="1346" name="Shape 1346"/>
          <p:cNvSpPr txBox="1"/>
          <p:nvPr/>
        </p:nvSpPr>
        <p:spPr>
          <a:xfrm>
            <a:off x="3193776" y="909825"/>
            <a:ext cx="5660699" cy="10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</a:rPr>
              <a:t>Recall: “PlainNets” vs. ResNets</a:t>
            </a:r>
          </a:p>
        </p:txBody>
      </p:sp>
      <p:pic>
        <p:nvPicPr>
          <p:cNvPr id="1347" name="Shape 1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01" y="976775"/>
            <a:ext cx="2796299" cy="433907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48" name="Shape 1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5700" y="2687085"/>
            <a:ext cx="1733518" cy="1618343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49" name="Shape 1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575" y="2644649"/>
            <a:ext cx="2505226" cy="170319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350" name="Shape 1350"/>
          <p:cNvCxnSpPr>
            <a:cxnSpLocks/>
          </p:cNvCxnSpPr>
          <p:nvPr/>
        </p:nvCxnSpPr>
        <p:spPr>
          <a:xfrm>
            <a:off x="5515574" y="3488079"/>
            <a:ext cx="569342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1" name="Shape 1351"/>
          <p:cNvSpPr/>
          <p:nvPr/>
        </p:nvSpPr>
        <p:spPr>
          <a:xfrm>
            <a:off x="3349452" y="2476700"/>
            <a:ext cx="5395538" cy="2059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2" name="Shape 1352"/>
          <p:cNvSpPr txBox="1"/>
          <p:nvPr/>
        </p:nvSpPr>
        <p:spPr>
          <a:xfrm>
            <a:off x="3193776" y="1505101"/>
            <a:ext cx="5750923" cy="4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i="1" dirty="0"/>
              <a:t>ResNet </a:t>
            </a:r>
            <a:r>
              <a:rPr lang="en-US" dirty="0"/>
              <a:t>are very deep networks</a:t>
            </a:r>
            <a:r>
              <a:rPr lang="en" dirty="0"/>
              <a:t>. </a:t>
            </a:r>
            <a:r>
              <a:rPr lang="en-US" dirty="0"/>
              <a:t>They use residual connections as “hints” to approximate the identity fn.</a:t>
            </a:r>
            <a:endParaRPr lang="en" dirty="0"/>
          </a:p>
        </p:txBody>
      </p:sp>
      <p:sp>
        <p:nvSpPr>
          <p:cNvPr id="10" name="Shape 798">
            <a:extLst>
              <a:ext uri="{FF2B5EF4-FFF2-40B4-BE49-F238E27FC236}">
                <a16:creationId xmlns:a16="http://schemas.microsoft.com/office/drawing/2014/main" id="{32FF2613-5820-4AFD-B85A-376738007046}"/>
              </a:ext>
            </a:extLst>
          </p:cNvPr>
          <p:cNvSpPr txBox="1"/>
          <p:nvPr/>
        </p:nvSpPr>
        <p:spPr>
          <a:xfrm>
            <a:off x="488370" y="138550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Better RNN Memory: LSTMs</a:t>
            </a:r>
            <a:endParaRPr lang="en" sz="32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9311280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98">
            <a:extLst>
              <a:ext uri="{FF2B5EF4-FFF2-40B4-BE49-F238E27FC236}">
                <a16:creationId xmlns:a16="http://schemas.microsoft.com/office/drawing/2014/main" id="{32FF2613-5820-4AFD-B85A-376738007046}"/>
              </a:ext>
            </a:extLst>
          </p:cNvPr>
          <p:cNvSpPr txBox="1"/>
          <p:nvPr/>
        </p:nvSpPr>
        <p:spPr>
          <a:xfrm>
            <a:off x="488370" y="138550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Better RNN Memory: LSTMs</a:t>
            </a:r>
            <a:endParaRPr lang="en" sz="32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90985-F280-422F-86BC-2F1C6A9F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5" y="2139693"/>
            <a:ext cx="8348489" cy="2578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LSTMs (Long Short-Term Memory) units have a memory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which is gated element-wise (no linear transform) from one time step to the next.</a:t>
                </a: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  <a:blipFill>
                <a:blip r:embed="rId4"/>
                <a:stretch>
                  <a:fillRect l="-741" t="-54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72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98">
            <a:extLst>
              <a:ext uri="{FF2B5EF4-FFF2-40B4-BE49-F238E27FC236}">
                <a16:creationId xmlns:a16="http://schemas.microsoft.com/office/drawing/2014/main" id="{32FF2613-5820-4AFD-B85A-376738007046}"/>
              </a:ext>
            </a:extLst>
          </p:cNvPr>
          <p:cNvSpPr txBox="1"/>
          <p:nvPr/>
        </p:nvSpPr>
        <p:spPr>
          <a:xfrm>
            <a:off x="488370" y="138550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Better RNN Memory: LSTMs</a:t>
            </a:r>
            <a:endParaRPr lang="en" sz="32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7B870D-9705-4736-8EAD-18E3DFA30154}"/>
              </a:ext>
            </a:extLst>
          </p:cNvPr>
          <p:cNvSpPr txBox="1">
            <a:spLocks/>
          </p:cNvSpPr>
          <p:nvPr/>
        </p:nvSpPr>
        <p:spPr>
          <a:xfrm>
            <a:off x="457200" y="980903"/>
            <a:ext cx="8229600" cy="558689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They also have non-linear, linearly transformed hidden states like a standard RNN.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C2641-9FE4-4D88-9381-8E71FA4D8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172"/>
            <a:ext cx="9144000" cy="3435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35C7F7-238A-46BF-8ABA-813AB8C7AEFA}"/>
              </a:ext>
            </a:extLst>
          </p:cNvPr>
          <p:cNvSpPr/>
          <p:nvPr/>
        </p:nvSpPr>
        <p:spPr>
          <a:xfrm>
            <a:off x="-274320" y="1604356"/>
            <a:ext cx="3034145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A9466-6487-44E3-83AE-5E1A827127F2}"/>
              </a:ext>
            </a:extLst>
          </p:cNvPr>
          <p:cNvSpPr/>
          <p:nvPr/>
        </p:nvSpPr>
        <p:spPr>
          <a:xfrm>
            <a:off x="6029713" y="1604356"/>
            <a:ext cx="3262458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97DD9-1BD6-4C8D-9B9A-0172B5E686DF}"/>
              </a:ext>
            </a:extLst>
          </p:cNvPr>
          <p:cNvSpPr/>
          <p:nvPr/>
        </p:nvSpPr>
        <p:spPr>
          <a:xfrm>
            <a:off x="5652655" y="4712108"/>
            <a:ext cx="3034145" cy="84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/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/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/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/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hape 183">
            <a:extLst>
              <a:ext uri="{FF2B5EF4-FFF2-40B4-BE49-F238E27FC236}">
                <a16:creationId xmlns:a16="http://schemas.microsoft.com/office/drawing/2014/main" id="{A02FAD7C-36C5-47F0-A75B-25932D8EEED3}"/>
              </a:ext>
            </a:extLst>
          </p:cNvPr>
          <p:cNvSpPr/>
          <p:nvPr/>
        </p:nvSpPr>
        <p:spPr>
          <a:xfrm>
            <a:off x="3100647" y="3935146"/>
            <a:ext cx="309939" cy="304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677818-8481-4FCF-98BA-4EEDA8F8DCF5}"/>
              </a:ext>
            </a:extLst>
          </p:cNvPr>
          <p:cNvCxnSpPr>
            <a:cxnSpLocks/>
            <a:stCxn id="17" idx="5"/>
            <a:endCxn id="19" idx="1"/>
          </p:cNvCxnSpPr>
          <p:nvPr/>
        </p:nvCxnSpPr>
        <p:spPr>
          <a:xfrm>
            <a:off x="3365196" y="4194921"/>
            <a:ext cx="878812" cy="4917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3F00B4-1F2A-4CCD-B914-B80D4CC7C935}"/>
              </a:ext>
            </a:extLst>
          </p:cNvPr>
          <p:cNvSpPr txBox="1"/>
          <p:nvPr/>
        </p:nvSpPr>
        <p:spPr>
          <a:xfrm>
            <a:off x="4244008" y="4502051"/>
            <a:ext cx="33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 Linear Transformation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DA7B7-9BC7-4F74-9158-4841E20D20DA}"/>
              </a:ext>
            </a:extLst>
          </p:cNvPr>
          <p:cNvSpPr txBox="1"/>
          <p:nvPr/>
        </p:nvSpPr>
        <p:spPr>
          <a:xfrm>
            <a:off x="2326957" y="1972179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 Transformation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AECED-F191-46E7-9D51-5611D25AFC53}"/>
              </a:ext>
            </a:extLst>
          </p:cNvPr>
          <p:cNvCxnSpPr>
            <a:cxnSpLocks/>
          </p:cNvCxnSpPr>
          <p:nvPr/>
        </p:nvCxnSpPr>
        <p:spPr>
          <a:xfrm>
            <a:off x="3112343" y="2375266"/>
            <a:ext cx="712680" cy="62894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3F659E-845D-4F74-86A6-3CA03789B74C}"/>
              </a:ext>
            </a:extLst>
          </p:cNvPr>
          <p:cNvSpPr txBox="1"/>
          <p:nvPr/>
        </p:nvSpPr>
        <p:spPr>
          <a:xfrm>
            <a:off x="3078324" y="394631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9528890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Shape 10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88" y="1285100"/>
            <a:ext cx="2226530" cy="6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Shape 1051"/>
          <p:cNvSpPr txBox="1"/>
          <p:nvPr/>
        </p:nvSpPr>
        <p:spPr>
          <a:xfrm>
            <a:off x="69653" y="1033207"/>
            <a:ext cx="3847800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Vanilla RNN:</a:t>
            </a:r>
          </a:p>
        </p:txBody>
      </p:sp>
      <p:pic>
        <p:nvPicPr>
          <p:cNvPr id="1052" name="Shape 10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819" y="2066899"/>
            <a:ext cx="659395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/>
          <p:nvPr/>
        </p:nvSpPr>
        <p:spPr>
          <a:xfrm>
            <a:off x="2599460" y="1063351"/>
            <a:ext cx="2007900" cy="9747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4" name="Shape 10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037" y="2089735"/>
            <a:ext cx="325415" cy="2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Shape 10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615" y="2066899"/>
            <a:ext cx="753594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/>
        </p:nvSpPr>
        <p:spPr>
          <a:xfrm>
            <a:off x="219860" y="2620128"/>
            <a:ext cx="5274423" cy="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LSTM: (</a:t>
            </a:r>
            <a:r>
              <a:rPr lang="en-US" sz="2400" dirty="0"/>
              <a:t>much more widely used)</a:t>
            </a:r>
            <a:endParaRPr lang="en" sz="2400" dirty="0"/>
          </a:p>
        </p:txBody>
      </p:sp>
      <p:pic>
        <p:nvPicPr>
          <p:cNvPr id="1057" name="Shape 10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0925" y="3527181"/>
            <a:ext cx="2933700" cy="12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Shape 10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4876" y="4853353"/>
            <a:ext cx="2181225" cy="8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Shape 10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950" y="3094982"/>
            <a:ext cx="36195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Shape 10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137" y="3094982"/>
            <a:ext cx="94297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778600" y="3527181"/>
            <a:ext cx="2920609" cy="21737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2" name="Shape 1062"/>
          <p:cNvCxnSpPr/>
          <p:nvPr/>
        </p:nvCxnSpPr>
        <p:spPr>
          <a:xfrm>
            <a:off x="15302" y="2575610"/>
            <a:ext cx="4270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051"/>
          <p:cNvSpPr txBox="1"/>
          <p:nvPr/>
        </p:nvSpPr>
        <p:spPr>
          <a:xfrm>
            <a:off x="197974" y="140578"/>
            <a:ext cx="7127274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LSTM: Long Short-Term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2BD77-087E-4615-ACE2-798A7FE94E5A}"/>
              </a:ext>
            </a:extLst>
          </p:cNvPr>
          <p:cNvSpPr txBox="1"/>
          <p:nvPr/>
        </p:nvSpPr>
        <p:spPr>
          <a:xfrm>
            <a:off x="4607360" y="13439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DB47A-4364-4B54-AD08-00D4A13D7ADD}"/>
              </a:ext>
            </a:extLst>
          </p:cNvPr>
          <p:cNvSpPr txBox="1"/>
          <p:nvPr/>
        </p:nvSpPr>
        <p:spPr>
          <a:xfrm>
            <a:off x="4699209" y="381610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</p:spTree>
    <p:extLst>
      <p:ext uri="{BB962C8B-B14F-4D97-AF65-F5344CB8AC3E}">
        <p14:creationId xmlns:p14="http://schemas.microsoft.com/office/powerpoint/2010/main" val="3817603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Shape 10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88" y="1285100"/>
            <a:ext cx="2226530" cy="6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Shape 1051"/>
          <p:cNvSpPr txBox="1"/>
          <p:nvPr/>
        </p:nvSpPr>
        <p:spPr>
          <a:xfrm>
            <a:off x="69653" y="1033207"/>
            <a:ext cx="3847800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Vanilla RNN:</a:t>
            </a:r>
          </a:p>
        </p:txBody>
      </p:sp>
      <p:pic>
        <p:nvPicPr>
          <p:cNvPr id="1052" name="Shape 10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819" y="2066899"/>
            <a:ext cx="659395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/>
          <p:nvPr/>
        </p:nvSpPr>
        <p:spPr>
          <a:xfrm>
            <a:off x="2599460" y="1063351"/>
            <a:ext cx="2007900" cy="9747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4" name="Shape 10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037" y="2089735"/>
            <a:ext cx="325415" cy="2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Shape 10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615" y="2066899"/>
            <a:ext cx="753594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/>
        </p:nvSpPr>
        <p:spPr>
          <a:xfrm>
            <a:off x="219860" y="2620128"/>
            <a:ext cx="5274423" cy="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LSTM: (</a:t>
            </a:r>
            <a:r>
              <a:rPr lang="en-US" sz="2400" dirty="0"/>
              <a:t>much more widely used)</a:t>
            </a:r>
            <a:endParaRPr lang="en" sz="2400" dirty="0"/>
          </a:p>
        </p:txBody>
      </p:sp>
      <p:pic>
        <p:nvPicPr>
          <p:cNvPr id="1057" name="Shape 10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0925" y="3527181"/>
            <a:ext cx="2933700" cy="12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Shape 10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4876" y="4853353"/>
            <a:ext cx="2181225" cy="8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Shape 10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950" y="3094982"/>
            <a:ext cx="36195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Shape 10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137" y="3094982"/>
            <a:ext cx="94297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778600" y="3527181"/>
            <a:ext cx="2920609" cy="21737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2" name="Shape 1062"/>
          <p:cNvCxnSpPr/>
          <p:nvPr/>
        </p:nvCxnSpPr>
        <p:spPr>
          <a:xfrm>
            <a:off x="15302" y="2575610"/>
            <a:ext cx="4270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051"/>
          <p:cNvSpPr txBox="1"/>
          <p:nvPr/>
        </p:nvSpPr>
        <p:spPr>
          <a:xfrm>
            <a:off x="197974" y="140578"/>
            <a:ext cx="7127274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LSTM: </a:t>
            </a:r>
            <a:r>
              <a:rPr lang="en-US" sz="2800" dirty="0">
                <a:solidFill>
                  <a:schemeClr val="bg1"/>
                </a:solidFill>
              </a:rPr>
              <a:t>Anything you can do…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2BD77-087E-4615-ACE2-798A7FE94E5A}"/>
              </a:ext>
            </a:extLst>
          </p:cNvPr>
          <p:cNvSpPr txBox="1"/>
          <p:nvPr/>
        </p:nvSpPr>
        <p:spPr>
          <a:xfrm>
            <a:off x="4607360" y="13439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DB47A-4364-4B54-AD08-00D4A13D7ADD}"/>
              </a:ext>
            </a:extLst>
          </p:cNvPr>
          <p:cNvSpPr txBox="1"/>
          <p:nvPr/>
        </p:nvSpPr>
        <p:spPr>
          <a:xfrm>
            <a:off x="4699209" y="381610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8" name="Shape 183">
            <a:extLst>
              <a:ext uri="{FF2B5EF4-FFF2-40B4-BE49-F238E27FC236}">
                <a16:creationId xmlns:a16="http://schemas.microsoft.com/office/drawing/2014/main" id="{B98E978C-B71A-43EC-9F0F-6E3956BCE480}"/>
              </a:ext>
            </a:extLst>
          </p:cNvPr>
          <p:cNvSpPr/>
          <p:nvPr/>
        </p:nvSpPr>
        <p:spPr>
          <a:xfrm>
            <a:off x="2584925" y="1458718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83">
            <a:extLst>
              <a:ext uri="{FF2B5EF4-FFF2-40B4-BE49-F238E27FC236}">
                <a16:creationId xmlns:a16="http://schemas.microsoft.com/office/drawing/2014/main" id="{B0115BA1-B6FA-4294-847A-27E80596F6A9}"/>
              </a:ext>
            </a:extLst>
          </p:cNvPr>
          <p:cNvSpPr/>
          <p:nvPr/>
        </p:nvSpPr>
        <p:spPr>
          <a:xfrm>
            <a:off x="1979319" y="4341493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83">
            <a:extLst>
              <a:ext uri="{FF2B5EF4-FFF2-40B4-BE49-F238E27FC236}">
                <a16:creationId xmlns:a16="http://schemas.microsoft.com/office/drawing/2014/main" id="{DB79B4FD-4127-486E-B4B3-0EDD0BC7736C}"/>
              </a:ext>
            </a:extLst>
          </p:cNvPr>
          <p:cNvSpPr/>
          <p:nvPr/>
        </p:nvSpPr>
        <p:spPr>
          <a:xfrm>
            <a:off x="3985251" y="4946395"/>
            <a:ext cx="337161" cy="33074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E4153F-EB69-42B1-9252-9D39FC15B03A}"/>
              </a:ext>
            </a:extLst>
          </p:cNvPr>
          <p:cNvCxnSpPr>
            <a:stCxn id="18" idx="4"/>
          </p:cNvCxnSpPr>
          <p:nvPr/>
        </p:nvCxnSpPr>
        <p:spPr>
          <a:xfrm flipH="1">
            <a:off x="2261062" y="1859845"/>
            <a:ext cx="524613" cy="2481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332D3A-E37A-4570-B2BD-5722215E85D3}"/>
              </a:ext>
            </a:extLst>
          </p:cNvPr>
          <p:cNvSpPr txBox="1"/>
          <p:nvPr/>
        </p:nvSpPr>
        <p:spPr>
          <a:xfrm>
            <a:off x="4766396" y="4751352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LSTM can emulate a simple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RNN by remembering with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3100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Shape 10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88" y="1285100"/>
            <a:ext cx="2226530" cy="6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Shape 1051"/>
          <p:cNvSpPr txBox="1"/>
          <p:nvPr/>
        </p:nvSpPr>
        <p:spPr>
          <a:xfrm>
            <a:off x="69653" y="1033207"/>
            <a:ext cx="3847800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Vanilla RNN:</a:t>
            </a:r>
          </a:p>
        </p:txBody>
      </p:sp>
      <p:pic>
        <p:nvPicPr>
          <p:cNvPr id="1052" name="Shape 10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819" y="2066899"/>
            <a:ext cx="659395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/>
          <p:nvPr/>
        </p:nvSpPr>
        <p:spPr>
          <a:xfrm>
            <a:off x="2599460" y="1063351"/>
            <a:ext cx="2007900" cy="9747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4" name="Shape 10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037" y="2089735"/>
            <a:ext cx="325415" cy="2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Shape 10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615" y="2066899"/>
            <a:ext cx="753594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/>
        </p:nvSpPr>
        <p:spPr>
          <a:xfrm>
            <a:off x="219860" y="2620128"/>
            <a:ext cx="5274423" cy="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LSTM: (</a:t>
            </a:r>
            <a:r>
              <a:rPr lang="en-US" sz="2400" dirty="0"/>
              <a:t>much more widely used)</a:t>
            </a:r>
            <a:endParaRPr lang="en" sz="2400" dirty="0"/>
          </a:p>
        </p:txBody>
      </p:sp>
      <p:pic>
        <p:nvPicPr>
          <p:cNvPr id="1057" name="Shape 10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0925" y="3527181"/>
            <a:ext cx="2933700" cy="12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Shape 10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4876" y="4853353"/>
            <a:ext cx="2181225" cy="8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Shape 10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950" y="3094982"/>
            <a:ext cx="36195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Shape 10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137" y="3094982"/>
            <a:ext cx="94297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778600" y="3527181"/>
            <a:ext cx="2920609" cy="21737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2" name="Shape 1062"/>
          <p:cNvCxnSpPr/>
          <p:nvPr/>
        </p:nvCxnSpPr>
        <p:spPr>
          <a:xfrm>
            <a:off x="15302" y="2575610"/>
            <a:ext cx="4270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051"/>
          <p:cNvSpPr txBox="1"/>
          <p:nvPr/>
        </p:nvSpPr>
        <p:spPr>
          <a:xfrm>
            <a:off x="197974" y="140578"/>
            <a:ext cx="7127274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LSTM: </a:t>
            </a:r>
            <a:r>
              <a:rPr lang="en-US" sz="2800" dirty="0">
                <a:solidFill>
                  <a:schemeClr val="bg1"/>
                </a:solidFill>
              </a:rPr>
              <a:t>Anything you can do…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2BD77-087E-4615-ACE2-798A7FE94E5A}"/>
              </a:ext>
            </a:extLst>
          </p:cNvPr>
          <p:cNvSpPr txBox="1"/>
          <p:nvPr/>
        </p:nvSpPr>
        <p:spPr>
          <a:xfrm>
            <a:off x="4607360" y="13439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DB47A-4364-4B54-AD08-00D4A13D7ADD}"/>
              </a:ext>
            </a:extLst>
          </p:cNvPr>
          <p:cNvSpPr txBox="1"/>
          <p:nvPr/>
        </p:nvSpPr>
        <p:spPr>
          <a:xfrm>
            <a:off x="4699209" y="381610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8" name="Shape 183">
            <a:extLst>
              <a:ext uri="{FF2B5EF4-FFF2-40B4-BE49-F238E27FC236}">
                <a16:creationId xmlns:a16="http://schemas.microsoft.com/office/drawing/2014/main" id="{B98E978C-B71A-43EC-9F0F-6E3956BCE480}"/>
              </a:ext>
            </a:extLst>
          </p:cNvPr>
          <p:cNvSpPr/>
          <p:nvPr/>
        </p:nvSpPr>
        <p:spPr>
          <a:xfrm>
            <a:off x="2584925" y="1458718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83">
            <a:extLst>
              <a:ext uri="{FF2B5EF4-FFF2-40B4-BE49-F238E27FC236}">
                <a16:creationId xmlns:a16="http://schemas.microsoft.com/office/drawing/2014/main" id="{B0115BA1-B6FA-4294-847A-27E80596F6A9}"/>
              </a:ext>
            </a:extLst>
          </p:cNvPr>
          <p:cNvSpPr/>
          <p:nvPr/>
        </p:nvSpPr>
        <p:spPr>
          <a:xfrm>
            <a:off x="1979319" y="4341493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83">
            <a:extLst>
              <a:ext uri="{FF2B5EF4-FFF2-40B4-BE49-F238E27FC236}">
                <a16:creationId xmlns:a16="http://schemas.microsoft.com/office/drawing/2014/main" id="{DB79B4FD-4127-486E-B4B3-0EDD0BC7736C}"/>
              </a:ext>
            </a:extLst>
          </p:cNvPr>
          <p:cNvSpPr/>
          <p:nvPr/>
        </p:nvSpPr>
        <p:spPr>
          <a:xfrm>
            <a:off x="3985251" y="4946395"/>
            <a:ext cx="337161" cy="33074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E4153F-EB69-42B1-9252-9D39FC15B03A}"/>
              </a:ext>
            </a:extLst>
          </p:cNvPr>
          <p:cNvCxnSpPr>
            <a:stCxn id="18" idx="4"/>
          </p:cNvCxnSpPr>
          <p:nvPr/>
        </p:nvCxnSpPr>
        <p:spPr>
          <a:xfrm flipH="1">
            <a:off x="2261062" y="1859845"/>
            <a:ext cx="524613" cy="2481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E7C061-6E9C-4429-B8F7-A11C099A3D19}"/>
              </a:ext>
            </a:extLst>
          </p:cNvPr>
          <p:cNvSpPr txBox="1"/>
          <p:nvPr/>
        </p:nvSpPr>
        <p:spPr>
          <a:xfrm>
            <a:off x="3605158" y="46721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FDC54-5DD4-4A97-ADD6-00D77284077C}"/>
              </a:ext>
            </a:extLst>
          </p:cNvPr>
          <p:cNvSpPr txBox="1"/>
          <p:nvPr/>
        </p:nvSpPr>
        <p:spPr>
          <a:xfrm>
            <a:off x="2554063" y="5572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87504-C65B-41AD-B0DA-2D5ECF49C0DA}"/>
              </a:ext>
            </a:extLst>
          </p:cNvPr>
          <p:cNvSpPr txBox="1"/>
          <p:nvPr/>
        </p:nvSpPr>
        <p:spPr>
          <a:xfrm>
            <a:off x="2550642" y="46463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FC259B-3A80-4354-AEBB-ED0CA4AE3ED6}"/>
              </a:ext>
            </a:extLst>
          </p:cNvPr>
          <p:cNvSpPr txBox="1"/>
          <p:nvPr/>
        </p:nvSpPr>
        <p:spPr>
          <a:xfrm>
            <a:off x="4766396" y="4751352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LSTM can emulate a simple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RNN by remembering with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219545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Shape 10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88" y="1285100"/>
            <a:ext cx="2226530" cy="6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Shape 1051"/>
          <p:cNvSpPr txBox="1"/>
          <p:nvPr/>
        </p:nvSpPr>
        <p:spPr>
          <a:xfrm>
            <a:off x="69653" y="1033207"/>
            <a:ext cx="3847800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Vanilla RNN:</a:t>
            </a:r>
          </a:p>
        </p:txBody>
      </p:sp>
      <p:pic>
        <p:nvPicPr>
          <p:cNvPr id="1052" name="Shape 10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819" y="2066899"/>
            <a:ext cx="659395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/>
          <p:nvPr/>
        </p:nvSpPr>
        <p:spPr>
          <a:xfrm>
            <a:off x="2599460" y="1063351"/>
            <a:ext cx="2007900" cy="9747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4" name="Shape 10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037" y="2089735"/>
            <a:ext cx="325415" cy="2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Shape 10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615" y="2066899"/>
            <a:ext cx="753594" cy="342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/>
        </p:nvSpPr>
        <p:spPr>
          <a:xfrm>
            <a:off x="219860" y="2620128"/>
            <a:ext cx="5274423" cy="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LSTM: (</a:t>
            </a:r>
            <a:r>
              <a:rPr lang="en-US" sz="2400" dirty="0"/>
              <a:t>much more widely used)</a:t>
            </a:r>
            <a:endParaRPr lang="en" sz="2400" dirty="0"/>
          </a:p>
        </p:txBody>
      </p:sp>
      <p:pic>
        <p:nvPicPr>
          <p:cNvPr id="1057" name="Shape 10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0925" y="3527181"/>
            <a:ext cx="2933700" cy="12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Shape 10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4876" y="4853353"/>
            <a:ext cx="2181225" cy="84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Shape 10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950" y="3094982"/>
            <a:ext cx="36195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Shape 10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0137" y="3094982"/>
            <a:ext cx="942975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Shape 1061"/>
          <p:cNvSpPr/>
          <p:nvPr/>
        </p:nvSpPr>
        <p:spPr>
          <a:xfrm>
            <a:off x="1778600" y="3527181"/>
            <a:ext cx="2920609" cy="21737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2" name="Shape 1062"/>
          <p:cNvCxnSpPr/>
          <p:nvPr/>
        </p:nvCxnSpPr>
        <p:spPr>
          <a:xfrm>
            <a:off x="15302" y="2575610"/>
            <a:ext cx="4270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051"/>
          <p:cNvSpPr txBox="1"/>
          <p:nvPr/>
        </p:nvSpPr>
        <p:spPr>
          <a:xfrm>
            <a:off x="197974" y="140578"/>
            <a:ext cx="7127274" cy="6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LSTM: </a:t>
            </a:r>
            <a:r>
              <a:rPr lang="en-US" sz="2800" dirty="0">
                <a:solidFill>
                  <a:schemeClr val="bg1"/>
                </a:solidFill>
              </a:rPr>
              <a:t>Anything you can do…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2BD77-087E-4615-ACE2-798A7FE94E5A}"/>
              </a:ext>
            </a:extLst>
          </p:cNvPr>
          <p:cNvSpPr txBox="1"/>
          <p:nvPr/>
        </p:nvSpPr>
        <p:spPr>
          <a:xfrm>
            <a:off x="4607360" y="13439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DB47A-4364-4B54-AD08-00D4A13D7ADD}"/>
              </a:ext>
            </a:extLst>
          </p:cNvPr>
          <p:cNvSpPr txBox="1"/>
          <p:nvPr/>
        </p:nvSpPr>
        <p:spPr>
          <a:xfrm>
            <a:off x="4699209" y="3816101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18" name="Shape 183">
            <a:extLst>
              <a:ext uri="{FF2B5EF4-FFF2-40B4-BE49-F238E27FC236}">
                <a16:creationId xmlns:a16="http://schemas.microsoft.com/office/drawing/2014/main" id="{B98E978C-B71A-43EC-9F0F-6E3956BCE480}"/>
              </a:ext>
            </a:extLst>
          </p:cNvPr>
          <p:cNvSpPr/>
          <p:nvPr/>
        </p:nvSpPr>
        <p:spPr>
          <a:xfrm>
            <a:off x="2584925" y="1458718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83">
            <a:extLst>
              <a:ext uri="{FF2B5EF4-FFF2-40B4-BE49-F238E27FC236}">
                <a16:creationId xmlns:a16="http://schemas.microsoft.com/office/drawing/2014/main" id="{B0115BA1-B6FA-4294-847A-27E80596F6A9}"/>
              </a:ext>
            </a:extLst>
          </p:cNvPr>
          <p:cNvSpPr/>
          <p:nvPr/>
        </p:nvSpPr>
        <p:spPr>
          <a:xfrm>
            <a:off x="1979319" y="4341493"/>
            <a:ext cx="401500" cy="40112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83">
            <a:extLst>
              <a:ext uri="{FF2B5EF4-FFF2-40B4-BE49-F238E27FC236}">
                <a16:creationId xmlns:a16="http://schemas.microsoft.com/office/drawing/2014/main" id="{DB79B4FD-4127-486E-B4B3-0EDD0BC7736C}"/>
              </a:ext>
            </a:extLst>
          </p:cNvPr>
          <p:cNvSpPr/>
          <p:nvPr/>
        </p:nvSpPr>
        <p:spPr>
          <a:xfrm>
            <a:off x="3985251" y="4946395"/>
            <a:ext cx="337161" cy="33074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E4153F-EB69-42B1-9252-9D39FC15B03A}"/>
              </a:ext>
            </a:extLst>
          </p:cNvPr>
          <p:cNvCxnSpPr>
            <a:stCxn id="18" idx="4"/>
          </p:cNvCxnSpPr>
          <p:nvPr/>
        </p:nvCxnSpPr>
        <p:spPr>
          <a:xfrm flipH="1">
            <a:off x="2261062" y="1859845"/>
            <a:ext cx="524613" cy="2481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E7C061-6E9C-4429-B8F7-A11C099A3D19}"/>
              </a:ext>
            </a:extLst>
          </p:cNvPr>
          <p:cNvSpPr txBox="1"/>
          <p:nvPr/>
        </p:nvSpPr>
        <p:spPr>
          <a:xfrm>
            <a:off x="3605158" y="46721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FDC54-5DD4-4A97-ADD6-00D77284077C}"/>
              </a:ext>
            </a:extLst>
          </p:cNvPr>
          <p:cNvSpPr txBox="1"/>
          <p:nvPr/>
        </p:nvSpPr>
        <p:spPr>
          <a:xfrm>
            <a:off x="2554063" y="5572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87504-C65B-41AD-B0DA-2D5ECF49C0DA}"/>
              </a:ext>
            </a:extLst>
          </p:cNvPr>
          <p:cNvSpPr txBox="1"/>
          <p:nvPr/>
        </p:nvSpPr>
        <p:spPr>
          <a:xfrm>
            <a:off x="2550642" y="46463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Shape 183">
            <a:extLst>
              <a:ext uri="{FF2B5EF4-FFF2-40B4-BE49-F238E27FC236}">
                <a16:creationId xmlns:a16="http://schemas.microsoft.com/office/drawing/2014/main" id="{FA1A7169-49ED-41FD-B376-C0B23CC57CE7}"/>
              </a:ext>
            </a:extLst>
          </p:cNvPr>
          <p:cNvSpPr/>
          <p:nvPr/>
        </p:nvSpPr>
        <p:spPr>
          <a:xfrm>
            <a:off x="2986425" y="5344235"/>
            <a:ext cx="624063" cy="33074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4FB6-FEE8-49A5-A4FD-659BFCE1B45F}"/>
              </a:ext>
            </a:extLst>
          </p:cNvPr>
          <p:cNvSpPr txBox="1"/>
          <p:nvPr/>
        </p:nvSpPr>
        <p:spPr>
          <a:xfrm>
            <a:off x="4766396" y="4751352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 LSTM can emulate a simple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RNN by remembering with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o,</a:t>
            </a:r>
          </a:p>
          <a:p>
            <a:r>
              <a:rPr lang="en-US" i="1" dirty="0">
                <a:solidFill>
                  <a:srgbClr val="FF0000"/>
                </a:solidFill>
              </a:rPr>
              <a:t>almost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BA343B-5280-4781-AC11-6C964172AC8A}"/>
              </a:ext>
            </a:extLst>
          </p:cNvPr>
          <p:cNvCxnSpPr>
            <a:cxnSpLocks/>
          </p:cNvCxnSpPr>
          <p:nvPr/>
        </p:nvCxnSpPr>
        <p:spPr>
          <a:xfrm flipH="1">
            <a:off x="3605158" y="5486401"/>
            <a:ext cx="1161239" cy="276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65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3092458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Shape 10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49" y="1798655"/>
            <a:ext cx="3271149" cy="391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Shape 1069"/>
          <p:cNvSpPr txBox="1"/>
          <p:nvPr/>
        </p:nvSpPr>
        <p:spPr>
          <a:xfrm>
            <a:off x="267601" y="102500"/>
            <a:ext cx="3271199" cy="6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LSTM</a:t>
            </a:r>
          </a:p>
        </p:txBody>
      </p:sp>
      <p:pic>
        <p:nvPicPr>
          <p:cNvPr id="1070" name="Shape 10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811" y="3198611"/>
            <a:ext cx="2381250" cy="262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Shape 10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0510" y="3008490"/>
            <a:ext cx="2351314" cy="271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57">
            <a:extLst>
              <a:ext uri="{FF2B5EF4-FFF2-40B4-BE49-F238E27FC236}">
                <a16:creationId xmlns:a16="http://schemas.microsoft.com/office/drawing/2014/main" id="{958BF8C8-9DD1-4E65-A7FC-75E1305167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320" y="958267"/>
            <a:ext cx="2933700" cy="11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58">
            <a:extLst>
              <a:ext uri="{FF2B5EF4-FFF2-40B4-BE49-F238E27FC236}">
                <a16:creationId xmlns:a16="http://schemas.microsoft.com/office/drawing/2014/main" id="{A4B04A7E-8AEF-495A-8B83-F0580F1338A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161606"/>
            <a:ext cx="2181225" cy="75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61">
            <a:extLst>
              <a:ext uri="{FF2B5EF4-FFF2-40B4-BE49-F238E27FC236}">
                <a16:creationId xmlns:a16="http://schemas.microsoft.com/office/drawing/2014/main" id="{D00E1A65-621D-4311-80A7-59DE87D50726}"/>
              </a:ext>
            </a:extLst>
          </p:cNvPr>
          <p:cNvSpPr/>
          <p:nvPr/>
        </p:nvSpPr>
        <p:spPr>
          <a:xfrm>
            <a:off x="4238020" y="958267"/>
            <a:ext cx="3006000" cy="205022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65C1A-288D-4228-B3A1-CF1E99CB72A5}"/>
              </a:ext>
            </a:extLst>
          </p:cNvPr>
          <p:cNvSpPr txBox="1"/>
          <p:nvPr/>
        </p:nvSpPr>
        <p:spPr>
          <a:xfrm>
            <a:off x="7183669" y="121269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Input from below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Input from left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50FAE-7769-4B61-98D1-9E243534E33A}"/>
              </a:ext>
            </a:extLst>
          </p:cNvPr>
          <p:cNvSpPr txBox="1"/>
          <p:nvPr/>
        </p:nvSpPr>
        <p:spPr>
          <a:xfrm>
            <a:off x="1788900" y="4280874"/>
            <a:ext cx="2286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CE276-4591-4224-AD40-737D83FD60FC}"/>
              </a:ext>
            </a:extLst>
          </p:cNvPr>
          <p:cNvSpPr txBox="1"/>
          <p:nvPr/>
        </p:nvSpPr>
        <p:spPr>
          <a:xfrm>
            <a:off x="1784011" y="2439717"/>
            <a:ext cx="2286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80870-75AB-4422-A924-5C82531001B6}"/>
              </a:ext>
            </a:extLst>
          </p:cNvPr>
          <p:cNvSpPr txBox="1"/>
          <p:nvPr/>
        </p:nvSpPr>
        <p:spPr>
          <a:xfrm>
            <a:off x="2155037" y="469069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C8AD2-2D91-4C07-9E50-46D516457755}"/>
              </a:ext>
            </a:extLst>
          </p:cNvPr>
          <p:cNvSpPr txBox="1"/>
          <p:nvPr/>
        </p:nvSpPr>
        <p:spPr>
          <a:xfrm>
            <a:off x="2137579" y="2980046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8AEAB1-9037-4352-BFF7-9D481AFF555F}"/>
              </a:ext>
            </a:extLst>
          </p:cNvPr>
          <p:cNvSpPr/>
          <p:nvPr/>
        </p:nvSpPr>
        <p:spPr>
          <a:xfrm>
            <a:off x="2396449" y="2545955"/>
            <a:ext cx="278989" cy="366211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35B340-C94D-41DA-BA39-67AF82D943C4}"/>
              </a:ext>
            </a:extLst>
          </p:cNvPr>
          <p:cNvSpPr/>
          <p:nvPr/>
        </p:nvSpPr>
        <p:spPr>
          <a:xfrm>
            <a:off x="900086" y="3636444"/>
            <a:ext cx="278989" cy="366211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3D24B0-A2F9-4587-BFCE-423D2C02166C}"/>
              </a:ext>
            </a:extLst>
          </p:cNvPr>
          <p:cNvSpPr/>
          <p:nvPr/>
        </p:nvSpPr>
        <p:spPr>
          <a:xfrm>
            <a:off x="2378991" y="4132210"/>
            <a:ext cx="278989" cy="366211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93FAC1-478F-4D19-9BAA-B4458CD1ACFC}"/>
              </a:ext>
            </a:extLst>
          </p:cNvPr>
          <p:cNvSpPr/>
          <p:nvPr/>
        </p:nvSpPr>
        <p:spPr>
          <a:xfrm>
            <a:off x="680755" y="1056815"/>
            <a:ext cx="278989" cy="294553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6F3D-5D71-4A66-ABC7-CB7D8560D0DF}"/>
              </a:ext>
            </a:extLst>
          </p:cNvPr>
          <p:cNvSpPr txBox="1"/>
          <p:nvPr/>
        </p:nvSpPr>
        <p:spPr>
          <a:xfrm>
            <a:off x="959744" y="101942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“gain” nodes [0,1]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628FFC-C424-4C47-A004-145B67B1F46A}"/>
              </a:ext>
            </a:extLst>
          </p:cNvPr>
          <p:cNvSpPr/>
          <p:nvPr/>
        </p:nvSpPr>
        <p:spPr>
          <a:xfrm>
            <a:off x="680755" y="1500672"/>
            <a:ext cx="278989" cy="294553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4A326-B71C-47D1-ABA5-500DEAD01F0F}"/>
              </a:ext>
            </a:extLst>
          </p:cNvPr>
          <p:cNvSpPr txBox="1"/>
          <p:nvPr/>
        </p:nvSpPr>
        <p:spPr>
          <a:xfrm>
            <a:off x="981365" y="146788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“data” nodes [-1,1]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3B92DA-9634-4756-A751-11FF37CE813C}"/>
              </a:ext>
            </a:extLst>
          </p:cNvPr>
          <p:cNvSpPr/>
          <p:nvPr/>
        </p:nvSpPr>
        <p:spPr>
          <a:xfrm>
            <a:off x="1912209" y="3001971"/>
            <a:ext cx="278989" cy="36621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76F1ED-E8F7-4F76-8036-BF1DFC007D20}"/>
              </a:ext>
            </a:extLst>
          </p:cNvPr>
          <p:cNvSpPr/>
          <p:nvPr/>
        </p:nvSpPr>
        <p:spPr>
          <a:xfrm>
            <a:off x="1907287" y="4604241"/>
            <a:ext cx="278989" cy="366211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B2905E-E872-4EF3-8576-18746EC9DAA2}"/>
              </a:ext>
            </a:extLst>
          </p:cNvPr>
          <p:cNvSpPr txBox="1"/>
          <p:nvPr/>
        </p:nvSpPr>
        <p:spPr>
          <a:xfrm>
            <a:off x="80030" y="5729374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“peepholes” exist in some variations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DB96A7-F2DD-43BB-8AC2-52D0F620C872}"/>
              </a:ext>
            </a:extLst>
          </p:cNvPr>
          <p:cNvSpPr txBox="1"/>
          <p:nvPr/>
        </p:nvSpPr>
        <p:spPr>
          <a:xfrm>
            <a:off x="7284270" y="224259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cell Input (left)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626E43-2C77-4F7E-B65A-8DD164FE36B7}"/>
              </a:ext>
            </a:extLst>
          </p:cNvPr>
          <p:cNvCxnSpPr/>
          <p:nvPr/>
        </p:nvCxnSpPr>
        <p:spPr>
          <a:xfrm flipH="1" flipV="1">
            <a:off x="5947646" y="2536886"/>
            <a:ext cx="1394438" cy="192174"/>
          </a:xfrm>
          <a:prstGeom prst="straightConnector1">
            <a:avLst/>
          </a:prstGeom>
          <a:ln w="190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416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2658-90DF-46AC-A9EE-996792E5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616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LSTM Arrays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8BD031-C7F6-4E96-94F6-6FDB9E72B7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980903"/>
                <a:ext cx="8229600" cy="558689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now have two recurrent nodes,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plays the role of the output in the simple RNN, and is recurrent.</a:t>
                </a:r>
              </a:p>
              <a:p>
                <a:r>
                  <a:rPr lang="en-US" sz="2000" dirty="0"/>
                  <a:t>The the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the cell’s </a:t>
                </a:r>
                <a:r>
                  <a:rPr lang="en-US" sz="2000" i="1" dirty="0"/>
                  <a:t>memory</a:t>
                </a:r>
                <a:r>
                  <a:rPr lang="en-US" sz="2000" dirty="0"/>
                  <a:t>, it undergoes no transform.</a:t>
                </a:r>
              </a:p>
              <a:p>
                <a:r>
                  <a:rPr lang="en-US" sz="2000" dirty="0"/>
                  <a:t>When we compose LSTMs into arrays, they look like this: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For stacked arrays, the hidden layers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’s) become the inputs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’s) for the layer above. 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1600" dirty="0"/>
                  <a:t>Figure courtesy Chris </a:t>
                </a:r>
                <a:r>
                  <a:rPr lang="en-US" sz="1600" dirty="0" err="1"/>
                  <a:t>Olah</a:t>
                </a:r>
                <a:r>
                  <a:rPr lang="en-US" sz="1600" dirty="0"/>
                  <a:t> http://colah.github.io/posts/2015-08-Understanding-LSTMs/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8BD031-C7F6-4E96-94F6-6FDB9E72B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80903"/>
                <a:ext cx="8229600" cy="5586898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C15239F-9657-4690-BA51-16037B2FCA8B}"/>
              </a:ext>
            </a:extLst>
          </p:cNvPr>
          <p:cNvGrpSpPr/>
          <p:nvPr/>
        </p:nvGrpSpPr>
        <p:grpSpPr>
          <a:xfrm>
            <a:off x="1265183" y="2447542"/>
            <a:ext cx="6613634" cy="2484926"/>
            <a:chOff x="1265183" y="3142749"/>
            <a:chExt cx="6613634" cy="24849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AD066C-EE07-42B6-8C01-BBE47DE9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83" y="3142749"/>
              <a:ext cx="6613634" cy="24849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F27121-08EA-4D0B-9AC2-99E81321684D}"/>
                    </a:ext>
                  </a:extLst>
                </p:cNvPr>
                <p:cNvSpPr txBox="1"/>
                <p:nvPr/>
              </p:nvSpPr>
              <p:spPr>
                <a:xfrm>
                  <a:off x="3145221" y="3654968"/>
                  <a:ext cx="4503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F27121-08EA-4D0B-9AC2-99E813216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5221" y="3654968"/>
                  <a:ext cx="45031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hape 183">
            <a:extLst>
              <a:ext uri="{FF2B5EF4-FFF2-40B4-BE49-F238E27FC236}">
                <a16:creationId xmlns:a16="http://schemas.microsoft.com/office/drawing/2014/main" id="{2224D240-DFBE-4E5D-976E-23188966608F}"/>
              </a:ext>
            </a:extLst>
          </p:cNvPr>
          <p:cNvSpPr/>
          <p:nvPr/>
        </p:nvSpPr>
        <p:spPr>
          <a:xfrm>
            <a:off x="3440567" y="4025365"/>
            <a:ext cx="309939" cy="304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06E0B-AA66-4071-ACFB-D364F010320B}"/>
              </a:ext>
            </a:extLst>
          </p:cNvPr>
          <p:cNvSpPr txBox="1"/>
          <p:nvPr/>
        </p:nvSpPr>
        <p:spPr>
          <a:xfrm>
            <a:off x="3440567" y="402364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875445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/>
          <p:nvPr/>
        </p:nvSpPr>
        <p:spPr>
          <a:xfrm>
            <a:off x="98900" y="219411"/>
            <a:ext cx="8072100" cy="1155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Long Short Term Memory (LSTM)</a:t>
            </a:r>
          </a:p>
          <a:p>
            <a:pPr lvl="0">
              <a:spcBef>
                <a:spcPts val="0"/>
              </a:spcBef>
              <a:buNone/>
            </a:pPr>
            <a:endParaRPr lang="en" sz="1800" i="1" dirty="0"/>
          </a:p>
          <a:p>
            <a:pPr lvl="0">
              <a:spcBef>
                <a:spcPts val="0"/>
              </a:spcBef>
              <a:buNone/>
            </a:pPr>
            <a:r>
              <a:rPr lang="en" sz="1800" i="1" dirty="0"/>
              <a:t>[Hochreiter et al., 1997]</a:t>
            </a:r>
          </a:p>
        </p:txBody>
      </p:sp>
      <p:pic>
        <p:nvPicPr>
          <p:cNvPr id="1079" name="Shape 10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526" y="3448433"/>
            <a:ext cx="2994213" cy="140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Shape 10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501" y="4922901"/>
            <a:ext cx="2181225" cy="870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Shape 1081"/>
          <p:cNvSpPr/>
          <p:nvPr/>
        </p:nvSpPr>
        <p:spPr>
          <a:xfrm>
            <a:off x="6065475" y="3448437"/>
            <a:ext cx="2901264" cy="252669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1904976" y="2357887"/>
            <a:ext cx="293099" cy="635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1083" name="Shape 1083"/>
          <p:cNvSpPr/>
          <p:nvPr/>
        </p:nvSpPr>
        <p:spPr>
          <a:xfrm>
            <a:off x="1904976" y="3074553"/>
            <a:ext cx="293099" cy="635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1843850" y="3737800"/>
            <a:ext cx="2043300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vector from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before (</a:t>
            </a:r>
            <a:r>
              <a:rPr lang="en" sz="1800" b="1" dirty="0">
                <a:solidFill>
                  <a:srgbClr val="38761D"/>
                </a:solidFill>
              </a:rPr>
              <a:t>h</a:t>
            </a:r>
            <a:r>
              <a:rPr lang="en" sz="1800" dirty="0">
                <a:solidFill>
                  <a:srgbClr val="38761D"/>
                </a:solidFill>
              </a:rPr>
              <a:t>)</a:t>
            </a:r>
          </a:p>
        </p:txBody>
      </p:sp>
      <p:sp>
        <p:nvSpPr>
          <p:cNvPr id="1085" name="Shape 1085"/>
          <p:cNvSpPr/>
          <p:nvPr/>
        </p:nvSpPr>
        <p:spPr>
          <a:xfrm>
            <a:off x="941325" y="2336267"/>
            <a:ext cx="904200" cy="2769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</a:t>
            </a:r>
          </a:p>
        </p:txBody>
      </p:sp>
      <p:cxnSp>
        <p:nvCxnSpPr>
          <p:cNvPr id="1086" name="Shape 1086"/>
          <p:cNvCxnSpPr/>
          <p:nvPr/>
        </p:nvCxnSpPr>
        <p:spPr>
          <a:xfrm>
            <a:off x="2460151" y="3074569"/>
            <a:ext cx="6113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7" name="Shape 1087"/>
          <p:cNvSpPr/>
          <p:nvPr/>
        </p:nvSpPr>
        <p:spPr>
          <a:xfrm>
            <a:off x="5149751" y="2336251"/>
            <a:ext cx="293099" cy="635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088" name="Shape 1088"/>
          <p:cNvSpPr/>
          <p:nvPr/>
        </p:nvSpPr>
        <p:spPr>
          <a:xfrm>
            <a:off x="5149751" y="3047451"/>
            <a:ext cx="293099" cy="635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089" name="Shape 1089"/>
          <p:cNvSpPr/>
          <p:nvPr/>
        </p:nvSpPr>
        <p:spPr>
          <a:xfrm>
            <a:off x="5148899" y="3758651"/>
            <a:ext cx="293099" cy="635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</a:t>
            </a:r>
          </a:p>
        </p:txBody>
      </p:sp>
      <p:sp>
        <p:nvSpPr>
          <p:cNvPr id="1090" name="Shape 1090"/>
          <p:cNvSpPr/>
          <p:nvPr/>
        </p:nvSpPr>
        <p:spPr>
          <a:xfrm>
            <a:off x="5149749" y="4469852"/>
            <a:ext cx="293099" cy="6352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sp>
        <p:nvSpPr>
          <p:cNvPr id="1091" name="Shape 1091"/>
          <p:cNvSpPr txBox="1"/>
          <p:nvPr/>
        </p:nvSpPr>
        <p:spPr>
          <a:xfrm>
            <a:off x="1860600" y="1395067"/>
            <a:ext cx="2294400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vector from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below (</a:t>
            </a:r>
            <a:r>
              <a:rPr lang="en" sz="1800" b="1">
                <a:solidFill>
                  <a:srgbClr val="FF0000"/>
                </a:solidFill>
              </a:rPr>
              <a:t>x</a:t>
            </a:r>
            <a:r>
              <a:rPr lang="en" sz="1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92" name="Shape 1092"/>
          <p:cNvSpPr/>
          <p:nvPr/>
        </p:nvSpPr>
        <p:spPr>
          <a:xfrm>
            <a:off x="3564499" y="2336267"/>
            <a:ext cx="1022551" cy="63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sigmoid</a:t>
            </a:r>
          </a:p>
        </p:txBody>
      </p:sp>
      <p:sp>
        <p:nvSpPr>
          <p:cNvPr id="1093" name="Shape 1093"/>
          <p:cNvSpPr/>
          <p:nvPr/>
        </p:nvSpPr>
        <p:spPr>
          <a:xfrm>
            <a:off x="3564499" y="3047467"/>
            <a:ext cx="1022551" cy="63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sigmoid</a:t>
            </a:r>
          </a:p>
        </p:txBody>
      </p:sp>
      <p:sp>
        <p:nvSpPr>
          <p:cNvPr id="1094" name="Shape 1094"/>
          <p:cNvSpPr/>
          <p:nvPr/>
        </p:nvSpPr>
        <p:spPr>
          <a:xfrm>
            <a:off x="3564499" y="4469867"/>
            <a:ext cx="1022551" cy="63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tanh</a:t>
            </a:r>
          </a:p>
        </p:txBody>
      </p:sp>
      <p:sp>
        <p:nvSpPr>
          <p:cNvPr id="1095" name="Shape 1095"/>
          <p:cNvSpPr/>
          <p:nvPr/>
        </p:nvSpPr>
        <p:spPr>
          <a:xfrm>
            <a:off x="3564499" y="3758667"/>
            <a:ext cx="1022551" cy="63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sigmoid</a:t>
            </a:r>
          </a:p>
        </p:txBody>
      </p:sp>
      <p:cxnSp>
        <p:nvCxnSpPr>
          <p:cNvPr id="1096" name="Shape 1096"/>
          <p:cNvCxnSpPr/>
          <p:nvPr/>
        </p:nvCxnSpPr>
        <p:spPr>
          <a:xfrm>
            <a:off x="4688700" y="2653869"/>
            <a:ext cx="3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7" name="Shape 1097"/>
          <p:cNvCxnSpPr/>
          <p:nvPr/>
        </p:nvCxnSpPr>
        <p:spPr>
          <a:xfrm>
            <a:off x="4688700" y="3365069"/>
            <a:ext cx="3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8" name="Shape 1098"/>
          <p:cNvCxnSpPr/>
          <p:nvPr/>
        </p:nvCxnSpPr>
        <p:spPr>
          <a:xfrm>
            <a:off x="4688700" y="4076269"/>
            <a:ext cx="3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9" name="Shape 1099"/>
          <p:cNvCxnSpPr/>
          <p:nvPr/>
        </p:nvCxnSpPr>
        <p:spPr>
          <a:xfrm>
            <a:off x="4688700" y="4787469"/>
            <a:ext cx="3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0" name="Shape 1100"/>
          <p:cNvSpPr/>
          <p:nvPr/>
        </p:nvSpPr>
        <p:spPr>
          <a:xfrm>
            <a:off x="3171475" y="2336267"/>
            <a:ext cx="293099" cy="2769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1" name="Shape 1101"/>
          <p:cNvSpPr txBox="1"/>
          <p:nvPr/>
        </p:nvSpPr>
        <p:spPr>
          <a:xfrm>
            <a:off x="811401" y="5066600"/>
            <a:ext cx="1381799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4n x 2n</a:t>
            </a:r>
          </a:p>
        </p:txBody>
      </p:sp>
      <p:sp>
        <p:nvSpPr>
          <p:cNvPr id="1102" name="Shape 1102"/>
          <p:cNvSpPr txBox="1"/>
          <p:nvPr/>
        </p:nvSpPr>
        <p:spPr>
          <a:xfrm>
            <a:off x="3078526" y="5124385"/>
            <a:ext cx="1381799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4n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4973076" y="5032767"/>
            <a:ext cx="1381799" cy="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4*n</a:t>
            </a:r>
          </a:p>
        </p:txBody>
      </p:sp>
      <p:sp>
        <p:nvSpPr>
          <p:cNvPr id="1104" name="Shape 1104"/>
          <p:cNvSpPr/>
          <p:nvPr/>
        </p:nvSpPr>
        <p:spPr>
          <a:xfrm>
            <a:off x="6108126" y="3505769"/>
            <a:ext cx="2793300" cy="1281700"/>
          </a:xfrm>
          <a:prstGeom prst="rect">
            <a:avLst/>
          </a:prstGeom>
          <a:solidFill>
            <a:srgbClr val="3A96FF">
              <a:alpha val="20770"/>
            </a:srgbClr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8283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Shape 1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326" y="3550033"/>
            <a:ext cx="2994213" cy="136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Shape 1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301" y="5123793"/>
            <a:ext cx="2181225" cy="87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Shape 1113"/>
          <p:cNvSpPr/>
          <p:nvPr/>
        </p:nvSpPr>
        <p:spPr>
          <a:xfrm>
            <a:off x="5989275" y="3550037"/>
            <a:ext cx="2901300" cy="24523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14" name="Shape 1114"/>
          <p:cNvCxnSpPr/>
          <p:nvPr/>
        </p:nvCxnSpPr>
        <p:spPr>
          <a:xfrm>
            <a:off x="1307125" y="2736500"/>
            <a:ext cx="619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5" name="Shape 1115"/>
          <p:cNvSpPr txBox="1"/>
          <p:nvPr/>
        </p:nvSpPr>
        <p:spPr>
          <a:xfrm>
            <a:off x="226577" y="1672500"/>
            <a:ext cx="1082073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state c</a:t>
            </a:r>
          </a:p>
        </p:txBody>
      </p:sp>
      <p:sp>
        <p:nvSpPr>
          <p:cNvPr id="1116" name="Shape 1116"/>
          <p:cNvSpPr/>
          <p:nvPr/>
        </p:nvSpPr>
        <p:spPr>
          <a:xfrm>
            <a:off x="6560301" y="5123758"/>
            <a:ext cx="858599" cy="425542"/>
          </a:xfrm>
          <a:prstGeom prst="rect">
            <a:avLst/>
          </a:prstGeom>
          <a:solidFill>
            <a:srgbClr val="3A96FF">
              <a:alpha val="2077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>
            <a:off x="1674701" y="4632860"/>
            <a:ext cx="293099" cy="391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118" name="Shape 1118"/>
          <p:cNvSpPr/>
          <p:nvPr/>
        </p:nvSpPr>
        <p:spPr>
          <a:xfrm>
            <a:off x="1624450" y="2474100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19" name="Shape 1119"/>
          <p:cNvCxnSpPr>
            <a:stCxn id="1117" idx="0"/>
            <a:endCxn id="1118" idx="4"/>
          </p:cNvCxnSpPr>
          <p:nvPr/>
        </p:nvCxnSpPr>
        <p:spPr>
          <a:xfrm rot="10800000">
            <a:off x="1821250" y="2998860"/>
            <a:ext cx="0" cy="16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0" name="Shape 1120"/>
          <p:cNvCxnSpPr/>
          <p:nvPr/>
        </p:nvCxnSpPr>
        <p:spPr>
          <a:xfrm>
            <a:off x="1307125" y="15173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1" name="Shape 1121"/>
          <p:cNvCxnSpPr/>
          <p:nvPr/>
        </p:nvCxnSpPr>
        <p:spPr>
          <a:xfrm>
            <a:off x="1307125" y="18221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2" name="Shape 1122"/>
          <p:cNvCxnSpPr/>
          <p:nvPr/>
        </p:nvCxnSpPr>
        <p:spPr>
          <a:xfrm>
            <a:off x="1307125" y="21269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3" name="Shape 1123"/>
          <p:cNvCxnSpPr/>
          <p:nvPr/>
        </p:nvCxnSpPr>
        <p:spPr>
          <a:xfrm>
            <a:off x="1307125" y="24317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1078"/>
          <p:cNvSpPr txBox="1"/>
          <p:nvPr/>
        </p:nvSpPr>
        <p:spPr>
          <a:xfrm>
            <a:off x="98900" y="219411"/>
            <a:ext cx="8072100" cy="1155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Long Short Term Memory (LSTM)</a:t>
            </a:r>
          </a:p>
          <a:p>
            <a:pPr lvl="0">
              <a:spcBef>
                <a:spcPts val="0"/>
              </a:spcBef>
              <a:buNone/>
            </a:pPr>
            <a:endParaRPr lang="en" sz="1800" i="1" dirty="0"/>
          </a:p>
          <a:p>
            <a:pPr lvl="0">
              <a:spcBef>
                <a:spcPts val="0"/>
              </a:spcBef>
              <a:buNone/>
            </a:pPr>
            <a:r>
              <a:rPr lang="en" sz="1800" i="1" dirty="0"/>
              <a:t>[Hochreiter et al., 1997]</a:t>
            </a:r>
          </a:p>
        </p:txBody>
      </p:sp>
    </p:spTree>
    <p:extLst>
      <p:ext uri="{BB962C8B-B14F-4D97-AF65-F5344CB8AC3E}">
        <p14:creationId xmlns:p14="http://schemas.microsoft.com/office/powerpoint/2010/main" val="27577001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Shape 1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326" y="3550033"/>
            <a:ext cx="2994213" cy="13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301" y="5171089"/>
            <a:ext cx="2181225" cy="831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/>
          <p:nvPr/>
        </p:nvSpPr>
        <p:spPr>
          <a:xfrm>
            <a:off x="5989275" y="3550037"/>
            <a:ext cx="2901300" cy="24523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33" name="Shape 1133"/>
          <p:cNvCxnSpPr/>
          <p:nvPr/>
        </p:nvCxnSpPr>
        <p:spPr>
          <a:xfrm>
            <a:off x="1307125" y="15173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4" name="Shape 1134"/>
          <p:cNvCxnSpPr/>
          <p:nvPr/>
        </p:nvCxnSpPr>
        <p:spPr>
          <a:xfrm>
            <a:off x="1307125" y="18221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5" name="Shape 1135"/>
          <p:cNvCxnSpPr/>
          <p:nvPr/>
        </p:nvCxnSpPr>
        <p:spPr>
          <a:xfrm>
            <a:off x="1307125" y="21269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6" name="Shape 1136"/>
          <p:cNvCxnSpPr/>
          <p:nvPr/>
        </p:nvCxnSpPr>
        <p:spPr>
          <a:xfrm>
            <a:off x="1307125" y="24317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7" name="Shape 1137"/>
          <p:cNvCxnSpPr/>
          <p:nvPr/>
        </p:nvCxnSpPr>
        <p:spPr>
          <a:xfrm>
            <a:off x="1307125" y="2736500"/>
            <a:ext cx="619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8" name="Shape 1138"/>
          <p:cNvSpPr txBox="1"/>
          <p:nvPr/>
        </p:nvSpPr>
        <p:spPr>
          <a:xfrm>
            <a:off x="258945" y="1672500"/>
            <a:ext cx="1049705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state c</a:t>
            </a:r>
          </a:p>
        </p:txBody>
      </p:sp>
      <p:sp>
        <p:nvSpPr>
          <p:cNvPr id="1139" name="Shape 1139"/>
          <p:cNvSpPr/>
          <p:nvPr/>
        </p:nvSpPr>
        <p:spPr>
          <a:xfrm>
            <a:off x="7413953" y="5171053"/>
            <a:ext cx="858599" cy="443835"/>
          </a:xfrm>
          <a:prstGeom prst="rect">
            <a:avLst/>
          </a:prstGeom>
          <a:solidFill>
            <a:srgbClr val="3A96FF">
              <a:alpha val="2077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1674701" y="4632860"/>
            <a:ext cx="293099" cy="391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141" name="Shape 1141"/>
          <p:cNvSpPr/>
          <p:nvPr/>
        </p:nvSpPr>
        <p:spPr>
          <a:xfrm>
            <a:off x="1624450" y="2474100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42" name="Shape 1142"/>
          <p:cNvCxnSpPr>
            <a:stCxn id="1140" idx="0"/>
            <a:endCxn id="1141" idx="4"/>
          </p:cNvCxnSpPr>
          <p:nvPr/>
        </p:nvCxnSpPr>
        <p:spPr>
          <a:xfrm rot="10800000">
            <a:off x="1821250" y="2998860"/>
            <a:ext cx="0" cy="16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3" name="Shape 1143"/>
          <p:cNvSpPr/>
          <p:nvPr/>
        </p:nvSpPr>
        <p:spPr>
          <a:xfrm>
            <a:off x="3098200" y="4622828"/>
            <a:ext cx="293099" cy="3916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144" name="Shape 1144"/>
          <p:cNvSpPr/>
          <p:nvPr/>
        </p:nvSpPr>
        <p:spPr>
          <a:xfrm>
            <a:off x="3625751" y="4622827"/>
            <a:ext cx="293099" cy="391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cxnSp>
        <p:nvCxnSpPr>
          <p:cNvPr id="1145" name="Shape 1145"/>
          <p:cNvCxnSpPr>
            <a:stCxn id="1144" idx="0"/>
            <a:endCxn id="1146" idx="4"/>
          </p:cNvCxnSpPr>
          <p:nvPr/>
        </p:nvCxnSpPr>
        <p:spPr>
          <a:xfrm rot="10800000">
            <a:off x="3772300" y="4138827"/>
            <a:ext cx="0" cy="4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6" name="Shape 1146"/>
          <p:cNvSpPr/>
          <p:nvPr/>
        </p:nvSpPr>
        <p:spPr>
          <a:xfrm>
            <a:off x="3575500" y="3614033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47" name="Shape 1147"/>
          <p:cNvCxnSpPr>
            <a:stCxn id="1143" idx="0"/>
            <a:endCxn id="1146" idx="2"/>
          </p:cNvCxnSpPr>
          <p:nvPr/>
        </p:nvCxnSpPr>
        <p:spPr>
          <a:xfrm rot="-5400000">
            <a:off x="3037000" y="4084178"/>
            <a:ext cx="746400" cy="330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8" name="Shape 1148"/>
          <p:cNvSpPr/>
          <p:nvPr/>
        </p:nvSpPr>
        <p:spPr>
          <a:xfrm>
            <a:off x="3575500" y="2487507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149" name="Shape 1149"/>
          <p:cNvCxnSpPr>
            <a:stCxn id="1146" idx="0"/>
            <a:endCxn id="1148" idx="4"/>
          </p:cNvCxnSpPr>
          <p:nvPr/>
        </p:nvCxnSpPr>
        <p:spPr>
          <a:xfrm rot="10800000">
            <a:off x="3772300" y="3012433"/>
            <a:ext cx="0" cy="6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1078"/>
          <p:cNvSpPr txBox="1"/>
          <p:nvPr/>
        </p:nvSpPr>
        <p:spPr>
          <a:xfrm>
            <a:off x="98900" y="219411"/>
            <a:ext cx="8072100" cy="1155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Long Short Term Memory (LSTM)</a:t>
            </a:r>
          </a:p>
          <a:p>
            <a:pPr lvl="0">
              <a:spcBef>
                <a:spcPts val="0"/>
              </a:spcBef>
              <a:buNone/>
            </a:pPr>
            <a:endParaRPr lang="en" sz="1800" i="1" dirty="0"/>
          </a:p>
          <a:p>
            <a:pPr lvl="0">
              <a:spcBef>
                <a:spcPts val="0"/>
              </a:spcBef>
              <a:buNone/>
            </a:pPr>
            <a:r>
              <a:rPr lang="en" sz="1800" i="1" dirty="0"/>
              <a:t>[Hochreiter et al., 1997]</a:t>
            </a:r>
          </a:p>
        </p:txBody>
      </p:sp>
    </p:spTree>
    <p:extLst>
      <p:ext uri="{BB962C8B-B14F-4D97-AF65-F5344CB8AC3E}">
        <p14:creationId xmlns:p14="http://schemas.microsoft.com/office/powerpoint/2010/main" val="24295082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Shape 1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326" y="3550033"/>
            <a:ext cx="2994213" cy="136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Shape 1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301" y="5105465"/>
            <a:ext cx="2181225" cy="8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Shape 1158"/>
          <p:cNvSpPr/>
          <p:nvPr/>
        </p:nvSpPr>
        <p:spPr>
          <a:xfrm>
            <a:off x="5989275" y="3550037"/>
            <a:ext cx="2901300" cy="24523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59" name="Shape 1159"/>
          <p:cNvCxnSpPr/>
          <p:nvPr/>
        </p:nvCxnSpPr>
        <p:spPr>
          <a:xfrm>
            <a:off x="1307125" y="15173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0" name="Shape 1160"/>
          <p:cNvCxnSpPr/>
          <p:nvPr/>
        </p:nvCxnSpPr>
        <p:spPr>
          <a:xfrm>
            <a:off x="1307125" y="18221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1" name="Shape 1161"/>
          <p:cNvCxnSpPr/>
          <p:nvPr/>
        </p:nvCxnSpPr>
        <p:spPr>
          <a:xfrm>
            <a:off x="1307125" y="21269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2" name="Shape 1162"/>
          <p:cNvCxnSpPr/>
          <p:nvPr/>
        </p:nvCxnSpPr>
        <p:spPr>
          <a:xfrm>
            <a:off x="1307125" y="24317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3" name="Shape 1163"/>
          <p:cNvCxnSpPr/>
          <p:nvPr/>
        </p:nvCxnSpPr>
        <p:spPr>
          <a:xfrm>
            <a:off x="1307125" y="2736500"/>
            <a:ext cx="619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4" name="Shape 1164"/>
          <p:cNvSpPr txBox="1"/>
          <p:nvPr/>
        </p:nvSpPr>
        <p:spPr>
          <a:xfrm>
            <a:off x="226577" y="1672500"/>
            <a:ext cx="1082073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state c</a:t>
            </a:r>
          </a:p>
        </p:txBody>
      </p:sp>
      <p:sp>
        <p:nvSpPr>
          <p:cNvPr id="1165" name="Shape 1165"/>
          <p:cNvSpPr/>
          <p:nvPr/>
        </p:nvSpPr>
        <p:spPr>
          <a:xfrm>
            <a:off x="6087626" y="5552933"/>
            <a:ext cx="1788599" cy="438400"/>
          </a:xfrm>
          <a:prstGeom prst="rect">
            <a:avLst/>
          </a:prstGeom>
          <a:solidFill>
            <a:srgbClr val="3A96FF">
              <a:alpha val="2077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1674701" y="4632860"/>
            <a:ext cx="293099" cy="391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167" name="Shape 1167"/>
          <p:cNvSpPr/>
          <p:nvPr/>
        </p:nvSpPr>
        <p:spPr>
          <a:xfrm>
            <a:off x="1624450" y="2474100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68" name="Shape 1168"/>
          <p:cNvCxnSpPr>
            <a:stCxn id="1166" idx="0"/>
            <a:endCxn id="1167" idx="4"/>
          </p:cNvCxnSpPr>
          <p:nvPr/>
        </p:nvCxnSpPr>
        <p:spPr>
          <a:xfrm rot="10800000">
            <a:off x="1821250" y="2998860"/>
            <a:ext cx="0" cy="16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9" name="Shape 1169"/>
          <p:cNvSpPr/>
          <p:nvPr/>
        </p:nvSpPr>
        <p:spPr>
          <a:xfrm>
            <a:off x="3575500" y="2487507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170" name="Shape 1170"/>
          <p:cNvCxnSpPr/>
          <p:nvPr/>
        </p:nvCxnSpPr>
        <p:spPr>
          <a:xfrm>
            <a:off x="4932075" y="2757700"/>
            <a:ext cx="0" cy="8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1" name="Shape 1171"/>
          <p:cNvSpPr/>
          <p:nvPr/>
        </p:nvSpPr>
        <p:spPr>
          <a:xfrm>
            <a:off x="4481383" y="3621572"/>
            <a:ext cx="9042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tanh</a:t>
            </a:r>
          </a:p>
        </p:txBody>
      </p:sp>
      <p:cxnSp>
        <p:nvCxnSpPr>
          <p:cNvPr id="1172" name="Shape 1172"/>
          <p:cNvCxnSpPr/>
          <p:nvPr/>
        </p:nvCxnSpPr>
        <p:spPr>
          <a:xfrm>
            <a:off x="4933475" y="4158903"/>
            <a:ext cx="0" cy="17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3" name="Shape 1173"/>
          <p:cNvSpPr/>
          <p:nvPr/>
        </p:nvSpPr>
        <p:spPr>
          <a:xfrm>
            <a:off x="4071113" y="4622828"/>
            <a:ext cx="293099" cy="391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</a:t>
            </a:r>
          </a:p>
        </p:txBody>
      </p:sp>
      <p:sp>
        <p:nvSpPr>
          <p:cNvPr id="1174" name="Shape 1174"/>
          <p:cNvSpPr/>
          <p:nvPr/>
        </p:nvSpPr>
        <p:spPr>
          <a:xfrm>
            <a:off x="4740515" y="4556233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75" name="Shape 1175"/>
          <p:cNvCxnSpPr>
            <a:stCxn id="1173" idx="3"/>
            <a:endCxn id="1174" idx="2"/>
          </p:cNvCxnSpPr>
          <p:nvPr/>
        </p:nvCxnSpPr>
        <p:spPr>
          <a:xfrm>
            <a:off x="4364212" y="4818628"/>
            <a:ext cx="37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6" name="Shape 1176"/>
          <p:cNvSpPr txBox="1"/>
          <p:nvPr/>
        </p:nvSpPr>
        <p:spPr>
          <a:xfrm>
            <a:off x="5017175" y="5105467"/>
            <a:ext cx="368400" cy="4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sp>
        <p:nvSpPr>
          <p:cNvPr id="1177" name="Shape 1177"/>
          <p:cNvSpPr txBox="1"/>
          <p:nvPr/>
        </p:nvSpPr>
        <p:spPr>
          <a:xfrm>
            <a:off x="7255725" y="2736500"/>
            <a:ext cx="368400" cy="4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</a:t>
            </a:r>
          </a:p>
        </p:txBody>
      </p:sp>
      <p:sp>
        <p:nvSpPr>
          <p:cNvPr id="1178" name="Shape 1178"/>
          <p:cNvSpPr/>
          <p:nvPr/>
        </p:nvSpPr>
        <p:spPr>
          <a:xfrm>
            <a:off x="3098200" y="4622828"/>
            <a:ext cx="293099" cy="3916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179" name="Shape 1179"/>
          <p:cNvSpPr/>
          <p:nvPr/>
        </p:nvSpPr>
        <p:spPr>
          <a:xfrm>
            <a:off x="3625751" y="4622827"/>
            <a:ext cx="293099" cy="391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cxnSp>
        <p:nvCxnSpPr>
          <p:cNvPr id="1180" name="Shape 1180"/>
          <p:cNvCxnSpPr>
            <a:stCxn id="1179" idx="0"/>
            <a:endCxn id="1181" idx="4"/>
          </p:cNvCxnSpPr>
          <p:nvPr/>
        </p:nvCxnSpPr>
        <p:spPr>
          <a:xfrm rot="10800000">
            <a:off x="3772300" y="4138827"/>
            <a:ext cx="0" cy="4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1" name="Shape 1181"/>
          <p:cNvSpPr/>
          <p:nvPr/>
        </p:nvSpPr>
        <p:spPr>
          <a:xfrm>
            <a:off x="3575500" y="3614033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182" name="Shape 1182"/>
          <p:cNvCxnSpPr>
            <a:stCxn id="1178" idx="0"/>
            <a:endCxn id="1181" idx="2"/>
          </p:cNvCxnSpPr>
          <p:nvPr/>
        </p:nvCxnSpPr>
        <p:spPr>
          <a:xfrm rot="-5400000">
            <a:off x="3037000" y="4084178"/>
            <a:ext cx="746400" cy="330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3" name="Shape 1183"/>
          <p:cNvCxnSpPr>
            <a:stCxn id="1181" idx="0"/>
          </p:cNvCxnSpPr>
          <p:nvPr/>
        </p:nvCxnSpPr>
        <p:spPr>
          <a:xfrm rot="10800000">
            <a:off x="3772300" y="3012433"/>
            <a:ext cx="0" cy="6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5" name="Shape 1185"/>
          <p:cNvCxnSpPr/>
          <p:nvPr/>
        </p:nvCxnSpPr>
        <p:spPr>
          <a:xfrm>
            <a:off x="4923701" y="5872700"/>
            <a:ext cx="91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1078"/>
          <p:cNvSpPr txBox="1"/>
          <p:nvPr/>
        </p:nvSpPr>
        <p:spPr>
          <a:xfrm>
            <a:off x="98900" y="219411"/>
            <a:ext cx="8072100" cy="1155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Long Short Term Memory (LSTM)</a:t>
            </a:r>
          </a:p>
          <a:p>
            <a:pPr lvl="0">
              <a:spcBef>
                <a:spcPts val="0"/>
              </a:spcBef>
              <a:buNone/>
            </a:pPr>
            <a:endParaRPr lang="en" sz="1800" i="1" dirty="0"/>
          </a:p>
          <a:p>
            <a:pPr lvl="0">
              <a:spcBef>
                <a:spcPts val="0"/>
              </a:spcBef>
              <a:buNone/>
            </a:pPr>
            <a:r>
              <a:rPr lang="en" sz="1800" i="1" dirty="0"/>
              <a:t>[Hochreiter et al., 1997]</a:t>
            </a:r>
          </a:p>
        </p:txBody>
      </p:sp>
    </p:spTree>
    <p:extLst>
      <p:ext uri="{BB962C8B-B14F-4D97-AF65-F5344CB8AC3E}">
        <p14:creationId xmlns:p14="http://schemas.microsoft.com/office/powerpoint/2010/main" val="20125474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Shape 1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326" y="3550033"/>
            <a:ext cx="2994213" cy="12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Shape 1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301" y="5207753"/>
            <a:ext cx="2181225" cy="79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Shape 1194"/>
          <p:cNvSpPr/>
          <p:nvPr/>
        </p:nvSpPr>
        <p:spPr>
          <a:xfrm>
            <a:off x="5989275" y="3550037"/>
            <a:ext cx="2901300" cy="24523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95" name="Shape 1195"/>
          <p:cNvCxnSpPr/>
          <p:nvPr/>
        </p:nvCxnSpPr>
        <p:spPr>
          <a:xfrm>
            <a:off x="1307125" y="15173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6" name="Shape 1196"/>
          <p:cNvCxnSpPr/>
          <p:nvPr/>
        </p:nvCxnSpPr>
        <p:spPr>
          <a:xfrm>
            <a:off x="1307125" y="18221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7" name="Shape 1197"/>
          <p:cNvCxnSpPr/>
          <p:nvPr/>
        </p:nvCxnSpPr>
        <p:spPr>
          <a:xfrm>
            <a:off x="1307125" y="21269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8" name="Shape 1198"/>
          <p:cNvCxnSpPr/>
          <p:nvPr/>
        </p:nvCxnSpPr>
        <p:spPr>
          <a:xfrm>
            <a:off x="1307125" y="2431700"/>
            <a:ext cx="61965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9" name="Shape 1199"/>
          <p:cNvCxnSpPr/>
          <p:nvPr/>
        </p:nvCxnSpPr>
        <p:spPr>
          <a:xfrm>
            <a:off x="1307125" y="2736500"/>
            <a:ext cx="619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0" name="Shape 1200"/>
          <p:cNvSpPr txBox="1"/>
          <p:nvPr/>
        </p:nvSpPr>
        <p:spPr>
          <a:xfrm>
            <a:off x="199348" y="1672500"/>
            <a:ext cx="1109302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state c</a:t>
            </a:r>
          </a:p>
        </p:txBody>
      </p:sp>
      <p:sp>
        <p:nvSpPr>
          <p:cNvPr id="1201" name="Shape 1201"/>
          <p:cNvSpPr/>
          <p:nvPr/>
        </p:nvSpPr>
        <p:spPr>
          <a:xfrm>
            <a:off x="6087626" y="5632151"/>
            <a:ext cx="1788599" cy="359181"/>
          </a:xfrm>
          <a:prstGeom prst="rect">
            <a:avLst/>
          </a:prstGeom>
          <a:solidFill>
            <a:srgbClr val="3A96FF">
              <a:alpha val="2077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2" name="Shape 1202"/>
          <p:cNvSpPr/>
          <p:nvPr/>
        </p:nvSpPr>
        <p:spPr>
          <a:xfrm>
            <a:off x="1674701" y="4632860"/>
            <a:ext cx="293099" cy="391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203" name="Shape 1203"/>
          <p:cNvSpPr/>
          <p:nvPr/>
        </p:nvSpPr>
        <p:spPr>
          <a:xfrm>
            <a:off x="1624450" y="2474100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04" name="Shape 1204"/>
          <p:cNvCxnSpPr>
            <a:stCxn id="1202" idx="0"/>
            <a:endCxn id="1203" idx="4"/>
          </p:cNvCxnSpPr>
          <p:nvPr/>
        </p:nvCxnSpPr>
        <p:spPr>
          <a:xfrm rot="10800000">
            <a:off x="1821250" y="2998860"/>
            <a:ext cx="0" cy="16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5" name="Shape 1205"/>
          <p:cNvSpPr/>
          <p:nvPr/>
        </p:nvSpPr>
        <p:spPr>
          <a:xfrm>
            <a:off x="3575500" y="2487507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206" name="Shape 1206"/>
          <p:cNvCxnSpPr/>
          <p:nvPr/>
        </p:nvCxnSpPr>
        <p:spPr>
          <a:xfrm>
            <a:off x="4932075" y="2757700"/>
            <a:ext cx="0" cy="8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7" name="Shape 1207"/>
          <p:cNvSpPr/>
          <p:nvPr/>
        </p:nvSpPr>
        <p:spPr>
          <a:xfrm>
            <a:off x="4481383" y="3621572"/>
            <a:ext cx="9042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tanh</a:t>
            </a:r>
          </a:p>
        </p:txBody>
      </p:sp>
      <p:cxnSp>
        <p:nvCxnSpPr>
          <p:cNvPr id="1208" name="Shape 1208"/>
          <p:cNvCxnSpPr/>
          <p:nvPr/>
        </p:nvCxnSpPr>
        <p:spPr>
          <a:xfrm>
            <a:off x="4933475" y="4158903"/>
            <a:ext cx="0" cy="17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9" name="Shape 1209"/>
          <p:cNvSpPr/>
          <p:nvPr/>
        </p:nvSpPr>
        <p:spPr>
          <a:xfrm>
            <a:off x="4071113" y="4622828"/>
            <a:ext cx="293099" cy="391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</a:t>
            </a:r>
          </a:p>
        </p:txBody>
      </p:sp>
      <p:sp>
        <p:nvSpPr>
          <p:cNvPr id="1210" name="Shape 1210"/>
          <p:cNvSpPr/>
          <p:nvPr/>
        </p:nvSpPr>
        <p:spPr>
          <a:xfrm>
            <a:off x="4740515" y="4556233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11" name="Shape 1211"/>
          <p:cNvCxnSpPr>
            <a:stCxn id="1209" idx="3"/>
            <a:endCxn id="1210" idx="2"/>
          </p:cNvCxnSpPr>
          <p:nvPr/>
        </p:nvCxnSpPr>
        <p:spPr>
          <a:xfrm>
            <a:off x="4364212" y="4818628"/>
            <a:ext cx="37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2" name="Shape 1212"/>
          <p:cNvSpPr txBox="1"/>
          <p:nvPr/>
        </p:nvSpPr>
        <p:spPr>
          <a:xfrm>
            <a:off x="5017175" y="5105467"/>
            <a:ext cx="368400" cy="4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sp>
        <p:nvSpPr>
          <p:cNvPr id="1213" name="Shape 1213"/>
          <p:cNvSpPr txBox="1"/>
          <p:nvPr/>
        </p:nvSpPr>
        <p:spPr>
          <a:xfrm>
            <a:off x="7255725" y="2736500"/>
            <a:ext cx="368400" cy="4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</a:t>
            </a:r>
          </a:p>
        </p:txBody>
      </p:sp>
      <p:sp>
        <p:nvSpPr>
          <p:cNvPr id="1214" name="Shape 1214"/>
          <p:cNvSpPr/>
          <p:nvPr/>
        </p:nvSpPr>
        <p:spPr>
          <a:xfrm>
            <a:off x="3098200" y="4622828"/>
            <a:ext cx="293099" cy="3916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215" name="Shape 1215"/>
          <p:cNvSpPr/>
          <p:nvPr/>
        </p:nvSpPr>
        <p:spPr>
          <a:xfrm>
            <a:off x="3625751" y="4622827"/>
            <a:ext cx="293099" cy="391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cxnSp>
        <p:nvCxnSpPr>
          <p:cNvPr id="1216" name="Shape 1216"/>
          <p:cNvCxnSpPr>
            <a:stCxn id="1215" idx="0"/>
            <a:endCxn id="1217" idx="4"/>
          </p:cNvCxnSpPr>
          <p:nvPr/>
        </p:nvCxnSpPr>
        <p:spPr>
          <a:xfrm rot="10800000">
            <a:off x="3772300" y="4138827"/>
            <a:ext cx="0" cy="4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7" name="Shape 1217"/>
          <p:cNvSpPr/>
          <p:nvPr/>
        </p:nvSpPr>
        <p:spPr>
          <a:xfrm>
            <a:off x="3575500" y="3614033"/>
            <a:ext cx="393600" cy="5248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18" name="Shape 1218"/>
          <p:cNvCxnSpPr>
            <a:stCxn id="1214" idx="0"/>
            <a:endCxn id="1217" idx="2"/>
          </p:cNvCxnSpPr>
          <p:nvPr/>
        </p:nvCxnSpPr>
        <p:spPr>
          <a:xfrm rot="-5400000">
            <a:off x="3037000" y="4084178"/>
            <a:ext cx="746400" cy="330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19" name="Shape 1219"/>
          <p:cNvCxnSpPr>
            <a:stCxn id="1217" idx="0"/>
          </p:cNvCxnSpPr>
          <p:nvPr/>
        </p:nvCxnSpPr>
        <p:spPr>
          <a:xfrm rot="10800000">
            <a:off x="3772300" y="3012433"/>
            <a:ext cx="0" cy="6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21" name="Shape 1221"/>
          <p:cNvCxnSpPr/>
          <p:nvPr/>
        </p:nvCxnSpPr>
        <p:spPr>
          <a:xfrm>
            <a:off x="4923701" y="5872700"/>
            <a:ext cx="912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2" name="Shape 1222"/>
          <p:cNvSpPr/>
          <p:nvPr/>
        </p:nvSpPr>
        <p:spPr>
          <a:xfrm>
            <a:off x="5476351" y="1373267"/>
            <a:ext cx="192599" cy="148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23" name="Shape 1223"/>
          <p:cNvCxnSpPr/>
          <p:nvPr/>
        </p:nvCxnSpPr>
        <p:spPr>
          <a:xfrm rot="10800000">
            <a:off x="5585200" y="413069"/>
            <a:ext cx="0" cy="54707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4" name="Shape 1224"/>
          <p:cNvSpPr txBox="1"/>
          <p:nvPr/>
        </p:nvSpPr>
        <p:spPr>
          <a:xfrm>
            <a:off x="5752525" y="912166"/>
            <a:ext cx="3138050" cy="462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higher layer, or prediction</a:t>
            </a:r>
          </a:p>
        </p:txBody>
      </p:sp>
      <p:sp>
        <p:nvSpPr>
          <p:cNvPr id="36" name="Shape 1078"/>
          <p:cNvSpPr txBox="1"/>
          <p:nvPr/>
        </p:nvSpPr>
        <p:spPr>
          <a:xfrm>
            <a:off x="98900" y="219411"/>
            <a:ext cx="8072100" cy="1155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Long Short Term Memory (LSTM)</a:t>
            </a:r>
          </a:p>
          <a:p>
            <a:pPr lvl="0">
              <a:spcBef>
                <a:spcPts val="0"/>
              </a:spcBef>
              <a:buNone/>
            </a:pPr>
            <a:endParaRPr lang="en" sz="1800" i="1" dirty="0"/>
          </a:p>
          <a:p>
            <a:pPr lvl="0">
              <a:spcBef>
                <a:spcPts val="0"/>
              </a:spcBef>
              <a:buNone/>
            </a:pPr>
            <a:r>
              <a:rPr lang="en" sz="1800" i="1" dirty="0"/>
              <a:t>[Hochreiter et al., 1997]</a:t>
            </a:r>
          </a:p>
        </p:txBody>
      </p:sp>
    </p:spTree>
    <p:extLst>
      <p:ext uri="{BB962C8B-B14F-4D97-AF65-F5344CB8AC3E}">
        <p14:creationId xmlns:p14="http://schemas.microsoft.com/office/powerpoint/2010/main" val="14366076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/>
          <p:nvPr/>
        </p:nvSpPr>
        <p:spPr>
          <a:xfrm>
            <a:off x="86719" y="110525"/>
            <a:ext cx="1324799" cy="6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LSTM</a:t>
            </a:r>
          </a:p>
        </p:txBody>
      </p:sp>
      <p:cxnSp>
        <p:nvCxnSpPr>
          <p:cNvPr id="1233" name="Shape 1233"/>
          <p:cNvCxnSpPr>
            <a:cxnSpLocks/>
          </p:cNvCxnSpPr>
          <p:nvPr/>
        </p:nvCxnSpPr>
        <p:spPr>
          <a:xfrm>
            <a:off x="1338452" y="1400489"/>
            <a:ext cx="74853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4" name="Shape 1234"/>
          <p:cNvCxnSpPr>
            <a:cxnSpLocks/>
          </p:cNvCxnSpPr>
          <p:nvPr/>
        </p:nvCxnSpPr>
        <p:spPr>
          <a:xfrm>
            <a:off x="1307125" y="1689300"/>
            <a:ext cx="74853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5" name="Shape 1235"/>
          <p:cNvCxnSpPr>
            <a:cxnSpLocks/>
          </p:cNvCxnSpPr>
          <p:nvPr/>
        </p:nvCxnSpPr>
        <p:spPr>
          <a:xfrm>
            <a:off x="1307125" y="1989390"/>
            <a:ext cx="74853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6" name="Shape 1236"/>
          <p:cNvCxnSpPr>
            <a:cxnSpLocks/>
          </p:cNvCxnSpPr>
          <p:nvPr/>
        </p:nvCxnSpPr>
        <p:spPr>
          <a:xfrm>
            <a:off x="1307125" y="2270541"/>
            <a:ext cx="74853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7" name="Shape 1237"/>
          <p:cNvCxnSpPr>
            <a:cxnSpLocks/>
          </p:cNvCxnSpPr>
          <p:nvPr/>
        </p:nvCxnSpPr>
        <p:spPr>
          <a:xfrm>
            <a:off x="1338452" y="2558005"/>
            <a:ext cx="748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8" name="Shape 1238"/>
          <p:cNvSpPr txBox="1"/>
          <p:nvPr/>
        </p:nvSpPr>
        <p:spPr>
          <a:xfrm>
            <a:off x="282450" y="1400489"/>
            <a:ext cx="1119464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state c</a:t>
            </a:r>
          </a:p>
        </p:txBody>
      </p:sp>
      <p:sp>
        <p:nvSpPr>
          <p:cNvPr id="1271" name="Shape 1271"/>
          <p:cNvSpPr txBox="1"/>
          <p:nvPr/>
        </p:nvSpPr>
        <p:spPr>
          <a:xfrm>
            <a:off x="2072177" y="394542"/>
            <a:ext cx="1649699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bg1"/>
                </a:solidFill>
              </a:rPr>
              <a:t>one timestep</a:t>
            </a:r>
          </a:p>
        </p:txBody>
      </p:sp>
      <p:sp>
        <p:nvSpPr>
          <p:cNvPr id="1272" name="Shape 1272"/>
          <p:cNvSpPr txBox="1"/>
          <p:nvPr/>
        </p:nvSpPr>
        <p:spPr>
          <a:xfrm>
            <a:off x="5470415" y="379947"/>
            <a:ext cx="1649699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bg1"/>
                </a:solidFill>
              </a:rPr>
              <a:t>one timestep</a:t>
            </a:r>
          </a:p>
        </p:txBody>
      </p:sp>
      <p:cxnSp>
        <p:nvCxnSpPr>
          <p:cNvPr id="1274" name="Shape 1274"/>
          <p:cNvCxnSpPr>
            <a:cxnSpLocks/>
          </p:cNvCxnSpPr>
          <p:nvPr/>
        </p:nvCxnSpPr>
        <p:spPr>
          <a:xfrm>
            <a:off x="6760876" y="5342367"/>
            <a:ext cx="1448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5" name="Shape 1275"/>
          <p:cNvCxnSpPr>
            <a:cxnSpLocks/>
          </p:cNvCxnSpPr>
          <p:nvPr/>
        </p:nvCxnSpPr>
        <p:spPr>
          <a:xfrm>
            <a:off x="1138825" y="5393733"/>
            <a:ext cx="66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6" name="Shape 1276"/>
          <p:cNvCxnSpPr>
            <a:cxnSpLocks/>
          </p:cNvCxnSpPr>
          <p:nvPr/>
        </p:nvCxnSpPr>
        <p:spPr>
          <a:xfrm flipV="1">
            <a:off x="1890353" y="5410057"/>
            <a:ext cx="0" cy="4119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7" name="Shape 1277"/>
          <p:cNvCxnSpPr>
            <a:cxnSpLocks/>
          </p:cNvCxnSpPr>
          <p:nvPr/>
        </p:nvCxnSpPr>
        <p:spPr>
          <a:xfrm flipV="1">
            <a:off x="5078029" y="5392546"/>
            <a:ext cx="0" cy="42808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9" name="Shape 1279"/>
          <p:cNvSpPr txBox="1"/>
          <p:nvPr/>
        </p:nvSpPr>
        <p:spPr>
          <a:xfrm>
            <a:off x="7756371" y="5230625"/>
            <a:ext cx="368400" cy="385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sp>
        <p:nvSpPr>
          <p:cNvPr id="1280" name="Shape 1280"/>
          <p:cNvSpPr txBox="1"/>
          <p:nvPr/>
        </p:nvSpPr>
        <p:spPr>
          <a:xfrm>
            <a:off x="1034025" y="5264119"/>
            <a:ext cx="368400" cy="385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sp>
        <p:nvSpPr>
          <p:cNvPr id="1229" name="Shape 1229"/>
          <p:cNvSpPr/>
          <p:nvPr/>
        </p:nvSpPr>
        <p:spPr>
          <a:xfrm>
            <a:off x="4741976" y="1164499"/>
            <a:ext cx="2972699" cy="4430992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230" name="Shape 1230"/>
          <p:cNvSpPr/>
          <p:nvPr/>
        </p:nvSpPr>
        <p:spPr>
          <a:xfrm>
            <a:off x="1465376" y="1164499"/>
            <a:ext cx="2972699" cy="4430992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239" name="Shape 1239"/>
          <p:cNvSpPr/>
          <p:nvPr/>
        </p:nvSpPr>
        <p:spPr>
          <a:xfrm>
            <a:off x="1674701" y="4286881"/>
            <a:ext cx="293099" cy="35562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240" name="Shape 1240"/>
          <p:cNvSpPr/>
          <p:nvPr/>
        </p:nvSpPr>
        <p:spPr>
          <a:xfrm>
            <a:off x="1624450" y="2326426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41" name="Shape 1241"/>
          <p:cNvCxnSpPr>
            <a:stCxn id="1239" idx="0"/>
            <a:endCxn id="1240" idx="4"/>
          </p:cNvCxnSpPr>
          <p:nvPr/>
        </p:nvCxnSpPr>
        <p:spPr>
          <a:xfrm rot="10800000">
            <a:off x="1821250" y="2802981"/>
            <a:ext cx="0" cy="1483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2" name="Shape 1242"/>
          <p:cNvSpPr/>
          <p:nvPr/>
        </p:nvSpPr>
        <p:spPr>
          <a:xfrm>
            <a:off x="2107601" y="4462304"/>
            <a:ext cx="293099" cy="355627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243" name="Shape 1243"/>
          <p:cNvSpPr/>
          <p:nvPr/>
        </p:nvSpPr>
        <p:spPr>
          <a:xfrm>
            <a:off x="2635151" y="4462303"/>
            <a:ext cx="293099" cy="355627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cxnSp>
        <p:nvCxnSpPr>
          <p:cNvPr id="1244" name="Shape 1244"/>
          <p:cNvCxnSpPr>
            <a:stCxn id="1243" idx="0"/>
          </p:cNvCxnSpPr>
          <p:nvPr/>
        </p:nvCxnSpPr>
        <p:spPr>
          <a:xfrm rot="10800000">
            <a:off x="2781700" y="4115031"/>
            <a:ext cx="0" cy="3472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5" name="Shape 1245"/>
          <p:cNvSpPr/>
          <p:nvPr/>
        </p:nvSpPr>
        <p:spPr>
          <a:xfrm>
            <a:off x="2584900" y="3638445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46" name="Shape 1246"/>
          <p:cNvCxnSpPr>
            <a:stCxn id="1242" idx="0"/>
            <a:endCxn id="1245" idx="2"/>
          </p:cNvCxnSpPr>
          <p:nvPr/>
        </p:nvCxnSpPr>
        <p:spPr>
          <a:xfrm rot="16200000">
            <a:off x="2126816" y="4004070"/>
            <a:ext cx="585568" cy="330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7" name="Shape 1247"/>
          <p:cNvSpPr/>
          <p:nvPr/>
        </p:nvSpPr>
        <p:spPr>
          <a:xfrm>
            <a:off x="2584900" y="2338601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248" name="Shape 1248"/>
          <p:cNvCxnSpPr>
            <a:stCxn id="1245" idx="0"/>
            <a:endCxn id="1247" idx="4"/>
          </p:cNvCxnSpPr>
          <p:nvPr/>
        </p:nvCxnSpPr>
        <p:spPr>
          <a:xfrm rot="10800000">
            <a:off x="2781700" y="2815307"/>
            <a:ext cx="0" cy="8231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49" name="Shape 1249"/>
          <p:cNvCxnSpPr>
            <a:cxnSpLocks/>
          </p:cNvCxnSpPr>
          <p:nvPr/>
        </p:nvCxnSpPr>
        <p:spPr>
          <a:xfrm>
            <a:off x="3484275" y="2583974"/>
            <a:ext cx="0" cy="7806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0" name="Shape 1250"/>
          <p:cNvSpPr/>
          <p:nvPr/>
        </p:nvSpPr>
        <p:spPr>
          <a:xfrm>
            <a:off x="3033583" y="3368490"/>
            <a:ext cx="9042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tanh</a:t>
            </a:r>
          </a:p>
        </p:txBody>
      </p:sp>
      <p:cxnSp>
        <p:nvCxnSpPr>
          <p:cNvPr id="1251" name="Shape 1251"/>
          <p:cNvCxnSpPr>
            <a:cxnSpLocks/>
          </p:cNvCxnSpPr>
          <p:nvPr/>
        </p:nvCxnSpPr>
        <p:spPr>
          <a:xfrm>
            <a:off x="3485675" y="3856462"/>
            <a:ext cx="0" cy="15463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2" name="Shape 1252"/>
          <p:cNvSpPr/>
          <p:nvPr/>
        </p:nvSpPr>
        <p:spPr>
          <a:xfrm>
            <a:off x="2724634" y="5015906"/>
            <a:ext cx="293099" cy="35562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</a:t>
            </a:r>
          </a:p>
        </p:txBody>
      </p:sp>
      <p:sp>
        <p:nvSpPr>
          <p:cNvPr id="1253" name="Shape 1253"/>
          <p:cNvSpPr/>
          <p:nvPr/>
        </p:nvSpPr>
        <p:spPr>
          <a:xfrm>
            <a:off x="3292715" y="4401826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54" name="Shape 1254"/>
          <p:cNvCxnSpPr>
            <a:stCxn id="1252" idx="3"/>
            <a:endCxn id="1253" idx="2"/>
          </p:cNvCxnSpPr>
          <p:nvPr/>
        </p:nvCxnSpPr>
        <p:spPr>
          <a:xfrm rot="10800000" flipH="1">
            <a:off x="3017733" y="4640118"/>
            <a:ext cx="275100" cy="5536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5" name="Shape 1255"/>
          <p:cNvSpPr/>
          <p:nvPr/>
        </p:nvSpPr>
        <p:spPr>
          <a:xfrm>
            <a:off x="4951301" y="4286881"/>
            <a:ext cx="293099" cy="35562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</a:t>
            </a:r>
          </a:p>
        </p:txBody>
      </p:sp>
      <p:sp>
        <p:nvSpPr>
          <p:cNvPr id="1256" name="Shape 1256"/>
          <p:cNvSpPr/>
          <p:nvPr/>
        </p:nvSpPr>
        <p:spPr>
          <a:xfrm>
            <a:off x="4901050" y="2326426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57" name="Shape 1257"/>
          <p:cNvCxnSpPr>
            <a:stCxn id="1255" idx="0"/>
            <a:endCxn id="1256" idx="4"/>
          </p:cNvCxnSpPr>
          <p:nvPr/>
        </p:nvCxnSpPr>
        <p:spPr>
          <a:xfrm rot="10800000">
            <a:off x="5097850" y="2802981"/>
            <a:ext cx="0" cy="1483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8" name="Shape 1258"/>
          <p:cNvSpPr/>
          <p:nvPr/>
        </p:nvSpPr>
        <p:spPr>
          <a:xfrm>
            <a:off x="5384201" y="4462304"/>
            <a:ext cx="293099" cy="355627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  <p:sp>
        <p:nvSpPr>
          <p:cNvPr id="1259" name="Shape 1259"/>
          <p:cNvSpPr/>
          <p:nvPr/>
        </p:nvSpPr>
        <p:spPr>
          <a:xfrm>
            <a:off x="5911751" y="4462303"/>
            <a:ext cx="293099" cy="355627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</a:t>
            </a:r>
          </a:p>
        </p:txBody>
      </p:sp>
      <p:cxnSp>
        <p:nvCxnSpPr>
          <p:cNvPr id="1260" name="Shape 1260"/>
          <p:cNvCxnSpPr>
            <a:stCxn id="1259" idx="0"/>
          </p:cNvCxnSpPr>
          <p:nvPr/>
        </p:nvCxnSpPr>
        <p:spPr>
          <a:xfrm rot="10800000">
            <a:off x="6058300" y="4115031"/>
            <a:ext cx="0" cy="3472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1" name="Shape 1261"/>
          <p:cNvSpPr/>
          <p:nvPr/>
        </p:nvSpPr>
        <p:spPr>
          <a:xfrm>
            <a:off x="5861500" y="3638445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62" name="Shape 1262"/>
          <p:cNvCxnSpPr>
            <a:stCxn id="1258" idx="0"/>
            <a:endCxn id="1261" idx="2"/>
          </p:cNvCxnSpPr>
          <p:nvPr/>
        </p:nvCxnSpPr>
        <p:spPr>
          <a:xfrm rot="16200000">
            <a:off x="5403416" y="4004070"/>
            <a:ext cx="585568" cy="330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3" name="Shape 1263"/>
          <p:cNvSpPr/>
          <p:nvPr/>
        </p:nvSpPr>
        <p:spPr>
          <a:xfrm>
            <a:off x="5861500" y="2338601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+</a:t>
            </a:r>
          </a:p>
        </p:txBody>
      </p:sp>
      <p:cxnSp>
        <p:nvCxnSpPr>
          <p:cNvPr id="1264" name="Shape 1264"/>
          <p:cNvCxnSpPr>
            <a:stCxn id="1261" idx="0"/>
            <a:endCxn id="1263" idx="4"/>
          </p:cNvCxnSpPr>
          <p:nvPr/>
        </p:nvCxnSpPr>
        <p:spPr>
          <a:xfrm rot="10800000">
            <a:off x="6058300" y="2815307"/>
            <a:ext cx="0" cy="8231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65" name="Shape 1265"/>
          <p:cNvCxnSpPr>
            <a:cxnSpLocks/>
          </p:cNvCxnSpPr>
          <p:nvPr/>
        </p:nvCxnSpPr>
        <p:spPr>
          <a:xfrm>
            <a:off x="6760875" y="2583974"/>
            <a:ext cx="0" cy="7806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6" name="Shape 1266"/>
          <p:cNvSpPr/>
          <p:nvPr/>
        </p:nvSpPr>
        <p:spPr>
          <a:xfrm>
            <a:off x="6310183" y="3368490"/>
            <a:ext cx="9042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tanh</a:t>
            </a:r>
          </a:p>
        </p:txBody>
      </p:sp>
      <p:cxnSp>
        <p:nvCxnSpPr>
          <p:cNvPr id="1267" name="Shape 1267"/>
          <p:cNvCxnSpPr>
            <a:cxnSpLocks/>
          </p:cNvCxnSpPr>
          <p:nvPr/>
        </p:nvCxnSpPr>
        <p:spPr>
          <a:xfrm>
            <a:off x="6762275" y="3856462"/>
            <a:ext cx="0" cy="15463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68" name="Shape 1268"/>
          <p:cNvSpPr/>
          <p:nvPr/>
        </p:nvSpPr>
        <p:spPr>
          <a:xfrm>
            <a:off x="6049788" y="4970680"/>
            <a:ext cx="293099" cy="35562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</a:t>
            </a:r>
          </a:p>
        </p:txBody>
      </p:sp>
      <p:sp>
        <p:nvSpPr>
          <p:cNvPr id="1269" name="Shape 1269"/>
          <p:cNvSpPr/>
          <p:nvPr/>
        </p:nvSpPr>
        <p:spPr>
          <a:xfrm>
            <a:off x="6569315" y="4401826"/>
            <a:ext cx="393600" cy="476591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x</a:t>
            </a:r>
          </a:p>
        </p:txBody>
      </p:sp>
      <p:cxnSp>
        <p:nvCxnSpPr>
          <p:cNvPr id="1270" name="Shape 1270"/>
          <p:cNvCxnSpPr>
            <a:stCxn id="1268" idx="3"/>
            <a:endCxn id="1269" idx="2"/>
          </p:cNvCxnSpPr>
          <p:nvPr/>
        </p:nvCxnSpPr>
        <p:spPr>
          <a:xfrm rot="10800000" flipH="1">
            <a:off x="6342887" y="4640299"/>
            <a:ext cx="226500" cy="5081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3" name="Shape 1273"/>
          <p:cNvCxnSpPr>
            <a:cxnSpLocks/>
          </p:cNvCxnSpPr>
          <p:nvPr/>
        </p:nvCxnSpPr>
        <p:spPr>
          <a:xfrm>
            <a:off x="3475051" y="5392546"/>
            <a:ext cx="1448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8" name="Shape 1278"/>
          <p:cNvSpPr txBox="1"/>
          <p:nvPr/>
        </p:nvSpPr>
        <p:spPr>
          <a:xfrm>
            <a:off x="4411945" y="5265803"/>
            <a:ext cx="368400" cy="385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sp>
        <p:nvSpPr>
          <p:cNvPr id="1281" name="Shape 1281"/>
          <p:cNvSpPr txBox="1"/>
          <p:nvPr/>
        </p:nvSpPr>
        <p:spPr>
          <a:xfrm>
            <a:off x="1891600" y="5503218"/>
            <a:ext cx="368400" cy="385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282" name="Shape 1282"/>
          <p:cNvSpPr txBox="1"/>
          <p:nvPr/>
        </p:nvSpPr>
        <p:spPr>
          <a:xfrm>
            <a:off x="5081102" y="5472800"/>
            <a:ext cx="368400" cy="385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283" name="Shape 1283"/>
          <p:cNvSpPr/>
          <p:nvPr/>
        </p:nvSpPr>
        <p:spPr>
          <a:xfrm>
            <a:off x="4530126" y="1321661"/>
            <a:ext cx="135299" cy="13382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7882926" y="1321661"/>
            <a:ext cx="135299" cy="13382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86" name="Shape 1286"/>
          <p:cNvCxnSpPr/>
          <p:nvPr/>
        </p:nvCxnSpPr>
        <p:spPr>
          <a:xfrm rot="10800000">
            <a:off x="7948946" y="201145"/>
            <a:ext cx="0" cy="514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4" name="Shape 1284"/>
          <p:cNvCxnSpPr>
            <a:cxnSpLocks/>
          </p:cNvCxnSpPr>
          <p:nvPr/>
        </p:nvCxnSpPr>
        <p:spPr>
          <a:xfrm flipV="1">
            <a:off x="4596145" y="201145"/>
            <a:ext cx="0" cy="520169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7011331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/>
          <p:nvPr/>
        </p:nvSpPr>
        <p:spPr>
          <a:xfrm>
            <a:off x="86719" y="110525"/>
            <a:ext cx="3962767" cy="6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LSTM Summar</a:t>
            </a:r>
            <a:r>
              <a:rPr lang="en-US" sz="3200" dirty="0">
                <a:solidFill>
                  <a:schemeClr val="bg1"/>
                </a:solidFill>
              </a:rPr>
              <a:t>y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59" name="Shape 122"/>
          <p:cNvSpPr txBox="1"/>
          <p:nvPr/>
        </p:nvSpPr>
        <p:spPr>
          <a:xfrm>
            <a:off x="241676" y="1245995"/>
            <a:ext cx="8605441" cy="5178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Decide what to forget</a:t>
            </a:r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Decide what new things to remember</a:t>
            </a:r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Decide what to output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1413452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12" y="2355434"/>
            <a:ext cx="8954374" cy="2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x="1093750" y="92106"/>
            <a:ext cx="7583699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94825" y="5526601"/>
            <a:ext cx="84240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i="1" dirty="0"/>
              <a:t>[Visualizing and Understanding Recurrent Networks, Andrej Karpathy*, Justin Johnson*, Li Fei-Fei]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07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 txBox="1"/>
          <p:nvPr/>
        </p:nvSpPr>
        <p:spPr>
          <a:xfrm>
            <a:off x="368135" y="1054767"/>
            <a:ext cx="8478981" cy="5369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err="1"/>
              <a:t>Backprop</a:t>
            </a:r>
            <a:r>
              <a:rPr lang="en-US" sz="2400" dirty="0"/>
              <a:t> still works: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hape 124"/>
          <p:cNvSpPr txBox="1"/>
          <p:nvPr/>
        </p:nvSpPr>
        <p:spPr>
          <a:xfrm>
            <a:off x="261257" y="156298"/>
            <a:ext cx="7399418" cy="80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RNN structure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7978" y="418206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7595" y="4990661"/>
            <a:ext cx="0" cy="579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0"/>
          </p:cNvCxnSpPr>
          <p:nvPr/>
        </p:nvCxnSpPr>
        <p:spPr>
          <a:xfrm flipH="1" flipV="1">
            <a:off x="2349829" y="324229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940" y="5082722"/>
                <a:ext cx="57272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09" y="3729519"/>
                <a:ext cx="70429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02" y="4081692"/>
                <a:ext cx="71359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768969" y="458636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333814" y="4185761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63431" y="4994353"/>
            <a:ext cx="0" cy="575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H="1" flipV="1">
            <a:off x="3745665" y="3245982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76" y="5086414"/>
                <a:ext cx="5656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87" y="3768389"/>
                <a:ext cx="70429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1" y="4122791"/>
                <a:ext cx="7135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4164805" y="459005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29510" y="4207999"/>
            <a:ext cx="830991" cy="808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143183" y="5020282"/>
            <a:ext cx="1823" cy="550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3" idx="0"/>
          </p:cNvCxnSpPr>
          <p:nvPr/>
        </p:nvCxnSpPr>
        <p:spPr>
          <a:xfrm flipH="1" flipV="1">
            <a:off x="5141361" y="3268220"/>
            <a:ext cx="3645" cy="939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2" y="5108652"/>
                <a:ext cx="572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41" y="3729519"/>
                <a:ext cx="70429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1" y="4107623"/>
                <a:ext cx="71359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5560501" y="4612294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34333" y="243739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>
          <a:xfrm flipV="1">
            <a:off x="2349829" y="1993543"/>
            <a:ext cx="3644" cy="443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65324" y="284168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330169" y="2441083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737776" y="1994832"/>
            <a:ext cx="7889" cy="446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61160" y="2845378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5865" y="2463321"/>
            <a:ext cx="830991" cy="80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5131817" y="1993543"/>
            <a:ext cx="9544" cy="469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6856" y="2867616"/>
            <a:ext cx="5648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3089721"/>
                <a:ext cx="7025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3128591"/>
                <a:ext cx="70256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3089721"/>
                <a:ext cx="7025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95" y="1955962"/>
                <a:ext cx="697179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73" y="1994832"/>
                <a:ext cx="697179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1955962"/>
                <a:ext cx="6971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84" y="2360965"/>
                <a:ext cx="706475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57" y="2380021"/>
                <a:ext cx="706475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409" y="2360252"/>
                <a:ext cx="706475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913693" y="5807108"/>
            <a:ext cx="1745025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8072" y="5732052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4" name="Right Arrow 93"/>
          <p:cNvSpPr/>
          <p:nvPr/>
        </p:nvSpPr>
        <p:spPr>
          <a:xfrm rot="16200000">
            <a:off x="752053" y="2846585"/>
            <a:ext cx="1255747" cy="362857"/>
          </a:xfrm>
          <a:prstGeom prst="rightArrow">
            <a:avLst/>
          </a:prstGeom>
          <a:solidFill>
            <a:srgbClr val="84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23312" y="3729906"/>
            <a:ext cx="1725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Abstraction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Higher </a:t>
            </a:r>
            <a:br>
              <a:rPr lang="en-US" sz="2400" dirty="0"/>
            </a:br>
            <a:r>
              <a:rPr lang="en-US" sz="2400" dirty="0"/>
              <a:t>level </a:t>
            </a:r>
            <a:br>
              <a:rPr lang="en-US" sz="2400" dirty="0"/>
            </a:br>
            <a:r>
              <a:rPr lang="en-US" sz="2400" dirty="0"/>
              <a:t>features</a:t>
            </a:r>
          </a:p>
        </p:txBody>
      </p:sp>
      <p:sp>
        <p:nvSpPr>
          <p:cNvPr id="49" name="Right Arrow 48"/>
          <p:cNvSpPr/>
          <p:nvPr/>
        </p:nvSpPr>
        <p:spPr>
          <a:xfrm rot="18652618">
            <a:off x="5907775" y="2140218"/>
            <a:ext cx="2702942" cy="6694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00" y="349907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Activations</a:t>
            </a:r>
          </a:p>
        </p:txBody>
      </p:sp>
    </p:spTree>
    <p:extLst>
      <p:ext uri="{BB962C8B-B14F-4D97-AF65-F5344CB8AC3E}">
        <p14:creationId xmlns:p14="http://schemas.microsoft.com/office/powerpoint/2010/main" val="34790548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3" y="2413201"/>
            <a:ext cx="8932275" cy="167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2516176" y="4217174"/>
            <a:ext cx="4034253" cy="8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quote detection cell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953074" y="162445"/>
            <a:ext cx="7583699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  <p:sp>
        <p:nvSpPr>
          <p:cNvPr id="5" name="Shape 532">
            <a:extLst>
              <a:ext uri="{FF2B5EF4-FFF2-40B4-BE49-F238E27FC236}">
                <a16:creationId xmlns:a16="http://schemas.microsoft.com/office/drawing/2014/main" id="{FD0684E7-D3C0-4FC6-9FD7-E607D5469839}"/>
              </a:ext>
            </a:extLst>
          </p:cNvPr>
          <p:cNvSpPr txBox="1"/>
          <p:nvPr/>
        </p:nvSpPr>
        <p:spPr>
          <a:xfrm>
            <a:off x="1405041" y="5155615"/>
            <a:ext cx="5411099" cy="8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(LSTM, tanh(c), red = -1, blue = +1)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924339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25" y="1869434"/>
            <a:ext cx="8660200" cy="2725933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2973376" y="5148200"/>
            <a:ext cx="5411099" cy="8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line length tracking cell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943025" y="132300"/>
            <a:ext cx="7583699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</p:spTree>
    <p:extLst>
      <p:ext uri="{BB962C8B-B14F-4D97-AF65-F5344CB8AC3E}">
        <p14:creationId xmlns:p14="http://schemas.microsoft.com/office/powerpoint/2010/main" val="31521181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hape 5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5" y="1711601"/>
            <a:ext cx="8899524" cy="329791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/>
          <p:nvPr/>
        </p:nvSpPr>
        <p:spPr>
          <a:xfrm>
            <a:off x="2626451" y="5373667"/>
            <a:ext cx="5411099" cy="8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if statement cell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1013364" y="162445"/>
            <a:ext cx="7583699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</p:spTree>
    <p:extLst>
      <p:ext uri="{BB962C8B-B14F-4D97-AF65-F5344CB8AC3E}">
        <p14:creationId xmlns:p14="http://schemas.microsoft.com/office/powerpoint/2010/main" val="26805919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718" y="1192518"/>
            <a:ext cx="7503372" cy="45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x="510801" y="1035295"/>
            <a:ext cx="4621799" cy="443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 txBox="1"/>
          <p:nvPr/>
        </p:nvSpPr>
        <p:spPr>
          <a:xfrm>
            <a:off x="5249033" y="5058219"/>
            <a:ext cx="4887599" cy="7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quote/comment cell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1272950" y="132301"/>
            <a:ext cx="6849899" cy="7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</p:spTree>
    <p:extLst>
      <p:ext uri="{BB962C8B-B14F-4D97-AF65-F5344CB8AC3E}">
        <p14:creationId xmlns:p14="http://schemas.microsoft.com/office/powerpoint/2010/main" val="12707086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249950" y="1333000"/>
            <a:ext cx="5117100" cy="4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01" y="2097500"/>
            <a:ext cx="8805349" cy="2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5216626" y="5415800"/>
            <a:ext cx="5411099" cy="8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code depth cell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943025" y="132300"/>
            <a:ext cx="7583699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Searching for  interpretable cells</a:t>
            </a:r>
          </a:p>
        </p:txBody>
      </p:sp>
    </p:spTree>
    <p:extLst>
      <p:ext uri="{BB962C8B-B14F-4D97-AF65-F5344CB8AC3E}">
        <p14:creationId xmlns:p14="http://schemas.microsoft.com/office/powerpoint/2010/main" val="15250403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/>
          <p:nvPr/>
        </p:nvSpPr>
        <p:spPr>
          <a:xfrm>
            <a:off x="86719" y="110525"/>
            <a:ext cx="3962767" cy="6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LSTM stability</a:t>
            </a:r>
          </a:p>
        </p:txBody>
      </p:sp>
      <p:sp>
        <p:nvSpPr>
          <p:cNvPr id="59" name="Shape 122"/>
          <p:cNvSpPr txBox="1"/>
          <p:nvPr/>
        </p:nvSpPr>
        <p:spPr>
          <a:xfrm>
            <a:off x="241676" y="1245995"/>
            <a:ext cx="8605441" cy="5178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How fast can the cell value c grow with time? 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How fast can the </a:t>
            </a:r>
            <a:r>
              <a:rPr lang="en-US" sz="2400" dirty="0" err="1"/>
              <a:t>backpropagated</a:t>
            </a:r>
            <a:r>
              <a:rPr lang="en-US" sz="2400" dirty="0"/>
              <a:t> gradient of c grow with time? 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5222779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/>
          <p:nvPr/>
        </p:nvSpPr>
        <p:spPr>
          <a:xfrm>
            <a:off x="86719" y="110525"/>
            <a:ext cx="3962767" cy="6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LSTM stability</a:t>
            </a:r>
          </a:p>
        </p:txBody>
      </p:sp>
      <p:sp>
        <p:nvSpPr>
          <p:cNvPr id="59" name="Shape 122"/>
          <p:cNvSpPr txBox="1"/>
          <p:nvPr/>
        </p:nvSpPr>
        <p:spPr>
          <a:xfrm>
            <a:off x="241676" y="1245995"/>
            <a:ext cx="8605441" cy="5178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How fast can the cell value c grow with time?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Linear</a:t>
            </a:r>
          </a:p>
          <a:p>
            <a:pPr lvl="0" rtl="0">
              <a:spcBef>
                <a:spcPts val="0"/>
              </a:spcBef>
              <a:buNone/>
            </a:pP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How fast can the backpropagated gradient of c grow with time?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Linear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08496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98">
            <a:extLst>
              <a:ext uri="{FF2B5EF4-FFF2-40B4-BE49-F238E27FC236}">
                <a16:creationId xmlns:a16="http://schemas.microsoft.com/office/drawing/2014/main" id="{32FF2613-5820-4AFD-B85A-376738007046}"/>
              </a:ext>
            </a:extLst>
          </p:cNvPr>
          <p:cNvSpPr txBox="1"/>
          <p:nvPr/>
        </p:nvSpPr>
        <p:spPr>
          <a:xfrm>
            <a:off x="488370" y="138550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Better RNN Memory: LSTMs</a:t>
            </a:r>
            <a:endParaRPr lang="en" sz="32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Remember that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path has a linear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hh</m:t>
                        </m:r>
                      </m:sub>
                    </m:sSub>
                  </m:oMath>
                </a14:m>
                <a:r>
                  <a:rPr lang="en-US" sz="2000" dirty="0"/>
                  <a:t> at each node. </a:t>
                </a: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  <a:blipFill>
                <a:blip r:embed="rId3"/>
                <a:stretch>
                  <a:fillRect l="-741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13C2641-9FE4-4D88-9381-8E71FA4D8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172"/>
            <a:ext cx="9144000" cy="3435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35C7F7-238A-46BF-8ABA-813AB8C7AEFA}"/>
              </a:ext>
            </a:extLst>
          </p:cNvPr>
          <p:cNvSpPr/>
          <p:nvPr/>
        </p:nvSpPr>
        <p:spPr>
          <a:xfrm>
            <a:off x="-274320" y="1604356"/>
            <a:ext cx="3034145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A9466-6487-44E3-83AE-5E1A827127F2}"/>
              </a:ext>
            </a:extLst>
          </p:cNvPr>
          <p:cNvSpPr/>
          <p:nvPr/>
        </p:nvSpPr>
        <p:spPr>
          <a:xfrm>
            <a:off x="6029713" y="1604356"/>
            <a:ext cx="3262458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97DD9-1BD6-4C8D-9B9A-0172B5E686DF}"/>
              </a:ext>
            </a:extLst>
          </p:cNvPr>
          <p:cNvSpPr/>
          <p:nvPr/>
        </p:nvSpPr>
        <p:spPr>
          <a:xfrm>
            <a:off x="5652655" y="4712108"/>
            <a:ext cx="3034145" cy="84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/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/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/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/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hape 183">
            <a:extLst>
              <a:ext uri="{FF2B5EF4-FFF2-40B4-BE49-F238E27FC236}">
                <a16:creationId xmlns:a16="http://schemas.microsoft.com/office/drawing/2014/main" id="{A02FAD7C-36C5-47F0-A75B-25932D8EEED3}"/>
              </a:ext>
            </a:extLst>
          </p:cNvPr>
          <p:cNvSpPr/>
          <p:nvPr/>
        </p:nvSpPr>
        <p:spPr>
          <a:xfrm>
            <a:off x="3100647" y="3935146"/>
            <a:ext cx="309939" cy="304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677818-8481-4FCF-98BA-4EEDA8F8DCF5}"/>
              </a:ext>
            </a:extLst>
          </p:cNvPr>
          <p:cNvCxnSpPr>
            <a:cxnSpLocks/>
            <a:stCxn id="17" idx="5"/>
            <a:endCxn id="19" idx="1"/>
          </p:cNvCxnSpPr>
          <p:nvPr/>
        </p:nvCxnSpPr>
        <p:spPr>
          <a:xfrm>
            <a:off x="3365196" y="4194921"/>
            <a:ext cx="878812" cy="4917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3F00B4-1F2A-4CCD-B914-B80D4CC7C935}"/>
              </a:ext>
            </a:extLst>
          </p:cNvPr>
          <p:cNvSpPr txBox="1"/>
          <p:nvPr/>
        </p:nvSpPr>
        <p:spPr>
          <a:xfrm>
            <a:off x="4244008" y="4502051"/>
            <a:ext cx="33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 Linear Transformation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DA7B7-9BC7-4F74-9158-4841E20D20DA}"/>
              </a:ext>
            </a:extLst>
          </p:cNvPr>
          <p:cNvSpPr txBox="1"/>
          <p:nvPr/>
        </p:nvSpPr>
        <p:spPr>
          <a:xfrm>
            <a:off x="2326957" y="1972179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 Transformation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AECED-F191-46E7-9D51-5611D25AFC53}"/>
              </a:ext>
            </a:extLst>
          </p:cNvPr>
          <p:cNvCxnSpPr>
            <a:cxnSpLocks/>
          </p:cNvCxnSpPr>
          <p:nvPr/>
        </p:nvCxnSpPr>
        <p:spPr>
          <a:xfrm>
            <a:off x="3112343" y="2375266"/>
            <a:ext cx="712680" cy="62894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3F659E-845D-4F74-86A6-3CA03789B74C}"/>
              </a:ext>
            </a:extLst>
          </p:cNvPr>
          <p:cNvSpPr txBox="1"/>
          <p:nvPr/>
        </p:nvSpPr>
        <p:spPr>
          <a:xfrm>
            <a:off x="3078324" y="394631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7175790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98">
            <a:extLst>
              <a:ext uri="{FF2B5EF4-FFF2-40B4-BE49-F238E27FC236}">
                <a16:creationId xmlns:a16="http://schemas.microsoft.com/office/drawing/2014/main" id="{32FF2613-5820-4AFD-B85A-376738007046}"/>
              </a:ext>
            </a:extLst>
          </p:cNvPr>
          <p:cNvSpPr txBox="1"/>
          <p:nvPr/>
        </p:nvSpPr>
        <p:spPr>
          <a:xfrm>
            <a:off x="488370" y="138550"/>
            <a:ext cx="6994199" cy="8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Better RNN Memory: LSTMs</a:t>
            </a:r>
            <a:endParaRPr lang="en" sz="32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Gradients are well-behaved along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path but not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path. Luckily LSTMs learn to rely mostly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for long-term memory. </a:t>
                </a: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F57B870D-9705-4736-8EAD-18E3DFA3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903"/>
                <a:ext cx="8229600" cy="5586898"/>
              </a:xfrm>
              <a:prstGeom prst="rect">
                <a:avLst/>
              </a:prstGeom>
              <a:blipFill>
                <a:blip r:embed="rId3"/>
                <a:stretch>
                  <a:fillRect l="-741" t="-54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13C2641-9FE4-4D88-9381-8E71FA4D8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172"/>
            <a:ext cx="9144000" cy="3435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35C7F7-238A-46BF-8ABA-813AB8C7AEFA}"/>
              </a:ext>
            </a:extLst>
          </p:cNvPr>
          <p:cNvSpPr/>
          <p:nvPr/>
        </p:nvSpPr>
        <p:spPr>
          <a:xfrm>
            <a:off x="-274320" y="1604356"/>
            <a:ext cx="3034145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A9466-6487-44E3-83AE-5E1A827127F2}"/>
              </a:ext>
            </a:extLst>
          </p:cNvPr>
          <p:cNvSpPr/>
          <p:nvPr/>
        </p:nvSpPr>
        <p:spPr>
          <a:xfrm>
            <a:off x="6029713" y="1604356"/>
            <a:ext cx="3262458" cy="37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97DD9-1BD6-4C8D-9B9A-0172B5E686DF}"/>
              </a:ext>
            </a:extLst>
          </p:cNvPr>
          <p:cNvSpPr/>
          <p:nvPr/>
        </p:nvSpPr>
        <p:spPr>
          <a:xfrm>
            <a:off x="5652655" y="4712108"/>
            <a:ext cx="3034145" cy="84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/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B642-01BB-4325-89D0-2EE5D6D0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2419003"/>
                <a:ext cx="52136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/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0357D-1E55-45A7-8D8D-DA88B44F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3473481"/>
                <a:ext cx="55932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/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40ABA1-9ACF-4C1F-AC1D-AE579E45A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78" y="3492645"/>
                <a:ext cx="852669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/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BE5AE-4CF8-4637-BAB7-3360D790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079" y="2442026"/>
                <a:ext cx="814710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hape 183">
            <a:extLst>
              <a:ext uri="{FF2B5EF4-FFF2-40B4-BE49-F238E27FC236}">
                <a16:creationId xmlns:a16="http://schemas.microsoft.com/office/drawing/2014/main" id="{A02FAD7C-36C5-47F0-A75B-25932D8EEED3}"/>
              </a:ext>
            </a:extLst>
          </p:cNvPr>
          <p:cNvSpPr/>
          <p:nvPr/>
        </p:nvSpPr>
        <p:spPr>
          <a:xfrm>
            <a:off x="3100647" y="3935146"/>
            <a:ext cx="309939" cy="3043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F00B4-1F2A-4CCD-B914-B80D4CC7C935}"/>
              </a:ext>
            </a:extLst>
          </p:cNvPr>
          <p:cNvSpPr txBox="1"/>
          <p:nvPr/>
        </p:nvSpPr>
        <p:spPr>
          <a:xfrm>
            <a:off x="3590762" y="4567974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Exponential gradient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grow/shrink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DA7B7-9BC7-4F74-9158-4841E20D20DA}"/>
              </a:ext>
            </a:extLst>
          </p:cNvPr>
          <p:cNvSpPr txBox="1"/>
          <p:nvPr/>
        </p:nvSpPr>
        <p:spPr>
          <a:xfrm>
            <a:off x="2552007" y="197217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Linear gradient growth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AECED-F191-46E7-9D51-5611D25AFC53}"/>
              </a:ext>
            </a:extLst>
          </p:cNvPr>
          <p:cNvCxnSpPr>
            <a:cxnSpLocks/>
          </p:cNvCxnSpPr>
          <p:nvPr/>
        </p:nvCxnSpPr>
        <p:spPr>
          <a:xfrm flipH="1">
            <a:off x="2759825" y="2341511"/>
            <a:ext cx="249382" cy="308325"/>
          </a:xfrm>
          <a:prstGeom prst="line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3F659E-845D-4F74-86A6-3CA03789B74C}"/>
              </a:ext>
            </a:extLst>
          </p:cNvPr>
          <p:cNvSpPr txBox="1"/>
          <p:nvPr/>
        </p:nvSpPr>
        <p:spPr>
          <a:xfrm>
            <a:off x="3078324" y="394631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80EEA0-2472-4C97-92CF-E10BAF52BA02}"/>
              </a:ext>
            </a:extLst>
          </p:cNvPr>
          <p:cNvCxnSpPr>
            <a:cxnSpLocks/>
          </p:cNvCxnSpPr>
          <p:nvPr/>
        </p:nvCxnSpPr>
        <p:spPr>
          <a:xfrm flipH="1">
            <a:off x="5780331" y="3953099"/>
            <a:ext cx="227060" cy="689878"/>
          </a:xfrm>
          <a:prstGeom prst="line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762E11-7633-4D92-8B7E-B06AB2067C0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646815" y="2341512"/>
            <a:ext cx="1122218" cy="308324"/>
          </a:xfrm>
          <a:prstGeom prst="line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F5E4D4-5A66-418E-BDD5-6103209D5B4D}"/>
              </a:ext>
            </a:extLst>
          </p:cNvPr>
          <p:cNvCxnSpPr>
            <a:cxnSpLocks/>
          </p:cNvCxnSpPr>
          <p:nvPr/>
        </p:nvCxnSpPr>
        <p:spPr>
          <a:xfrm flipH="1" flipV="1">
            <a:off x="2552007" y="3963886"/>
            <a:ext cx="1038755" cy="748222"/>
          </a:xfrm>
          <a:prstGeom prst="line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80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 txBox="1"/>
          <p:nvPr/>
        </p:nvSpPr>
        <p:spPr>
          <a:xfrm>
            <a:off x="168175" y="147854"/>
            <a:ext cx="5416200" cy="12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LSTM variants and friends</a:t>
            </a:r>
          </a:p>
        </p:txBody>
      </p:sp>
      <p:pic>
        <p:nvPicPr>
          <p:cNvPr id="1390" name="Shape 1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76" y="1537398"/>
            <a:ext cx="1779950" cy="206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Shape 1391"/>
          <p:cNvSpPr txBox="1"/>
          <p:nvPr/>
        </p:nvSpPr>
        <p:spPr>
          <a:xfrm>
            <a:off x="2152475" y="1597015"/>
            <a:ext cx="5084100" cy="11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[</a:t>
            </a:r>
            <a:r>
              <a:rPr lang="en" i="1" dirty="0"/>
              <a:t>LSTM: A Search Space Odyssey</a:t>
            </a:r>
            <a:r>
              <a:rPr lang="en" dirty="0"/>
              <a:t>,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Greff et al., 2015]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x="146322" y="1119198"/>
            <a:ext cx="9096405" cy="8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[</a:t>
            </a:r>
            <a:r>
              <a:rPr lang="en" i="1" dirty="0"/>
              <a:t>An Empirical Exploration of Recurrent  Network Architectures,</a:t>
            </a:r>
            <a:r>
              <a:rPr lang="en" dirty="0"/>
              <a:t> Jozefowicz et al., 2015]</a:t>
            </a:r>
          </a:p>
        </p:txBody>
      </p:sp>
      <p:pic>
        <p:nvPicPr>
          <p:cNvPr id="1393" name="Shape 1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738" y="1597014"/>
            <a:ext cx="2867025" cy="426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Shape 1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313" y="4305993"/>
            <a:ext cx="4105275" cy="14328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95" name="Shape 1395"/>
          <p:cNvSpPr txBox="1"/>
          <p:nvPr/>
        </p:nvSpPr>
        <p:spPr>
          <a:xfrm>
            <a:off x="2290675" y="2572364"/>
            <a:ext cx="3192600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GRU</a:t>
            </a:r>
            <a:r>
              <a:rPr lang="en" dirty="0"/>
              <a:t> [</a:t>
            </a:r>
            <a:r>
              <a:rPr lang="en" i="1" dirty="0"/>
              <a:t>Learning phrase representations using rnn encoder-decoder for statistical machine translation</a:t>
            </a:r>
            <a:r>
              <a:rPr lang="en" dirty="0"/>
              <a:t>, Cho et al. 2014]</a:t>
            </a:r>
          </a:p>
        </p:txBody>
      </p:sp>
    </p:spTree>
    <p:extLst>
      <p:ext uri="{BB962C8B-B14F-4D97-AF65-F5344CB8AC3E}">
        <p14:creationId xmlns:p14="http://schemas.microsoft.com/office/powerpoint/2010/main" val="2286825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51772</TotalTime>
  <Words>3089</Words>
  <Application>Microsoft Office PowerPoint</Application>
  <PresentationFormat>On-screen Show (4:3)</PresentationFormat>
  <Paragraphs>1243</Paragraphs>
  <Slides>102</Slides>
  <Notes>101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Calibri</vt:lpstr>
      <vt:lpstr>Cambria Math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LSTM Arrays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Huasha Zhao</dc:creator>
  <cp:lastModifiedBy>lboloni</cp:lastModifiedBy>
  <cp:revision>1353</cp:revision>
  <cp:lastPrinted>2013-04-04T21:00:55Z</cp:lastPrinted>
  <dcterms:created xsi:type="dcterms:W3CDTF">2013-04-18T21:29:50Z</dcterms:created>
  <dcterms:modified xsi:type="dcterms:W3CDTF">2019-11-19T01:24:27Z</dcterms:modified>
</cp:coreProperties>
</file>