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4"/>
  </p:notesMasterIdLst>
  <p:sldIdLst>
    <p:sldId id="264" r:id="rId2"/>
    <p:sldId id="274" r:id="rId3"/>
    <p:sldId id="275" r:id="rId4"/>
    <p:sldId id="285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307" r:id="rId13"/>
    <p:sldId id="306" r:id="rId14"/>
    <p:sldId id="296" r:id="rId15"/>
    <p:sldId id="297" r:id="rId16"/>
    <p:sldId id="300" r:id="rId17"/>
    <p:sldId id="301" r:id="rId18"/>
    <p:sldId id="309" r:id="rId19"/>
    <p:sldId id="302" r:id="rId20"/>
    <p:sldId id="308" r:id="rId21"/>
    <p:sldId id="362" r:id="rId22"/>
    <p:sldId id="363" r:id="rId23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5"/>
    </p:embeddedFont>
    <p:embeddedFont>
      <p:font typeface="Helvetica Neue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C37C"/>
    <a:srgbClr val="16840E"/>
    <a:srgbClr val="C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55" autoAdjust="0"/>
  </p:normalViewPr>
  <p:slideViewPr>
    <p:cSldViewPr snapToGrid="0">
      <p:cViewPr varScale="1">
        <p:scale>
          <a:sx n="115" d="100"/>
          <a:sy n="115" d="100"/>
        </p:scale>
        <p:origin x="960" y="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186009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2502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0876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4728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Loss surface is blue. Gradients are shown below as red arrows. Gradient is zero at the minimum.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0325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78772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91269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3356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28124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73183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41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03317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00993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02467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8800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7976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9403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8624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4597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3947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2703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1645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2D2D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2D2D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2D2D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2D2D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2D2D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FFCC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FFCC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FFCC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FFCC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04800" y="1028700"/>
            <a:ext cx="85344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•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–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–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/>
            <a:endParaRPr dirty="0"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 sz="1400" b="0" i="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7" Type="http://schemas.openxmlformats.org/officeDocument/2006/relationships/image" Target="../media/image3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0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242514" y="0"/>
            <a:ext cx="8901485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Machine Learning Background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811100"/>
                <a:ext cx="8534400" cy="3783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en-US" dirty="0"/>
                  <a:t>Start with a space of “observations”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/>
                  <a:t> and a space of “targets” or “labels”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r>
                  <a:rPr lang="en-US" dirty="0"/>
                  <a:t>. 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en-US" dirty="0"/>
                  <a:t>We are interested in how the observations determine the targets.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  <a:buNone/>
                </a:pPr>
                <a:endParaRPr lang="en-US" dirty="0"/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en-US" b="1" dirty="0"/>
                  <a:t>Data: </a:t>
                </a:r>
                <a:r>
                  <a:rPr lang="en-US" dirty="0"/>
                  <a:t>many pairs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  <a:buNone/>
                </a:pPr>
                <a:endParaRPr lang="en-US" dirty="0"/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en-US" b="1" dirty="0"/>
                  <a:t>Prediction: </a:t>
                </a:r>
                <a:r>
                  <a:rPr lang="en-US" dirty="0"/>
                  <a:t>given a new observation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predict the corresponding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  <a:buNone/>
                </a:pPr>
                <a:endParaRPr lang="en-US" dirty="0"/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en-US" dirty="0"/>
                  <a:t>Typically observations are “cheap” (raw data) while targets are “expensive” (may be generated by a human). Computer predictions therefore have economic value. </a:t>
                </a:r>
                <a:endParaRPr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11100"/>
                <a:ext cx="8534400" cy="3783600"/>
              </a:xfrm>
              <a:prstGeom prst="rect">
                <a:avLst/>
              </a:prstGeom>
              <a:blipFill>
                <a:blip r:embed="rId3"/>
                <a:stretch>
                  <a:fillRect l="-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1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Risk Minimization</a:t>
            </a:r>
            <a:endParaRPr sz="4000" dirty="0"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04800" y="819150"/>
            <a:ext cx="8610600" cy="40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1200"/>
              </a:spcBef>
              <a:buNone/>
            </a:pPr>
            <a:r>
              <a:rPr lang="en-US" sz="1600" dirty="0"/>
              <a:t>Generally minimizing empirical risk (loss on the data) instead of true risk works fine, but it can fail if:</a:t>
            </a:r>
          </a:p>
          <a:p>
            <a:pPr marL="285750" indent="-285750">
              <a:spcBef>
                <a:spcPts val="1200"/>
              </a:spcBef>
            </a:pPr>
            <a:r>
              <a:rPr lang="en-US" sz="1600" dirty="0"/>
              <a:t>The </a:t>
            </a:r>
            <a:r>
              <a:rPr lang="en-US" sz="1600" b="1" dirty="0">
                <a:solidFill>
                  <a:srgbClr val="C00000"/>
                </a:solidFill>
              </a:rPr>
              <a:t>data sample is biased</a:t>
            </a:r>
            <a:r>
              <a:rPr lang="en-US" sz="1600" dirty="0"/>
              <a:t>. e.g. you cant build a (good) classifier with observations of only one class.</a:t>
            </a:r>
          </a:p>
          <a:p>
            <a:pPr marL="285750" indent="-285750">
              <a:spcBef>
                <a:spcPts val="1200"/>
              </a:spcBef>
            </a:pPr>
            <a:r>
              <a:rPr lang="en-US" sz="1600" dirty="0"/>
              <a:t>There is </a:t>
            </a:r>
            <a:r>
              <a:rPr lang="en-US" sz="1600" b="1" dirty="0">
                <a:solidFill>
                  <a:srgbClr val="C00000"/>
                </a:solidFill>
              </a:rPr>
              <a:t>not enough data </a:t>
            </a:r>
            <a:r>
              <a:rPr lang="en-US" sz="1600" dirty="0"/>
              <a:t>to accurately estimate the parameters of the model. Depends on the complexity (number of parameters, variation in gradients, complexity of the loss function, generative vs. discriminative etc.).</a:t>
            </a:r>
            <a:endParaRPr sz="1600" dirty="0"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10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974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Multivariate Linear Regression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This time,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1600" dirty="0"/>
                  <a:t>, and the model is </a:t>
                </a:r>
              </a:p>
              <a:p>
                <a:pPr algn="ctr"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𝐴𝑥</m:t>
                    </m:r>
                  </m:oMath>
                </a14:m>
                <a:r>
                  <a:rPr lang="en-US" sz="1600" dirty="0"/>
                  <a:t> 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for 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dirty="0"/>
                  <a:t> matrix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/>
                  <a:t>. 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We assume the last coordinate of each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 vector is 1. Then the last column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/>
                  <a:t> acts as the bias vector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/>
                  <a:t> we had before, simplifying the model.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The empirical risk is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sz="1600"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11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615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Multivariate Linear Regression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We want to optimize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600" dirty="0"/>
                  <a:t> with respect to the model matrix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/>
                  <a:t>, so this time we need a gradient: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- we are treating the loss as a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of the matrix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12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7564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7478BE-E21B-4A99-9AAA-36513D33D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018" y="2133600"/>
            <a:ext cx="3632200" cy="2724150"/>
          </a:xfrm>
          <a:prstGeom prst="rect">
            <a:avLst/>
          </a:prstGeom>
        </p:spPr>
      </p:pic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37930" y="0"/>
            <a:ext cx="880607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Aside: Gradients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When we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, we mean the vector of partial derivatives: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 =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 , 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 , 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 , 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b="0" dirty="0"/>
                  <a:t> measures how fast the loss changes vs. change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b="0" dirty="0"/>
                  <a:t>.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0" dirty="0"/>
                  <a:t>, it means all the partials are zero. </a:t>
                </a:r>
                <a:br>
                  <a:rPr lang="en-US" b="0" dirty="0"/>
                </a:br>
                <a:r>
                  <a:rPr lang="en-US" b="0" dirty="0"/>
                  <a:t>i.e. the loss is not changing in any direction. 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b="0" dirty="0"/>
                  <a:t>Thus we are at a local optimum </a:t>
                </a:r>
                <a:br>
                  <a:rPr lang="en-US" b="0" dirty="0"/>
                </a:br>
                <a:r>
                  <a:rPr lang="en-US" b="0" dirty="0"/>
                  <a:t>(or at least a saddle point). </a:t>
                </a:r>
              </a:p>
              <a:p>
                <a:pPr>
                  <a:spcBef>
                    <a:spcPts val="120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  <a:blipFill>
                <a:blip r:embed="rId4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13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509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Logistic Regression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b="1" dirty="0"/>
                  <a:t>Setup: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This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an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m-dimensional binary vector</a:t>
                </a:r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it could be the pixels in a binary image. 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The target values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 i="1" dirty="0">
                    <a:solidFill>
                      <a:srgbClr val="0070C0"/>
                    </a:solidFill>
                  </a:rPr>
                  <a:t> will also be binary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but our prediction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will actually be a real value </a:t>
                </a:r>
                <a:r>
                  <a:rPr lang="en-US" dirty="0"/>
                  <a:t>in the interval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[0,1]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We can apply a threshold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𝑡h𝑟𝑒𝑠h𝑜𝑙𝑑</m:t>
                        </m:r>
                      </m:sub>
                    </m:sSub>
                  </m:oMath>
                </a14:m>
                <a:r>
                  <a:rPr lang="en-US" dirty="0"/>
                  <a:t> later to get a class assignment to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The target class could be “cat”. The data are pairs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images and labels,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cat image, while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no cat.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Think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output of our model, as being the probability that the image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cat. </a:t>
                </a:r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14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6A878F-19F8-4BC1-8F1A-0B4608B7C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889547"/>
            <a:ext cx="2247900" cy="149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6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270344" y="0"/>
            <a:ext cx="8873656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Logistic Regression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742950"/>
                <a:ext cx="8610600" cy="41148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 be a weight vector (the logistic model). Then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Is the probability that the output should be “cat”.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We can write this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 is the </a:t>
                </a:r>
                <a:r>
                  <a:rPr lang="en-US" b="1" i="1" dirty="0"/>
                  <a:t>logistic function: </a:t>
                </a:r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742950"/>
                <a:ext cx="8610600" cy="4114800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15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0C018B-08F3-4AFF-8281-AC94C7BC5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889547"/>
            <a:ext cx="2247900" cy="14948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499CAB-C3DB-497F-B4FE-C0374C3396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3129041"/>
            <a:ext cx="2438400" cy="16230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3DA511-B9AD-4450-88CB-605F90B70478}"/>
                  </a:ext>
                </a:extLst>
              </p:cNvPr>
              <p:cNvSpPr txBox="1"/>
              <p:nvPr/>
            </p:nvSpPr>
            <p:spPr>
              <a:xfrm>
                <a:off x="5791200" y="4337627"/>
                <a:ext cx="3415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3DA511-B9AD-4450-88CB-605F90B70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4337627"/>
                <a:ext cx="341504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85A25C-ACA9-4A5E-BCAC-078C6FE42DC3}"/>
                  </a:ext>
                </a:extLst>
              </p:cNvPr>
              <p:cNvSpPr txBox="1"/>
              <p:nvPr/>
            </p:nvSpPr>
            <p:spPr>
              <a:xfrm>
                <a:off x="4343400" y="2869503"/>
                <a:ext cx="6026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85A25C-ACA9-4A5E-BCAC-078C6FE42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2869503"/>
                <a:ext cx="602665" cy="307777"/>
              </a:xfrm>
              <a:prstGeom prst="rect">
                <a:avLst/>
              </a:prstGeom>
              <a:blipFill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436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uiExpand="1" build="p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270344" y="0"/>
            <a:ext cx="8873656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Loss for Logistic Regression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666750"/>
                <a:ext cx="8610600" cy="41910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We could use e.g. the squared loss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but there are more natural (and effective) choices.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Its based on our assumption that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the probability that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i="1" dirty="0">
                    <a:solidFill>
                      <a:srgbClr val="0070C0"/>
                    </a:solidFill>
                  </a:rPr>
                  <a:t> is in the target class</a:t>
                </a:r>
                <a:r>
                  <a:rPr lang="en-US" dirty="0"/>
                  <a:t>.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Under this assumption, we can compute the </a:t>
                </a:r>
                <a:r>
                  <a:rPr lang="en-US" b="1" i="1" dirty="0">
                    <a:solidFill>
                      <a:srgbClr val="C00000"/>
                    </a:solidFill>
                  </a:rPr>
                  <a:t>probability of correct classification</a:t>
                </a:r>
                <a:r>
                  <a:rPr lang="en-US" dirty="0"/>
                  <a:t>, and maximize that.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The probability of correct classification (for one input) is: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𝑐𝑜𝑟𝑟𝑒𝑐𝑡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              </m:t>
                                </m:r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=1        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rue</m:t>
                                    </m:r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positive</m:t>
                                    </m:r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probability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=0        (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true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negative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probability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Which we can turn into a simple expression as: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𝑐𝑜𝑟𝑟𝑒𝑐𝑡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+ (1−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)(1−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666750"/>
                <a:ext cx="8610600" cy="4191000"/>
              </a:xfrm>
              <a:prstGeom prst="rect">
                <a:avLst/>
              </a:prstGeom>
              <a:blipFill>
                <a:blip r:embed="rId3"/>
                <a:stretch>
                  <a:fillRect l="-425" r="-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16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100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186856" y="0"/>
            <a:ext cx="8957144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Cross-Entropy Loss</a:t>
            </a:r>
            <a:endParaRPr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28600" y="476250"/>
                <a:ext cx="8610600" cy="41910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We can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𝑐𝑜𝑟𝑟𝑒𝑐𝑡</m:t>
                        </m:r>
                      </m:sub>
                    </m:sSub>
                  </m:oMath>
                </a14:m>
                <a:r>
                  <a:rPr lang="en-US" dirty="0"/>
                  <a:t> as the loss for each observation: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𝑐𝑜𝑟𝑟𝑒𝑐𝑡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−(1− 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(1−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We could sum this over all observations and minimize it to maximize the algorithm’s overall accuracy. This is sometimes done, and may give good results. 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But much more commonly we use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the negative log of the probability of a correct result:</a:t>
                </a:r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𝑐𝑜𝑟𝑟𝑒𝑐𝑡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⁡(1−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This is called </a:t>
                </a:r>
                <a:r>
                  <a:rPr lang="en-US" b="1" i="1" dirty="0">
                    <a:solidFill>
                      <a:srgbClr val="C00000"/>
                    </a:solidFill>
                  </a:rPr>
                  <a:t>Cross-Entropy Loss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the number of observations):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Cross entropy loss in this case is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the negative log probability that every label is correct  </a:t>
                </a:r>
                <a:r>
                  <a:rPr lang="en-US" dirty="0"/>
                  <a:t>- since label errors are independent, we should multiply them to get the overall probability that everything is correct. Taking logs turns this product into a sum. </a:t>
                </a:r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476250"/>
                <a:ext cx="8610600" cy="4191000"/>
              </a:xfrm>
              <a:prstGeom prst="rect">
                <a:avLst/>
              </a:prstGeom>
              <a:blipFill>
                <a:blip r:embed="rId3"/>
                <a:stretch>
                  <a:fillRect l="-425" r="-921" b="-7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17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159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190830" y="0"/>
            <a:ext cx="8953169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Cross-Entropy Loss</a:t>
            </a:r>
            <a:endParaRPr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28600" y="690246"/>
                <a:ext cx="8610600" cy="397700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More generally </a:t>
                </a:r>
                <a:r>
                  <a:rPr lang="en-US" b="1" i="1" dirty="0">
                    <a:solidFill>
                      <a:srgbClr val="C00000"/>
                    </a:solidFill>
                  </a:rPr>
                  <a:t>Cross-Entropy Loss</a:t>
                </a:r>
                <a:r>
                  <a:rPr lang="en-US" dirty="0"/>
                  <a:t> compares a target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(now a vector over the possible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still the observation number) with a model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Its straightforward to show that the loss is minimized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, i.e. the predicted probability should match the observed probabilities of the labels on the data. </a:t>
                </a:r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690246"/>
                <a:ext cx="8610600" cy="3977003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18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148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274320" y="0"/>
            <a:ext cx="886968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Logistic Regression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742950"/>
                <a:ext cx="8610600" cy="41148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Is there something special about the logistic function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or would any other “sigmoid” function work? </a:t>
                </a:r>
              </a:p>
              <a:p>
                <a:pPr>
                  <a:spcBef>
                    <a:spcPts val="1200"/>
                  </a:spcBef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742950"/>
                <a:ext cx="8610600" cy="4114800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19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499CAB-C3DB-497F-B4FE-C0374C339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857400"/>
            <a:ext cx="2438400" cy="162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68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5938" y="0"/>
            <a:ext cx="8838062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Prediction Problems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5938" y="746184"/>
                <a:ext cx="3733800" cy="404665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algn="r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b="1" dirty="0"/>
                  <a:t>Observation Space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𝓧</m:t>
                    </m:r>
                  </m:oMath>
                </a14:m>
                <a:r>
                  <a:rPr lang="en-US" b="1" dirty="0"/>
                  <a:t>:</a:t>
                </a:r>
              </a:p>
              <a:p>
                <a:pPr algn="r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dirty="0"/>
                  <a:t>Images</a:t>
                </a:r>
              </a:p>
              <a:p>
                <a:pPr algn="r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dirty="0"/>
                  <a:t>Images</a:t>
                </a:r>
              </a:p>
              <a:p>
                <a:pPr algn="r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dirty="0"/>
                  <a:t>Face Images</a:t>
                </a:r>
              </a:p>
              <a:p>
                <a:pPr algn="r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dirty="0"/>
                  <a:t>Natural Images</a:t>
                </a:r>
              </a:p>
              <a:p>
                <a:pPr algn="r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dirty="0"/>
                  <a:t>Signals of Human Speech </a:t>
                </a:r>
              </a:p>
              <a:p>
                <a:pPr algn="r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dirty="0"/>
                  <a:t>Sentence in English</a:t>
                </a:r>
              </a:p>
              <a:p>
                <a:pPr algn="r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dirty="0"/>
                  <a:t>Demographic info: age, income</a:t>
                </a:r>
              </a:p>
              <a:p>
                <a:pPr algn="r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dirty="0"/>
                  <a:t>Diet, lifestyle</a:t>
                </a:r>
              </a:p>
              <a:p>
                <a:pPr algn="r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dirty="0"/>
              </a:p>
              <a:p>
                <a:pPr algn="r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5938" y="746184"/>
                <a:ext cx="3733800" cy="4046650"/>
              </a:xfrm>
              <a:prstGeom prst="rect">
                <a:avLst/>
              </a:prstGeom>
              <a:blipFill>
                <a:blip r:embed="rId3"/>
                <a:stretch>
                  <a:fillRect r="-2773" b="-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2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hape 134">
                <a:extLst>
                  <a:ext uri="{FF2B5EF4-FFF2-40B4-BE49-F238E27FC236}">
                    <a16:creationId xmlns:a16="http://schemas.microsoft.com/office/drawing/2014/main" id="{1FE31171-C769-4736-ACEA-1212F878C3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45675" y="746184"/>
                <a:ext cx="3733800" cy="4046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marR="0" lvl="0" indent="0" algn="l" rtl="0">
                  <a:lnSpc>
                    <a:spcPct val="100000"/>
                  </a:lnSpc>
                  <a:spcBef>
                    <a:spcPts val="64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Helvetica Neue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914400" marR="0" lvl="1" indent="-381000" algn="l" rtl="0">
                  <a:lnSpc>
                    <a:spcPct val="115000"/>
                  </a:lnSpc>
                  <a:spcBef>
                    <a:spcPts val="56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Helvetica Neue"/>
                  <a:buChar char="–"/>
                  <a:defRPr sz="2400" b="0" i="0" u="none" strike="noStrike" cap="none">
                    <a:solidFill>
                      <a:schemeClr val="dk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371600" marR="0" lvl="2" indent="-381000" algn="l" rtl="0">
                  <a:lnSpc>
                    <a:spcPct val="115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Helvetica Neue"/>
                  <a:buChar char="•"/>
                  <a:defRPr sz="2400" b="0" i="0" u="none" strike="noStrike" cap="none">
                    <a:solidFill>
                      <a:schemeClr val="dk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828800" marR="0" lvl="3" indent="-355600" algn="l" rtl="0">
                  <a:lnSpc>
                    <a:spcPct val="115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Helvetica Neue"/>
                  <a:buChar char="–"/>
                  <a:defRPr sz="2000" b="0" i="0" u="none" strike="noStrike" cap="none">
                    <a:solidFill>
                      <a:schemeClr val="dk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286000" marR="0" lvl="4" indent="-355600" algn="l" rtl="0">
                  <a:lnSpc>
                    <a:spcPct val="115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Helvetica Neue"/>
                  <a:buChar char="»"/>
                  <a:defRPr sz="2000" b="0" i="0" u="none" strike="noStrike" cap="none">
                    <a:solidFill>
                      <a:schemeClr val="dk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743200" marR="0" lvl="5" indent="-355600" algn="l" rtl="0">
                  <a:lnSpc>
                    <a:spcPct val="115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Helvetica Neue"/>
                  <a:buChar char="»"/>
                  <a:defRPr sz="2000" b="0" i="0" u="none" strike="noStrike" cap="none">
                    <a:solidFill>
                      <a:schemeClr val="dk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3200400" marR="0" lvl="6" indent="-355600" algn="l" rtl="0">
                  <a:lnSpc>
                    <a:spcPct val="115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Helvetica Neue"/>
                  <a:buChar char="»"/>
                  <a:defRPr sz="2000" b="0" i="0" u="none" strike="noStrike" cap="none">
                    <a:solidFill>
                      <a:schemeClr val="dk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657600" marR="0" lvl="7" indent="-355600" algn="l" rtl="0">
                  <a:lnSpc>
                    <a:spcPct val="115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Helvetica Neue"/>
                  <a:buChar char="»"/>
                  <a:defRPr sz="2000" b="0" i="0" u="none" strike="noStrike" cap="none">
                    <a:solidFill>
                      <a:schemeClr val="dk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4114800" marR="0" lvl="8" indent="-355600" algn="l" rtl="0">
                  <a:lnSpc>
                    <a:spcPct val="115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Helvetica Neue"/>
                  <a:buChar char="»"/>
                  <a:defRPr sz="2000" b="0" i="0" u="none" strike="noStrike" cap="none">
                    <a:solidFill>
                      <a:schemeClr val="dk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>
                  <a:spcBef>
                    <a:spcPts val="1200"/>
                  </a:spcBef>
                  <a:buNone/>
                </a:pPr>
                <a:r>
                  <a:rPr lang="en-US" sz="1600" b="1" dirty="0"/>
                  <a:t>Target Space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𝓨</m:t>
                    </m:r>
                  </m:oMath>
                </a14:m>
                <a:r>
                  <a:rPr lang="en-US" sz="1600" b="1" dirty="0"/>
                  <a:t>:</a:t>
                </a:r>
              </a:p>
              <a:p>
                <a:pPr>
                  <a:spcBef>
                    <a:spcPts val="1200"/>
                  </a:spcBef>
                  <a:buFont typeface="Helvetica Neue"/>
                  <a:buNone/>
                </a:pPr>
                <a:r>
                  <a:rPr lang="en-US" sz="1600" dirty="0"/>
                  <a:t>Image class: “cat”, “dog” etc.</a:t>
                </a:r>
              </a:p>
              <a:p>
                <a:pPr>
                  <a:spcBef>
                    <a:spcPts val="1200"/>
                  </a:spcBef>
                  <a:buFont typeface="Helvetica Neue"/>
                  <a:buNone/>
                </a:pPr>
                <a:r>
                  <a:rPr lang="en-US" sz="1600" dirty="0"/>
                  <a:t>Caption: “kids playing soccer”</a:t>
                </a:r>
              </a:p>
              <a:p>
                <a:pPr>
                  <a:spcBef>
                    <a:spcPts val="1200"/>
                  </a:spcBef>
                  <a:buFont typeface="Helvetica Neue"/>
                  <a:buNone/>
                </a:pPr>
                <a:r>
                  <a:rPr lang="en-US" sz="1600" dirty="0"/>
                  <a:t>User’s identity</a:t>
                </a:r>
              </a:p>
              <a:p>
                <a:pPr>
                  <a:spcBef>
                    <a:spcPts val="1200"/>
                  </a:spcBef>
                  <a:buFont typeface="Helvetica Neue"/>
                  <a:buNone/>
                </a:pPr>
                <a:r>
                  <a:rPr lang="en-US" sz="1600" dirty="0"/>
                  <a:t>Stylized Images (e.g. cartoons)</a:t>
                </a:r>
              </a:p>
              <a:p>
                <a:pPr>
                  <a:spcBef>
                    <a:spcPts val="1200"/>
                  </a:spcBef>
                  <a:buFont typeface="Helvetica Neue"/>
                  <a:buNone/>
                </a:pPr>
                <a:r>
                  <a:rPr lang="en-US" sz="1600" dirty="0"/>
                  <a:t>Text transcript of the speech</a:t>
                </a:r>
              </a:p>
              <a:p>
                <a:pPr>
                  <a:spcBef>
                    <a:spcPts val="1200"/>
                  </a:spcBef>
                  <a:buFont typeface="Helvetica Neue"/>
                  <a:buNone/>
                </a:pPr>
                <a:r>
                  <a:rPr lang="en-US" sz="1600" dirty="0"/>
                  <a:t>Translation into Spanish</a:t>
                </a:r>
              </a:p>
              <a:p>
                <a:pPr>
                  <a:spcBef>
                    <a:spcPts val="1200"/>
                  </a:spcBef>
                  <a:buFont typeface="Helvetica Neue"/>
                  <a:buNone/>
                </a:pPr>
                <a:r>
                  <a:rPr lang="en-US" sz="1600" dirty="0"/>
                  <a:t>Other info: education, employment</a:t>
                </a:r>
              </a:p>
              <a:p>
                <a:pPr>
                  <a:spcBef>
                    <a:spcPts val="1200"/>
                  </a:spcBef>
                  <a:buFont typeface="Helvetica Neue"/>
                  <a:buNone/>
                </a:pPr>
                <a:r>
                  <a:rPr lang="en-US" sz="1600" dirty="0"/>
                  <a:t>Risk of Heart Disease</a:t>
                </a:r>
              </a:p>
              <a:p>
                <a:pPr>
                  <a:spcBef>
                    <a:spcPts val="1200"/>
                  </a:spcBef>
                  <a:buFont typeface="Helvetica Neue"/>
                  <a:buNone/>
                </a:pPr>
                <a:endParaRPr lang="en-US" dirty="0"/>
              </a:p>
              <a:p>
                <a:pPr>
                  <a:spcBef>
                    <a:spcPts val="1200"/>
                  </a:spcBef>
                  <a:buFont typeface="Helvetica Neue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Shape 134">
                <a:extLst>
                  <a:ext uri="{FF2B5EF4-FFF2-40B4-BE49-F238E27FC236}">
                    <a16:creationId xmlns:a16="http://schemas.microsoft.com/office/drawing/2014/main" id="{1FE31171-C769-4736-ACEA-1212F878C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675" y="746184"/>
                <a:ext cx="3733800" cy="4046650"/>
              </a:xfrm>
              <a:prstGeom prst="rect">
                <a:avLst/>
              </a:prstGeom>
              <a:blipFill>
                <a:blip r:embed="rId4"/>
                <a:stretch>
                  <a:fillRect l="-9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5410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Logistic Regression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742950"/>
                <a:ext cx="8610600" cy="41148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Is there something special about the logistic function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or would any other “sigmoid” function work? </a:t>
                </a:r>
              </a:p>
              <a:p>
                <a:pPr>
                  <a:spcBef>
                    <a:spcPts val="1200"/>
                  </a:spcBef>
                  <a:buNone/>
                </a:pPr>
                <a:endParaRPr lang="en-US" b="1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b="1" dirty="0"/>
                  <a:t>Exercise: </a:t>
                </a:r>
                <a:r>
                  <a:rPr lang="en-US" dirty="0"/>
                  <a:t>show that a logistic regression classifier can exactly learn a Naïve Bayes classifier.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i.e. find weights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Naïve Bayes probability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in the class.</a:t>
                </a:r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742950"/>
                <a:ext cx="8610600" cy="4114800"/>
              </a:xfrm>
              <a:prstGeom prst="rect">
                <a:avLst/>
              </a:prstGeom>
              <a:blipFill>
                <a:blip r:embed="rId3"/>
                <a:stretch>
                  <a:fillRect l="-425" r="-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20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499CAB-C3DB-497F-B4FE-C0374C339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857400"/>
            <a:ext cx="2438400" cy="162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3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813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Multi-Class Logistic Regression</a:t>
            </a:r>
            <a:endParaRPr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635267"/>
                <a:ext cx="8610600" cy="422248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457200" indent="-457200">
                  <a:spcBef>
                    <a:spcPts val="1200"/>
                  </a:spcBef>
                  <a:buNone/>
                </a:pPr>
                <a:r>
                  <a:rPr lang="en-US" dirty="0"/>
                  <a:t>We again consider the one-versus-rest design because its scalable.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We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an m-dimensional vector. It may be binary or real-valued. 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We would like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estimate the probability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in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Assume again that we apply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linear weight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𝑊𝑥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We define: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+⋯+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Clearly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635267"/>
                <a:ext cx="8610600" cy="4222483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21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D61EF8-FB3B-4499-A9C8-D98302ADDBC5}"/>
              </a:ext>
            </a:extLst>
          </p:cNvPr>
          <p:cNvSpPr txBox="1"/>
          <p:nvPr/>
        </p:nvSpPr>
        <p:spPr>
          <a:xfrm>
            <a:off x="5657438" y="4262815"/>
            <a:ext cx="2175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 it acts as a probability</a:t>
            </a:r>
          </a:p>
        </p:txBody>
      </p:sp>
    </p:spTree>
    <p:extLst>
      <p:ext uri="{BB962C8B-B14F-4D97-AF65-F5344CB8AC3E}">
        <p14:creationId xmlns:p14="http://schemas.microsoft.com/office/powerpoint/2010/main" val="298865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uiExpand="1" build="p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13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Multiclass Logistic Regression (</a:t>
            </a:r>
            <a:r>
              <a:rPr lang="en-US" sz="3600" dirty="0" err="1"/>
              <a:t>Softmax</a:t>
            </a:r>
            <a:r>
              <a:rPr lang="en-US" sz="3600" dirty="0"/>
              <a:t>)</a:t>
            </a:r>
            <a:endParaRPr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635267"/>
                <a:ext cx="8610600" cy="422248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457200" indent="-457200">
                  <a:spcBef>
                    <a:spcPts val="1200"/>
                  </a:spcBef>
                  <a:buNone/>
                </a:pPr>
                <a:r>
                  <a:rPr lang="en-US" dirty="0"/>
                  <a:t>The formula: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+⋯+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Is called a </a:t>
                </a:r>
                <a:r>
                  <a:rPr lang="en-US" b="1" i="1" dirty="0" err="1"/>
                  <a:t>softmax</a:t>
                </a:r>
                <a:r>
                  <a:rPr lang="en-US" dirty="0"/>
                  <a:t> of the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The intuition for the name “</a:t>
                </a:r>
                <a:r>
                  <a:rPr lang="en-US" dirty="0" err="1"/>
                  <a:t>softmax</a:t>
                </a:r>
                <a:r>
                  <a:rPr lang="en-US" dirty="0"/>
                  <a:t>” is that if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somewhat larger than the others, its exponential will dominate the sum, and the output will be close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(0,…,1,…,0)</m:t>
                    </m:r>
                  </m:oMath>
                </a14:m>
                <a:r>
                  <a:rPr lang="en-US" dirty="0"/>
                  <a:t> where the 1 is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position. 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But that’s not very compelling. Is there a more convincing argument for this particular choice of function? </a:t>
                </a:r>
              </a:p>
              <a:p>
                <a:pPr>
                  <a:spcBef>
                    <a:spcPts val="120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635267"/>
                <a:ext cx="8610600" cy="4222483"/>
              </a:xfrm>
              <a:prstGeom prst="rect">
                <a:avLst/>
              </a:prstGeom>
              <a:blipFill>
                <a:blip r:embed="rId3"/>
                <a:stretch>
                  <a:fillRect l="-425" r="-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22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991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274320" y="0"/>
            <a:ext cx="886968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Probabilistic Framing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811100"/>
                <a:ext cx="8305800" cy="404665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buNone/>
                </a:pPr>
                <a:r>
                  <a:rPr lang="en-US" dirty="0"/>
                  <a:t>We assume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</a:t>
                </a:r>
                <a:r>
                  <a:rPr lang="en-US" b="1" dirty="0"/>
                  <a:t>samples of random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. </a:t>
                </a:r>
              </a:p>
              <a:p>
                <a:pPr>
                  <a:buNone/>
                </a:pPr>
                <a:r>
                  <a:rPr lang="en-US" dirty="0"/>
                  <a:t>These random variables have a </a:t>
                </a:r>
                <a:r>
                  <a:rPr lang="en-US" b="1" dirty="0"/>
                  <a:t>joint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r>
                  <a:rPr lang="en-US" dirty="0"/>
                  <a:t>For prediction, we want at least the conditional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so we can determine the distribution of targets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given an observation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r>
                  <a:rPr lang="en-US" dirty="0"/>
                  <a:t>An approximation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the true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called a </a:t>
                </a:r>
                <a:r>
                  <a:rPr lang="en-US" b="1" dirty="0"/>
                  <a:t>model</a:t>
                </a:r>
                <a:r>
                  <a:rPr lang="en-US" dirty="0"/>
                  <a:t>. The goal of machine learning is to construct models that are: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Computable (and perhaps simple, efficient)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Provide label predictions that are close to those from the true distribution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spcBef>
                    <a:spcPts val="1200"/>
                  </a:spcBef>
                  <a:buNone/>
                </a:pPr>
                <a:endParaRPr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11100"/>
                <a:ext cx="8305800" cy="4046650"/>
              </a:xfrm>
              <a:prstGeom prst="rect">
                <a:avLst/>
              </a:prstGeom>
              <a:blipFill>
                <a:blip r:embed="rId3"/>
                <a:stretch>
                  <a:fillRect l="-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3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367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Prediction Functions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buNone/>
                </a:pPr>
                <a:r>
                  <a:rPr lang="en-US" sz="1600" dirty="0"/>
                  <a:t>We can simplify the modeling task by making a strong assumption about the model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, namely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, i.e.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b="1" i="1" dirty="0"/>
                  <a:t>takes a single value </a:t>
                </a:r>
                <a:r>
                  <a:rPr lang="en-US" sz="1600" dirty="0"/>
                  <a:t>given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.</a:t>
                </a:r>
              </a:p>
              <a:p>
                <a:pPr>
                  <a:buNone/>
                </a:pPr>
                <a:endParaRPr lang="en-US" sz="1600" b="1" dirty="0">
                  <a:solidFill>
                    <a:srgbClr val="C00000"/>
                  </a:solidFill>
                </a:endParaRPr>
              </a:p>
              <a:p>
                <a:pPr>
                  <a:buNone/>
                </a:pPr>
                <a:r>
                  <a:rPr lang="en-US" sz="1600" b="1" dirty="0">
                    <a:solidFill>
                      <a:srgbClr val="C00000"/>
                    </a:solidFill>
                  </a:rPr>
                  <a:t>Examples:</a:t>
                </a:r>
              </a:p>
              <a:p>
                <a:pPr marL="285750" indent="-285750"/>
                <a:r>
                  <a:rPr lang="en-US" sz="1600" dirty="0">
                    <a:solidFill>
                      <a:schemeClr val="tx1"/>
                    </a:solidFill>
                  </a:rPr>
                  <a:t>Linear regression,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is a linear function, and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is a real value. </a:t>
                </a:r>
              </a:p>
              <a:p>
                <a:pPr marL="285750" indent="-285750"/>
                <a:endParaRPr lang="en-US" sz="1600" dirty="0">
                  <a:solidFill>
                    <a:schemeClr val="tx1"/>
                  </a:solidFill>
                </a:endParaRPr>
              </a:p>
              <a:p>
                <a:pPr marL="285750" indent="-285750"/>
                <a:r>
                  <a:rPr lang="en-US" sz="1600" dirty="0">
                    <a:solidFill>
                      <a:schemeClr val="tx1"/>
                    </a:solidFill>
                  </a:rPr>
                  <a:t>Classifiers (SVM, random forest etc.),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is the predicted class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, 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lit/>
                      </m:rP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is the class number. </a:t>
                </a:r>
              </a:p>
              <a:p>
                <a:pPr>
                  <a:buNone/>
                </a:pPr>
                <a:endParaRPr lang="en-US" sz="1600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endParaRPr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  <a:blipFill>
                <a:blip r:embed="rId3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4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6162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Loss Functions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285750" indent="-285750"/>
                <a:r>
                  <a:rPr lang="en-US" sz="1600" dirty="0"/>
                  <a:t>There may be no “true” target value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/>
                  <a:t> for an observation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/>
                  <a:t>, </a:t>
                </a:r>
                <a:r>
                  <a:rPr lang="en-US" sz="1600" dirty="0"/>
                  <a:t>i.e. there may be several different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/>
                  <a:t>’s for the same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600" dirty="0"/>
              </a:p>
              <a:p>
                <a:pPr marL="285750" indent="-285750"/>
                <a:r>
                  <a:rPr lang="en-US" sz="1600" dirty="0"/>
                  <a:t>There may also be noise or unmodeled effects in the dataset, so even if there is a single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/>
                  <a:t> for a given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, it may be impossible to predict it exactly. </a:t>
                </a:r>
              </a:p>
              <a:p>
                <a:pPr marL="285750" indent="-285750"/>
                <a:r>
                  <a:rPr lang="en-US" sz="1600" dirty="0"/>
                  <a:t>Instead we try to predict a value that is “close to” the observed target values. We use a loss function to measure closeness. </a:t>
                </a:r>
              </a:p>
              <a:p>
                <a:pPr>
                  <a:buNone/>
                </a:pPr>
                <a:endParaRPr lang="en-US" sz="1600" dirty="0"/>
              </a:p>
              <a:p>
                <a:pPr>
                  <a:buNone/>
                </a:pPr>
                <a:r>
                  <a:rPr lang="en-US" sz="1600" dirty="0"/>
                  <a:t>A </a:t>
                </a:r>
                <a:r>
                  <a:rPr lang="en-US" sz="1600" b="1" dirty="0"/>
                  <a:t>loss function </a:t>
                </a:r>
                <a:r>
                  <a:rPr lang="en-US" sz="1600" dirty="0"/>
                  <a:t>measures the difference between a target prediction and target data value.</a:t>
                </a:r>
              </a:p>
              <a:p>
                <a:pPr>
                  <a:buNone/>
                </a:pPr>
                <a:r>
                  <a:rPr lang="en-US" sz="1600" dirty="0"/>
                  <a:t>e.g. squared loss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 = 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sz="1600" dirty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 = 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sz="1600" dirty="0"/>
                  <a:t>is the prediction,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sz="1600" dirty="0"/>
                  <a:t>is the data pair.</a:t>
                </a:r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endParaRPr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  <a:blipFill>
                <a:blip r:embed="rId3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5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401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Linear Regression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buNone/>
                </a:pPr>
                <a:r>
                  <a:rPr lang="en-US" sz="1600" dirty="0"/>
                  <a:t>Simplest case,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/>
                  <a:t> with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 a real value, and real constants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/>
                  <a:t>.</a:t>
                </a:r>
              </a:p>
              <a:p>
                <a:pPr>
                  <a:buNone/>
                </a:pPr>
                <a:endParaRPr lang="en-US" sz="1600" dirty="0"/>
              </a:p>
              <a:p>
                <a:pPr>
                  <a:buNone/>
                </a:pPr>
                <a:r>
                  <a:rPr lang="en-US" sz="1600" dirty="0"/>
                  <a:t>The loss is the squared loss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 = 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endParaRPr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6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780B2F-43D6-4099-9121-18866D839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2419350"/>
            <a:ext cx="3481420" cy="2305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A70B41-CF4C-4DB8-BA46-1C03F0E6A2DB}"/>
                  </a:ext>
                </a:extLst>
              </p:cNvPr>
              <p:cNvSpPr txBox="1"/>
              <p:nvPr/>
            </p:nvSpPr>
            <p:spPr>
              <a:xfrm>
                <a:off x="6019800" y="4416623"/>
                <a:ext cx="3359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A70B41-CF4C-4DB8-BA46-1C03F0E6A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4416623"/>
                <a:ext cx="335989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3F582C-FFF1-4126-B821-D9652DA5BB75}"/>
                  </a:ext>
                </a:extLst>
              </p:cNvPr>
              <p:cNvSpPr txBox="1"/>
              <p:nvPr/>
            </p:nvSpPr>
            <p:spPr>
              <a:xfrm>
                <a:off x="3276600" y="2200424"/>
                <a:ext cx="3384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3F582C-FFF1-4126-B821-D9652DA5B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200424"/>
                <a:ext cx="338426" cy="307777"/>
              </a:xfrm>
              <a:prstGeom prst="rect">
                <a:avLst/>
              </a:prstGeom>
              <a:blipFill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C8C91A-DEA4-440D-BB3B-43C28EA6068A}"/>
                  </a:ext>
                </a:extLst>
              </p:cNvPr>
              <p:cNvSpPr txBox="1"/>
              <p:nvPr/>
            </p:nvSpPr>
            <p:spPr>
              <a:xfrm>
                <a:off x="6248400" y="2354312"/>
                <a:ext cx="2193229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Data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pairs are the</a:t>
                </a:r>
                <a:br>
                  <a:rPr lang="en-US" dirty="0"/>
                </a:br>
                <a:r>
                  <a:rPr lang="en-US" dirty="0"/>
                  <a:t>blue points.</a:t>
                </a:r>
                <a:br>
                  <a:rPr lang="en-US" dirty="0"/>
                </a:br>
                <a:r>
                  <a:rPr lang="en-US" dirty="0"/>
                  <a:t>The model is the red line.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C8C91A-DEA4-440D-BB3B-43C28EA60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2354312"/>
                <a:ext cx="2193229" cy="738664"/>
              </a:xfrm>
              <a:prstGeom prst="rect">
                <a:avLst/>
              </a:prstGeom>
              <a:blipFill>
                <a:blip r:embed="rId7"/>
                <a:stretch>
                  <a:fillRect l="-833" t="-1653" b="-8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CA3730-F7BC-4566-9845-E9B8BEB81EB7}"/>
              </a:ext>
            </a:extLst>
          </p:cNvPr>
          <p:cNvCxnSpPr>
            <a:cxnSpLocks/>
          </p:cNvCxnSpPr>
          <p:nvPr/>
        </p:nvCxnSpPr>
        <p:spPr>
          <a:xfrm>
            <a:off x="4397794" y="2000286"/>
            <a:ext cx="1041966" cy="89477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0D3538-55AE-459F-AACD-4A0FE4F9D801}"/>
              </a:ext>
            </a:extLst>
          </p:cNvPr>
          <p:cNvCxnSpPr>
            <a:cxnSpLocks/>
          </p:cNvCxnSpPr>
          <p:nvPr/>
        </p:nvCxnSpPr>
        <p:spPr>
          <a:xfrm>
            <a:off x="5463540" y="2779123"/>
            <a:ext cx="0" cy="231866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5C9913F-1ADA-40B8-BB38-820CE7735C9A}"/>
                  </a:ext>
                </a:extLst>
              </p:cNvPr>
              <p:cNvSpPr txBox="1"/>
              <p:nvPr/>
            </p:nvSpPr>
            <p:spPr>
              <a:xfrm>
                <a:off x="5336441" y="2960093"/>
                <a:ext cx="3384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5C9913F-1ADA-40B8-BB38-820CE7735C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441" y="2960093"/>
                <a:ext cx="338426" cy="307777"/>
              </a:xfrm>
              <a:prstGeom prst="rect">
                <a:avLst/>
              </a:prstGeom>
              <a:blipFill>
                <a:blip r:embed="rId8"/>
                <a:stretch>
                  <a:fillRect r="-5357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E64901-8346-4355-BF3B-CAE5B63DE80F}"/>
                  </a:ext>
                </a:extLst>
              </p:cNvPr>
              <p:cNvSpPr txBox="1"/>
              <p:nvPr/>
            </p:nvSpPr>
            <p:spPr>
              <a:xfrm>
                <a:off x="5294327" y="2445348"/>
                <a:ext cx="3384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E64901-8346-4355-BF3B-CAE5B63DE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327" y="2445348"/>
                <a:ext cx="338426" cy="307777"/>
              </a:xfrm>
              <a:prstGeom prst="rect">
                <a:avLst/>
              </a:prstGeom>
              <a:blipFill>
                <a:blip r:embed="rId9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5062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Linear Regression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buNone/>
                </a:pPr>
                <a:r>
                  <a:rPr lang="en-US" sz="1600" dirty="0"/>
                  <a:t>The total loss across all points is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  <a:p>
                <a:pPr>
                  <a:buNone/>
                </a:pPr>
                <a:endParaRPr lang="en-US" sz="1600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= 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We want the optimum values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/>
                  <a:t>, and since the loss is differentiable, we set</a:t>
                </a:r>
              </a:p>
              <a:p>
                <a:pPr algn="ctr"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𝑑𝐿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     </a:t>
                </a:r>
                <a:r>
                  <a:rPr lang="en-US" sz="1600" dirty="0"/>
                  <a:t>and     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𝑑𝐿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𝑑𝑏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7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8746FE1-4246-4C4C-9FAA-F7A587E437B8}"/>
              </a:ext>
            </a:extLst>
          </p:cNvPr>
          <p:cNvSpPr/>
          <p:nvPr/>
        </p:nvSpPr>
        <p:spPr>
          <a:xfrm>
            <a:off x="4419600" y="1504950"/>
            <a:ext cx="381000" cy="381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169170-5EF0-441A-82D4-CFFA70267E7E}"/>
              </a:ext>
            </a:extLst>
          </p:cNvPr>
          <p:cNvSpPr/>
          <p:nvPr/>
        </p:nvSpPr>
        <p:spPr>
          <a:xfrm>
            <a:off x="4209766" y="2638500"/>
            <a:ext cx="819434" cy="381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979DA-43EE-473C-8A56-2F08A69BDF0F}"/>
              </a:ext>
            </a:extLst>
          </p:cNvPr>
          <p:cNvCxnSpPr>
            <a:cxnSpLocks/>
            <a:stCxn id="2" idx="4"/>
            <a:endCxn id="10" idx="0"/>
          </p:cNvCxnSpPr>
          <p:nvPr/>
        </p:nvCxnSpPr>
        <p:spPr>
          <a:xfrm>
            <a:off x="4610100" y="1885950"/>
            <a:ext cx="9383" cy="75255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277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Linear Regression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We want the loss-minimizing values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/>
                  <a:t>, so we set</a:t>
                </a:r>
              </a:p>
              <a:p>
                <a:pPr algn="ctr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dirty="0"/>
              </a:p>
              <a:p>
                <a:pPr algn="ctr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𝑑𝑏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=0=2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</m:sSub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−2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Two </a:t>
                </a:r>
                <a:r>
                  <a:rPr lang="en-US" dirty="0"/>
                  <a:t>linear </a:t>
                </a:r>
                <a:r>
                  <a:rPr lang="en-US" sz="1600" dirty="0"/>
                  <a:t>equations in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/>
                  <a:t>, easily solved. 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The model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  <a:r>
                  <a:rPr lang="en-US" sz="1600" dirty="0"/>
                  <a:t>with these values is the unique minimum-loss model.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Aside: the least-squares loss is convex, making this work. </a:t>
                </a:r>
                <a:endParaRPr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8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8373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Risk Minimization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Wait a minute, what did we just do? 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We found constants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:r>
                  <a:rPr lang="en-US" sz="1600" dirty="0"/>
                  <a:t>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  <a:r>
                  <a:rPr lang="en-US" sz="1600" dirty="0"/>
                  <a:t>which minimize the squared loss on some data </a:t>
                </a:r>
                <a:r>
                  <a:rPr lang="en-US" sz="1600" b="1" i="1" dirty="0">
                    <a:solidFill>
                      <a:srgbClr val="0070C0"/>
                    </a:solidFill>
                  </a:rPr>
                  <a:t>we already have</a:t>
                </a:r>
                <a:r>
                  <a:rPr lang="en-US" sz="1600" dirty="0"/>
                  <a:t>.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But what we really want to do is predict the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sz="1600" dirty="0"/>
                  <a:t>values for points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b="1" i="1" dirty="0">
                    <a:solidFill>
                      <a:srgbClr val="0070C0"/>
                    </a:solidFill>
                  </a:rPr>
                  <a:t>we haven’t seen yet</a:t>
                </a:r>
                <a:r>
                  <a:rPr lang="en-US" sz="1600" dirty="0"/>
                  <a:t>. i.e. we would like to minimize the expected loss on some new data: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The expected loss is called </a:t>
                </a:r>
                <a:r>
                  <a:rPr lang="en-US" sz="1600" b="1" dirty="0">
                    <a:solidFill>
                      <a:srgbClr val="C00000"/>
                    </a:solidFill>
                  </a:rPr>
                  <a:t>risk</a:t>
                </a:r>
                <a:r>
                  <a:rPr lang="en-US" sz="1600" dirty="0"/>
                  <a:t>.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What we actually minimized was an averaged loss across a finite number of data points. This averaged loss is called</a:t>
                </a:r>
                <a:r>
                  <a:rPr lang="en-US" sz="1600" b="1" dirty="0"/>
                  <a:t> </a:t>
                </a:r>
                <a:r>
                  <a:rPr lang="en-US" sz="1600" b="1" dirty="0">
                    <a:solidFill>
                      <a:srgbClr val="C00000"/>
                    </a:solidFill>
                  </a:rPr>
                  <a:t>empirical risk</a:t>
                </a:r>
                <a:r>
                  <a:rPr lang="en-US" sz="1600" b="1" dirty="0"/>
                  <a:t>. 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Machine learning approximates risk-minimizing models with empirical-risk minimizing ones. </a:t>
                </a:r>
                <a:endParaRPr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9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081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uiExpand="1" build="p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1987</Words>
  <Application>Microsoft Office PowerPoint</Application>
  <PresentationFormat>On-screen Show (16:9)</PresentationFormat>
  <Paragraphs>191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Cambria Math</vt:lpstr>
      <vt:lpstr>Helvetica Neue</vt:lpstr>
      <vt:lpstr>Arial</vt:lpstr>
      <vt:lpstr>Simple Light</vt:lpstr>
      <vt:lpstr>Machine Learning Background</vt:lpstr>
      <vt:lpstr>Prediction Problems</vt:lpstr>
      <vt:lpstr>Probabilistic Framing</vt:lpstr>
      <vt:lpstr>Prediction Functions</vt:lpstr>
      <vt:lpstr>Loss Functions</vt:lpstr>
      <vt:lpstr>Linear Regression</vt:lpstr>
      <vt:lpstr>Linear Regression</vt:lpstr>
      <vt:lpstr>Linear Regression</vt:lpstr>
      <vt:lpstr>Risk Minimization</vt:lpstr>
      <vt:lpstr>Risk Minimization</vt:lpstr>
      <vt:lpstr>Multivariate Linear Regression</vt:lpstr>
      <vt:lpstr>Multivariate Linear Regression</vt:lpstr>
      <vt:lpstr>Aside: Gradients</vt:lpstr>
      <vt:lpstr>Logistic Regression</vt:lpstr>
      <vt:lpstr>Logistic Regression</vt:lpstr>
      <vt:lpstr>Loss for Logistic Regression</vt:lpstr>
      <vt:lpstr>Cross-Entropy Loss</vt:lpstr>
      <vt:lpstr>Cross-Entropy Loss</vt:lpstr>
      <vt:lpstr>Logistic Regression</vt:lpstr>
      <vt:lpstr>Logistic Regression</vt:lpstr>
      <vt:lpstr>Multi-Class Logistic Regression</vt:lpstr>
      <vt:lpstr>Multiclass Logistic Regression (Softmax)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Designing, Visualizing and Understanding  Deep Neural Networks</dc:title>
  <dc:creator>John Canny</dc:creator>
  <cp:lastModifiedBy>lboloni</cp:lastModifiedBy>
  <cp:revision>142</cp:revision>
  <dcterms:modified xsi:type="dcterms:W3CDTF">2019-11-21T15:47:28Z</dcterms:modified>
</cp:coreProperties>
</file>