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34"/>
  </p:notesMasterIdLst>
  <p:sldIdLst>
    <p:sldId id="433" r:id="rId2"/>
    <p:sldId id="434" r:id="rId3"/>
    <p:sldId id="378" r:id="rId4"/>
    <p:sldId id="435" r:id="rId5"/>
    <p:sldId id="436" r:id="rId6"/>
    <p:sldId id="438" r:id="rId7"/>
    <p:sldId id="441" r:id="rId8"/>
    <p:sldId id="442" r:id="rId9"/>
    <p:sldId id="443" r:id="rId10"/>
    <p:sldId id="444" r:id="rId11"/>
    <p:sldId id="445" r:id="rId12"/>
    <p:sldId id="446" r:id="rId13"/>
    <p:sldId id="432" r:id="rId14"/>
    <p:sldId id="431" r:id="rId15"/>
    <p:sldId id="648" r:id="rId16"/>
    <p:sldId id="655" r:id="rId17"/>
    <p:sldId id="463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5B5"/>
    <a:srgbClr val="04FCC1"/>
    <a:srgbClr val="0000FF"/>
    <a:srgbClr val="2D2D8A"/>
    <a:srgbClr val="007E39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5" autoAdjust="0"/>
  </p:normalViewPr>
  <p:slideViewPr>
    <p:cSldViewPr snapToGrid="0">
      <p:cViewPr varScale="1">
        <p:scale>
          <a:sx n="115" d="100"/>
          <a:sy n="115" d="100"/>
        </p:scale>
        <p:origin x="9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40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8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7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8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19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92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5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29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63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95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2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225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98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34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443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823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564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334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664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653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190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0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marL="139700" indent="0">
              <a:buNone/>
            </a:pPr>
            <a:r>
              <a:rPr lang="en-US" dirty="0"/>
              <a:t>The hinge loss “corner” doesn’t have a well-defined derivative, but this isn’t normally a problem.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387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000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Jacobian for a weight layer is the product of matrices on the path from the weight layer to the output.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Backprop shares  the products along common paths to the output layer.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893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17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6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8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16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3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86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9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Slides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9.png"/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77.png"/><Relationship Id="rId5" Type="http://schemas.openxmlformats.org/officeDocument/2006/relationships/image" Target="../media/image61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This Time: Optimization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General story: how do we minimize the loss?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36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Efficiency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loss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is a sum of the losses for all the data items: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</a:t>
                </a:r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𝑑𝑊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</a:t>
                </a:r>
                <a:r>
                  <a:rPr lang="en-US" b="0" dirty="0"/>
                  <a:t>o computing the gradient </a:t>
                </a:r>
                <a:r>
                  <a:rPr lang="en-US" b="0" dirty="0" err="1"/>
                  <a:t>wrt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 requires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full pass through the dataset</a:t>
                </a:r>
                <a:r>
                  <a:rPr lang="en-US" b="0" dirty="0"/>
                  <a:t>. </a:t>
                </a:r>
                <a:r>
                  <a:rPr lang="en-US" dirty="0"/>
                  <a:t>Getting to the loss minimum may require millions of gradient steps, so this is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very</a:t>
                </a:r>
                <a:r>
                  <a:rPr lang="en-US" dirty="0"/>
                  <a:t> expensive. 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41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Minibatches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Instead of computing a gradient across the entire dataset, we can compute it using a fixed-size subset of data samples called a </a:t>
                </a:r>
                <a:r>
                  <a:rPr lang="en-US" sz="1600" b="1" i="1" dirty="0">
                    <a:solidFill>
                      <a:srgbClr val="C00000"/>
                    </a:solidFill>
                  </a:rPr>
                  <a:t>minibatch</a:t>
                </a:r>
                <a:r>
                  <a:rPr lang="en-US" sz="1600" dirty="0"/>
                  <a:t>. The minibatch size m is typically 32, 64, 128, 256,…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The mi</a:t>
                </a:r>
                <a:r>
                  <a:rPr lang="en-US" dirty="0"/>
                  <a:t>nibatch is ideally a random sample of size m from the full dataset. In practice it may just be m consecutive samples.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So we compute this gradient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is our dataset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is our minibatch size):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 then (superscripts are iteration numbers):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In this way, we perform N/m updates to the weights for one pass over the dataset.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  <a:blipFill>
                <a:blip r:embed="rId3"/>
                <a:stretch>
                  <a:fillRect l="-425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0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Stochastic Gradient Descent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This approach is called </a:t>
                </a:r>
                <a:r>
                  <a:rPr lang="en-US" sz="1600" b="1" i="1" dirty="0">
                    <a:solidFill>
                      <a:srgbClr val="2D2D8A"/>
                    </a:solidFill>
                  </a:rPr>
                  <a:t>Stochastic Gradient Descent </a:t>
                </a:r>
                <a:r>
                  <a:rPr lang="en-US" sz="1600" dirty="0"/>
                  <a:t>or SGD. </a:t>
                </a:r>
                <a:r>
                  <a:rPr lang="en-US" dirty="0"/>
                  <a:t>SGD and its variants are used almost universally in deep network training.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SGD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 gradient of a minibatch instead of the true average gradient (call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on the full dataset.  It should be clear that: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expectation is over minibatches sampled from the full dataset.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an unbiased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will typically have a lot of variance (is noisy)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(if we considered the full dataset as a sample of an infinite dataset…).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SGD is “stochastic” because it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 gradient of a minibatch instead of the true gradient (call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on the full dataset.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6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542883" y="59099"/>
            <a:ext cx="6699824" cy="713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600" dirty="0">
                <a:solidFill>
                  <a:srgbClr val="2D2D8A"/>
                </a:solidFill>
              </a:rPr>
              <a:t>Other optimization algorithms</a:t>
            </a:r>
            <a:endParaRPr lang="en" sz="3600" dirty="0">
              <a:solidFill>
                <a:srgbClr val="2D2D8A"/>
              </a:solidFill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59396" y="1161606"/>
            <a:ext cx="8041992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Simple Gradient Methods </a:t>
            </a:r>
            <a:r>
              <a:rPr lang="en" sz="1600" dirty="0"/>
              <a:t>like SGD can make adequate progress to an optimum when used on minibatches of data.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Second-order</a:t>
            </a:r>
            <a:r>
              <a:rPr lang="en" sz="1600" dirty="0"/>
              <a:t> methods (</a:t>
            </a:r>
            <a:r>
              <a:rPr lang="en-US" sz="1600" dirty="0"/>
              <a:t>quasi-Newton) </a:t>
            </a:r>
            <a:r>
              <a:rPr lang="en" sz="1600" dirty="0"/>
              <a:t>make much better progress toward a gradient zero, but are more expensive and unstable. They also can’t distinguish opti</a:t>
            </a:r>
            <a:r>
              <a:rPr lang="en-US" sz="1600" dirty="0"/>
              <a:t>ma from saddle points,</a:t>
            </a:r>
            <a:r>
              <a:rPr lang="en" sz="1600" dirty="0"/>
              <a:t> and get trapped in </a:t>
            </a:r>
            <a:r>
              <a:rPr lang="en-US" sz="1600" dirty="0"/>
              <a:t>the latter</a:t>
            </a:r>
            <a:r>
              <a:rPr lang="en" sz="1600" dirty="0"/>
              <a:t>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Momentum: </a:t>
            </a:r>
            <a:r>
              <a:rPr lang="en" sz="1600" dirty="0"/>
              <a:t>is another method to produce better effective gradients.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ADAGRAD, RMSprop: </a:t>
            </a:r>
            <a:r>
              <a:rPr lang="en" sz="1600" dirty="0"/>
              <a:t>diagonally scale the gradient. </a:t>
            </a:r>
            <a:r>
              <a:rPr lang="en" sz="1600" b="1" dirty="0"/>
              <a:t>ADAM</a:t>
            </a:r>
            <a:r>
              <a:rPr lang="en" sz="1600" dirty="0"/>
              <a:t> </a:t>
            </a:r>
            <a:r>
              <a:rPr lang="en-US" sz="1600" dirty="0"/>
              <a:t>diagonally </a:t>
            </a:r>
            <a:r>
              <a:rPr lang="en" sz="1600" dirty="0"/>
              <a:t>scales and applies momentum.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Nesterov Momentum: </a:t>
            </a:r>
            <a:r>
              <a:rPr lang="en-US" sz="1600" dirty="0"/>
              <a:t>can </a:t>
            </a:r>
            <a:r>
              <a:rPr lang="en" sz="1600" dirty="0"/>
              <a:t>improve over vanilla SGD </a:t>
            </a:r>
            <a:r>
              <a:rPr lang="en-US" sz="1600" dirty="0"/>
              <a:t>by gradient “look-ahead”</a:t>
            </a:r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13481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508422" y="61645"/>
            <a:ext cx="7350247" cy="63968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2D2D8A"/>
                </a:solidFill>
              </a:rPr>
              <a:t>SGD, SGD+Momentum, Adagrad, RMSProp, Adam all have </a:t>
            </a:r>
            <a:r>
              <a:rPr lang="en" sz="1800" b="1" dirty="0">
                <a:solidFill>
                  <a:srgbClr val="2D2D8A"/>
                </a:solidFill>
              </a:rPr>
              <a:t>learning rate </a:t>
            </a:r>
            <a:r>
              <a:rPr lang="en" sz="1800" dirty="0">
                <a:solidFill>
                  <a:srgbClr val="2D2D8A"/>
                </a:solidFill>
              </a:rPr>
              <a:t>as a hyperparameter.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295" y="1215076"/>
            <a:ext cx="2561719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2" name="Shape 502"/>
          <p:cNvSpPr txBox="1"/>
          <p:nvPr/>
        </p:nvSpPr>
        <p:spPr>
          <a:xfrm>
            <a:off x="4330614" y="1094198"/>
            <a:ext cx="3527999" cy="316430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b="1" dirty="0"/>
              <a:t>=&gt; Learning rate decay over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Shape 503"/>
              <p:cNvSpPr txBox="1"/>
              <p:nvPr/>
            </p:nvSpPr>
            <p:spPr>
              <a:xfrm>
                <a:off x="4330613" y="1569900"/>
                <a:ext cx="4225287" cy="250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-US" sz="1600" b="1" dirty="0"/>
                  <a:t>step decay: </a:t>
                </a:r>
                <a:r>
                  <a:rPr lang="en-US" sz="1600" dirty="0"/>
                  <a:t>e.g. decay learning rate by half every few epochs.</a:t>
                </a:r>
              </a:p>
              <a:p>
                <a:endParaRPr lang="en-US" sz="1600" dirty="0"/>
              </a:p>
              <a:p>
                <a:r>
                  <a:rPr lang="en-US" sz="1600" b="1" dirty="0"/>
                  <a:t>exponential decay:</a:t>
                </a:r>
              </a:p>
              <a:p>
                <a:endParaRPr lang="en-US" sz="1600" b="1" dirty="0"/>
              </a:p>
              <a:p>
                <a:r>
                  <a:rPr lang="en-US" sz="1600" b="1" dirty="0"/>
                  <a:t>1/t decay:</a:t>
                </a:r>
              </a:p>
              <a:p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" sz="1600" b="1" dirty="0"/>
                  <a:t> decay (</a:t>
                </a:r>
                <a:r>
                  <a:rPr lang="en" sz="1600" b="1"/>
                  <a:t>ADAGRAD):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e>
                    </m:rad>
                  </m:oMath>
                </a14:m>
                <a:endParaRPr lang="en" sz="1600" dirty="0"/>
              </a:p>
            </p:txBody>
          </p:sp>
        </mc:Choice>
        <mc:Fallback xmlns="">
          <p:sp>
            <p:nvSpPr>
              <p:cNvPr id="503" name="Shape 5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3" y="1569900"/>
                <a:ext cx="4225287" cy="2504700"/>
              </a:xfrm>
              <a:prstGeom prst="rect">
                <a:avLst/>
              </a:prstGeom>
              <a:blipFill>
                <a:blip r:embed="rId4"/>
                <a:stretch>
                  <a:fillRect l="-1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4" name="Shape 5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280" y="2337995"/>
            <a:ext cx="1021556" cy="29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2404" y="2850776"/>
            <a:ext cx="1450181" cy="28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6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(not really)</a:t>
            </a:r>
            <a:endParaRPr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512618"/>
            <a:ext cx="8610600" cy="4345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/>
              <a:t>Deep networks are often applied to structured data like images or time series or texts.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Activations are also grouped into minibatches of some dimension N. 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Its useful to organize layer activations and model weights to represent this structure. They are therefore most naturally represented as </a:t>
            </a:r>
            <a:r>
              <a:rPr lang="en-US" b="1" i="1" dirty="0"/>
              <a:t>multi-dimensional arrays </a:t>
            </a:r>
            <a:r>
              <a:rPr lang="en-US" dirty="0"/>
              <a:t>(incorrectly called “tensors”).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e.g. the activations in layers of most 2D image processing networks have dimensions: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                                 N x C x H x W         or         N x H x W x C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N = minibatch dimension</a:t>
            </a:r>
            <a:br>
              <a:rPr lang="en-US" dirty="0"/>
            </a:br>
            <a:r>
              <a:rPr lang="en-US" dirty="0"/>
              <a:t>C = number of channels or filters</a:t>
            </a:r>
            <a:br>
              <a:rPr lang="en-US" dirty="0"/>
            </a:br>
            <a:r>
              <a:rPr lang="en-US" dirty="0"/>
              <a:t>H = image height</a:t>
            </a:r>
            <a:br>
              <a:rPr lang="en-US" dirty="0"/>
            </a:br>
            <a:r>
              <a:rPr lang="en-US" dirty="0"/>
              <a:t>W = image width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(not really)</a:t>
            </a:r>
            <a:endParaRPr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512618"/>
            <a:ext cx="8610600" cy="4345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 err="1"/>
              <a:t>Alexnet</a:t>
            </a:r>
            <a:r>
              <a:rPr lang="en-US" dirty="0"/>
              <a:t> (simplified): The 3D blocks show activations with C, H, W dimensions. </a:t>
            </a:r>
            <a:br>
              <a:rPr lang="en-US" dirty="0"/>
            </a:br>
            <a:r>
              <a:rPr lang="en-US" dirty="0"/>
              <a:t>N, the minibatch dimension, is not shown.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23A70-908F-40AA-A2D9-A98136B97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1694996"/>
            <a:ext cx="8096250" cy="2305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AE6C5-7419-4F93-ADCA-8BBD95E7B318}"/>
              </a:ext>
            </a:extLst>
          </p:cNvPr>
          <p:cNvSpPr txBox="1"/>
          <p:nvPr/>
        </p:nvSpPr>
        <p:spPr>
          <a:xfrm>
            <a:off x="1995714" y="21716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A0480-471E-4DF7-A9C8-B81889E72FC4}"/>
              </a:ext>
            </a:extLst>
          </p:cNvPr>
          <p:cNvSpPr txBox="1"/>
          <p:nvPr/>
        </p:nvSpPr>
        <p:spPr>
          <a:xfrm>
            <a:off x="2079421" y="304839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00633-3ADA-44E9-9481-03F705126AF8}"/>
              </a:ext>
            </a:extLst>
          </p:cNvPr>
          <p:cNvSpPr txBox="1"/>
          <p:nvPr/>
        </p:nvSpPr>
        <p:spPr>
          <a:xfrm>
            <a:off x="2725216" y="33822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275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35857" y="1841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Next Topic: 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far we have been using gradient methods to minimize a loss over some parameters.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Our loss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</a:t>
                </a:r>
                <a:r>
                  <a:rPr lang="en-US" b="0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target,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are the parameters.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To compute the gradient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we need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chain rule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single-valued,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 single parameter the chain rule is just: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a vector of parameters, then we have: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Which is really just the first rule applied to all the partial derivatives </a:t>
                </a:r>
                <a:r>
                  <a:rPr lang="en-US" dirty="0" err="1"/>
                  <a:t>wrt</a:t>
                </a:r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Chain Rule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also vector-valued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values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a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parameters, then we can apply the chain rule parameter-wise and then sum over the contributions: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This can be written as a matrix multiply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is a Jacobian matrix.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5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Jacobians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Jacobian generalizes the gradient of a scalar-valued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-valued function. Here we think of the function as a neural layer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inputs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outputs. 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Jacobian has dimensions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𝑜𝑢𝑡𝑝𝑢𝑡𝑠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𝑖𝑛𝑝𝑢𝑡𝑠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51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Method 1: Search	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723626"/>
            <a:ext cx="8610600" cy="4134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/>
              <a:t>Take several random steps and measure the altitude (loss). Then go to the lowest one.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Not totally crazy. This is one kind of “gradient-free” optimization. It makes sense if you can’t compute gradients for some reason (e.g. loss is not continuous or differentiable).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A slightly smarter version takes an average of the random points weighted by altitude (deeper points get higher weight). This in fact approximates the gradient.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See:</a:t>
            </a:r>
          </a:p>
          <a:p>
            <a:pPr>
              <a:buNone/>
            </a:pPr>
            <a:r>
              <a:rPr lang="en-US" dirty="0" err="1"/>
              <a:t>Salimans</a:t>
            </a:r>
            <a:r>
              <a:rPr lang="en-US" dirty="0"/>
              <a:t>, Ho, Chen, </a:t>
            </a:r>
            <a:r>
              <a:rPr lang="en-US" dirty="0" err="1"/>
              <a:t>Sidor</a:t>
            </a:r>
            <a:r>
              <a:rPr lang="en-US" dirty="0"/>
              <a:t> and </a:t>
            </a:r>
            <a:r>
              <a:rPr lang="en-US" dirty="0" err="1"/>
              <a:t>Sutskever</a:t>
            </a:r>
            <a:r>
              <a:rPr lang="en-US" dirty="0"/>
              <a:t> “Evolution Strategies as a Scalable Alternative to Reinforcement Learning” </a:t>
            </a:r>
            <a:r>
              <a:rPr lang="en-US" dirty="0" err="1"/>
              <a:t>arXiv</a:t>
            </a:r>
            <a:r>
              <a:rPr lang="en-US" dirty="0"/>
              <a:t> 1703.03864, 2017.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But it’s less efficient than gradient descent when gradients are available. 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9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N-step Chain Rule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Now suppose we have several vector-valued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composed in a chain (e.g. a deep network):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Algebraically, that looks like: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Then we just multiply Jacobians (matrix multiply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b="0" dirty="0"/>
                  <a:t>) to get the gradient: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0" dirty="0"/>
                  <a:t> which is the gradient we need to minimize loss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Now all the Jacobians are matrices, and matrix multiply is associative.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we could actually evaluate the product of Jacobians in any order, including left-to-right and right-to-left.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Backpropagation: </a:t>
                </a:r>
                <a:r>
                  <a:rPr lang="en-US" dirty="0">
                    <a:solidFill>
                      <a:schemeClr val="tx1"/>
                    </a:solidFill>
                  </a:rPr>
                  <a:t>evaluate the Jacobian product (loss gradient </a:t>
                </a:r>
                <a:r>
                  <a:rPr lang="en-US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</a:rPr>
                  <a:t>) left-to-right, i.e. from the output of the neural network toward its input.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Why not some other order?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42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Output Jacobian is always a row vector </a:t>
                </a:r>
                <a:r>
                  <a:rPr lang="en-US" dirty="0"/>
                  <a:t>(because loss is a scalar).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3846491" y="1738218"/>
            <a:ext cx="314944" cy="146858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3077869" y="1998443"/>
            <a:ext cx="1974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 (output layer)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2E7951-4E39-4831-8EC0-68778320DEBD}"/>
              </a:ext>
            </a:extLst>
          </p:cNvPr>
          <p:cNvSpPr txBox="1"/>
          <p:nvPr/>
        </p:nvSpPr>
        <p:spPr>
          <a:xfrm>
            <a:off x="880689" y="3210073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Jacobians (matrix shape)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66937-EFEB-484C-ABDC-FC731D8436B7}"/>
              </a:ext>
            </a:extLst>
          </p:cNvPr>
          <p:cNvCxnSpPr>
            <a:cxnSpLocks/>
          </p:cNvCxnSpPr>
          <p:nvPr/>
        </p:nvCxnSpPr>
        <p:spPr>
          <a:xfrm flipH="1">
            <a:off x="3022864" y="3014444"/>
            <a:ext cx="523688" cy="25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56F04-1C5D-40A3-A15B-04C9B150D6ED}"/>
              </a:ext>
            </a:extLst>
          </p:cNvPr>
          <p:cNvCxnSpPr>
            <a:cxnSpLocks/>
          </p:cNvCxnSpPr>
          <p:nvPr/>
        </p:nvCxnSpPr>
        <p:spPr>
          <a:xfrm flipH="1">
            <a:off x="3052858" y="3132856"/>
            <a:ext cx="1061942" cy="187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F0B028-1AC8-422E-8464-4F916234A241}"/>
              </a:ext>
            </a:extLst>
          </p:cNvPr>
          <p:cNvCxnSpPr>
            <a:cxnSpLocks/>
          </p:cNvCxnSpPr>
          <p:nvPr/>
        </p:nvCxnSpPr>
        <p:spPr>
          <a:xfrm flipH="1">
            <a:off x="3064300" y="3199053"/>
            <a:ext cx="2119038" cy="18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14AEC3-24AD-420C-949A-AB9049E38C1C}"/>
              </a:ext>
            </a:extLst>
          </p:cNvPr>
          <p:cNvCxnSpPr>
            <a:cxnSpLocks/>
          </p:cNvCxnSpPr>
          <p:nvPr/>
        </p:nvCxnSpPr>
        <p:spPr>
          <a:xfrm flipH="1">
            <a:off x="3064300" y="3353597"/>
            <a:ext cx="2945111" cy="96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3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111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4772363" y="1697733"/>
            <a:ext cx="314944" cy="154955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4572000" y="2007260"/>
            <a:ext cx="9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next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848D1-FA35-41AB-A22D-795A10E9C236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9101F-FBA9-43CC-B051-6EEC73588913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E64547-0E9A-4319-A181-E4539E10907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6A3543-59A1-4CDD-B51D-8F7528E9B895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EB4864-45A6-4AA4-91C1-E958F8EBC73A}"/>
              </a:ext>
            </a:extLst>
          </p:cNvPr>
          <p:cNvSpPr txBox="1"/>
          <p:nvPr/>
        </p:nvSpPr>
        <p:spPr>
          <a:xfrm>
            <a:off x="3781829" y="3027218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left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D6C8C-72DA-4627-B2BC-CCD2D29C1B79}"/>
              </a:ext>
            </a:extLst>
          </p:cNvPr>
          <p:cNvCxnSpPr>
            <a:cxnSpLocks/>
          </p:cNvCxnSpPr>
          <p:nvPr/>
        </p:nvCxnSpPr>
        <p:spPr>
          <a:xfrm flipH="1">
            <a:off x="4155059" y="2971800"/>
            <a:ext cx="216050" cy="124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111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41759" y="1620164"/>
            <a:ext cx="307777" cy="1633757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493327" y="1995755"/>
            <a:ext cx="9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next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276A-2FC7-449D-8316-B8AA1B4D60C6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B71B1-6CC6-4E20-8C67-ACD1737A692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4CD048-0250-4662-8F5B-A6D89E41EAA5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45A31A-DABD-4E70-BCC9-C9463B48487B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0F19FB-1FC0-4064-AF45-D37FDDDED4FD}"/>
              </a:ext>
            </a:extLst>
          </p:cNvPr>
          <p:cNvSpPr txBox="1"/>
          <p:nvPr/>
        </p:nvSpPr>
        <p:spPr>
          <a:xfrm>
            <a:off x="4645235" y="3004208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left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ABE28E-E1C4-429C-8D00-C4204180F9C9}"/>
              </a:ext>
            </a:extLst>
          </p:cNvPr>
          <p:cNvCxnSpPr>
            <a:cxnSpLocks/>
          </p:cNvCxnSpPr>
          <p:nvPr/>
        </p:nvCxnSpPr>
        <p:spPr>
          <a:xfrm flipH="1">
            <a:off x="5176835" y="2961333"/>
            <a:ext cx="216050" cy="124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5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118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6127646" y="2006052"/>
            <a:ext cx="307777" cy="86198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271424" y="175993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Final result, without any matrix-matrix multiplies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B5CDC-CEBB-4A5E-A11D-34E7F82FB5D0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16ECB-37D4-4D33-938A-1E4F58F4848A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AE6428-075A-4996-A91B-4264449DF4C0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0F976E-E541-412A-BC57-6FF09E951CD9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721C2-4C96-4912-8C28-65D228E2689F}"/>
              </a:ext>
            </a:extLst>
          </p:cNvPr>
          <p:cNvSpPr txBox="1"/>
          <p:nvPr/>
        </p:nvSpPr>
        <p:spPr>
          <a:xfrm>
            <a:off x="5783423" y="3143502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all matrices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60D6D9-8692-4B64-8AFE-DA751A445C6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328605" y="2993600"/>
            <a:ext cx="0" cy="149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8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For-propagation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By comparison, we could invent “for-propagation”: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72387" y="1616390"/>
            <a:ext cx="307779" cy="164131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500255" y="1999692"/>
            <a:ext cx="101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1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For-propagation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could invent “for-propagation”: Oops,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first multiply and we still have another matrix-matrix multiply to do.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A good invention for the wastebasket…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917858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72387" y="1616390"/>
            <a:ext cx="307779" cy="164131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500255" y="1999692"/>
            <a:ext cx="101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89EE36-E328-45EB-BFD3-1DAB2922EE6E}"/>
              </a:ext>
            </a:extLst>
          </p:cNvPr>
          <p:cNvSpPr txBox="1"/>
          <p:nvPr/>
        </p:nvSpPr>
        <p:spPr>
          <a:xfrm>
            <a:off x="6093035" y="3089674"/>
            <a:ext cx="1109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right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4DC31D-936D-47BD-9072-270F1757F322}"/>
              </a:ext>
            </a:extLst>
          </p:cNvPr>
          <p:cNvCxnSpPr>
            <a:cxnSpLocks/>
          </p:cNvCxnSpPr>
          <p:nvPr/>
        </p:nvCxnSpPr>
        <p:spPr>
          <a:xfrm>
            <a:off x="5745092" y="3021493"/>
            <a:ext cx="860912" cy="127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9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07596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063549" y="3258774"/>
            <a:ext cx="24404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17713" y="3258775"/>
            <a:ext cx="248354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27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07596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063549" y="3258774"/>
            <a:ext cx="24404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17713" y="3258775"/>
            <a:ext cx="248354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48639" y="3598711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796655" y="34448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5924296" y="3089099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013218" y="3345904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/>
              <p:nvPr/>
            </p:nvSpPr>
            <p:spPr>
              <a:xfrm>
                <a:off x="6360260" y="2454050"/>
                <a:ext cx="756617" cy="32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260" y="2454050"/>
                <a:ext cx="756617" cy="326180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</p:cNvCxnSpPr>
          <p:nvPr/>
        </p:nvCxnSpPr>
        <p:spPr>
          <a:xfrm flipV="1">
            <a:off x="6061607" y="2803350"/>
            <a:ext cx="359943" cy="243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36DB6EA-912D-4AF2-8C79-B475F82C5C62}"/>
              </a:ext>
            </a:extLst>
          </p:cNvPr>
          <p:cNvSpPr txBox="1"/>
          <p:nvPr/>
        </p:nvSpPr>
        <p:spPr>
          <a:xfrm>
            <a:off x="5749258" y="4143810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the Jacobians are actually row</a:t>
            </a:r>
            <a:br>
              <a:rPr lang="en-US" sz="1200" dirty="0"/>
            </a:br>
            <a:r>
              <a:rPr lang="en-US" sz="1200" dirty="0"/>
              <a:t>vectors, transposes left out for readability.</a:t>
            </a:r>
          </a:p>
        </p:txBody>
      </p:sp>
    </p:spTree>
    <p:extLst>
      <p:ext uri="{BB962C8B-B14F-4D97-AF65-F5344CB8AC3E}">
        <p14:creationId xmlns:p14="http://schemas.microsoft.com/office/powerpoint/2010/main" val="168807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4A3C0A-D684-488C-9CC3-3601A2D8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6547"/>
            <a:ext cx="8520600" cy="572700"/>
          </a:xfrm>
        </p:spPr>
        <p:txBody>
          <a:bodyPr/>
          <a:lstStyle/>
          <a:p>
            <a:r>
              <a:rPr lang="en-US" sz="3200" dirty="0">
                <a:solidFill>
                  <a:srgbClr val="2D2D8A"/>
                </a:solidFill>
              </a:rPr>
              <a:t>Losses we have seen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381DEB-B017-4A53-B872-5C3F164BE2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83191" y="908671"/>
                <a:ext cx="2771775" cy="3563802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Hinge Loss,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⁡(0,1−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381DEB-B017-4A53-B872-5C3F164BE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3191" y="908671"/>
                <a:ext cx="2771775" cy="35638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5">
                <a:extLst>
                  <a:ext uri="{FF2B5EF4-FFF2-40B4-BE49-F238E27FC236}">
                    <a16:creationId xmlns:a16="http://schemas.microsoft.com/office/drawing/2014/main" id="{F6F2427E-F897-4ABD-B656-DB6F8A230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1180" y="908671"/>
                <a:ext cx="3131845" cy="3664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Cross-entropy loss on logistic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 Placeholder 5">
                <a:extLst>
                  <a:ext uri="{FF2B5EF4-FFF2-40B4-BE49-F238E27FC236}">
                    <a16:creationId xmlns:a16="http://schemas.microsoft.com/office/drawing/2014/main" id="{F6F2427E-F897-4ABD-B656-DB6F8A230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80" y="908671"/>
                <a:ext cx="3131845" cy="3664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B1CD94-1E27-4305-B651-646F23CC07FC}"/>
              </a:ext>
            </a:extLst>
          </p:cNvPr>
          <p:cNvCxnSpPr>
            <a:cxnSpLocks/>
          </p:cNvCxnSpPr>
          <p:nvPr/>
        </p:nvCxnSpPr>
        <p:spPr>
          <a:xfrm flipH="1">
            <a:off x="4099651" y="2269316"/>
            <a:ext cx="1047319" cy="1336387"/>
          </a:xfrm>
          <a:prstGeom prst="line">
            <a:avLst/>
          </a:prstGeom>
          <a:ln w="19050">
            <a:solidFill>
              <a:srgbClr val="2D2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C46699-A21A-4C11-A52B-54F29D6A0AAA}"/>
              </a:ext>
            </a:extLst>
          </p:cNvPr>
          <p:cNvCxnSpPr>
            <a:cxnSpLocks/>
          </p:cNvCxnSpPr>
          <p:nvPr/>
        </p:nvCxnSpPr>
        <p:spPr>
          <a:xfrm>
            <a:off x="3184735" y="3591504"/>
            <a:ext cx="914915" cy="14199"/>
          </a:xfrm>
          <a:prstGeom prst="line">
            <a:avLst/>
          </a:prstGeom>
          <a:ln w="19050">
            <a:solidFill>
              <a:srgbClr val="2D2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98B8656-1DC2-4DAA-9B48-EF6012F5D2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817" y="2134098"/>
            <a:ext cx="2453138" cy="160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98163-FF59-4A1B-86EB-B09297A1D43F}"/>
                  </a:ext>
                </a:extLst>
              </p:cNvPr>
              <p:cNvSpPr txBox="1"/>
              <p:nvPr/>
            </p:nvSpPr>
            <p:spPr>
              <a:xfrm>
                <a:off x="513899" y="4036176"/>
                <a:ext cx="77727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All three have “well behaved” derivatives.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is a linear function</a:t>
                </a:r>
                <a:br>
                  <a:rPr lang="en-US" sz="1800" dirty="0"/>
                </a:br>
                <a:r>
                  <a:rPr lang="en-US" sz="1800" dirty="0"/>
                  <a:t>of the weights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, so we can differentiate loss with respect to weights.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98163-FF59-4A1B-86EB-B09297A1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9" y="4036176"/>
                <a:ext cx="7772705" cy="646331"/>
              </a:xfrm>
              <a:prstGeom prst="rect">
                <a:avLst/>
              </a:prstGeom>
              <a:blipFill>
                <a:blip r:embed="rId6"/>
                <a:stretch>
                  <a:fillRect l="-62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5">
                <a:extLst>
                  <a:ext uri="{FF2B5EF4-FFF2-40B4-BE49-F238E27FC236}">
                    <a16:creationId xmlns:a16="http://schemas.microsoft.com/office/drawing/2014/main" id="{CFF198C5-373C-4D65-BFC6-CF371586D4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699" y="913179"/>
                <a:ext cx="2663687" cy="3664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FontTx/>
                  <a:buNone/>
                </a:pPr>
                <a:r>
                  <a:rPr lang="en-US" dirty="0"/>
                  <a:t>Squared Loss</a:t>
                </a:r>
              </a:p>
              <a:p>
                <a:pPr marL="11430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 Placeholder 5">
                <a:extLst>
                  <a:ext uri="{FF2B5EF4-FFF2-40B4-BE49-F238E27FC236}">
                    <a16:creationId xmlns:a16="http://schemas.microsoft.com/office/drawing/2014/main" id="{CFF198C5-373C-4D65-BFC6-CF371586D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9" y="913179"/>
                <a:ext cx="2663687" cy="3664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Image result for parabola">
            <a:extLst>
              <a:ext uri="{FF2B5EF4-FFF2-40B4-BE49-F238E27FC236}">
                <a16:creationId xmlns:a16="http://schemas.microsoft.com/office/drawing/2014/main" id="{0B80D06B-1AF5-4F0F-8640-775E0244B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6113" y="881063"/>
            <a:ext cx="27717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AC1CAB-3E0A-4E14-AFB7-121E45F126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99" y="2000071"/>
            <a:ext cx="2022127" cy="16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8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216813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063549" y="3258775"/>
            <a:ext cx="153264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326930" y="3258775"/>
            <a:ext cx="33913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48639" y="3598711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796655" y="34448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5924296" y="3089099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013218" y="3345904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/>
              <p:nvPr/>
            </p:nvSpPr>
            <p:spPr>
              <a:xfrm>
                <a:off x="6387505" y="2595809"/>
                <a:ext cx="62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05" y="2595809"/>
                <a:ext cx="627415" cy="307777"/>
              </a:xfrm>
              <a:prstGeom prst="rect">
                <a:avLst/>
              </a:prstGeom>
              <a:blipFill>
                <a:blip r:embed="rId13"/>
                <a:stretch>
                  <a:fillRect r="-135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5968757" y="2803351"/>
            <a:ext cx="452793" cy="2857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A46E682-795E-4A4B-BC1A-38782A414041}"/>
              </a:ext>
            </a:extLst>
          </p:cNvPr>
          <p:cNvSpPr/>
          <p:nvPr/>
        </p:nvSpPr>
        <p:spPr>
          <a:xfrm>
            <a:off x="4374155" y="2965665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FEE5A1-D1AE-4E5F-8E48-38AEEB85BDE8}"/>
              </a:ext>
            </a:extLst>
          </p:cNvPr>
          <p:cNvSpPr/>
          <p:nvPr/>
        </p:nvSpPr>
        <p:spPr>
          <a:xfrm>
            <a:off x="4877199" y="1822009"/>
            <a:ext cx="669949" cy="5936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37D6AC-A225-4321-B099-F033941A600F}"/>
              </a:ext>
            </a:extLst>
          </p:cNvPr>
          <p:cNvCxnSpPr>
            <a:cxnSpLocks/>
          </p:cNvCxnSpPr>
          <p:nvPr/>
        </p:nvCxnSpPr>
        <p:spPr>
          <a:xfrm flipH="1">
            <a:off x="5547148" y="3344050"/>
            <a:ext cx="37838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909AC-D89E-4762-8225-D2038F80C1B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4493114" y="3356714"/>
            <a:ext cx="1543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03F64D-271D-467A-92DE-22458412C6CB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5212174" y="2415689"/>
            <a:ext cx="0" cy="4890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1C7A19-94C8-4E0D-8D9B-FA16E83F4546}"/>
                  </a:ext>
                </a:extLst>
              </p:cNvPr>
              <p:cNvSpPr txBox="1"/>
              <p:nvPr/>
            </p:nvSpPr>
            <p:spPr>
              <a:xfrm>
                <a:off x="5526026" y="2036716"/>
                <a:ext cx="2204386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1C7A19-94C8-4E0D-8D9B-FA16E83F4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26" y="2036716"/>
                <a:ext cx="2204386" cy="3247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/>
              <p:nvPr/>
            </p:nvSpPr>
            <p:spPr>
              <a:xfrm>
                <a:off x="3086976" y="3960447"/>
                <a:ext cx="2106409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76" y="3960447"/>
                <a:ext cx="2106409" cy="3247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1E30AB-4305-4EBD-8165-03CFAAEFE095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4140181" y="3732391"/>
            <a:ext cx="235953" cy="228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7AA226-2BE9-44CE-A8D8-2A46FB11D539}"/>
              </a:ext>
            </a:extLst>
          </p:cNvPr>
          <p:cNvSpPr txBox="1"/>
          <p:nvPr/>
        </p:nvSpPr>
        <p:spPr>
          <a:xfrm>
            <a:off x="6864909" y="250082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</a:t>
            </a:r>
          </a:p>
          <a:p>
            <a:r>
              <a:rPr lang="en-US" dirty="0"/>
              <a:t>subexpression</a:t>
            </a:r>
          </a:p>
        </p:txBody>
      </p:sp>
    </p:spTree>
    <p:extLst>
      <p:ext uri="{BB962C8B-B14F-4D97-AF65-F5344CB8AC3E}">
        <p14:creationId xmlns:p14="http://schemas.microsoft.com/office/powerpoint/2010/main" val="338097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29564" y="2866263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432001" y="2851578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67146" y="2851578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864524" y="2803454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917082" y="1704086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82" y="1704086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 flipV="1">
            <a:off x="2614065" y="3258679"/>
            <a:ext cx="315499" cy="9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213882" y="3243994"/>
            <a:ext cx="153264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39681" y="3243994"/>
            <a:ext cx="392320" cy="1468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77263" y="3243994"/>
            <a:ext cx="33913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957820" y="2987188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697481" y="3243993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6046742" y="3243993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256940" y="2287549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516417" y="3026194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5133258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833068" y="2637092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68" y="2637092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45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469436" y="330724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796024" y="2859068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4" y="2859068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1653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912156" y="2456671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56" y="2456671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323054" y="2439269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54" y="2439269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349374" y="3461131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477239" y="288994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582063" y="3274047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286308" y="3021492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08" y="3021492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298972" y="3583930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946988" y="34300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6074629" y="3074318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163551" y="3331123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2929350" y="3742958"/>
            <a:ext cx="221128" cy="2383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A46E682-795E-4A4B-BC1A-38782A414041}"/>
              </a:ext>
            </a:extLst>
          </p:cNvPr>
          <p:cNvSpPr/>
          <p:nvPr/>
        </p:nvSpPr>
        <p:spPr>
          <a:xfrm>
            <a:off x="4524488" y="2950884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FEE5A1-D1AE-4E5F-8E48-38AEEB85BDE8}"/>
              </a:ext>
            </a:extLst>
          </p:cNvPr>
          <p:cNvSpPr/>
          <p:nvPr/>
        </p:nvSpPr>
        <p:spPr>
          <a:xfrm>
            <a:off x="5027532" y="1807228"/>
            <a:ext cx="669949" cy="5936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37D6AC-A225-4321-B099-F033941A600F}"/>
              </a:ext>
            </a:extLst>
          </p:cNvPr>
          <p:cNvCxnSpPr>
            <a:cxnSpLocks/>
          </p:cNvCxnSpPr>
          <p:nvPr/>
        </p:nvCxnSpPr>
        <p:spPr>
          <a:xfrm flipH="1">
            <a:off x="5697481" y="3329269"/>
            <a:ext cx="37838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909AC-D89E-4762-8225-D2038F80C1B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4643447" y="3341933"/>
            <a:ext cx="1543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03F64D-271D-467A-92DE-22458412C6CB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5362507" y="2400908"/>
            <a:ext cx="0" cy="4890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/>
              <p:nvPr/>
            </p:nvSpPr>
            <p:spPr>
              <a:xfrm>
                <a:off x="2033772" y="3979160"/>
                <a:ext cx="2243306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72" y="3979160"/>
                <a:ext cx="2243306" cy="326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860D37-C86F-4D1F-820A-04FF31ED8144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177956" y="3341933"/>
            <a:ext cx="34653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FEA927C-43F4-4E2E-8436-B4A36C541BA3}"/>
              </a:ext>
            </a:extLst>
          </p:cNvPr>
          <p:cNvSpPr/>
          <p:nvPr/>
        </p:nvSpPr>
        <p:spPr>
          <a:xfrm>
            <a:off x="3090998" y="2960861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397C260-7EBA-4B45-A76D-9357442483AB}"/>
              </a:ext>
            </a:extLst>
          </p:cNvPr>
          <p:cNvCxnSpPr>
            <a:cxnSpLocks/>
            <a:endCxn id="70" idx="3"/>
          </p:cNvCxnSpPr>
          <p:nvPr/>
        </p:nvCxnSpPr>
        <p:spPr>
          <a:xfrm flipH="1">
            <a:off x="3209957" y="3351910"/>
            <a:ext cx="2068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ACD7E3-8BEC-44FF-96CE-4267A1C50858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2632645" y="3351910"/>
            <a:ext cx="458353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329E7A3-84CC-4045-B4F4-292C1B08AFD4}"/>
              </a:ext>
            </a:extLst>
          </p:cNvPr>
          <p:cNvSpPr/>
          <p:nvPr/>
        </p:nvSpPr>
        <p:spPr>
          <a:xfrm>
            <a:off x="1898372" y="1741315"/>
            <a:ext cx="860072" cy="73013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D2F54F-EDE7-42EE-8434-24F60E47D9CD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2328408" y="2471452"/>
            <a:ext cx="0" cy="3175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C14417-18F6-40FB-9D1C-D235405FF5EA}"/>
                  </a:ext>
                </a:extLst>
              </p:cNvPr>
              <p:cNvSpPr txBox="1"/>
              <p:nvPr/>
            </p:nvSpPr>
            <p:spPr>
              <a:xfrm>
                <a:off x="2666273" y="1938196"/>
                <a:ext cx="2228752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C14417-18F6-40FB-9D1C-D235405F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73" y="1938196"/>
                <a:ext cx="2228752" cy="3262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6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987357"/>
            <a:ext cx="8610600" cy="3870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dirty="0"/>
              <a:t>Compute function values (activations) from the first layer to the last.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Compute derivatives of the loss </a:t>
            </a:r>
            <a:r>
              <a:rPr lang="en-US" dirty="0" err="1"/>
              <a:t>wrt</a:t>
            </a:r>
            <a:r>
              <a:rPr lang="en-US" dirty="0"/>
              <a:t> other layers from the last layer to the first (backpropagation).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This only requires matrix-vector multiplies.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Paths from the loss layer to inner layers are re-used.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4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051" y="38751"/>
            <a:ext cx="5406974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645" y="2664469"/>
            <a:ext cx="411524" cy="734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1B916B-D726-43CD-9FA5-E0D6E3DB9A83}"/>
              </a:ext>
            </a:extLst>
          </p:cNvPr>
          <p:cNvCxnSpPr/>
          <p:nvPr/>
        </p:nvCxnSpPr>
        <p:spPr>
          <a:xfrm flipV="1">
            <a:off x="7348818" y="3435724"/>
            <a:ext cx="0" cy="1001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F41C73-EC8D-48EF-8907-814A8056DB8B}"/>
              </a:ext>
            </a:extLst>
          </p:cNvPr>
          <p:cNvCxnSpPr>
            <a:cxnSpLocks/>
          </p:cNvCxnSpPr>
          <p:nvPr/>
        </p:nvCxnSpPr>
        <p:spPr>
          <a:xfrm flipV="1">
            <a:off x="7348818" y="4059382"/>
            <a:ext cx="1095527" cy="378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F629C4-70B4-48BF-A7BA-D8D22EE2F590}"/>
              </a:ext>
            </a:extLst>
          </p:cNvPr>
          <p:cNvCxnSpPr>
            <a:cxnSpLocks/>
          </p:cNvCxnSpPr>
          <p:nvPr/>
        </p:nvCxnSpPr>
        <p:spPr>
          <a:xfrm>
            <a:off x="7348818" y="4437529"/>
            <a:ext cx="10955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360E5B-497A-42D8-BA94-EDE72E337642}"/>
              </a:ext>
            </a:extLst>
          </p:cNvPr>
          <p:cNvSpPr txBox="1"/>
          <p:nvPr/>
        </p:nvSpPr>
        <p:spPr>
          <a:xfrm>
            <a:off x="8222673" y="409456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params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3D259-8D8C-49A4-8DA8-E6556911C8C9}"/>
              </a:ext>
            </a:extLst>
          </p:cNvPr>
          <p:cNvSpPr txBox="1"/>
          <p:nvPr/>
        </p:nvSpPr>
        <p:spPr>
          <a:xfrm>
            <a:off x="7152798" y="309276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BD5B605-808E-48D6-A61D-6F53A92D0876}"/>
              </a:ext>
            </a:extLst>
          </p:cNvPr>
          <p:cNvCxnSpPr>
            <a:cxnSpLocks/>
          </p:cNvCxnSpPr>
          <p:nvPr/>
        </p:nvCxnSpPr>
        <p:spPr>
          <a:xfrm>
            <a:off x="2802169" y="3435724"/>
            <a:ext cx="537379" cy="53992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1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Gradients Again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When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we mean the vector of partial derivatives </a:t>
                </a:r>
                <a:r>
                  <a:rPr lang="en-US" sz="1600" dirty="0" err="1"/>
                  <a:t>wrt</a:t>
                </a:r>
                <a:r>
                  <a:rPr lang="en-US" sz="1600" dirty="0"/>
                  <a:t> all coordinates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 , … , 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measures how fast the loss changes vs.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In figure: </a:t>
                </a:r>
                <a:r>
                  <a:rPr lang="en-US" dirty="0"/>
                  <a:t>loss surface is blue, gradient vectors are red: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it means all the partials are zero. </a:t>
                </a:r>
                <a:br>
                  <a:rPr lang="en-US" b="0" dirty="0"/>
                </a:br>
                <a:r>
                  <a:rPr lang="en-US" b="0" dirty="0"/>
                  <a:t>i.e. the loss is not changing in any direction.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Thus we are at a local optimum (or at least a saddle point).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Note: arrows point out from a minimum, in toward a maximum.</a:t>
                </a:r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915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Gradient Descent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So to reach a minimum of loss, we should follow the negative gradient.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i.e. we should take small steps in direction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To be more concrete,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/>
                  <a:t> denote the weights at</a:t>
                </a:r>
                <a:br>
                  <a:rPr lang="en-US" b="0" dirty="0"/>
                </a:br>
                <a:r>
                  <a:rPr lang="en-US" b="0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 of gradient descent. Then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/>
                  <a:t> is called the </a:t>
                </a:r>
                <a:r>
                  <a:rPr lang="en-US" b="1" i="1" dirty="0"/>
                  <a:t>learning rate</a:t>
                </a:r>
                <a:r>
                  <a:rPr lang="en-US" b="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62385E-043C-4A78-B988-477AD79D0D8B}"/>
              </a:ext>
            </a:extLst>
          </p:cNvPr>
          <p:cNvSpPr/>
          <p:nvPr/>
        </p:nvSpPr>
        <p:spPr>
          <a:xfrm>
            <a:off x="7596688" y="4430325"/>
            <a:ext cx="76841" cy="845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052 -0.03025 C -0.00105 -0.03797 -0.00191 -0.04692 -0.00434 -0.05494 C -0.00695 -0.06574 -0.01025 -0.07192 -0.0132 -0.07593 L -0.02778 -0.09692 " pathEditMode="relative" rAng="14580000" ptsTypes="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Following the negative gradient should eventually get you to a loss minimum. But it may take a long time. One reason is the presence of saddle points, where the gradient also vanishes:</a:t>
            </a:r>
            <a:endParaRPr lang="en-US" b="0" dirty="0"/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4068A-3116-4FD9-A25B-E1C8F05D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23" y="1803288"/>
            <a:ext cx="317460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45" y="1803288"/>
            <a:ext cx="2482645" cy="23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BCB881-1890-4717-9B17-493278F1B80F}"/>
              </a:ext>
            </a:extLst>
          </p:cNvPr>
          <p:cNvSpPr txBox="1"/>
          <p:nvPr/>
        </p:nvSpPr>
        <p:spPr>
          <a:xfrm>
            <a:off x="3702257" y="4143160"/>
            <a:ext cx="149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A9603-97C3-4B47-AF6E-558D0CD4BD77}"/>
              </a:ext>
            </a:extLst>
          </p:cNvPr>
          <p:cNvSpPr txBox="1"/>
          <p:nvPr/>
        </p:nvSpPr>
        <p:spPr>
          <a:xfrm>
            <a:off x="6380022" y="4114276"/>
            <a:ext cx="195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flows (green)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D43A0-DEB8-40E2-993A-B52470449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00" y="1974310"/>
            <a:ext cx="2038961" cy="20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Following the negative gradient should eventually get you to a loss minimum. But it may take a long time. One reason is the presence of saddle points:</a:t>
            </a:r>
            <a:endParaRPr lang="en-US" b="0" dirty="0"/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4068A-3116-4FD9-A25B-E1C8F05D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23" y="1803288"/>
            <a:ext cx="317460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45" y="1803288"/>
            <a:ext cx="2482645" cy="23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BCB881-1890-4717-9B17-493278F1B80F}"/>
              </a:ext>
            </a:extLst>
          </p:cNvPr>
          <p:cNvSpPr txBox="1"/>
          <p:nvPr/>
        </p:nvSpPr>
        <p:spPr>
          <a:xfrm>
            <a:off x="3702257" y="4143160"/>
            <a:ext cx="149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A9603-97C3-4B47-AF6E-558D0CD4BD77}"/>
              </a:ext>
            </a:extLst>
          </p:cNvPr>
          <p:cNvSpPr txBox="1"/>
          <p:nvPr/>
        </p:nvSpPr>
        <p:spPr>
          <a:xfrm>
            <a:off x="6380022" y="4114276"/>
            <a:ext cx="195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flows (green)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D43A0-DEB8-40E2-993A-B52470449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00" y="1974310"/>
            <a:ext cx="2038961" cy="20446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A40C41A-2E5A-4680-889B-88A81C965C9A}"/>
              </a:ext>
            </a:extLst>
          </p:cNvPr>
          <p:cNvSpPr/>
          <p:nvPr/>
        </p:nvSpPr>
        <p:spPr>
          <a:xfrm>
            <a:off x="4088336" y="2587499"/>
            <a:ext cx="812643" cy="771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26D4B9-A043-42A1-BFF1-5CA1A21CC239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4781970" y="3245973"/>
            <a:ext cx="851914" cy="12688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B962A1-8DBC-4ADE-A407-5F0A893CD836}"/>
              </a:ext>
            </a:extLst>
          </p:cNvPr>
          <p:cNvSpPr txBox="1"/>
          <p:nvPr/>
        </p:nvSpPr>
        <p:spPr>
          <a:xfrm>
            <a:off x="4610100" y="4489652"/>
            <a:ext cx="240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Gradients very small in here</a:t>
            </a:r>
            <a:br>
              <a:rPr lang="en-US" dirty="0"/>
            </a:br>
            <a:r>
              <a:rPr lang="en-US" dirty="0"/>
              <a:t> – slow progress</a:t>
            </a:r>
          </a:p>
        </p:txBody>
      </p:sp>
    </p:spTree>
    <p:extLst>
      <p:ext uri="{BB962C8B-B14F-4D97-AF65-F5344CB8AC3E}">
        <p14:creationId xmlns:p14="http://schemas.microsoft.com/office/powerpoint/2010/main" val="182214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There is a lot of evidence that </a:t>
                </a:r>
                <a:r>
                  <a:rPr lang="en-US" sz="1600" b="1" i="1" dirty="0"/>
                  <a:t>most zeros of the loss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for neural networks </a:t>
                </a:r>
                <a:r>
                  <a:rPr lang="en-US" b="1" i="1" dirty="0"/>
                  <a:t>are in fact saddles</a:t>
                </a:r>
                <a:r>
                  <a:rPr lang="en-US" b="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See e.g. </a:t>
                </a:r>
                <a:endParaRPr lang="en-US" dirty="0"/>
              </a:p>
              <a:p>
                <a:pPr>
                  <a:buNone/>
                </a:pPr>
                <a:r>
                  <a:rPr lang="en-US" b="0" dirty="0"/>
                  <a:t>D</a:t>
                </a:r>
                <a:r>
                  <a:rPr lang="en-US" dirty="0"/>
                  <a:t>auphin et al. “Identifying and attacking the saddle point </a:t>
                </a:r>
                <a:br>
                  <a:rPr lang="en-US" dirty="0"/>
                </a:br>
                <a:r>
                  <a:rPr lang="en-US" dirty="0"/>
                  <a:t>problem in high-dimensional non-convex optimization”</a:t>
                </a:r>
                <a:br>
                  <a:rPr lang="en-US" dirty="0"/>
                </a:br>
                <a:r>
                  <a:rPr lang="en-US" dirty="0" err="1"/>
                  <a:t>arXiv</a:t>
                </a:r>
                <a:r>
                  <a:rPr lang="en-US" dirty="0"/>
                  <a:t> 1406.2572, 2014. 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 r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194" y="1943398"/>
            <a:ext cx="2482645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58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2514</Words>
  <Application>Microsoft Office PowerPoint</Application>
  <PresentationFormat>On-screen Show (16:9)</PresentationFormat>
  <Paragraphs>301</Paragraphs>
  <Slides>32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Cambria Math</vt:lpstr>
      <vt:lpstr>Helvetica Neue</vt:lpstr>
      <vt:lpstr>Simple Light</vt:lpstr>
      <vt:lpstr>This Time: Optimization</vt:lpstr>
      <vt:lpstr>Method 1: Search </vt:lpstr>
      <vt:lpstr>Losses we have seen so far</vt:lpstr>
      <vt:lpstr>PowerPoint Presentation</vt:lpstr>
      <vt:lpstr>Gradients Again</vt:lpstr>
      <vt:lpstr>Gradient Descent</vt:lpstr>
      <vt:lpstr>Caveat: Saddle Points</vt:lpstr>
      <vt:lpstr>Caveat: Saddle Points</vt:lpstr>
      <vt:lpstr>Caveat: Saddle Points</vt:lpstr>
      <vt:lpstr>Caveat: Efficiency</vt:lpstr>
      <vt:lpstr>Minibatches</vt:lpstr>
      <vt:lpstr>Stochastic Gradient Descent</vt:lpstr>
      <vt:lpstr>PowerPoint Presentation</vt:lpstr>
      <vt:lpstr>PowerPoint Presentation</vt:lpstr>
      <vt:lpstr>“Tensors” (not really)</vt:lpstr>
      <vt:lpstr>“Tensors” (not really)</vt:lpstr>
      <vt:lpstr>Next Topic: Backpropagation</vt:lpstr>
      <vt:lpstr>The Chain Rule</vt:lpstr>
      <vt:lpstr>Jacobians</vt:lpstr>
      <vt:lpstr>N-step Chain Rule</vt:lpstr>
      <vt:lpstr>Backpropagation</vt:lpstr>
      <vt:lpstr>Backpropagation</vt:lpstr>
      <vt:lpstr>Backpropagation</vt:lpstr>
      <vt:lpstr>Backpropagation</vt:lpstr>
      <vt:lpstr>Backpropagation</vt:lpstr>
      <vt:lpstr>For-propagation</vt:lpstr>
      <vt:lpstr>For-propagation</vt:lpstr>
      <vt:lpstr>Backpropagation</vt:lpstr>
      <vt:lpstr>Backpropagation</vt:lpstr>
      <vt:lpstr>Backpropagation</vt:lpstr>
      <vt:lpstr>Backpropagation</vt:lpstr>
      <vt:lpstr>Backpropagation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340</cp:revision>
  <dcterms:modified xsi:type="dcterms:W3CDTF">2019-11-26T16:58:00Z</dcterms:modified>
</cp:coreProperties>
</file>