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48"/>
  </p:notesMasterIdLst>
  <p:handoutMasterIdLst>
    <p:handoutMasterId r:id="rId49"/>
  </p:handoutMasterIdLst>
  <p:sldIdLst>
    <p:sldId id="270" r:id="rId2"/>
    <p:sldId id="271" r:id="rId3"/>
    <p:sldId id="272" r:id="rId4"/>
    <p:sldId id="314" r:id="rId5"/>
    <p:sldId id="273" r:id="rId6"/>
    <p:sldId id="274" r:id="rId7"/>
    <p:sldId id="275" r:id="rId8"/>
    <p:sldId id="276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315" r:id="rId17"/>
    <p:sldId id="287" r:id="rId18"/>
    <p:sldId id="288" r:id="rId19"/>
    <p:sldId id="289" r:id="rId20"/>
    <p:sldId id="290" r:id="rId21"/>
    <p:sldId id="291" r:id="rId22"/>
    <p:sldId id="316" r:id="rId23"/>
    <p:sldId id="292" r:id="rId24"/>
    <p:sldId id="320" r:id="rId25"/>
    <p:sldId id="319" r:id="rId26"/>
    <p:sldId id="323" r:id="rId27"/>
    <p:sldId id="321" r:id="rId28"/>
    <p:sldId id="322" r:id="rId29"/>
    <p:sldId id="294" r:id="rId30"/>
    <p:sldId id="297" r:id="rId31"/>
    <p:sldId id="298" r:id="rId32"/>
    <p:sldId id="299" r:id="rId33"/>
    <p:sldId id="300" r:id="rId34"/>
    <p:sldId id="301" r:id="rId35"/>
    <p:sldId id="302" r:id="rId36"/>
    <p:sldId id="303" r:id="rId37"/>
    <p:sldId id="304" r:id="rId38"/>
    <p:sldId id="305" r:id="rId39"/>
    <p:sldId id="306" r:id="rId40"/>
    <p:sldId id="307" r:id="rId41"/>
    <p:sldId id="308" r:id="rId42"/>
    <p:sldId id="309" r:id="rId43"/>
    <p:sldId id="310" r:id="rId44"/>
    <p:sldId id="311" r:id="rId45"/>
    <p:sldId id="312" r:id="rId46"/>
    <p:sldId id="313" r:id="rId47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0099"/>
    <a:srgbClr val="808080"/>
    <a:srgbClr val="5F5F5F"/>
    <a:srgbClr val="3399FF"/>
    <a:srgbClr val="000066"/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86" autoAdjust="0"/>
  </p:normalViewPr>
  <p:slideViewPr>
    <p:cSldViewPr>
      <p:cViewPr varScale="1">
        <p:scale>
          <a:sx n="70" d="100"/>
          <a:sy n="70" d="100"/>
        </p:scale>
        <p:origin x="1188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116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54371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The University of Adelaide, School of Computer Science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75300" y="0"/>
            <a:ext cx="15240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9B8F6142-F1D0-4637-96F7-E4664D4176A5}" type="datetime3">
              <a:rPr lang="en-US"/>
              <a:pPr/>
              <a:t>31 October 2016</a:t>
            </a:fld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54371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Chapter 2 — Instructions: Language of the Computer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75300" y="9723438"/>
            <a:ext cx="15240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57C84157-CAC9-4329-91AD-EB3C6746FA3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The University of Adelaide, School of Computer Science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FCF21089-5A8E-4805-BE21-6386A8343079}" type="datetime3">
              <a:rPr lang="en-US"/>
              <a:pPr/>
              <a:t>31 October 2016</a:t>
            </a:fld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Chapter 2 — Instructions: Language of the Computer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EE145C4F-ECA4-4DD7-819E-C9FECED2784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CEACD53A-8E89-45F2-8D4A-35AFD266EB30}" type="datetime3">
              <a:rPr lang="en-US"/>
              <a:pPr/>
              <a:t>31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CEACC0-B677-4A29-B1E6-BCE98563D55B}" type="slidenum">
              <a:rPr lang="en-US"/>
              <a:pPr/>
              <a:t>1</a:t>
            </a:fld>
            <a:endParaRPr lang="en-US"/>
          </a:p>
        </p:txBody>
      </p:sp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31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11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31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12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31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13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31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14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31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15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31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17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31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18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31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19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31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20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31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21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31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31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23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31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29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31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30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31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31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31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32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31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33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31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34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31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35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31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36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31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37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31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31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38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31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39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31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40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31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41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31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42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31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43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31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44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31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45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31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46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31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5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31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6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31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7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31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8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31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9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31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10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Hennessy_cover-v2 (Final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79512" y="1412776"/>
            <a:ext cx="1872208" cy="23090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40647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767D7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GB" sz="2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40649" name="Rectangle 9"/>
          <p:cNvSpPr>
            <a:spLocks noChangeArrowheads="1"/>
          </p:cNvSpPr>
          <p:nvPr userDrawn="1"/>
        </p:nvSpPr>
        <p:spPr bwMode="auto">
          <a:xfrm>
            <a:off x="0" y="765175"/>
            <a:ext cx="9144000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40657" name="Picture 17" descr="MK_logo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50800"/>
            <a:ext cx="1228725" cy="714375"/>
          </a:xfrm>
          <a:prstGeom prst="rect">
            <a:avLst/>
          </a:prstGeom>
          <a:noFill/>
        </p:spPr>
      </p:pic>
      <p:sp>
        <p:nvSpPr>
          <p:cNvPr id="240659" name="Rectangle 19"/>
          <p:cNvSpPr>
            <a:spLocks noChangeArrowheads="1"/>
          </p:cNvSpPr>
          <p:nvPr userDrawn="1"/>
        </p:nvSpPr>
        <p:spPr bwMode="auto">
          <a:xfrm>
            <a:off x="2197100" y="765175"/>
            <a:ext cx="46038" cy="5732463"/>
          </a:xfrm>
          <a:prstGeom prst="rect">
            <a:avLst/>
          </a:prstGeom>
          <a:gradFill rotWithShape="1">
            <a:gsLst>
              <a:gs pos="0">
                <a:srgbClr val="808080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60" name="Rectangle 20"/>
          <p:cNvSpPr>
            <a:spLocks noChangeArrowheads="1"/>
          </p:cNvSpPr>
          <p:nvPr userDrawn="1"/>
        </p:nvSpPr>
        <p:spPr bwMode="auto">
          <a:xfrm>
            <a:off x="2559050" y="1195388"/>
            <a:ext cx="46038" cy="3816350"/>
          </a:xfrm>
          <a:prstGeom prst="rect">
            <a:avLst/>
          </a:prstGeom>
          <a:gradFill rotWithShape="1">
            <a:gsLst>
              <a:gs pos="0">
                <a:srgbClr val="767D79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61" name="Rectangle 21"/>
          <p:cNvSpPr>
            <a:spLocks noChangeArrowheads="1"/>
          </p:cNvSpPr>
          <p:nvPr userDrawn="1"/>
        </p:nvSpPr>
        <p:spPr bwMode="auto">
          <a:xfrm>
            <a:off x="2341563" y="1916113"/>
            <a:ext cx="6623050" cy="46037"/>
          </a:xfrm>
          <a:prstGeom prst="rect">
            <a:avLst/>
          </a:prstGeom>
          <a:gradFill rotWithShape="1">
            <a:gsLst>
              <a:gs pos="0">
                <a:srgbClr val="5F5F5F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78" name="Rectangle 38"/>
          <p:cNvSpPr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767D7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79" name="Rectangle 39"/>
          <p:cNvSpPr>
            <a:spLocks noChangeArrowheads="1"/>
          </p:cNvSpPr>
          <p:nvPr userDrawn="1"/>
        </p:nvSpPr>
        <p:spPr bwMode="auto">
          <a:xfrm>
            <a:off x="0" y="6308725"/>
            <a:ext cx="9144000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80" name="Rectangle 4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  <p:pic>
        <p:nvPicPr>
          <p:cNvPr id="240681" name="Picture 41" descr="MK_logo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6381750"/>
            <a:ext cx="792162" cy="460375"/>
          </a:xfrm>
          <a:prstGeom prst="rect">
            <a:avLst/>
          </a:prstGeom>
          <a:noFill/>
        </p:spPr>
      </p:pic>
      <p:sp>
        <p:nvSpPr>
          <p:cNvPr id="240682" name="Text Box 42"/>
          <p:cNvSpPr txBox="1">
            <a:spLocks noChangeArrowheads="1"/>
          </p:cNvSpPr>
          <p:nvPr userDrawn="1"/>
        </p:nvSpPr>
        <p:spPr bwMode="auto">
          <a:xfrm>
            <a:off x="8388350" y="6497638"/>
            <a:ext cx="5762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63BBFCE6-A6C8-4251-973B-1D0917AA6A4E}" type="slidenum">
              <a:rPr lang="en-AU" sz="1200" b="1">
                <a:latin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en-GB" sz="1200"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69113" y="115888"/>
            <a:ext cx="2085975" cy="6121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1188" y="115888"/>
            <a:ext cx="6105525" cy="6121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115888"/>
            <a:ext cx="8281987" cy="7016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4213" y="1125538"/>
            <a:ext cx="8270875" cy="511175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1042988" y="6381750"/>
            <a:ext cx="7272337" cy="358775"/>
          </a:xfrm>
        </p:spPr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115888"/>
            <a:ext cx="8281987" cy="7016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4213" y="1125538"/>
            <a:ext cx="4059237" cy="5111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5850" y="1125538"/>
            <a:ext cx="4059238" cy="5111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042988" y="6381750"/>
            <a:ext cx="7272337" cy="358775"/>
          </a:xfrm>
        </p:spPr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125538"/>
            <a:ext cx="4059237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5850" y="1125538"/>
            <a:ext cx="4059238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28" name="Rectangle 12"/>
          <p:cNvSpPr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767D7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29" name="Rectangle 13"/>
          <p:cNvSpPr>
            <a:spLocks noChangeArrowheads="1"/>
          </p:cNvSpPr>
          <p:nvPr userDrawn="1"/>
        </p:nvSpPr>
        <p:spPr bwMode="auto">
          <a:xfrm>
            <a:off x="0" y="6308725"/>
            <a:ext cx="9144000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2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125538"/>
            <a:ext cx="8270875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</a:p>
        </p:txBody>
      </p:sp>
      <p:sp>
        <p:nvSpPr>
          <p:cNvPr id="2396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42988" y="6381750"/>
            <a:ext cx="727233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200" b="1">
                <a:latin typeface="+mn-lt"/>
              </a:defRPr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115888"/>
            <a:ext cx="82819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pic>
        <p:nvPicPr>
          <p:cNvPr id="239627" name="Picture 11" descr="MK_logo2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79388" y="6381750"/>
            <a:ext cx="792162" cy="460375"/>
          </a:xfrm>
          <a:prstGeom prst="rect">
            <a:avLst/>
          </a:prstGeom>
          <a:noFill/>
        </p:spPr>
      </p:pic>
      <p:sp>
        <p:nvSpPr>
          <p:cNvPr id="239630" name="Text Box 14"/>
          <p:cNvSpPr txBox="1">
            <a:spLocks noChangeArrowheads="1"/>
          </p:cNvSpPr>
          <p:nvPr userDrawn="1"/>
        </p:nvSpPr>
        <p:spPr bwMode="auto">
          <a:xfrm>
            <a:off x="8388350" y="6497638"/>
            <a:ext cx="5762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28EC741E-FC11-4977-9AC4-393A11CE0A97}" type="slidenum">
              <a:rPr lang="en-AU" sz="1200" b="1">
                <a:latin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en-GB" sz="1200">
              <a:latin typeface="Arial" charset="0"/>
            </a:endParaRPr>
          </a:p>
        </p:txBody>
      </p:sp>
      <p:sp>
        <p:nvSpPr>
          <p:cNvPr id="239631" name="Rectangle 15"/>
          <p:cNvSpPr>
            <a:spLocks noChangeArrowheads="1"/>
          </p:cNvSpPr>
          <p:nvPr userDrawn="1"/>
        </p:nvSpPr>
        <p:spPr bwMode="auto">
          <a:xfrm>
            <a:off x="252413" y="44450"/>
            <a:ext cx="36512" cy="3816350"/>
          </a:xfrm>
          <a:prstGeom prst="rect">
            <a:avLst/>
          </a:prstGeom>
          <a:gradFill rotWithShape="1">
            <a:gsLst>
              <a:gs pos="0">
                <a:srgbClr val="767D79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32" name="Rectangle 16"/>
          <p:cNvSpPr>
            <a:spLocks noChangeArrowheads="1"/>
          </p:cNvSpPr>
          <p:nvPr userDrawn="1"/>
        </p:nvSpPr>
        <p:spPr bwMode="auto">
          <a:xfrm>
            <a:off x="34925" y="693738"/>
            <a:ext cx="8569325" cy="71437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033CC"/>
        </a:buClr>
        <a:buSzPct val="60000"/>
        <a:buFont typeface="Wingdings" pitchFamily="2" charset="2"/>
        <a:buChar char="n"/>
        <a:defRPr sz="2800">
          <a:solidFill>
            <a:srgbClr val="0033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3399"/>
        </a:buClr>
        <a:buSzPct val="55000"/>
        <a:buFont typeface="Wingdings" pitchFamily="2" charset="2"/>
        <a:buChar char="n"/>
        <a:defRPr sz="2400">
          <a:solidFill>
            <a:srgbClr val="0033CC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33CC"/>
        </a:buClr>
        <a:buSzPct val="50000"/>
        <a:buFont typeface="Wingdings" pitchFamily="2" charset="2"/>
        <a:buChar char="n"/>
        <a:defRPr sz="2000">
          <a:solidFill>
            <a:srgbClr val="000066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SzPct val="55000"/>
        <a:buFont typeface="Wingdings" pitchFamily="2" charset="2"/>
        <a:buChar char="n"/>
        <a:defRPr sz="1800">
          <a:solidFill>
            <a:srgbClr val="0066FF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1800">
          <a:solidFill>
            <a:srgbClr val="3399FF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33483" name="Rectangle 11"/>
          <p:cNvSpPr>
            <a:spLocks noChangeArrowheads="1"/>
          </p:cNvSpPr>
          <p:nvPr/>
        </p:nvSpPr>
        <p:spPr bwMode="auto">
          <a:xfrm>
            <a:off x="2843213" y="1254125"/>
            <a:ext cx="1983235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AU" dirty="0">
                <a:solidFill>
                  <a:srgbClr val="000099"/>
                </a:solidFill>
                <a:latin typeface="Arial" charset="0"/>
              </a:rPr>
              <a:t>Chapter 4</a:t>
            </a:r>
            <a:endParaRPr lang="en-GB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233484" name="Rectangle 12"/>
          <p:cNvSpPr>
            <a:spLocks noChangeArrowheads="1"/>
          </p:cNvSpPr>
          <p:nvPr/>
        </p:nvSpPr>
        <p:spPr bwMode="auto">
          <a:xfrm>
            <a:off x="2843213" y="2060575"/>
            <a:ext cx="5832475" cy="15696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AU" dirty="0">
                <a:solidFill>
                  <a:srgbClr val="0066FF"/>
                </a:solidFill>
                <a:latin typeface="Arial" charset="0"/>
              </a:rPr>
              <a:t>Data-Level Parallelism in Vector, SIMD, and GPU Architectures</a:t>
            </a:r>
            <a:endParaRPr lang="en-GB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233485" name="Text Box 13"/>
          <p:cNvSpPr txBox="1">
            <a:spLocks noChangeArrowheads="1"/>
          </p:cNvSpPr>
          <p:nvPr/>
        </p:nvSpPr>
        <p:spPr bwMode="auto">
          <a:xfrm>
            <a:off x="2825351" y="-100013"/>
            <a:ext cx="4429932" cy="89255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Times New Roman" pitchFamily="18" charset="0"/>
              </a:rPr>
              <a:t>Computer Architecture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Arial" charset="0"/>
              </a:rPr>
              <a:t>A Quantitative Approach, Fifth Edition</a:t>
            </a:r>
            <a:endParaRPr lang="en-GB" sz="2000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Lanes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064251" cy="5111750"/>
          </a:xfrm>
        </p:spPr>
        <p:txBody>
          <a:bodyPr/>
          <a:lstStyle/>
          <a:p>
            <a:r>
              <a:rPr lang="en-US" sz="2400" dirty="0"/>
              <a:t>Element </a:t>
            </a:r>
            <a:r>
              <a:rPr lang="en-US" sz="2400" i="1" dirty="0"/>
              <a:t>n </a:t>
            </a:r>
            <a:r>
              <a:rPr lang="en-US" sz="2400" dirty="0"/>
              <a:t>of vector register </a:t>
            </a:r>
            <a:r>
              <a:rPr lang="en-US" sz="2400" i="1" dirty="0"/>
              <a:t>A </a:t>
            </a:r>
            <a:r>
              <a:rPr lang="en-US" sz="2400" dirty="0"/>
              <a:t>is “hardwired” to element </a:t>
            </a:r>
            <a:r>
              <a:rPr lang="en-US" sz="2400" i="1" dirty="0"/>
              <a:t>n</a:t>
            </a:r>
            <a:r>
              <a:rPr lang="en-US" sz="2400" dirty="0"/>
              <a:t> of vector register </a:t>
            </a:r>
            <a:r>
              <a:rPr lang="en-US" sz="2400" i="1" dirty="0"/>
              <a:t>B</a:t>
            </a:r>
          </a:p>
          <a:p>
            <a:pPr lvl="1"/>
            <a:r>
              <a:rPr lang="en-US" sz="2000" dirty="0"/>
              <a:t>Allows for multiple hardware lanes</a:t>
            </a:r>
            <a:endParaRPr lang="en-US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842326" y="934844"/>
            <a:ext cx="223663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Vector Architectures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348880"/>
            <a:ext cx="4171950" cy="370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2276872"/>
            <a:ext cx="4320480" cy="3583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Length Register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Vector length not known at compile time?</a:t>
            </a:r>
          </a:p>
          <a:p>
            <a:r>
              <a:rPr lang="en-US" sz="2400" dirty="0"/>
              <a:t>Use Vector Length Register (VLR)</a:t>
            </a:r>
          </a:p>
          <a:p>
            <a:r>
              <a:rPr lang="en-US" sz="2400" dirty="0"/>
              <a:t>Use strip mining for vectors over the maximum length:</a:t>
            </a:r>
          </a:p>
          <a:p>
            <a:pPr lvl="1">
              <a:buNone/>
            </a:pPr>
            <a:r>
              <a:rPr lang="en-US" sz="1400" dirty="0"/>
              <a:t>low = 0;</a:t>
            </a:r>
          </a:p>
          <a:p>
            <a:pPr lvl="1">
              <a:buNone/>
            </a:pPr>
            <a:r>
              <a:rPr lang="en-US" sz="1400" dirty="0"/>
              <a:t>VL = (n % MVL); /*find odd-size piece using modulo op % */</a:t>
            </a:r>
          </a:p>
          <a:p>
            <a:pPr lvl="1">
              <a:buNone/>
            </a:pPr>
            <a:r>
              <a:rPr lang="en-US" sz="1400" dirty="0"/>
              <a:t>for (j = 0; j &lt;= (n/MVL); j=j+1) { /*outer loop*/</a:t>
            </a:r>
          </a:p>
          <a:p>
            <a:pPr lvl="1">
              <a:buNone/>
            </a:pPr>
            <a:r>
              <a:rPr lang="en-US" sz="1400" dirty="0"/>
              <a:t>	for (</a:t>
            </a:r>
            <a:r>
              <a:rPr lang="en-US" sz="1400" dirty="0" err="1"/>
              <a:t>i</a:t>
            </a:r>
            <a:r>
              <a:rPr lang="en-US" sz="1400" dirty="0"/>
              <a:t> = low; </a:t>
            </a:r>
            <a:r>
              <a:rPr lang="en-US" sz="1400" dirty="0" err="1"/>
              <a:t>i</a:t>
            </a:r>
            <a:r>
              <a:rPr lang="en-US" sz="1400" dirty="0"/>
              <a:t> &lt; (</a:t>
            </a:r>
            <a:r>
              <a:rPr lang="en-US" sz="1400" dirty="0" err="1"/>
              <a:t>low+VL</a:t>
            </a:r>
            <a:r>
              <a:rPr lang="en-US" sz="1400" dirty="0"/>
              <a:t>); </a:t>
            </a:r>
            <a:r>
              <a:rPr lang="en-US" sz="1400" dirty="0" err="1"/>
              <a:t>i</a:t>
            </a:r>
            <a:r>
              <a:rPr lang="en-US" sz="1400" dirty="0"/>
              <a:t>=i+1) /*runs for length VL*/</a:t>
            </a:r>
          </a:p>
          <a:p>
            <a:pPr lvl="1">
              <a:buNone/>
            </a:pPr>
            <a:r>
              <a:rPr lang="en-US" sz="1400" dirty="0"/>
              <a:t>		Y[</a:t>
            </a:r>
            <a:r>
              <a:rPr lang="en-US" sz="1400" dirty="0" err="1"/>
              <a:t>i</a:t>
            </a:r>
            <a:r>
              <a:rPr lang="en-US" sz="1400" dirty="0"/>
              <a:t>] = a * X[</a:t>
            </a:r>
            <a:r>
              <a:rPr lang="en-US" sz="1400" dirty="0" err="1"/>
              <a:t>i</a:t>
            </a:r>
            <a:r>
              <a:rPr lang="en-US" sz="1400" dirty="0"/>
              <a:t>] + Y[</a:t>
            </a:r>
            <a:r>
              <a:rPr lang="en-US" sz="1400" dirty="0" err="1"/>
              <a:t>i</a:t>
            </a:r>
            <a:r>
              <a:rPr lang="en-US" sz="1400" dirty="0"/>
              <a:t>] ; /*main operation*/</a:t>
            </a:r>
          </a:p>
          <a:p>
            <a:pPr lvl="1">
              <a:buNone/>
            </a:pPr>
            <a:r>
              <a:rPr lang="en-US" sz="1400" dirty="0"/>
              <a:t>	low = low + VL; /*start of next vector*/</a:t>
            </a:r>
          </a:p>
          <a:p>
            <a:pPr lvl="1">
              <a:buNone/>
            </a:pPr>
            <a:r>
              <a:rPr lang="en-US" sz="1400" dirty="0"/>
              <a:t>	VL = MVL; /*reset the length to maximum vector length*/</a:t>
            </a:r>
          </a:p>
          <a:p>
            <a:pPr lvl="1">
              <a:buNone/>
            </a:pPr>
            <a:r>
              <a:rPr lang="en-US" sz="1400" dirty="0"/>
              <a:t>}</a:t>
            </a:r>
            <a:endParaRPr lang="en-US" sz="2000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842326" y="934844"/>
            <a:ext cx="223663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Vector Architectures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4437112"/>
            <a:ext cx="5267325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Mask Registers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Consider:</a:t>
            </a:r>
          </a:p>
          <a:p>
            <a:pPr>
              <a:buNone/>
            </a:pPr>
            <a:r>
              <a:rPr lang="nn-NO" sz="2400" dirty="0"/>
              <a:t>	for (i = 0; i &lt; 64; i=i+1)</a:t>
            </a:r>
          </a:p>
          <a:p>
            <a:pPr>
              <a:buNone/>
            </a:pPr>
            <a:r>
              <a:rPr lang="en-US" sz="2400" dirty="0"/>
              <a:t>		if (X[</a:t>
            </a:r>
            <a:r>
              <a:rPr lang="en-US" sz="2400" dirty="0" err="1"/>
              <a:t>i</a:t>
            </a:r>
            <a:r>
              <a:rPr lang="en-US" sz="2400" dirty="0"/>
              <a:t>] != 0)</a:t>
            </a:r>
          </a:p>
          <a:p>
            <a:pPr>
              <a:buNone/>
            </a:pPr>
            <a:r>
              <a:rPr lang="en-US" sz="2400" dirty="0"/>
              <a:t>			X[</a:t>
            </a:r>
            <a:r>
              <a:rPr lang="en-US" sz="2400" dirty="0" err="1"/>
              <a:t>i</a:t>
            </a:r>
            <a:r>
              <a:rPr lang="en-US" sz="2400" dirty="0"/>
              <a:t>] = X[</a:t>
            </a:r>
            <a:r>
              <a:rPr lang="en-US" sz="2400" dirty="0" err="1"/>
              <a:t>i</a:t>
            </a:r>
            <a:r>
              <a:rPr lang="en-US" sz="2400" dirty="0"/>
              <a:t>] – Y[</a:t>
            </a:r>
            <a:r>
              <a:rPr lang="en-US" sz="2400" dirty="0" err="1"/>
              <a:t>i</a:t>
            </a:r>
            <a:r>
              <a:rPr lang="en-US" sz="2400" dirty="0"/>
              <a:t>];</a:t>
            </a:r>
          </a:p>
          <a:p>
            <a:r>
              <a:rPr lang="en-US" sz="2400" dirty="0"/>
              <a:t>Use vector mask register to “disable” elements:</a:t>
            </a:r>
          </a:p>
          <a:p>
            <a:pPr>
              <a:buNone/>
            </a:pPr>
            <a:r>
              <a:rPr lang="en-US" sz="1800" dirty="0"/>
              <a:t>	LV		V1,Rx		;load vector X into V1</a:t>
            </a:r>
          </a:p>
          <a:p>
            <a:pPr>
              <a:buNone/>
            </a:pPr>
            <a:r>
              <a:rPr lang="es-ES" sz="1800" dirty="0"/>
              <a:t>	LV		V2,Ry		;load vector Y</a:t>
            </a:r>
          </a:p>
          <a:p>
            <a:pPr>
              <a:buNone/>
            </a:pPr>
            <a:r>
              <a:rPr lang="en-US" sz="1800" dirty="0"/>
              <a:t>	L.D		F0,#0		;load FP zero into F0</a:t>
            </a:r>
          </a:p>
          <a:p>
            <a:pPr>
              <a:buNone/>
            </a:pPr>
            <a:r>
              <a:rPr lang="en-US" sz="1800" dirty="0"/>
              <a:t>	SNEVS.D	V1,F0		;sets VM(</a:t>
            </a:r>
            <a:r>
              <a:rPr lang="en-US" sz="1800" dirty="0" err="1"/>
              <a:t>i</a:t>
            </a:r>
            <a:r>
              <a:rPr lang="en-US" sz="1800" dirty="0"/>
              <a:t>) to 1 if V1(</a:t>
            </a:r>
            <a:r>
              <a:rPr lang="en-US" sz="1800" dirty="0" err="1"/>
              <a:t>i</a:t>
            </a:r>
            <a:r>
              <a:rPr lang="en-US" sz="1800" dirty="0"/>
              <a:t>)!=F0</a:t>
            </a:r>
          </a:p>
          <a:p>
            <a:pPr>
              <a:buNone/>
            </a:pPr>
            <a:r>
              <a:rPr lang="en-US" sz="1800" dirty="0"/>
              <a:t>	SUBVV.D	V1,V1,V2	;subtract under vector mask</a:t>
            </a:r>
          </a:p>
          <a:p>
            <a:pPr>
              <a:buNone/>
            </a:pPr>
            <a:r>
              <a:rPr lang="en-US" sz="1800" dirty="0"/>
              <a:t>	SV		Rx,V1		;store the result in X</a:t>
            </a:r>
          </a:p>
          <a:p>
            <a:endParaRPr lang="en-US" sz="1800" dirty="0"/>
          </a:p>
          <a:p>
            <a:r>
              <a:rPr lang="en-US" sz="2400" dirty="0"/>
              <a:t>GFLOPS rate decreases!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842326" y="934844"/>
            <a:ext cx="223663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Vector Architectures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Banks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Memory system must be designed to support high bandwidth for vector loads and stores</a:t>
            </a:r>
          </a:p>
          <a:p>
            <a:r>
              <a:rPr lang="en-US" sz="2400" dirty="0"/>
              <a:t>Spread accesses across multiple banks</a:t>
            </a:r>
          </a:p>
          <a:p>
            <a:pPr lvl="1"/>
            <a:r>
              <a:rPr lang="en-US" sz="2000" dirty="0"/>
              <a:t>Control bank addresses independently</a:t>
            </a:r>
          </a:p>
          <a:p>
            <a:pPr lvl="1"/>
            <a:r>
              <a:rPr lang="en-US" sz="2000" dirty="0"/>
              <a:t>Load or store non sequential words</a:t>
            </a:r>
          </a:p>
          <a:p>
            <a:pPr lvl="1"/>
            <a:r>
              <a:rPr lang="en-US" sz="2000" dirty="0"/>
              <a:t>Support multiple vector processors sharing the same memory</a:t>
            </a:r>
          </a:p>
          <a:p>
            <a:pPr lvl="1"/>
            <a:endParaRPr lang="en-US" sz="2000" dirty="0"/>
          </a:p>
          <a:p>
            <a:r>
              <a:rPr lang="en-US" sz="2400" dirty="0"/>
              <a:t>Example:</a:t>
            </a:r>
          </a:p>
          <a:p>
            <a:pPr lvl="1"/>
            <a:r>
              <a:rPr lang="en-US" sz="2000" dirty="0"/>
              <a:t>32 processors, each generating 4 loads and 2 stores/cycle</a:t>
            </a:r>
          </a:p>
          <a:p>
            <a:pPr lvl="1"/>
            <a:r>
              <a:rPr lang="en-US" sz="2000" dirty="0"/>
              <a:t>Processor cycle time is 2.167 ns, SRAM cycle time is 15 ns</a:t>
            </a:r>
          </a:p>
          <a:p>
            <a:pPr lvl="1"/>
            <a:r>
              <a:rPr lang="en-US" sz="2000" dirty="0"/>
              <a:t>How many memory banks needed?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842326" y="934844"/>
            <a:ext cx="223663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Vector Architectures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32788"/>
            <a:ext cx="8281987" cy="584775"/>
          </a:xfrm>
        </p:spPr>
        <p:txBody>
          <a:bodyPr/>
          <a:lstStyle/>
          <a:p>
            <a:r>
              <a:rPr lang="en-US" sz="3200" dirty="0"/>
              <a:t>Stride: handling multidimensional arrays</a:t>
            </a:r>
            <a:endParaRPr lang="en-AU" sz="3200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Consider:</a:t>
            </a:r>
          </a:p>
          <a:p>
            <a:pPr>
              <a:buNone/>
            </a:pPr>
            <a:r>
              <a:rPr lang="nn-NO" sz="2000" dirty="0"/>
              <a:t>	for (i = 0; i &lt; 100; i=i+1)</a:t>
            </a:r>
          </a:p>
          <a:p>
            <a:pPr>
              <a:buNone/>
            </a:pPr>
            <a:r>
              <a:rPr lang="en-US" sz="2000" dirty="0"/>
              <a:t>		for (j = 0; j &lt; 100; j=j+1) {</a:t>
            </a:r>
          </a:p>
          <a:p>
            <a:pPr>
              <a:buNone/>
            </a:pPr>
            <a:r>
              <a:rPr lang="en-US" sz="2000" dirty="0"/>
              <a:t>			A[</a:t>
            </a:r>
            <a:r>
              <a:rPr lang="en-US" sz="2000" dirty="0" err="1"/>
              <a:t>i</a:t>
            </a:r>
            <a:r>
              <a:rPr lang="en-US" sz="2000" dirty="0"/>
              <a:t>][j] = 0.0;</a:t>
            </a:r>
          </a:p>
          <a:p>
            <a:pPr>
              <a:buNone/>
            </a:pPr>
            <a:r>
              <a:rPr lang="nn-NO" sz="2000" dirty="0"/>
              <a:t>			for (k = 0; k &lt; 100; k=k+1)</a:t>
            </a:r>
          </a:p>
          <a:p>
            <a:pPr>
              <a:buNone/>
            </a:pPr>
            <a:r>
              <a:rPr lang="en-US" sz="2000" dirty="0"/>
              <a:t>			</a:t>
            </a:r>
            <a:r>
              <a:rPr lang="pl-PL" sz="2000" dirty="0"/>
              <a:t>A[i][j] = A[i][j] + B[i][k] * D[k][j];</a:t>
            </a:r>
          </a:p>
          <a:p>
            <a:pPr>
              <a:buNone/>
            </a:pPr>
            <a:r>
              <a:rPr lang="en-US" sz="2000" b="1" dirty="0"/>
              <a:t>		}</a:t>
            </a:r>
          </a:p>
          <a:p>
            <a:endParaRPr lang="en-US" sz="2000" b="1" dirty="0"/>
          </a:p>
          <a:p>
            <a:r>
              <a:rPr lang="en-US" sz="2000" dirty="0"/>
              <a:t>Must vectorize multiplication of rows of B with columns of D</a:t>
            </a:r>
          </a:p>
          <a:p>
            <a:r>
              <a:rPr lang="en-US" sz="2000" dirty="0"/>
              <a:t>Use </a:t>
            </a:r>
            <a:r>
              <a:rPr lang="en-US" sz="2000" i="1" dirty="0"/>
              <a:t>non-unit stride</a:t>
            </a:r>
            <a:endParaRPr lang="en-US" sz="2000" b="1" i="1" dirty="0"/>
          </a:p>
          <a:p>
            <a:pPr lvl="1"/>
            <a:r>
              <a:rPr lang="en-US" sz="1600" dirty="0"/>
              <a:t>Loading: load non-consecutive memory locations in consecutive vector register locations</a:t>
            </a:r>
          </a:p>
          <a:p>
            <a:pPr lvl="1"/>
            <a:r>
              <a:rPr lang="en-US" sz="1600" dirty="0"/>
              <a:t>Saving… </a:t>
            </a:r>
          </a:p>
          <a:p>
            <a:pPr lvl="1"/>
            <a:r>
              <a:rPr lang="en-US" sz="1600" dirty="0"/>
              <a:t>Complicates the memory system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842326" y="934844"/>
            <a:ext cx="223663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Vector Architectures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32788"/>
            <a:ext cx="8281987" cy="584775"/>
          </a:xfrm>
        </p:spPr>
        <p:txBody>
          <a:bodyPr/>
          <a:lstStyle/>
          <a:p>
            <a:r>
              <a:rPr lang="en-US" sz="3200" dirty="0"/>
              <a:t>Scatter-Gather: handling sparse matrices</a:t>
            </a:r>
            <a:endParaRPr lang="en-AU" sz="3200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/>
              <a:t>In sparse matrices, the elements of the vector are stored in some compacted form and accessed indirectly.</a:t>
            </a:r>
          </a:p>
          <a:p>
            <a:r>
              <a:rPr lang="en-US" sz="1800" dirty="0"/>
              <a:t>Consider:</a:t>
            </a:r>
          </a:p>
          <a:p>
            <a:pPr>
              <a:buNone/>
            </a:pPr>
            <a:r>
              <a:rPr lang="nn-NO" sz="1800" dirty="0"/>
              <a:t>	for (i = 0; i &lt; n; i=i+1)</a:t>
            </a:r>
          </a:p>
          <a:p>
            <a:pPr>
              <a:buNone/>
            </a:pPr>
            <a:r>
              <a:rPr lang="en-US" sz="1800" dirty="0"/>
              <a:t>		A[K[</a:t>
            </a:r>
            <a:r>
              <a:rPr lang="en-US" sz="1800" dirty="0" err="1"/>
              <a:t>i</a:t>
            </a:r>
            <a:r>
              <a:rPr lang="en-US" sz="1800" dirty="0"/>
              <a:t>]] = A[K[</a:t>
            </a:r>
            <a:r>
              <a:rPr lang="en-US" sz="1800" dirty="0" err="1"/>
              <a:t>i</a:t>
            </a:r>
            <a:r>
              <a:rPr lang="en-US" sz="1800" dirty="0"/>
              <a:t>]] + C[M[</a:t>
            </a:r>
            <a:r>
              <a:rPr lang="en-US" sz="1800" dirty="0" err="1"/>
              <a:t>i</a:t>
            </a:r>
            <a:r>
              <a:rPr lang="en-US" sz="1800" dirty="0"/>
              <a:t>]];</a:t>
            </a:r>
          </a:p>
          <a:p>
            <a:pPr>
              <a:buNone/>
            </a:pPr>
            <a:endParaRPr lang="en-US" sz="1800" dirty="0"/>
          </a:p>
          <a:p>
            <a:r>
              <a:rPr lang="en-US" sz="1800" dirty="0"/>
              <a:t>Use index vector which indicates the non-zero elements of the vector, and allows to load them </a:t>
            </a:r>
          </a:p>
          <a:p>
            <a:endParaRPr lang="en-US" sz="1800" dirty="0"/>
          </a:p>
          <a:p>
            <a:pPr>
              <a:buNone/>
            </a:pPr>
            <a:r>
              <a:rPr lang="en-US" sz="1800" dirty="0"/>
              <a:t>	LV		</a:t>
            </a:r>
            <a:r>
              <a:rPr lang="en-US" sz="1800" dirty="0" err="1"/>
              <a:t>Vk</a:t>
            </a:r>
            <a:r>
              <a:rPr lang="en-US" sz="1800" dirty="0"/>
              <a:t>, </a:t>
            </a:r>
            <a:r>
              <a:rPr lang="en-US" sz="1800" dirty="0" err="1"/>
              <a:t>Rk</a:t>
            </a:r>
            <a:r>
              <a:rPr lang="en-US" sz="1800" dirty="0"/>
              <a:t>			;load K</a:t>
            </a:r>
          </a:p>
          <a:p>
            <a:pPr>
              <a:buNone/>
            </a:pPr>
            <a:r>
              <a:rPr lang="it-IT" sz="1800" dirty="0"/>
              <a:t>	LVI		Va, (Ra+Vk)		;load A[K[]]</a:t>
            </a:r>
          </a:p>
          <a:p>
            <a:pPr>
              <a:buNone/>
            </a:pPr>
            <a:r>
              <a:rPr lang="en-US" sz="1800" dirty="0"/>
              <a:t>	LV		</a:t>
            </a:r>
            <a:r>
              <a:rPr lang="en-US" sz="1800" dirty="0" err="1"/>
              <a:t>Vm</a:t>
            </a:r>
            <a:r>
              <a:rPr lang="en-US" sz="1800" dirty="0"/>
              <a:t>, </a:t>
            </a:r>
            <a:r>
              <a:rPr lang="en-US" sz="1800" dirty="0" err="1"/>
              <a:t>Rm</a:t>
            </a:r>
            <a:r>
              <a:rPr lang="en-US" sz="1800" dirty="0"/>
              <a:t>		;load M</a:t>
            </a:r>
          </a:p>
          <a:p>
            <a:pPr>
              <a:buNone/>
            </a:pPr>
            <a:r>
              <a:rPr lang="en-US" sz="1800" dirty="0"/>
              <a:t>	LVI		</a:t>
            </a:r>
            <a:r>
              <a:rPr lang="en-US" sz="1800" dirty="0" err="1"/>
              <a:t>Vc</a:t>
            </a:r>
            <a:r>
              <a:rPr lang="en-US" sz="1800" dirty="0"/>
              <a:t>, (</a:t>
            </a:r>
            <a:r>
              <a:rPr lang="en-US" sz="1800" dirty="0" err="1"/>
              <a:t>Rc+Vm</a:t>
            </a:r>
            <a:r>
              <a:rPr lang="en-US" sz="1800" dirty="0"/>
              <a:t>)		;load C[M[]]</a:t>
            </a:r>
          </a:p>
          <a:p>
            <a:pPr>
              <a:buNone/>
            </a:pPr>
            <a:r>
              <a:rPr lang="it-IT" sz="1800" dirty="0"/>
              <a:t>	ADDVV.D	Va, Va, Vc		;add them</a:t>
            </a:r>
          </a:p>
          <a:p>
            <a:pPr>
              <a:buNone/>
            </a:pPr>
            <a:r>
              <a:rPr lang="it-IT" sz="1800" dirty="0"/>
              <a:t>	SVI		(Ra+Vk), Va		;store A[K[]]</a:t>
            </a:r>
            <a:endParaRPr lang="en-US" sz="1800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842326" y="934844"/>
            <a:ext cx="223663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Vector Architectures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707886"/>
          </a:xfrm>
        </p:spPr>
        <p:txBody>
          <a:bodyPr/>
          <a:lstStyle/>
          <a:p>
            <a:r>
              <a:rPr lang="en-US" dirty="0" err="1"/>
              <a:t>sIMD</a:t>
            </a:r>
            <a:r>
              <a:rPr lang="en-US" dirty="0"/>
              <a:t> EXTENSIONS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/>
              <a:t>Copyright © 2012, Elsevier Inc. All rights reserved.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270661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SIMD Extensions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Media applications operate on data types narrower than the native word size</a:t>
            </a:r>
          </a:p>
          <a:p>
            <a:pPr lvl="1"/>
            <a:r>
              <a:rPr lang="en-US" dirty="0"/>
              <a:t>Example:  disconnect carry chains to “partition” adder</a:t>
            </a:r>
          </a:p>
          <a:p>
            <a:pPr lvl="1"/>
            <a:endParaRPr lang="en-US" sz="2000" dirty="0"/>
          </a:p>
          <a:p>
            <a:r>
              <a:rPr lang="en-US" sz="2400" dirty="0"/>
              <a:t>Limitations, compared to vector instructions:</a:t>
            </a:r>
          </a:p>
          <a:p>
            <a:pPr lvl="1"/>
            <a:r>
              <a:rPr lang="en-US" dirty="0"/>
              <a:t>Number of data operands encoded into op code</a:t>
            </a:r>
          </a:p>
          <a:p>
            <a:pPr lvl="1"/>
            <a:r>
              <a:rPr lang="en-US" dirty="0"/>
              <a:t>No sophisticated addressing modes (</a:t>
            </a:r>
            <a:r>
              <a:rPr lang="en-US" dirty="0" err="1"/>
              <a:t>strided</a:t>
            </a:r>
            <a:r>
              <a:rPr lang="en-US" dirty="0"/>
              <a:t>, scatter-gather)</a:t>
            </a:r>
          </a:p>
          <a:p>
            <a:pPr lvl="1"/>
            <a:r>
              <a:rPr lang="en-US" dirty="0"/>
              <a:t>No mask registers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456084" y="2315735"/>
            <a:ext cx="5006499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SIMD Instruction Set Extensions for Multimedia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SIMD Implementations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Implementations:</a:t>
            </a:r>
          </a:p>
          <a:p>
            <a:pPr lvl="1"/>
            <a:r>
              <a:rPr lang="en-US" dirty="0"/>
              <a:t>Intel MMX (1996)</a:t>
            </a:r>
          </a:p>
          <a:p>
            <a:pPr lvl="2"/>
            <a:r>
              <a:rPr lang="en-US" dirty="0"/>
              <a:t>Eight 8-bit integer ops or four 16-bit integer ops</a:t>
            </a:r>
          </a:p>
          <a:p>
            <a:pPr lvl="1"/>
            <a:r>
              <a:rPr lang="en-US" dirty="0"/>
              <a:t>Streaming SIMD Extensions (SSE) (1999)</a:t>
            </a:r>
          </a:p>
          <a:p>
            <a:pPr lvl="2"/>
            <a:r>
              <a:rPr lang="en-US" dirty="0"/>
              <a:t>Eight 16-bit integer ops</a:t>
            </a:r>
          </a:p>
          <a:p>
            <a:pPr lvl="2"/>
            <a:r>
              <a:rPr lang="en-US" dirty="0"/>
              <a:t>Four 32-bit integer/</a:t>
            </a:r>
            <a:r>
              <a:rPr lang="en-US" dirty="0" err="1"/>
              <a:t>fp</a:t>
            </a:r>
            <a:r>
              <a:rPr lang="en-US" dirty="0"/>
              <a:t> ops or two 64-bit integer/</a:t>
            </a:r>
            <a:r>
              <a:rPr lang="en-US" dirty="0" err="1"/>
              <a:t>fp</a:t>
            </a:r>
            <a:r>
              <a:rPr lang="en-US" dirty="0"/>
              <a:t> ops</a:t>
            </a:r>
          </a:p>
          <a:p>
            <a:pPr lvl="1"/>
            <a:r>
              <a:rPr lang="en-US" dirty="0"/>
              <a:t>Advanced Vector Extensions (2010)</a:t>
            </a:r>
          </a:p>
          <a:p>
            <a:pPr lvl="2"/>
            <a:r>
              <a:rPr lang="en-US" dirty="0"/>
              <a:t>Four 64-bit integer/</a:t>
            </a:r>
            <a:r>
              <a:rPr lang="en-US" dirty="0" err="1"/>
              <a:t>fp</a:t>
            </a:r>
            <a:r>
              <a:rPr lang="en-US" dirty="0"/>
              <a:t> ops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Operands must be consecutive and aligned memory locations</a:t>
            </a:r>
          </a:p>
          <a:p>
            <a:pPr lvl="1"/>
            <a:endParaRPr lang="en-US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456084" y="2315735"/>
            <a:ext cx="5006499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SIMD Instruction Set Extensions for Multimedia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SIMD Code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Example DXPY:</a:t>
            </a:r>
          </a:p>
          <a:p>
            <a:pPr>
              <a:buNone/>
            </a:pPr>
            <a:r>
              <a:rPr lang="en-US" sz="1600" dirty="0"/>
              <a:t>	</a:t>
            </a:r>
            <a:r>
              <a:rPr lang="en-US" sz="1800" dirty="0"/>
              <a:t>L.D		F0,a		;load scalar a</a:t>
            </a:r>
          </a:p>
          <a:p>
            <a:pPr>
              <a:buNone/>
            </a:pPr>
            <a:r>
              <a:rPr lang="en-US" sz="1800" dirty="0"/>
              <a:t>	MOV		F1, F0		;copy a into F1 for SIMD MUL</a:t>
            </a:r>
          </a:p>
          <a:p>
            <a:pPr>
              <a:buNone/>
            </a:pPr>
            <a:r>
              <a:rPr lang="en-US" sz="1800" dirty="0"/>
              <a:t>	MOV		F2, F0		;copy a into F2 for SIMD MUL</a:t>
            </a:r>
          </a:p>
          <a:p>
            <a:pPr>
              <a:buNone/>
            </a:pPr>
            <a:r>
              <a:rPr lang="en-US" sz="1800" dirty="0"/>
              <a:t>	MOV		F3, F0		;copy a into F3 for SIMD MUL</a:t>
            </a:r>
          </a:p>
          <a:p>
            <a:pPr>
              <a:buNone/>
            </a:pPr>
            <a:r>
              <a:rPr lang="en-US" sz="1800" dirty="0"/>
              <a:t>	DADDIU	R4,Rx,#512	;last address to load</a:t>
            </a:r>
          </a:p>
          <a:p>
            <a:pPr>
              <a:buNone/>
            </a:pPr>
            <a:r>
              <a:rPr lang="en-US" sz="1800" dirty="0"/>
              <a:t>Loop:		L.4D F4,0[Rx]	;load X[</a:t>
            </a:r>
            <a:r>
              <a:rPr lang="en-US" sz="1800" dirty="0" err="1"/>
              <a:t>i</a:t>
            </a:r>
            <a:r>
              <a:rPr lang="en-US" sz="1800" dirty="0"/>
              <a:t>], X[i+1], X[i+2], X[i+3]</a:t>
            </a:r>
          </a:p>
          <a:p>
            <a:pPr>
              <a:buNone/>
            </a:pPr>
            <a:r>
              <a:rPr lang="en-US" sz="1800" dirty="0"/>
              <a:t>	MUL.4D	F4,F4,F0	;</a:t>
            </a:r>
            <a:r>
              <a:rPr lang="en-US" sz="1800" dirty="0" err="1"/>
              <a:t>a×X</a:t>
            </a:r>
            <a:r>
              <a:rPr lang="en-US" sz="1800" dirty="0"/>
              <a:t>[</a:t>
            </a:r>
            <a:r>
              <a:rPr lang="en-US" sz="1800" dirty="0" err="1"/>
              <a:t>i</a:t>
            </a:r>
            <a:r>
              <a:rPr lang="en-US" sz="1800" dirty="0"/>
              <a:t>],</a:t>
            </a:r>
            <a:r>
              <a:rPr lang="en-US" sz="1800" dirty="0" err="1"/>
              <a:t>a×X</a:t>
            </a:r>
            <a:r>
              <a:rPr lang="en-US" sz="1800" dirty="0"/>
              <a:t>[i+1],</a:t>
            </a:r>
            <a:r>
              <a:rPr lang="en-US" sz="1800" dirty="0" err="1"/>
              <a:t>a×X</a:t>
            </a:r>
            <a:r>
              <a:rPr lang="en-US" sz="1800" dirty="0"/>
              <a:t>[i+2],</a:t>
            </a:r>
            <a:r>
              <a:rPr lang="en-US" sz="1800" dirty="0" err="1"/>
              <a:t>a×X</a:t>
            </a:r>
            <a:r>
              <a:rPr lang="en-US" sz="1800" dirty="0"/>
              <a:t>[i+3]</a:t>
            </a:r>
          </a:p>
          <a:p>
            <a:pPr>
              <a:buNone/>
            </a:pPr>
            <a:r>
              <a:rPr lang="es-ES" sz="1800" dirty="0"/>
              <a:t>	L.4D		F8,0[</a:t>
            </a:r>
            <a:r>
              <a:rPr lang="es-ES" sz="1800" dirty="0" err="1"/>
              <a:t>Ry</a:t>
            </a:r>
            <a:r>
              <a:rPr lang="es-ES" sz="1800" dirty="0"/>
              <a:t>]		;load Y[i], Y[i+1], Y[i+2], Y[i+3]</a:t>
            </a:r>
          </a:p>
          <a:p>
            <a:pPr>
              <a:buNone/>
            </a:pPr>
            <a:r>
              <a:rPr lang="nn-NO" sz="1800" dirty="0"/>
              <a:t>	ADD.4D	F8,F8,F4	;a×X[i]+Y[i], ..., a×X[i+3]+Y[i+3]</a:t>
            </a:r>
          </a:p>
          <a:p>
            <a:pPr>
              <a:buNone/>
            </a:pPr>
            <a:r>
              <a:rPr lang="en-US" sz="1800" dirty="0"/>
              <a:t>	S.4D		0[</a:t>
            </a:r>
            <a:r>
              <a:rPr lang="en-US" sz="1800" dirty="0" err="1"/>
              <a:t>Ry</a:t>
            </a:r>
            <a:r>
              <a:rPr lang="en-US" sz="1800" dirty="0"/>
              <a:t>],F8		;store into Y[</a:t>
            </a:r>
            <a:r>
              <a:rPr lang="en-US" sz="1800" dirty="0" err="1"/>
              <a:t>i</a:t>
            </a:r>
            <a:r>
              <a:rPr lang="en-US" sz="1800" dirty="0"/>
              <a:t>], Y[i+1], Y[i+2], Y[i+3]</a:t>
            </a:r>
          </a:p>
          <a:p>
            <a:pPr>
              <a:buNone/>
            </a:pPr>
            <a:r>
              <a:rPr lang="en-US" sz="1800" dirty="0"/>
              <a:t>	DADDIU	Rx,Rx,#32	;increment index to X</a:t>
            </a:r>
          </a:p>
          <a:p>
            <a:pPr>
              <a:buNone/>
            </a:pPr>
            <a:r>
              <a:rPr lang="en-US" sz="1800" dirty="0"/>
              <a:t>	DADDIU	Ry,Ry,#32	;increment index to Y</a:t>
            </a:r>
          </a:p>
          <a:p>
            <a:pPr>
              <a:buNone/>
            </a:pPr>
            <a:r>
              <a:rPr lang="en-US" sz="1800" dirty="0"/>
              <a:t>	DSUBU	R20,R4,Rx	;compute bound</a:t>
            </a:r>
          </a:p>
          <a:p>
            <a:pPr>
              <a:buNone/>
            </a:pPr>
            <a:r>
              <a:rPr lang="en-US" sz="1800" dirty="0"/>
              <a:t>	BNEZ	R20,Loop	;check if done</a:t>
            </a:r>
            <a:endParaRPr lang="en-US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456084" y="2315735"/>
            <a:ext cx="5006499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SIMD Instruction Set Extensions for Multimedia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SIMD: single instruction multiple data</a:t>
            </a:r>
          </a:p>
          <a:p>
            <a:pPr>
              <a:lnSpc>
                <a:spcPct val="90000"/>
              </a:lnSpc>
            </a:pPr>
            <a:r>
              <a:rPr lang="en-US" dirty="0"/>
              <a:t>MIMD: multiple instruction multiple data</a:t>
            </a:r>
          </a:p>
          <a:p>
            <a:pPr>
              <a:lnSpc>
                <a:spcPct val="90000"/>
              </a:lnSpc>
            </a:pPr>
            <a:r>
              <a:rPr lang="en-US" dirty="0"/>
              <a:t>SIMD architectures can exploit significant data-level parallelism for: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matrix-oriented scientific computing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media-oriented image and sound processors</a:t>
            </a:r>
          </a:p>
          <a:p>
            <a:pPr>
              <a:lnSpc>
                <a:spcPct val="90000"/>
              </a:lnSpc>
            </a:pPr>
            <a:r>
              <a:rPr lang="en-US" dirty="0"/>
              <a:t>SIMD is more energy efficient than MIMD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Only needs to fetch one instruction per data operation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Makes SIMD attractive for personal mobile devices</a:t>
            </a:r>
          </a:p>
          <a:p>
            <a:pPr>
              <a:lnSpc>
                <a:spcPct val="90000"/>
              </a:lnSpc>
            </a:pPr>
            <a:r>
              <a:rPr lang="en-US" dirty="0"/>
              <a:t>SIMD allows programmer to continue to think sequentially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8265582" y="507395"/>
            <a:ext cx="139012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Introduction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Roofline Performance Model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Basic idea:</a:t>
            </a:r>
          </a:p>
          <a:p>
            <a:pPr lvl="1"/>
            <a:r>
              <a:rPr lang="en-US" dirty="0"/>
              <a:t>Plot peak floating-point throughput as a function of arithmetic intensity</a:t>
            </a:r>
          </a:p>
          <a:p>
            <a:pPr lvl="1"/>
            <a:r>
              <a:rPr lang="en-US" dirty="0"/>
              <a:t>Ties together floating-point performance and memory performance for a target machine</a:t>
            </a:r>
          </a:p>
          <a:p>
            <a:r>
              <a:rPr lang="en-US" sz="2400" dirty="0"/>
              <a:t>Arithmetic intensity</a:t>
            </a:r>
          </a:p>
          <a:p>
            <a:pPr lvl="1"/>
            <a:r>
              <a:rPr lang="en-US" dirty="0"/>
              <a:t>Floating-point operations per byte read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456084" y="2315735"/>
            <a:ext cx="5006499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SIMD Instruction Set Extensions for Multimedia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42914" y="4149080"/>
            <a:ext cx="4833342" cy="1919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Attainable GFLOPs/sec Min = (Peak Memory BW × Arithmetic Intensity, Peak Floating Point Perf.)</a:t>
            </a:r>
          </a:p>
          <a:p>
            <a:pPr lvl="1"/>
            <a:r>
              <a:rPr lang="en-US" sz="2000" dirty="0"/>
              <a:t>The vector computer NEC SX-9 (millions of dollars) can achieve a higher performance even for “low arithmetic intensity” problems. 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456084" y="2315735"/>
            <a:ext cx="5006499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SIMD Instruction Set Extensions for Multimedia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3068960"/>
            <a:ext cx="6197475" cy="3044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707886"/>
          </a:xfrm>
        </p:spPr>
        <p:txBody>
          <a:bodyPr/>
          <a:lstStyle/>
          <a:p>
            <a:r>
              <a:rPr lang="en-US" dirty="0"/>
              <a:t>GPUs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/>
              <a:t>Copyright © 2012, Elsevier Inc. All rights reserved.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229676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Graphical Processing Units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Given the hardware invested to do graphics well, how can be supplement it to improve performance of a wider range of applications?</a:t>
            </a:r>
          </a:p>
          <a:p>
            <a:endParaRPr lang="en-US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475598" y="1300265"/>
            <a:ext cx="2967479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Graphical Processing Units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Vendors and frameworks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CUDA architecture (proprietary for NVidia)</a:t>
            </a:r>
          </a:p>
          <a:p>
            <a:pPr lvl="1"/>
            <a:r>
              <a:rPr lang="en-US" dirty="0"/>
              <a:t>Compute Unified Device Architecture</a:t>
            </a:r>
          </a:p>
          <a:p>
            <a:r>
              <a:rPr lang="en-US" dirty="0"/>
              <a:t>OpenCL (AMD, Intel, ARM)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/>
              <a:t>Copyright © 2012, Elsevier Inc. All rights reserved.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331556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-505876"/>
            <a:ext cx="8281987" cy="1846644"/>
          </a:xfrm>
        </p:spPr>
        <p:txBody>
          <a:bodyPr/>
          <a:lstStyle/>
          <a:p>
            <a:r>
              <a:rPr lang="en-US" dirty="0"/>
              <a:t>From the user’s perspective (on CUDA)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1484784"/>
            <a:ext cx="8270875" cy="4752504"/>
          </a:xfrm>
        </p:spPr>
        <p:txBody>
          <a:bodyPr/>
          <a:lstStyle/>
          <a:p>
            <a:r>
              <a:rPr lang="en-US" dirty="0"/>
              <a:t>Drop in a GPU-accelerated library to replace or augment CPU-only libraries such as MKL BLAS, IPP, FFTW and other widely-used libraries</a:t>
            </a:r>
          </a:p>
          <a:p>
            <a:r>
              <a:rPr lang="en-US" dirty="0"/>
              <a:t>Automatically parallelize loops in Fortran or C code using </a:t>
            </a:r>
            <a:r>
              <a:rPr lang="en-US" dirty="0" err="1"/>
              <a:t>OpenACC</a:t>
            </a:r>
            <a:r>
              <a:rPr lang="en-US" dirty="0"/>
              <a:t> directives for accelerators</a:t>
            </a:r>
          </a:p>
          <a:p>
            <a:r>
              <a:rPr lang="en-US" dirty="0"/>
              <a:t>Develop custom parallel algorithms and libraries using a familiar programming language such as C, C++, C#, Fortran, Java, Python, etc.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/>
              <a:t>Copyright © 2012, Elsevier Inc. All rights reserved.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113384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Parallelism in CUDA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Host: the main computer</a:t>
            </a:r>
          </a:p>
          <a:p>
            <a:pPr lvl="1"/>
            <a:r>
              <a:rPr lang="en-US" dirty="0"/>
              <a:t>__host__ functions</a:t>
            </a:r>
          </a:p>
          <a:p>
            <a:r>
              <a:rPr lang="en-US" dirty="0"/>
              <a:t>Device: the GPU</a:t>
            </a:r>
          </a:p>
          <a:p>
            <a:pPr lvl="1"/>
            <a:r>
              <a:rPr lang="en-US" dirty="0"/>
              <a:t>__device__ or __global__ functions</a:t>
            </a:r>
          </a:p>
          <a:p>
            <a:r>
              <a:rPr lang="en-US" dirty="0"/>
              <a:t>CUDA Thread</a:t>
            </a:r>
          </a:p>
          <a:p>
            <a:pPr lvl="1"/>
            <a:r>
              <a:rPr lang="en-US" dirty="0"/>
              <a:t>Unifies multiple forms of parallelism (multi-threading, MIMD, SIMD, instruction-level parallelism)</a:t>
            </a:r>
          </a:p>
          <a:p>
            <a:r>
              <a:rPr lang="en-US" dirty="0"/>
              <a:t>Writing C functions that run on the GPU:</a:t>
            </a:r>
          </a:p>
          <a:p>
            <a:pPr lvl="1"/>
            <a:r>
              <a:rPr lang="en-US" dirty="0"/>
              <a:t>Name&lt;&lt;&lt;</a:t>
            </a:r>
            <a:r>
              <a:rPr lang="en-US" dirty="0" err="1"/>
              <a:t>dimGrid</a:t>
            </a:r>
            <a:r>
              <a:rPr lang="en-US" dirty="0"/>
              <a:t>, </a:t>
            </a:r>
            <a:r>
              <a:rPr lang="en-US" dirty="0" err="1"/>
              <a:t>dimBlock</a:t>
            </a:r>
            <a:r>
              <a:rPr lang="en-US" dirty="0"/>
              <a:t>&gt;&gt;&gt;(…parameter list…)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/>
              <a:t>Copyright © 2012, Elsevier Inc. All rights reserved.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325767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in C (CUDA)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/>
              <a:t>#define N (2048*2048)</a:t>
            </a:r>
          </a:p>
          <a:p>
            <a:pPr marL="0" indent="0">
              <a:buNone/>
            </a:pPr>
            <a:r>
              <a:rPr lang="en-US" sz="1200" dirty="0"/>
              <a:t>#define THREADS_PER_BLOCK 512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 err="1"/>
              <a:t>int</a:t>
            </a:r>
            <a:r>
              <a:rPr lang="en-US" sz="1200" dirty="0"/>
              <a:t> main()</a:t>
            </a:r>
          </a:p>
          <a:p>
            <a:pPr marL="0" indent="0">
              <a:buNone/>
            </a:pPr>
            <a:r>
              <a:rPr lang="en-US" sz="1200" dirty="0"/>
              <a:t>{</a:t>
            </a:r>
          </a:p>
          <a:p>
            <a:pPr marL="0" indent="0">
              <a:buNone/>
            </a:pPr>
            <a:r>
              <a:rPr lang="en-US" sz="1200" dirty="0"/>
              <a:t>    </a:t>
            </a:r>
            <a:r>
              <a:rPr lang="en-US" sz="1200" dirty="0" err="1"/>
              <a:t>int</a:t>
            </a:r>
            <a:r>
              <a:rPr lang="en-US" sz="1200" dirty="0"/>
              <a:t> *a, *b, *c;</a:t>
            </a:r>
          </a:p>
          <a:p>
            <a:pPr marL="0" indent="0">
              <a:buNone/>
            </a:pPr>
            <a:r>
              <a:rPr lang="en-US" sz="1200" dirty="0"/>
              <a:t>	</a:t>
            </a:r>
            <a:r>
              <a:rPr lang="en-US" sz="1200" dirty="0" err="1"/>
              <a:t>int</a:t>
            </a:r>
            <a:r>
              <a:rPr lang="en-US" sz="1200" dirty="0"/>
              <a:t> *</a:t>
            </a:r>
            <a:r>
              <a:rPr lang="en-US" sz="1200" dirty="0" err="1"/>
              <a:t>d_a</a:t>
            </a:r>
            <a:r>
              <a:rPr lang="en-US" sz="1200" dirty="0"/>
              <a:t>, *</a:t>
            </a:r>
            <a:r>
              <a:rPr lang="en-US" sz="1200" dirty="0" err="1"/>
              <a:t>d_b</a:t>
            </a:r>
            <a:r>
              <a:rPr lang="en-US" sz="1200" dirty="0"/>
              <a:t>, *</a:t>
            </a:r>
            <a:r>
              <a:rPr lang="en-US" sz="1200" dirty="0" err="1"/>
              <a:t>d_c</a:t>
            </a:r>
            <a:r>
              <a:rPr lang="en-US" sz="1200" dirty="0"/>
              <a:t>;</a:t>
            </a:r>
          </a:p>
          <a:p>
            <a:pPr marL="0" indent="0">
              <a:buNone/>
            </a:pPr>
            <a:r>
              <a:rPr lang="en-US" sz="1200" dirty="0"/>
              <a:t>	</a:t>
            </a:r>
            <a:r>
              <a:rPr lang="en-US" sz="1200" dirty="0" err="1"/>
              <a:t>int</a:t>
            </a:r>
            <a:r>
              <a:rPr lang="en-US" sz="1200" dirty="0"/>
              <a:t> size = N * </a:t>
            </a:r>
            <a:r>
              <a:rPr lang="en-US" sz="1200" dirty="0" err="1"/>
              <a:t>sizeof</a:t>
            </a:r>
            <a:r>
              <a:rPr lang="en-US" sz="1200" dirty="0"/>
              <a:t>( </a:t>
            </a:r>
            <a:r>
              <a:rPr lang="en-US" sz="1200" dirty="0" err="1"/>
              <a:t>int</a:t>
            </a:r>
            <a:r>
              <a:rPr lang="en-US" sz="1200" dirty="0"/>
              <a:t> );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/>
              <a:t>	/* allocate space for device copies of a, b, c */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/>
              <a:t>	</a:t>
            </a:r>
            <a:r>
              <a:rPr lang="en-US" sz="1200" dirty="0" err="1"/>
              <a:t>cudaMalloc</a:t>
            </a:r>
            <a:r>
              <a:rPr lang="en-US" sz="1200" dirty="0"/>
              <a:t>( (void **) &amp;</a:t>
            </a:r>
            <a:r>
              <a:rPr lang="en-US" sz="1200" dirty="0" err="1"/>
              <a:t>d_a</a:t>
            </a:r>
            <a:r>
              <a:rPr lang="en-US" sz="1200" dirty="0"/>
              <a:t>, size );</a:t>
            </a:r>
          </a:p>
          <a:p>
            <a:pPr marL="0" indent="0">
              <a:buNone/>
            </a:pPr>
            <a:r>
              <a:rPr lang="en-US" sz="1200" dirty="0"/>
              <a:t>	</a:t>
            </a:r>
            <a:r>
              <a:rPr lang="en-US" sz="1200" dirty="0" err="1"/>
              <a:t>cudaMalloc</a:t>
            </a:r>
            <a:r>
              <a:rPr lang="en-US" sz="1200" dirty="0"/>
              <a:t>( (void **) &amp;</a:t>
            </a:r>
            <a:r>
              <a:rPr lang="en-US" sz="1200" dirty="0" err="1"/>
              <a:t>d_b</a:t>
            </a:r>
            <a:r>
              <a:rPr lang="en-US" sz="1200" dirty="0"/>
              <a:t>, size );</a:t>
            </a:r>
          </a:p>
          <a:p>
            <a:pPr marL="0" indent="0">
              <a:buNone/>
            </a:pPr>
            <a:r>
              <a:rPr lang="en-US" sz="1200" dirty="0"/>
              <a:t>	</a:t>
            </a:r>
            <a:r>
              <a:rPr lang="en-US" sz="1200" dirty="0" err="1"/>
              <a:t>cudaMalloc</a:t>
            </a:r>
            <a:r>
              <a:rPr lang="en-US" sz="1200" dirty="0"/>
              <a:t>( (void **) &amp;</a:t>
            </a:r>
            <a:r>
              <a:rPr lang="en-US" sz="1200" dirty="0" err="1"/>
              <a:t>d_c</a:t>
            </a:r>
            <a:r>
              <a:rPr lang="en-US" sz="1200" dirty="0"/>
              <a:t>, size );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/>
              <a:t>	/* allocate space for host copies of a, b, c and setup input values */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/>
              <a:t>	a = (</a:t>
            </a:r>
            <a:r>
              <a:rPr lang="en-US" sz="1200" dirty="0" err="1"/>
              <a:t>int</a:t>
            </a:r>
            <a:r>
              <a:rPr lang="en-US" sz="1200" dirty="0"/>
              <a:t> *)</a:t>
            </a:r>
            <a:r>
              <a:rPr lang="en-US" sz="1200" dirty="0" err="1"/>
              <a:t>malloc</a:t>
            </a:r>
            <a:r>
              <a:rPr lang="en-US" sz="1200" dirty="0"/>
              <a:t>( size );</a:t>
            </a:r>
          </a:p>
          <a:p>
            <a:pPr marL="0" indent="0">
              <a:buNone/>
            </a:pPr>
            <a:r>
              <a:rPr lang="en-US" sz="1200" dirty="0"/>
              <a:t>	b = (</a:t>
            </a:r>
            <a:r>
              <a:rPr lang="en-US" sz="1200" dirty="0" err="1"/>
              <a:t>int</a:t>
            </a:r>
            <a:r>
              <a:rPr lang="en-US" sz="1200" dirty="0"/>
              <a:t> *)</a:t>
            </a:r>
            <a:r>
              <a:rPr lang="en-US" sz="1200" dirty="0" err="1"/>
              <a:t>malloc</a:t>
            </a:r>
            <a:r>
              <a:rPr lang="en-US" sz="1200" dirty="0"/>
              <a:t>( size );</a:t>
            </a:r>
          </a:p>
          <a:p>
            <a:pPr marL="0" indent="0">
              <a:buNone/>
            </a:pPr>
            <a:r>
              <a:rPr lang="en-US" sz="1200" dirty="0"/>
              <a:t>	c = (</a:t>
            </a:r>
            <a:r>
              <a:rPr lang="en-US" sz="1200" dirty="0" err="1"/>
              <a:t>int</a:t>
            </a:r>
            <a:r>
              <a:rPr lang="en-US" sz="1200" dirty="0"/>
              <a:t> *)</a:t>
            </a:r>
            <a:r>
              <a:rPr lang="en-US" sz="1200" dirty="0" err="1"/>
              <a:t>malloc</a:t>
            </a:r>
            <a:r>
              <a:rPr lang="en-US" sz="1200" dirty="0"/>
              <a:t>( size );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/>
              <a:t>Copyright © 2012, Elsevier Inc. All rights reserved.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793151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CUDA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200" dirty="0"/>
              <a:t>	for( </a:t>
            </a:r>
            <a:r>
              <a:rPr lang="en-US" sz="1200" dirty="0" err="1"/>
              <a:t>int</a:t>
            </a:r>
            <a:r>
              <a:rPr lang="en-US" sz="1200" dirty="0"/>
              <a:t> </a:t>
            </a:r>
            <a:r>
              <a:rPr lang="en-US" sz="1200" dirty="0" err="1"/>
              <a:t>i</a:t>
            </a:r>
            <a:r>
              <a:rPr lang="en-US" sz="1200" dirty="0"/>
              <a:t> = 0; </a:t>
            </a:r>
            <a:r>
              <a:rPr lang="en-US" sz="1200" dirty="0" err="1"/>
              <a:t>i</a:t>
            </a:r>
            <a:r>
              <a:rPr lang="en-US" sz="1200" dirty="0"/>
              <a:t> &lt; N; </a:t>
            </a:r>
            <a:r>
              <a:rPr lang="en-US" sz="1200" dirty="0" err="1"/>
              <a:t>i</a:t>
            </a:r>
            <a:r>
              <a:rPr lang="en-US" sz="1200" dirty="0"/>
              <a:t>++ )  {</a:t>
            </a:r>
          </a:p>
          <a:p>
            <a:pPr marL="0" indent="0">
              <a:buNone/>
            </a:pPr>
            <a:r>
              <a:rPr lang="en-US" sz="1200" dirty="0"/>
              <a:t>		a[</a:t>
            </a:r>
            <a:r>
              <a:rPr lang="en-US" sz="1200" dirty="0" err="1"/>
              <a:t>i</a:t>
            </a:r>
            <a:r>
              <a:rPr lang="en-US" sz="1200" dirty="0"/>
              <a:t>] = b[</a:t>
            </a:r>
            <a:r>
              <a:rPr lang="en-US" sz="1200" dirty="0" err="1"/>
              <a:t>i</a:t>
            </a:r>
            <a:r>
              <a:rPr lang="en-US" sz="1200" dirty="0"/>
              <a:t>] = </a:t>
            </a:r>
            <a:r>
              <a:rPr lang="en-US" sz="1200" dirty="0" err="1"/>
              <a:t>i</a:t>
            </a:r>
            <a:r>
              <a:rPr lang="en-US" sz="1200" dirty="0"/>
              <a:t>;  c[</a:t>
            </a:r>
            <a:r>
              <a:rPr lang="en-US" sz="1200" dirty="0" err="1"/>
              <a:t>i</a:t>
            </a:r>
            <a:r>
              <a:rPr lang="en-US" sz="1200" dirty="0"/>
              <a:t>] = 0;</a:t>
            </a:r>
          </a:p>
          <a:p>
            <a:pPr marL="0" indent="0">
              <a:buNone/>
            </a:pPr>
            <a:r>
              <a:rPr lang="en-US" sz="1200" dirty="0"/>
              <a:t>	}</a:t>
            </a:r>
          </a:p>
          <a:p>
            <a:pPr marL="0" indent="0">
              <a:buNone/>
            </a:pPr>
            <a:r>
              <a:rPr lang="en-US" sz="1200" dirty="0"/>
              <a:t>	/* copy inputs to device */</a:t>
            </a:r>
          </a:p>
          <a:p>
            <a:pPr marL="0" indent="0">
              <a:buNone/>
            </a:pPr>
            <a:r>
              <a:rPr lang="en-US" sz="1200" dirty="0"/>
              <a:t>	/* fix the parameters needed to copy data to the device */</a:t>
            </a:r>
          </a:p>
          <a:p>
            <a:pPr marL="0" indent="0">
              <a:buNone/>
            </a:pPr>
            <a:r>
              <a:rPr lang="en-US" sz="1200" dirty="0"/>
              <a:t>	</a:t>
            </a:r>
            <a:r>
              <a:rPr lang="en-US" sz="1200" dirty="0" err="1"/>
              <a:t>cudaMemcpy</a:t>
            </a:r>
            <a:r>
              <a:rPr lang="en-US" sz="1200" dirty="0"/>
              <a:t>( </a:t>
            </a:r>
            <a:r>
              <a:rPr lang="en-US" sz="1200" dirty="0" err="1"/>
              <a:t>d_a</a:t>
            </a:r>
            <a:r>
              <a:rPr lang="en-US" sz="1200" dirty="0"/>
              <a:t>, a, size, </a:t>
            </a:r>
            <a:r>
              <a:rPr lang="en-US" sz="1200" dirty="0" err="1"/>
              <a:t>cudaMemcpyHostToDevice</a:t>
            </a:r>
            <a:r>
              <a:rPr lang="en-US" sz="1200" dirty="0"/>
              <a:t> );</a:t>
            </a:r>
          </a:p>
          <a:p>
            <a:pPr marL="0" indent="0">
              <a:buNone/>
            </a:pPr>
            <a:r>
              <a:rPr lang="en-US" sz="1200" dirty="0"/>
              <a:t>	</a:t>
            </a:r>
            <a:r>
              <a:rPr lang="en-US" sz="1200" dirty="0" err="1"/>
              <a:t>cudaMemcpy</a:t>
            </a:r>
            <a:r>
              <a:rPr lang="en-US" sz="1200" dirty="0"/>
              <a:t>( </a:t>
            </a:r>
            <a:r>
              <a:rPr lang="en-US" sz="1200" dirty="0" err="1"/>
              <a:t>d_b</a:t>
            </a:r>
            <a:r>
              <a:rPr lang="en-US" sz="1200" dirty="0"/>
              <a:t>, b, size, </a:t>
            </a:r>
            <a:r>
              <a:rPr lang="en-US" sz="1200" dirty="0" err="1"/>
              <a:t>cudaMemcpyHostToDevice</a:t>
            </a:r>
            <a:r>
              <a:rPr lang="en-US" sz="1200" dirty="0"/>
              <a:t> );</a:t>
            </a:r>
          </a:p>
          <a:p>
            <a:pPr marL="0" indent="0">
              <a:buNone/>
            </a:pPr>
            <a:r>
              <a:rPr lang="en-US" sz="1200" dirty="0"/>
              <a:t>	/* launch the kernel on the GPU */</a:t>
            </a:r>
          </a:p>
          <a:p>
            <a:pPr marL="0" indent="0">
              <a:buNone/>
            </a:pPr>
            <a:r>
              <a:rPr lang="en-US" sz="1200" dirty="0"/>
              <a:t>	/* insert the launch parameters to launch the kernel properly using blocks and threads */ </a:t>
            </a:r>
          </a:p>
          <a:p>
            <a:pPr marL="0" indent="0">
              <a:buNone/>
            </a:pPr>
            <a:r>
              <a:rPr lang="en-US" sz="1200" dirty="0"/>
              <a:t>	add&lt;&lt;&lt; (N + (THREADS_PER_BLOCK-1)) / THREADS_PER_BLOCK, THREADS_PER_BLOCK &gt;&gt;&gt;( </a:t>
            </a:r>
            <a:r>
              <a:rPr lang="en-US" sz="1200" dirty="0" err="1"/>
              <a:t>d_a</a:t>
            </a:r>
            <a:r>
              <a:rPr lang="en-US" sz="1200" dirty="0"/>
              <a:t>, </a:t>
            </a:r>
            <a:r>
              <a:rPr lang="en-US" sz="1200" dirty="0" err="1"/>
              <a:t>d_b</a:t>
            </a:r>
            <a:r>
              <a:rPr lang="en-US" sz="1200" dirty="0"/>
              <a:t>, </a:t>
            </a:r>
            <a:r>
              <a:rPr lang="en-US" sz="1200" dirty="0" err="1"/>
              <a:t>d_c</a:t>
            </a:r>
            <a:r>
              <a:rPr lang="en-US" sz="1200" dirty="0"/>
              <a:t> );</a:t>
            </a:r>
          </a:p>
          <a:p>
            <a:pPr marL="0" indent="0">
              <a:buNone/>
            </a:pPr>
            <a:r>
              <a:rPr lang="en-US" sz="1200" dirty="0"/>
              <a:t>	/* copy result back to host */</a:t>
            </a:r>
          </a:p>
          <a:p>
            <a:pPr marL="0" indent="0">
              <a:buNone/>
            </a:pPr>
            <a:r>
              <a:rPr lang="en-US" sz="1200" dirty="0"/>
              <a:t>	/* fix the parameters needed to copy data back to the host */</a:t>
            </a:r>
          </a:p>
          <a:p>
            <a:pPr marL="0" indent="0">
              <a:buNone/>
            </a:pPr>
            <a:r>
              <a:rPr lang="en-US" sz="1200" dirty="0"/>
              <a:t>	</a:t>
            </a:r>
            <a:r>
              <a:rPr lang="en-US" sz="1200" dirty="0" err="1"/>
              <a:t>cudaMemcpy</a:t>
            </a:r>
            <a:r>
              <a:rPr lang="en-US" sz="1200" dirty="0"/>
              <a:t>( c, </a:t>
            </a:r>
            <a:r>
              <a:rPr lang="en-US" sz="1200" dirty="0" err="1"/>
              <a:t>d_c</a:t>
            </a:r>
            <a:r>
              <a:rPr lang="en-US" sz="1200" dirty="0"/>
              <a:t>, size, </a:t>
            </a:r>
            <a:r>
              <a:rPr lang="en-US" sz="1200" dirty="0" err="1"/>
              <a:t>cudaMemcpyDeviceToHost</a:t>
            </a:r>
            <a:r>
              <a:rPr lang="en-US" sz="1200" dirty="0"/>
              <a:t> );</a:t>
            </a:r>
          </a:p>
          <a:p>
            <a:pPr marL="0" indent="0">
              <a:buNone/>
            </a:pPr>
            <a:r>
              <a:rPr lang="en-US" sz="1200" dirty="0"/>
              <a:t>	</a:t>
            </a:r>
            <a:r>
              <a:rPr lang="en-US" sz="1200" dirty="0" err="1"/>
              <a:t>printf</a:t>
            </a:r>
            <a:r>
              <a:rPr lang="en-US" sz="1200" dirty="0"/>
              <a:t>( "c[0] = %d\n",0,c[0] );</a:t>
            </a:r>
          </a:p>
          <a:p>
            <a:pPr marL="0" indent="0">
              <a:buNone/>
            </a:pPr>
            <a:r>
              <a:rPr lang="en-US" sz="1200" dirty="0"/>
              <a:t>	</a:t>
            </a:r>
            <a:r>
              <a:rPr lang="en-US" sz="1200" dirty="0" err="1"/>
              <a:t>printf</a:t>
            </a:r>
            <a:r>
              <a:rPr lang="en-US" sz="1200" dirty="0"/>
              <a:t>( "c[%d] = %d\n",N-1, c[N-1] );</a:t>
            </a:r>
          </a:p>
          <a:p>
            <a:pPr marL="0" indent="0">
              <a:buNone/>
            </a:pPr>
            <a:r>
              <a:rPr lang="en-US" sz="1200" dirty="0"/>
              <a:t>	/* clean up */</a:t>
            </a:r>
          </a:p>
          <a:p>
            <a:pPr marL="0" indent="0">
              <a:buNone/>
            </a:pPr>
            <a:r>
              <a:rPr lang="en-US" sz="1200" dirty="0"/>
              <a:t>	free(a); free(b);  free(c);</a:t>
            </a:r>
          </a:p>
          <a:p>
            <a:pPr marL="0" indent="0">
              <a:buNone/>
            </a:pPr>
            <a:r>
              <a:rPr lang="en-US" sz="1200" dirty="0"/>
              <a:t>	</a:t>
            </a:r>
            <a:r>
              <a:rPr lang="en-US" sz="1200" dirty="0" err="1"/>
              <a:t>cudaFree</a:t>
            </a:r>
            <a:r>
              <a:rPr lang="en-US" sz="1200" dirty="0"/>
              <a:t>( </a:t>
            </a:r>
            <a:r>
              <a:rPr lang="en-US" sz="1200" dirty="0" err="1"/>
              <a:t>d_a</a:t>
            </a:r>
            <a:r>
              <a:rPr lang="en-US" sz="1200" dirty="0"/>
              <a:t> );  </a:t>
            </a:r>
            <a:r>
              <a:rPr lang="en-US" sz="1200" dirty="0" err="1"/>
              <a:t>cudaFree</a:t>
            </a:r>
            <a:r>
              <a:rPr lang="en-US" sz="1200" dirty="0"/>
              <a:t>( </a:t>
            </a:r>
            <a:r>
              <a:rPr lang="en-US" sz="1200" dirty="0" err="1"/>
              <a:t>d_b</a:t>
            </a:r>
            <a:r>
              <a:rPr lang="en-US" sz="1200" dirty="0"/>
              <a:t> ); </a:t>
            </a:r>
            <a:r>
              <a:rPr lang="en-US" sz="1200" dirty="0" err="1"/>
              <a:t>cudaFree</a:t>
            </a:r>
            <a:r>
              <a:rPr lang="en-US" sz="1200" dirty="0"/>
              <a:t>( </a:t>
            </a:r>
            <a:r>
              <a:rPr lang="en-US" sz="1200" dirty="0" err="1"/>
              <a:t>d_c</a:t>
            </a:r>
            <a:r>
              <a:rPr lang="en-US" sz="1200" dirty="0"/>
              <a:t> );</a:t>
            </a:r>
          </a:p>
          <a:p>
            <a:pPr marL="0" indent="0">
              <a:buNone/>
            </a:pPr>
            <a:r>
              <a:rPr lang="en-US" sz="1200" dirty="0"/>
              <a:t>	return 0; } /* end main */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/>
              <a:t>Copyright © 2012, Elsevier Inc. All rights reserved.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995945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NVIDIA GPU Architecture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CUDA hides a lot of the internal details of the GPU</a:t>
            </a:r>
          </a:p>
          <a:p>
            <a:pPr lvl="1"/>
            <a:r>
              <a:rPr lang="en-US" sz="2000" dirty="0"/>
              <a:t>In order to write the most efficient code, you need to know more</a:t>
            </a:r>
          </a:p>
          <a:p>
            <a:r>
              <a:rPr lang="en-US" sz="2400" dirty="0"/>
              <a:t>Similarities to vector machines:</a:t>
            </a:r>
          </a:p>
          <a:p>
            <a:pPr lvl="1"/>
            <a:r>
              <a:rPr lang="en-US" sz="2000" dirty="0"/>
              <a:t>Works well with data-level parallel problems</a:t>
            </a:r>
          </a:p>
          <a:p>
            <a:pPr lvl="1"/>
            <a:r>
              <a:rPr lang="en-US" sz="2000" dirty="0"/>
              <a:t>Scatter-gather transfers</a:t>
            </a:r>
          </a:p>
          <a:p>
            <a:pPr lvl="1"/>
            <a:r>
              <a:rPr lang="en-US" sz="2000" dirty="0"/>
              <a:t>Mask registers</a:t>
            </a:r>
          </a:p>
          <a:p>
            <a:pPr lvl="1"/>
            <a:r>
              <a:rPr lang="en-US" sz="2000" dirty="0"/>
              <a:t>Large register files</a:t>
            </a:r>
          </a:p>
          <a:p>
            <a:r>
              <a:rPr lang="en-US" sz="2400" dirty="0"/>
              <a:t>Differences:</a:t>
            </a:r>
          </a:p>
          <a:p>
            <a:pPr lvl="1"/>
            <a:r>
              <a:rPr lang="en-US" sz="2000" dirty="0"/>
              <a:t>No scalar processor</a:t>
            </a:r>
          </a:p>
          <a:p>
            <a:pPr lvl="1"/>
            <a:r>
              <a:rPr lang="en-US" sz="2000" dirty="0"/>
              <a:t>Uses multithreading to hide memory latency</a:t>
            </a:r>
          </a:p>
          <a:p>
            <a:pPr lvl="1"/>
            <a:r>
              <a:rPr lang="en-US" sz="2000" dirty="0"/>
              <a:t>Has many functional units, as opposed to a few deeply pipelined units like a vector processor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475598" y="1300265"/>
            <a:ext cx="2967479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Graphical Processing Units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SIMD Parallelism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Vector architectures</a:t>
            </a:r>
          </a:p>
          <a:p>
            <a:pPr>
              <a:lnSpc>
                <a:spcPct val="90000"/>
              </a:lnSpc>
            </a:pPr>
            <a:r>
              <a:rPr lang="en-US" dirty="0"/>
              <a:t>SIMD extensions</a:t>
            </a:r>
          </a:p>
          <a:p>
            <a:pPr>
              <a:lnSpc>
                <a:spcPct val="90000"/>
              </a:lnSpc>
            </a:pPr>
            <a:r>
              <a:rPr lang="en-US" dirty="0"/>
              <a:t>Graphics Processor Units (GPUs)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For x86 processors: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Expect two additional cores per chip per year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SIMD width to double every four years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Potential speedup from SIMD to be twice that from MIMD!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8265582" y="507395"/>
            <a:ext cx="139012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Introduction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/>
              <a:t>Threads of SIMD instructions</a:t>
            </a:r>
            <a:endParaRPr lang="en-US" dirty="0"/>
          </a:p>
          <a:p>
            <a:pPr lvl="1"/>
            <a:r>
              <a:rPr lang="en-US" dirty="0"/>
              <a:t>Each has its own PC</a:t>
            </a:r>
          </a:p>
          <a:p>
            <a:pPr lvl="1"/>
            <a:r>
              <a:rPr lang="en-US" dirty="0"/>
              <a:t>Thread scheduler uses scoreboard to dispatch</a:t>
            </a:r>
          </a:p>
          <a:p>
            <a:pPr lvl="1"/>
            <a:r>
              <a:rPr lang="en-US" dirty="0"/>
              <a:t>No data dependencies between threads!</a:t>
            </a:r>
          </a:p>
          <a:p>
            <a:pPr lvl="1"/>
            <a:r>
              <a:rPr lang="en-US" dirty="0"/>
              <a:t>Keeps track of up to 48 threads of SIMD instructions</a:t>
            </a:r>
          </a:p>
          <a:p>
            <a:pPr lvl="2"/>
            <a:r>
              <a:rPr lang="en-US" dirty="0"/>
              <a:t>Hides memory latency</a:t>
            </a:r>
          </a:p>
          <a:p>
            <a:r>
              <a:rPr lang="en-US" dirty="0"/>
              <a:t>Thread block scheduler schedules blocks to SIMD processors</a:t>
            </a:r>
          </a:p>
          <a:p>
            <a:r>
              <a:rPr lang="en-US" dirty="0"/>
              <a:t>Within each SIMD processor:</a:t>
            </a:r>
          </a:p>
          <a:p>
            <a:pPr lvl="1"/>
            <a:r>
              <a:rPr lang="en-US" dirty="0"/>
              <a:t>32 SIMD lanes</a:t>
            </a:r>
          </a:p>
          <a:p>
            <a:pPr lvl="1"/>
            <a:r>
              <a:rPr lang="en-US" dirty="0"/>
              <a:t>Wide and shallow compared to vector processors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475598" y="1300265"/>
            <a:ext cx="2967479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Graphical Processing Units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NVIDIA GPU has 32,768 registers</a:t>
            </a:r>
          </a:p>
          <a:p>
            <a:pPr lvl="1"/>
            <a:r>
              <a:rPr lang="en-US" dirty="0"/>
              <a:t>Divided into lanes</a:t>
            </a:r>
          </a:p>
          <a:p>
            <a:pPr lvl="1"/>
            <a:r>
              <a:rPr lang="en-US" dirty="0"/>
              <a:t>Each SIMD thread is limited to 64 registers</a:t>
            </a:r>
          </a:p>
          <a:p>
            <a:pPr lvl="1"/>
            <a:r>
              <a:rPr lang="en-US" dirty="0"/>
              <a:t>SIMD thread has up to:</a:t>
            </a:r>
          </a:p>
          <a:p>
            <a:pPr lvl="2"/>
            <a:r>
              <a:rPr lang="en-US" dirty="0"/>
              <a:t>64 vector registers of 32 32-bit elements</a:t>
            </a:r>
          </a:p>
          <a:p>
            <a:pPr lvl="2"/>
            <a:r>
              <a:rPr lang="en-US" dirty="0"/>
              <a:t>32 vector registers of 32 64-bit elements</a:t>
            </a:r>
          </a:p>
          <a:p>
            <a:pPr lvl="1"/>
            <a:r>
              <a:rPr lang="en-US" dirty="0"/>
              <a:t>Fermi has 16 physical SIMD lanes, each containing 2048 registers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475598" y="1300265"/>
            <a:ext cx="2967479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Graphical Processing Units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NVIDIA Instruction Set Arch.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ISA is an abstraction of the hardware instruction set</a:t>
            </a:r>
          </a:p>
          <a:p>
            <a:pPr lvl="1"/>
            <a:r>
              <a:rPr lang="en-US" dirty="0"/>
              <a:t>“Parallel Thread Execution (PTX)”</a:t>
            </a:r>
          </a:p>
          <a:p>
            <a:pPr lvl="1"/>
            <a:r>
              <a:rPr lang="en-US" dirty="0"/>
              <a:t>Uses virtual registers</a:t>
            </a:r>
          </a:p>
          <a:p>
            <a:pPr lvl="1"/>
            <a:r>
              <a:rPr lang="en-US" dirty="0"/>
              <a:t>Translation to machine code is performed in software</a:t>
            </a:r>
          </a:p>
          <a:p>
            <a:pPr lvl="1"/>
            <a:r>
              <a:rPr lang="en-US" dirty="0"/>
              <a:t>Example:</a:t>
            </a:r>
          </a:p>
          <a:p>
            <a:pPr lvl="1">
              <a:buNone/>
            </a:pPr>
            <a:r>
              <a:rPr lang="en-US" sz="1800" dirty="0"/>
              <a:t>shl.s32	R8, </a:t>
            </a:r>
            <a:r>
              <a:rPr lang="en-US" sz="1800" dirty="0" err="1"/>
              <a:t>blockIdx</a:t>
            </a:r>
            <a:r>
              <a:rPr lang="en-US" sz="1800" dirty="0"/>
              <a:t>, 9	; Thread Block ID * Block size (512 or 29)</a:t>
            </a:r>
          </a:p>
          <a:p>
            <a:pPr lvl="1">
              <a:buNone/>
            </a:pPr>
            <a:r>
              <a:rPr lang="en-US" sz="1800" dirty="0"/>
              <a:t>add.s32	R8, R8, </a:t>
            </a:r>
            <a:r>
              <a:rPr lang="en-US" sz="1800" dirty="0" err="1"/>
              <a:t>threadIdx</a:t>
            </a:r>
            <a:r>
              <a:rPr lang="en-US" sz="1800" dirty="0"/>
              <a:t>	; R8 = </a:t>
            </a:r>
            <a:r>
              <a:rPr lang="en-US" sz="1800" dirty="0" err="1"/>
              <a:t>i</a:t>
            </a:r>
            <a:r>
              <a:rPr lang="en-US" sz="1800" dirty="0"/>
              <a:t> = my CUDA thread ID</a:t>
            </a:r>
          </a:p>
          <a:p>
            <a:pPr lvl="1">
              <a:buNone/>
            </a:pPr>
            <a:r>
              <a:rPr lang="en-US" sz="1800" dirty="0"/>
              <a:t>ld.global.f64	RD0, [X+R8]	; RD0 = X[</a:t>
            </a:r>
            <a:r>
              <a:rPr lang="en-US" sz="1800" dirty="0" err="1"/>
              <a:t>i</a:t>
            </a:r>
            <a:r>
              <a:rPr lang="en-US" sz="1800" dirty="0"/>
              <a:t>]</a:t>
            </a:r>
          </a:p>
          <a:p>
            <a:pPr lvl="1">
              <a:buNone/>
            </a:pPr>
            <a:r>
              <a:rPr lang="es-ES" sz="1800" dirty="0"/>
              <a:t>ld.global.f64	RD2, [Y+R8]	; RD2 = Y[i]</a:t>
            </a:r>
          </a:p>
          <a:p>
            <a:pPr lvl="1">
              <a:buNone/>
            </a:pPr>
            <a:r>
              <a:rPr lang="en-US" sz="1800" dirty="0"/>
              <a:t>mul.f64 R0D, RD0, RD4	; Product in RD0 = RD0 * RD4 (scalar a)</a:t>
            </a:r>
          </a:p>
          <a:p>
            <a:pPr lvl="1">
              <a:buNone/>
            </a:pPr>
            <a:r>
              <a:rPr lang="en-US" sz="1800" dirty="0"/>
              <a:t>add.f64 R0D, RD0, RD2	; Sum in RD0 = RD0 + RD2 (Y[</a:t>
            </a:r>
            <a:r>
              <a:rPr lang="en-US" sz="1800" dirty="0" err="1"/>
              <a:t>i</a:t>
            </a:r>
            <a:r>
              <a:rPr lang="en-US" sz="1800" dirty="0"/>
              <a:t>])</a:t>
            </a:r>
          </a:p>
          <a:p>
            <a:pPr lvl="1">
              <a:buNone/>
            </a:pPr>
            <a:r>
              <a:rPr lang="es-ES" sz="1800" dirty="0"/>
              <a:t>st.global.f64 [Y+R8], RD0	; Y[i] = </a:t>
            </a:r>
            <a:r>
              <a:rPr lang="es-ES" sz="1800" dirty="0" err="1"/>
              <a:t>sum</a:t>
            </a:r>
            <a:r>
              <a:rPr lang="es-ES" sz="1800" dirty="0"/>
              <a:t> (X[i]*a + Y[i])</a:t>
            </a:r>
            <a:endParaRPr lang="en-US" sz="1800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475598" y="1300265"/>
            <a:ext cx="2967479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Graphical Processing Units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Branching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Like vector architectures, GPU branch hardware uses internal masks</a:t>
            </a:r>
          </a:p>
          <a:p>
            <a:r>
              <a:rPr lang="en-US" sz="2400" dirty="0"/>
              <a:t>Also uses</a:t>
            </a:r>
          </a:p>
          <a:p>
            <a:pPr lvl="1"/>
            <a:r>
              <a:rPr lang="en-US" sz="2000" dirty="0"/>
              <a:t>Branch synchronization stack</a:t>
            </a:r>
          </a:p>
          <a:p>
            <a:pPr lvl="2"/>
            <a:r>
              <a:rPr lang="en-US" sz="1800" dirty="0"/>
              <a:t>Entries consist of masks for each SIMD lane</a:t>
            </a:r>
          </a:p>
          <a:p>
            <a:pPr lvl="2"/>
            <a:r>
              <a:rPr lang="en-US" sz="1800" dirty="0"/>
              <a:t>I.e. which threads commit their results (all threads execute)</a:t>
            </a:r>
          </a:p>
          <a:p>
            <a:pPr lvl="1"/>
            <a:r>
              <a:rPr lang="en-US" sz="2000" dirty="0"/>
              <a:t>Instruction markers to manage when a branch diverges into multiple execution paths</a:t>
            </a:r>
          </a:p>
          <a:p>
            <a:pPr lvl="2"/>
            <a:r>
              <a:rPr lang="en-US" sz="1800" dirty="0"/>
              <a:t>Push on divergent branch</a:t>
            </a:r>
          </a:p>
          <a:p>
            <a:pPr lvl="1"/>
            <a:r>
              <a:rPr lang="en-US" sz="2000" dirty="0"/>
              <a:t>…and when paths converge</a:t>
            </a:r>
          </a:p>
          <a:p>
            <a:pPr lvl="2"/>
            <a:r>
              <a:rPr lang="en-US" sz="1800" dirty="0"/>
              <a:t>Act as barriers</a:t>
            </a:r>
          </a:p>
          <a:p>
            <a:pPr lvl="2"/>
            <a:r>
              <a:rPr lang="en-US" sz="1800" dirty="0"/>
              <a:t>Pops stack</a:t>
            </a:r>
          </a:p>
          <a:p>
            <a:r>
              <a:rPr lang="en-US" sz="2400" dirty="0"/>
              <a:t>Per-thread-lane 1-bit predicate register, specified by programmer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475598" y="1300265"/>
            <a:ext cx="2967479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Graphical Processing Units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sz="1600" dirty="0"/>
              <a:t>	if (X[</a:t>
            </a:r>
            <a:r>
              <a:rPr lang="en-US" sz="1600" dirty="0" err="1"/>
              <a:t>i</a:t>
            </a:r>
            <a:r>
              <a:rPr lang="en-US" sz="1600" dirty="0"/>
              <a:t>] != 0)	</a:t>
            </a:r>
          </a:p>
          <a:p>
            <a:pPr>
              <a:buNone/>
            </a:pPr>
            <a:r>
              <a:rPr lang="en-US" sz="1600" dirty="0"/>
              <a:t>		X[</a:t>
            </a:r>
            <a:r>
              <a:rPr lang="en-US" sz="1600" dirty="0" err="1"/>
              <a:t>i</a:t>
            </a:r>
            <a:r>
              <a:rPr lang="en-US" sz="1600" dirty="0"/>
              <a:t>] = X[</a:t>
            </a:r>
            <a:r>
              <a:rPr lang="en-US" sz="1600" dirty="0" err="1"/>
              <a:t>i</a:t>
            </a:r>
            <a:r>
              <a:rPr lang="en-US" sz="1600" dirty="0"/>
              <a:t>] – Y[</a:t>
            </a:r>
            <a:r>
              <a:rPr lang="en-US" sz="1600" dirty="0" err="1"/>
              <a:t>i</a:t>
            </a:r>
            <a:r>
              <a:rPr lang="en-US" sz="1600" dirty="0"/>
              <a:t>];</a:t>
            </a:r>
          </a:p>
          <a:p>
            <a:pPr>
              <a:buNone/>
            </a:pPr>
            <a:r>
              <a:rPr lang="en-US" sz="1600" dirty="0"/>
              <a:t>	else X[</a:t>
            </a:r>
            <a:r>
              <a:rPr lang="en-US" sz="1600" dirty="0" err="1"/>
              <a:t>i</a:t>
            </a:r>
            <a:r>
              <a:rPr lang="en-US" sz="1600" dirty="0"/>
              <a:t>] = Z[</a:t>
            </a:r>
            <a:r>
              <a:rPr lang="en-US" sz="1600" dirty="0" err="1"/>
              <a:t>i</a:t>
            </a:r>
            <a:r>
              <a:rPr lang="en-US" sz="1600" dirty="0"/>
              <a:t>];</a:t>
            </a:r>
          </a:p>
          <a:p>
            <a:pPr>
              <a:buNone/>
            </a:pPr>
            <a:endParaRPr lang="en-US" sz="1600" dirty="0"/>
          </a:p>
          <a:p>
            <a:pPr>
              <a:buNone/>
            </a:pPr>
            <a:r>
              <a:rPr lang="en-US" sz="1600" dirty="0"/>
              <a:t>	ld.global.f64	RD0, [X+R8]		; RD0 = X[</a:t>
            </a:r>
            <a:r>
              <a:rPr lang="en-US" sz="1600" dirty="0" err="1"/>
              <a:t>i</a:t>
            </a:r>
            <a:r>
              <a:rPr lang="en-US" sz="1600" dirty="0"/>
              <a:t>]</a:t>
            </a:r>
          </a:p>
          <a:p>
            <a:pPr>
              <a:buNone/>
            </a:pPr>
            <a:r>
              <a:rPr lang="en-US" sz="1600" dirty="0"/>
              <a:t>	setp.neq.s32	P1, RD0, #0		; P1 is predicate register 1</a:t>
            </a:r>
          </a:p>
          <a:p>
            <a:pPr>
              <a:buNone/>
            </a:pPr>
            <a:r>
              <a:rPr lang="en-US" sz="1600" dirty="0"/>
              <a:t>	@!P1, bra	ELSE1, </a:t>
            </a:r>
            <a:r>
              <a:rPr lang="en-US" sz="1600" i="1" dirty="0"/>
              <a:t>*Push		; Push old mask, set new mask bits</a:t>
            </a:r>
          </a:p>
          <a:p>
            <a:pPr>
              <a:buNone/>
            </a:pPr>
            <a:r>
              <a:rPr lang="en-US" sz="1600" dirty="0"/>
              <a:t>						; if P1 false, go to ELSE1</a:t>
            </a:r>
          </a:p>
          <a:p>
            <a:pPr>
              <a:buNone/>
            </a:pPr>
            <a:r>
              <a:rPr lang="es-ES" sz="1600" dirty="0"/>
              <a:t>	ld.global.f64	RD2, [Y+R8]		; RD2 = Y[i]</a:t>
            </a:r>
          </a:p>
          <a:p>
            <a:pPr>
              <a:buNone/>
            </a:pPr>
            <a:r>
              <a:rPr lang="en-US" sz="1600" dirty="0"/>
              <a:t>	sub.f64	RD0, RD0, RD2		; Difference in RD0</a:t>
            </a:r>
          </a:p>
          <a:p>
            <a:pPr>
              <a:buNone/>
            </a:pPr>
            <a:r>
              <a:rPr lang="nn-NO" sz="1600" dirty="0"/>
              <a:t>	st.global.f64	[X+R8], RD0		; X[i] = RD0</a:t>
            </a:r>
          </a:p>
          <a:p>
            <a:pPr>
              <a:buNone/>
            </a:pPr>
            <a:r>
              <a:rPr lang="en-US" sz="1600" dirty="0"/>
              <a:t>	@P1, bra	ENDIF1, </a:t>
            </a:r>
            <a:r>
              <a:rPr lang="en-US" sz="1600" i="1" dirty="0"/>
              <a:t>*Comp		; complement mask bits</a:t>
            </a:r>
          </a:p>
          <a:p>
            <a:pPr>
              <a:buNone/>
            </a:pPr>
            <a:r>
              <a:rPr lang="en-US" sz="1600" dirty="0"/>
              <a:t>						; if P1 true, go to ENDIF1</a:t>
            </a:r>
          </a:p>
          <a:p>
            <a:pPr>
              <a:buNone/>
            </a:pPr>
            <a:r>
              <a:rPr lang="pl-PL" sz="1600" dirty="0"/>
              <a:t>ELSE1:</a:t>
            </a:r>
            <a:r>
              <a:rPr lang="en-US" sz="1600" dirty="0"/>
              <a:t>		</a:t>
            </a:r>
            <a:r>
              <a:rPr lang="pl-PL" sz="1600" dirty="0"/>
              <a:t>ld.global.f64 RD0, [Z+R8]</a:t>
            </a:r>
            <a:r>
              <a:rPr lang="en-US" sz="1600" dirty="0"/>
              <a:t>	</a:t>
            </a:r>
            <a:r>
              <a:rPr lang="pl-PL" sz="1600" dirty="0"/>
              <a:t>; RD0 = Z[i]</a:t>
            </a:r>
          </a:p>
          <a:p>
            <a:pPr>
              <a:buNone/>
            </a:pPr>
            <a:r>
              <a:rPr lang="nn-NO" sz="1600" dirty="0"/>
              <a:t>			st.global.f64 [X+R8], RD0	; X[i] = RD0</a:t>
            </a:r>
          </a:p>
          <a:p>
            <a:pPr>
              <a:buNone/>
            </a:pPr>
            <a:r>
              <a:rPr lang="en-US" sz="1600" dirty="0"/>
              <a:t>ENDIF1: 	</a:t>
            </a:r>
            <a:r>
              <a:rPr lang="en-US" sz="1600" i="1" dirty="0"/>
              <a:t>&lt;next instruction&gt;, *Pop	; pop to restore old mask</a:t>
            </a:r>
            <a:endParaRPr lang="en-US" sz="1600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475598" y="1300265"/>
            <a:ext cx="2967479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Graphical Processing Units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NVIDIA GPU Memory Structures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Each SIMD Lane has private section of off-chip DRAM</a:t>
            </a:r>
          </a:p>
          <a:p>
            <a:pPr lvl="1"/>
            <a:r>
              <a:rPr lang="en-US" dirty="0"/>
              <a:t>“Private memory”</a:t>
            </a:r>
          </a:p>
          <a:p>
            <a:pPr lvl="1"/>
            <a:r>
              <a:rPr lang="en-US" dirty="0"/>
              <a:t>Contains stack frame, spilling registers, and private variables</a:t>
            </a:r>
          </a:p>
          <a:p>
            <a:r>
              <a:rPr lang="en-US" dirty="0"/>
              <a:t>Each multithreaded SIMD processor also has local memory</a:t>
            </a:r>
          </a:p>
          <a:p>
            <a:pPr lvl="1"/>
            <a:r>
              <a:rPr lang="en-US" dirty="0"/>
              <a:t>Shared by SIMD lanes / threads within a block</a:t>
            </a:r>
          </a:p>
          <a:p>
            <a:r>
              <a:rPr lang="en-US" dirty="0"/>
              <a:t>Memory shared by SIMD processors is GPU Memory</a:t>
            </a:r>
          </a:p>
          <a:p>
            <a:pPr lvl="1"/>
            <a:r>
              <a:rPr lang="en-US" dirty="0"/>
              <a:t>Host can read and write GPU memory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475598" y="1300265"/>
            <a:ext cx="2967479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Graphical Processing Units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/>
              <a:t>Fermi Architecture Innovations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Each SIMD processor has</a:t>
            </a:r>
          </a:p>
          <a:p>
            <a:pPr lvl="1"/>
            <a:r>
              <a:rPr lang="en-US" sz="2000" dirty="0"/>
              <a:t>Two SIMD thread schedulers, two instruction dispatch units</a:t>
            </a:r>
          </a:p>
          <a:p>
            <a:pPr lvl="1"/>
            <a:r>
              <a:rPr lang="en-US" sz="2000" dirty="0"/>
              <a:t>16 SIMD lanes (SIMD width=32, chime=2 cycles), 16 load-store units, 4 special function units</a:t>
            </a:r>
          </a:p>
          <a:p>
            <a:pPr lvl="1"/>
            <a:r>
              <a:rPr lang="en-US" sz="2000" dirty="0"/>
              <a:t>Thus, two threads of SIMD instructions are scheduled every two clock cycles</a:t>
            </a:r>
          </a:p>
          <a:p>
            <a:r>
              <a:rPr lang="en-US" sz="2400" dirty="0"/>
              <a:t>Fast double precision</a:t>
            </a:r>
          </a:p>
          <a:p>
            <a:r>
              <a:rPr lang="en-US" sz="2400" dirty="0"/>
              <a:t>Caches for GPU memory</a:t>
            </a:r>
          </a:p>
          <a:p>
            <a:r>
              <a:rPr lang="en-US" sz="2400" dirty="0"/>
              <a:t>64-bit addressing and unified address space</a:t>
            </a:r>
          </a:p>
          <a:p>
            <a:r>
              <a:rPr lang="en-US" sz="2400" dirty="0"/>
              <a:t>Error correcting codes</a:t>
            </a:r>
          </a:p>
          <a:p>
            <a:r>
              <a:rPr lang="en-US" sz="2400" dirty="0"/>
              <a:t>Faster context switching</a:t>
            </a:r>
          </a:p>
          <a:p>
            <a:r>
              <a:rPr lang="en-US" sz="2400" dirty="0"/>
              <a:t>Faster atomic instructions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475598" y="1300265"/>
            <a:ext cx="2967479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Graphical Processing Units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/>
              <a:t>Fermi Multithreaded SIMD Proc.</a:t>
            </a:r>
            <a:endParaRPr lang="en-AU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475598" y="1300265"/>
            <a:ext cx="2967479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Graphical Processing Units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900792"/>
            <a:ext cx="4680520" cy="526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/>
              <a:t>Loop-Level Parallelism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Focuses on determining whether data accesses in later iterations are dependent on data values produced in earlier iterations</a:t>
            </a:r>
          </a:p>
          <a:p>
            <a:pPr lvl="1"/>
            <a:r>
              <a:rPr lang="en-US" sz="2000" dirty="0"/>
              <a:t>Loop-carried dependence</a:t>
            </a:r>
          </a:p>
          <a:p>
            <a:endParaRPr lang="nn-NO" dirty="0"/>
          </a:p>
          <a:p>
            <a:r>
              <a:rPr lang="nn-NO" dirty="0"/>
              <a:t>Example 1:</a:t>
            </a:r>
          </a:p>
          <a:p>
            <a:pPr>
              <a:buNone/>
            </a:pPr>
            <a:r>
              <a:rPr lang="nn-NO" dirty="0"/>
              <a:t>	</a:t>
            </a:r>
            <a:r>
              <a:rPr lang="nn-NO" sz="2000" dirty="0"/>
              <a:t>for (i=999; i&gt;=0; i=i-1)</a:t>
            </a:r>
          </a:p>
          <a:p>
            <a:pPr>
              <a:buNone/>
            </a:pPr>
            <a:r>
              <a:rPr lang="en-US" sz="2000" dirty="0"/>
              <a:t>		x[</a:t>
            </a:r>
            <a:r>
              <a:rPr lang="en-US" sz="2000" dirty="0" err="1"/>
              <a:t>i</a:t>
            </a:r>
            <a:r>
              <a:rPr lang="en-US" sz="2000" dirty="0"/>
              <a:t>] = x[</a:t>
            </a:r>
            <a:r>
              <a:rPr lang="en-US" sz="2000" dirty="0" err="1"/>
              <a:t>i</a:t>
            </a:r>
            <a:r>
              <a:rPr lang="en-US" sz="2000" dirty="0"/>
              <a:t>] + s;</a:t>
            </a:r>
          </a:p>
          <a:p>
            <a:endParaRPr lang="en-US" dirty="0"/>
          </a:p>
          <a:p>
            <a:r>
              <a:rPr lang="en-US" dirty="0"/>
              <a:t>No loop-carried dependence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379140" y="2395529"/>
            <a:ext cx="5160387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Detecting and Enhancing Loop-Level Parallelism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/>
              <a:t>Loop-Level Parallelism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n-NO" dirty="0"/>
              <a:t>Example 2:</a:t>
            </a:r>
          </a:p>
          <a:p>
            <a:pPr>
              <a:buNone/>
            </a:pPr>
            <a:r>
              <a:rPr lang="en-US" sz="2000" dirty="0"/>
              <a:t>	for (</a:t>
            </a:r>
            <a:r>
              <a:rPr lang="en-US" sz="2000" dirty="0" err="1"/>
              <a:t>i</a:t>
            </a:r>
            <a:r>
              <a:rPr lang="en-US" sz="2000" dirty="0"/>
              <a:t>=0; </a:t>
            </a:r>
            <a:r>
              <a:rPr lang="en-US" sz="2000" dirty="0" err="1"/>
              <a:t>i</a:t>
            </a:r>
            <a:r>
              <a:rPr lang="en-US" sz="2000" dirty="0"/>
              <a:t>&lt;100; </a:t>
            </a:r>
            <a:r>
              <a:rPr lang="en-US" sz="2000" dirty="0" err="1"/>
              <a:t>i</a:t>
            </a:r>
            <a:r>
              <a:rPr lang="en-US" sz="2000" dirty="0"/>
              <a:t>=i+1) {</a:t>
            </a:r>
          </a:p>
          <a:p>
            <a:pPr>
              <a:buNone/>
            </a:pPr>
            <a:r>
              <a:rPr lang="en-US" sz="2000" dirty="0"/>
              <a:t>		A[i+1] = A[</a:t>
            </a:r>
            <a:r>
              <a:rPr lang="en-US" sz="2000" dirty="0" err="1"/>
              <a:t>i</a:t>
            </a:r>
            <a:r>
              <a:rPr lang="en-US" sz="2000" dirty="0"/>
              <a:t>] + C[</a:t>
            </a:r>
            <a:r>
              <a:rPr lang="en-US" sz="2000" dirty="0" err="1"/>
              <a:t>i</a:t>
            </a:r>
            <a:r>
              <a:rPr lang="en-US" sz="2000" dirty="0"/>
              <a:t>]; /* S1 */</a:t>
            </a:r>
          </a:p>
          <a:p>
            <a:pPr>
              <a:buNone/>
            </a:pPr>
            <a:r>
              <a:rPr lang="en-US" sz="2000" dirty="0"/>
              <a:t>		B[i+1] = B[</a:t>
            </a:r>
            <a:r>
              <a:rPr lang="en-US" sz="2000" dirty="0" err="1"/>
              <a:t>i</a:t>
            </a:r>
            <a:r>
              <a:rPr lang="en-US" sz="2000" dirty="0"/>
              <a:t>] + A[i+1]; /* S2 */</a:t>
            </a:r>
          </a:p>
          <a:p>
            <a:pPr>
              <a:buNone/>
            </a:pPr>
            <a:r>
              <a:rPr lang="en-US" sz="2000" dirty="0"/>
              <a:t>	}</a:t>
            </a:r>
            <a:endParaRPr lang="nn-NO" sz="2000" dirty="0"/>
          </a:p>
          <a:p>
            <a:pPr>
              <a:buNone/>
            </a:pPr>
            <a:r>
              <a:rPr lang="nn-NO" dirty="0"/>
              <a:t>	</a:t>
            </a:r>
          </a:p>
          <a:p>
            <a:r>
              <a:rPr lang="nn-NO" dirty="0"/>
              <a:t>S1 and S2 use values computed by S1 in previous iteration</a:t>
            </a:r>
          </a:p>
          <a:p>
            <a:r>
              <a:rPr lang="nn-NO" dirty="0"/>
              <a:t>S2 uses value computed by S1 in same iteration</a:t>
            </a:r>
          </a:p>
          <a:p>
            <a:endParaRPr lang="en-US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379140" y="2395529"/>
            <a:ext cx="5160387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Detecting and Enhancing Loop-Level Parallelism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707886"/>
          </a:xfrm>
        </p:spPr>
        <p:txBody>
          <a:bodyPr/>
          <a:lstStyle/>
          <a:p>
            <a:r>
              <a:rPr lang="en-US" dirty="0"/>
              <a:t>VECTOR ARCHITECTURES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/>
              <a:t>Copyright © 2012, Elsevier Inc. All rights reserved.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226680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/>
              <a:t>Loop-Level Parallelism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Example 3:</a:t>
            </a:r>
          </a:p>
          <a:p>
            <a:pPr>
              <a:buNone/>
            </a:pPr>
            <a:r>
              <a:rPr lang="en-US" sz="2000" dirty="0"/>
              <a:t>	for (</a:t>
            </a:r>
            <a:r>
              <a:rPr lang="en-US" sz="2000" dirty="0" err="1"/>
              <a:t>i</a:t>
            </a:r>
            <a:r>
              <a:rPr lang="en-US" sz="2000" dirty="0"/>
              <a:t>=0; </a:t>
            </a:r>
            <a:r>
              <a:rPr lang="en-US" sz="2000" dirty="0" err="1"/>
              <a:t>i</a:t>
            </a:r>
            <a:r>
              <a:rPr lang="en-US" sz="2000" dirty="0"/>
              <a:t>&lt;100; </a:t>
            </a:r>
            <a:r>
              <a:rPr lang="en-US" sz="2000" dirty="0" err="1"/>
              <a:t>i</a:t>
            </a:r>
            <a:r>
              <a:rPr lang="en-US" sz="2000" dirty="0"/>
              <a:t>=i+1) {</a:t>
            </a:r>
          </a:p>
          <a:p>
            <a:pPr>
              <a:buNone/>
            </a:pPr>
            <a:r>
              <a:rPr lang="en-US" sz="2000" dirty="0"/>
              <a:t>		A[</a:t>
            </a:r>
            <a:r>
              <a:rPr lang="en-US" sz="2000" dirty="0" err="1"/>
              <a:t>i</a:t>
            </a:r>
            <a:r>
              <a:rPr lang="en-US" sz="2000" dirty="0"/>
              <a:t>] = A[</a:t>
            </a:r>
            <a:r>
              <a:rPr lang="en-US" sz="2000" dirty="0" err="1"/>
              <a:t>i</a:t>
            </a:r>
            <a:r>
              <a:rPr lang="en-US" sz="2000" dirty="0"/>
              <a:t>] + B[</a:t>
            </a:r>
            <a:r>
              <a:rPr lang="en-US" sz="2000" dirty="0" err="1"/>
              <a:t>i</a:t>
            </a:r>
            <a:r>
              <a:rPr lang="en-US" sz="2000" dirty="0"/>
              <a:t>]; /* S1 */</a:t>
            </a:r>
          </a:p>
          <a:p>
            <a:pPr>
              <a:buNone/>
            </a:pPr>
            <a:r>
              <a:rPr lang="en-US" sz="2000" dirty="0"/>
              <a:t>		B[i+1] = C[</a:t>
            </a:r>
            <a:r>
              <a:rPr lang="en-US" sz="2000" dirty="0" err="1"/>
              <a:t>i</a:t>
            </a:r>
            <a:r>
              <a:rPr lang="en-US" sz="2000" dirty="0"/>
              <a:t>] + D[</a:t>
            </a:r>
            <a:r>
              <a:rPr lang="en-US" sz="2000" dirty="0" err="1"/>
              <a:t>i</a:t>
            </a:r>
            <a:r>
              <a:rPr lang="en-US" sz="2000" dirty="0"/>
              <a:t>]; /* S2 */</a:t>
            </a:r>
          </a:p>
          <a:p>
            <a:pPr>
              <a:buNone/>
            </a:pPr>
            <a:r>
              <a:rPr lang="en-US" sz="2000" dirty="0"/>
              <a:t>	}</a:t>
            </a:r>
          </a:p>
          <a:p>
            <a:r>
              <a:rPr lang="en-US" sz="2000" dirty="0"/>
              <a:t>S1 uses value computed by S2 in previous iteration but dependence is not circular so loop is parallel</a:t>
            </a:r>
          </a:p>
          <a:p>
            <a:r>
              <a:rPr lang="en-US" sz="2000" dirty="0"/>
              <a:t>Transform to:</a:t>
            </a:r>
          </a:p>
          <a:p>
            <a:pPr>
              <a:buNone/>
            </a:pPr>
            <a:r>
              <a:rPr lang="en-US" sz="2000" dirty="0"/>
              <a:t>	A[0] = A[0] + B[0];</a:t>
            </a:r>
          </a:p>
          <a:p>
            <a:pPr>
              <a:buNone/>
            </a:pPr>
            <a:r>
              <a:rPr lang="en-US" sz="2000" dirty="0"/>
              <a:t>	for (</a:t>
            </a:r>
            <a:r>
              <a:rPr lang="en-US" sz="2000" dirty="0" err="1"/>
              <a:t>i</a:t>
            </a:r>
            <a:r>
              <a:rPr lang="en-US" sz="2000" dirty="0"/>
              <a:t>=0; </a:t>
            </a:r>
            <a:r>
              <a:rPr lang="en-US" sz="2000" dirty="0" err="1"/>
              <a:t>i</a:t>
            </a:r>
            <a:r>
              <a:rPr lang="en-US" sz="2000" dirty="0"/>
              <a:t>&lt;99; </a:t>
            </a:r>
            <a:r>
              <a:rPr lang="en-US" sz="2000" dirty="0" err="1"/>
              <a:t>i</a:t>
            </a:r>
            <a:r>
              <a:rPr lang="en-US" sz="2000" dirty="0"/>
              <a:t>=i+1) {</a:t>
            </a:r>
          </a:p>
          <a:p>
            <a:pPr>
              <a:buNone/>
            </a:pPr>
            <a:r>
              <a:rPr lang="en-US" sz="2000" dirty="0"/>
              <a:t>		B[i+1] = C[</a:t>
            </a:r>
            <a:r>
              <a:rPr lang="en-US" sz="2000" dirty="0" err="1"/>
              <a:t>i</a:t>
            </a:r>
            <a:r>
              <a:rPr lang="en-US" sz="2000" dirty="0"/>
              <a:t>] + D[</a:t>
            </a:r>
            <a:r>
              <a:rPr lang="en-US" sz="2000" dirty="0" err="1"/>
              <a:t>i</a:t>
            </a:r>
            <a:r>
              <a:rPr lang="en-US" sz="2000" dirty="0"/>
              <a:t>];</a:t>
            </a:r>
          </a:p>
          <a:p>
            <a:pPr>
              <a:buNone/>
            </a:pPr>
            <a:r>
              <a:rPr lang="en-US" sz="2000" dirty="0"/>
              <a:t>		A[i+1] = A[i+1] + B[i+1];</a:t>
            </a:r>
          </a:p>
          <a:p>
            <a:pPr>
              <a:buNone/>
            </a:pPr>
            <a:r>
              <a:rPr lang="en-US" sz="2000" dirty="0"/>
              <a:t>	}</a:t>
            </a:r>
          </a:p>
          <a:p>
            <a:pPr>
              <a:buNone/>
            </a:pPr>
            <a:r>
              <a:rPr lang="en-US" sz="2000" dirty="0"/>
              <a:t>	B[100] = C[99] + D[99];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379140" y="2395529"/>
            <a:ext cx="5160387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Detecting and Enhancing Loop-Level Parallelism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/>
              <a:t>Loop-Level Parallelism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Example 4:</a:t>
            </a:r>
          </a:p>
          <a:p>
            <a:pPr>
              <a:buNone/>
            </a:pPr>
            <a:r>
              <a:rPr lang="en-US" sz="2400" dirty="0"/>
              <a:t>	for (</a:t>
            </a:r>
            <a:r>
              <a:rPr lang="en-US" sz="2400" dirty="0" err="1"/>
              <a:t>i</a:t>
            </a:r>
            <a:r>
              <a:rPr lang="en-US" sz="2400" dirty="0"/>
              <a:t>=0;i&lt;100;i=i+1)  {</a:t>
            </a:r>
          </a:p>
          <a:p>
            <a:pPr>
              <a:buNone/>
            </a:pPr>
            <a:r>
              <a:rPr lang="en-US" sz="2400" dirty="0"/>
              <a:t>		A[</a:t>
            </a:r>
            <a:r>
              <a:rPr lang="en-US" sz="2400" dirty="0" err="1"/>
              <a:t>i</a:t>
            </a:r>
            <a:r>
              <a:rPr lang="en-US" sz="2400" dirty="0"/>
              <a:t>] = B[</a:t>
            </a:r>
            <a:r>
              <a:rPr lang="en-US" sz="2400" dirty="0" err="1"/>
              <a:t>i</a:t>
            </a:r>
            <a:r>
              <a:rPr lang="en-US" sz="2400" dirty="0"/>
              <a:t>] + C[</a:t>
            </a:r>
            <a:r>
              <a:rPr lang="en-US" sz="2400" dirty="0" err="1"/>
              <a:t>i</a:t>
            </a:r>
            <a:r>
              <a:rPr lang="en-US" sz="2400" dirty="0"/>
              <a:t>];</a:t>
            </a:r>
          </a:p>
          <a:p>
            <a:pPr>
              <a:buNone/>
            </a:pPr>
            <a:r>
              <a:rPr lang="en-US" sz="2400" dirty="0"/>
              <a:t>		D[</a:t>
            </a:r>
            <a:r>
              <a:rPr lang="en-US" sz="2400" dirty="0" err="1"/>
              <a:t>i</a:t>
            </a:r>
            <a:r>
              <a:rPr lang="en-US" sz="2400" dirty="0"/>
              <a:t>] = A[</a:t>
            </a:r>
            <a:r>
              <a:rPr lang="en-US" sz="2400" dirty="0" err="1"/>
              <a:t>i</a:t>
            </a:r>
            <a:r>
              <a:rPr lang="en-US" sz="2400" dirty="0"/>
              <a:t>] * E[</a:t>
            </a:r>
            <a:r>
              <a:rPr lang="en-US" sz="2400" dirty="0" err="1"/>
              <a:t>i</a:t>
            </a:r>
            <a:r>
              <a:rPr lang="en-US" sz="2400" dirty="0"/>
              <a:t>];</a:t>
            </a:r>
          </a:p>
          <a:p>
            <a:pPr>
              <a:buNone/>
            </a:pPr>
            <a:r>
              <a:rPr lang="en-US" sz="2400" dirty="0"/>
              <a:t>	}</a:t>
            </a:r>
          </a:p>
          <a:p>
            <a:endParaRPr lang="en-US" sz="2400" dirty="0"/>
          </a:p>
          <a:p>
            <a:r>
              <a:rPr lang="en-US" sz="2400" dirty="0"/>
              <a:t>Example 5:</a:t>
            </a:r>
          </a:p>
          <a:p>
            <a:pPr>
              <a:buNone/>
            </a:pPr>
            <a:r>
              <a:rPr lang="en-US" sz="2400" dirty="0"/>
              <a:t>	for (</a:t>
            </a:r>
            <a:r>
              <a:rPr lang="en-US" sz="2400" dirty="0" err="1"/>
              <a:t>i</a:t>
            </a:r>
            <a:r>
              <a:rPr lang="en-US" sz="2400" dirty="0"/>
              <a:t>=1;i&lt;100;i=i+1)  {</a:t>
            </a:r>
          </a:p>
          <a:p>
            <a:pPr>
              <a:buNone/>
            </a:pPr>
            <a:r>
              <a:rPr lang="en-US" sz="2400" dirty="0"/>
              <a:t>		Y[</a:t>
            </a:r>
            <a:r>
              <a:rPr lang="en-US" sz="2400" dirty="0" err="1"/>
              <a:t>i</a:t>
            </a:r>
            <a:r>
              <a:rPr lang="en-US" sz="2400" dirty="0"/>
              <a:t>] = Y[i-1] + Y[</a:t>
            </a:r>
            <a:r>
              <a:rPr lang="en-US" sz="2400" dirty="0" err="1"/>
              <a:t>i</a:t>
            </a:r>
            <a:r>
              <a:rPr lang="en-US" sz="2400" dirty="0"/>
              <a:t>];</a:t>
            </a:r>
          </a:p>
          <a:p>
            <a:pPr>
              <a:buNone/>
            </a:pPr>
            <a:r>
              <a:rPr lang="en-US" sz="2400" dirty="0"/>
              <a:t>	}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379140" y="2395529"/>
            <a:ext cx="5160387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Detecting and Enhancing Loop-Level Parallelism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/>
              <a:t>Finding dependencies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Assume indices are affine:</a:t>
            </a:r>
          </a:p>
          <a:p>
            <a:pPr lvl="1"/>
            <a:r>
              <a:rPr lang="en-US" i="1" dirty="0"/>
              <a:t>a</a:t>
            </a:r>
            <a:r>
              <a:rPr lang="en-US" dirty="0"/>
              <a:t> x </a:t>
            </a:r>
            <a:r>
              <a:rPr lang="en-US" i="1" dirty="0" err="1"/>
              <a:t>i</a:t>
            </a:r>
            <a:r>
              <a:rPr lang="en-US" dirty="0"/>
              <a:t> + </a:t>
            </a:r>
            <a:r>
              <a:rPr lang="en-US" i="1" dirty="0"/>
              <a:t>b 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 is loop index)</a:t>
            </a:r>
          </a:p>
          <a:p>
            <a:endParaRPr lang="en-US" dirty="0"/>
          </a:p>
          <a:p>
            <a:r>
              <a:rPr lang="en-US" dirty="0"/>
              <a:t>Assume:</a:t>
            </a:r>
          </a:p>
          <a:p>
            <a:pPr lvl="1"/>
            <a:r>
              <a:rPr lang="en-US" dirty="0"/>
              <a:t>Store to </a:t>
            </a:r>
            <a:r>
              <a:rPr lang="en-US" i="1" dirty="0"/>
              <a:t>a</a:t>
            </a:r>
            <a:r>
              <a:rPr lang="en-US" dirty="0"/>
              <a:t> x </a:t>
            </a:r>
            <a:r>
              <a:rPr lang="en-US" i="1" dirty="0" err="1"/>
              <a:t>i</a:t>
            </a:r>
            <a:r>
              <a:rPr lang="en-US" dirty="0"/>
              <a:t> + </a:t>
            </a:r>
            <a:r>
              <a:rPr lang="en-US" i="1" dirty="0"/>
              <a:t>b</a:t>
            </a:r>
            <a:r>
              <a:rPr lang="en-US" dirty="0"/>
              <a:t>, then</a:t>
            </a:r>
          </a:p>
          <a:p>
            <a:pPr lvl="1"/>
            <a:r>
              <a:rPr lang="en-US" dirty="0"/>
              <a:t>Load from </a:t>
            </a:r>
            <a:r>
              <a:rPr lang="en-US" i="1" dirty="0"/>
              <a:t>c</a:t>
            </a:r>
            <a:r>
              <a:rPr lang="en-US" dirty="0"/>
              <a:t> x </a:t>
            </a:r>
            <a:r>
              <a:rPr lang="en-US" i="1" dirty="0" err="1"/>
              <a:t>i</a:t>
            </a:r>
            <a:r>
              <a:rPr lang="en-US" dirty="0"/>
              <a:t> + </a:t>
            </a:r>
            <a:r>
              <a:rPr lang="en-US" i="1" dirty="0"/>
              <a:t>d</a:t>
            </a:r>
          </a:p>
          <a:p>
            <a:pPr lvl="1"/>
            <a:r>
              <a:rPr lang="en-US" i="1" dirty="0" err="1"/>
              <a:t>i</a:t>
            </a:r>
            <a:r>
              <a:rPr lang="en-US" dirty="0"/>
              <a:t> runs from </a:t>
            </a:r>
            <a:r>
              <a:rPr lang="en-US" i="1" dirty="0"/>
              <a:t>m</a:t>
            </a:r>
            <a:r>
              <a:rPr lang="en-US" dirty="0"/>
              <a:t> to </a:t>
            </a:r>
            <a:r>
              <a:rPr lang="en-US" i="1" dirty="0"/>
              <a:t>n</a:t>
            </a:r>
          </a:p>
          <a:p>
            <a:pPr lvl="1"/>
            <a:r>
              <a:rPr lang="en-US" dirty="0"/>
              <a:t>Dependence exists if:</a:t>
            </a:r>
          </a:p>
          <a:p>
            <a:pPr lvl="2"/>
            <a:r>
              <a:rPr lang="en-US" dirty="0"/>
              <a:t>Given </a:t>
            </a:r>
            <a:r>
              <a:rPr lang="en-US" i="1" dirty="0"/>
              <a:t>j</a:t>
            </a:r>
            <a:r>
              <a:rPr lang="en-US" dirty="0"/>
              <a:t>, </a:t>
            </a:r>
            <a:r>
              <a:rPr lang="en-US" i="1" dirty="0"/>
              <a:t>k</a:t>
            </a:r>
            <a:r>
              <a:rPr lang="en-US" dirty="0"/>
              <a:t> such that </a:t>
            </a:r>
            <a:r>
              <a:rPr lang="en-US" i="1" dirty="0"/>
              <a:t>m</a:t>
            </a:r>
            <a:r>
              <a:rPr lang="en-US" dirty="0"/>
              <a:t> ≤ </a:t>
            </a:r>
            <a:r>
              <a:rPr lang="en-US" i="1" dirty="0"/>
              <a:t>j</a:t>
            </a:r>
            <a:r>
              <a:rPr lang="en-US" dirty="0"/>
              <a:t> ≤ </a:t>
            </a:r>
            <a:r>
              <a:rPr lang="en-US" i="1" dirty="0"/>
              <a:t>n</a:t>
            </a:r>
            <a:r>
              <a:rPr lang="en-US" dirty="0"/>
              <a:t>, </a:t>
            </a:r>
            <a:r>
              <a:rPr lang="en-US" i="1" dirty="0"/>
              <a:t>m</a:t>
            </a:r>
            <a:r>
              <a:rPr lang="en-US" dirty="0"/>
              <a:t> ≤ </a:t>
            </a:r>
            <a:r>
              <a:rPr lang="en-US" i="1" dirty="0"/>
              <a:t>k</a:t>
            </a:r>
            <a:r>
              <a:rPr lang="en-US" dirty="0"/>
              <a:t> ≤ </a:t>
            </a:r>
            <a:r>
              <a:rPr lang="en-US" i="1" dirty="0"/>
              <a:t>n</a:t>
            </a:r>
          </a:p>
          <a:p>
            <a:pPr lvl="2"/>
            <a:r>
              <a:rPr lang="en-US" dirty="0"/>
              <a:t>Store to </a:t>
            </a:r>
            <a:r>
              <a:rPr lang="en-US" i="1" dirty="0"/>
              <a:t>a</a:t>
            </a:r>
            <a:r>
              <a:rPr lang="en-US" dirty="0"/>
              <a:t> x </a:t>
            </a:r>
            <a:r>
              <a:rPr lang="en-US" i="1" dirty="0"/>
              <a:t>j</a:t>
            </a:r>
            <a:r>
              <a:rPr lang="en-US" dirty="0"/>
              <a:t> + </a:t>
            </a:r>
            <a:r>
              <a:rPr lang="en-US" i="1" dirty="0"/>
              <a:t>b</a:t>
            </a:r>
            <a:r>
              <a:rPr lang="en-US" dirty="0"/>
              <a:t>, load from </a:t>
            </a:r>
            <a:r>
              <a:rPr lang="en-US" i="1" dirty="0"/>
              <a:t>a</a:t>
            </a:r>
            <a:r>
              <a:rPr lang="en-US" dirty="0"/>
              <a:t> x </a:t>
            </a:r>
            <a:r>
              <a:rPr lang="en-US" i="1" dirty="0"/>
              <a:t>k</a:t>
            </a:r>
            <a:r>
              <a:rPr lang="en-US" dirty="0"/>
              <a:t> + </a:t>
            </a:r>
            <a:r>
              <a:rPr lang="en-US" i="1" dirty="0"/>
              <a:t>d</a:t>
            </a:r>
            <a:r>
              <a:rPr lang="en-US" dirty="0"/>
              <a:t>, and </a:t>
            </a:r>
            <a:r>
              <a:rPr lang="en-US" i="1" dirty="0">
                <a:solidFill>
                  <a:srgbClr val="FF0000"/>
                </a:solidFill>
              </a:rPr>
              <a:t>a</a:t>
            </a:r>
            <a:r>
              <a:rPr lang="en-US" dirty="0">
                <a:solidFill>
                  <a:srgbClr val="FF0000"/>
                </a:solidFill>
              </a:rPr>
              <a:t> x </a:t>
            </a:r>
            <a:r>
              <a:rPr lang="en-US" i="1" dirty="0">
                <a:solidFill>
                  <a:srgbClr val="FF0000"/>
                </a:solidFill>
              </a:rPr>
              <a:t>j</a:t>
            </a:r>
            <a:r>
              <a:rPr lang="en-US" dirty="0">
                <a:solidFill>
                  <a:srgbClr val="FF0000"/>
                </a:solidFill>
              </a:rPr>
              <a:t> + </a:t>
            </a:r>
            <a:r>
              <a:rPr lang="en-US" i="1" dirty="0">
                <a:solidFill>
                  <a:srgbClr val="FF0000"/>
                </a:solidFill>
              </a:rPr>
              <a:t>b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</a:rPr>
              <a:t>c</a:t>
            </a:r>
            <a:r>
              <a:rPr lang="en-US" dirty="0">
                <a:solidFill>
                  <a:srgbClr val="FF0000"/>
                </a:solidFill>
              </a:rPr>
              <a:t> x </a:t>
            </a:r>
            <a:r>
              <a:rPr lang="en-US" i="1" dirty="0">
                <a:solidFill>
                  <a:srgbClr val="FF0000"/>
                </a:solidFill>
              </a:rPr>
              <a:t>k</a:t>
            </a:r>
            <a:r>
              <a:rPr lang="en-US" dirty="0">
                <a:solidFill>
                  <a:srgbClr val="FF0000"/>
                </a:solidFill>
              </a:rPr>
              <a:t> + </a:t>
            </a:r>
            <a:r>
              <a:rPr lang="en-US" i="1" dirty="0">
                <a:solidFill>
                  <a:srgbClr val="FF0000"/>
                </a:solidFill>
              </a:rPr>
              <a:t>d</a:t>
            </a:r>
          </a:p>
          <a:p>
            <a:pPr lvl="2"/>
            <a:endParaRPr lang="en-US" i="1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379140" y="2395529"/>
            <a:ext cx="5160387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Detecting and Enhancing Loop-Level Parallelism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/>
              <a:t>Finding dependencies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Generally cannot determine at compile time</a:t>
            </a:r>
          </a:p>
          <a:p>
            <a:r>
              <a:rPr lang="en-US" dirty="0"/>
              <a:t>Test for absence of a dependence:</a:t>
            </a:r>
          </a:p>
          <a:p>
            <a:pPr lvl="1"/>
            <a:r>
              <a:rPr lang="en-US" dirty="0"/>
              <a:t>GCD test:</a:t>
            </a:r>
          </a:p>
          <a:p>
            <a:pPr lvl="2"/>
            <a:r>
              <a:rPr lang="en-US" dirty="0"/>
              <a:t>If a dependency exists, GCD(</a:t>
            </a:r>
            <a:r>
              <a:rPr lang="en-US" i="1" dirty="0" err="1"/>
              <a:t>c</a:t>
            </a:r>
            <a:r>
              <a:rPr lang="en-US" dirty="0" err="1"/>
              <a:t>,</a:t>
            </a:r>
            <a:r>
              <a:rPr lang="en-US" i="1" dirty="0" err="1"/>
              <a:t>a</a:t>
            </a:r>
            <a:r>
              <a:rPr lang="en-US" dirty="0"/>
              <a:t>) must evenly divide (</a:t>
            </a:r>
            <a:r>
              <a:rPr lang="en-US" i="1" dirty="0"/>
              <a:t>d</a:t>
            </a:r>
            <a:r>
              <a:rPr lang="en-US" dirty="0"/>
              <a:t>-</a:t>
            </a:r>
            <a:r>
              <a:rPr lang="en-US" i="1" dirty="0"/>
              <a:t>b</a:t>
            </a:r>
            <a:r>
              <a:rPr lang="en-US" dirty="0"/>
              <a:t>)</a:t>
            </a:r>
          </a:p>
          <a:p>
            <a:pPr lvl="2"/>
            <a:endParaRPr lang="en-US" dirty="0"/>
          </a:p>
          <a:p>
            <a:r>
              <a:rPr lang="en-US" dirty="0"/>
              <a:t>Example:</a:t>
            </a:r>
          </a:p>
          <a:p>
            <a:pPr lvl="1">
              <a:buNone/>
            </a:pPr>
            <a:r>
              <a:rPr lang="nn-NO" dirty="0"/>
              <a:t>for (i=0; i&lt;100; i=i+1) {</a:t>
            </a:r>
          </a:p>
          <a:p>
            <a:pPr lvl="1">
              <a:buNone/>
            </a:pPr>
            <a:r>
              <a:rPr lang="nn-NO" dirty="0"/>
              <a:t>	X[2*i+3] = X[2*i] * 5.0;</a:t>
            </a:r>
          </a:p>
          <a:p>
            <a:pPr lvl="1">
              <a:buNone/>
            </a:pPr>
            <a:r>
              <a:rPr lang="nn-NO" dirty="0"/>
              <a:t>}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379140" y="2395529"/>
            <a:ext cx="5160387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Detecting and Enhancing Loop-Level Parallelism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/>
              <a:t>Finding dependencies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 2:</a:t>
            </a:r>
          </a:p>
          <a:p>
            <a:pPr lvl="1"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 </a:t>
            </a:r>
            <a:r>
              <a:rPr lang="en-US" dirty="0" err="1"/>
              <a:t>i</a:t>
            </a:r>
            <a:r>
              <a:rPr lang="en-US" dirty="0"/>
              <a:t>&lt;100; </a:t>
            </a:r>
            <a:r>
              <a:rPr lang="en-US" dirty="0" err="1"/>
              <a:t>i</a:t>
            </a:r>
            <a:r>
              <a:rPr lang="en-US" dirty="0"/>
              <a:t>=i+1) {</a:t>
            </a:r>
          </a:p>
          <a:p>
            <a:pPr lvl="1">
              <a:buNone/>
            </a:pPr>
            <a:r>
              <a:rPr lang="en-US" dirty="0"/>
              <a:t>	Y[</a:t>
            </a:r>
            <a:r>
              <a:rPr lang="en-US" dirty="0" err="1"/>
              <a:t>i</a:t>
            </a:r>
            <a:r>
              <a:rPr lang="en-US" dirty="0"/>
              <a:t>] = X[</a:t>
            </a:r>
            <a:r>
              <a:rPr lang="en-US" dirty="0" err="1"/>
              <a:t>i</a:t>
            </a:r>
            <a:r>
              <a:rPr lang="en-US" dirty="0"/>
              <a:t>] / c; /* S1 */</a:t>
            </a:r>
          </a:p>
          <a:p>
            <a:pPr lvl="1">
              <a:buNone/>
            </a:pPr>
            <a:r>
              <a:rPr lang="en-US" dirty="0"/>
              <a:t>	X[</a:t>
            </a:r>
            <a:r>
              <a:rPr lang="en-US" dirty="0" err="1"/>
              <a:t>i</a:t>
            </a:r>
            <a:r>
              <a:rPr lang="en-US" dirty="0"/>
              <a:t>] = X[</a:t>
            </a:r>
            <a:r>
              <a:rPr lang="en-US" dirty="0" err="1"/>
              <a:t>i</a:t>
            </a:r>
            <a:r>
              <a:rPr lang="en-US" dirty="0"/>
              <a:t>] + c; /* S2 */</a:t>
            </a:r>
          </a:p>
          <a:p>
            <a:pPr lvl="1">
              <a:buNone/>
            </a:pPr>
            <a:r>
              <a:rPr lang="en-US" dirty="0"/>
              <a:t>	Z[</a:t>
            </a:r>
            <a:r>
              <a:rPr lang="en-US" dirty="0" err="1"/>
              <a:t>i</a:t>
            </a:r>
            <a:r>
              <a:rPr lang="en-US" dirty="0"/>
              <a:t>] = Y[</a:t>
            </a:r>
            <a:r>
              <a:rPr lang="en-US" dirty="0" err="1"/>
              <a:t>i</a:t>
            </a:r>
            <a:r>
              <a:rPr lang="en-US" dirty="0"/>
              <a:t>] + c; /* S3 */</a:t>
            </a:r>
          </a:p>
          <a:p>
            <a:pPr lvl="1">
              <a:buNone/>
            </a:pPr>
            <a:r>
              <a:rPr lang="en-US" dirty="0"/>
              <a:t>	Y[</a:t>
            </a:r>
            <a:r>
              <a:rPr lang="en-US" dirty="0" err="1"/>
              <a:t>i</a:t>
            </a:r>
            <a:r>
              <a:rPr lang="en-US" dirty="0"/>
              <a:t>] = c - Y[</a:t>
            </a:r>
            <a:r>
              <a:rPr lang="en-US" dirty="0" err="1"/>
              <a:t>i</a:t>
            </a:r>
            <a:r>
              <a:rPr lang="en-US" dirty="0"/>
              <a:t>]; /* S4 */</a:t>
            </a:r>
          </a:p>
          <a:p>
            <a:pPr lvl="1">
              <a:buNone/>
            </a:pPr>
            <a:r>
              <a:rPr lang="en-US" dirty="0"/>
              <a:t>}</a:t>
            </a:r>
          </a:p>
          <a:p>
            <a:pPr lvl="1">
              <a:buNone/>
            </a:pPr>
            <a:endParaRPr lang="en-US" dirty="0"/>
          </a:p>
          <a:p>
            <a:r>
              <a:rPr lang="en-US" dirty="0"/>
              <a:t>Watch for </a:t>
            </a:r>
            <a:r>
              <a:rPr lang="en-US" dirty="0" err="1"/>
              <a:t>antidependencies</a:t>
            </a:r>
            <a:r>
              <a:rPr lang="en-US" dirty="0"/>
              <a:t> and output dependencies</a:t>
            </a:r>
          </a:p>
          <a:p>
            <a:endParaRPr lang="en-US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379140" y="2395529"/>
            <a:ext cx="5160387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Detecting and Enhancing Loop-Level Parallelism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/>
              <a:t>Finding dependencies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 2:</a:t>
            </a:r>
          </a:p>
          <a:p>
            <a:pPr lvl="1"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 </a:t>
            </a:r>
            <a:r>
              <a:rPr lang="en-US" dirty="0" err="1"/>
              <a:t>i</a:t>
            </a:r>
            <a:r>
              <a:rPr lang="en-US" dirty="0"/>
              <a:t>&lt;100; </a:t>
            </a:r>
            <a:r>
              <a:rPr lang="en-US" dirty="0" err="1"/>
              <a:t>i</a:t>
            </a:r>
            <a:r>
              <a:rPr lang="en-US" dirty="0"/>
              <a:t>=i+1) {</a:t>
            </a:r>
          </a:p>
          <a:p>
            <a:pPr lvl="1">
              <a:buNone/>
            </a:pPr>
            <a:r>
              <a:rPr lang="en-US" dirty="0"/>
              <a:t>	Y[</a:t>
            </a:r>
            <a:r>
              <a:rPr lang="en-US" dirty="0" err="1"/>
              <a:t>i</a:t>
            </a:r>
            <a:r>
              <a:rPr lang="en-US" dirty="0"/>
              <a:t>] = X[</a:t>
            </a:r>
            <a:r>
              <a:rPr lang="en-US" dirty="0" err="1"/>
              <a:t>i</a:t>
            </a:r>
            <a:r>
              <a:rPr lang="en-US" dirty="0"/>
              <a:t>] / c; /* S1 */</a:t>
            </a:r>
          </a:p>
          <a:p>
            <a:pPr lvl="1">
              <a:buNone/>
            </a:pPr>
            <a:r>
              <a:rPr lang="en-US" dirty="0"/>
              <a:t>	X[</a:t>
            </a:r>
            <a:r>
              <a:rPr lang="en-US" dirty="0" err="1"/>
              <a:t>i</a:t>
            </a:r>
            <a:r>
              <a:rPr lang="en-US" dirty="0"/>
              <a:t>] = X[</a:t>
            </a:r>
            <a:r>
              <a:rPr lang="en-US" dirty="0" err="1"/>
              <a:t>i</a:t>
            </a:r>
            <a:r>
              <a:rPr lang="en-US" dirty="0"/>
              <a:t>] + c; /* S2 */</a:t>
            </a:r>
          </a:p>
          <a:p>
            <a:pPr lvl="1">
              <a:buNone/>
            </a:pPr>
            <a:r>
              <a:rPr lang="en-US" dirty="0"/>
              <a:t>	Z[</a:t>
            </a:r>
            <a:r>
              <a:rPr lang="en-US" dirty="0" err="1"/>
              <a:t>i</a:t>
            </a:r>
            <a:r>
              <a:rPr lang="en-US" dirty="0"/>
              <a:t>] = Y[</a:t>
            </a:r>
            <a:r>
              <a:rPr lang="en-US" dirty="0" err="1"/>
              <a:t>i</a:t>
            </a:r>
            <a:r>
              <a:rPr lang="en-US" dirty="0"/>
              <a:t>] + c; /* S3 */</a:t>
            </a:r>
          </a:p>
          <a:p>
            <a:pPr lvl="1">
              <a:buNone/>
            </a:pPr>
            <a:r>
              <a:rPr lang="en-US" dirty="0"/>
              <a:t>	Y[</a:t>
            </a:r>
            <a:r>
              <a:rPr lang="en-US" dirty="0" err="1"/>
              <a:t>i</a:t>
            </a:r>
            <a:r>
              <a:rPr lang="en-US" dirty="0"/>
              <a:t>] = c - Y[</a:t>
            </a:r>
            <a:r>
              <a:rPr lang="en-US" dirty="0" err="1"/>
              <a:t>i</a:t>
            </a:r>
            <a:r>
              <a:rPr lang="en-US" dirty="0"/>
              <a:t>]; /* S4 */</a:t>
            </a:r>
          </a:p>
          <a:p>
            <a:pPr lvl="1">
              <a:buNone/>
            </a:pPr>
            <a:r>
              <a:rPr lang="en-US" dirty="0"/>
              <a:t>}</a:t>
            </a:r>
          </a:p>
          <a:p>
            <a:pPr lvl="1">
              <a:buNone/>
            </a:pPr>
            <a:endParaRPr lang="en-US" dirty="0"/>
          </a:p>
          <a:p>
            <a:r>
              <a:rPr lang="en-US" dirty="0"/>
              <a:t>Watch for </a:t>
            </a:r>
            <a:r>
              <a:rPr lang="en-US" dirty="0" err="1"/>
              <a:t>antidependencies</a:t>
            </a:r>
            <a:r>
              <a:rPr lang="en-US" dirty="0"/>
              <a:t> and output dependencies</a:t>
            </a:r>
          </a:p>
          <a:p>
            <a:endParaRPr lang="en-US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379140" y="2395529"/>
            <a:ext cx="5160387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Detecting and Enhancing Loop-Level Parallelism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/>
              <a:t>Reductions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n-NO" sz="2000" dirty="0"/>
              <a:t>Reduction Operation:</a:t>
            </a:r>
          </a:p>
          <a:p>
            <a:pPr>
              <a:buNone/>
            </a:pPr>
            <a:r>
              <a:rPr lang="nn-NO" sz="2000" dirty="0"/>
              <a:t>	for (i=9999; i&gt;=0; i=i-1)</a:t>
            </a:r>
          </a:p>
          <a:p>
            <a:pPr>
              <a:buNone/>
            </a:pPr>
            <a:r>
              <a:rPr lang="en-US" sz="2000" dirty="0"/>
              <a:t>		sum = sum + x[</a:t>
            </a:r>
            <a:r>
              <a:rPr lang="en-US" sz="2000" dirty="0" err="1"/>
              <a:t>i</a:t>
            </a:r>
            <a:r>
              <a:rPr lang="en-US" sz="2000" dirty="0"/>
              <a:t>] * y[</a:t>
            </a:r>
            <a:r>
              <a:rPr lang="en-US" sz="2000" dirty="0" err="1"/>
              <a:t>i</a:t>
            </a:r>
            <a:r>
              <a:rPr lang="en-US" sz="2000" dirty="0"/>
              <a:t>];</a:t>
            </a:r>
          </a:p>
          <a:p>
            <a:endParaRPr lang="en-US" sz="2000" dirty="0"/>
          </a:p>
          <a:p>
            <a:r>
              <a:rPr lang="en-US" sz="2000" dirty="0"/>
              <a:t>Transform to…</a:t>
            </a:r>
          </a:p>
          <a:p>
            <a:pPr>
              <a:buNone/>
            </a:pPr>
            <a:r>
              <a:rPr lang="nn-NO" sz="2000" dirty="0"/>
              <a:t>	for (i=9999; i&gt;=0; i=i-1)</a:t>
            </a:r>
          </a:p>
          <a:p>
            <a:pPr>
              <a:buNone/>
            </a:pPr>
            <a:r>
              <a:rPr lang="en-US" sz="2000" dirty="0"/>
              <a:t>		sum [</a:t>
            </a:r>
            <a:r>
              <a:rPr lang="en-US" sz="2000" dirty="0" err="1"/>
              <a:t>i</a:t>
            </a:r>
            <a:r>
              <a:rPr lang="en-US" sz="2000" dirty="0"/>
              <a:t>] = x[</a:t>
            </a:r>
            <a:r>
              <a:rPr lang="en-US" sz="2000" dirty="0" err="1"/>
              <a:t>i</a:t>
            </a:r>
            <a:r>
              <a:rPr lang="en-US" sz="2000" dirty="0"/>
              <a:t>] * y[</a:t>
            </a:r>
            <a:r>
              <a:rPr lang="en-US" sz="2000" dirty="0" err="1"/>
              <a:t>i</a:t>
            </a:r>
            <a:r>
              <a:rPr lang="en-US" sz="2000" dirty="0"/>
              <a:t>];</a:t>
            </a:r>
          </a:p>
          <a:p>
            <a:pPr>
              <a:buNone/>
            </a:pPr>
            <a:r>
              <a:rPr lang="nn-NO" sz="2000" dirty="0"/>
              <a:t>	for (i=9999; i&gt;=0; i=i-1)</a:t>
            </a:r>
          </a:p>
          <a:p>
            <a:pPr>
              <a:buNone/>
            </a:pPr>
            <a:r>
              <a:rPr lang="en-US" sz="2000" dirty="0"/>
              <a:t>		</a:t>
            </a:r>
            <a:r>
              <a:rPr lang="en-US" sz="2000" dirty="0" err="1"/>
              <a:t>finalsum</a:t>
            </a:r>
            <a:r>
              <a:rPr lang="en-US" sz="2000" dirty="0"/>
              <a:t> = </a:t>
            </a:r>
            <a:r>
              <a:rPr lang="en-US" sz="2000" dirty="0" err="1"/>
              <a:t>finalsum</a:t>
            </a:r>
            <a:r>
              <a:rPr lang="en-US" sz="2000" dirty="0"/>
              <a:t> + sum[</a:t>
            </a:r>
            <a:r>
              <a:rPr lang="en-US" sz="2000" dirty="0" err="1"/>
              <a:t>i</a:t>
            </a:r>
            <a:r>
              <a:rPr lang="en-US" sz="2000" dirty="0"/>
              <a:t>];</a:t>
            </a:r>
          </a:p>
          <a:p>
            <a:endParaRPr lang="en-US" sz="2000" dirty="0"/>
          </a:p>
          <a:p>
            <a:r>
              <a:rPr lang="en-US" sz="2000" dirty="0"/>
              <a:t>Do on p processors:</a:t>
            </a:r>
          </a:p>
          <a:p>
            <a:pPr>
              <a:buNone/>
            </a:pPr>
            <a:r>
              <a:rPr lang="nn-NO" sz="2000" dirty="0"/>
              <a:t>	for (i=999; i&gt;=0; i=i-1)</a:t>
            </a:r>
          </a:p>
          <a:p>
            <a:pPr>
              <a:buNone/>
            </a:pPr>
            <a:r>
              <a:rPr lang="en-US" sz="2000" dirty="0"/>
              <a:t>		</a:t>
            </a:r>
            <a:r>
              <a:rPr lang="en-US" sz="2000" dirty="0" err="1"/>
              <a:t>finalsum</a:t>
            </a:r>
            <a:r>
              <a:rPr lang="en-US" sz="2000" dirty="0"/>
              <a:t>[p] = </a:t>
            </a:r>
            <a:r>
              <a:rPr lang="en-US" sz="2000" dirty="0" err="1"/>
              <a:t>finalsum</a:t>
            </a:r>
            <a:r>
              <a:rPr lang="en-US" sz="2000" dirty="0"/>
              <a:t>[p] + sum[i+1000*p];</a:t>
            </a:r>
          </a:p>
          <a:p>
            <a:r>
              <a:rPr lang="en-US" sz="2000" dirty="0"/>
              <a:t>Note:  </a:t>
            </a:r>
            <a:r>
              <a:rPr lang="en-US" sz="2000"/>
              <a:t>assumes associativity!</a:t>
            </a:r>
            <a:endParaRPr lang="en-US" sz="2000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379140" y="2395529"/>
            <a:ext cx="5160387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Detecting and Enhancing Loop-Level Parallelism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Architectures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Basic idea: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Read sets of data elements into “vector registers”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Operate on those registers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Disperse the results back into memory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Registers are controlled by compiler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Used to hide memory latency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Leverage memory bandwidth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842326" y="934844"/>
            <a:ext cx="223663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Vector Architectures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VMIPS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Example (fictional) architecture:  VMIPS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Loosely based on Cray-1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Vector registers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Each register holds a 64-element, 64 bits/element vector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Register file has 16 read ports and 8 write ports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Vector functional units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Fully pipelined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Data and control hazards are detected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Vector load-store unit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Fully pipelined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One word per clock cycle after initial latency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Scalar registers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32 general-purpose registers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32 floating-point registers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842326" y="934844"/>
            <a:ext cx="223663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Vector Architectures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VMIPS Instructions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ADDVV.D:  add two vectors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ADDVS.D:  add vector to a scalar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LV/SV:  vector load and vector store from address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Example:  DAXPY (Y = a * X + Y)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/>
              <a:t>L.D		F0,a		; load scalar a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/>
              <a:t>LV			V1,Rx		; load vector X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/>
              <a:t>MULVS.D		V2,V1,F0	; vector-scalar multiply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/>
              <a:t>LV			V3,Ry		; load vector Y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/>
              <a:t>ADDVV		V4,V2,V3	; add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/>
              <a:t>SV			Ry,V4		; store the result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Requires 6 instructions vs. almost 600 for MIPS</a:t>
            </a:r>
            <a:endParaRPr lang="en-US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842326" y="934844"/>
            <a:ext cx="223663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Vector Architectures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Execution Time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Execution time depends on three factors: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Length of operand vectors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Structural hazards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Data dependencies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VMIPS functional units consume one element per clock cycle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Execution time is approximately the vector length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842326" y="934844"/>
            <a:ext cx="223663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Vector Architectures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Start up time</a:t>
            </a:r>
          </a:p>
          <a:p>
            <a:pPr lvl="1"/>
            <a:r>
              <a:rPr lang="en-US" sz="1800" dirty="0"/>
              <a:t>Latency of vector functional unit</a:t>
            </a:r>
          </a:p>
          <a:p>
            <a:pPr lvl="1"/>
            <a:r>
              <a:rPr lang="en-US" sz="1800" dirty="0"/>
              <a:t>Assume the same as Cray-1</a:t>
            </a:r>
          </a:p>
          <a:p>
            <a:pPr lvl="2"/>
            <a:r>
              <a:rPr lang="en-US" sz="1400" dirty="0"/>
              <a:t>Floating-point add =&gt; 6 clock cycles</a:t>
            </a:r>
          </a:p>
          <a:p>
            <a:pPr lvl="2"/>
            <a:r>
              <a:rPr lang="en-US" sz="1400" dirty="0"/>
              <a:t>Floating-point multiply =&gt; 7 clock cycles</a:t>
            </a:r>
          </a:p>
          <a:p>
            <a:pPr lvl="2"/>
            <a:r>
              <a:rPr lang="en-US" sz="1400" dirty="0"/>
              <a:t>Floating-point divide =&gt; 20 clock cycles</a:t>
            </a:r>
          </a:p>
          <a:p>
            <a:pPr lvl="2"/>
            <a:r>
              <a:rPr lang="en-US" sz="1400" dirty="0"/>
              <a:t>Vector load =&gt; 12 clock cycles</a:t>
            </a:r>
          </a:p>
          <a:p>
            <a:r>
              <a:rPr lang="en-US" sz="2000" dirty="0"/>
              <a:t>Improvements</a:t>
            </a:r>
            <a:r>
              <a:rPr lang="en-US" sz="2400" dirty="0"/>
              <a:t>:</a:t>
            </a:r>
          </a:p>
          <a:p>
            <a:pPr lvl="1"/>
            <a:r>
              <a:rPr lang="en-US" sz="1800" dirty="0"/>
              <a:t>&gt; 1 element per clock cycle</a:t>
            </a:r>
          </a:p>
          <a:p>
            <a:pPr lvl="1"/>
            <a:r>
              <a:rPr lang="en-US" sz="1800" dirty="0"/>
              <a:t>Non-64 wide vectors</a:t>
            </a:r>
          </a:p>
          <a:p>
            <a:pPr lvl="1"/>
            <a:r>
              <a:rPr lang="en-US" sz="1800" dirty="0"/>
              <a:t>IF statements in vector code</a:t>
            </a:r>
          </a:p>
          <a:p>
            <a:pPr lvl="1"/>
            <a:r>
              <a:rPr lang="en-US" sz="1800" dirty="0"/>
              <a:t>Memory system optimizations to support vector processors</a:t>
            </a:r>
          </a:p>
          <a:p>
            <a:pPr lvl="1"/>
            <a:r>
              <a:rPr lang="en-US" sz="1800" dirty="0"/>
              <a:t>Multiple dimensional matrices</a:t>
            </a:r>
          </a:p>
          <a:p>
            <a:pPr lvl="1"/>
            <a:r>
              <a:rPr lang="en-US" sz="1800" dirty="0"/>
              <a:t>Sparse matrices</a:t>
            </a:r>
          </a:p>
          <a:p>
            <a:pPr lvl="1"/>
            <a:r>
              <a:rPr lang="en-US" sz="1800" dirty="0"/>
              <a:t>Programming a vector computer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842326" y="934844"/>
            <a:ext cx="223663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Vector Architectures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cod4e">
  <a:themeElements>
    <a:clrScheme name="1_cod4e 7">
      <a:dk1>
        <a:srgbClr val="000000"/>
      </a:dk1>
      <a:lt1>
        <a:srgbClr val="FFFFFF"/>
      </a:lt1>
      <a:dk2>
        <a:srgbClr val="0039A6"/>
      </a:dk2>
      <a:lt2>
        <a:srgbClr val="808080"/>
      </a:lt2>
      <a:accent1>
        <a:srgbClr val="9FCAD3"/>
      </a:accent1>
      <a:accent2>
        <a:srgbClr val="C0C0C0"/>
      </a:accent2>
      <a:accent3>
        <a:srgbClr val="FFFFFF"/>
      </a:accent3>
      <a:accent4>
        <a:srgbClr val="000000"/>
      </a:accent4>
      <a:accent5>
        <a:srgbClr val="CDE1E6"/>
      </a:accent5>
      <a:accent6>
        <a:srgbClr val="AEAEAE"/>
      </a:accent6>
      <a:hlink>
        <a:srgbClr val="91AFBF"/>
      </a:hlink>
      <a:folHlink>
        <a:srgbClr val="ECEAAC"/>
      </a:folHlink>
    </a:clrScheme>
    <a:fontScheme name="1_cod4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60000"/>
          <a:buFont typeface="Wingdings" pitchFamily="2" charset="2"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60000"/>
          <a:buFont typeface="Wingdings" pitchFamily="2" charset="2"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1_cod4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d4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d4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7">
        <a:dk1>
          <a:srgbClr val="000000"/>
        </a:dk1>
        <a:lt1>
          <a:srgbClr val="FFFFFF"/>
        </a:lt1>
        <a:dk2>
          <a:srgbClr val="0039A6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cod4e</Template>
  <TotalTime>19613</TotalTime>
  <Words>2991</Words>
  <Application>Microsoft Office PowerPoint</Application>
  <PresentationFormat>On-screen Show (4:3)</PresentationFormat>
  <Paragraphs>687</Paragraphs>
  <Slides>46</Slides>
  <Notes>38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1" baseType="lpstr">
      <vt:lpstr>Arial</vt:lpstr>
      <vt:lpstr>Arial Black</vt:lpstr>
      <vt:lpstr>Times New Roman</vt:lpstr>
      <vt:lpstr>Wingdings</vt:lpstr>
      <vt:lpstr>1_cod4e</vt:lpstr>
      <vt:lpstr>PowerPoint Presentation</vt:lpstr>
      <vt:lpstr>Introduction</vt:lpstr>
      <vt:lpstr>SIMD Parallelism</vt:lpstr>
      <vt:lpstr>VECTOR ARCHITECTURES</vt:lpstr>
      <vt:lpstr>Vector Architectures</vt:lpstr>
      <vt:lpstr>VMIPS</vt:lpstr>
      <vt:lpstr>VMIPS Instructions</vt:lpstr>
      <vt:lpstr>Vector Execution Time</vt:lpstr>
      <vt:lpstr>Challenges</vt:lpstr>
      <vt:lpstr>Multiple Lanes</vt:lpstr>
      <vt:lpstr>Vector Length Register</vt:lpstr>
      <vt:lpstr>Vector Mask Registers</vt:lpstr>
      <vt:lpstr>Memory Banks</vt:lpstr>
      <vt:lpstr>Stride: handling multidimensional arrays</vt:lpstr>
      <vt:lpstr>Scatter-Gather: handling sparse matrices</vt:lpstr>
      <vt:lpstr>sIMD EXTENSIONS</vt:lpstr>
      <vt:lpstr>SIMD Extensions</vt:lpstr>
      <vt:lpstr>SIMD Implementations</vt:lpstr>
      <vt:lpstr>Example SIMD Code</vt:lpstr>
      <vt:lpstr>Roofline Performance Model</vt:lpstr>
      <vt:lpstr>Examples</vt:lpstr>
      <vt:lpstr>GPUs</vt:lpstr>
      <vt:lpstr>Graphical Processing Units</vt:lpstr>
      <vt:lpstr>Vendors and frameworks</vt:lpstr>
      <vt:lpstr>From the user’s perspective (on CUDA)</vt:lpstr>
      <vt:lpstr>Parallelism in CUDA</vt:lpstr>
      <vt:lpstr>Example in C (CUDA)</vt:lpstr>
      <vt:lpstr>CUDA </vt:lpstr>
      <vt:lpstr>NVIDIA GPU Architecture</vt:lpstr>
      <vt:lpstr>Terminology</vt:lpstr>
      <vt:lpstr>Example</vt:lpstr>
      <vt:lpstr>NVIDIA Instruction Set Arch.</vt:lpstr>
      <vt:lpstr>Conditional Branching</vt:lpstr>
      <vt:lpstr>Example</vt:lpstr>
      <vt:lpstr>NVIDIA GPU Memory Structures</vt:lpstr>
      <vt:lpstr>Fermi Architecture Innovations</vt:lpstr>
      <vt:lpstr>Fermi Multithreaded SIMD Proc.</vt:lpstr>
      <vt:lpstr>Loop-Level Parallelism</vt:lpstr>
      <vt:lpstr>Loop-Level Parallelism</vt:lpstr>
      <vt:lpstr>Loop-Level Parallelism</vt:lpstr>
      <vt:lpstr>Loop-Level Parallelism</vt:lpstr>
      <vt:lpstr>Finding dependencies</vt:lpstr>
      <vt:lpstr>Finding dependencies</vt:lpstr>
      <vt:lpstr>Finding dependencies</vt:lpstr>
      <vt:lpstr>Finding dependencies</vt:lpstr>
      <vt:lpstr>Reductions</vt:lpstr>
    </vt:vector>
  </TitlesOfParts>
  <Company>Ashenden Designs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Peter Ashenden</dc:creator>
  <cp:lastModifiedBy>Ladislau Boloni</cp:lastModifiedBy>
  <cp:revision>572</cp:revision>
  <dcterms:created xsi:type="dcterms:W3CDTF">2008-07-27T22:34:41Z</dcterms:created>
  <dcterms:modified xsi:type="dcterms:W3CDTF">2016-10-31T20:10:56Z</dcterms:modified>
</cp:coreProperties>
</file>