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9"/>
  </p:notesMasterIdLst>
  <p:handoutMasterIdLst>
    <p:handoutMasterId r:id="rId20"/>
  </p:handoutMasterIdLst>
  <p:sldIdLst>
    <p:sldId id="270" r:id="rId2"/>
    <p:sldId id="275" r:id="rId3"/>
    <p:sldId id="281" r:id="rId4"/>
    <p:sldId id="282" r:id="rId5"/>
    <p:sldId id="283" r:id="rId6"/>
    <p:sldId id="299" r:id="rId7"/>
    <p:sldId id="284" r:id="rId8"/>
    <p:sldId id="285" r:id="rId9"/>
    <p:sldId id="290" r:id="rId10"/>
    <p:sldId id="291" r:id="rId11"/>
    <p:sldId id="292" r:id="rId12"/>
    <p:sldId id="293" r:id="rId13"/>
    <p:sldId id="294" r:id="rId14"/>
    <p:sldId id="296" r:id="rId15"/>
    <p:sldId id="295" r:id="rId16"/>
    <p:sldId id="297" r:id="rId17"/>
    <p:sldId id="298" r:id="rId1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8080"/>
    <a:srgbClr val="5F5F5F"/>
    <a:srgbClr val="3399FF"/>
    <a:srgbClr val="000066"/>
    <a:srgbClr val="0033CC"/>
    <a:srgbClr val="0033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94686" autoAdjust="0"/>
  </p:normalViewPr>
  <p:slideViewPr>
    <p:cSldViewPr>
      <p:cViewPr varScale="1">
        <p:scale>
          <a:sx n="131" d="100"/>
          <a:sy n="131" d="100"/>
        </p:scale>
        <p:origin x="1412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12 October 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AU" dirty="0"/>
              <a:t>Copyright © 2012, Elsevier Inc. All rights reserved.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3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8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20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8323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2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>
                <a:solidFill>
                  <a:srgbClr val="0066FF"/>
                </a:solidFill>
                <a:latin typeface="Arial" charset="0"/>
              </a:rPr>
              <a:t>Memory Hierarchy Design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Nonblocking</a:t>
            </a:r>
            <a:r>
              <a:rPr lang="en-US" dirty="0"/>
              <a:t> Caches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3383731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Allow hits before previous misses complete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“Hit under miss”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“Hit under multiple miss”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L2 must support this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 general, processors can hide L1 miss penalty but not L2 miss penalty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1744" y="1221134"/>
            <a:ext cx="4680520" cy="407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Multibanked</a:t>
            </a:r>
            <a:r>
              <a:rPr lang="en-US" dirty="0"/>
              <a:t> Caches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Organize cache as independent banks to support simultaneous access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ARM Cortex-A8 supports 1-4 banks for L2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Intel i7 supports 4 banks for L1 and 8 banks for L2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Interleave banks according to block address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925788"/>
            <a:ext cx="6286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US" sz="3600" dirty="0"/>
              <a:t>6. Critical Word First, Early Restart</a:t>
            </a:r>
            <a:endParaRPr lang="en-AU" sz="36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Critical word first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Request missed word from memory first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Send it to the processor as soon as it arrives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Early restart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Request words in normal order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Send missed work to the processor as soon as it arrives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Effectiveness of these strategies depends on block size and likelihood of another access to the portion of the block that has not yet been fetched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Merging Write Buffer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When storing to a block that is already pending in the write buffer, update write buffer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Reduces stalls due to full write buffer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Do not apply to I/O addresses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8144" y="3284984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  <a:latin typeface="+mn-lt"/>
              </a:rPr>
              <a:t>No write buffering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68144" y="5055567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  <a:latin typeface="+mn-lt"/>
              </a:rPr>
              <a:t>Write buffering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2841" y="2708920"/>
            <a:ext cx="4623295" cy="329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Compiler Optimizations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Loop Interchange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Swap nested loops to access memory in sequential order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Blocking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Instead of accessing entire rows or columns, subdivide matrices into blocks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Requires more memory accesses but improves locality of accesses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Hardware Prefetching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Fetch two blocks on miss (include next sequential block)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5661248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3399"/>
                </a:solidFill>
                <a:latin typeface="+mn-lt"/>
              </a:rPr>
              <a:t>Pentium 4 Pre-fetching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060848"/>
            <a:ext cx="6624736" cy="352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 Compiler Prefetching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6219" cy="511177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Insert </a:t>
            </a:r>
            <a:r>
              <a:rPr lang="en-US" sz="2800" dirty="0" err="1"/>
              <a:t>prefetch</a:t>
            </a:r>
            <a:r>
              <a:rPr lang="en-US" sz="2800" dirty="0"/>
              <a:t> instructions before data is needed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Non-faulting:  </a:t>
            </a:r>
            <a:r>
              <a:rPr lang="en-US" sz="2800" dirty="0" err="1"/>
              <a:t>prefetch</a:t>
            </a:r>
            <a:r>
              <a:rPr lang="en-US" sz="2800" dirty="0"/>
              <a:t> doesn’t cause exceptions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Register </a:t>
            </a:r>
            <a:r>
              <a:rPr lang="en-US" sz="2800" dirty="0" err="1"/>
              <a:t>prefetch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Loads data into register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Cache </a:t>
            </a:r>
            <a:r>
              <a:rPr lang="en-US" sz="2800" dirty="0" err="1"/>
              <a:t>prefetch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Loads data into cache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Combine with loop unrolling and software pipelining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AU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1296" y="908720"/>
            <a:ext cx="6347048" cy="529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Hierarchy</a:t>
            </a:r>
            <a:endParaRPr lang="en-AU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24744"/>
            <a:ext cx="7291536" cy="484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misses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Compulsory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First reference to a block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Capacity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Blocks discarded and later retrieved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Conflict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Program makes repeated references to multiple addresses from different blocks that map to the same location in the cache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Note that speculative and multithreaded processors may execute other instructions during a miss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Reduces performance impact of misses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373" y="2492896"/>
            <a:ext cx="72580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412776"/>
            <a:ext cx="84677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Hierarchy Basics</a:t>
            </a:r>
            <a:endParaRPr lang="en-AU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  <p:sp>
        <p:nvSpPr>
          <p:cNvPr id="5109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09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Hierarchy Basics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Six basic cache optimizations: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Larger block size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Reduces compulsory misses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Increases capacity and conflict misses, increases miss penalty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Larger total cache capacity to reduce miss rate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Increases hit time, increases power consumption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Higher associativity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Reduces conflict misses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Increases hit time, increases power consumption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Higher number of cache levels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Reduces overall memory access time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Giving priority to read misses over writes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Use a write buffer!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Reduces miss penalty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Avoiding address translation in cache indexing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Reduces hit time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8265583" y="511587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Introduction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23439"/>
          </a:xfrm>
        </p:spPr>
        <p:txBody>
          <a:bodyPr/>
          <a:lstStyle/>
          <a:p>
            <a:r>
              <a:rPr lang="en-US" dirty="0"/>
              <a:t>Advanced cache optimizations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Copyright © 2012, Elsevier Inc. All rights reserved.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211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71232"/>
            <a:ext cx="8281987" cy="646331"/>
          </a:xfrm>
        </p:spPr>
        <p:txBody>
          <a:bodyPr/>
          <a:lstStyle/>
          <a:p>
            <a:r>
              <a:rPr lang="en-US" sz="3600" dirty="0"/>
              <a:t>1. Small and simple first level caches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Critical timing path: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addressing tag memory, then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comparing tags, then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selecting correct set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Direct-mapped caches can overlap tag compare and transmission of data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Lower associativity reduces power because fewer cache lines are accessed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Way Prediction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To improve hit time, predict the way to pre-set </a:t>
            </a:r>
            <a:r>
              <a:rPr lang="en-US" sz="2800" dirty="0" err="1"/>
              <a:t>mux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Mis</a:t>
            </a:r>
            <a:r>
              <a:rPr lang="en-US" sz="2400" dirty="0"/>
              <a:t>-prediction gives longer hit time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Prediction accuracy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&gt; 90% for two-way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&gt; 80% for four-way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I-cache has better accuracy than D-cache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First used on MIPS R10000 in mid-90s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Used on ARM Cortex-A8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Extend to predict block as well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“Way selection”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Increases </a:t>
            </a:r>
            <a:r>
              <a:rPr lang="en-US" sz="2400" dirty="0" err="1"/>
              <a:t>mis</a:t>
            </a:r>
            <a:r>
              <a:rPr lang="en-US" sz="2400" dirty="0"/>
              <a:t>-prediction penalty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Pipelining Cache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Pipeline cache access to improve bandwidth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Examples: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Pentium:  1 cycle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Pentium Pro – Pentium III:  2 cycles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Pentium 4 – Core i7:  4 cycles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Increases branch </a:t>
            </a:r>
            <a:r>
              <a:rPr lang="en-US" sz="2800" dirty="0" err="1"/>
              <a:t>mis</a:t>
            </a:r>
            <a:r>
              <a:rPr lang="en-US" sz="2800" dirty="0"/>
              <a:t>-prediction penalty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Makes it easier to increase associativity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 rot="5400000">
            <a:off x="7623071" y="1151597"/>
            <a:ext cx="267252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>
                <a:solidFill>
                  <a:srgbClr val="0066FF"/>
                </a:solidFill>
                <a:latin typeface="Arial" charset="0"/>
              </a:rPr>
              <a:t>Advanced Optimizations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26047</TotalTime>
  <Words>1118</Words>
  <Application>Microsoft Office PowerPoint</Application>
  <PresentationFormat>On-screen Show (4:3)</PresentationFormat>
  <Paragraphs>211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Times New Roman</vt:lpstr>
      <vt:lpstr>Wingdings</vt:lpstr>
      <vt:lpstr>1_cod4e</vt:lpstr>
      <vt:lpstr>PowerPoint Presentation</vt:lpstr>
      <vt:lpstr>Memory Hierarchy</vt:lpstr>
      <vt:lpstr>Causes of misses</vt:lpstr>
      <vt:lpstr>Memory Hierarchy Basics</vt:lpstr>
      <vt:lpstr>Memory Hierarchy Basics</vt:lpstr>
      <vt:lpstr>Advanced cache optimizations</vt:lpstr>
      <vt:lpstr>1. Small and simple first level caches</vt:lpstr>
      <vt:lpstr>2. Way Prediction</vt:lpstr>
      <vt:lpstr>3. Pipelining Cache</vt:lpstr>
      <vt:lpstr>4. Nonblocking Caches</vt:lpstr>
      <vt:lpstr>5. Multibanked Caches</vt:lpstr>
      <vt:lpstr>6. Critical Word First, Early Restart</vt:lpstr>
      <vt:lpstr>7. Merging Write Buffer</vt:lpstr>
      <vt:lpstr>8. Compiler Optimizations</vt:lpstr>
      <vt:lpstr>9. Hardware Prefetching</vt:lpstr>
      <vt:lpstr>10. Compiler Prefetching</vt:lpstr>
      <vt:lpstr>Summary</vt:lpstr>
    </vt:vector>
  </TitlesOfParts>
  <Company>Ashenden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Memory Hierarchy Design</dc:title>
  <dc:subject>Memory Hierarchy Design</dc:subject>
  <dc:creator>John L. Hennessy, David A. Patterson, Jason D. Bakos</dc:creator>
  <cp:keywords>memory system design, hardware-software co-design, high-performance memory systems, high-performance pipelines, virtual machines, memory hierarchy, locality, temporal locality, spatial locality, inclusion property, static power, dynamic power, block, set associative, tag, write-through, write-back, full associative, miss rate, misses per instruction, average memory access time, hit time</cp:keywords>
  <dc:description> Copyright © 2012, Elsevier Inc. All rights reserved.</dc:description>
  <cp:lastModifiedBy>Ladislau Boloni</cp:lastModifiedBy>
  <cp:revision>673</cp:revision>
  <dcterms:created xsi:type="dcterms:W3CDTF">2008-07-27T22:34:41Z</dcterms:created>
  <dcterms:modified xsi:type="dcterms:W3CDTF">2016-10-12T17:44:37Z</dcterms:modified>
</cp:coreProperties>
</file>