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270" r:id="rId2"/>
    <p:sldId id="271" r:id="rId3"/>
    <p:sldId id="273" r:id="rId4"/>
    <p:sldId id="274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3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</p:sldIdLst>
  <p:sldSz cx="9144000" cy="6858000" type="screen4x3"/>
  <p:notesSz cx="7099300" cy="10234613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38"/>
    <a:srgbClr val="FF0000"/>
    <a:srgbClr val="CCFFFF"/>
    <a:srgbClr val="66FF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86" autoAdjust="0"/>
  </p:normalViewPr>
  <p:slideViewPr>
    <p:cSldViewPr snapToObjects="1">
      <p:cViewPr varScale="1">
        <p:scale>
          <a:sx n="81" d="100"/>
          <a:sy n="81" d="100"/>
        </p:scale>
        <p:origin x="756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D7895B4-C02D-4169-A76B-5A83952FD54B}" type="datetime3">
              <a:rPr lang="en-AU"/>
              <a:pPr>
                <a:defRPr/>
              </a:pPr>
              <a:t>14 September, 2016</a:t>
            </a:fld>
            <a:endParaRPr lang="en-A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90F59938-6AC6-4A67-A908-DEB0D071FCA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60251E6-986F-4872-89B1-3D62E226883C}" type="datetime3">
              <a:rPr lang="en-AU"/>
              <a:pPr>
                <a:defRPr/>
              </a:pPr>
              <a:t>14 September, 2016</a:t>
            </a:fld>
            <a:endParaRPr lang="en-AU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A4E49CBA-FCAE-48C1-B988-D69D4496F55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5BE5CB-52CF-4D37-8A2A-F6D532B3B2C2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74A8D5-D70D-4B65-8672-3E3032479F2F}" type="slidenum">
              <a:rPr lang="en-AU" altLang="en-US" sz="1300">
                <a:latin typeface="Times New Roman" panose="02020603050405020304" pitchFamily="18" charset="0"/>
              </a:rPr>
              <a:pPr/>
              <a:t>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1FFBB9-5885-4AFC-BE66-7BEF33644879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872AC9-4177-4532-81A9-C0F859DFAE56}" type="slidenum">
              <a:rPr lang="en-AU" altLang="en-US" sz="1300">
                <a:latin typeface="Times New Roman" panose="02020603050405020304" pitchFamily="18" charset="0"/>
              </a:rPr>
              <a:pPr/>
              <a:t>10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58F1FC-547B-4295-B421-E4D8E4BBC74F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EEF56-3718-4788-97AD-70BB2E7656A1}" type="slidenum">
              <a:rPr lang="en-AU" altLang="en-US" sz="1300">
                <a:latin typeface="Times New Roman" panose="02020603050405020304" pitchFamily="18" charset="0"/>
              </a:rPr>
              <a:pPr/>
              <a:t>11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BC104B-008E-49D8-829A-A48D6DFFB735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5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4DD0B8-2A0F-43C7-BA7A-C3F050D61A13}" type="slidenum">
              <a:rPr lang="en-AU" altLang="en-US" sz="1300">
                <a:latin typeface="Times New Roman" panose="02020603050405020304" pitchFamily="18" charset="0"/>
              </a:rPr>
              <a:pPr/>
              <a:t>12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216F7F-760F-4553-A1A2-1EB97CBF4E26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6D19C0-56C9-4FC5-9062-B7A4970760DF}" type="slidenum">
              <a:rPr lang="en-AU" altLang="en-US" sz="1300">
                <a:latin typeface="Times New Roman" panose="02020603050405020304" pitchFamily="18" charset="0"/>
              </a:rPr>
              <a:pPr/>
              <a:t>13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2D819-9C0F-4BD2-B3AF-816283F21621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597A6D-E9CE-4232-9F9E-FB8C5C4AF0C6}" type="slidenum">
              <a:rPr lang="en-AU" altLang="en-US" sz="1300">
                <a:latin typeface="Times New Roman" panose="02020603050405020304" pitchFamily="18" charset="0"/>
              </a:rPr>
              <a:pPr/>
              <a:t>14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6C9725-EF3D-492A-A414-E76EB301DFA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A05DEC-0FAF-4C68-8A60-374BEBE60462}" type="slidenum">
              <a:rPr lang="en-AU" altLang="en-US" sz="1300">
                <a:latin typeface="Times New Roman" panose="02020603050405020304" pitchFamily="18" charset="0"/>
              </a:rPr>
              <a:pPr/>
              <a:t>15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C844B-3A46-4A98-849B-E4923CD7CCC0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6065C-CDA8-4BD0-AFD4-A95F59DE0FF8}" type="slidenum">
              <a:rPr lang="en-AU" altLang="en-US" sz="1300">
                <a:latin typeface="Times New Roman" panose="02020603050405020304" pitchFamily="18" charset="0"/>
              </a:rPr>
              <a:pPr/>
              <a:t>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51396C-F26A-470C-98B5-9D823713085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53F829-82BD-4E78-911D-167E94EB87AE}" type="slidenum">
              <a:rPr lang="en-AU" altLang="en-US" sz="1300">
                <a:latin typeface="Times New Roman" panose="02020603050405020304" pitchFamily="18" charset="0"/>
              </a:rPr>
              <a:pPr/>
              <a:t>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6F42C5-5BC6-4BEF-8372-0FD16F8C0D6F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7589D6-2B08-48D9-978B-31BFA3D0BF4A}" type="slidenum">
              <a:rPr lang="en-AU" altLang="en-US" sz="1300">
                <a:latin typeface="Times New Roman" panose="02020603050405020304" pitchFamily="18" charset="0"/>
              </a:rPr>
              <a:pPr/>
              <a:t>18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BA27-23DA-4F5E-8249-76FF341A06E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2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C9D925-617C-4C6A-A000-75BF2B5AE059}" type="slidenum">
              <a:rPr lang="en-AU" altLang="en-US" sz="1300">
                <a:latin typeface="Times New Roman" panose="02020603050405020304" pitchFamily="18" charset="0"/>
              </a:rPr>
              <a:pPr/>
              <a:t>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5CFD91-D297-4880-83E8-419646A2B5B3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90E158-AA11-41E6-A31E-F86F2BC548AD}" type="slidenum">
              <a:rPr lang="en-AU" altLang="en-US" sz="1300">
                <a:latin typeface="Times New Roman" panose="02020603050405020304" pitchFamily="18" charset="0"/>
              </a:rPr>
              <a:pPr/>
              <a:t>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21CC69-8584-4315-A47C-7B989EE8A21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3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C11C9E-7AB2-48D4-A384-8BE6AF23D5E5}" type="slidenum">
              <a:rPr lang="en-AU" altLang="en-US" sz="1300">
                <a:latin typeface="Times New Roman" panose="02020603050405020304" pitchFamily="18" charset="0"/>
              </a:rPr>
              <a:pPr/>
              <a:t>20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D88749-D910-4CC1-BFFD-1BCEDA3E0B34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4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41CF-0C3C-44AE-A926-F835FAC16DD7}" type="slidenum">
              <a:rPr lang="en-AU" altLang="en-US" sz="1300">
                <a:latin typeface="Times New Roman" panose="02020603050405020304" pitchFamily="18" charset="0"/>
              </a:rPr>
              <a:pPr/>
              <a:t>21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2306B-7DF5-434D-9F04-92BE2360521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069D4B-2582-47C6-BAC3-3FD254A81670}" type="slidenum">
              <a:rPr lang="en-AU" altLang="en-US" sz="1300">
                <a:latin typeface="Times New Roman" panose="02020603050405020304" pitchFamily="18" charset="0"/>
              </a:rPr>
              <a:pPr/>
              <a:t>22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E096CD-3BFC-4BF5-9A02-DB0B723BBF16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126494-B64E-485E-87B9-45C38C0564A8}" type="slidenum">
              <a:rPr lang="en-AU" altLang="en-US" sz="1300">
                <a:latin typeface="Times New Roman" panose="02020603050405020304" pitchFamily="18" charset="0"/>
              </a:rPr>
              <a:pPr/>
              <a:t>23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1B4345-8071-4397-82DC-48597AB223F4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3A9A35-6F91-45C9-A2A4-23EE1A4DB1C1}" type="slidenum">
              <a:rPr lang="en-AU" altLang="en-US" sz="1300">
                <a:latin typeface="Times New Roman" panose="02020603050405020304" pitchFamily="18" charset="0"/>
              </a:rPr>
              <a:pPr/>
              <a:t>24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23C18-6AA9-4A5B-B9C5-C9E78BC861EC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E263A1-5E5A-4931-A926-3D79D2D72965}" type="slidenum">
              <a:rPr lang="en-AU" altLang="en-US" sz="1300">
                <a:latin typeface="Times New Roman" panose="02020603050405020304" pitchFamily="18" charset="0"/>
              </a:rPr>
              <a:pPr/>
              <a:t>25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BAA76-2464-464F-A6DA-037F8048F550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10A252-8E68-4749-BBFA-65554F8FA711}" type="slidenum">
              <a:rPr lang="en-AU" altLang="en-US" sz="1300">
                <a:latin typeface="Times New Roman" panose="02020603050405020304" pitchFamily="18" charset="0"/>
              </a:rPr>
              <a:pPr/>
              <a:t>26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F61B3-DF00-4564-8A04-D7E010F360C7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9CAEFF-FF2C-42B1-A586-5D363F80ADFC}" type="slidenum">
              <a:rPr lang="en-AU" altLang="en-US" sz="1300">
                <a:latin typeface="Times New Roman" panose="02020603050405020304" pitchFamily="18" charset="0"/>
              </a:rPr>
              <a:pPr/>
              <a:t>27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BEE460-1D55-4242-9DCC-22DD1E993034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3644C1-E562-47B9-A687-D2B13347D6A8}" type="slidenum">
              <a:rPr lang="en-AU" altLang="en-US" sz="1300">
                <a:latin typeface="Times New Roman" panose="02020603050405020304" pitchFamily="18" charset="0"/>
              </a:rPr>
              <a:pPr/>
              <a:t>28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D90ED7-1C7F-465C-BF25-35330E6922B0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0DD444-3ADD-4FF8-9B48-722E9D9FEB6D}" type="slidenum">
              <a:rPr lang="en-AU" altLang="en-US" sz="1300">
                <a:latin typeface="Times New Roman" panose="02020603050405020304" pitchFamily="18" charset="0"/>
              </a:rPr>
              <a:pPr/>
              <a:t>29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DD3F6-7C8F-447E-BE04-438DC8A2E463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C71D2-413C-45C3-B550-D21625D0400D}" type="slidenum">
              <a:rPr lang="en-AU" altLang="en-US" sz="1300">
                <a:latin typeface="Times New Roman" panose="02020603050405020304" pitchFamily="18" charset="0"/>
              </a:rPr>
              <a:pPr/>
              <a:t>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68D119-D883-4EDD-B7C9-4EB0B3600FC2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7AE6E-BEBE-48E1-B327-EBCF6B4107C3}" type="slidenum">
              <a:rPr lang="en-AU" altLang="en-US" sz="1300">
                <a:latin typeface="Times New Roman" panose="02020603050405020304" pitchFamily="18" charset="0"/>
              </a:rPr>
              <a:pPr/>
              <a:t>30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BF4751-EB32-452D-9F3D-A851A04447B6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684402-F1FD-4222-A3C4-14559709BD06}" type="slidenum">
              <a:rPr lang="en-AU" altLang="en-US" sz="1300">
                <a:latin typeface="Times New Roman" panose="02020603050405020304" pitchFamily="18" charset="0"/>
              </a:rPr>
              <a:pPr/>
              <a:t>31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28E33-78A1-45A5-8289-865F89C93828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EA3775-3CC0-4483-8696-799F05A6396A}" type="slidenum">
              <a:rPr lang="en-AU" altLang="en-US" sz="1300">
                <a:latin typeface="Times New Roman" panose="02020603050405020304" pitchFamily="18" charset="0"/>
              </a:rPr>
              <a:pPr/>
              <a:t>32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58531-B155-4A0C-9AB2-3173A9A2184A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9B1B7E-D43F-4AB1-8CC3-871B0122E8A3}" type="slidenum">
              <a:rPr lang="en-AU" altLang="en-US" sz="1300">
                <a:latin typeface="Times New Roman" panose="02020603050405020304" pitchFamily="18" charset="0"/>
              </a:rPr>
              <a:pPr/>
              <a:t>33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727F0-C289-4C97-92B7-7E517CC518C0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D31F3C-B6F8-4A8A-B1E0-6FA16854204A}" type="slidenum">
              <a:rPr lang="en-AU" altLang="en-US" sz="1300">
                <a:latin typeface="Times New Roman" panose="02020603050405020304" pitchFamily="18" charset="0"/>
              </a:rPr>
              <a:pPr/>
              <a:t>34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80D18-3DB4-4B74-8BF1-16C537F0C0EC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1A8CE-5895-43F9-8E84-0FCA9EC73A58}" type="slidenum">
              <a:rPr lang="en-AU" altLang="en-US" sz="1300">
                <a:latin typeface="Times New Roman" panose="02020603050405020304" pitchFamily="18" charset="0"/>
              </a:rPr>
              <a:pPr/>
              <a:t>35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BD5116-4FB0-40A3-B6F9-E71A34197A32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2822C-DE66-4596-B77C-E88D4D9457B4}" type="slidenum">
              <a:rPr lang="en-AU" altLang="en-US" sz="1300">
                <a:latin typeface="Times New Roman" panose="02020603050405020304" pitchFamily="18" charset="0"/>
              </a:rPr>
              <a:pPr/>
              <a:t>36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11AEC-C6CB-4945-8BD8-0A0DD60B4690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F1FEB0-0186-4202-900B-AC7E5F2DD6F3}" type="slidenum">
              <a:rPr lang="en-AU" altLang="en-US" sz="1300">
                <a:latin typeface="Times New Roman" panose="02020603050405020304" pitchFamily="18" charset="0"/>
              </a:rPr>
              <a:pPr/>
              <a:t>37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925C-6087-4178-BF2A-FD829D4EC91D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001E2-551C-418E-A67E-34EF3F2A29D6}" type="slidenum">
              <a:rPr lang="en-AU" altLang="en-US" sz="1300">
                <a:latin typeface="Times New Roman" panose="02020603050405020304" pitchFamily="18" charset="0"/>
              </a:rPr>
              <a:pPr/>
              <a:t>38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64BA4E-86CF-4C68-8F5C-EC6D0796FA51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2EE0B0-B2A1-4E68-AAE5-CD17E1AC6A9E}" type="slidenum">
              <a:rPr lang="en-AU" altLang="en-US" sz="1300">
                <a:latin typeface="Times New Roman" panose="02020603050405020304" pitchFamily="18" charset="0"/>
              </a:rPr>
              <a:pPr/>
              <a:t>39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6524DE-9551-47B9-A854-BC96A9FD30D9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BCBA0-F7B8-4150-9B5B-768265EF77B5}" type="slidenum">
              <a:rPr lang="en-AU" altLang="en-US" sz="1300">
                <a:latin typeface="Times New Roman" panose="02020603050405020304" pitchFamily="18" charset="0"/>
              </a:rPr>
              <a:pPr/>
              <a:t>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748036-B057-47C3-A4D1-C9FE18D96214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2CC63F-B6FB-490E-A87A-FB419B85878C}" type="slidenum">
              <a:rPr lang="en-AU" altLang="en-US" sz="1300">
                <a:latin typeface="Times New Roman" panose="02020603050405020304" pitchFamily="18" charset="0"/>
              </a:rPr>
              <a:pPr/>
              <a:t>40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DE25A-04E9-4C1E-A8E3-E8D84AEB38A7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7F450C-4A0E-43D5-87AC-8B39FE8D71D9}" type="slidenum">
              <a:rPr lang="en-AU" altLang="en-US" sz="1300">
                <a:latin typeface="Times New Roman" panose="02020603050405020304" pitchFamily="18" charset="0"/>
              </a:rPr>
              <a:pPr/>
              <a:t>41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0D786-D835-465E-9184-501D6CA9083D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B4C9CD-45F2-48BF-9CE6-4607C764CA13}" type="slidenum">
              <a:rPr lang="en-AU" altLang="en-US" sz="1300">
                <a:latin typeface="Times New Roman" panose="02020603050405020304" pitchFamily="18" charset="0"/>
              </a:rPr>
              <a:pPr/>
              <a:t>42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B9B639-7EDC-4EAB-8430-D94C0E051FB4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A10791-BB3C-47F6-8B48-3951EBA915DA}" type="slidenum">
              <a:rPr lang="en-AU" altLang="en-US" sz="1300">
                <a:latin typeface="Times New Roman" panose="02020603050405020304" pitchFamily="18" charset="0"/>
              </a:rPr>
              <a:pPr/>
              <a:t>43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E22953-C809-4B41-A439-295B2EEA0C7A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172AF0-D7B1-4901-877B-BEF33A516D11}" type="slidenum">
              <a:rPr lang="en-AU" altLang="en-US" sz="1300">
                <a:latin typeface="Times New Roman" panose="02020603050405020304" pitchFamily="18" charset="0"/>
              </a:rPr>
              <a:pPr/>
              <a:t>44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7D4526-8DE9-46F7-BD31-7FF03E2F0B65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1BB5B-9D96-4C1F-B3EA-70F5B26D8F5E}" type="slidenum">
              <a:rPr lang="en-AU" altLang="en-US" sz="1300">
                <a:latin typeface="Times New Roman" panose="02020603050405020304" pitchFamily="18" charset="0"/>
              </a:rPr>
              <a:pPr/>
              <a:t>45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7064DD-93AB-44BE-911A-3C639085EA6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A949E0-1EC5-4799-99B1-CC641B55275C}" type="slidenum">
              <a:rPr lang="en-AU" altLang="en-US" sz="1300">
                <a:latin typeface="Times New Roman" panose="02020603050405020304" pitchFamily="18" charset="0"/>
              </a:rPr>
              <a:pPr/>
              <a:t>46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89129-A43C-4DFA-BA1B-D71B38EC91E9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B14793-8372-4BB9-83E0-9A5A9F5FE4E6}" type="slidenum">
              <a:rPr lang="en-AU" altLang="en-US" sz="1300">
                <a:latin typeface="Times New Roman" panose="02020603050405020304" pitchFamily="18" charset="0"/>
              </a:rPr>
              <a:pPr/>
              <a:t>47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B618B2-8649-45AE-82A4-55F055C45004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B6DC9A-ECD7-44B3-BB00-135A5E38022E}" type="slidenum">
              <a:rPr lang="en-AU" altLang="en-US" sz="1300">
                <a:latin typeface="Times New Roman" panose="02020603050405020304" pitchFamily="18" charset="0"/>
              </a:rPr>
              <a:pPr/>
              <a:t>48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BCFBE-AA02-4082-AD87-B16D3EB0CC62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75053B-2FC3-431C-AD0C-AC87A1B34C2F}" type="slidenum">
              <a:rPr lang="en-AU" altLang="en-US" sz="1300">
                <a:latin typeface="Times New Roman" panose="02020603050405020304" pitchFamily="18" charset="0"/>
              </a:rPr>
              <a:pPr/>
              <a:t>49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D0703C-35B5-4D65-9A8B-B90D22E137E0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DD734-2F72-4D20-9532-C98A4EF46DD9}" type="slidenum">
              <a:rPr lang="en-AU" altLang="en-US" sz="1300">
                <a:latin typeface="Times New Roman" panose="02020603050405020304" pitchFamily="18" charset="0"/>
              </a:rPr>
              <a:pPr/>
              <a:t>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75503-9BFE-4399-AE90-E00CD0030BB9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CA1C38-6215-49A1-94C7-4F2EE1CFE025}" type="slidenum">
              <a:rPr lang="en-AU" altLang="en-US" sz="1300">
                <a:latin typeface="Times New Roman" panose="02020603050405020304" pitchFamily="18" charset="0"/>
              </a:rPr>
              <a:pPr/>
              <a:t>50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63DDF-2EFD-4CC2-8B59-E6BEF5313FC8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B7D7AA-66A2-4406-92BD-A44891A4A2EC}" type="slidenum">
              <a:rPr lang="en-AU" altLang="en-US" sz="1300">
                <a:latin typeface="Times New Roman" panose="02020603050405020304" pitchFamily="18" charset="0"/>
              </a:rPr>
              <a:pPr/>
              <a:t>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E5609F-F553-4C85-AEBF-87B31F395CF8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C50DC-4612-421C-A2C4-C79DEA0E1F3A}" type="slidenum">
              <a:rPr lang="en-AU" altLang="en-US" sz="1300">
                <a:latin typeface="Times New Roman" panose="02020603050405020304" pitchFamily="18" charset="0"/>
              </a:rPr>
              <a:pPr/>
              <a:t>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FA5001-3320-4192-9DA5-4517C97AF55B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67957-1A13-485B-A3E1-B5850F93A5CA}" type="slidenum">
              <a:rPr lang="en-AU" altLang="en-US" sz="1300">
                <a:latin typeface="Times New Roman" panose="02020603050405020304" pitchFamily="18" charset="0"/>
              </a:rPr>
              <a:pPr/>
              <a:t>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49FF91-C08B-4FDA-B124-625F3FB8428E}" type="datetime3">
              <a:rPr lang="en-AU" altLang="en-US" sz="1300" smtClean="0">
                <a:latin typeface="Times New Roman" panose="02020603050405020304" pitchFamily="18" charset="0"/>
              </a:rPr>
              <a:pPr/>
              <a:t>14 September, 2016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27BFF5-E806-499F-83EE-0A13848483DB}" type="slidenum">
              <a:rPr lang="en-AU" altLang="en-US" sz="1300">
                <a:latin typeface="Times New Roman" panose="02020603050405020304" pitchFamily="18" charset="0"/>
              </a:rPr>
              <a:pPr/>
              <a:t>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14" descr="MK Logo (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</a:rPr>
                <a:t>The Hardware/Software Interface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7956376" y="116632"/>
            <a:chExt cx="936104" cy="936104"/>
          </a:xfrm>
        </p:grpSpPr>
        <p:sp>
          <p:nvSpPr>
            <p:cNvPr id="15" name="32-Point Star 14"/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auto">
            <a:xfrm>
              <a:off x="8112128" y="262849"/>
              <a:ext cx="642081" cy="7072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r>
                <a:rPr lang="en-GB" sz="2000" baseline="30000">
                  <a:solidFill>
                    <a:schemeClr val="bg1"/>
                  </a:solidFill>
                  <a:latin typeface="Arial Black" pitchFamily="34" charset="0"/>
                </a:rPr>
                <a:t>th</a:t>
              </a:r>
              <a:endParaRPr lang="en-GB" sz="200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defRPr/>
              </a:pPr>
              <a:endParaRPr lang="en-US" sz="20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auto">
            <a:xfrm>
              <a:off x="8064449" y="517139"/>
              <a:ext cx="732672" cy="3083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400">
                  <a:solidFill>
                    <a:schemeClr val="bg1"/>
                  </a:solidFill>
                </a:rPr>
                <a:t>Edition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28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E73F7DA4-0313-4079-A8A1-95EF581834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785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6FE28055-1498-450C-8175-951A1E63FEA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06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BA27E98F-9278-4D90-8AB5-CE6FD30038E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908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A8B42205-D33F-40EE-A948-8F5FBCDC64E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35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2C8CD6FD-7E1F-4E36-A367-085DA9A7B78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495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00054CEE-FCB7-4E6E-B5A6-1922F21E85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774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09A3C2D0-CBAD-4227-B655-66E70F337F6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176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D061DD12-74AA-4529-BA30-D7910A7EB7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718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08550A57-092B-4BF4-8A0E-F9405CA8AEE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17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AFD79846-DFB2-4328-8763-0F9BE3F5FD4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17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AU" altLang="en-US"/>
              <a:t>Chapter 4 — The Processor — </a:t>
            </a:r>
            <a:fld id="{233EF71A-3527-4DE6-B3B5-1F1F26BE348E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31" name="Picture 7" descr="MK 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solidFill>
                  <a:schemeClr val="tx1"/>
                </a:solidFill>
              </a:rPr>
              <a:t>The processor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AU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7C885CD-DF28-4E01-A2B5-E40A9064534A}" type="slidenum">
              <a:rPr lang="en-AU" altLang="en-US" sz="1400"/>
              <a:pPr/>
              <a:t>10</a:t>
            </a:fld>
            <a:endParaRPr lang="en-AU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Sequential Elements</a:t>
            </a:r>
            <a:endParaRPr lang="en-AU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03462"/>
          </a:xfrm>
        </p:spPr>
        <p:txBody>
          <a:bodyPr/>
          <a:lstStyle/>
          <a:p>
            <a:pPr eaLnBrk="1" hangingPunct="1"/>
            <a:r>
              <a:rPr lang="en-US" altLang="en-US"/>
              <a:t>Register with write control</a:t>
            </a:r>
          </a:p>
          <a:p>
            <a:pPr lvl="1" eaLnBrk="1" hangingPunct="1"/>
            <a:r>
              <a:rPr lang="en-US" altLang="en-US"/>
              <a:t>Only updates on clock edge when write control input is 1</a:t>
            </a:r>
          </a:p>
          <a:p>
            <a:pPr lvl="1" eaLnBrk="1" hangingPunct="1"/>
            <a:r>
              <a:rPr lang="en-US" altLang="en-US"/>
              <a:t>Used when stored value is required later</a:t>
            </a:r>
            <a:endParaRPr lang="en-AU" altLang="en-US"/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539750" y="4365625"/>
            <a:ext cx="2306638" cy="1223963"/>
            <a:chOff x="340" y="2750"/>
            <a:chExt cx="1453" cy="771"/>
          </a:xfrm>
        </p:grpSpPr>
        <p:sp>
          <p:nvSpPr>
            <p:cNvPr id="12330" name="Rectangle 5"/>
            <p:cNvSpPr>
              <a:spLocks noChangeArrowheads="1"/>
            </p:cNvSpPr>
            <p:nvPr/>
          </p:nvSpPr>
          <p:spPr bwMode="auto">
            <a:xfrm>
              <a:off x="930" y="2750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Line 6"/>
            <p:cNvSpPr>
              <a:spLocks noChangeShapeType="1"/>
            </p:cNvSpPr>
            <p:nvPr/>
          </p:nvSpPr>
          <p:spPr bwMode="auto">
            <a:xfrm>
              <a:off x="794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7"/>
            <p:cNvSpPr>
              <a:spLocks noChangeShapeType="1"/>
            </p:cNvSpPr>
            <p:nvPr/>
          </p:nvSpPr>
          <p:spPr bwMode="auto">
            <a:xfrm>
              <a:off x="794" y="33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8"/>
            <p:cNvSpPr>
              <a:spLocks noChangeShapeType="1"/>
            </p:cNvSpPr>
            <p:nvPr/>
          </p:nvSpPr>
          <p:spPr bwMode="auto">
            <a:xfrm>
              <a:off x="1429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Text Box 9"/>
            <p:cNvSpPr txBox="1">
              <a:spLocks noChangeArrowheads="1"/>
            </p:cNvSpPr>
            <p:nvPr/>
          </p:nvSpPr>
          <p:spPr bwMode="auto">
            <a:xfrm>
              <a:off x="567" y="279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2335" name="Text Box 10"/>
            <p:cNvSpPr txBox="1">
              <a:spLocks noChangeArrowheads="1"/>
            </p:cNvSpPr>
            <p:nvPr/>
          </p:nvSpPr>
          <p:spPr bwMode="auto">
            <a:xfrm>
              <a:off x="476" y="3207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2336" name="Text Box 11"/>
            <p:cNvSpPr txBox="1">
              <a:spLocks noChangeArrowheads="1"/>
            </p:cNvSpPr>
            <p:nvPr/>
          </p:nvSpPr>
          <p:spPr bwMode="auto">
            <a:xfrm>
              <a:off x="1565" y="279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2337" name="Line 12"/>
            <p:cNvSpPr>
              <a:spLocks noChangeShapeType="1"/>
            </p:cNvSpPr>
            <p:nvPr/>
          </p:nvSpPr>
          <p:spPr bwMode="auto">
            <a:xfrm>
              <a:off x="930" y="3294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13"/>
            <p:cNvSpPr>
              <a:spLocks noChangeShapeType="1"/>
            </p:cNvSpPr>
            <p:nvPr/>
          </p:nvSpPr>
          <p:spPr bwMode="auto">
            <a:xfrm flipV="1">
              <a:off x="930" y="3340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14"/>
            <p:cNvSpPr>
              <a:spLocks noChangeShapeType="1"/>
            </p:cNvSpPr>
            <p:nvPr/>
          </p:nvSpPr>
          <p:spPr bwMode="auto">
            <a:xfrm>
              <a:off x="793" y="315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Text Box 15"/>
            <p:cNvSpPr txBox="1">
              <a:spLocks noChangeArrowheads="1"/>
            </p:cNvSpPr>
            <p:nvPr/>
          </p:nvSpPr>
          <p:spPr bwMode="auto">
            <a:xfrm>
              <a:off x="340" y="302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Write</a:t>
              </a:r>
              <a:endParaRPr lang="en-AU" altLang="en-US" sz="1800"/>
            </a:p>
          </p:txBody>
        </p:sp>
      </p:grpSp>
      <p:grpSp>
        <p:nvGrpSpPr>
          <p:cNvPr id="12294" name="Group 52"/>
          <p:cNvGrpSpPr>
            <a:grpSpLocks/>
          </p:cNvGrpSpPr>
          <p:nvPr/>
        </p:nvGrpSpPr>
        <p:grpSpPr bwMode="auto">
          <a:xfrm>
            <a:off x="3203575" y="3644900"/>
            <a:ext cx="4991100" cy="2376488"/>
            <a:chOff x="2004" y="2387"/>
            <a:chExt cx="3144" cy="1497"/>
          </a:xfrm>
        </p:grpSpPr>
        <p:sp>
          <p:nvSpPr>
            <p:cNvPr id="12295" name="Line 20"/>
            <p:cNvSpPr>
              <a:spLocks noChangeShapeType="1"/>
            </p:cNvSpPr>
            <p:nvPr/>
          </p:nvSpPr>
          <p:spPr bwMode="auto">
            <a:xfrm>
              <a:off x="2517" y="2840"/>
              <a:ext cx="8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21"/>
            <p:cNvSpPr>
              <a:spLocks noChangeShapeType="1"/>
            </p:cNvSpPr>
            <p:nvPr/>
          </p:nvSpPr>
          <p:spPr bwMode="auto">
            <a:xfrm>
              <a:off x="3334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22"/>
            <p:cNvSpPr>
              <a:spLocks noChangeShapeType="1"/>
            </p:cNvSpPr>
            <p:nvPr/>
          </p:nvSpPr>
          <p:spPr bwMode="auto">
            <a:xfrm>
              <a:off x="3334" y="3022"/>
              <a:ext cx="1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23"/>
            <p:cNvSpPr>
              <a:spLocks noChangeShapeType="1"/>
            </p:cNvSpPr>
            <p:nvPr/>
          </p:nvSpPr>
          <p:spPr bwMode="auto">
            <a:xfrm>
              <a:off x="4558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4"/>
            <p:cNvSpPr>
              <a:spLocks noChangeShapeType="1"/>
            </p:cNvSpPr>
            <p:nvPr/>
          </p:nvSpPr>
          <p:spPr bwMode="auto">
            <a:xfrm flipV="1">
              <a:off x="4558" y="2840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5"/>
            <p:cNvSpPr>
              <a:spLocks noChangeShapeType="1"/>
            </p:cNvSpPr>
            <p:nvPr/>
          </p:nvSpPr>
          <p:spPr bwMode="auto">
            <a:xfrm>
              <a:off x="2517" y="3884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6"/>
            <p:cNvSpPr>
              <a:spLocks noChangeShapeType="1"/>
            </p:cNvSpPr>
            <p:nvPr/>
          </p:nvSpPr>
          <p:spPr bwMode="auto">
            <a:xfrm flipH="1" flipV="1">
              <a:off x="2503" y="2387"/>
              <a:ext cx="14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27"/>
            <p:cNvSpPr txBox="1">
              <a:spLocks noChangeArrowheads="1"/>
            </p:cNvSpPr>
            <p:nvPr/>
          </p:nvSpPr>
          <p:spPr bwMode="auto">
            <a:xfrm>
              <a:off x="2004" y="2844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Write</a:t>
              </a:r>
              <a:endParaRPr lang="en-AU" altLang="en-US"/>
            </a:p>
          </p:txBody>
        </p:sp>
        <p:sp>
          <p:nvSpPr>
            <p:cNvPr id="12303" name="Text Box 28"/>
            <p:cNvSpPr txBox="1">
              <a:spLocks noChangeArrowheads="1"/>
            </p:cNvSpPr>
            <p:nvPr/>
          </p:nvSpPr>
          <p:spPr bwMode="auto">
            <a:xfrm>
              <a:off x="2140" y="31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D</a:t>
              </a:r>
              <a:endParaRPr lang="en-AU" altLang="en-US"/>
            </a:p>
          </p:txBody>
        </p:sp>
        <p:sp>
          <p:nvSpPr>
            <p:cNvPr id="12304" name="Text Box 29"/>
            <p:cNvSpPr txBox="1">
              <a:spLocks noChangeArrowheads="1"/>
            </p:cNvSpPr>
            <p:nvPr/>
          </p:nvSpPr>
          <p:spPr bwMode="auto">
            <a:xfrm>
              <a:off x="2140" y="3524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Q</a:t>
              </a:r>
              <a:endParaRPr lang="en-AU" altLang="en-US"/>
            </a:p>
          </p:txBody>
        </p:sp>
        <p:sp>
          <p:nvSpPr>
            <p:cNvPr id="12305" name="Freeform 30"/>
            <p:cNvSpPr>
              <a:spLocks/>
            </p:cNvSpPr>
            <p:nvPr/>
          </p:nvSpPr>
          <p:spPr bwMode="auto">
            <a:xfrm>
              <a:off x="2517" y="3203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31"/>
            <p:cNvSpPr>
              <a:spLocks/>
            </p:cNvSpPr>
            <p:nvPr/>
          </p:nvSpPr>
          <p:spPr bwMode="auto">
            <a:xfrm>
              <a:off x="3152" y="3203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32"/>
            <p:cNvSpPr>
              <a:spLocks/>
            </p:cNvSpPr>
            <p:nvPr/>
          </p:nvSpPr>
          <p:spPr bwMode="auto">
            <a:xfrm>
              <a:off x="2517" y="3567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33"/>
            <p:cNvSpPr>
              <a:spLocks/>
            </p:cNvSpPr>
            <p:nvPr/>
          </p:nvSpPr>
          <p:spPr bwMode="auto">
            <a:xfrm>
              <a:off x="2698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34"/>
            <p:cNvSpPr>
              <a:spLocks/>
            </p:cNvSpPr>
            <p:nvPr/>
          </p:nvSpPr>
          <p:spPr bwMode="auto">
            <a:xfrm>
              <a:off x="2699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35"/>
            <p:cNvSpPr>
              <a:spLocks/>
            </p:cNvSpPr>
            <p:nvPr/>
          </p:nvSpPr>
          <p:spPr bwMode="auto">
            <a:xfrm>
              <a:off x="4966" y="3566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36"/>
            <p:cNvSpPr>
              <a:spLocks/>
            </p:cNvSpPr>
            <p:nvPr/>
          </p:nvSpPr>
          <p:spPr bwMode="auto">
            <a:xfrm>
              <a:off x="4241" y="3203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37"/>
            <p:cNvSpPr>
              <a:spLocks noChangeShapeType="1"/>
            </p:cNvSpPr>
            <p:nvPr/>
          </p:nvSpPr>
          <p:spPr bwMode="auto">
            <a:xfrm>
              <a:off x="2698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38"/>
            <p:cNvSpPr>
              <a:spLocks noChangeShapeType="1"/>
            </p:cNvSpPr>
            <p:nvPr/>
          </p:nvSpPr>
          <p:spPr bwMode="auto">
            <a:xfrm>
              <a:off x="2698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39"/>
            <p:cNvSpPr>
              <a:spLocks noChangeShapeType="1"/>
            </p:cNvSpPr>
            <p:nvPr/>
          </p:nvSpPr>
          <p:spPr bwMode="auto">
            <a:xfrm>
              <a:off x="3242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40"/>
            <p:cNvSpPr>
              <a:spLocks noChangeShapeType="1"/>
            </p:cNvSpPr>
            <p:nvPr/>
          </p:nvSpPr>
          <p:spPr bwMode="auto">
            <a:xfrm>
              <a:off x="3242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41"/>
            <p:cNvSpPr>
              <a:spLocks noChangeShapeType="1"/>
            </p:cNvSpPr>
            <p:nvPr/>
          </p:nvSpPr>
          <p:spPr bwMode="auto">
            <a:xfrm>
              <a:off x="2517" y="265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42"/>
            <p:cNvSpPr>
              <a:spLocks noChangeShapeType="1"/>
            </p:cNvSpPr>
            <p:nvPr/>
          </p:nvSpPr>
          <p:spPr bwMode="auto">
            <a:xfrm>
              <a:off x="3787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43"/>
            <p:cNvSpPr>
              <a:spLocks noChangeShapeType="1"/>
            </p:cNvSpPr>
            <p:nvPr/>
          </p:nvSpPr>
          <p:spPr bwMode="auto">
            <a:xfrm>
              <a:off x="3787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44"/>
            <p:cNvSpPr>
              <a:spLocks noChangeShapeType="1"/>
            </p:cNvSpPr>
            <p:nvPr/>
          </p:nvSpPr>
          <p:spPr bwMode="auto">
            <a:xfrm>
              <a:off x="4331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45"/>
            <p:cNvSpPr>
              <a:spLocks noChangeShapeType="1"/>
            </p:cNvSpPr>
            <p:nvPr/>
          </p:nvSpPr>
          <p:spPr bwMode="auto">
            <a:xfrm>
              <a:off x="4331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46"/>
            <p:cNvSpPr>
              <a:spLocks noChangeShapeType="1"/>
            </p:cNvSpPr>
            <p:nvPr/>
          </p:nvSpPr>
          <p:spPr bwMode="auto">
            <a:xfrm>
              <a:off x="4875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47"/>
            <p:cNvSpPr>
              <a:spLocks noChangeShapeType="1"/>
            </p:cNvSpPr>
            <p:nvPr/>
          </p:nvSpPr>
          <p:spPr bwMode="auto">
            <a:xfrm flipV="1">
              <a:off x="4876" y="2477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48"/>
            <p:cNvSpPr txBox="1">
              <a:spLocks noChangeArrowheads="1"/>
            </p:cNvSpPr>
            <p:nvPr/>
          </p:nvSpPr>
          <p:spPr bwMode="auto">
            <a:xfrm>
              <a:off x="2140" y="2481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Clk</a:t>
              </a:r>
              <a:endParaRPr lang="en-AU" altLang="en-US"/>
            </a:p>
          </p:txBody>
        </p:sp>
        <p:sp>
          <p:nvSpPr>
            <p:cNvPr id="12324" name="Freeform 49"/>
            <p:cNvSpPr>
              <a:spLocks/>
            </p:cNvSpPr>
            <p:nvPr/>
          </p:nvSpPr>
          <p:spPr bwMode="auto">
            <a:xfrm>
              <a:off x="2789" y="3566"/>
              <a:ext cx="2178" cy="182"/>
            </a:xfrm>
            <a:custGeom>
              <a:avLst/>
              <a:gdLst>
                <a:gd name="T0" fmla="*/ 0 w 2178"/>
                <a:gd name="T1" fmla="*/ 91 h 182"/>
                <a:gd name="T2" fmla="*/ 46 w 2178"/>
                <a:gd name="T3" fmla="*/ 0 h 182"/>
                <a:gd name="T4" fmla="*/ 2132 w 2178"/>
                <a:gd name="T5" fmla="*/ 0 h 182"/>
                <a:gd name="T6" fmla="*/ 2178 w 2178"/>
                <a:gd name="T7" fmla="*/ 91 h 182"/>
                <a:gd name="T8" fmla="*/ 2132 w 2178"/>
                <a:gd name="T9" fmla="*/ 182 h 182"/>
                <a:gd name="T10" fmla="*/ 46 w 2178"/>
                <a:gd name="T11" fmla="*/ 182 h 182"/>
                <a:gd name="T12" fmla="*/ 0 w 2178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8"/>
                <a:gd name="T22" fmla="*/ 0 h 182"/>
                <a:gd name="T23" fmla="*/ 2178 w 2178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8" h="182">
                  <a:moveTo>
                    <a:pt x="0" y="91"/>
                  </a:moveTo>
                  <a:lnTo>
                    <a:pt x="46" y="0"/>
                  </a:lnTo>
                  <a:lnTo>
                    <a:pt x="2132" y="0"/>
                  </a:lnTo>
                  <a:lnTo>
                    <a:pt x="2178" y="91"/>
                  </a:lnTo>
                  <a:lnTo>
                    <a:pt x="2132" y="182"/>
                  </a:lnTo>
                  <a:lnTo>
                    <a:pt x="46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50"/>
            <p:cNvSpPr>
              <a:spLocks/>
            </p:cNvSpPr>
            <p:nvPr/>
          </p:nvSpPr>
          <p:spPr bwMode="auto">
            <a:xfrm>
              <a:off x="4875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51"/>
            <p:cNvSpPr>
              <a:spLocks/>
            </p:cNvSpPr>
            <p:nvPr/>
          </p:nvSpPr>
          <p:spPr bwMode="auto">
            <a:xfrm>
              <a:off x="4876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7"/>
            <p:cNvSpPr>
              <a:spLocks noChangeShapeType="1"/>
            </p:cNvSpPr>
            <p:nvPr/>
          </p:nvSpPr>
          <p:spPr bwMode="auto">
            <a:xfrm>
              <a:off x="2698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8"/>
            <p:cNvSpPr>
              <a:spLocks noChangeShapeType="1"/>
            </p:cNvSpPr>
            <p:nvPr/>
          </p:nvSpPr>
          <p:spPr bwMode="auto">
            <a:xfrm>
              <a:off x="3787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9"/>
            <p:cNvSpPr>
              <a:spLocks noChangeShapeType="1"/>
            </p:cNvSpPr>
            <p:nvPr/>
          </p:nvSpPr>
          <p:spPr bwMode="auto">
            <a:xfrm>
              <a:off x="4875" y="2387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D8AFF3F-DDB5-4FF2-9B2F-B8D319171983}" type="slidenum">
              <a:rPr lang="en-AU" altLang="en-US" sz="1400"/>
              <a:pPr/>
              <a:t>11</a:t>
            </a:fld>
            <a:endParaRPr lang="en-AU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Clocking Methodology</a:t>
            </a:r>
            <a:endParaRPr lang="en-AU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4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Combinational logic transforms data during clock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Between clock 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Input from state elements, output to state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Longest delay determines clock period</a:t>
            </a:r>
            <a:endParaRPr lang="en-AU" altLang="en-US"/>
          </a:p>
        </p:txBody>
      </p:sp>
      <p:pic>
        <p:nvPicPr>
          <p:cNvPr id="13317" name="Picture 6" descr="f04-0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8654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f04-03-P374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851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64C27AE-D766-4E9C-B841-8BB885A0189F}" type="slidenum">
              <a:rPr lang="en-AU" altLang="en-US" sz="1400"/>
              <a:pPr/>
              <a:t>12</a:t>
            </a:fld>
            <a:endParaRPr lang="en-AU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Datapath</a:t>
            </a:r>
            <a:endParaRPr lang="en-AU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Datapath</a:t>
            </a:r>
          </a:p>
          <a:p>
            <a:pPr lvl="1" eaLnBrk="1" hangingPunct="1"/>
            <a:r>
              <a:rPr lang="en-US" altLang="en-US"/>
              <a:t>Elements that process data and addresses</a:t>
            </a:r>
            <a:br>
              <a:rPr lang="en-US" altLang="en-US"/>
            </a:br>
            <a:r>
              <a:rPr lang="en-US" altLang="en-US"/>
              <a:t>in the CPU</a:t>
            </a:r>
          </a:p>
          <a:p>
            <a:pPr lvl="2" eaLnBrk="1" hangingPunct="1"/>
            <a:r>
              <a:rPr lang="en-US" altLang="en-US"/>
              <a:t>Registers, ALUs, mux’s, memories, …</a:t>
            </a:r>
          </a:p>
          <a:p>
            <a:pPr eaLnBrk="1" hangingPunct="1"/>
            <a:r>
              <a:rPr lang="en-US" altLang="en-US"/>
              <a:t>We will build a MIPS datapath incrementally</a:t>
            </a:r>
          </a:p>
          <a:p>
            <a:pPr lvl="1" eaLnBrk="1" hangingPunct="1"/>
            <a:r>
              <a:rPr lang="en-US" altLang="en-US"/>
              <a:t>Refining the overview design</a:t>
            </a:r>
            <a:endParaRPr lang="en-AU" alt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 rot="5400000">
            <a:off x="7617619" y="1159669"/>
            <a:ext cx="2686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§4.3 Building a Datapath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C26D4B3-9832-4ACC-B02A-95392B85DF98}" type="slidenum">
              <a:rPr lang="en-AU" altLang="en-US" sz="1400"/>
              <a:pPr/>
              <a:t>13</a:t>
            </a:fld>
            <a:endParaRPr lang="en-AU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Fetch</a:t>
            </a:r>
            <a:endParaRPr lang="en-AU" altLang="en-US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611188" y="44370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-16667"/>
              <a:gd name="adj4" fmla="val 17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32-bit register</a:t>
            </a:r>
            <a:endParaRPr lang="en-AU" altLang="en-US"/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>
            <a:off x="7308850" y="3860800"/>
            <a:ext cx="1439863" cy="863600"/>
          </a:xfrm>
          <a:prstGeom prst="borderCallout1">
            <a:avLst>
              <a:gd name="adj1" fmla="val 13236"/>
              <a:gd name="adj2" fmla="val -5292"/>
              <a:gd name="adj3" fmla="val -41912"/>
              <a:gd name="adj4" fmla="val -55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Increment by 4 for next instruction</a:t>
            </a:r>
            <a:endParaRPr lang="en-AU" altLang="en-US"/>
          </a:p>
        </p:txBody>
      </p:sp>
      <p:pic>
        <p:nvPicPr>
          <p:cNvPr id="15366" name="Picture 6" descr="f04-0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5143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9A80DDD-F63C-42CF-90C2-7CE4F24DD793}" type="slidenum">
              <a:rPr lang="en-AU" altLang="en-US" sz="1400"/>
              <a:pPr/>
              <a:t>14</a:t>
            </a:fld>
            <a:endParaRPr lang="en-AU" altLang="en-US" sz="1400"/>
          </a:p>
        </p:txBody>
      </p:sp>
      <p:pic>
        <p:nvPicPr>
          <p:cNvPr id="16387" name="Picture 6" descr="f04-0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166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R-Format Instructions</a:t>
            </a:r>
            <a:endParaRPr lang="en-AU" altLang="en-US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920875"/>
          </a:xfrm>
        </p:spPr>
        <p:txBody>
          <a:bodyPr/>
          <a:lstStyle/>
          <a:p>
            <a:pPr eaLnBrk="1" hangingPunct="1"/>
            <a:r>
              <a:rPr lang="en-US" altLang="en-US"/>
              <a:t>Read two register operands</a:t>
            </a:r>
          </a:p>
          <a:p>
            <a:pPr eaLnBrk="1" hangingPunct="1"/>
            <a:r>
              <a:rPr lang="en-US" altLang="en-US"/>
              <a:t>Perform arithmetic/logical operation</a:t>
            </a:r>
          </a:p>
          <a:p>
            <a:pPr eaLnBrk="1" hangingPunct="1"/>
            <a:r>
              <a:rPr lang="en-US" altLang="en-US"/>
              <a:t>Write register result</a:t>
            </a:r>
            <a:endParaRPr lang="en-A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A806C01-462B-4052-90F0-CCF36CE13FC2}" type="slidenum">
              <a:rPr lang="en-AU" altLang="en-US" sz="1400"/>
              <a:pPr/>
              <a:t>15</a:t>
            </a:fld>
            <a:endParaRPr lang="en-AU" altLang="en-US" sz="1400"/>
          </a:p>
        </p:txBody>
      </p:sp>
      <p:pic>
        <p:nvPicPr>
          <p:cNvPr id="17411" name="Picture 6" descr="f04-08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44370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Load/Store Instructions</a:t>
            </a:r>
            <a:endParaRPr lang="en-AU" altLang="en-US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04200" cy="2611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register operands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Calculate address using 16-bit offset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Use ALU, but sign-extend offset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Load: Read memory and update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Store: Write register value to memory</a:t>
            </a:r>
            <a:endParaRPr lang="en-AU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E7787DE-49FA-4492-B2EC-8702F61A093A}" type="slidenum">
              <a:rPr lang="en-AU" altLang="en-US" sz="1400"/>
              <a:pPr/>
              <a:t>16</a:t>
            </a:fld>
            <a:endParaRPr lang="en-AU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 Instructions</a:t>
            </a:r>
            <a:endParaRPr lang="en-AU" alt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 register operands</a:t>
            </a:r>
          </a:p>
          <a:p>
            <a:pPr eaLnBrk="1" hangingPunct="1"/>
            <a:r>
              <a:rPr lang="en-US" altLang="en-US"/>
              <a:t>Compare operands</a:t>
            </a:r>
          </a:p>
          <a:p>
            <a:pPr lvl="1" eaLnBrk="1" hangingPunct="1"/>
            <a:r>
              <a:rPr lang="en-US" altLang="en-US"/>
              <a:t>Use ALU, subtract and check Zero output</a:t>
            </a:r>
          </a:p>
          <a:p>
            <a:pPr eaLnBrk="1" hangingPunct="1"/>
            <a:r>
              <a:rPr lang="en-US" altLang="en-US"/>
              <a:t>Calculate target address</a:t>
            </a:r>
          </a:p>
          <a:p>
            <a:pPr lvl="1" eaLnBrk="1" hangingPunct="1"/>
            <a:r>
              <a:rPr lang="en-US" altLang="en-US"/>
              <a:t>Sign-extend displacement</a:t>
            </a:r>
          </a:p>
          <a:p>
            <a:pPr lvl="1" eaLnBrk="1" hangingPunct="1"/>
            <a:r>
              <a:rPr lang="en-US" altLang="en-US"/>
              <a:t>Shift left 2 places (word displacement)</a:t>
            </a:r>
          </a:p>
          <a:p>
            <a:pPr lvl="1" eaLnBrk="1" hangingPunct="1"/>
            <a:r>
              <a:rPr lang="en-US" altLang="en-US"/>
              <a:t>Add to PC + 4</a:t>
            </a:r>
          </a:p>
          <a:p>
            <a:pPr lvl="2" eaLnBrk="1" hangingPunct="1"/>
            <a:r>
              <a:rPr lang="en-US" altLang="en-US"/>
              <a:t>Already calculated by instruction fetch</a:t>
            </a:r>
            <a:endParaRPr lang="en-A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86513C9-567B-4B37-8B11-D885E408F778}" type="slidenum">
              <a:rPr lang="en-AU" altLang="en-US" sz="1400"/>
              <a:pPr/>
              <a:t>17</a:t>
            </a:fld>
            <a:endParaRPr lang="en-AU" altLang="en-US" sz="1400"/>
          </a:p>
        </p:txBody>
      </p:sp>
      <p:pic>
        <p:nvPicPr>
          <p:cNvPr id="19459" name="Picture 7" descr="f04-0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556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 Instructions</a:t>
            </a:r>
            <a:endParaRPr lang="en-AU" altLang="en-US"/>
          </a:p>
        </p:txBody>
      </p:sp>
      <p:sp>
        <p:nvSpPr>
          <p:cNvPr id="19461" name="AutoShape 4"/>
          <p:cNvSpPr>
            <a:spLocks/>
          </p:cNvSpPr>
          <p:nvPr/>
        </p:nvSpPr>
        <p:spPr bwMode="auto">
          <a:xfrm>
            <a:off x="1187450" y="1557338"/>
            <a:ext cx="1079500" cy="865187"/>
          </a:xfrm>
          <a:prstGeom prst="borderCallout1">
            <a:avLst>
              <a:gd name="adj1" fmla="val 13213"/>
              <a:gd name="adj2" fmla="val 107060"/>
              <a:gd name="adj3" fmla="val 66241"/>
              <a:gd name="adj4" fmla="val 355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Just</a:t>
            </a:r>
            <a:br>
              <a:rPr lang="en-US" altLang="en-US"/>
            </a:br>
            <a:r>
              <a:rPr lang="en-US" altLang="en-US"/>
              <a:t>re-routes wires</a:t>
            </a:r>
            <a:endParaRPr lang="en-AU" altLang="en-US"/>
          </a:p>
        </p:txBody>
      </p:sp>
      <p:sp>
        <p:nvSpPr>
          <p:cNvPr id="19462" name="AutoShape 5"/>
          <p:cNvSpPr>
            <a:spLocks/>
          </p:cNvSpPr>
          <p:nvPr/>
        </p:nvSpPr>
        <p:spPr bwMode="auto">
          <a:xfrm>
            <a:off x="5364163" y="5661025"/>
            <a:ext cx="1368425" cy="647700"/>
          </a:xfrm>
          <a:prstGeom prst="borderCallout1">
            <a:avLst>
              <a:gd name="adj1" fmla="val 17648"/>
              <a:gd name="adj2" fmla="val -5569"/>
              <a:gd name="adj3" fmla="val 8579"/>
              <a:gd name="adj4" fmla="val -59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Sign-bit wire replicated</a:t>
            </a:r>
            <a:endParaRPr lang="en-A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3906F78-D013-4C36-B5D8-ACB7D141C819}" type="slidenum">
              <a:rPr lang="en-AU" altLang="en-US" sz="1400"/>
              <a:pPr/>
              <a:t>18</a:t>
            </a:fld>
            <a:endParaRPr lang="en-AU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Composing the Elements</a:t>
            </a:r>
            <a:endParaRPr lang="en-AU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First-cut data path does an instruction in one clock cycle</a:t>
            </a:r>
          </a:p>
          <a:p>
            <a:pPr lvl="1" eaLnBrk="1" hangingPunct="1"/>
            <a:r>
              <a:rPr lang="en-US" altLang="en-US"/>
              <a:t>Each datapath element can only do one function at a time</a:t>
            </a:r>
          </a:p>
          <a:p>
            <a:pPr lvl="1" eaLnBrk="1" hangingPunct="1"/>
            <a:r>
              <a:rPr lang="en-US" altLang="en-US"/>
              <a:t>Hence, we need separate instruction and data memories</a:t>
            </a:r>
          </a:p>
          <a:p>
            <a:pPr eaLnBrk="1" hangingPunct="1"/>
            <a:r>
              <a:rPr lang="en-US" altLang="en-US"/>
              <a:t>Use multiplexers where alternate data sources are used for different instructions</a:t>
            </a:r>
            <a:endParaRPr lang="en-A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CCDCF96-36C2-44CA-A216-2333E3248DFD}" type="slidenum">
              <a:rPr lang="en-AU" altLang="en-US" sz="1400"/>
              <a:pPr/>
              <a:t>19</a:t>
            </a:fld>
            <a:endParaRPr lang="en-AU" altLang="en-US" sz="1400"/>
          </a:p>
        </p:txBody>
      </p:sp>
      <p:pic>
        <p:nvPicPr>
          <p:cNvPr id="21507" name="Picture 5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8930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R-Type/Load/Store Datapath</a:t>
            </a:r>
            <a:endParaRPr lang="en-A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369A8E1-57C2-4149-974D-89F6A18586A6}" type="slidenum">
              <a:rPr lang="en-AU" altLang="en-US" sz="1400"/>
              <a:pPr/>
              <a:t>2</a:t>
            </a:fld>
            <a:endParaRPr lang="en-AU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  <a:endParaRPr lang="en-AU" alt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CPU performance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Instruction count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Determined by ISA and compiler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CPI and Cycle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Determined by CPU hardware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examine two MIPS implementations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 simplified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 more realistic pipelined 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Simple subset, shows most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Memory reference: </a:t>
            </a:r>
            <a:r>
              <a:rPr lang="en-US" altLang="en-US" sz="2400">
                <a:latin typeface="Lucida Console" panose="020B0609040504020204" pitchFamily="49" charset="0"/>
              </a:rPr>
              <a:t>lw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Arithmetic/logical: </a:t>
            </a:r>
            <a:r>
              <a:rPr lang="en-US" altLang="en-US" sz="2400">
                <a:latin typeface="Lucida Console" panose="020B0609040504020204" pitchFamily="49" charset="0"/>
              </a:rPr>
              <a:t>add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sub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and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or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slt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Control transfer: </a:t>
            </a:r>
            <a:r>
              <a:rPr lang="en-US" altLang="en-US" sz="2400">
                <a:latin typeface="Lucida Console" panose="020B0609040504020204" pitchFamily="49" charset="0"/>
              </a:rPr>
              <a:t>beq</a:t>
            </a:r>
            <a:r>
              <a:rPr lang="en-US" altLang="en-US" sz="2400"/>
              <a:t>, </a:t>
            </a:r>
            <a:r>
              <a:rPr lang="en-US" altLang="en-US" sz="2400">
                <a:latin typeface="Lucida Console" panose="020B0609040504020204" pitchFamily="49" charset="0"/>
              </a:rPr>
              <a:t>j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 rot="5400000">
            <a:off x="8017669" y="759619"/>
            <a:ext cx="1885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§4.1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EB20151-B66F-4C24-B3CA-2E545CFA9681}" type="slidenum">
              <a:rPr lang="en-AU" altLang="en-US" sz="1400"/>
              <a:pPr/>
              <a:t>20</a:t>
            </a:fld>
            <a:endParaRPr lang="en-AU" altLang="en-US" sz="1400"/>
          </a:p>
        </p:txBody>
      </p:sp>
      <p:pic>
        <p:nvPicPr>
          <p:cNvPr id="22531" name="Picture 5" descr="f04-1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041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Full Datapath</a:t>
            </a:r>
            <a:endParaRPr lang="en-A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641A5E7-C031-43B8-BBC8-637A0005F4B8}" type="slidenum">
              <a:rPr lang="en-AU" altLang="en-US" sz="1400"/>
              <a:pPr/>
              <a:t>21</a:t>
            </a:fld>
            <a:endParaRPr lang="en-AU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ALU Control</a:t>
            </a:r>
            <a:endParaRPr lang="en-AU" alt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/>
            <a:r>
              <a:rPr lang="en-US" altLang="en-US"/>
              <a:t>ALU used for</a:t>
            </a:r>
          </a:p>
          <a:p>
            <a:pPr lvl="1" eaLnBrk="1" hangingPunct="1"/>
            <a:r>
              <a:rPr lang="en-US" altLang="en-US"/>
              <a:t>Load/Store: F = add</a:t>
            </a:r>
          </a:p>
          <a:p>
            <a:pPr lvl="1" eaLnBrk="1" hangingPunct="1"/>
            <a:r>
              <a:rPr lang="en-US" altLang="en-US"/>
              <a:t>Branch: F = subtract</a:t>
            </a:r>
          </a:p>
          <a:p>
            <a:pPr lvl="1" eaLnBrk="1" hangingPunct="1"/>
            <a:r>
              <a:rPr lang="en-US" altLang="en-US"/>
              <a:t>R-type: F depends on funct field</a:t>
            </a:r>
            <a:endParaRPr lang="en-AU" alt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 rot="5400000">
            <a:off x="6893719" y="1883569"/>
            <a:ext cx="41338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§4.4 A Simple Implementation Scheme</a:t>
            </a:r>
          </a:p>
        </p:txBody>
      </p:sp>
      <p:graphicFrame>
        <p:nvGraphicFramePr>
          <p:cNvPr id="297989" name="Group 5"/>
          <p:cNvGraphicFramePr>
            <a:graphicFrameLocks noGrp="1"/>
          </p:cNvGraphicFramePr>
          <p:nvPr/>
        </p:nvGraphicFramePr>
        <p:xfrm>
          <a:off x="1187450" y="3500438"/>
          <a:ext cx="6096000" cy="256063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60FE3D3-68CE-420E-B175-8E58A93A0392}" type="slidenum">
              <a:rPr lang="en-AU" altLang="en-US" sz="1400"/>
              <a:pPr/>
              <a:t>22</a:t>
            </a:fld>
            <a:endParaRPr lang="en-AU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ALU Control</a:t>
            </a:r>
            <a:endParaRPr lang="en-AU" alt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Assume 2-bit ALUOp derived from opcode</a:t>
            </a:r>
          </a:p>
          <a:p>
            <a:pPr lvl="1" eaLnBrk="1" hangingPunct="1"/>
            <a:r>
              <a:rPr lang="en-US" altLang="en-US"/>
              <a:t>Combinational logic derives ALU control</a:t>
            </a:r>
            <a:endParaRPr lang="en-AU" altLang="en-US"/>
          </a:p>
        </p:txBody>
      </p:sp>
      <p:graphicFrame>
        <p:nvGraphicFramePr>
          <p:cNvPr id="300101" name="Group 69"/>
          <p:cNvGraphicFramePr>
            <a:graphicFrameLocks noGrp="1"/>
          </p:cNvGraphicFramePr>
          <p:nvPr/>
        </p:nvGraphicFramePr>
        <p:xfrm>
          <a:off x="827088" y="2636838"/>
          <a:ext cx="7921625" cy="3025776"/>
        </p:xfrm>
        <a:graphic>
          <a:graphicData uri="http://schemas.openxmlformats.org/drawingml/2006/table">
            <a:tbl>
              <a:tblPr/>
              <a:tblGrid>
                <a:gridCol w="120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opcode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function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 word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word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branch equal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R-type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424BA99-7B2D-40DC-9F87-418E31EBA375}" type="slidenum">
              <a:rPr lang="en-AU" altLang="en-US" sz="1400"/>
              <a:pPr/>
              <a:t>23</a:t>
            </a:fld>
            <a:endParaRPr lang="en-AU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Main Control Unit</a:t>
            </a:r>
            <a:endParaRPr lang="en-AU" alt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/>
              <a:t>Control signals derived from instruction</a:t>
            </a:r>
            <a:endParaRPr lang="en-AU" altLang="en-US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1619250" y="2060575"/>
            <a:ext cx="6913563" cy="773113"/>
            <a:chOff x="703" y="981"/>
            <a:chExt cx="4355" cy="487"/>
          </a:xfrm>
        </p:grpSpPr>
        <p:sp>
          <p:nvSpPr>
            <p:cNvPr id="25639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0</a:t>
              </a:r>
              <a:endParaRPr lang="en-AU" altLang="en-US" sz="2000"/>
            </a:p>
          </p:txBody>
        </p:sp>
        <p:sp>
          <p:nvSpPr>
            <p:cNvPr id="25640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41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42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rd</a:t>
              </a:r>
              <a:endParaRPr lang="en-AU" altLang="en-US" sz="2000"/>
            </a:p>
          </p:txBody>
        </p:sp>
        <p:sp>
          <p:nvSpPr>
            <p:cNvPr id="25643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shamt</a:t>
              </a:r>
              <a:endParaRPr lang="en-AU" altLang="en-US" sz="2000"/>
            </a:p>
          </p:txBody>
        </p:sp>
        <p:sp>
          <p:nvSpPr>
            <p:cNvPr id="25644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funct</a:t>
              </a:r>
              <a:endParaRPr lang="en-AU" altLang="en-US" sz="2000"/>
            </a:p>
          </p:txBody>
        </p:sp>
        <p:sp>
          <p:nvSpPr>
            <p:cNvPr id="25645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46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5:0</a:t>
              </a:r>
              <a:endParaRPr lang="en-AU" altLang="en-US"/>
            </a:p>
          </p:txBody>
        </p:sp>
        <p:sp>
          <p:nvSpPr>
            <p:cNvPr id="25647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49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15:11</a:t>
              </a:r>
              <a:endParaRPr lang="en-AU" altLang="en-US"/>
            </a:p>
          </p:txBody>
        </p:sp>
        <p:sp>
          <p:nvSpPr>
            <p:cNvPr id="25650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10:6</a:t>
              </a:r>
              <a:endParaRPr lang="en-AU" altLang="en-US"/>
            </a:p>
          </p:txBody>
        </p:sp>
      </p:grpSp>
      <p:grpSp>
        <p:nvGrpSpPr>
          <p:cNvPr id="25606" name="Group 17"/>
          <p:cNvGrpSpPr>
            <a:grpSpLocks/>
          </p:cNvGrpSpPr>
          <p:nvPr/>
        </p:nvGrpSpPr>
        <p:grpSpPr bwMode="auto">
          <a:xfrm>
            <a:off x="1619250" y="3068638"/>
            <a:ext cx="6913563" cy="773112"/>
            <a:chOff x="884" y="981"/>
            <a:chExt cx="4355" cy="487"/>
          </a:xfrm>
        </p:grpSpPr>
        <p:sp>
          <p:nvSpPr>
            <p:cNvPr id="25631" name="Text Box 18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35 or 43</a:t>
              </a:r>
              <a:endParaRPr lang="en-AU" altLang="en-US" sz="2000"/>
            </a:p>
          </p:txBody>
        </p:sp>
        <p:sp>
          <p:nvSpPr>
            <p:cNvPr id="25632" name="Text Box 19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33" name="Text Box 20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34" name="Text Box 21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35" name="Text Box 22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36" name="Text Box 23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37" name="Text Box 24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8" name="Text Box 25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grpSp>
        <p:nvGrpSpPr>
          <p:cNvPr id="25607" name="Group 26"/>
          <p:cNvGrpSpPr>
            <a:grpSpLocks/>
          </p:cNvGrpSpPr>
          <p:nvPr/>
        </p:nvGrpSpPr>
        <p:grpSpPr bwMode="auto">
          <a:xfrm>
            <a:off x="1619250" y="4052888"/>
            <a:ext cx="6913563" cy="773112"/>
            <a:chOff x="884" y="981"/>
            <a:chExt cx="4355" cy="487"/>
          </a:xfrm>
        </p:grpSpPr>
        <p:sp>
          <p:nvSpPr>
            <p:cNvPr id="25623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4</a:t>
              </a:r>
              <a:endParaRPr lang="en-AU" altLang="en-US" sz="2000"/>
            </a:p>
          </p:txBody>
        </p:sp>
        <p:sp>
          <p:nvSpPr>
            <p:cNvPr id="25624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25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26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27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28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29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0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R-type</a:t>
            </a:r>
            <a:endParaRPr lang="en-AU" altLang="en-US" sz="1800"/>
          </a:p>
        </p:txBody>
      </p:sp>
      <p:sp>
        <p:nvSpPr>
          <p:cNvPr id="25609" name="Text Box 36"/>
          <p:cNvSpPr txBox="1">
            <a:spLocks noChangeArrowheads="1"/>
          </p:cNvSpPr>
          <p:nvPr/>
        </p:nvSpPr>
        <p:spPr bwMode="auto">
          <a:xfrm>
            <a:off x="595313" y="297815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Load/</a:t>
            </a:r>
            <a:br>
              <a:rPr lang="en-US" altLang="en-US" sz="1800"/>
            </a:br>
            <a:r>
              <a:rPr lang="en-US" altLang="en-US" sz="1800"/>
              <a:t>Store</a:t>
            </a:r>
            <a:endParaRPr lang="en-AU" altLang="en-US" sz="1800"/>
          </a:p>
        </p:txBody>
      </p:sp>
      <p:sp>
        <p:nvSpPr>
          <p:cNvPr id="25610" name="Text Box 37"/>
          <p:cNvSpPr txBox="1">
            <a:spLocks noChangeArrowheads="1"/>
          </p:cNvSpPr>
          <p:nvPr/>
        </p:nvSpPr>
        <p:spPr bwMode="auto">
          <a:xfrm>
            <a:off x="595313" y="41290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Branch</a:t>
            </a:r>
            <a:endParaRPr lang="en-AU" altLang="en-US" sz="1800"/>
          </a:p>
        </p:txBody>
      </p:sp>
      <p:sp>
        <p:nvSpPr>
          <p:cNvPr id="25611" name="AutoShape 38"/>
          <p:cNvSpPr>
            <a:spLocks/>
          </p:cNvSpPr>
          <p:nvPr/>
        </p:nvSpPr>
        <p:spPr bwMode="auto">
          <a:xfrm rot="-5400000">
            <a:off x="2196307" y="448548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AutoShape 39"/>
          <p:cNvSpPr>
            <a:spLocks/>
          </p:cNvSpPr>
          <p:nvPr/>
        </p:nvSpPr>
        <p:spPr bwMode="auto">
          <a:xfrm rot="-5400000">
            <a:off x="33845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AutoShape 40"/>
          <p:cNvSpPr>
            <a:spLocks/>
          </p:cNvSpPr>
          <p:nvPr/>
        </p:nvSpPr>
        <p:spPr bwMode="auto">
          <a:xfrm rot="-5400000">
            <a:off x="44640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Text Box 41"/>
          <p:cNvSpPr txBox="1">
            <a:spLocks noChangeArrowheads="1"/>
          </p:cNvSpPr>
          <p:nvPr/>
        </p:nvSpPr>
        <p:spPr bwMode="auto">
          <a:xfrm>
            <a:off x="1765300" y="5205413"/>
            <a:ext cx="100806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opcode</a:t>
            </a:r>
            <a:endParaRPr lang="en-AU" altLang="en-US" sz="1800"/>
          </a:p>
        </p:txBody>
      </p:sp>
      <p:sp>
        <p:nvSpPr>
          <p:cNvPr id="25615" name="Text Box 42"/>
          <p:cNvSpPr txBox="1">
            <a:spLocks noChangeArrowheads="1"/>
          </p:cNvSpPr>
          <p:nvPr/>
        </p:nvSpPr>
        <p:spPr bwMode="auto">
          <a:xfrm>
            <a:off x="2916238" y="5205413"/>
            <a:ext cx="10080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always read</a:t>
            </a:r>
            <a:endParaRPr lang="en-AU" altLang="en-US" sz="1800"/>
          </a:p>
        </p:txBody>
      </p:sp>
      <p:sp>
        <p:nvSpPr>
          <p:cNvPr id="25616" name="Text Box 43"/>
          <p:cNvSpPr txBox="1">
            <a:spLocks noChangeArrowheads="1"/>
          </p:cNvSpPr>
          <p:nvPr/>
        </p:nvSpPr>
        <p:spPr bwMode="auto">
          <a:xfrm>
            <a:off x="4068763" y="5205413"/>
            <a:ext cx="1008062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read, except for load</a:t>
            </a:r>
            <a:endParaRPr lang="en-AU" altLang="en-US" sz="1800"/>
          </a:p>
        </p:txBody>
      </p:sp>
      <p:sp>
        <p:nvSpPr>
          <p:cNvPr id="25617" name="Text Box 44"/>
          <p:cNvSpPr txBox="1">
            <a:spLocks noChangeArrowheads="1"/>
          </p:cNvSpPr>
          <p:nvPr/>
        </p:nvSpPr>
        <p:spPr bwMode="auto">
          <a:xfrm>
            <a:off x="5581650" y="5205413"/>
            <a:ext cx="12239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write for R-type and load</a:t>
            </a:r>
            <a:endParaRPr lang="en-AU" altLang="en-US" sz="1800"/>
          </a:p>
        </p:txBody>
      </p:sp>
      <p:sp>
        <p:nvSpPr>
          <p:cNvPr id="25618" name="Line 45"/>
          <p:cNvSpPr>
            <a:spLocks noChangeShapeType="1"/>
          </p:cNvSpPr>
          <p:nvPr/>
        </p:nvSpPr>
        <p:spPr bwMode="auto">
          <a:xfrm flipH="1" flipV="1">
            <a:off x="5005388" y="3548063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46"/>
          <p:cNvSpPr>
            <a:spLocks noChangeShapeType="1"/>
          </p:cNvSpPr>
          <p:nvPr/>
        </p:nvSpPr>
        <p:spPr bwMode="auto">
          <a:xfrm flipH="1" flipV="1">
            <a:off x="5292725" y="2540000"/>
            <a:ext cx="3603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47"/>
          <p:cNvSpPr txBox="1">
            <a:spLocks noChangeArrowheads="1"/>
          </p:cNvSpPr>
          <p:nvPr/>
        </p:nvSpPr>
        <p:spPr bwMode="auto">
          <a:xfrm>
            <a:off x="7308850" y="5205413"/>
            <a:ext cx="1439863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sign-extend and add</a:t>
            </a:r>
            <a:endParaRPr lang="en-AU" altLang="en-US" sz="1800"/>
          </a:p>
        </p:txBody>
      </p:sp>
      <p:sp>
        <p:nvSpPr>
          <p:cNvPr id="25621" name="Line 48"/>
          <p:cNvSpPr>
            <a:spLocks noChangeShapeType="1"/>
          </p:cNvSpPr>
          <p:nvPr/>
        </p:nvSpPr>
        <p:spPr bwMode="auto">
          <a:xfrm flipH="1" flipV="1">
            <a:off x="7453313" y="4556125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49"/>
          <p:cNvSpPr>
            <a:spLocks noChangeShapeType="1"/>
          </p:cNvSpPr>
          <p:nvPr/>
        </p:nvSpPr>
        <p:spPr bwMode="auto">
          <a:xfrm flipV="1">
            <a:off x="7597775" y="35480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B772B7B-5E79-4256-A85A-C14DA15A9B89}" type="slidenum">
              <a:rPr lang="en-AU" altLang="en-US" sz="1400"/>
              <a:pPr/>
              <a:t>24</a:t>
            </a:fld>
            <a:endParaRPr lang="en-AU" altLang="en-US" sz="1400"/>
          </a:p>
        </p:txBody>
      </p:sp>
      <p:pic>
        <p:nvPicPr>
          <p:cNvPr id="26627" name="Picture 5" descr="f04-1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Datapath With Control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B4C45E4-18C2-4ED4-949E-BAAD7BC1D7B6}" type="slidenum">
              <a:rPr lang="en-AU" altLang="en-US" sz="1400"/>
              <a:pPr/>
              <a:t>25</a:t>
            </a:fld>
            <a:endParaRPr lang="en-AU" altLang="en-US" sz="1400"/>
          </a:p>
        </p:txBody>
      </p:sp>
      <p:pic>
        <p:nvPicPr>
          <p:cNvPr id="27651" name="Picture 6" descr="f04-1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R-Type Instruction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B992D1B-C9E7-477D-B429-19E676EB9649}" type="slidenum">
              <a:rPr lang="en-AU" altLang="en-US" sz="1400"/>
              <a:pPr/>
              <a:t>26</a:t>
            </a:fld>
            <a:endParaRPr lang="en-AU" altLang="en-US" sz="1400"/>
          </a:p>
        </p:txBody>
      </p:sp>
      <p:pic>
        <p:nvPicPr>
          <p:cNvPr id="28675" name="Picture 6" descr="f04-2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Load Instruction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6CCC1B9-D73B-4E07-B2C4-CCC7A3F4470C}" type="slidenum">
              <a:rPr lang="en-AU" altLang="en-US" sz="1400"/>
              <a:pPr/>
              <a:t>27</a:t>
            </a:fld>
            <a:endParaRPr lang="en-AU" altLang="en-US" sz="1400"/>
          </a:p>
        </p:txBody>
      </p:sp>
      <p:pic>
        <p:nvPicPr>
          <p:cNvPr id="29699" name="Picture 6" descr="f04-2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Branch-on-Equal Instruction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400F103-60DE-4950-830A-12B96FCD71BF}" type="slidenum">
              <a:rPr lang="en-AU" altLang="en-US" sz="1400"/>
              <a:pPr/>
              <a:t>28</a:t>
            </a:fld>
            <a:endParaRPr lang="en-AU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Implementing Jumps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3887788"/>
          </a:xfrm>
        </p:spPr>
        <p:txBody>
          <a:bodyPr/>
          <a:lstStyle/>
          <a:p>
            <a:pPr eaLnBrk="1" hangingPunct="1"/>
            <a:r>
              <a:rPr lang="en-AU" altLang="en-US"/>
              <a:t>Jump uses word address</a:t>
            </a:r>
          </a:p>
          <a:p>
            <a:pPr eaLnBrk="1" hangingPunct="1"/>
            <a:r>
              <a:rPr lang="en-AU" altLang="en-US"/>
              <a:t>Update PC with concatenation of</a:t>
            </a:r>
          </a:p>
          <a:p>
            <a:pPr lvl="1" eaLnBrk="1" hangingPunct="1"/>
            <a:r>
              <a:rPr lang="en-AU" altLang="en-US"/>
              <a:t>Top 4 bits of old PC</a:t>
            </a:r>
          </a:p>
          <a:p>
            <a:pPr lvl="1" eaLnBrk="1" hangingPunct="1"/>
            <a:r>
              <a:rPr lang="en-AU" altLang="en-US"/>
              <a:t>26-bit jump address</a:t>
            </a:r>
          </a:p>
          <a:p>
            <a:pPr lvl="1" eaLnBrk="1" hangingPunct="1"/>
            <a:r>
              <a:rPr lang="en-AU" altLang="en-US"/>
              <a:t>00</a:t>
            </a:r>
          </a:p>
          <a:p>
            <a:pPr eaLnBrk="1" hangingPunct="1"/>
            <a:r>
              <a:rPr lang="en-AU" altLang="en-US"/>
              <a:t>Need an extra control signal decoded from opcode</a:t>
            </a:r>
          </a:p>
        </p:txBody>
      </p:sp>
      <p:grpSp>
        <p:nvGrpSpPr>
          <p:cNvPr id="30725" name="Group 14"/>
          <p:cNvGrpSpPr>
            <a:grpSpLocks/>
          </p:cNvGrpSpPr>
          <p:nvPr/>
        </p:nvGrpSpPr>
        <p:grpSpPr bwMode="auto">
          <a:xfrm>
            <a:off x="1835150" y="1412875"/>
            <a:ext cx="6913563" cy="773113"/>
            <a:chOff x="1156" y="890"/>
            <a:chExt cx="4355" cy="48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2</a:t>
              </a:r>
              <a:endParaRPr lang="en-AU" altLang="en-US" sz="2000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30730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25:0</a:t>
              </a:r>
              <a:endParaRPr lang="en-AU" altLang="en-US"/>
            </a:p>
          </p:txBody>
        </p:sp>
      </p:grp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811213" y="1489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Jump</a:t>
            </a:r>
            <a:endParaRPr lang="en-AU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B343C1A-816D-4BB1-AC0C-A7E7C40F3891}" type="slidenum">
              <a:rPr lang="en-AU" altLang="en-US" sz="1400"/>
              <a:pPr/>
              <a:t>29</a:t>
            </a:fld>
            <a:endParaRPr lang="en-AU" altLang="en-US" sz="1400"/>
          </a:p>
        </p:txBody>
      </p:sp>
      <p:pic>
        <p:nvPicPr>
          <p:cNvPr id="31747" name="Picture 6" descr="f04-2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6802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Datapath With Jumps Added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37438D5-2DF4-4EB7-B1DA-EF51612CF669}" type="slidenum">
              <a:rPr lang="en-AU" altLang="en-US" sz="1400"/>
              <a:pPr/>
              <a:t>3</a:t>
            </a:fld>
            <a:endParaRPr lang="en-AU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Execution</a:t>
            </a:r>
            <a:endParaRPr lang="en-AU" alt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PC </a:t>
            </a:r>
            <a:r>
              <a:rPr lang="en-US" altLang="en-US" sz="2800">
                <a:sym typeface="Symbol" panose="05050102010706020507" pitchFamily="18" charset="2"/>
              </a:rPr>
              <a:t> instruction memory, fetch instruction</a:t>
            </a:r>
          </a:p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Register numbers</a:t>
            </a:r>
            <a:r>
              <a:rPr lang="en-US" altLang="en-US" sz="2800"/>
              <a:t> </a:t>
            </a:r>
            <a:r>
              <a:rPr lang="en-US" altLang="en-US" sz="2800">
                <a:sym typeface="Symbol" panose="05050102010706020507" pitchFamily="18" charset="2"/>
              </a:rPr>
              <a:t> register file, read registers</a:t>
            </a:r>
          </a:p>
          <a:p>
            <a:pPr eaLnBrk="1" hangingPunct="1"/>
            <a:r>
              <a:rPr lang="en-US" altLang="en-US" sz="2800">
                <a:sym typeface="Symbol" panose="05050102010706020507" pitchFamily="18" charset="2"/>
              </a:rPr>
              <a:t>Depending on instruction class</a:t>
            </a:r>
          </a:p>
          <a:p>
            <a:pPr lvl="1" eaLnBrk="1" hangingPunct="1"/>
            <a:r>
              <a:rPr lang="en-US" altLang="en-US" sz="2400">
                <a:sym typeface="Symbol" panose="05050102010706020507" pitchFamily="18" charset="2"/>
              </a:rPr>
              <a:t>Use ALU to calculate</a:t>
            </a:r>
          </a:p>
          <a:p>
            <a:pPr lvl="2" eaLnBrk="1" hangingPunct="1"/>
            <a:r>
              <a:rPr lang="en-US" altLang="en-US" sz="2000">
                <a:sym typeface="Symbol" panose="05050102010706020507" pitchFamily="18" charset="2"/>
              </a:rPr>
              <a:t>Arithmetic result</a:t>
            </a:r>
          </a:p>
          <a:p>
            <a:pPr lvl="2" eaLnBrk="1" hangingPunct="1"/>
            <a:r>
              <a:rPr lang="en-US" altLang="en-US" sz="2000">
                <a:sym typeface="Symbol" panose="05050102010706020507" pitchFamily="18" charset="2"/>
              </a:rPr>
              <a:t>Memory address for load/store</a:t>
            </a:r>
          </a:p>
          <a:p>
            <a:pPr lvl="2" eaLnBrk="1" hangingPunct="1"/>
            <a:r>
              <a:rPr lang="en-US" altLang="en-US" sz="2000">
                <a:sym typeface="Symbol" panose="05050102010706020507" pitchFamily="18" charset="2"/>
              </a:rPr>
              <a:t>Branch target address</a:t>
            </a:r>
          </a:p>
          <a:p>
            <a:pPr lvl="1" eaLnBrk="1" hangingPunct="1"/>
            <a:r>
              <a:rPr lang="en-US" altLang="en-US" sz="2400">
                <a:sym typeface="Symbol" panose="05050102010706020507" pitchFamily="18" charset="2"/>
              </a:rPr>
              <a:t>Access data memory for load/store</a:t>
            </a:r>
          </a:p>
          <a:p>
            <a:pPr lvl="1" eaLnBrk="1" hangingPunct="1"/>
            <a:r>
              <a:rPr lang="en-US" altLang="en-US" sz="2400">
                <a:sym typeface="Symbol" panose="05050102010706020507" pitchFamily="18" charset="2"/>
              </a:rPr>
              <a:t>PC  target address or PC + 4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F81E3F7-D68B-41AA-B889-8A17789E1610}" type="slidenum">
              <a:rPr lang="en-AU" altLang="en-US" sz="1400"/>
              <a:pPr/>
              <a:t>30</a:t>
            </a:fld>
            <a:endParaRPr lang="en-AU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Performance Issues</a:t>
            </a:r>
            <a:endParaRPr lang="en-AU" alt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Longest delay determines clock period</a:t>
            </a:r>
          </a:p>
          <a:p>
            <a:pPr lvl="1" eaLnBrk="1" hangingPunct="1"/>
            <a:r>
              <a:rPr lang="en-US" altLang="en-US"/>
              <a:t>Critical path: load instruction</a:t>
            </a:r>
          </a:p>
          <a:p>
            <a:pPr lvl="1" eaLnBrk="1" hangingPunct="1"/>
            <a:r>
              <a:rPr lang="en-US" altLang="en-US"/>
              <a:t>Instruction memory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register file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ALU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data memory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register file</a:t>
            </a:r>
          </a:p>
          <a:p>
            <a:pPr eaLnBrk="1" hangingPunct="1"/>
            <a:r>
              <a:rPr lang="en-US" altLang="en-US"/>
              <a:t>Not feasible to vary period for different instructions</a:t>
            </a:r>
          </a:p>
          <a:p>
            <a:pPr eaLnBrk="1" hangingPunct="1"/>
            <a:r>
              <a:rPr lang="en-US" altLang="en-US"/>
              <a:t>Violates design principle</a:t>
            </a:r>
          </a:p>
          <a:p>
            <a:pPr lvl="1" eaLnBrk="1" hangingPunct="1"/>
            <a:r>
              <a:rPr lang="en-US" altLang="en-US"/>
              <a:t>Making the common case fast</a:t>
            </a:r>
          </a:p>
          <a:p>
            <a:pPr eaLnBrk="1" hangingPunct="1"/>
            <a:r>
              <a:rPr lang="en-US" altLang="en-US"/>
              <a:t>We will improve performance by pipelining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505992B-82AE-457B-A269-DCE616ADF455}" type="slidenum">
              <a:rPr lang="en-AU" altLang="en-US" sz="1400"/>
              <a:pPr/>
              <a:t>31</a:t>
            </a:fld>
            <a:endParaRPr lang="en-AU" altLang="en-US" sz="1400"/>
          </a:p>
        </p:txBody>
      </p:sp>
      <p:pic>
        <p:nvPicPr>
          <p:cNvPr id="33795" name="Picture 8" descr="f04-2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448468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Pipelining Analogy</a:t>
            </a:r>
            <a:endParaRPr lang="en-AU" alt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/>
              <a:t>Pipelined laundry: overlapping execution</a:t>
            </a:r>
          </a:p>
          <a:p>
            <a:pPr lvl="1" eaLnBrk="1" hangingPunct="1"/>
            <a:r>
              <a:rPr lang="en-US" altLang="en-US"/>
              <a:t>Parallelism improves performance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 rot="5400000">
            <a:off x="7312819" y="1464469"/>
            <a:ext cx="32956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§4.5 An Overview of Pipelining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5292725" y="2708275"/>
            <a:ext cx="37353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Four loads: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/>
              <a:t>Speedup</a:t>
            </a:r>
            <a:br>
              <a:rPr lang="en-US" altLang="en-US" sz="2400"/>
            </a:br>
            <a:r>
              <a:rPr lang="en-US" altLang="en-US" sz="2400"/>
              <a:t>= 8/3.5 = 2.3</a:t>
            </a:r>
          </a:p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Non-stop: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/>
              <a:t>Speedup</a:t>
            </a:r>
            <a:br>
              <a:rPr lang="en-US" altLang="en-US" sz="2400"/>
            </a:br>
            <a:r>
              <a:rPr lang="en-US" altLang="en-US" sz="2400"/>
              <a:t>= 2n/0.5n + 1.5 ≈ 4</a:t>
            </a:r>
            <a:br>
              <a:rPr lang="en-US" altLang="en-US" sz="2400"/>
            </a:br>
            <a:r>
              <a:rPr lang="en-US" altLang="en-US" sz="2400"/>
              <a:t>= number of stages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0E12073-4995-44A9-BCF0-7779B1EF208F}" type="slidenum">
              <a:rPr lang="en-AU" altLang="en-US" sz="1400"/>
              <a:pPr/>
              <a:t>32</a:t>
            </a:fld>
            <a:endParaRPr lang="en-AU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MIPS Pipeline</a:t>
            </a:r>
            <a:endParaRPr lang="en-AU" alt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Five stages, one step per stage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IF: Instruction fetch from memory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ID: Instruction decode &amp; register read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EX: Execute operation or calculate address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MEM: Access memory operand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WB: Write result back to register</a:t>
            </a:r>
            <a:endParaRPr lang="en-A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C5E5D57-CAE4-4A73-88B4-FB503738E1DC}" type="slidenum">
              <a:rPr lang="en-AU" altLang="en-US" sz="1400"/>
              <a:pPr/>
              <a:t>33</a:t>
            </a:fld>
            <a:endParaRPr lang="en-AU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Pipeline Performance</a:t>
            </a:r>
            <a:endParaRPr lang="en-AU" alt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533650"/>
          </a:xfrm>
        </p:spPr>
        <p:txBody>
          <a:bodyPr/>
          <a:lstStyle/>
          <a:p>
            <a:pPr eaLnBrk="1" hangingPunct="1"/>
            <a:r>
              <a:rPr lang="en-US" altLang="en-US" sz="2800"/>
              <a:t>Assume time for stages is</a:t>
            </a:r>
          </a:p>
          <a:p>
            <a:pPr lvl="1" eaLnBrk="1" hangingPunct="1"/>
            <a:r>
              <a:rPr lang="en-US" altLang="en-US" sz="2400"/>
              <a:t>100ps for register read or write</a:t>
            </a:r>
          </a:p>
          <a:p>
            <a:pPr lvl="1" eaLnBrk="1" hangingPunct="1"/>
            <a:r>
              <a:rPr lang="en-US" altLang="en-US" sz="2400"/>
              <a:t>200ps for other stages</a:t>
            </a:r>
          </a:p>
          <a:p>
            <a:pPr eaLnBrk="1" hangingPunct="1"/>
            <a:r>
              <a:rPr lang="en-US" altLang="en-US" sz="2800"/>
              <a:t>Compare pipelined datapath with single-cycle datapath</a:t>
            </a:r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846513"/>
          <a:ext cx="8353425" cy="2246312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7E3BDA0-440C-4234-9F8F-5E49B33B3D44}" type="slidenum">
              <a:rPr lang="en-AU" altLang="en-US" sz="1400"/>
              <a:pPr/>
              <a:t>34</a:t>
            </a:fld>
            <a:endParaRPr lang="en-AU" altLang="en-US" sz="1400"/>
          </a:p>
        </p:txBody>
      </p:sp>
      <p:pic>
        <p:nvPicPr>
          <p:cNvPr id="36867" name="Picture 6" descr="f04-2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2146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Pipeline Performance</a:t>
            </a:r>
            <a:endParaRPr lang="en-AU" altLang="en-US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32138" y="1196975"/>
            <a:ext cx="26765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Single-cycle (T</a:t>
            </a:r>
            <a:r>
              <a:rPr lang="en-US" altLang="en-US" sz="1800" baseline="-25000"/>
              <a:t>c</a:t>
            </a:r>
            <a:r>
              <a:rPr lang="en-US" altLang="en-US" sz="1800"/>
              <a:t>= 800ps)</a:t>
            </a:r>
            <a:endParaRPr lang="en-AU" altLang="en-US" sz="180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276600" y="3644900"/>
            <a:ext cx="2384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Pipelined (T</a:t>
            </a:r>
            <a:r>
              <a:rPr lang="en-US" altLang="en-US" sz="1800" baseline="-25000"/>
              <a:t>c</a:t>
            </a:r>
            <a:r>
              <a:rPr lang="en-US" altLang="en-US" sz="1800"/>
              <a:t>= 200ps)</a:t>
            </a:r>
            <a:endParaRPr lang="en-AU" altLang="en-US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8D6F502-4C9D-4D87-807F-3F8E759387D3}" type="slidenum">
              <a:rPr lang="en-AU" altLang="en-US" sz="1400"/>
              <a:pPr/>
              <a:t>35</a:t>
            </a:fld>
            <a:endParaRPr lang="en-AU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Pipeline Speedup</a:t>
            </a:r>
            <a:endParaRPr lang="en-AU" altLang="en-US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all stages are balanced</a:t>
            </a:r>
          </a:p>
          <a:p>
            <a:pPr lvl="1" eaLnBrk="1" hangingPunct="1"/>
            <a:r>
              <a:rPr lang="en-US" altLang="en-US"/>
              <a:t>i.e., all take the same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Time between instructions</a:t>
            </a:r>
            <a:r>
              <a:rPr lang="en-US" altLang="en-US" baseline="-25000"/>
              <a:t>pipelined</a:t>
            </a:r>
            <a:br>
              <a:rPr lang="en-US" altLang="en-US"/>
            </a:br>
            <a:r>
              <a:rPr lang="en-US" altLang="en-US"/>
              <a:t>= Time between instructions</a:t>
            </a:r>
            <a:r>
              <a:rPr lang="en-US" altLang="en-US" baseline="-25000"/>
              <a:t>nonpipelined</a:t>
            </a:r>
            <a:br>
              <a:rPr lang="en-US" altLang="en-US"/>
            </a:br>
            <a:r>
              <a:rPr lang="en-US" altLang="en-US"/>
              <a:t>		Number of stages</a:t>
            </a:r>
          </a:p>
          <a:p>
            <a:pPr eaLnBrk="1" hangingPunct="1"/>
            <a:r>
              <a:rPr lang="en-US" altLang="en-US"/>
              <a:t>If not balanced, speedup is less</a:t>
            </a:r>
          </a:p>
          <a:p>
            <a:pPr eaLnBrk="1" hangingPunct="1"/>
            <a:r>
              <a:rPr lang="en-US" altLang="en-US"/>
              <a:t>Speedup due to increased throughput</a:t>
            </a:r>
          </a:p>
          <a:p>
            <a:pPr lvl="1" eaLnBrk="1" hangingPunct="1"/>
            <a:r>
              <a:rPr lang="en-US" altLang="en-US"/>
              <a:t>Latency (time for each instruction) does not decrease</a:t>
            </a:r>
            <a:endParaRPr lang="en-AU" altLang="en-US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1835150" y="3284538"/>
            <a:ext cx="554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0A3EB3E-6E2D-4820-9279-182E14002AA7}" type="slidenum">
              <a:rPr lang="en-AU" altLang="en-US" sz="1400"/>
              <a:pPr/>
              <a:t>36</a:t>
            </a:fld>
            <a:endParaRPr lang="en-AU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Pipelining and ISA Design</a:t>
            </a:r>
            <a:endParaRPr lang="en-AU" alt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MIPS ISA designed for pipelining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All instructions are 32-bits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Easier to fetch and decode in one cycle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c.f. x86: 1- to 17-byte 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Few and regular instruction formats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Can decode and read registers in one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Load/store addressing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Can calculate address in 3</a:t>
            </a:r>
            <a:r>
              <a:rPr lang="en-US" altLang="en-US" baseline="30000"/>
              <a:t>rd</a:t>
            </a:r>
            <a:r>
              <a:rPr lang="en-US" altLang="en-US"/>
              <a:t> stage, access memory in 4</a:t>
            </a:r>
            <a:r>
              <a:rPr lang="en-US" altLang="en-US" baseline="30000"/>
              <a:t>th</a:t>
            </a:r>
            <a:r>
              <a:rPr lang="en-US" altLang="en-US"/>
              <a:t>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Alignment of memory operands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Memory access takes only one cycle</a:t>
            </a:r>
            <a:endParaRPr lang="en-A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2CC4CBD-F015-4829-93A4-5EAE59B31D17}" type="slidenum">
              <a:rPr lang="en-AU" altLang="en-US" sz="1400"/>
              <a:pPr/>
              <a:t>37</a:t>
            </a:fld>
            <a:endParaRPr lang="en-AU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Hazards</a:t>
            </a:r>
            <a:endParaRPr lang="en-AU" alt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Situations that prevent starting the next instruction in the next cycle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Structure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required resource is busy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Data hazard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Need to wait for previous instruction to complete its data read/write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Control hazard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Deciding on control action depends on previous instruction</a:t>
            </a:r>
            <a:endParaRPr lang="en-AU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BC40B3A-5817-4310-B269-D9E810235C12}" type="slidenum">
              <a:rPr lang="en-AU" altLang="en-US" sz="1400"/>
              <a:pPr/>
              <a:t>38</a:t>
            </a:fld>
            <a:endParaRPr lang="en-AU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Hazards</a:t>
            </a:r>
            <a:endParaRPr lang="en-AU" alt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Conflict for use of a resource</a:t>
            </a:r>
          </a:p>
          <a:p>
            <a:pPr eaLnBrk="1" hangingPunct="1"/>
            <a:r>
              <a:rPr lang="en-US" altLang="en-US"/>
              <a:t>In MIPS pipeline with a single memory</a:t>
            </a:r>
          </a:p>
          <a:p>
            <a:pPr lvl="1" eaLnBrk="1" hangingPunct="1"/>
            <a:r>
              <a:rPr lang="en-US" altLang="en-US"/>
              <a:t>Load/store requires data access</a:t>
            </a:r>
          </a:p>
          <a:p>
            <a:pPr lvl="1" eaLnBrk="1" hangingPunct="1"/>
            <a:r>
              <a:rPr lang="en-US" altLang="en-US"/>
              <a:t>Instruction fetch would have to </a:t>
            </a:r>
            <a:r>
              <a:rPr lang="en-US" altLang="en-US" i="1"/>
              <a:t>stall</a:t>
            </a:r>
            <a:r>
              <a:rPr lang="en-US" altLang="en-US"/>
              <a:t> for that cycle</a:t>
            </a:r>
          </a:p>
          <a:p>
            <a:pPr lvl="2" eaLnBrk="1" hangingPunct="1"/>
            <a:r>
              <a:rPr lang="en-US" altLang="en-US"/>
              <a:t>Would cause a pipeline “bubble”</a:t>
            </a:r>
          </a:p>
          <a:p>
            <a:pPr eaLnBrk="1" hangingPunct="1"/>
            <a:r>
              <a:rPr lang="en-US" altLang="en-US"/>
              <a:t>Hence, pipelined datapaths require separate instruction/data memories</a:t>
            </a:r>
          </a:p>
          <a:p>
            <a:pPr lvl="1" eaLnBrk="1" hangingPunct="1"/>
            <a:r>
              <a:rPr lang="en-US" altLang="en-US"/>
              <a:t>Or separate instruction/data caches</a:t>
            </a:r>
            <a:endParaRPr lang="en-A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4A733F4-E793-4832-9310-22ABF4275266}" type="slidenum">
              <a:rPr lang="en-AU" altLang="en-US" sz="1400"/>
              <a:pPr/>
              <a:t>39</a:t>
            </a:fld>
            <a:endParaRPr lang="en-AU" altLang="en-US" sz="1400"/>
          </a:p>
        </p:txBody>
      </p:sp>
      <p:pic>
        <p:nvPicPr>
          <p:cNvPr id="41987" name="Picture 6" descr="data-hazard-bubble-no-forw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7964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Hazards</a:t>
            </a:r>
            <a:endParaRPr lang="en-AU" alt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27262"/>
          </a:xfrm>
        </p:spPr>
        <p:txBody>
          <a:bodyPr/>
          <a:lstStyle/>
          <a:p>
            <a:pPr eaLnBrk="1" hangingPunct="1"/>
            <a:r>
              <a:rPr lang="en-US" altLang="en-US"/>
              <a:t>An instruction depends on completion of data access by a previous instruction</a:t>
            </a:r>
          </a:p>
          <a:p>
            <a:pPr lvl="1" eaLnBrk="1" hangingPunct="1"/>
            <a:r>
              <a:rPr lang="en-US" altLang="en-US">
                <a:latin typeface="Lucida Console" panose="020B0609040504020204" pitchFamily="49" charset="0"/>
              </a:rPr>
              <a:t>add	</a:t>
            </a:r>
            <a:r>
              <a:rPr lang="en-US" altLang="en-US">
                <a:solidFill>
                  <a:srgbClr val="FF0000"/>
                </a:solidFill>
                <a:latin typeface="Lucida Console" panose="020B0609040504020204" pitchFamily="49" charset="0"/>
              </a:rPr>
              <a:t>$s0</a:t>
            </a:r>
            <a:r>
              <a:rPr lang="en-US" altLang="en-US">
                <a:latin typeface="Lucida Console" panose="020B0609040504020204" pitchFamily="49" charset="0"/>
              </a:rPr>
              <a:t>, $t0, $t1</a:t>
            </a:r>
            <a:br>
              <a:rPr lang="en-US" altLang="en-US">
                <a:latin typeface="Lucida Console" panose="020B0609040504020204" pitchFamily="49" charset="0"/>
              </a:rPr>
            </a:br>
            <a:r>
              <a:rPr lang="en-US" altLang="en-US">
                <a:latin typeface="Lucida Console" panose="020B0609040504020204" pitchFamily="49" charset="0"/>
              </a:rPr>
              <a:t>sub	$t2, </a:t>
            </a:r>
            <a:r>
              <a:rPr lang="en-US" altLang="en-US">
                <a:solidFill>
                  <a:srgbClr val="FF0000"/>
                </a:solidFill>
                <a:latin typeface="Lucida Console" panose="020B0609040504020204" pitchFamily="49" charset="0"/>
              </a:rPr>
              <a:t>$s0</a:t>
            </a:r>
            <a:r>
              <a:rPr lang="en-US" altLang="en-US">
                <a:latin typeface="Lucida Console" panose="020B0609040504020204" pitchFamily="49" charset="0"/>
              </a:rPr>
              <a:t>, $t3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1E561FF-5F4E-4316-9AE2-436B2E228CDB}" type="slidenum">
              <a:rPr lang="en-AU" altLang="en-US" sz="1400"/>
              <a:pPr/>
              <a:t>4</a:t>
            </a:fld>
            <a:endParaRPr lang="en-AU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Overview</a:t>
            </a:r>
            <a:endParaRPr lang="en-AU" altLang="en-US"/>
          </a:p>
        </p:txBody>
      </p:sp>
      <p:pic>
        <p:nvPicPr>
          <p:cNvPr id="6148" name="Picture 4" descr="f04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F6C3A52-AC0A-4B46-8B11-DB20D704692F}" type="slidenum">
              <a:rPr lang="en-AU" altLang="en-US" sz="1400"/>
              <a:pPr/>
              <a:t>40</a:t>
            </a:fld>
            <a:endParaRPr lang="en-AU" altLang="en-US" sz="1400"/>
          </a:p>
        </p:txBody>
      </p:sp>
      <p:pic>
        <p:nvPicPr>
          <p:cNvPr id="43011" name="Picture 6" descr="f04-2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404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Forwarding (aka Bypassing)</a:t>
            </a:r>
            <a:endParaRPr lang="en-AU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66887"/>
          </a:xfrm>
        </p:spPr>
        <p:txBody>
          <a:bodyPr/>
          <a:lstStyle/>
          <a:p>
            <a:pPr eaLnBrk="1" hangingPunct="1"/>
            <a:r>
              <a:rPr lang="en-US" altLang="en-US"/>
              <a:t>Use result when it is computed</a:t>
            </a:r>
          </a:p>
          <a:p>
            <a:pPr lvl="1" eaLnBrk="1" hangingPunct="1"/>
            <a:r>
              <a:rPr lang="en-US" altLang="en-US"/>
              <a:t>Don’t wait for it to be stored in a register</a:t>
            </a:r>
          </a:p>
          <a:p>
            <a:pPr lvl="1" eaLnBrk="1" hangingPunct="1"/>
            <a:r>
              <a:rPr lang="en-US" altLang="en-US"/>
              <a:t>Requires extra connections in the datapath</a:t>
            </a:r>
            <a:endParaRPr lang="en-AU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8184800-FC9B-427B-80AB-F212D3F02245}" type="slidenum">
              <a:rPr lang="en-AU" altLang="en-US" sz="1400"/>
              <a:pPr/>
              <a:t>41</a:t>
            </a:fld>
            <a:endParaRPr lang="en-AU" altLang="en-US" sz="1400"/>
          </a:p>
        </p:txBody>
      </p:sp>
      <p:pic>
        <p:nvPicPr>
          <p:cNvPr id="44035" name="Picture 6" descr="f04-3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658653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Load-Use Data Hazard</a:t>
            </a:r>
            <a:endParaRPr lang="en-AU" alt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/>
            <a:r>
              <a:rPr lang="en-US" altLang="en-US"/>
              <a:t>Can’t always avoid stalls by forwarding</a:t>
            </a:r>
          </a:p>
          <a:p>
            <a:pPr lvl="1" eaLnBrk="1" hangingPunct="1"/>
            <a:r>
              <a:rPr lang="en-US" altLang="en-US"/>
              <a:t>If value not computed when needed</a:t>
            </a:r>
          </a:p>
          <a:p>
            <a:pPr lvl="1" eaLnBrk="1" hangingPunct="1"/>
            <a:r>
              <a:rPr lang="en-US" altLang="en-US"/>
              <a:t>Can’t forward backward in time!</a:t>
            </a:r>
            <a:endParaRPr lang="en-AU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9D14AD7-DBEA-4821-B761-AEC339CF1E76}" type="slidenum">
              <a:rPr lang="en-AU" altLang="en-US" sz="1400"/>
              <a:pPr/>
              <a:t>42</a:t>
            </a:fld>
            <a:endParaRPr lang="en-AU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Code Scheduling to Avoid Stalls</a:t>
            </a:r>
            <a:endParaRPr lang="en-AU" altLang="en-US" sz="400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/>
            <a:r>
              <a:rPr lang="en-US" altLang="en-US"/>
              <a:t>Reorder code to avoid use of load result in the next instruction</a:t>
            </a:r>
          </a:p>
          <a:p>
            <a:pPr eaLnBrk="1" hangingPunct="1"/>
            <a:r>
              <a:rPr lang="en-US" altLang="en-US"/>
              <a:t>C code for </a:t>
            </a:r>
            <a:r>
              <a:rPr lang="en-US" altLang="en-US">
                <a:latin typeface="Lucida Console" panose="020B0609040504020204" pitchFamily="49" charset="0"/>
              </a:rPr>
              <a:t>A = B + E; C = B + F;</a:t>
            </a:r>
            <a:endParaRPr lang="en-AU" altLang="en-US">
              <a:latin typeface="Lucida Console" panose="020B0609040504020204" pitchFamily="49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146300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$t1, 0($t0)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  <a:r>
              <a:rPr lang="en-US" altLang="en-US" sz="2000">
                <a:latin typeface="Lucida Console" panose="020B0609040504020204" pitchFamily="49" charset="0"/>
              </a:rPr>
              <a:t>, 4($t0)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$t3,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$t3, 12($t0)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  <a:r>
              <a:rPr lang="en-US" altLang="en-US" sz="2000">
                <a:latin typeface="Lucida Console" panose="020B0609040504020204" pitchFamily="49" charset="0"/>
              </a:rPr>
              <a:t>, 8($t0)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$t5,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$t5, 16($t0)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  <p:sp>
        <p:nvSpPr>
          <p:cNvPr id="45062" name="AutoShape 5"/>
          <p:cNvSpPr>
            <a:spLocks/>
          </p:cNvSpPr>
          <p:nvPr/>
        </p:nvSpPr>
        <p:spPr bwMode="auto">
          <a:xfrm>
            <a:off x="777875" y="40782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stall</a:t>
            </a:r>
            <a:endParaRPr lang="en-AU" altLang="en-US" sz="1800"/>
          </a:p>
        </p:txBody>
      </p:sp>
      <p:sp>
        <p:nvSpPr>
          <p:cNvPr id="45063" name="AutoShape 6"/>
          <p:cNvSpPr>
            <a:spLocks/>
          </p:cNvSpPr>
          <p:nvPr/>
        </p:nvSpPr>
        <p:spPr bwMode="auto">
          <a:xfrm>
            <a:off x="777875" y="51577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stall</a:t>
            </a:r>
            <a:endParaRPr lang="en-AU" altLang="en-US" sz="1800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5457825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6286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$t1, 0($t0)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  <a:r>
              <a:rPr lang="en-US" altLang="en-US" sz="2000">
                <a:latin typeface="Lucida Console" panose="020B0609040504020204" pitchFamily="49" charset="0"/>
              </a:rPr>
              <a:t>, 4($t0)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lw	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  <a:r>
              <a:rPr lang="en-US" altLang="en-US" sz="2000">
                <a:latin typeface="Lucida Console" panose="020B0609040504020204" pitchFamily="49" charset="0"/>
              </a:rPr>
              <a:t>, 8($t0)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$t3,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$t2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$t3, 12($t0)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add	$t5, $t1, </a:t>
            </a:r>
            <a:r>
              <a:rPr lang="en-US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$t4</a:t>
            </a:r>
          </a:p>
          <a:p>
            <a:pPr algn="l">
              <a:spcBef>
                <a:spcPct val="20000"/>
              </a:spcBef>
            </a:pPr>
            <a:r>
              <a:rPr lang="en-US" altLang="en-US" sz="2000">
                <a:latin typeface="Lucida Console" panose="020B0609040504020204" pitchFamily="49" charset="0"/>
              </a:rPr>
              <a:t>sw	$t5, 16($t0)</a:t>
            </a:r>
            <a:endParaRPr lang="en-AU" altLang="en-US" sz="2000">
              <a:latin typeface="Lucida Console" panose="020B0609040504020204" pitchFamily="49" charset="0"/>
            </a:endParaRP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flipV="1">
            <a:off x="4572000" y="4221163"/>
            <a:ext cx="936625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771775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4284663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2771775" y="46529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4284663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6084888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7596188" y="42926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7596188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3" name="Oval 16"/>
          <p:cNvSpPr>
            <a:spLocks noChangeArrowheads="1"/>
          </p:cNvSpPr>
          <p:nvPr/>
        </p:nvSpPr>
        <p:spPr bwMode="auto">
          <a:xfrm>
            <a:off x="6084888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3409950" y="3819525"/>
            <a:ext cx="879475" cy="292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>
            <a:off x="3400425" y="4918075"/>
            <a:ext cx="9032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>
            <a:off x="6726238" y="3829050"/>
            <a:ext cx="895350" cy="608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6654800" y="4287838"/>
            <a:ext cx="966788" cy="846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>
            <a:off x="6300788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11 cycles</a:t>
            </a:r>
            <a:endParaRPr lang="en-AU" altLang="en-US" sz="1800"/>
          </a:p>
        </p:txBody>
      </p: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2987675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13 cycles</a:t>
            </a:r>
            <a:endParaRPr lang="en-AU" altLang="en-US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F3B7003-D5DE-4724-AEA8-2443D08C28DE}" type="slidenum">
              <a:rPr lang="en-AU" altLang="en-US" sz="1400"/>
              <a:pPr/>
              <a:t>43</a:t>
            </a:fld>
            <a:endParaRPr lang="en-AU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 Hazards</a:t>
            </a:r>
            <a:endParaRPr lang="en-AU" alt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Branch determines flow of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Fetching next instruction depends on branch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Pipeline can’t always fetch correct instruction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Still working on ID stage of branch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MIPS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Need to compare registers and compute target early in the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Add hardware to do it in ID stage</a:t>
            </a:r>
            <a:endParaRPr lang="en-AU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F7FACF8-F27D-462F-ACB5-68F052FC61F6}" type="slidenum">
              <a:rPr lang="en-AU" altLang="en-US" sz="1400"/>
              <a:pPr/>
              <a:t>44</a:t>
            </a:fld>
            <a:endParaRPr lang="en-AU" altLang="en-US" sz="1400"/>
          </a:p>
        </p:txBody>
      </p:sp>
      <p:pic>
        <p:nvPicPr>
          <p:cNvPr id="47107" name="Picture 6" descr="f04-3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0420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Stall on Branch</a:t>
            </a:r>
            <a:endParaRPr lang="en-AU" alt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06512"/>
          </a:xfrm>
        </p:spPr>
        <p:txBody>
          <a:bodyPr/>
          <a:lstStyle/>
          <a:p>
            <a:pPr eaLnBrk="1" hangingPunct="1"/>
            <a:r>
              <a:rPr lang="en-US" altLang="en-US"/>
              <a:t>Wait until branch outcome determined before fetching next instruction</a:t>
            </a:r>
            <a:endParaRPr lang="en-AU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6B5C5F7-6AFA-4A3A-AF50-76687AE26AF6}" type="slidenum">
              <a:rPr lang="en-AU" altLang="en-US" sz="1400"/>
              <a:pPr/>
              <a:t>45</a:t>
            </a:fld>
            <a:endParaRPr lang="en-AU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 Prediction</a:t>
            </a:r>
            <a:endParaRPr lang="en-AU" alt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Longer pipelines can’t readily determine branch outcome early</a:t>
            </a:r>
          </a:p>
          <a:p>
            <a:pPr lvl="1" eaLnBrk="1" hangingPunct="1"/>
            <a:r>
              <a:rPr lang="en-US" altLang="en-US"/>
              <a:t>Stall penalty becomes unacceptable</a:t>
            </a:r>
          </a:p>
          <a:p>
            <a:pPr eaLnBrk="1" hangingPunct="1"/>
            <a:r>
              <a:rPr lang="en-US" altLang="en-US"/>
              <a:t>Predict outcome of branch</a:t>
            </a:r>
          </a:p>
          <a:p>
            <a:pPr lvl="1" eaLnBrk="1" hangingPunct="1"/>
            <a:r>
              <a:rPr lang="en-US" altLang="en-US"/>
              <a:t>Only stall if prediction is wrong</a:t>
            </a:r>
          </a:p>
          <a:p>
            <a:pPr eaLnBrk="1" hangingPunct="1"/>
            <a:r>
              <a:rPr lang="en-US" altLang="en-US"/>
              <a:t>In MIPS pipeline</a:t>
            </a:r>
          </a:p>
          <a:p>
            <a:pPr lvl="1" eaLnBrk="1" hangingPunct="1"/>
            <a:r>
              <a:rPr lang="en-US" altLang="en-US"/>
              <a:t>Can predict branches not taken</a:t>
            </a:r>
          </a:p>
          <a:p>
            <a:pPr lvl="1" eaLnBrk="1" hangingPunct="1"/>
            <a:r>
              <a:rPr lang="en-US" altLang="en-US"/>
              <a:t>Fetch instruction after branch, with no delay</a:t>
            </a:r>
            <a:endParaRPr lang="en-AU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F09775E-B987-470D-B8B5-F9A667023B1C}" type="slidenum">
              <a:rPr lang="en-AU" altLang="en-US" sz="1400"/>
              <a:pPr/>
              <a:t>46</a:t>
            </a:fld>
            <a:endParaRPr lang="en-AU" altLang="en-US" sz="1400"/>
          </a:p>
        </p:txBody>
      </p:sp>
      <p:pic>
        <p:nvPicPr>
          <p:cNvPr id="49155" name="Picture 7" descr="f04-3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603567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MIPS with Predict Not Taken</a:t>
            </a:r>
            <a:endParaRPr lang="en-AU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Prediction correct</a:t>
            </a:r>
            <a:endParaRPr lang="en-AU" altLang="en-US" sz="180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55650" y="4797425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Prediction incorrect</a:t>
            </a:r>
            <a:endParaRPr lang="en-AU" altLang="en-US"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E0D2E34-F756-4AAB-A38E-4E7B3D4AC9EA}" type="slidenum">
              <a:rPr lang="en-AU" altLang="en-US" sz="1400"/>
              <a:pPr/>
              <a:t>47</a:t>
            </a:fld>
            <a:endParaRPr lang="en-AU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More-Realistic Branch Prediction</a:t>
            </a:r>
            <a:endParaRPr lang="en-AU" altLang="en-US" sz="40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Static branch prediction</a:t>
            </a:r>
          </a:p>
          <a:p>
            <a:pPr lvl="1" eaLnBrk="1" hangingPunct="1"/>
            <a:r>
              <a:rPr lang="en-US" altLang="en-US" sz="2400"/>
              <a:t>Based on typical branch behavior</a:t>
            </a:r>
          </a:p>
          <a:p>
            <a:pPr lvl="1" eaLnBrk="1" hangingPunct="1"/>
            <a:r>
              <a:rPr lang="en-US" altLang="en-US" sz="2400"/>
              <a:t>Example: loop and if-statement branches</a:t>
            </a:r>
          </a:p>
          <a:p>
            <a:pPr lvl="2" eaLnBrk="1" hangingPunct="1"/>
            <a:r>
              <a:rPr lang="en-US" altLang="en-US" sz="2000"/>
              <a:t>Predict backward branches taken</a:t>
            </a:r>
          </a:p>
          <a:p>
            <a:pPr lvl="2" eaLnBrk="1" hangingPunct="1"/>
            <a:r>
              <a:rPr lang="en-US" altLang="en-US" sz="2000"/>
              <a:t>Predict forward branches not taken</a:t>
            </a:r>
          </a:p>
          <a:p>
            <a:pPr eaLnBrk="1" hangingPunct="1"/>
            <a:r>
              <a:rPr lang="en-US" altLang="en-US" sz="2800"/>
              <a:t>Dynamic branch prediction</a:t>
            </a:r>
          </a:p>
          <a:p>
            <a:pPr lvl="1" eaLnBrk="1" hangingPunct="1"/>
            <a:r>
              <a:rPr lang="en-US" altLang="en-US" sz="2400"/>
              <a:t>Hardware measures actual branch behavior</a:t>
            </a:r>
          </a:p>
          <a:p>
            <a:pPr lvl="2" eaLnBrk="1" hangingPunct="1"/>
            <a:r>
              <a:rPr lang="en-US" altLang="en-US" sz="2000"/>
              <a:t>e.g., record recent history of each branch</a:t>
            </a:r>
          </a:p>
          <a:p>
            <a:pPr lvl="1" eaLnBrk="1" hangingPunct="1"/>
            <a:r>
              <a:rPr lang="en-US" altLang="en-US" sz="2400"/>
              <a:t>Assume future behavior will continue the trend</a:t>
            </a:r>
          </a:p>
          <a:p>
            <a:pPr lvl="2" eaLnBrk="1" hangingPunct="1"/>
            <a:r>
              <a:rPr lang="en-US" altLang="en-US" sz="2000"/>
              <a:t>When wrong, stall while re-fetching, and update history</a:t>
            </a:r>
            <a:endParaRPr lang="en-AU" alt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D2E438C-FF5C-407C-8B96-FBBBF74F3CA6}" type="slidenum">
              <a:rPr lang="en-AU" altLang="en-US" sz="1400"/>
              <a:pPr/>
              <a:t>48</a:t>
            </a:fld>
            <a:endParaRPr lang="en-AU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Pipeline Summary</a:t>
            </a:r>
            <a:endParaRPr lang="en-AU" altLang="en-US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pPr eaLnBrk="1" hangingPunct="1"/>
            <a:r>
              <a:rPr lang="en-US" altLang="en-US"/>
              <a:t>Pipelining improves performance by increasing instruction throughput</a:t>
            </a:r>
          </a:p>
          <a:p>
            <a:pPr lvl="1" eaLnBrk="1" hangingPunct="1"/>
            <a:r>
              <a:rPr lang="en-US" altLang="en-US"/>
              <a:t>Executes multiple instructions in parallel</a:t>
            </a:r>
          </a:p>
          <a:p>
            <a:pPr lvl="1" eaLnBrk="1" hangingPunct="1"/>
            <a:r>
              <a:rPr lang="en-US" altLang="en-US"/>
              <a:t>Each instruction has the same latency</a:t>
            </a:r>
          </a:p>
          <a:p>
            <a:pPr eaLnBrk="1" hangingPunct="1"/>
            <a:r>
              <a:rPr lang="en-US" altLang="en-US"/>
              <a:t>Subject to hazards</a:t>
            </a:r>
          </a:p>
          <a:p>
            <a:pPr lvl="1" eaLnBrk="1" hangingPunct="1"/>
            <a:r>
              <a:rPr lang="en-US" altLang="en-US"/>
              <a:t>Structure, data, control</a:t>
            </a:r>
          </a:p>
          <a:p>
            <a:pPr eaLnBrk="1" hangingPunct="1"/>
            <a:r>
              <a:rPr lang="en-AU" altLang="en-US"/>
              <a:t>Instruction set design affects complexity of pipeline implementation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4F604F8-5DB2-45A3-864E-BE20962C0731}" type="slidenum">
              <a:rPr lang="en-AU" altLang="en-US" sz="1400"/>
              <a:pPr/>
              <a:t>49</a:t>
            </a:fld>
            <a:endParaRPr lang="en-AU" altLang="en-US" sz="1400"/>
          </a:p>
        </p:txBody>
      </p:sp>
      <p:pic>
        <p:nvPicPr>
          <p:cNvPr id="52227" name="Picture 9" descr="f04-3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469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MIPS Pipelined Datapath</a:t>
            </a:r>
            <a:endParaRPr lang="en-AU" altLang="en-US"/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 rot="5400000">
            <a:off x="7027069" y="1750219"/>
            <a:ext cx="38671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§4.6 Pipelined Datapath and Control</a:t>
            </a:r>
          </a:p>
        </p:txBody>
      </p:sp>
      <p:sp>
        <p:nvSpPr>
          <p:cNvPr id="52230" name="AutoShape 5"/>
          <p:cNvSpPr>
            <a:spLocks/>
          </p:cNvSpPr>
          <p:nvPr/>
        </p:nvSpPr>
        <p:spPr bwMode="auto">
          <a:xfrm>
            <a:off x="2124075" y="5157788"/>
            <a:ext cx="571500" cy="330200"/>
          </a:xfrm>
          <a:prstGeom prst="borderCallout1">
            <a:avLst>
              <a:gd name="adj1" fmla="val 34616"/>
              <a:gd name="adj2" fmla="val 113333"/>
              <a:gd name="adj3" fmla="val -118750"/>
              <a:gd name="adj4" fmla="val 229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WB</a:t>
            </a:r>
            <a:endParaRPr lang="en-AU" altLang="en-US" sz="1400"/>
          </a:p>
        </p:txBody>
      </p:sp>
      <p:sp>
        <p:nvSpPr>
          <p:cNvPr id="52231" name="AutoShape 6"/>
          <p:cNvSpPr>
            <a:spLocks/>
          </p:cNvSpPr>
          <p:nvPr/>
        </p:nvSpPr>
        <p:spPr bwMode="auto">
          <a:xfrm>
            <a:off x="395288" y="4292600"/>
            <a:ext cx="650875" cy="330200"/>
          </a:xfrm>
          <a:prstGeom prst="borderCallout1">
            <a:avLst>
              <a:gd name="adj1" fmla="val 34616"/>
              <a:gd name="adj2" fmla="val 111708"/>
              <a:gd name="adj3" fmla="val -68269"/>
              <a:gd name="adj4" fmla="val 15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MEM</a:t>
            </a:r>
            <a:endParaRPr lang="en-AU" altLang="en-US" sz="140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1512887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Right-to-left flow leads to hazards</a:t>
            </a:r>
            <a:endParaRPr lang="en-AU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D685AE0-62C5-44AA-812B-4F4A7FACDB20}" type="slidenum">
              <a:rPr lang="en-AU" altLang="en-US" sz="1400"/>
              <a:pPr/>
              <a:t>5</a:t>
            </a:fld>
            <a:endParaRPr lang="en-AU" altLang="en-US" sz="1400"/>
          </a:p>
        </p:txBody>
      </p:sp>
      <p:pic>
        <p:nvPicPr>
          <p:cNvPr id="7171" name="Picture 14" descr="f04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6191250" y="2995613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3132138" y="1195388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Multiplexers</a:t>
            </a:r>
            <a:endParaRPr lang="en-AU" alt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H="1">
            <a:off x="3348038" y="1484313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Arc 7"/>
          <p:cNvSpPr>
            <a:spLocks/>
          </p:cNvSpPr>
          <p:nvPr/>
        </p:nvSpPr>
        <p:spPr bwMode="auto">
          <a:xfrm rot="10800000" flipH="1" flipV="1">
            <a:off x="3348038" y="1700213"/>
            <a:ext cx="287337" cy="215900"/>
          </a:xfrm>
          <a:custGeom>
            <a:avLst/>
            <a:gdLst>
              <a:gd name="T0" fmla="*/ 0 w 21600"/>
              <a:gd name="T1" fmla="*/ 0 h 21600"/>
              <a:gd name="T2" fmla="*/ 676401908 w 21600"/>
              <a:gd name="T3" fmla="*/ 215600141 h 21600"/>
              <a:gd name="T4" fmla="*/ 0 w 21600"/>
              <a:gd name="T5" fmla="*/ 2156001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>
            <a:off x="6372225" y="3284538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Arc 9"/>
          <p:cNvSpPr>
            <a:spLocks/>
          </p:cNvSpPr>
          <p:nvPr/>
        </p:nvSpPr>
        <p:spPr bwMode="auto">
          <a:xfrm rot="10800000" flipH="1" flipV="1">
            <a:off x="6372225" y="3500438"/>
            <a:ext cx="287338" cy="215900"/>
          </a:xfrm>
          <a:custGeom>
            <a:avLst/>
            <a:gdLst>
              <a:gd name="T0" fmla="*/ 0 w 21600"/>
              <a:gd name="T1" fmla="*/ 0 h 21600"/>
              <a:gd name="T2" fmla="*/ 676411499 w 21600"/>
              <a:gd name="T3" fmla="*/ 215600141 h 21600"/>
              <a:gd name="T4" fmla="*/ 0 w 21600"/>
              <a:gd name="T5" fmla="*/ 2156001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5362575" y="4581525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651500" y="4797425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Arc 12"/>
          <p:cNvSpPr>
            <a:spLocks/>
          </p:cNvSpPr>
          <p:nvPr/>
        </p:nvSpPr>
        <p:spPr bwMode="auto">
          <a:xfrm rot="10800000" flipV="1">
            <a:off x="5899150" y="5013325"/>
            <a:ext cx="144463" cy="288925"/>
          </a:xfrm>
          <a:custGeom>
            <a:avLst/>
            <a:gdLst>
              <a:gd name="T0" fmla="*/ 0 w 21600"/>
              <a:gd name="T1" fmla="*/ 0 h 21600"/>
              <a:gd name="T2" fmla="*/ 43218030 w 21600"/>
              <a:gd name="T3" fmla="*/ 691479244 h 21600"/>
              <a:gd name="T4" fmla="*/ 0 w 21600"/>
              <a:gd name="T5" fmla="*/ 6914792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5508625" y="1196975"/>
            <a:ext cx="3527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Can’t just join wires together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altLang="en-US" sz="2400"/>
              <a:t>Use multiplexers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7386D62-E3D3-4ED9-B55D-1DF6D0A032DB}" type="slidenum">
              <a:rPr lang="en-AU" altLang="en-US" sz="1400"/>
              <a:pPr/>
              <a:t>50</a:t>
            </a:fld>
            <a:endParaRPr lang="en-AU" altLang="en-US" sz="1400"/>
          </a:p>
        </p:txBody>
      </p:sp>
      <p:pic>
        <p:nvPicPr>
          <p:cNvPr id="53251" name="Picture 7" descr="f04-3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9930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Pipeline registers</a:t>
            </a:r>
            <a:endParaRPr lang="en-AU" altLang="en-US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351837" cy="1306512"/>
          </a:xfrm>
        </p:spPr>
        <p:txBody>
          <a:bodyPr/>
          <a:lstStyle/>
          <a:p>
            <a:pPr eaLnBrk="1" hangingPunct="1"/>
            <a:r>
              <a:rPr lang="en-US" altLang="en-US"/>
              <a:t>Need registers between stages</a:t>
            </a:r>
          </a:p>
          <a:p>
            <a:pPr lvl="1" eaLnBrk="1" hangingPunct="1"/>
            <a:r>
              <a:rPr lang="en-US" altLang="en-US"/>
              <a:t>To hold information produced in previous cycle</a:t>
            </a:r>
            <a:endParaRPr lang="en-A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53803F4-1704-4BF3-A514-E231C7CA7C7D}" type="slidenum">
              <a:rPr lang="en-AU" altLang="en-US" sz="1400"/>
              <a:pPr/>
              <a:t>6</a:t>
            </a:fld>
            <a:endParaRPr lang="en-AU" altLang="en-US" sz="1400"/>
          </a:p>
        </p:txBody>
      </p:sp>
      <p:pic>
        <p:nvPicPr>
          <p:cNvPr id="8195" name="Picture 5" descr="f04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0072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</a:t>
            </a:r>
            <a:endParaRPr lang="en-A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A01E926-31B1-462F-AF47-9D5F7EDA1ED2}" type="slidenum">
              <a:rPr lang="en-AU" altLang="en-US" sz="1400"/>
              <a:pPr/>
              <a:t>7</a:t>
            </a:fld>
            <a:endParaRPr lang="en-AU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Design Basics</a:t>
            </a:r>
            <a:endParaRPr lang="en-AU" altLang="en-US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 rot="5400000">
            <a:off x="7287419" y="1489869"/>
            <a:ext cx="3346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§4.2 Logic Design Conventions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Information encoded in binary</a:t>
            </a:r>
          </a:p>
          <a:p>
            <a:pPr lvl="1" eaLnBrk="1" hangingPunct="1"/>
            <a:r>
              <a:rPr lang="en-US" altLang="en-US"/>
              <a:t>Low voltage = 0, High voltage = 1</a:t>
            </a:r>
          </a:p>
          <a:p>
            <a:pPr lvl="1" eaLnBrk="1" hangingPunct="1"/>
            <a:r>
              <a:rPr lang="en-US" altLang="en-US"/>
              <a:t>One wire per bit</a:t>
            </a:r>
          </a:p>
          <a:p>
            <a:pPr lvl="1" eaLnBrk="1" hangingPunct="1"/>
            <a:r>
              <a:rPr lang="en-US" altLang="en-US"/>
              <a:t>Multi-bit data encoded on multi-wire buses</a:t>
            </a:r>
          </a:p>
          <a:p>
            <a:pPr eaLnBrk="1" hangingPunct="1"/>
            <a:r>
              <a:rPr lang="en-US" altLang="en-US"/>
              <a:t>Combinational element</a:t>
            </a:r>
          </a:p>
          <a:p>
            <a:pPr lvl="1" eaLnBrk="1" hangingPunct="1"/>
            <a:r>
              <a:rPr lang="en-US" altLang="en-US"/>
              <a:t>Operate on data</a:t>
            </a:r>
          </a:p>
          <a:p>
            <a:pPr lvl="1" eaLnBrk="1" hangingPunct="1"/>
            <a:r>
              <a:rPr lang="en-US" altLang="en-US"/>
              <a:t>Output is a function of input</a:t>
            </a:r>
          </a:p>
          <a:p>
            <a:pPr eaLnBrk="1" hangingPunct="1"/>
            <a:r>
              <a:rPr lang="en-US" altLang="en-US"/>
              <a:t>State (sequential) elements</a:t>
            </a:r>
          </a:p>
          <a:p>
            <a:pPr lvl="1" eaLnBrk="1" hangingPunct="1"/>
            <a:r>
              <a:rPr lang="en-US" altLang="en-US"/>
              <a:t>Store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F44A5E6-9DEC-4560-A838-4BCB520869A3}" type="slidenum">
              <a:rPr lang="en-AU" altLang="en-US" sz="1400"/>
              <a:pPr/>
              <a:t>8</a:t>
            </a:fld>
            <a:endParaRPr lang="en-AU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Combinational Elements</a:t>
            </a:r>
            <a:endParaRPr lang="en-AU" alt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3101975" cy="1295400"/>
          </a:xfrm>
        </p:spPr>
        <p:txBody>
          <a:bodyPr/>
          <a:lstStyle/>
          <a:p>
            <a:pPr eaLnBrk="1" hangingPunct="1"/>
            <a:r>
              <a:rPr lang="en-US" altLang="en-US"/>
              <a:t>AND-gate</a:t>
            </a:r>
          </a:p>
          <a:p>
            <a:pPr lvl="1" eaLnBrk="1" hangingPunct="1"/>
            <a:r>
              <a:rPr lang="en-US" altLang="en-US"/>
              <a:t>Y = A &amp; B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1258888" y="2641600"/>
            <a:ext cx="1560512" cy="655638"/>
            <a:chOff x="249" y="2299"/>
            <a:chExt cx="983" cy="413"/>
          </a:xfrm>
        </p:grpSpPr>
        <p:grpSp>
          <p:nvGrpSpPr>
            <p:cNvPr id="10297" name="Group 5"/>
            <p:cNvGrpSpPr>
              <a:grpSpLocks/>
            </p:cNvGrpSpPr>
            <p:nvPr/>
          </p:nvGrpSpPr>
          <p:grpSpPr bwMode="auto">
            <a:xfrm>
              <a:off x="476" y="2387"/>
              <a:ext cx="544" cy="273"/>
              <a:chOff x="431" y="1888"/>
              <a:chExt cx="544" cy="273"/>
            </a:xfrm>
          </p:grpSpPr>
          <p:sp>
            <p:nvSpPr>
              <p:cNvPr id="10301" name="Arc 6"/>
              <p:cNvSpPr>
                <a:spLocks/>
              </p:cNvSpPr>
              <p:nvPr/>
            </p:nvSpPr>
            <p:spPr bwMode="auto">
              <a:xfrm>
                <a:off x="701" y="1889"/>
                <a:ext cx="139" cy="272"/>
              </a:xfrm>
              <a:custGeom>
                <a:avLst/>
                <a:gdLst>
                  <a:gd name="T0" fmla="*/ 0 w 22080"/>
                  <a:gd name="T1" fmla="*/ 0 h 43200"/>
                  <a:gd name="T2" fmla="*/ 0 w 22080"/>
                  <a:gd name="T3" fmla="*/ 0 h 43200"/>
                  <a:gd name="T4" fmla="*/ 0 w 2208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43200"/>
                  <a:gd name="T11" fmla="*/ 22080 w 2208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43200" fill="none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</a:path>
                  <a:path w="22080" h="43200" stroke="0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  <a:lnTo>
                      <a:pt x="480" y="21600"/>
                    </a:lnTo>
                    <a:lnTo>
                      <a:pt x="47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7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Line 8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9"/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Line 10"/>
              <p:cNvSpPr>
                <a:spLocks noChangeShapeType="1"/>
              </p:cNvSpPr>
              <p:nvPr/>
            </p:nvSpPr>
            <p:spPr bwMode="auto">
              <a:xfrm>
                <a:off x="431" y="193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Line 11"/>
              <p:cNvSpPr>
                <a:spLocks noChangeShapeType="1"/>
              </p:cNvSpPr>
              <p:nvPr/>
            </p:nvSpPr>
            <p:spPr bwMode="auto">
              <a:xfrm>
                <a:off x="431" y="211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Line 12"/>
              <p:cNvSpPr>
                <a:spLocks noChangeShapeType="1"/>
              </p:cNvSpPr>
              <p:nvPr/>
            </p:nvSpPr>
            <p:spPr bwMode="auto">
              <a:xfrm>
                <a:off x="839" y="202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8" name="Text Box 13"/>
            <p:cNvSpPr txBox="1">
              <a:spLocks noChangeArrowheads="1"/>
            </p:cNvSpPr>
            <p:nvPr/>
          </p:nvSpPr>
          <p:spPr bwMode="auto">
            <a:xfrm>
              <a:off x="249" y="229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99" name="Text Box 14"/>
            <p:cNvSpPr txBox="1">
              <a:spLocks noChangeArrowheads="1"/>
            </p:cNvSpPr>
            <p:nvPr/>
          </p:nvSpPr>
          <p:spPr bwMode="auto">
            <a:xfrm>
              <a:off x="249" y="248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300" name="Text Box 15"/>
            <p:cNvSpPr txBox="1">
              <a:spLocks noChangeArrowheads="1"/>
            </p:cNvSpPr>
            <p:nvPr/>
          </p:nvSpPr>
          <p:spPr bwMode="auto">
            <a:xfrm>
              <a:off x="1020" y="239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</p:grpSp>
      <p:grpSp>
        <p:nvGrpSpPr>
          <p:cNvPr id="10246" name="Group 16"/>
          <p:cNvGrpSpPr>
            <a:grpSpLocks/>
          </p:cNvGrpSpPr>
          <p:nvPr/>
        </p:nvGrpSpPr>
        <p:grpSpPr bwMode="auto">
          <a:xfrm>
            <a:off x="1547813" y="4868863"/>
            <a:ext cx="1416050" cy="1308100"/>
            <a:chOff x="113" y="2840"/>
            <a:chExt cx="892" cy="824"/>
          </a:xfrm>
        </p:grpSpPr>
        <p:sp>
          <p:nvSpPr>
            <p:cNvPr id="10282" name="Line 17"/>
            <p:cNvSpPr>
              <a:spLocks noChangeShapeType="1"/>
            </p:cNvSpPr>
            <p:nvPr/>
          </p:nvSpPr>
          <p:spPr bwMode="auto">
            <a:xfrm>
              <a:off x="340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18"/>
            <p:cNvSpPr>
              <a:spLocks noChangeShapeType="1"/>
            </p:cNvSpPr>
            <p:nvPr/>
          </p:nvSpPr>
          <p:spPr bwMode="auto">
            <a:xfrm>
              <a:off x="340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9"/>
            <p:cNvSpPr>
              <a:spLocks noChangeShapeType="1"/>
            </p:cNvSpPr>
            <p:nvPr/>
          </p:nvSpPr>
          <p:spPr bwMode="auto">
            <a:xfrm>
              <a:off x="657" y="306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20"/>
            <p:cNvSpPr txBox="1">
              <a:spLocks noChangeArrowheads="1"/>
            </p:cNvSpPr>
            <p:nvPr/>
          </p:nvSpPr>
          <p:spPr bwMode="auto">
            <a:xfrm>
              <a:off x="113" y="284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I0</a:t>
              </a:r>
              <a:endParaRPr lang="en-AU" altLang="en-US" sz="1800"/>
            </a:p>
          </p:txBody>
        </p:sp>
        <p:sp>
          <p:nvSpPr>
            <p:cNvPr id="10286" name="Text Box 21"/>
            <p:cNvSpPr txBox="1">
              <a:spLocks noChangeArrowheads="1"/>
            </p:cNvSpPr>
            <p:nvPr/>
          </p:nvSpPr>
          <p:spPr bwMode="auto">
            <a:xfrm>
              <a:off x="113" y="3025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I1</a:t>
              </a:r>
              <a:endParaRPr lang="en-AU" altLang="en-US" sz="1800"/>
            </a:p>
          </p:txBody>
        </p:sp>
        <p:sp>
          <p:nvSpPr>
            <p:cNvPr id="10287" name="Text Box 22"/>
            <p:cNvSpPr txBox="1">
              <a:spLocks noChangeArrowheads="1"/>
            </p:cNvSpPr>
            <p:nvPr/>
          </p:nvSpPr>
          <p:spPr bwMode="auto">
            <a:xfrm>
              <a:off x="793" y="293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88" name="Line 23"/>
            <p:cNvSpPr>
              <a:spLocks noChangeShapeType="1"/>
            </p:cNvSpPr>
            <p:nvPr/>
          </p:nvSpPr>
          <p:spPr bwMode="auto">
            <a:xfrm>
              <a:off x="476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24"/>
            <p:cNvSpPr>
              <a:spLocks/>
            </p:cNvSpPr>
            <p:nvPr/>
          </p:nvSpPr>
          <p:spPr bwMode="auto">
            <a:xfrm>
              <a:off x="567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rc 25"/>
            <p:cNvSpPr>
              <a:spLocks/>
            </p:cNvSpPr>
            <p:nvPr/>
          </p:nvSpPr>
          <p:spPr bwMode="auto">
            <a:xfrm flipH="1">
              <a:off x="476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Arc 26"/>
            <p:cNvSpPr>
              <a:spLocks/>
            </p:cNvSpPr>
            <p:nvPr/>
          </p:nvSpPr>
          <p:spPr bwMode="auto">
            <a:xfrm flipV="1">
              <a:off x="567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Arc 27"/>
            <p:cNvSpPr>
              <a:spLocks/>
            </p:cNvSpPr>
            <p:nvPr/>
          </p:nvSpPr>
          <p:spPr bwMode="auto">
            <a:xfrm flipH="1" flipV="1">
              <a:off x="476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Line 28"/>
            <p:cNvSpPr>
              <a:spLocks noChangeShapeType="1"/>
            </p:cNvSpPr>
            <p:nvPr/>
          </p:nvSpPr>
          <p:spPr bwMode="auto">
            <a:xfrm>
              <a:off x="657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29"/>
            <p:cNvSpPr txBox="1">
              <a:spLocks noChangeArrowheads="1"/>
            </p:cNvSpPr>
            <p:nvPr/>
          </p:nvSpPr>
          <p:spPr bwMode="auto">
            <a:xfrm>
              <a:off x="476" y="2840"/>
              <a:ext cx="1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</a:t>
              </a:r>
              <a:br>
                <a:rPr lang="en-US" altLang="en-US" sz="1400"/>
              </a:br>
              <a:r>
                <a:rPr lang="en-US" altLang="en-US" sz="1400"/>
                <a:t>u</a:t>
              </a:r>
              <a:br>
                <a:rPr lang="en-US" altLang="en-US" sz="1400"/>
              </a:br>
              <a:r>
                <a:rPr lang="en-US" altLang="en-US" sz="1400"/>
                <a:t>x</a:t>
              </a:r>
              <a:endParaRPr lang="en-AU" altLang="en-US" sz="1400"/>
            </a:p>
          </p:txBody>
        </p:sp>
        <p:sp>
          <p:nvSpPr>
            <p:cNvPr id="10295" name="Line 30"/>
            <p:cNvSpPr>
              <a:spLocks noChangeShapeType="1"/>
            </p:cNvSpPr>
            <p:nvPr/>
          </p:nvSpPr>
          <p:spPr bwMode="auto">
            <a:xfrm flipV="1">
              <a:off x="567" y="329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Text Box 31"/>
            <p:cNvSpPr txBox="1">
              <a:spLocks noChangeArrowheads="1"/>
            </p:cNvSpPr>
            <p:nvPr/>
          </p:nvSpPr>
          <p:spPr bwMode="auto">
            <a:xfrm>
              <a:off x="461" y="343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S</a:t>
              </a:r>
              <a:endParaRPr lang="en-AU" altLang="en-US" sz="1800"/>
            </a:p>
          </p:txBody>
        </p:sp>
      </p:grpSp>
      <p:sp>
        <p:nvSpPr>
          <p:cNvPr id="10247" name="Rectangle 32"/>
          <p:cNvSpPr>
            <a:spLocks noChangeArrowheads="1"/>
          </p:cNvSpPr>
          <p:nvPr/>
        </p:nvSpPr>
        <p:spPr bwMode="auto">
          <a:xfrm>
            <a:off x="684213" y="3644900"/>
            <a:ext cx="3240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Multiplexer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Y = S ? I1 : I0</a:t>
            </a:r>
            <a:endParaRPr lang="en-AU" altLang="en-US" sz="2800"/>
          </a:p>
        </p:txBody>
      </p:sp>
      <p:grpSp>
        <p:nvGrpSpPr>
          <p:cNvPr id="10248" name="Group 33"/>
          <p:cNvGrpSpPr>
            <a:grpSpLocks/>
          </p:cNvGrpSpPr>
          <p:nvPr/>
        </p:nvGrpSpPr>
        <p:grpSpPr bwMode="auto">
          <a:xfrm>
            <a:off x="7092950" y="1484313"/>
            <a:ext cx="1604963" cy="1012825"/>
            <a:chOff x="1111" y="2659"/>
            <a:chExt cx="1011" cy="638"/>
          </a:xfrm>
        </p:grpSpPr>
        <p:sp>
          <p:nvSpPr>
            <p:cNvPr id="10268" name="Line 34"/>
            <p:cNvSpPr>
              <a:spLocks noChangeShapeType="1"/>
            </p:cNvSpPr>
            <p:nvPr/>
          </p:nvSpPr>
          <p:spPr bwMode="auto">
            <a:xfrm>
              <a:off x="1338" y="279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35"/>
            <p:cNvSpPr>
              <a:spLocks noChangeShapeType="1"/>
            </p:cNvSpPr>
            <p:nvPr/>
          </p:nvSpPr>
          <p:spPr bwMode="auto">
            <a:xfrm>
              <a:off x="1338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6"/>
            <p:cNvSpPr>
              <a:spLocks noChangeShapeType="1"/>
            </p:cNvSpPr>
            <p:nvPr/>
          </p:nvSpPr>
          <p:spPr bwMode="auto">
            <a:xfrm>
              <a:off x="1791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Text Box 37"/>
            <p:cNvSpPr txBox="1">
              <a:spLocks noChangeArrowheads="1"/>
            </p:cNvSpPr>
            <p:nvPr/>
          </p:nvSpPr>
          <p:spPr bwMode="auto">
            <a:xfrm>
              <a:off x="1111" y="266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72" name="Text Box 38"/>
            <p:cNvSpPr txBox="1">
              <a:spLocks noChangeArrowheads="1"/>
            </p:cNvSpPr>
            <p:nvPr/>
          </p:nvSpPr>
          <p:spPr bwMode="auto">
            <a:xfrm>
              <a:off x="1111" y="306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273" name="Text Box 39"/>
            <p:cNvSpPr txBox="1">
              <a:spLocks noChangeArrowheads="1"/>
            </p:cNvSpPr>
            <p:nvPr/>
          </p:nvSpPr>
          <p:spPr bwMode="auto">
            <a:xfrm>
              <a:off x="1910" y="284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74" name="Line 40"/>
            <p:cNvSpPr>
              <a:spLocks noChangeShapeType="1"/>
            </p:cNvSpPr>
            <p:nvPr/>
          </p:nvSpPr>
          <p:spPr bwMode="auto">
            <a:xfrm>
              <a:off x="1474" y="265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41"/>
            <p:cNvSpPr>
              <a:spLocks noChangeShapeType="1"/>
            </p:cNvSpPr>
            <p:nvPr/>
          </p:nvSpPr>
          <p:spPr bwMode="auto">
            <a:xfrm>
              <a:off x="1474" y="3067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42"/>
            <p:cNvSpPr>
              <a:spLocks noChangeShapeType="1"/>
            </p:cNvSpPr>
            <p:nvPr/>
          </p:nvSpPr>
          <p:spPr bwMode="auto">
            <a:xfrm>
              <a:off x="1474" y="2886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43"/>
            <p:cNvSpPr>
              <a:spLocks noChangeShapeType="1"/>
            </p:cNvSpPr>
            <p:nvPr/>
          </p:nvSpPr>
          <p:spPr bwMode="auto">
            <a:xfrm flipH="1">
              <a:off x="1474" y="2976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4"/>
            <p:cNvSpPr>
              <a:spLocks noChangeShapeType="1"/>
            </p:cNvSpPr>
            <p:nvPr/>
          </p:nvSpPr>
          <p:spPr bwMode="auto">
            <a:xfrm>
              <a:off x="1474" y="2659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45"/>
            <p:cNvSpPr>
              <a:spLocks noChangeShapeType="1"/>
            </p:cNvSpPr>
            <p:nvPr/>
          </p:nvSpPr>
          <p:spPr bwMode="auto">
            <a:xfrm flipV="1">
              <a:off x="1474" y="3113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6"/>
            <p:cNvSpPr>
              <a:spLocks noChangeShapeType="1"/>
            </p:cNvSpPr>
            <p:nvPr/>
          </p:nvSpPr>
          <p:spPr bwMode="auto">
            <a:xfrm>
              <a:off x="1791" y="2840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 Box 47"/>
            <p:cNvSpPr txBox="1">
              <a:spLocks noChangeArrowheads="1"/>
            </p:cNvSpPr>
            <p:nvPr/>
          </p:nvSpPr>
          <p:spPr bwMode="auto">
            <a:xfrm>
              <a:off x="1620" y="2889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+</a:t>
              </a:r>
              <a:endParaRPr lang="en-AU" altLang="en-US" sz="1800"/>
            </a:p>
          </p:txBody>
        </p:sp>
      </p:grpSp>
      <p:grpSp>
        <p:nvGrpSpPr>
          <p:cNvPr id="10249" name="Group 48"/>
          <p:cNvGrpSpPr>
            <a:grpSpLocks/>
          </p:cNvGrpSpPr>
          <p:nvPr/>
        </p:nvGrpSpPr>
        <p:grpSpPr bwMode="auto">
          <a:xfrm>
            <a:off x="5580063" y="4575175"/>
            <a:ext cx="1676400" cy="1595438"/>
            <a:chOff x="2699" y="2750"/>
            <a:chExt cx="1056" cy="1005"/>
          </a:xfrm>
        </p:grpSpPr>
        <p:sp>
          <p:nvSpPr>
            <p:cNvPr id="10252" name="Line 49"/>
            <p:cNvSpPr>
              <a:spLocks noChangeShapeType="1"/>
            </p:cNvSpPr>
            <p:nvPr/>
          </p:nvSpPr>
          <p:spPr bwMode="auto">
            <a:xfrm>
              <a:off x="2926" y="288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50"/>
            <p:cNvSpPr>
              <a:spLocks noChangeShapeType="1"/>
            </p:cNvSpPr>
            <p:nvPr/>
          </p:nvSpPr>
          <p:spPr bwMode="auto">
            <a:xfrm>
              <a:off x="2926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51"/>
            <p:cNvSpPr>
              <a:spLocks noChangeShapeType="1"/>
            </p:cNvSpPr>
            <p:nvPr/>
          </p:nvSpPr>
          <p:spPr bwMode="auto">
            <a:xfrm>
              <a:off x="3424" y="311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52"/>
            <p:cNvSpPr txBox="1">
              <a:spLocks noChangeArrowheads="1"/>
            </p:cNvSpPr>
            <p:nvPr/>
          </p:nvSpPr>
          <p:spPr bwMode="auto">
            <a:xfrm>
              <a:off x="2699" y="275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56" name="Text Box 53"/>
            <p:cNvSpPr txBox="1">
              <a:spLocks noChangeArrowheads="1"/>
            </p:cNvSpPr>
            <p:nvPr/>
          </p:nvSpPr>
          <p:spPr bwMode="auto">
            <a:xfrm>
              <a:off x="2699" y="32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257" name="Text Box 54"/>
            <p:cNvSpPr txBox="1">
              <a:spLocks noChangeArrowheads="1"/>
            </p:cNvSpPr>
            <p:nvPr/>
          </p:nvSpPr>
          <p:spPr bwMode="auto">
            <a:xfrm>
              <a:off x="3543" y="297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58" name="Line 55"/>
            <p:cNvSpPr>
              <a:spLocks noChangeShapeType="1"/>
            </p:cNvSpPr>
            <p:nvPr/>
          </p:nvSpPr>
          <p:spPr bwMode="auto">
            <a:xfrm>
              <a:off x="3061" y="2750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56"/>
            <p:cNvSpPr>
              <a:spLocks noChangeShapeType="1"/>
            </p:cNvSpPr>
            <p:nvPr/>
          </p:nvSpPr>
          <p:spPr bwMode="auto">
            <a:xfrm flipH="1">
              <a:off x="3061" y="3203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57"/>
            <p:cNvSpPr>
              <a:spLocks noChangeShapeType="1"/>
            </p:cNvSpPr>
            <p:nvPr/>
          </p:nvSpPr>
          <p:spPr bwMode="auto">
            <a:xfrm>
              <a:off x="3062" y="3022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58"/>
            <p:cNvSpPr>
              <a:spLocks noChangeShapeType="1"/>
            </p:cNvSpPr>
            <p:nvPr/>
          </p:nvSpPr>
          <p:spPr bwMode="auto">
            <a:xfrm flipH="1">
              <a:off x="3062" y="3112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59"/>
            <p:cNvSpPr>
              <a:spLocks noChangeShapeType="1"/>
            </p:cNvSpPr>
            <p:nvPr/>
          </p:nvSpPr>
          <p:spPr bwMode="auto">
            <a:xfrm>
              <a:off x="3061" y="2750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60"/>
            <p:cNvSpPr>
              <a:spLocks noChangeShapeType="1"/>
            </p:cNvSpPr>
            <p:nvPr/>
          </p:nvSpPr>
          <p:spPr bwMode="auto">
            <a:xfrm flipV="1">
              <a:off x="3061" y="3294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61"/>
            <p:cNvSpPr>
              <a:spLocks noChangeShapeType="1"/>
            </p:cNvSpPr>
            <p:nvPr/>
          </p:nvSpPr>
          <p:spPr bwMode="auto">
            <a:xfrm>
              <a:off x="3424" y="2931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2"/>
            <p:cNvSpPr txBox="1">
              <a:spLocks noChangeArrowheads="1"/>
            </p:cNvSpPr>
            <p:nvPr/>
          </p:nvSpPr>
          <p:spPr bwMode="auto">
            <a:xfrm>
              <a:off x="3152" y="3025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ALU</a:t>
              </a:r>
              <a:endParaRPr lang="en-AU" altLang="en-US" sz="1800"/>
            </a:p>
          </p:txBody>
        </p:sp>
        <p:sp>
          <p:nvSpPr>
            <p:cNvPr id="10266" name="Line 63"/>
            <p:cNvSpPr>
              <a:spLocks noChangeShapeType="1"/>
            </p:cNvSpPr>
            <p:nvPr/>
          </p:nvSpPr>
          <p:spPr bwMode="auto">
            <a:xfrm>
              <a:off x="3243" y="338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64"/>
            <p:cNvSpPr txBox="1">
              <a:spLocks noChangeArrowheads="1"/>
            </p:cNvSpPr>
            <p:nvPr/>
          </p:nvSpPr>
          <p:spPr bwMode="auto">
            <a:xfrm>
              <a:off x="3152" y="352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F</a:t>
              </a:r>
              <a:endParaRPr lang="en-AU" altLang="en-US" sz="1800"/>
            </a:p>
          </p:txBody>
        </p:sp>
      </p:grpSp>
      <p:sp>
        <p:nvSpPr>
          <p:cNvPr id="10250" name="Rectangle 65"/>
          <p:cNvSpPr>
            <a:spLocks noChangeArrowheads="1"/>
          </p:cNvSpPr>
          <p:nvPr/>
        </p:nvSpPr>
        <p:spPr bwMode="auto">
          <a:xfrm>
            <a:off x="4211638" y="1412875"/>
            <a:ext cx="3101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Adder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Y = A + B</a:t>
            </a:r>
          </a:p>
        </p:txBody>
      </p:sp>
      <p:sp>
        <p:nvSpPr>
          <p:cNvPr id="10251" name="Rectangle 66"/>
          <p:cNvSpPr>
            <a:spLocks noChangeArrowheads="1"/>
          </p:cNvSpPr>
          <p:nvPr/>
        </p:nvSpPr>
        <p:spPr bwMode="auto">
          <a:xfrm>
            <a:off x="4211638" y="3284538"/>
            <a:ext cx="4319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Arithmetic/Logic Unit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Y = F(A, B)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A0AF7C0-0487-4BC1-83A6-C8BEB7518C16}" type="slidenum">
              <a:rPr lang="en-AU" altLang="en-US" sz="1400"/>
              <a:pPr/>
              <a:t>9</a:t>
            </a:fld>
            <a:endParaRPr lang="en-AU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Sequential Elements</a:t>
            </a:r>
            <a:endParaRPr lang="en-AU" alt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65425"/>
          </a:xfrm>
        </p:spPr>
        <p:txBody>
          <a:bodyPr/>
          <a:lstStyle/>
          <a:p>
            <a:pPr eaLnBrk="1" hangingPunct="1"/>
            <a:r>
              <a:rPr lang="en-US" altLang="en-US"/>
              <a:t>Register: stores data in a circuit</a:t>
            </a:r>
          </a:p>
          <a:p>
            <a:pPr lvl="1" eaLnBrk="1" hangingPunct="1"/>
            <a:r>
              <a:rPr lang="en-US" altLang="en-US"/>
              <a:t>Uses a clock signal to determine when to update the stored value</a:t>
            </a:r>
          </a:p>
          <a:p>
            <a:pPr lvl="1" eaLnBrk="1" hangingPunct="1"/>
            <a:r>
              <a:rPr lang="en-US" altLang="en-US"/>
              <a:t>Edge-triggered: update when Clk changes from 0 to 1</a:t>
            </a:r>
            <a:endParaRPr lang="en-AU" altLang="en-US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755650" y="4365625"/>
            <a:ext cx="2090738" cy="1223963"/>
            <a:chOff x="657" y="2296"/>
            <a:chExt cx="1317" cy="771"/>
          </a:xfrm>
        </p:grpSpPr>
        <p:sp>
          <p:nvSpPr>
            <p:cNvPr id="11300" name="Rectangle 5"/>
            <p:cNvSpPr>
              <a:spLocks noChangeArrowheads="1"/>
            </p:cNvSpPr>
            <p:nvPr/>
          </p:nvSpPr>
          <p:spPr bwMode="auto">
            <a:xfrm>
              <a:off x="1111" y="2296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1" name="Line 6"/>
            <p:cNvSpPr>
              <a:spLocks noChangeShapeType="1"/>
            </p:cNvSpPr>
            <p:nvPr/>
          </p:nvSpPr>
          <p:spPr bwMode="auto">
            <a:xfrm>
              <a:off x="975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7"/>
            <p:cNvSpPr>
              <a:spLocks noChangeShapeType="1"/>
            </p:cNvSpPr>
            <p:nvPr/>
          </p:nvSpPr>
          <p:spPr bwMode="auto">
            <a:xfrm>
              <a:off x="97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8"/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9"/>
            <p:cNvSpPr txBox="1">
              <a:spLocks noChangeArrowheads="1"/>
            </p:cNvSpPr>
            <p:nvPr/>
          </p:nvSpPr>
          <p:spPr bwMode="auto">
            <a:xfrm>
              <a:off x="748" y="23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1305" name="Text Box 10"/>
            <p:cNvSpPr txBox="1">
              <a:spLocks noChangeArrowheads="1"/>
            </p:cNvSpPr>
            <p:nvPr/>
          </p:nvSpPr>
          <p:spPr bwMode="auto">
            <a:xfrm>
              <a:off x="657" y="275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1306" name="Text Box 11"/>
            <p:cNvSpPr txBox="1">
              <a:spLocks noChangeArrowheads="1"/>
            </p:cNvSpPr>
            <p:nvPr/>
          </p:nvSpPr>
          <p:spPr bwMode="auto">
            <a:xfrm>
              <a:off x="1746" y="2345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1307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3"/>
            <p:cNvSpPr>
              <a:spLocks noChangeShapeType="1"/>
            </p:cNvSpPr>
            <p:nvPr/>
          </p:nvSpPr>
          <p:spPr bwMode="auto">
            <a:xfrm flipV="1">
              <a:off x="1111" y="288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0" name="Group 44"/>
          <p:cNvGrpSpPr>
            <a:grpSpLocks/>
          </p:cNvGrpSpPr>
          <p:nvPr/>
        </p:nvGrpSpPr>
        <p:grpSpPr bwMode="auto">
          <a:xfrm>
            <a:off x="3419475" y="4005263"/>
            <a:ext cx="4775200" cy="1800225"/>
            <a:chOff x="2154" y="2523"/>
            <a:chExt cx="3008" cy="1134"/>
          </a:xfrm>
        </p:grpSpPr>
        <p:sp>
          <p:nvSpPr>
            <p:cNvPr id="11271" name="Line 18"/>
            <p:cNvSpPr>
              <a:spLocks noChangeShapeType="1"/>
            </p:cNvSpPr>
            <p:nvPr/>
          </p:nvSpPr>
          <p:spPr bwMode="auto">
            <a:xfrm>
              <a:off x="2712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19"/>
            <p:cNvSpPr>
              <a:spLocks noChangeShapeType="1"/>
            </p:cNvSpPr>
            <p:nvPr/>
          </p:nvSpPr>
          <p:spPr bwMode="auto">
            <a:xfrm>
              <a:off x="2712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20"/>
            <p:cNvSpPr>
              <a:spLocks noChangeShapeType="1"/>
            </p:cNvSpPr>
            <p:nvPr/>
          </p:nvSpPr>
          <p:spPr bwMode="auto">
            <a:xfrm>
              <a:off x="3256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256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2"/>
            <p:cNvSpPr>
              <a:spLocks noChangeShapeType="1"/>
            </p:cNvSpPr>
            <p:nvPr/>
          </p:nvSpPr>
          <p:spPr bwMode="auto">
            <a:xfrm>
              <a:off x="2531" y="2795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3"/>
            <p:cNvSpPr>
              <a:spLocks noChangeShapeType="1"/>
            </p:cNvSpPr>
            <p:nvPr/>
          </p:nvSpPr>
          <p:spPr bwMode="auto">
            <a:xfrm>
              <a:off x="3801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24"/>
            <p:cNvSpPr>
              <a:spLocks noChangeShapeType="1"/>
            </p:cNvSpPr>
            <p:nvPr/>
          </p:nvSpPr>
          <p:spPr bwMode="auto">
            <a:xfrm>
              <a:off x="3801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25"/>
            <p:cNvSpPr>
              <a:spLocks noChangeShapeType="1"/>
            </p:cNvSpPr>
            <p:nvPr/>
          </p:nvSpPr>
          <p:spPr bwMode="auto">
            <a:xfrm>
              <a:off x="4345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26"/>
            <p:cNvSpPr>
              <a:spLocks noChangeShapeType="1"/>
            </p:cNvSpPr>
            <p:nvPr/>
          </p:nvSpPr>
          <p:spPr bwMode="auto">
            <a:xfrm>
              <a:off x="4345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7"/>
            <p:cNvSpPr>
              <a:spLocks noChangeShapeType="1"/>
            </p:cNvSpPr>
            <p:nvPr/>
          </p:nvSpPr>
          <p:spPr bwMode="auto">
            <a:xfrm>
              <a:off x="4889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8"/>
            <p:cNvSpPr>
              <a:spLocks noChangeShapeType="1"/>
            </p:cNvSpPr>
            <p:nvPr/>
          </p:nvSpPr>
          <p:spPr bwMode="auto">
            <a:xfrm flipV="1">
              <a:off x="4890" y="2613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9"/>
            <p:cNvSpPr>
              <a:spLocks noChangeShapeType="1"/>
            </p:cNvSpPr>
            <p:nvPr/>
          </p:nvSpPr>
          <p:spPr bwMode="auto">
            <a:xfrm>
              <a:off x="2531" y="3657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0"/>
            <p:cNvSpPr>
              <a:spLocks noChangeShapeType="1"/>
            </p:cNvSpPr>
            <p:nvPr/>
          </p:nvSpPr>
          <p:spPr bwMode="auto">
            <a:xfrm flipV="1">
              <a:off x="253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Text Box 31"/>
            <p:cNvSpPr txBox="1">
              <a:spLocks noChangeArrowheads="1"/>
            </p:cNvSpPr>
            <p:nvPr/>
          </p:nvSpPr>
          <p:spPr bwMode="auto">
            <a:xfrm>
              <a:off x="2154" y="2617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Clk</a:t>
              </a:r>
              <a:endParaRPr lang="en-AU" altLang="en-US"/>
            </a:p>
          </p:txBody>
        </p:sp>
        <p:sp>
          <p:nvSpPr>
            <p:cNvPr id="11285" name="Text Box 32"/>
            <p:cNvSpPr txBox="1">
              <a:spLocks noChangeArrowheads="1"/>
            </p:cNvSpPr>
            <p:nvPr/>
          </p:nvSpPr>
          <p:spPr bwMode="auto">
            <a:xfrm>
              <a:off x="2154" y="2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D</a:t>
              </a:r>
              <a:endParaRPr lang="en-AU" altLang="en-US"/>
            </a:p>
          </p:txBody>
        </p:sp>
        <p:sp>
          <p:nvSpPr>
            <p:cNvPr id="11286" name="Text Box 33"/>
            <p:cNvSpPr txBox="1">
              <a:spLocks noChangeArrowheads="1"/>
            </p:cNvSpPr>
            <p:nvPr/>
          </p:nvSpPr>
          <p:spPr bwMode="auto">
            <a:xfrm>
              <a:off x="2154" y="3297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Q</a:t>
              </a:r>
              <a:endParaRPr lang="en-AU" altLang="en-US"/>
            </a:p>
          </p:txBody>
        </p:sp>
        <p:sp>
          <p:nvSpPr>
            <p:cNvPr id="11287" name="Freeform 34"/>
            <p:cNvSpPr>
              <a:spLocks/>
            </p:cNvSpPr>
            <p:nvPr/>
          </p:nvSpPr>
          <p:spPr bwMode="auto">
            <a:xfrm>
              <a:off x="2531" y="2976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35"/>
            <p:cNvSpPr>
              <a:spLocks/>
            </p:cNvSpPr>
            <p:nvPr/>
          </p:nvSpPr>
          <p:spPr bwMode="auto">
            <a:xfrm>
              <a:off x="3166" y="2976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36"/>
            <p:cNvSpPr>
              <a:spLocks/>
            </p:cNvSpPr>
            <p:nvPr/>
          </p:nvSpPr>
          <p:spPr bwMode="auto">
            <a:xfrm>
              <a:off x="3892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7"/>
            <p:cNvSpPr>
              <a:spLocks/>
            </p:cNvSpPr>
            <p:nvPr/>
          </p:nvSpPr>
          <p:spPr bwMode="auto">
            <a:xfrm>
              <a:off x="2803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38"/>
            <p:cNvSpPr>
              <a:spLocks/>
            </p:cNvSpPr>
            <p:nvPr/>
          </p:nvSpPr>
          <p:spPr bwMode="auto">
            <a:xfrm>
              <a:off x="2531" y="3340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39"/>
            <p:cNvSpPr>
              <a:spLocks/>
            </p:cNvSpPr>
            <p:nvPr/>
          </p:nvSpPr>
          <p:spPr bwMode="auto">
            <a:xfrm>
              <a:off x="2712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40"/>
            <p:cNvSpPr>
              <a:spLocks/>
            </p:cNvSpPr>
            <p:nvPr/>
          </p:nvSpPr>
          <p:spPr bwMode="auto">
            <a:xfrm>
              <a:off x="3801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41"/>
            <p:cNvSpPr>
              <a:spLocks/>
            </p:cNvSpPr>
            <p:nvPr/>
          </p:nvSpPr>
          <p:spPr bwMode="auto">
            <a:xfrm>
              <a:off x="4980" y="3339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42"/>
            <p:cNvSpPr>
              <a:spLocks/>
            </p:cNvSpPr>
            <p:nvPr/>
          </p:nvSpPr>
          <p:spPr bwMode="auto">
            <a:xfrm>
              <a:off x="4255" y="2976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43"/>
            <p:cNvSpPr>
              <a:spLocks/>
            </p:cNvSpPr>
            <p:nvPr/>
          </p:nvSpPr>
          <p:spPr bwMode="auto">
            <a:xfrm>
              <a:off x="4890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15"/>
            <p:cNvSpPr>
              <a:spLocks noChangeShapeType="1"/>
            </p:cNvSpPr>
            <p:nvPr/>
          </p:nvSpPr>
          <p:spPr bwMode="auto">
            <a:xfrm>
              <a:off x="2712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16"/>
            <p:cNvSpPr>
              <a:spLocks noChangeShapeType="1"/>
            </p:cNvSpPr>
            <p:nvPr/>
          </p:nvSpPr>
          <p:spPr bwMode="auto">
            <a:xfrm>
              <a:off x="380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7"/>
            <p:cNvSpPr>
              <a:spLocks noChangeShapeType="1"/>
            </p:cNvSpPr>
            <p:nvPr/>
          </p:nvSpPr>
          <p:spPr bwMode="auto">
            <a:xfrm>
              <a:off x="4889" y="2523"/>
              <a:ext cx="1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7490</TotalTime>
  <Words>2231</Words>
  <Application>Microsoft Office PowerPoint</Application>
  <PresentationFormat>On-screen Show (4:3)</PresentationFormat>
  <Paragraphs>682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Corbel</vt:lpstr>
      <vt:lpstr>Lucida Console</vt:lpstr>
      <vt:lpstr>Symbol</vt:lpstr>
      <vt:lpstr>Times New Roman</vt:lpstr>
      <vt:lpstr>Wingdings</vt:lpstr>
      <vt:lpstr>cod4e</vt:lpstr>
      <vt:lpstr>The processor</vt:lpstr>
      <vt:lpstr>Introduction</vt:lpstr>
      <vt:lpstr>Instruction Execution</vt:lpstr>
      <vt:lpstr>CPU Overview</vt:lpstr>
      <vt:lpstr>Multiplexers</vt:lpstr>
      <vt:lpstr>Control</vt:lpstr>
      <vt:lpstr>Logic Design Basics</vt:lpstr>
      <vt:lpstr>Combinational Elements</vt:lpstr>
      <vt:lpstr>Sequential Elements</vt:lpstr>
      <vt:lpstr>Sequential Elements</vt:lpstr>
      <vt:lpstr>Clocking Methodology</vt:lpstr>
      <vt:lpstr>Building a Datapath</vt:lpstr>
      <vt:lpstr>Instruction Fetch</vt:lpstr>
      <vt:lpstr>R-Format Instructions</vt:lpstr>
      <vt:lpstr>Load/Store Instructions</vt:lpstr>
      <vt:lpstr>Branch Instructions</vt:lpstr>
      <vt:lpstr>Branch Instructions</vt:lpstr>
      <vt:lpstr>Composing the Elements</vt:lpstr>
      <vt:lpstr>R-Type/Load/Store Datapath</vt:lpstr>
      <vt:lpstr>Full Datapath</vt:lpstr>
      <vt:lpstr>ALU Control</vt:lpstr>
      <vt:lpstr>ALU Control</vt:lpstr>
      <vt:lpstr>The Main Control Unit</vt:lpstr>
      <vt:lpstr>Datapath With Control</vt:lpstr>
      <vt:lpstr>R-Type Instruction</vt:lpstr>
      <vt:lpstr>Load Instruction</vt:lpstr>
      <vt:lpstr>Branch-on-Equal Instruction</vt:lpstr>
      <vt:lpstr>Implementing Jumps</vt:lpstr>
      <vt:lpstr>Datapath With Jumps Added</vt:lpstr>
      <vt:lpstr>Performance Issues</vt:lpstr>
      <vt:lpstr>Pipelining Analogy</vt:lpstr>
      <vt:lpstr>MIPS Pipeline</vt:lpstr>
      <vt:lpstr>Pipeline Performance</vt:lpstr>
      <vt:lpstr>Pipeline Performance</vt:lpstr>
      <vt:lpstr>Pipeline Speedup</vt:lpstr>
      <vt:lpstr>Pipelining and ISA Design</vt:lpstr>
      <vt:lpstr>Hazards</vt:lpstr>
      <vt:lpstr>Structure Hazards</vt:lpstr>
      <vt:lpstr>Data Hazards</vt:lpstr>
      <vt:lpstr>Forwarding (aka Bypassing)</vt:lpstr>
      <vt:lpstr>Load-Use Data Hazard</vt:lpstr>
      <vt:lpstr>Code Scheduling to Avoid Stalls</vt:lpstr>
      <vt:lpstr>Control Hazards</vt:lpstr>
      <vt:lpstr>Stall on Branch</vt:lpstr>
      <vt:lpstr>Branch Prediction</vt:lpstr>
      <vt:lpstr>MIPS with Predict Not Taken</vt:lpstr>
      <vt:lpstr>More-Realistic Branch Prediction</vt:lpstr>
      <vt:lpstr>Pipeline Summary</vt:lpstr>
      <vt:lpstr>MIPS Pipelined Datapath</vt:lpstr>
      <vt:lpstr>Pipeline registers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Ladislau Boloni</cp:lastModifiedBy>
  <cp:revision>96</cp:revision>
  <dcterms:created xsi:type="dcterms:W3CDTF">2008-08-18T10:44:28Z</dcterms:created>
  <dcterms:modified xsi:type="dcterms:W3CDTF">2016-09-14T20:26:44Z</dcterms:modified>
</cp:coreProperties>
</file>