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</p:sldMasterIdLst>
  <p:notesMasterIdLst>
    <p:notesMasterId r:id="rId110"/>
  </p:notesMasterIdLst>
  <p:handoutMasterIdLst>
    <p:handoutMasterId r:id="rId111"/>
  </p:handoutMasterIdLst>
  <p:sldIdLst>
    <p:sldId id="500" r:id="rId2"/>
    <p:sldId id="256" r:id="rId3"/>
    <p:sldId id="365" r:id="rId4"/>
    <p:sldId id="258" r:id="rId5"/>
    <p:sldId id="368" r:id="rId6"/>
    <p:sldId id="259" r:id="rId7"/>
    <p:sldId id="466" r:id="rId8"/>
    <p:sldId id="467" r:id="rId9"/>
    <p:sldId id="261" r:id="rId10"/>
    <p:sldId id="371" r:id="rId11"/>
    <p:sldId id="372" r:id="rId12"/>
    <p:sldId id="373" r:id="rId13"/>
    <p:sldId id="468" r:id="rId14"/>
    <p:sldId id="469" r:id="rId15"/>
    <p:sldId id="470" r:id="rId16"/>
    <p:sldId id="263" r:id="rId17"/>
    <p:sldId id="264" r:id="rId18"/>
    <p:sldId id="265" r:id="rId19"/>
    <p:sldId id="445" r:id="rId20"/>
    <p:sldId id="471" r:id="rId21"/>
    <p:sldId id="408" r:id="rId22"/>
    <p:sldId id="446" r:id="rId23"/>
    <p:sldId id="447" r:id="rId24"/>
    <p:sldId id="409" r:id="rId25"/>
    <p:sldId id="410" r:id="rId26"/>
    <p:sldId id="411" r:id="rId27"/>
    <p:sldId id="412" r:id="rId28"/>
    <p:sldId id="477" r:id="rId29"/>
    <p:sldId id="413" r:id="rId30"/>
    <p:sldId id="414" r:id="rId31"/>
    <p:sldId id="415" r:id="rId32"/>
    <p:sldId id="454" r:id="rId33"/>
    <p:sldId id="417" r:id="rId34"/>
    <p:sldId id="418" r:id="rId35"/>
    <p:sldId id="419" r:id="rId36"/>
    <p:sldId id="420" r:id="rId37"/>
    <p:sldId id="453" r:id="rId38"/>
    <p:sldId id="452" r:id="rId39"/>
    <p:sldId id="423" r:id="rId40"/>
    <p:sldId id="472" r:id="rId41"/>
    <p:sldId id="473" r:id="rId42"/>
    <p:sldId id="456" r:id="rId43"/>
    <p:sldId id="427" r:id="rId44"/>
    <p:sldId id="428" r:id="rId45"/>
    <p:sldId id="429" r:id="rId46"/>
    <p:sldId id="457" r:id="rId47"/>
    <p:sldId id="458" r:id="rId48"/>
    <p:sldId id="431" r:id="rId49"/>
    <p:sldId id="432" r:id="rId50"/>
    <p:sldId id="433" r:id="rId51"/>
    <p:sldId id="434" r:id="rId52"/>
    <p:sldId id="459" r:id="rId53"/>
    <p:sldId id="436" r:id="rId54"/>
    <p:sldId id="437" r:id="rId55"/>
    <p:sldId id="474" r:id="rId56"/>
    <p:sldId id="475" r:id="rId57"/>
    <p:sldId id="320" r:id="rId58"/>
    <p:sldId id="321" r:id="rId59"/>
    <p:sldId id="322" r:id="rId60"/>
    <p:sldId id="485" r:id="rId61"/>
    <p:sldId id="378" r:id="rId62"/>
    <p:sldId id="379" r:id="rId63"/>
    <p:sldId id="381" r:id="rId64"/>
    <p:sldId id="476" r:id="rId65"/>
    <p:sldId id="383" r:id="rId66"/>
    <p:sldId id="384" r:id="rId67"/>
    <p:sldId id="478" r:id="rId68"/>
    <p:sldId id="326" r:id="rId69"/>
    <p:sldId id="480" r:id="rId70"/>
    <p:sldId id="325" r:id="rId71"/>
    <p:sldId id="386" r:id="rId72"/>
    <p:sldId id="451" r:id="rId73"/>
    <p:sldId id="481" r:id="rId74"/>
    <p:sldId id="482" r:id="rId75"/>
    <p:sldId id="483" r:id="rId76"/>
    <p:sldId id="484" r:id="rId77"/>
    <p:sldId id="486" r:id="rId78"/>
    <p:sldId id="487" r:id="rId79"/>
    <p:sldId id="488" r:id="rId80"/>
    <p:sldId id="489" r:id="rId81"/>
    <p:sldId id="490" r:id="rId82"/>
    <p:sldId id="492" r:id="rId83"/>
    <p:sldId id="491" r:id="rId84"/>
    <p:sldId id="493" r:id="rId85"/>
    <p:sldId id="334" r:id="rId86"/>
    <p:sldId id="494" r:id="rId87"/>
    <p:sldId id="495" r:id="rId88"/>
    <p:sldId id="461" r:id="rId89"/>
    <p:sldId id="496" r:id="rId90"/>
    <p:sldId id="497" r:id="rId91"/>
    <p:sldId id="464" r:id="rId92"/>
    <p:sldId id="465" r:id="rId93"/>
    <p:sldId id="338" r:id="rId94"/>
    <p:sldId id="339" r:id="rId95"/>
    <p:sldId id="498" r:id="rId96"/>
    <p:sldId id="395" r:id="rId97"/>
    <p:sldId id="394" r:id="rId98"/>
    <p:sldId id="398" r:id="rId99"/>
    <p:sldId id="397" r:id="rId100"/>
    <p:sldId id="399" r:id="rId101"/>
    <p:sldId id="400" r:id="rId102"/>
    <p:sldId id="443" r:id="rId103"/>
    <p:sldId id="444" r:id="rId104"/>
    <p:sldId id="347" r:id="rId105"/>
    <p:sldId id="348" r:id="rId106"/>
    <p:sldId id="401" r:id="rId107"/>
    <p:sldId id="501" r:id="rId108"/>
    <p:sldId id="354" r:id="rId109"/>
  </p:sldIdLst>
  <p:sldSz cx="9144000" cy="6858000" type="screen4x3"/>
  <p:notesSz cx="7048500" cy="92964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Tahoma" panose="020B0604030504040204" pitchFamily="34" charset="0"/>
        <a:ea typeface="MS PGothic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Tahoma" panose="020B0604030504040204" pitchFamily="34" charset="0"/>
        <a:ea typeface="MS PGothic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Tahoma" panose="020B0604030504040204" pitchFamily="34" charset="0"/>
        <a:ea typeface="MS PGothic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Tahoma" panose="020B0604030504040204" pitchFamily="34" charset="0"/>
        <a:ea typeface="MS PGothic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Tahoma" panose="020B0604030504040204" pitchFamily="34" charset="0"/>
        <a:ea typeface="MS PGothic" panose="020B0600070205080204" pitchFamily="34" charset="-128"/>
        <a:cs typeface="+mn-cs"/>
      </a:defRPr>
    </a:lvl5pPr>
    <a:lvl6pPr marL="2286000" algn="l" defTabSz="914400" rtl="0" eaLnBrk="1" latinLnBrk="0" hangingPunct="1">
      <a:defRPr sz="1600" kern="1200">
        <a:solidFill>
          <a:schemeClr val="tx1"/>
        </a:solidFill>
        <a:latin typeface="Tahoma" panose="020B0604030504040204" pitchFamily="34" charset="0"/>
        <a:ea typeface="MS PGothic" panose="020B0600070205080204" pitchFamily="34" charset="-128"/>
        <a:cs typeface="+mn-cs"/>
      </a:defRPr>
    </a:lvl6pPr>
    <a:lvl7pPr marL="2743200" algn="l" defTabSz="914400" rtl="0" eaLnBrk="1" latinLnBrk="0" hangingPunct="1">
      <a:defRPr sz="1600" kern="1200">
        <a:solidFill>
          <a:schemeClr val="tx1"/>
        </a:solidFill>
        <a:latin typeface="Tahoma" panose="020B0604030504040204" pitchFamily="34" charset="0"/>
        <a:ea typeface="MS PGothic" panose="020B0600070205080204" pitchFamily="34" charset="-128"/>
        <a:cs typeface="+mn-cs"/>
      </a:defRPr>
    </a:lvl7pPr>
    <a:lvl8pPr marL="3200400" algn="l" defTabSz="914400" rtl="0" eaLnBrk="1" latinLnBrk="0" hangingPunct="1">
      <a:defRPr sz="1600" kern="1200">
        <a:solidFill>
          <a:schemeClr val="tx1"/>
        </a:solidFill>
        <a:latin typeface="Tahoma" panose="020B0604030504040204" pitchFamily="34" charset="0"/>
        <a:ea typeface="MS PGothic" panose="020B0600070205080204" pitchFamily="34" charset="-128"/>
        <a:cs typeface="+mn-cs"/>
      </a:defRPr>
    </a:lvl8pPr>
    <a:lvl9pPr marL="3657600" algn="l" defTabSz="914400" rtl="0" eaLnBrk="1" latinLnBrk="0" hangingPunct="1">
      <a:defRPr sz="1600" kern="1200">
        <a:solidFill>
          <a:schemeClr val="tx1"/>
        </a:solidFill>
        <a:latin typeface="Tahoma" panose="020B0604030504040204" pitchFamily="34" charset="0"/>
        <a:ea typeface="MS PGothic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00"/>
    <a:srgbClr val="DDDDDD"/>
    <a:srgbClr val="FFCCFF"/>
    <a:srgbClr val="FF99CC"/>
    <a:srgbClr val="000099"/>
    <a:srgbClr val="CC0000"/>
    <a:srgbClr val="FF66FF"/>
    <a:srgbClr val="77777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91" d="100"/>
          <a:sy n="91" d="100"/>
        </p:scale>
        <p:origin x="672" y="4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008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presProps" Target="presProps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102" Type="http://schemas.openxmlformats.org/officeDocument/2006/relationships/slide" Target="slides/slide101.xml"/><Relationship Id="rId110" Type="http://schemas.openxmlformats.org/officeDocument/2006/relationships/notesMaster" Target="notesMasters/notesMaster1.xml"/><Relationship Id="rId115" Type="http://schemas.openxmlformats.org/officeDocument/2006/relationships/tableStyles" Target="tableStyle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theme" Target="theme/theme1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">
            <a:extLst>
              <a:ext uri="{FF2B5EF4-FFF2-40B4-BE49-F238E27FC236}">
                <a16:creationId xmlns:a16="http://schemas.microsoft.com/office/drawing/2014/main" id="{8686F9C3-4D57-4351-8D14-925B292C6F2D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54350" cy="465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3397" tIns="46698" rIns="93397" bIns="46698" numCol="1" anchor="t" anchorCtr="0" compatLnSpc="1">
            <a:prstTxWarp prst="textNoShape">
              <a:avLst/>
            </a:prstTxWarp>
          </a:bodyPr>
          <a:lstStyle>
            <a:lvl1pPr algn="l" defTabSz="933450">
              <a:defRPr sz="1200">
                <a:latin typeface="Times New Roman" pitchFamily="-109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8547" name="Rectangle 3">
            <a:extLst>
              <a:ext uri="{FF2B5EF4-FFF2-40B4-BE49-F238E27FC236}">
                <a16:creationId xmlns:a16="http://schemas.microsoft.com/office/drawing/2014/main" id="{68F4B1BF-CFF9-4AFB-8B90-1FEA5AC0FBDD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94150" y="0"/>
            <a:ext cx="3054350" cy="465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3397" tIns="46698" rIns="93397" bIns="46698" numCol="1" anchor="t" anchorCtr="0" compatLnSpc="1">
            <a:prstTxWarp prst="textNoShape">
              <a:avLst/>
            </a:prstTxWarp>
          </a:bodyPr>
          <a:lstStyle>
            <a:lvl1pPr algn="r" defTabSz="933450">
              <a:defRPr sz="1200">
                <a:latin typeface="Times New Roman" pitchFamily="-109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8548" name="Rectangle 4">
            <a:extLst>
              <a:ext uri="{FF2B5EF4-FFF2-40B4-BE49-F238E27FC236}">
                <a16:creationId xmlns:a16="http://schemas.microsoft.com/office/drawing/2014/main" id="{B910A41D-22B7-401C-A8FF-B505FDC28FBC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831263"/>
            <a:ext cx="3054350" cy="465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3397" tIns="46698" rIns="93397" bIns="46698" numCol="1" anchor="b" anchorCtr="0" compatLnSpc="1">
            <a:prstTxWarp prst="textNoShape">
              <a:avLst/>
            </a:prstTxWarp>
          </a:bodyPr>
          <a:lstStyle>
            <a:lvl1pPr algn="l" defTabSz="933450">
              <a:defRPr sz="1200">
                <a:latin typeface="Times New Roman" pitchFamily="-109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8549" name="Rectangle 5">
            <a:extLst>
              <a:ext uri="{FF2B5EF4-FFF2-40B4-BE49-F238E27FC236}">
                <a16:creationId xmlns:a16="http://schemas.microsoft.com/office/drawing/2014/main" id="{ACAB11BA-48C8-4B31-90C8-3DD3AB083B6E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94150" y="8831263"/>
            <a:ext cx="3054350" cy="465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3397" tIns="46698" rIns="93397" bIns="46698" numCol="1" anchor="b" anchorCtr="0" compatLnSpc="1">
            <a:prstTxWarp prst="textNoShape">
              <a:avLst/>
            </a:prstTxWarp>
          </a:bodyPr>
          <a:lstStyle>
            <a:lvl1pPr algn="r" defTabSz="933450">
              <a:defRPr sz="1200" smtClean="0"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CD826D84-5166-4BC2-88F5-8F5FD0D063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>
            <a:extLst>
              <a:ext uri="{FF2B5EF4-FFF2-40B4-BE49-F238E27FC236}">
                <a16:creationId xmlns:a16="http://schemas.microsoft.com/office/drawing/2014/main" id="{1397D4A2-D3B0-405A-8831-BDDDF59E6141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54350" cy="465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3397" tIns="46698" rIns="93397" bIns="46698" numCol="1" anchor="t" anchorCtr="0" compatLnSpc="1">
            <a:prstTxWarp prst="textNoShape">
              <a:avLst/>
            </a:prstTxWarp>
          </a:bodyPr>
          <a:lstStyle>
            <a:lvl1pPr algn="l" defTabSz="933450">
              <a:defRPr sz="1200">
                <a:latin typeface="Times New Roman" pitchFamily="-109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5" name="Rectangle 3">
            <a:extLst>
              <a:ext uri="{FF2B5EF4-FFF2-40B4-BE49-F238E27FC236}">
                <a16:creationId xmlns:a16="http://schemas.microsoft.com/office/drawing/2014/main" id="{2E180F73-219D-466B-B52A-F3E9C44BA8D8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994150" y="0"/>
            <a:ext cx="3054350" cy="465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3397" tIns="46698" rIns="93397" bIns="46698" numCol="1" anchor="t" anchorCtr="0" compatLnSpc="1">
            <a:prstTxWarp prst="textNoShape">
              <a:avLst/>
            </a:prstTxWarp>
          </a:bodyPr>
          <a:lstStyle>
            <a:lvl1pPr algn="r" defTabSz="933450">
              <a:defRPr sz="1200">
                <a:latin typeface="Times New Roman" pitchFamily="-109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5C2154B5-6696-45DD-9D50-C59CFFF02E4B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00150" y="696913"/>
            <a:ext cx="4648200" cy="34861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7" name="Rectangle 5">
            <a:extLst>
              <a:ext uri="{FF2B5EF4-FFF2-40B4-BE49-F238E27FC236}">
                <a16:creationId xmlns:a16="http://schemas.microsoft.com/office/drawing/2014/main" id="{A27958F6-03F6-4322-A593-E399B6ADFA91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39800" y="4416425"/>
            <a:ext cx="5168900" cy="418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3397" tIns="46698" rIns="93397" bIns="4669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3078" name="Rectangle 6">
            <a:extLst>
              <a:ext uri="{FF2B5EF4-FFF2-40B4-BE49-F238E27FC236}">
                <a16:creationId xmlns:a16="http://schemas.microsoft.com/office/drawing/2014/main" id="{3474064B-DDE9-4E65-BEFF-E1757E546F79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831263"/>
            <a:ext cx="3054350" cy="465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3397" tIns="46698" rIns="93397" bIns="46698" numCol="1" anchor="b" anchorCtr="0" compatLnSpc="1">
            <a:prstTxWarp prst="textNoShape">
              <a:avLst/>
            </a:prstTxWarp>
          </a:bodyPr>
          <a:lstStyle>
            <a:lvl1pPr algn="l" defTabSz="933450">
              <a:defRPr sz="1200">
                <a:latin typeface="Times New Roman" pitchFamily="-109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9" name="Rectangle 7">
            <a:extLst>
              <a:ext uri="{FF2B5EF4-FFF2-40B4-BE49-F238E27FC236}">
                <a16:creationId xmlns:a16="http://schemas.microsoft.com/office/drawing/2014/main" id="{F0014A19-29DD-4DDD-98E4-6646224C6B4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94150" y="8831263"/>
            <a:ext cx="3054350" cy="465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3397" tIns="46698" rIns="93397" bIns="46698" numCol="1" anchor="b" anchorCtr="0" compatLnSpc="1">
            <a:prstTxWarp prst="textNoShape">
              <a:avLst/>
            </a:prstTxWarp>
          </a:bodyPr>
          <a:lstStyle>
            <a:lvl1pPr algn="r" defTabSz="933450">
              <a:defRPr sz="1200" smtClean="0"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252FAE6E-5263-4D06-956A-0C97F7949CC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-109" charset="0"/>
        <a:ea typeface="MS PGothic" panose="020B0600070205080204" pitchFamily="34" charset="-128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-109" charset="0"/>
        <a:ea typeface="MS PGothic" panose="020B0600070205080204" pitchFamily="34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-109" charset="0"/>
        <a:ea typeface="MS PGothic" panose="020B0600070205080204" pitchFamily="34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-109" charset="0"/>
        <a:ea typeface="MS PGothic" panose="020B0600070205080204" pitchFamily="34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-109" charset="0"/>
        <a:ea typeface="MS PGothic" panose="020B0600070205080204" pitchFamily="34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7">
            <a:extLst>
              <a:ext uri="{FF2B5EF4-FFF2-40B4-BE49-F238E27FC236}">
                <a16:creationId xmlns:a16="http://schemas.microsoft.com/office/drawing/2014/main" id="{85CB28B3-5F09-4755-BBE7-8EAE1708654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algn="ctr" defTabSz="9334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 defTabSz="9334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 defTabSz="9334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 defTabSz="9334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 defTabSz="9334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defTabSz="93345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defTabSz="93345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defTabSz="93345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defTabSz="93345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algn="r"/>
            <a:fld id="{B7F36972-61BD-4C3A-A6E5-435191B8E219}" type="slidenum">
              <a:rPr lang="en-US" altLang="en-US" sz="1200">
                <a:latin typeface="Times New Roman" panose="02020603050405020304" pitchFamily="18" charset="0"/>
              </a:rPr>
              <a:pPr algn="r"/>
              <a:t>19</a:t>
            </a:fld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23555" name="Rectangle 2">
            <a:extLst>
              <a:ext uri="{FF2B5EF4-FFF2-40B4-BE49-F238E27FC236}">
                <a16:creationId xmlns:a16="http://schemas.microsoft.com/office/drawing/2014/main" id="{74EC1FFF-CB4B-4EA0-8E34-01205A3A5B8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4692" name="Rectangle 3">
            <a:extLst>
              <a:ext uri="{FF2B5EF4-FFF2-40B4-BE49-F238E27FC236}">
                <a16:creationId xmlns:a16="http://schemas.microsoft.com/office/drawing/2014/main" id="{97CD232B-284C-455C-96B0-8DCA7B1EFD5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r>
              <a:rPr lang="en-US">
                <a:latin typeface="Times New Roman" charset="0"/>
                <a:ea typeface="ＭＳ Ｐゴシック" charset="0"/>
                <a:cs typeface="+mn-cs"/>
              </a:rPr>
              <a:t>Kurose and Ross forgot to say anything about wrapping the carry and adding it to low order bit</a:t>
            </a: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>
            <a:extLst>
              <a:ext uri="{FF2B5EF4-FFF2-40B4-BE49-F238E27FC236}">
                <a16:creationId xmlns:a16="http://schemas.microsoft.com/office/drawing/2014/main" id="{05160A0F-C9D8-40F6-A1CF-86E80FEC051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algn="ctr" defTabSz="9334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 defTabSz="9334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 defTabSz="9334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 defTabSz="9334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 defTabSz="9334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defTabSz="93345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defTabSz="93345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defTabSz="93345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defTabSz="93345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algn="r"/>
            <a:fld id="{5237629F-C4C9-4BFC-A5BA-563E5F61A268}" type="slidenum">
              <a:rPr lang="en-US" altLang="en-US" sz="1200">
                <a:latin typeface="Times New Roman" panose="02020603050405020304" pitchFamily="18" charset="0"/>
              </a:rPr>
              <a:pPr algn="r"/>
              <a:t>68</a:t>
            </a:fld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74755" name="Rectangle 2">
            <a:extLst>
              <a:ext uri="{FF2B5EF4-FFF2-40B4-BE49-F238E27FC236}">
                <a16:creationId xmlns:a16="http://schemas.microsoft.com/office/drawing/2014/main" id="{8107BF52-7000-4E0D-B8BE-B05E1FF5F05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5716" name="Rectangle 3">
            <a:extLst>
              <a:ext uri="{FF2B5EF4-FFF2-40B4-BE49-F238E27FC236}">
                <a16:creationId xmlns:a16="http://schemas.microsoft.com/office/drawing/2014/main" id="{2A04EA42-5029-4C13-97C4-2109138D26F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>
              <a:latin typeface="Times New Roman" charset="0"/>
              <a:ea typeface="ＭＳ Ｐゴシック" charset="0"/>
              <a:cs typeface="+mn-cs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>
            <a:extLst>
              <a:ext uri="{FF2B5EF4-FFF2-40B4-BE49-F238E27FC236}">
                <a16:creationId xmlns:a16="http://schemas.microsoft.com/office/drawing/2014/main" id="{C982043A-5A84-48AC-A1E8-58ED6CF0D66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algn="ctr" defTabSz="9334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 defTabSz="9334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 defTabSz="9334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 defTabSz="9334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 defTabSz="9334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defTabSz="93345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defTabSz="93345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defTabSz="93345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defTabSz="93345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algn="r"/>
            <a:fld id="{AB9E2737-1A54-4A50-966E-34BA8AFDECCC}" type="slidenum">
              <a:rPr lang="en-US" altLang="en-US" sz="1200">
                <a:latin typeface="Times New Roman" panose="02020603050405020304" pitchFamily="18" charset="0"/>
              </a:rPr>
              <a:pPr algn="r"/>
              <a:t>69</a:t>
            </a:fld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76803" name="Rectangle 2">
            <a:extLst>
              <a:ext uri="{FF2B5EF4-FFF2-40B4-BE49-F238E27FC236}">
                <a16:creationId xmlns:a16="http://schemas.microsoft.com/office/drawing/2014/main" id="{AC7E8C3B-A21F-4627-BF5A-BF865862E14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6740" name="Rectangle 3">
            <a:extLst>
              <a:ext uri="{FF2B5EF4-FFF2-40B4-BE49-F238E27FC236}">
                <a16:creationId xmlns:a16="http://schemas.microsoft.com/office/drawing/2014/main" id="{33303CFD-962B-4EDF-ACC4-39283496444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>
              <a:latin typeface="Times New Roman" charset="0"/>
              <a:ea typeface="ＭＳ Ｐゴシック" charset="0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E9BF3F64-36EC-4181-B766-7AE5F647627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6A1C1C7-2410-4E27-A4C1-E0BEDB5F223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Transport</a:t>
            </a:r>
            <a:r>
              <a:rPr lang="en-US" sz="1400"/>
              <a:t> </a:t>
            </a:r>
            <a:r>
              <a:rPr lang="en-US"/>
              <a:t>Layer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54BB00B2-E57F-4D1A-BFDC-E505CF7C7F7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3-</a:t>
            </a:r>
            <a:fld id="{4392A12E-7A51-4CCB-AEA0-AC06578216C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4094146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CFE3AC42-9F89-4E30-9F48-F11E2B36EF2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4A510A1-9D47-4DEE-B3B5-7906A945139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Transport</a:t>
            </a:r>
            <a:r>
              <a:rPr lang="en-US" sz="1400"/>
              <a:t> </a:t>
            </a:r>
            <a:r>
              <a:rPr lang="en-US"/>
              <a:t>Layer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E6893A94-058E-4BF8-93AB-8652A614294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3-</a:t>
            </a:r>
            <a:fld id="{39EF1DD2-4CD4-4C31-9902-F8B59B40B4A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3425598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362700" y="228600"/>
            <a:ext cx="1943100" cy="60198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"/>
            <a:ext cx="5676900" cy="60198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7F1711A-371F-41E6-A647-6E05A29E266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235BDA0-9A2F-482C-A7A1-D0FF9AC3B04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Transport</a:t>
            </a:r>
            <a:r>
              <a:rPr lang="en-US" sz="1400"/>
              <a:t> </a:t>
            </a:r>
            <a:r>
              <a:rPr lang="en-US"/>
              <a:t>Layer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D2694EFA-A647-46F7-BCF0-BE3D6337E22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3-</a:t>
            </a:r>
            <a:fld id="{806412D6-0538-46CB-A121-0B375717571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5429137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68243A56-0673-4CBD-9F15-83912F7A4B4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68BC916-4344-407D-A59B-A59768678CF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Transport</a:t>
            </a:r>
            <a:r>
              <a:rPr lang="en-US" sz="1400"/>
              <a:t> </a:t>
            </a:r>
            <a:r>
              <a:rPr lang="en-US"/>
              <a:t>Layer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42F09BD1-0057-4F97-BA4C-2B58CFB3C4F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3-</a:t>
            </a:r>
            <a:fld id="{F47AE9B5-BF52-43F1-BC57-579126BC4FD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4409746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373E46CA-B694-472A-8A0A-4D7C3C74A25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CBAFA15-410C-4576-AE34-554089BD400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Transport</a:t>
            </a:r>
            <a:r>
              <a:rPr lang="en-US" sz="1400"/>
              <a:t> </a:t>
            </a:r>
            <a:r>
              <a:rPr lang="en-US"/>
              <a:t>Layer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BC248723-E9CE-43FF-A382-2FB459052ED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3-</a:t>
            </a:r>
            <a:fld id="{9548E2E9-BCD6-4E20-9A9E-A436548927A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3201685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DD369DD-3A8D-4FDE-9E58-B9E9572E64F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D4F74B1-409D-4F96-9DF6-0956ADD2B28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Transport</a:t>
            </a:r>
            <a:r>
              <a:rPr lang="en-US" sz="1400"/>
              <a:t> </a:t>
            </a:r>
            <a:r>
              <a:rPr lang="en-US"/>
              <a:t>Layer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A884206-0215-472E-BAF0-4C191017273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3-</a:t>
            </a:r>
            <a:fld id="{FFC4E5A1-83B2-422E-9725-80A3A23A926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98253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53DD8FA-D321-4BA3-BDDE-B03CE151194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F59C8D97-2DF9-4FD5-BBA2-D578C2E433B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Transport</a:t>
            </a:r>
            <a:r>
              <a:rPr lang="en-US" sz="1400"/>
              <a:t> </a:t>
            </a:r>
            <a:r>
              <a:rPr lang="en-US"/>
              <a:t>Layer</a:t>
            </a:r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4B5C6775-E284-4332-9E8C-85FB15DD442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3-</a:t>
            </a:r>
            <a:fld id="{8CB83A25-678A-4C8D-B48A-4CB96CA275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0872921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83D20B58-BA17-41EC-BD6F-0AD15E61617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C05971A-36FD-4862-ADF7-89A0F2AF227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Transport</a:t>
            </a:r>
            <a:r>
              <a:rPr lang="en-US" sz="1400"/>
              <a:t> </a:t>
            </a:r>
            <a:r>
              <a:rPr lang="en-US"/>
              <a:t>Layer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9836B21E-2731-4F77-ADAA-666BFB075B8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3-</a:t>
            </a:r>
            <a:fld id="{FFCA3D9F-BFA4-41C5-A97C-F457A0619ED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3662579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8AEBC0EB-FE19-4CA4-AD7F-3A2AF88B7BE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B90ECCFC-4C9F-408D-9EB8-99365EF422E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Transport</a:t>
            </a:r>
            <a:r>
              <a:rPr lang="en-US" sz="1400"/>
              <a:t> </a:t>
            </a:r>
            <a:r>
              <a:rPr lang="en-US"/>
              <a:t>Layer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7BFBD091-3A89-4212-A23F-09EEB80044D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3-</a:t>
            </a:r>
            <a:fld id="{7D2B42D8-84D3-4D47-8998-F68DEB6FAEA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7468783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9B9806-2B49-4160-B910-1EEC00F1624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0BF90DA-8DAE-4557-A454-FDEEDEC6B04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Transport</a:t>
            </a:r>
            <a:r>
              <a:rPr lang="en-US" sz="1400"/>
              <a:t> </a:t>
            </a:r>
            <a:r>
              <a:rPr lang="en-US"/>
              <a:t>Layer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AB4C7A6-B404-4040-B27C-F48ED1B9A43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3-</a:t>
            </a:r>
            <a:fld id="{A460200C-80D6-4735-BF71-D4C01A88F8B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412289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C3F73ED-5C74-4F01-9DB9-56AC043751B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2C9153A-56B2-410E-A267-4DED80B17D1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Transport</a:t>
            </a:r>
            <a:r>
              <a:rPr lang="en-US" sz="1400"/>
              <a:t> </a:t>
            </a:r>
            <a:r>
              <a:rPr lang="en-US"/>
              <a:t>Layer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E2CBD8D-EB9E-4E72-9F7E-5FE8C293DF6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3-</a:t>
            </a:r>
            <a:fld id="{7D270474-8086-425B-9F77-4FF7DC3907A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5454450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D622BBDF-B07B-4344-BBBB-6F54854A090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639C8196-9950-45AF-9F75-796F2E32A67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600200"/>
            <a:ext cx="77724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D3B66518-0C59-4DE5-A408-23805D487CE9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latin typeface="Times New Roman" pitchFamily="-109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58979BCF-9842-477D-B40B-2B36BFF20029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76888" y="6445250"/>
            <a:ext cx="2895600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ahoma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/>
              <a:t>Transport</a:t>
            </a:r>
            <a:r>
              <a:rPr lang="en-US" sz="1400"/>
              <a:t> </a:t>
            </a:r>
            <a:r>
              <a:rPr lang="en-US"/>
              <a:t>Layer</a:t>
            </a:r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E840ACCE-CCC5-4F75-BDB5-FB7A5B6326F4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24850" y="6462713"/>
            <a:ext cx="676275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 smtClean="0"/>
            </a:lvl1pPr>
          </a:lstStyle>
          <a:p>
            <a:pPr>
              <a:defRPr/>
            </a:pPr>
            <a:r>
              <a:rPr lang="en-US" altLang="en-US"/>
              <a:t>3-</a:t>
            </a:r>
            <a:fld id="{A503E8E4-511F-42A0-A458-FDD9FCDECEE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+mj-lt"/>
          <a:ea typeface="MS PGothic" panose="020B0600070205080204" pitchFamily="34" charset="-128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</a:defRPr>
      </a:lvl9pPr>
    </p:titleStyle>
    <p:bodyStyle>
      <a:lvl1pPr marL="284163" indent="-284163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SzPct val="100000"/>
        <a:buFont typeface="Wingdings" panose="05000000000000000000" pitchFamily="2" charset="2"/>
        <a:buChar char="§"/>
        <a:defRPr sz="3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0"/>
        </a:defRPr>
      </a:lvl1pPr>
      <a:lvl2pPr marL="687388" indent="-230188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Font typeface="Arial" panose="020B0604020202020204" pitchFamily="34" charset="0"/>
        <a:buChar char="•"/>
        <a:defRPr sz="2800">
          <a:solidFill>
            <a:schemeClr val="tx1"/>
          </a:solidFill>
          <a:latin typeface="+mn-lt"/>
          <a:ea typeface="MS PGothic" panose="020B0600070205080204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anose="020B0600070205080204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Times New Roman" pitchFamily="-109" charset="0"/>
          <a:ea typeface="MS PGothic" panose="020B0600070205080204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-109" charset="0"/>
          <a:ea typeface="MS PGothic" panose="020B0600070205080204" pitchFamily="34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-109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-109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-109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-109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4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5.png"/><Relationship Id="rId18" Type="http://schemas.openxmlformats.org/officeDocument/2006/relationships/image" Target="../media/image20.png"/><Relationship Id="rId3" Type="http://schemas.openxmlformats.org/officeDocument/2006/relationships/image" Target="../media/image5.png"/><Relationship Id="rId21" Type="http://schemas.openxmlformats.org/officeDocument/2006/relationships/image" Target="../media/image3.png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17" Type="http://schemas.openxmlformats.org/officeDocument/2006/relationships/image" Target="../media/image19.png"/><Relationship Id="rId2" Type="http://schemas.openxmlformats.org/officeDocument/2006/relationships/image" Target="../media/image4.png"/><Relationship Id="rId16" Type="http://schemas.openxmlformats.org/officeDocument/2006/relationships/image" Target="../media/image18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image" Target="../media/image7.png"/><Relationship Id="rId15" Type="http://schemas.openxmlformats.org/officeDocument/2006/relationships/image" Target="../media/image17.png"/><Relationship Id="rId10" Type="http://schemas.openxmlformats.org/officeDocument/2006/relationships/image" Target="../media/image12.png"/><Relationship Id="rId19" Type="http://schemas.openxmlformats.org/officeDocument/2006/relationships/image" Target="../media/image21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16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3.png"/><Relationship Id="rId4" Type="http://schemas.openxmlformats.org/officeDocument/2006/relationships/image" Target="../media/image27.wmf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28.wmf"/><Relationship Id="rId4" Type="http://schemas.openxmlformats.org/officeDocument/2006/relationships/oleObject" Target="../embeddings/oleObject2.bin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0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5" Type="http://schemas.openxmlformats.org/officeDocument/2006/relationships/image" Target="../media/image31.wmf"/><Relationship Id="rId4" Type="http://schemas.openxmlformats.org/officeDocument/2006/relationships/oleObject" Target="../embeddings/oleObject3.bin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4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5.png"/><Relationship Id="rId18" Type="http://schemas.openxmlformats.org/officeDocument/2006/relationships/image" Target="../media/image20.png"/><Relationship Id="rId3" Type="http://schemas.openxmlformats.org/officeDocument/2006/relationships/image" Target="../media/image5.png"/><Relationship Id="rId21" Type="http://schemas.openxmlformats.org/officeDocument/2006/relationships/image" Target="../media/image3.png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17" Type="http://schemas.openxmlformats.org/officeDocument/2006/relationships/image" Target="../media/image19.png"/><Relationship Id="rId2" Type="http://schemas.openxmlformats.org/officeDocument/2006/relationships/image" Target="../media/image4.png"/><Relationship Id="rId16" Type="http://schemas.openxmlformats.org/officeDocument/2006/relationships/image" Target="../media/image18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image" Target="../media/image7.png"/><Relationship Id="rId15" Type="http://schemas.openxmlformats.org/officeDocument/2006/relationships/image" Target="../media/image17.png"/><Relationship Id="rId10" Type="http://schemas.openxmlformats.org/officeDocument/2006/relationships/image" Target="../media/image12.png"/><Relationship Id="rId19" Type="http://schemas.openxmlformats.org/officeDocument/2006/relationships/image" Target="../media/image21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16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5.emf"/><Relationship Id="rId1" Type="http://schemas.openxmlformats.org/officeDocument/2006/relationships/slideLayout" Target="../slideLayouts/slideLayout4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3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3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9.png"/><Relationship Id="rId4" Type="http://schemas.openxmlformats.org/officeDocument/2006/relationships/image" Target="../media/image3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4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4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4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.png"/><Relationship Id="rId4" Type="http://schemas.openxmlformats.org/officeDocument/2006/relationships/image" Target="../media/image43.png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4">
            <a:extLst>
              <a:ext uri="{FF2B5EF4-FFF2-40B4-BE49-F238E27FC236}">
                <a16:creationId xmlns:a16="http://schemas.microsoft.com/office/drawing/2014/main" id="{71069604-035F-4E19-B834-23774084F6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8638" y="3489325"/>
            <a:ext cx="3260725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ts val="3063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8000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Computer Networking: A Top Down Approach </a:t>
            </a:r>
            <a:br>
              <a:rPr lang="en-US" altLang="en-US" sz="2800">
                <a:solidFill>
                  <a:srgbClr val="008000"/>
                </a:solidFill>
                <a:latin typeface="Tahoma" panose="020B0604030504040204" pitchFamily="34" charset="0"/>
                <a:cs typeface="Arial" panose="020B0604020202020204" pitchFamily="34" charset="0"/>
              </a:rPr>
            </a:br>
            <a:endParaRPr lang="en-US" altLang="en-US" sz="2000">
              <a:solidFill>
                <a:srgbClr val="008000"/>
              </a:solidFill>
              <a:latin typeface="Tahom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099" name="Text Box 6">
            <a:extLst>
              <a:ext uri="{FF2B5EF4-FFF2-40B4-BE49-F238E27FC236}">
                <a16:creationId xmlns:a16="http://schemas.microsoft.com/office/drawing/2014/main" id="{18C49A14-136C-47CF-98F9-3A1EB06CEB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888" y="3241675"/>
            <a:ext cx="5378450" cy="1481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 note on the use of these Powerpoint slides: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panose="020B0604020202020204" pitchFamily="34" charset="0"/>
              </a:rPr>
              <a:t>We</a:t>
            </a:r>
            <a:r>
              <a:rPr lang="ja-JP" altLang="en-US" sz="1200">
                <a:latin typeface="Arial" panose="020B0604020202020204" pitchFamily="34" charset="0"/>
              </a:rPr>
              <a:t>’</a:t>
            </a:r>
            <a:r>
              <a:rPr lang="en-US" altLang="ja-JP" sz="1200">
                <a:latin typeface="Arial" panose="020B0604020202020204" pitchFamily="34" charset="0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200" i="1">
                <a:latin typeface="Arial" panose="020B0604020202020204" pitchFamily="34" charset="0"/>
              </a:rPr>
              <a:t>lot</a:t>
            </a:r>
            <a:r>
              <a:rPr lang="en-US" altLang="ja-JP" sz="1200">
                <a:latin typeface="Arial" panose="020B0604020202020204" pitchFamily="34" charset="0"/>
              </a:rPr>
              <a:t> of work on our part. In return for use, we only ask the following: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latin typeface="Arial" panose="020B0604020202020204" pitchFamily="34" charset="0"/>
            </a:endParaRPr>
          </a:p>
        </p:txBody>
      </p:sp>
      <p:sp>
        <p:nvSpPr>
          <p:cNvPr id="4100" name="Text Box 7">
            <a:extLst>
              <a:ext uri="{FF2B5EF4-FFF2-40B4-BE49-F238E27FC236}">
                <a16:creationId xmlns:a16="http://schemas.microsoft.com/office/drawing/2014/main" id="{623D8E6D-6C30-467B-8F87-73967E0C93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0525" y="4370388"/>
            <a:ext cx="5378450" cy="209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/>
          </a:p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en-US" altLang="en-US" sz="1200">
                <a:latin typeface="Arial" panose="020B0604020202020204" pitchFamily="34" charset="0"/>
              </a:rPr>
              <a:t>If you use these slides (e.g., in a class) that you mention their source (after all, we</a:t>
            </a:r>
            <a:r>
              <a:rPr lang="ja-JP" altLang="en-US" sz="1200">
                <a:latin typeface="Arial" panose="020B0604020202020204" pitchFamily="34" charset="0"/>
              </a:rPr>
              <a:t>’</a:t>
            </a:r>
            <a:r>
              <a:rPr lang="en-US" altLang="ja-JP" sz="1200">
                <a:latin typeface="Arial" panose="020B0604020202020204" pitchFamily="34" charset="0"/>
              </a:rPr>
              <a:t>d like people to use our book!)</a:t>
            </a:r>
          </a:p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en-US" altLang="en-US" sz="1200">
                <a:latin typeface="Arial" panose="020B060402020202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100000"/>
              </a:lnSpc>
              <a:spcBef>
                <a:spcPct val="0"/>
              </a:spcBef>
              <a:buClr>
                <a:schemeClr val="accent2"/>
              </a:buClr>
              <a:buSzTx/>
              <a:buFont typeface="Wingdings" panose="05000000000000000000" pitchFamily="2" charset="2"/>
              <a:buChar char="q"/>
            </a:pPr>
            <a:endParaRPr lang="en-US" altLang="en-US" sz="1200">
              <a:latin typeface="Arial" panose="020B0604020202020204" pitchFamily="34" charset="0"/>
            </a:endParaRPr>
          </a:p>
          <a:p>
            <a:pPr>
              <a:spcBef>
                <a:spcPct val="0"/>
              </a:spcBef>
              <a:buClr>
                <a:schemeClr val="accent2"/>
              </a:buClr>
              <a:buSzTx/>
              <a:buFont typeface="Wingdings" panose="05000000000000000000" pitchFamily="2" charset="2"/>
              <a:buNone/>
            </a:pPr>
            <a:r>
              <a:rPr lang="en-US" altLang="en-US" sz="1200">
                <a:latin typeface="Arial" panose="020B0604020202020204" pitchFamily="34" charset="0"/>
              </a:rPr>
              <a:t>Thanks and enjoy!  JFK/KWR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2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panose="020B0604020202020204" pitchFamily="34" charset="0"/>
              </a:rPr>
              <a:t>     All material copyright 1996-2016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panose="020B0604020202020204" pitchFamily="34" charset="0"/>
              </a:rPr>
              <a:t>     J.F Kurose and K.W. Ross, All Rights Reserved</a:t>
            </a:r>
          </a:p>
        </p:txBody>
      </p:sp>
      <p:pic>
        <p:nvPicPr>
          <p:cNvPr id="4101" name="Picture 8">
            <a:extLst>
              <a:ext uri="{FF2B5EF4-FFF2-40B4-BE49-F238E27FC236}">
                <a16:creationId xmlns:a16="http://schemas.microsoft.com/office/drawing/2014/main" id="{31CEC4CB-2EFB-4FBF-860A-93834B1A67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963" y="6146800"/>
            <a:ext cx="187325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2" name="Picture 1">
            <a:extLst>
              <a:ext uri="{FF2B5EF4-FFF2-40B4-BE49-F238E27FC236}">
                <a16:creationId xmlns:a16="http://schemas.microsoft.com/office/drawing/2014/main" id="{B8B7948A-206B-469F-819E-C15D5B0138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0238" y="325438"/>
            <a:ext cx="3087687" cy="381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03" name="Rectangle 4">
            <a:extLst>
              <a:ext uri="{FF2B5EF4-FFF2-40B4-BE49-F238E27FC236}">
                <a16:creationId xmlns:a16="http://schemas.microsoft.com/office/drawing/2014/main" id="{F0D4FDAF-288F-4754-ACB0-6A20D844A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4038" y="4510088"/>
            <a:ext cx="3260725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7</a:t>
            </a:r>
            <a:r>
              <a:rPr lang="en-US" altLang="en-US" sz="1800" baseline="30000">
                <a:solidFill>
                  <a:srgbClr val="008000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th</a:t>
            </a:r>
            <a:r>
              <a:rPr lang="en-US" altLang="en-US" sz="1800">
                <a:solidFill>
                  <a:srgbClr val="008000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 edition </a:t>
            </a:r>
            <a:br>
              <a:rPr lang="en-US" altLang="en-US" sz="1800">
                <a:solidFill>
                  <a:srgbClr val="008000"/>
                </a:solidFill>
                <a:latin typeface="Tahoma" panose="020B0604030504040204" pitchFamily="34" charset="0"/>
                <a:cs typeface="Arial" panose="020B0604020202020204" pitchFamily="34" charset="0"/>
              </a:rPr>
            </a:br>
            <a:r>
              <a:rPr lang="en-US" altLang="en-US" sz="1800">
                <a:solidFill>
                  <a:srgbClr val="008000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Jim Kurose, Keith Ross</a:t>
            </a:r>
            <a:br>
              <a:rPr lang="en-US" altLang="en-US" sz="1800">
                <a:solidFill>
                  <a:srgbClr val="008000"/>
                </a:solidFill>
                <a:latin typeface="Tahoma" panose="020B0604030504040204" pitchFamily="34" charset="0"/>
                <a:cs typeface="Arial" panose="020B0604020202020204" pitchFamily="34" charset="0"/>
              </a:rPr>
            </a:br>
            <a:r>
              <a:rPr lang="en-US" altLang="en-US" sz="1400">
                <a:solidFill>
                  <a:srgbClr val="008000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Pearson/Addison Wesley</a:t>
            </a:r>
            <a:br>
              <a:rPr lang="en-US" altLang="en-US" sz="1400">
                <a:solidFill>
                  <a:srgbClr val="008000"/>
                </a:solidFill>
                <a:latin typeface="Tahoma" panose="020B0604030504040204" pitchFamily="34" charset="0"/>
                <a:cs typeface="Arial" panose="020B0604020202020204" pitchFamily="34" charset="0"/>
              </a:rPr>
            </a:br>
            <a:r>
              <a:rPr lang="en-US" altLang="en-US" sz="1400">
                <a:solidFill>
                  <a:srgbClr val="008000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April 2016</a:t>
            </a:r>
          </a:p>
        </p:txBody>
      </p:sp>
      <p:sp>
        <p:nvSpPr>
          <p:cNvPr id="4104" name="Rectangle 3">
            <a:extLst>
              <a:ext uri="{FF2B5EF4-FFF2-40B4-BE49-F238E27FC236}">
                <a16:creationId xmlns:a16="http://schemas.microsoft.com/office/drawing/2014/main" id="{F6555EF1-A17D-4153-BE38-754A54DFDE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715963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400">
                <a:solidFill>
                  <a:srgbClr val="000099"/>
                </a:solidFill>
                <a:cs typeface="Arial" panose="020B0604020202020204" pitchFamily="34" charset="0"/>
              </a:rPr>
              <a:t>Chapter 3</a:t>
            </a:r>
            <a:br>
              <a:rPr lang="en-US" altLang="en-US" sz="4800">
                <a:solidFill>
                  <a:srgbClr val="000099"/>
                </a:solidFill>
                <a:cs typeface="Arial" panose="020B0604020202020204" pitchFamily="34" charset="0"/>
              </a:rPr>
            </a:br>
            <a:r>
              <a:rPr lang="en-US" altLang="en-US" sz="4400">
                <a:solidFill>
                  <a:srgbClr val="000099"/>
                </a:solidFill>
                <a:cs typeface="Arial" panose="020B0604020202020204" pitchFamily="34" charset="0"/>
              </a:rPr>
              <a:t>Transport Layer</a:t>
            </a:r>
          </a:p>
        </p:txBody>
      </p:sp>
      <p:pic>
        <p:nvPicPr>
          <p:cNvPr id="4105" name="Picture 9" descr="underline_base">
            <a:extLst>
              <a:ext uri="{FF2B5EF4-FFF2-40B4-BE49-F238E27FC236}">
                <a16:creationId xmlns:a16="http://schemas.microsoft.com/office/drawing/2014/main" id="{7E02B27B-7994-48B7-B75A-8FB0D030321F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438" y="2097088"/>
            <a:ext cx="3890962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06" name="Footer Placeholder 2">
            <a:extLst>
              <a:ext uri="{FF2B5EF4-FFF2-40B4-BE49-F238E27FC236}">
                <a16:creationId xmlns:a16="http://schemas.microsoft.com/office/drawing/2014/main" id="{39634508-A26E-42B7-95EA-DD78CE3AE6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562600" y="6453188"/>
            <a:ext cx="2895600" cy="287337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Transport Layer</a:t>
            </a:r>
          </a:p>
        </p:txBody>
      </p:sp>
      <p:sp>
        <p:nvSpPr>
          <p:cNvPr id="4107" name="Slide Number Placeholder 3">
            <a:extLst>
              <a:ext uri="{FF2B5EF4-FFF2-40B4-BE49-F238E27FC236}">
                <a16:creationId xmlns:a16="http://schemas.microsoft.com/office/drawing/2014/main" id="{DE397F72-931D-464E-98E5-95D9A1CEE0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2-</a:t>
            </a:r>
            <a:fld id="{6FD694DC-0651-40B3-AC2A-021F921C1527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  <a:cs typeface="Arial" panose="020B060402020202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Footer Placeholder 5">
            <a:extLst>
              <a:ext uri="{FF2B5EF4-FFF2-40B4-BE49-F238E27FC236}">
                <a16:creationId xmlns:a16="http://schemas.microsoft.com/office/drawing/2014/main" id="{8B3EEAE6-56E3-4403-AE59-99BF06400C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13315" name="Slide Number Placeholder 6">
            <a:extLst>
              <a:ext uri="{FF2B5EF4-FFF2-40B4-BE49-F238E27FC236}">
                <a16:creationId xmlns:a16="http://schemas.microsoft.com/office/drawing/2014/main" id="{F38BB00F-6617-4E58-BC21-B1F8713D35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FD8418D0-4AA6-40EF-8928-2FFEEE0014B0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3316" name="Picture 110" descr="underline_base">
            <a:extLst>
              <a:ext uri="{FF2B5EF4-FFF2-40B4-BE49-F238E27FC236}">
                <a16:creationId xmlns:a16="http://schemas.microsoft.com/office/drawing/2014/main" id="{F3363B7E-D0DC-49F9-9F52-06DCEE0F7D66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913" y="935038"/>
            <a:ext cx="7313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5" name="Rectangle 2">
            <a:extLst>
              <a:ext uri="{FF2B5EF4-FFF2-40B4-BE49-F238E27FC236}">
                <a16:creationId xmlns:a16="http://schemas.microsoft.com/office/drawing/2014/main" id="{4C6EB68C-9177-4662-8C68-37C822FF25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6550" y="14605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 dirty="0">
                <a:ea typeface="ＭＳ Ｐゴシック" charset="0"/>
                <a:cs typeface="+mj-cs"/>
              </a:rPr>
              <a:t>Connectionless </a:t>
            </a:r>
            <a:r>
              <a:rPr lang="en-US" dirty="0" err="1">
                <a:ea typeface="ＭＳ Ｐゴシック" charset="0"/>
                <a:cs typeface="+mj-cs"/>
              </a:rPr>
              <a:t>demultiplexing</a:t>
            </a:r>
            <a:endParaRPr lang="en-US" dirty="0">
              <a:ea typeface="ＭＳ Ｐゴシック" charset="0"/>
              <a:cs typeface="+mj-cs"/>
            </a:endParaRPr>
          </a:p>
        </p:txBody>
      </p:sp>
      <p:sp>
        <p:nvSpPr>
          <p:cNvPr id="10246" name="Rectangle 3">
            <a:extLst>
              <a:ext uri="{FF2B5EF4-FFF2-40B4-BE49-F238E27FC236}">
                <a16:creationId xmlns:a16="http://schemas.microsoft.com/office/drawing/2014/main" id="{F9683214-D2EF-4A45-906F-108649A30DE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127000" y="1495425"/>
            <a:ext cx="4940300" cy="1858963"/>
          </a:xfrm>
        </p:spPr>
        <p:txBody>
          <a:bodyPr/>
          <a:lstStyle/>
          <a:p>
            <a:pPr marL="347663" indent="-290513">
              <a:buFont typeface="Wingdings" charset="2"/>
              <a:buChar char="§"/>
              <a:defRPr/>
            </a:pPr>
            <a:r>
              <a:rPr lang="en-US" i="1">
                <a:ea typeface="ＭＳ Ｐゴシック" charset="0"/>
                <a:cs typeface="+mn-cs"/>
              </a:rPr>
              <a:t>recall:</a:t>
            </a:r>
            <a:r>
              <a:rPr lang="en-US">
                <a:ea typeface="ＭＳ Ｐゴシック" charset="0"/>
                <a:cs typeface="+mn-cs"/>
              </a:rPr>
              <a:t> created socket has host-local port #:</a:t>
            </a:r>
          </a:p>
          <a:p>
            <a:pPr marL="347663" indent="-290513">
              <a:buFont typeface="Wingdings" charset="0"/>
              <a:buNone/>
              <a:defRPr/>
            </a:pPr>
            <a:r>
              <a:rPr lang="en-US" sz="2000" b="1">
                <a:latin typeface="Courier New" charset="0"/>
                <a:ea typeface="ＭＳ Ｐゴシック" charset="0"/>
                <a:cs typeface="+mn-cs"/>
              </a:rPr>
              <a:t>  DatagramSocket mySocket1        = new DatagramSocket(</a:t>
            </a:r>
            <a:r>
              <a:rPr lang="en-US" sz="2000" b="1">
                <a:solidFill>
                  <a:srgbClr val="CC0000"/>
                </a:solidFill>
                <a:latin typeface="Courier New" charset="0"/>
                <a:ea typeface="ＭＳ Ｐゴシック" charset="0"/>
                <a:cs typeface="+mn-cs"/>
              </a:rPr>
              <a:t>12534</a:t>
            </a:r>
            <a:r>
              <a:rPr lang="en-US" sz="2000" b="1">
                <a:latin typeface="Courier New" charset="0"/>
                <a:ea typeface="ＭＳ Ｐゴシック" charset="0"/>
                <a:cs typeface="+mn-cs"/>
              </a:rPr>
              <a:t>);</a:t>
            </a:r>
          </a:p>
          <a:p>
            <a:pPr marL="347663" indent="-290513">
              <a:buFont typeface="Wingdings" charset="0"/>
              <a:buNone/>
              <a:defRPr/>
            </a:pPr>
            <a:endParaRPr lang="en-US" sz="2000">
              <a:latin typeface="Courier New" charset="0"/>
              <a:ea typeface="ＭＳ Ｐゴシック" charset="0"/>
              <a:cs typeface="+mn-cs"/>
            </a:endParaRPr>
          </a:p>
        </p:txBody>
      </p:sp>
      <p:sp>
        <p:nvSpPr>
          <p:cNvPr id="240745" name="Rectangle 105">
            <a:extLst>
              <a:ext uri="{FF2B5EF4-FFF2-40B4-BE49-F238E27FC236}">
                <a16:creationId xmlns:a16="http://schemas.microsoft.com/office/drawing/2014/main" id="{A78A8002-4F6C-4BA4-8AA9-AD47AAD436F7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312738" y="3862388"/>
            <a:ext cx="4114800" cy="2368550"/>
          </a:xfrm>
        </p:spPr>
        <p:txBody>
          <a:bodyPr/>
          <a:lstStyle/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when host receives UDP segment: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checks destination port # in segment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directs UDP segment to socket with that port #</a:t>
            </a:r>
          </a:p>
        </p:txBody>
      </p:sp>
      <p:sp>
        <p:nvSpPr>
          <p:cNvPr id="10248" name="Rectangle 108">
            <a:extLst>
              <a:ext uri="{FF2B5EF4-FFF2-40B4-BE49-F238E27FC236}">
                <a16:creationId xmlns:a16="http://schemas.microsoft.com/office/drawing/2014/main" id="{6475F315-20E3-45BF-9944-71E763C0E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8363" y="1162050"/>
            <a:ext cx="4465637" cy="169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/>
          <a:p>
            <a:pPr marL="347663" indent="-290513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000" dirty="0">
              <a:latin typeface="Courier New" charset="0"/>
              <a:ea typeface="ＭＳ Ｐゴシック" charset="0"/>
            </a:endParaRPr>
          </a:p>
          <a:p>
            <a:pPr marL="292100" indent="-2921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1" dirty="0">
                <a:latin typeface="Gill Sans MT" charset="0"/>
                <a:ea typeface="ＭＳ Ｐゴシック" charset="0"/>
              </a:rPr>
              <a:t>recall:</a:t>
            </a:r>
            <a:r>
              <a:rPr lang="en-US" sz="2800" dirty="0">
                <a:latin typeface="Gill Sans MT" charset="0"/>
                <a:ea typeface="ＭＳ Ｐゴシック" charset="0"/>
              </a:rPr>
              <a:t> when creating datagram to send into UDP socket, must specify</a:t>
            </a:r>
          </a:p>
          <a:p>
            <a:pPr marL="858838" lvl="1" indent="-239713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destination IP address</a:t>
            </a:r>
          </a:p>
          <a:p>
            <a:pPr marL="858838" lvl="1" indent="-239713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destination port #</a:t>
            </a:r>
          </a:p>
        </p:txBody>
      </p:sp>
      <p:sp>
        <p:nvSpPr>
          <p:cNvPr id="240751" name="Rectangle 111">
            <a:extLst>
              <a:ext uri="{FF2B5EF4-FFF2-40B4-BE49-F238E27FC236}">
                <a16:creationId xmlns:a16="http://schemas.microsoft.com/office/drawing/2014/main" id="{03457109-36A9-419B-BB40-C63CBA363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0975" y="3895725"/>
            <a:ext cx="3432175" cy="2147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en-US" sz="2400">
                <a:latin typeface="Gill Sans MT" panose="020B0502020104020203" pitchFamily="34" charset="0"/>
              </a:rPr>
              <a:t>IP datagrams with </a:t>
            </a:r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0"/>
              </a:rPr>
              <a:t>same dest. port #,</a:t>
            </a:r>
            <a:r>
              <a:rPr lang="en-US" altLang="en-US" sz="2400">
                <a:latin typeface="Gill Sans MT" panose="020B0502020104020203" pitchFamily="34" charset="0"/>
              </a:rPr>
              <a:t> but different source IP addresses and/or source port numbers will be directed to </a:t>
            </a:r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0"/>
              </a:rPr>
              <a:t>same socket </a:t>
            </a:r>
            <a:r>
              <a:rPr lang="en-US" altLang="en-US" sz="2400">
                <a:latin typeface="Gill Sans MT" panose="020B0502020104020203" pitchFamily="34" charset="0"/>
              </a:rPr>
              <a:t>at dest</a:t>
            </a:r>
          </a:p>
        </p:txBody>
      </p:sp>
      <p:sp>
        <p:nvSpPr>
          <p:cNvPr id="10250" name="Line 112">
            <a:extLst>
              <a:ext uri="{FF2B5EF4-FFF2-40B4-BE49-F238E27FC236}">
                <a16:creationId xmlns:a16="http://schemas.microsoft.com/office/drawing/2014/main" id="{B8A309F2-5722-4678-A493-5BE6513ACB3A}"/>
              </a:ext>
            </a:extLst>
          </p:cNvPr>
          <p:cNvSpPr>
            <a:spLocks noChangeShapeType="1"/>
          </p:cNvSpPr>
          <p:nvPr/>
        </p:nvSpPr>
        <p:spPr bwMode="auto">
          <a:xfrm>
            <a:off x="1400175" y="3644900"/>
            <a:ext cx="5845175" cy="0"/>
          </a:xfrm>
          <a:prstGeom prst="line">
            <a:avLst/>
          </a:prstGeom>
          <a:noFill/>
          <a:ln w="28575">
            <a:solidFill>
              <a:schemeClr val="bg1">
                <a:lumMod val="65000"/>
              </a:schemeClr>
            </a:solidFill>
            <a:round/>
            <a:headEnd/>
            <a:tailEnd/>
          </a:ln>
          <a:effectLst/>
          <a:extLst>
            <a:ext uri="{909E8E84-426E-40dd-AFC4-6F175D3DCCD1}"/>
            <a:ext uri="{AF507438-7753-43e0-B8FC-AC1667EBCBE1}"/>
          </a:extLst>
        </p:spPr>
        <p:txBody>
          <a:bodyPr wrap="none"/>
          <a:lstStyle/>
          <a:p>
            <a:pPr algn="ctr">
              <a:defRPr/>
            </a:pPr>
            <a:endParaRPr lang="en-US">
              <a:latin typeface="Tahoma" charset="0"/>
              <a:ea typeface="ＭＳ Ｐゴシック" charset="0"/>
            </a:endParaRPr>
          </a:p>
        </p:txBody>
      </p:sp>
      <p:sp>
        <p:nvSpPr>
          <p:cNvPr id="240753" name="AutoShape 113">
            <a:extLst>
              <a:ext uri="{FF2B5EF4-FFF2-40B4-BE49-F238E27FC236}">
                <a16:creationId xmlns:a16="http://schemas.microsoft.com/office/drawing/2014/main" id="{DFB18A60-D729-4C96-B3C8-AB23798C4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7225" y="4770438"/>
            <a:ext cx="560388" cy="311150"/>
          </a:xfrm>
          <a:prstGeom prst="rightArrow">
            <a:avLst>
              <a:gd name="adj1" fmla="val 50000"/>
              <a:gd name="adj2" fmla="val 45026"/>
            </a:avLst>
          </a:prstGeom>
          <a:solidFill>
            <a:srgbClr val="CC0000"/>
          </a:soli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7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7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7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7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0745" grpId="0" build="p"/>
      <p:bldP spid="240753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Footer Placeholder 5">
            <a:extLst>
              <a:ext uri="{FF2B5EF4-FFF2-40B4-BE49-F238E27FC236}">
                <a16:creationId xmlns:a16="http://schemas.microsoft.com/office/drawing/2014/main" id="{184BCFC8-865B-4C9E-B810-6B31907A2D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108547" name="Slide Number Placeholder 6">
            <a:extLst>
              <a:ext uri="{FF2B5EF4-FFF2-40B4-BE49-F238E27FC236}">
                <a16:creationId xmlns:a16="http://schemas.microsoft.com/office/drawing/2014/main" id="{F9BD676F-C2EA-4EAD-ACA2-929523AAD2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A51B9F55-F37A-4241-BCCF-0D87115CF5EF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05476" name="Rectangle 3">
            <a:extLst>
              <a:ext uri="{FF2B5EF4-FFF2-40B4-BE49-F238E27FC236}">
                <a16:creationId xmlns:a16="http://schemas.microsoft.com/office/drawing/2014/main" id="{99640649-1EAC-416F-A350-E0581504D990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219200"/>
            <a:ext cx="2819400" cy="25146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sz="2400">
                <a:solidFill>
                  <a:srgbClr val="FF0000"/>
                </a:solidFill>
                <a:ea typeface="ＭＳ Ｐゴシック" charset="0"/>
                <a:cs typeface="+mn-cs"/>
              </a:rPr>
              <a:t>Q:</a:t>
            </a:r>
            <a:r>
              <a:rPr lang="en-US" sz="2400">
                <a:ea typeface="ＭＳ Ｐゴシック" charset="0"/>
                <a:cs typeface="+mn-cs"/>
              </a:rPr>
              <a:t> when should the exponential increase switch to linear? </a:t>
            </a:r>
          </a:p>
          <a:p>
            <a:pPr>
              <a:buFont typeface="Wingdings" charset="0"/>
              <a:buNone/>
              <a:defRPr/>
            </a:pPr>
            <a:r>
              <a:rPr lang="en-US" sz="2400">
                <a:solidFill>
                  <a:srgbClr val="FF0000"/>
                </a:solidFill>
                <a:ea typeface="ＭＳ Ｐゴシック" charset="0"/>
                <a:cs typeface="+mn-cs"/>
              </a:rPr>
              <a:t>A:</a:t>
            </a:r>
            <a:r>
              <a:rPr lang="en-US" sz="2400">
                <a:ea typeface="ＭＳ Ｐゴシック" charset="0"/>
                <a:cs typeface="+mn-cs"/>
              </a:rPr>
              <a:t> when </a:t>
            </a:r>
            <a:r>
              <a:rPr lang="en-US" sz="2400" b="1">
                <a:latin typeface="Courier New" charset="0"/>
                <a:ea typeface="ＭＳ Ｐゴシック" charset="0"/>
                <a:cs typeface="+mn-cs"/>
              </a:rPr>
              <a:t>cwnd</a:t>
            </a:r>
            <a:r>
              <a:rPr lang="en-US" sz="2400">
                <a:ea typeface="ＭＳ Ｐゴシック" charset="0"/>
                <a:cs typeface="+mn-cs"/>
              </a:rPr>
              <a:t> gets to 1/2 of its value before timeout.</a:t>
            </a:r>
          </a:p>
          <a:p>
            <a:pPr>
              <a:buFont typeface="Wingdings" charset="0"/>
              <a:buNone/>
              <a:defRPr/>
            </a:pPr>
            <a:endParaRPr lang="en-US" sz="2400">
              <a:ea typeface="ＭＳ Ｐゴシック" charset="0"/>
              <a:cs typeface="+mn-cs"/>
            </a:endParaRPr>
          </a:p>
          <a:p>
            <a:pPr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 </a:t>
            </a:r>
          </a:p>
        </p:txBody>
      </p:sp>
      <p:sp>
        <p:nvSpPr>
          <p:cNvPr id="105477" name="Rectangle 4">
            <a:extLst>
              <a:ext uri="{FF2B5EF4-FFF2-40B4-BE49-F238E27FC236}">
                <a16:creationId xmlns:a16="http://schemas.microsoft.com/office/drawing/2014/main" id="{4B59CA04-D745-46A0-B6BE-1B71A3E749F2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533400" y="3962400"/>
            <a:ext cx="3810000" cy="19050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u="sng">
                <a:solidFill>
                  <a:srgbClr val="FF0000"/>
                </a:solidFill>
                <a:ea typeface="ＭＳ Ｐゴシック" charset="0"/>
                <a:cs typeface="+mn-cs"/>
              </a:rPr>
              <a:t>Implementation:</a:t>
            </a:r>
            <a:endParaRPr lang="en-US">
              <a:ea typeface="ＭＳ Ｐゴシック" charset="0"/>
              <a:cs typeface="+mn-cs"/>
            </a:endParaRPr>
          </a:p>
          <a:p>
            <a:pPr>
              <a:buFont typeface="Wingdings" charset="2"/>
              <a:buChar char="§"/>
              <a:defRPr/>
            </a:pPr>
            <a:r>
              <a:rPr lang="en-US" sz="2400">
                <a:ea typeface="ＭＳ Ｐゴシック" charset="0"/>
                <a:cs typeface="+mn-cs"/>
              </a:rPr>
              <a:t>variable </a:t>
            </a:r>
            <a:r>
              <a:rPr lang="en-US" sz="2400" b="1">
                <a:latin typeface="Courier New" charset="0"/>
                <a:ea typeface="ＭＳ Ｐゴシック" charset="0"/>
                <a:cs typeface="+mn-cs"/>
              </a:rPr>
              <a:t>ssthresh</a:t>
            </a:r>
            <a:r>
              <a:rPr lang="en-US" sz="2400">
                <a:latin typeface="Courier New" charset="0"/>
                <a:ea typeface="ＭＳ Ｐゴシック" charset="0"/>
                <a:cs typeface="+mn-cs"/>
              </a:rPr>
              <a:t> </a:t>
            </a:r>
          </a:p>
          <a:p>
            <a:pPr>
              <a:buFont typeface="Wingdings" charset="2"/>
              <a:buChar char="§"/>
              <a:defRPr/>
            </a:pPr>
            <a:r>
              <a:rPr lang="en-US" sz="2400">
                <a:ea typeface="ＭＳ Ｐゴシック" charset="0"/>
                <a:cs typeface="+mn-cs"/>
              </a:rPr>
              <a:t>on loss event, </a:t>
            </a:r>
            <a:r>
              <a:rPr lang="en-US" sz="2400" b="1">
                <a:latin typeface="Courier New" charset="0"/>
                <a:ea typeface="ＭＳ Ｐゴシック" charset="0"/>
                <a:cs typeface="+mn-cs"/>
              </a:rPr>
              <a:t>ssthresh</a:t>
            </a:r>
            <a:r>
              <a:rPr lang="en-US" sz="2400">
                <a:ea typeface="ＭＳ Ｐゴシック" charset="0"/>
                <a:cs typeface="+mn-cs"/>
              </a:rPr>
              <a:t> is set to 1/2 of </a:t>
            </a:r>
            <a:r>
              <a:rPr lang="en-US" sz="2400" b="1">
                <a:latin typeface="Courier New" charset="0"/>
                <a:ea typeface="ＭＳ Ｐゴシック" charset="0"/>
                <a:cs typeface="+mn-cs"/>
              </a:rPr>
              <a:t>cwnd</a:t>
            </a:r>
            <a:r>
              <a:rPr lang="en-US" sz="2400">
                <a:latin typeface="Courier New" charset="0"/>
                <a:ea typeface="ＭＳ Ｐゴシック" charset="0"/>
                <a:cs typeface="+mn-cs"/>
              </a:rPr>
              <a:t> </a:t>
            </a:r>
            <a:r>
              <a:rPr lang="en-US" sz="2400">
                <a:ea typeface="ＭＳ Ｐゴシック" charset="0"/>
                <a:cs typeface="+mn-cs"/>
              </a:rPr>
              <a:t>just before loss event</a:t>
            </a:r>
          </a:p>
        </p:txBody>
      </p:sp>
      <p:pic>
        <p:nvPicPr>
          <p:cNvPr id="108550" name="Picture 7">
            <a:extLst>
              <a:ext uri="{FF2B5EF4-FFF2-40B4-BE49-F238E27FC236}">
                <a16:creationId xmlns:a16="http://schemas.microsoft.com/office/drawing/2014/main" id="{016552FD-FBB9-4913-BD2F-C021FE45E0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2025" y="1770063"/>
            <a:ext cx="5105400" cy="291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8551" name="Picture 9" descr="underline_base">
            <a:extLst>
              <a:ext uri="{FF2B5EF4-FFF2-40B4-BE49-F238E27FC236}">
                <a16:creationId xmlns:a16="http://schemas.microsoft.com/office/drawing/2014/main" id="{4A476CE8-4764-4227-AA1E-AEF3CDBF4E0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925" y="942975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80" name="Rectangle 10">
            <a:extLst>
              <a:ext uri="{FF2B5EF4-FFF2-40B4-BE49-F238E27FC236}">
                <a16:creationId xmlns:a16="http://schemas.microsoft.com/office/drawing/2014/main" id="{6D385017-907E-4681-857C-9481D126A15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39700"/>
            <a:ext cx="8043863" cy="1143000"/>
          </a:xfrm>
        </p:spPr>
        <p:txBody>
          <a:bodyPr/>
          <a:lstStyle/>
          <a:p>
            <a:pPr>
              <a:defRPr/>
            </a:pPr>
            <a:r>
              <a:rPr lang="en-US" sz="4000">
                <a:ea typeface="ＭＳ Ｐゴシック" charset="0"/>
                <a:cs typeface="+mj-cs"/>
              </a:rPr>
              <a:t>TCP: switching from slow start to CA</a:t>
            </a:r>
          </a:p>
        </p:txBody>
      </p:sp>
      <p:sp>
        <p:nvSpPr>
          <p:cNvPr id="108553" name="TextBox 1">
            <a:extLst>
              <a:ext uri="{FF2B5EF4-FFF2-40B4-BE49-F238E27FC236}">
                <a16:creationId xmlns:a16="http://schemas.microsoft.com/office/drawing/2014/main" id="{5EFE733B-4188-488A-8E34-A0F6834745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725" y="6199188"/>
            <a:ext cx="45069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* Check out the online interactive exercises for more examples: h</a:t>
            </a:r>
            <a:r>
              <a:rPr lang="en-US" altLang="en-US" sz="1200">
                <a:latin typeface="Arial" panose="020B0604020202020204" pitchFamily="34" charset="0"/>
              </a:rPr>
              <a:t>ttp://gaia.cs.umass.edu/kurose_ross/interactive/</a:t>
            </a: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Footer Placeholder 4">
            <a:extLst>
              <a:ext uri="{FF2B5EF4-FFF2-40B4-BE49-F238E27FC236}">
                <a16:creationId xmlns:a16="http://schemas.microsoft.com/office/drawing/2014/main" id="{862404CE-76B9-46FE-8EEE-50C7B5A8FA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109571" name="Slide Number Placeholder 5">
            <a:extLst>
              <a:ext uri="{FF2B5EF4-FFF2-40B4-BE49-F238E27FC236}">
                <a16:creationId xmlns:a16="http://schemas.microsoft.com/office/drawing/2014/main" id="{369A696F-BB1A-4668-A361-185775B531B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6D5F1FA3-247B-4E7D-B29A-5EB48F7BC135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06500" name="Rectangle 2">
            <a:extLst>
              <a:ext uri="{FF2B5EF4-FFF2-40B4-BE49-F238E27FC236}">
                <a16:creationId xmlns:a16="http://schemas.microsoft.com/office/drawing/2014/main" id="{AFE34633-53B7-49A0-B9A9-FDA85C1456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20675" y="187325"/>
            <a:ext cx="7772400" cy="860425"/>
          </a:xfrm>
        </p:spPr>
        <p:txBody>
          <a:bodyPr/>
          <a:lstStyle/>
          <a:p>
            <a:pPr>
              <a:defRPr/>
            </a:pPr>
            <a:r>
              <a:rPr lang="en-US" sz="4000">
                <a:ea typeface="ＭＳ Ｐゴシック" charset="0"/>
                <a:cs typeface="+mj-cs"/>
              </a:rPr>
              <a:t>Summary: TCP Congestion Control</a:t>
            </a:r>
          </a:p>
        </p:txBody>
      </p:sp>
      <p:grpSp>
        <p:nvGrpSpPr>
          <p:cNvPr id="274672" name="Group 240">
            <a:extLst>
              <a:ext uri="{FF2B5EF4-FFF2-40B4-BE49-F238E27FC236}">
                <a16:creationId xmlns:a16="http://schemas.microsoft.com/office/drawing/2014/main" id="{3A87EAB2-692C-4201-AB9B-867D9F770AD7}"/>
              </a:ext>
            </a:extLst>
          </p:cNvPr>
          <p:cNvGrpSpPr>
            <a:grpSpLocks/>
          </p:cNvGrpSpPr>
          <p:nvPr/>
        </p:nvGrpSpPr>
        <p:grpSpPr bwMode="auto">
          <a:xfrm>
            <a:off x="3441700" y="2908300"/>
            <a:ext cx="2133600" cy="814388"/>
            <a:chOff x="2168" y="1727"/>
            <a:chExt cx="1344" cy="513"/>
          </a:xfrm>
        </p:grpSpPr>
        <p:grpSp>
          <p:nvGrpSpPr>
            <p:cNvPr id="109675" name="Group 171">
              <a:extLst>
                <a:ext uri="{FF2B5EF4-FFF2-40B4-BE49-F238E27FC236}">
                  <a16:creationId xmlns:a16="http://schemas.microsoft.com/office/drawing/2014/main" id="{96531EAE-D03B-481F-B615-83BF64A5B7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0" y="1727"/>
              <a:ext cx="1118" cy="513"/>
              <a:chOff x="2280" y="1727"/>
              <a:chExt cx="1118" cy="513"/>
            </a:xfrm>
          </p:grpSpPr>
          <p:sp>
            <p:nvSpPr>
              <p:cNvPr id="109677" name="Text Box 172">
                <a:extLst>
                  <a:ext uri="{FF2B5EF4-FFF2-40B4-BE49-F238E27FC236}">
                    <a16:creationId xmlns:a16="http://schemas.microsoft.com/office/drawing/2014/main" id="{649AD7D1-131B-4A92-AC2D-7D367950F9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0" y="1727"/>
                <a:ext cx="377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timeout</a:t>
                </a:r>
              </a:p>
            </p:txBody>
          </p:sp>
          <p:sp>
            <p:nvSpPr>
              <p:cNvPr id="109678" name="Text Box 173">
                <a:extLst>
                  <a:ext uri="{FF2B5EF4-FFF2-40B4-BE49-F238E27FC236}">
                    <a16:creationId xmlns:a16="http://schemas.microsoft.com/office/drawing/2014/main" id="{90064226-8B5C-48CF-AFDB-A052035DEC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80" y="1838"/>
                <a:ext cx="1118" cy="4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ssthresh = cwnd/2</a:t>
                </a:r>
              </a:p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cwnd = 1 MSS</a:t>
                </a:r>
              </a:p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dupACKcount = 0</a:t>
                </a:r>
              </a:p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 i="1">
                    <a:solidFill>
                      <a:srgbClr val="000099"/>
                    </a:solidFill>
                    <a:latin typeface="Arial" panose="020B0604020202020204" pitchFamily="34" charset="0"/>
                  </a:rPr>
                  <a:t>retransmit missing segment</a:t>
                </a:r>
                <a:r>
                  <a:rPr lang="en-US" altLang="en-US" sz="1200">
                    <a:latin typeface="Arial" panose="020B0604020202020204" pitchFamily="34" charset="0"/>
                  </a:rPr>
                  <a:t> </a:t>
                </a:r>
              </a:p>
            </p:txBody>
          </p:sp>
          <p:sp>
            <p:nvSpPr>
              <p:cNvPr id="109679" name="Line 174">
                <a:extLst>
                  <a:ext uri="{FF2B5EF4-FFF2-40B4-BE49-F238E27FC236}">
                    <a16:creationId xmlns:a16="http://schemas.microsoft.com/office/drawing/2014/main" id="{4796FA99-9BD3-4434-97F4-E68A96ADFC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91" y="1857"/>
                <a:ext cx="69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9676" name="Line 175">
              <a:extLst>
                <a:ext uri="{FF2B5EF4-FFF2-40B4-BE49-F238E27FC236}">
                  <a16:creationId xmlns:a16="http://schemas.microsoft.com/office/drawing/2014/main" id="{55ED774F-CF5F-4EEE-9E0E-C8B91CFAD5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68" y="1734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4671" name="Group 239">
            <a:extLst>
              <a:ext uri="{FF2B5EF4-FFF2-40B4-BE49-F238E27FC236}">
                <a16:creationId xmlns:a16="http://schemas.microsoft.com/office/drawing/2014/main" id="{624DF2BA-DD87-4FA4-88F3-1AEDA795D285}"/>
              </a:ext>
            </a:extLst>
          </p:cNvPr>
          <p:cNvGrpSpPr>
            <a:grpSpLocks/>
          </p:cNvGrpSpPr>
          <p:nvPr/>
        </p:nvGrpSpPr>
        <p:grpSpPr bwMode="auto">
          <a:xfrm>
            <a:off x="3471863" y="2432050"/>
            <a:ext cx="2133600" cy="398463"/>
            <a:chOff x="2187" y="1427"/>
            <a:chExt cx="1344" cy="251"/>
          </a:xfrm>
        </p:grpSpPr>
        <p:sp>
          <p:nvSpPr>
            <p:cNvPr id="109669" name="Line 176">
              <a:extLst>
                <a:ext uri="{FF2B5EF4-FFF2-40B4-BE49-F238E27FC236}">
                  <a16:creationId xmlns:a16="http://schemas.microsoft.com/office/drawing/2014/main" id="{86E587C8-34C1-4111-B164-3A17F044EA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87" y="1673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70" name="Text Box 181">
              <a:extLst>
                <a:ext uri="{FF2B5EF4-FFF2-40B4-BE49-F238E27FC236}">
                  <a16:creationId xmlns:a16="http://schemas.microsoft.com/office/drawing/2014/main" id="{CA5B95C4-6772-4AC8-8E3E-35E3CF938F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0" y="1543"/>
              <a:ext cx="171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Symbol" panose="05050102010706020507" pitchFamily="18" charset="2"/>
                </a:rPr>
                <a:t>L</a:t>
              </a:r>
              <a:endParaRPr lang="en-US" altLang="en-US" sz="1200">
                <a:latin typeface="Symbol" panose="05050102010706020507" pitchFamily="18" charset="2"/>
              </a:endParaRPr>
            </a:p>
          </p:txBody>
        </p:sp>
        <p:sp>
          <p:nvSpPr>
            <p:cNvPr id="109671" name="Line 182">
              <a:extLst>
                <a:ext uri="{FF2B5EF4-FFF2-40B4-BE49-F238E27FC236}">
                  <a16:creationId xmlns:a16="http://schemas.microsoft.com/office/drawing/2014/main" id="{36C52A59-AB92-4C7E-BE58-5C6526D623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2" y="1554"/>
              <a:ext cx="53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9672" name="Group 183">
              <a:extLst>
                <a:ext uri="{FF2B5EF4-FFF2-40B4-BE49-F238E27FC236}">
                  <a16:creationId xmlns:a16="http://schemas.microsoft.com/office/drawing/2014/main" id="{491288FB-FA55-4677-9C60-33132FFF43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6" y="1427"/>
              <a:ext cx="694" cy="154"/>
              <a:chOff x="2458" y="1450"/>
              <a:chExt cx="694" cy="154"/>
            </a:xfrm>
          </p:grpSpPr>
          <p:sp>
            <p:nvSpPr>
              <p:cNvPr id="109673" name="Text Box 184">
                <a:extLst>
                  <a:ext uri="{FF2B5EF4-FFF2-40B4-BE49-F238E27FC236}">
                    <a16:creationId xmlns:a16="http://schemas.microsoft.com/office/drawing/2014/main" id="{FF285165-ECDB-46A1-B454-096E4F4049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58" y="1450"/>
                <a:ext cx="694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cwnd &gt; ssthresh</a:t>
                </a:r>
              </a:p>
            </p:txBody>
          </p:sp>
          <p:sp>
            <p:nvSpPr>
              <p:cNvPr id="109674" name="Line 185">
                <a:extLst>
                  <a:ext uri="{FF2B5EF4-FFF2-40B4-BE49-F238E27FC236}">
                    <a16:creationId xmlns:a16="http://schemas.microsoft.com/office/drawing/2014/main" id="{1C305F4D-7665-4EF3-9DD7-3C0C62D38C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24" y="1557"/>
                <a:ext cx="4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74674" name="Group 242">
            <a:extLst>
              <a:ext uri="{FF2B5EF4-FFF2-40B4-BE49-F238E27FC236}">
                <a16:creationId xmlns:a16="http://schemas.microsoft.com/office/drawing/2014/main" id="{1D561EBC-5B95-415F-80FF-520E73B64572}"/>
              </a:ext>
            </a:extLst>
          </p:cNvPr>
          <p:cNvGrpSpPr>
            <a:grpSpLocks/>
          </p:cNvGrpSpPr>
          <p:nvPr/>
        </p:nvGrpSpPr>
        <p:grpSpPr bwMode="auto">
          <a:xfrm>
            <a:off x="5586413" y="1370013"/>
            <a:ext cx="2682875" cy="2365375"/>
            <a:chOff x="3519" y="786"/>
            <a:chExt cx="1690" cy="1490"/>
          </a:xfrm>
        </p:grpSpPr>
        <p:grpSp>
          <p:nvGrpSpPr>
            <p:cNvPr id="109655" name="Group 164">
              <a:extLst>
                <a:ext uri="{FF2B5EF4-FFF2-40B4-BE49-F238E27FC236}">
                  <a16:creationId xmlns:a16="http://schemas.microsoft.com/office/drawing/2014/main" id="{CA1ACC6B-AE98-4701-B134-3B17D2E794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02" y="1330"/>
              <a:ext cx="817" cy="754"/>
              <a:chOff x="2293" y="2021"/>
              <a:chExt cx="817" cy="754"/>
            </a:xfrm>
          </p:grpSpPr>
          <p:sp>
            <p:nvSpPr>
              <p:cNvPr id="109667" name="Oval 165">
                <a:extLst>
                  <a:ext uri="{FF2B5EF4-FFF2-40B4-BE49-F238E27FC236}">
                    <a16:creationId xmlns:a16="http://schemas.microsoft.com/office/drawing/2014/main" id="{B5AEC033-BD20-4D59-84EF-D1A1EECA9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3" y="2021"/>
                <a:ext cx="800" cy="754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9668" name="Text Box 166">
                <a:extLst>
                  <a:ext uri="{FF2B5EF4-FFF2-40B4-BE49-F238E27FC236}">
                    <a16:creationId xmlns:a16="http://schemas.microsoft.com/office/drawing/2014/main" id="{8644447B-6715-4261-82E1-56A6B9786F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98" y="2191"/>
                <a:ext cx="812" cy="5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Arial" panose="020B0604020202020204" pitchFamily="34" charset="0"/>
                  </a:rPr>
                  <a:t>congestion</a:t>
                </a:r>
              </a:p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Arial" panose="020B0604020202020204" pitchFamily="34" charset="0"/>
                  </a:rPr>
                  <a:t>avoidance </a:t>
                </a:r>
              </a:p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09656" name="Group 190">
              <a:extLst>
                <a:ext uri="{FF2B5EF4-FFF2-40B4-BE49-F238E27FC236}">
                  <a16:creationId xmlns:a16="http://schemas.microsoft.com/office/drawing/2014/main" id="{FC5F4B01-DF85-4154-AE10-894857E542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" y="786"/>
              <a:ext cx="1409" cy="541"/>
              <a:chOff x="3542" y="904"/>
              <a:chExt cx="1409" cy="541"/>
            </a:xfrm>
          </p:grpSpPr>
          <p:sp>
            <p:nvSpPr>
              <p:cNvPr id="109663" name="Text Box 191">
                <a:extLst>
                  <a:ext uri="{FF2B5EF4-FFF2-40B4-BE49-F238E27FC236}">
                    <a16:creationId xmlns:a16="http://schemas.microsoft.com/office/drawing/2014/main" id="{768B56D0-951F-41C6-821C-357002EAE2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42" y="1037"/>
                <a:ext cx="1409" cy="4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9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cwnd = cwnd + MSS    (MSS/cwnd)</a:t>
                </a:r>
              </a:p>
              <a:p>
                <a:pPr algn="ctr" eaLnBrk="1" hangingPunct="1">
                  <a:lnSpc>
                    <a:spcPct val="9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dupACKcount = 0</a:t>
                </a:r>
              </a:p>
              <a:p>
                <a:pPr algn="ctr" eaLnBrk="1" hangingPunct="1">
                  <a:lnSpc>
                    <a:spcPct val="9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 i="1">
                    <a:solidFill>
                      <a:srgbClr val="000099"/>
                    </a:solidFill>
                    <a:latin typeface="Arial" panose="020B0604020202020204" pitchFamily="34" charset="0"/>
                  </a:rPr>
                  <a:t>transmit new segment(s), as allowed</a:t>
                </a:r>
              </a:p>
              <a:p>
                <a:pPr algn="ctr" eaLnBrk="1" hangingPunct="1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200" i="1">
                  <a:latin typeface="Arial" panose="020B0604020202020204" pitchFamily="34" charset="0"/>
                </a:endParaRPr>
              </a:p>
            </p:txBody>
          </p:sp>
          <p:sp>
            <p:nvSpPr>
              <p:cNvPr id="109664" name="Line 192">
                <a:extLst>
                  <a:ext uri="{FF2B5EF4-FFF2-40B4-BE49-F238E27FC236}">
                    <a16:creationId xmlns:a16="http://schemas.microsoft.com/office/drawing/2014/main" id="{D4674E48-3627-4578-A630-88CACF56E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76" y="1054"/>
                <a:ext cx="53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65" name="Text Box 193">
                <a:extLst>
                  <a:ext uri="{FF2B5EF4-FFF2-40B4-BE49-F238E27FC236}">
                    <a16:creationId xmlns:a16="http://schemas.microsoft.com/office/drawing/2014/main" id="{15E41615-E757-4269-85C3-1D80758831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14" y="923"/>
                <a:ext cx="448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new ACK</a:t>
                </a:r>
              </a:p>
            </p:txBody>
          </p:sp>
          <p:sp>
            <p:nvSpPr>
              <p:cNvPr id="109666" name="Text Box 194">
                <a:extLst>
                  <a:ext uri="{FF2B5EF4-FFF2-40B4-BE49-F238E27FC236}">
                    <a16:creationId xmlns:a16="http://schemas.microsoft.com/office/drawing/2014/main" id="{7104B202-A160-48EF-A021-4867F48844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11" y="904"/>
                <a:ext cx="16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>
                    <a:latin typeface="Times New Roman" panose="02020603050405020304" pitchFamily="18" charset="0"/>
                  </a:rPr>
                  <a:t>.</a:t>
                </a:r>
              </a:p>
            </p:txBody>
          </p:sp>
        </p:grpSp>
        <p:sp>
          <p:nvSpPr>
            <p:cNvPr id="109657" name="Freeform 195">
              <a:extLst>
                <a:ext uri="{FF2B5EF4-FFF2-40B4-BE49-F238E27FC236}">
                  <a16:creationId xmlns:a16="http://schemas.microsoft.com/office/drawing/2014/main" id="{58A66137-EA84-4CE7-90F1-1E55D0B5E970}"/>
                </a:ext>
              </a:extLst>
            </p:cNvPr>
            <p:cNvSpPr>
              <a:spLocks/>
            </p:cNvSpPr>
            <p:nvPr/>
          </p:nvSpPr>
          <p:spPr bwMode="auto">
            <a:xfrm rot="9705213">
              <a:off x="4212" y="1145"/>
              <a:ext cx="333" cy="452"/>
            </a:xfrm>
            <a:custGeom>
              <a:avLst/>
              <a:gdLst>
                <a:gd name="T0" fmla="*/ 99 w 376"/>
                <a:gd name="T1" fmla="*/ 306 h 452"/>
                <a:gd name="T2" fmla="*/ 21 w 376"/>
                <a:gd name="T3" fmla="*/ 269 h 452"/>
                <a:gd name="T4" fmla="*/ 55 w 376"/>
                <a:gd name="T5" fmla="*/ 0 h 4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6" h="452">
                  <a:moveTo>
                    <a:pt x="376" y="306"/>
                  </a:moveTo>
                  <a:cubicBezTo>
                    <a:pt x="332" y="380"/>
                    <a:pt x="164" y="452"/>
                    <a:pt x="82" y="269"/>
                  </a:cubicBezTo>
                  <a:cubicBezTo>
                    <a:pt x="0" y="86"/>
                    <a:pt x="66" y="18"/>
                    <a:pt x="208" y="0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9658" name="Group 196">
              <a:extLst>
                <a:ext uri="{FF2B5EF4-FFF2-40B4-BE49-F238E27FC236}">
                  <a16:creationId xmlns:a16="http://schemas.microsoft.com/office/drawing/2014/main" id="{5536BC8A-65E5-4341-A6EF-B6A88C14D0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09" y="1909"/>
              <a:ext cx="700" cy="367"/>
              <a:chOff x="4274" y="2922"/>
              <a:chExt cx="700" cy="367"/>
            </a:xfrm>
          </p:grpSpPr>
          <p:sp>
            <p:nvSpPr>
              <p:cNvPr id="109660" name="Text Box 197">
                <a:extLst>
                  <a:ext uri="{FF2B5EF4-FFF2-40B4-BE49-F238E27FC236}">
                    <a16:creationId xmlns:a16="http://schemas.microsoft.com/office/drawing/2014/main" id="{57E22FB4-64DB-494A-8CDE-8C70FA3552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74" y="3062"/>
                <a:ext cx="700" cy="2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dupACKcount++</a:t>
                </a:r>
              </a:p>
              <a:p>
                <a:pPr algn="ctr" eaLnBrk="1" hangingPunct="1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200">
                  <a:latin typeface="Arial" panose="020B0604020202020204" pitchFamily="34" charset="0"/>
                </a:endParaRPr>
              </a:p>
            </p:txBody>
          </p:sp>
          <p:sp>
            <p:nvSpPr>
              <p:cNvPr id="109661" name="Line 198">
                <a:extLst>
                  <a:ext uri="{FF2B5EF4-FFF2-40B4-BE49-F238E27FC236}">
                    <a16:creationId xmlns:a16="http://schemas.microsoft.com/office/drawing/2014/main" id="{0D593A26-DAB3-4586-AE27-E6CDF9D724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53" y="3071"/>
                <a:ext cx="53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62" name="Text Box 199">
                <a:extLst>
                  <a:ext uri="{FF2B5EF4-FFF2-40B4-BE49-F238E27FC236}">
                    <a16:creationId xmlns:a16="http://schemas.microsoft.com/office/drawing/2014/main" id="{A77E257C-90F0-46CC-96C9-69862FA1EA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" y="2922"/>
                <a:ext cx="620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duplicate ACK</a:t>
                </a:r>
              </a:p>
            </p:txBody>
          </p:sp>
        </p:grpSp>
        <p:sp>
          <p:nvSpPr>
            <p:cNvPr id="109659" name="Freeform 200">
              <a:extLst>
                <a:ext uri="{FF2B5EF4-FFF2-40B4-BE49-F238E27FC236}">
                  <a16:creationId xmlns:a16="http://schemas.microsoft.com/office/drawing/2014/main" id="{7BA137C6-20C7-417A-9F52-7FB32F3BC75B}"/>
                </a:ext>
              </a:extLst>
            </p:cNvPr>
            <p:cNvSpPr>
              <a:spLocks/>
            </p:cNvSpPr>
            <p:nvPr/>
          </p:nvSpPr>
          <p:spPr bwMode="auto">
            <a:xfrm rot="-7516021">
              <a:off x="4290" y="1673"/>
              <a:ext cx="333" cy="452"/>
            </a:xfrm>
            <a:custGeom>
              <a:avLst/>
              <a:gdLst>
                <a:gd name="T0" fmla="*/ 99 w 376"/>
                <a:gd name="T1" fmla="*/ 306 h 452"/>
                <a:gd name="T2" fmla="*/ 21 w 376"/>
                <a:gd name="T3" fmla="*/ 269 h 452"/>
                <a:gd name="T4" fmla="*/ 55 w 376"/>
                <a:gd name="T5" fmla="*/ 0 h 4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6" h="452">
                  <a:moveTo>
                    <a:pt x="376" y="306"/>
                  </a:moveTo>
                  <a:cubicBezTo>
                    <a:pt x="332" y="380"/>
                    <a:pt x="164" y="452"/>
                    <a:pt x="82" y="269"/>
                  </a:cubicBezTo>
                  <a:cubicBezTo>
                    <a:pt x="0" y="86"/>
                    <a:pt x="66" y="18"/>
                    <a:pt x="208" y="0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4677" name="Group 245">
            <a:extLst>
              <a:ext uri="{FF2B5EF4-FFF2-40B4-BE49-F238E27FC236}">
                <a16:creationId xmlns:a16="http://schemas.microsoft.com/office/drawing/2014/main" id="{CA18CB54-FCBD-4691-86CD-779524FB8B94}"/>
              </a:ext>
            </a:extLst>
          </p:cNvPr>
          <p:cNvGrpSpPr>
            <a:grpSpLocks/>
          </p:cNvGrpSpPr>
          <p:nvPr/>
        </p:nvGrpSpPr>
        <p:grpSpPr bwMode="auto">
          <a:xfrm>
            <a:off x="4029075" y="4821238"/>
            <a:ext cx="3279775" cy="1717675"/>
            <a:chOff x="2538" y="2960"/>
            <a:chExt cx="2066" cy="1082"/>
          </a:xfrm>
        </p:grpSpPr>
        <p:grpSp>
          <p:nvGrpSpPr>
            <p:cNvPr id="109646" name="Group 167">
              <a:extLst>
                <a:ext uri="{FF2B5EF4-FFF2-40B4-BE49-F238E27FC236}">
                  <a16:creationId xmlns:a16="http://schemas.microsoft.com/office/drawing/2014/main" id="{328DAFC6-4B81-468C-8F12-537E3F50DA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38" y="2960"/>
              <a:ext cx="800" cy="754"/>
              <a:chOff x="2454" y="3045"/>
              <a:chExt cx="800" cy="754"/>
            </a:xfrm>
          </p:grpSpPr>
          <p:sp>
            <p:nvSpPr>
              <p:cNvPr id="109652" name="Oval 168">
                <a:extLst>
                  <a:ext uri="{FF2B5EF4-FFF2-40B4-BE49-F238E27FC236}">
                    <a16:creationId xmlns:a16="http://schemas.microsoft.com/office/drawing/2014/main" id="{A5CFB600-D013-4BEB-AF1D-1F68F8B01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4" y="3045"/>
                <a:ext cx="800" cy="754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9653" name="Text Box 169">
                <a:extLst>
                  <a:ext uri="{FF2B5EF4-FFF2-40B4-BE49-F238E27FC236}">
                    <a16:creationId xmlns:a16="http://schemas.microsoft.com/office/drawing/2014/main" id="{354775CF-A1EC-4754-8EE8-8A4F248A51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96" y="3212"/>
                <a:ext cx="156" cy="4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Arial" panose="020B0604020202020204" pitchFamily="34" charset="0"/>
                  </a:rPr>
                  <a:t> </a:t>
                </a:r>
              </a:p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09654" name="Text Box 170">
                <a:extLst>
                  <a:ext uri="{FF2B5EF4-FFF2-40B4-BE49-F238E27FC236}">
                    <a16:creationId xmlns:a16="http://schemas.microsoft.com/office/drawing/2014/main" id="{307AE8CB-6150-4403-BAD8-642BD20891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10" y="3204"/>
                <a:ext cx="708" cy="5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Arial" panose="020B0604020202020204" pitchFamily="34" charset="0"/>
                  </a:rPr>
                  <a:t>fast</a:t>
                </a:r>
              </a:p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Arial" panose="020B0604020202020204" pitchFamily="34" charset="0"/>
                  </a:rPr>
                  <a:t>recovery </a:t>
                </a:r>
              </a:p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9647" name="Freeform 220">
              <a:extLst>
                <a:ext uri="{FF2B5EF4-FFF2-40B4-BE49-F238E27FC236}">
                  <a16:creationId xmlns:a16="http://schemas.microsoft.com/office/drawing/2014/main" id="{B04CC706-A961-4AC2-A07D-31003B9A8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3708"/>
              <a:ext cx="384" cy="161"/>
            </a:xfrm>
            <a:custGeom>
              <a:avLst/>
              <a:gdLst>
                <a:gd name="T0" fmla="*/ 317 w 384"/>
                <a:gd name="T1" fmla="*/ 0 h 161"/>
                <a:gd name="T2" fmla="*/ 189 w 384"/>
                <a:gd name="T3" fmla="*/ 155 h 161"/>
                <a:gd name="T4" fmla="*/ 59 w 384"/>
                <a:gd name="T5" fmla="*/ 13 h 1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4" h="161">
                  <a:moveTo>
                    <a:pt x="317" y="0"/>
                  </a:moveTo>
                  <a:cubicBezTo>
                    <a:pt x="384" y="42"/>
                    <a:pt x="378" y="149"/>
                    <a:pt x="189" y="155"/>
                  </a:cubicBezTo>
                  <a:cubicBezTo>
                    <a:pt x="0" y="161"/>
                    <a:pt x="3" y="87"/>
                    <a:pt x="59" y="13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9648" name="Group 221">
              <a:extLst>
                <a:ext uri="{FF2B5EF4-FFF2-40B4-BE49-F238E27FC236}">
                  <a16:creationId xmlns:a16="http://schemas.microsoft.com/office/drawing/2014/main" id="{BD88318B-0F59-49D3-82C1-2016897360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91" y="3592"/>
              <a:ext cx="1413" cy="450"/>
              <a:chOff x="3542" y="3496"/>
              <a:chExt cx="1413" cy="450"/>
            </a:xfrm>
          </p:grpSpPr>
          <p:sp>
            <p:nvSpPr>
              <p:cNvPr id="109649" name="Text Box 222">
                <a:extLst>
                  <a:ext uri="{FF2B5EF4-FFF2-40B4-BE49-F238E27FC236}">
                    <a16:creationId xmlns:a16="http://schemas.microsoft.com/office/drawing/2014/main" id="{AD6ADC8F-5929-4860-AB69-BB45B0DA36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46" y="3632"/>
                <a:ext cx="1409" cy="3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cwnd = cwnd + MSS</a:t>
                </a:r>
              </a:p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 i="1">
                    <a:solidFill>
                      <a:srgbClr val="000099"/>
                    </a:solidFill>
                    <a:latin typeface="Arial" panose="020B0604020202020204" pitchFamily="34" charset="0"/>
                  </a:rPr>
                  <a:t>transmit new segment(s), as allowed</a:t>
                </a:r>
              </a:p>
              <a:p>
                <a:pPr eaLnBrk="1" hangingPunct="1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200" i="1">
                  <a:solidFill>
                    <a:schemeClr val="bg2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09650" name="Line 223">
                <a:extLst>
                  <a:ext uri="{FF2B5EF4-FFF2-40B4-BE49-F238E27FC236}">
                    <a16:creationId xmlns:a16="http://schemas.microsoft.com/office/drawing/2014/main" id="{6574E61E-2514-4526-B092-E785801C4A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0" y="3645"/>
                <a:ext cx="53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51" name="Text Box 224">
                <a:extLst>
                  <a:ext uri="{FF2B5EF4-FFF2-40B4-BE49-F238E27FC236}">
                    <a16:creationId xmlns:a16="http://schemas.microsoft.com/office/drawing/2014/main" id="{1A544B9B-21AE-4B6C-9848-6279F57115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42" y="3496"/>
                <a:ext cx="620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duplicate ACK</a:t>
                </a:r>
              </a:p>
            </p:txBody>
          </p:sp>
        </p:grpSp>
      </p:grpSp>
      <p:grpSp>
        <p:nvGrpSpPr>
          <p:cNvPr id="274678" name="Group 246">
            <a:extLst>
              <a:ext uri="{FF2B5EF4-FFF2-40B4-BE49-F238E27FC236}">
                <a16:creationId xmlns:a16="http://schemas.microsoft.com/office/drawing/2014/main" id="{96029A5B-95FC-4730-BC3A-29D959CB37DD}"/>
              </a:ext>
            </a:extLst>
          </p:cNvPr>
          <p:cNvGrpSpPr>
            <a:grpSpLocks/>
          </p:cNvGrpSpPr>
          <p:nvPr/>
        </p:nvGrpSpPr>
        <p:grpSpPr bwMode="auto">
          <a:xfrm>
            <a:off x="928688" y="3502025"/>
            <a:ext cx="3724275" cy="1927225"/>
            <a:chOff x="585" y="2129"/>
            <a:chExt cx="2346" cy="1214"/>
          </a:xfrm>
        </p:grpSpPr>
        <p:grpSp>
          <p:nvGrpSpPr>
            <p:cNvPr id="109636" name="Group 212">
              <a:extLst>
                <a:ext uri="{FF2B5EF4-FFF2-40B4-BE49-F238E27FC236}">
                  <a16:creationId xmlns:a16="http://schemas.microsoft.com/office/drawing/2014/main" id="{1B90F743-4285-4419-86F3-B2F3DC60DB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" y="2818"/>
              <a:ext cx="1095" cy="525"/>
              <a:chOff x="444" y="2768"/>
              <a:chExt cx="1095" cy="525"/>
            </a:xfrm>
          </p:grpSpPr>
          <p:sp>
            <p:nvSpPr>
              <p:cNvPr id="109643" name="Text Box 213">
                <a:extLst>
                  <a:ext uri="{FF2B5EF4-FFF2-40B4-BE49-F238E27FC236}">
                    <a16:creationId xmlns:a16="http://schemas.microsoft.com/office/drawing/2014/main" id="{DAC1033E-78D4-4360-919C-144F869325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4" y="2912"/>
                <a:ext cx="1091" cy="3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r" eaLnBrk="1" hangingPunct="1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ssthresh= cwnd/2</a:t>
                </a:r>
              </a:p>
              <a:p>
                <a:pPr algn="r" eaLnBrk="1" hangingPunct="1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cwnd = ssthresh + 3</a:t>
                </a:r>
              </a:p>
              <a:p>
                <a:pPr algn="r" eaLnBrk="1" hangingPunct="1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 i="1">
                    <a:solidFill>
                      <a:srgbClr val="000099"/>
                    </a:solidFill>
                    <a:latin typeface="Arial" panose="020B0604020202020204" pitchFamily="34" charset="0"/>
                  </a:rPr>
                  <a:t>retransmit missing segment</a:t>
                </a:r>
              </a:p>
              <a:p>
                <a:pPr algn="r" eaLnBrk="1" hangingPunct="1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200">
                  <a:solidFill>
                    <a:schemeClr val="bg2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09644" name="Line 214">
                <a:extLst>
                  <a:ext uri="{FF2B5EF4-FFF2-40B4-BE49-F238E27FC236}">
                    <a16:creationId xmlns:a16="http://schemas.microsoft.com/office/drawing/2014/main" id="{C141EF21-1FCF-4C17-A13B-C11B8B30EB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25" y="2913"/>
                <a:ext cx="53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45" name="Text Box 215">
                <a:extLst>
                  <a:ext uri="{FF2B5EF4-FFF2-40B4-BE49-F238E27FC236}">
                    <a16:creationId xmlns:a16="http://schemas.microsoft.com/office/drawing/2014/main" id="{C0654C3B-F5BF-4CD4-8E7A-21DB3AC7C0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1" y="2768"/>
                <a:ext cx="788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dupACKcount == 3</a:t>
                </a:r>
              </a:p>
            </p:txBody>
          </p:sp>
        </p:grpSp>
        <p:grpSp>
          <p:nvGrpSpPr>
            <p:cNvPr id="109637" name="Group 216">
              <a:extLst>
                <a:ext uri="{FF2B5EF4-FFF2-40B4-BE49-F238E27FC236}">
                  <a16:creationId xmlns:a16="http://schemas.microsoft.com/office/drawing/2014/main" id="{9AB894FA-30B4-44BF-83ED-74F19F7861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13" y="2454"/>
              <a:ext cx="1118" cy="519"/>
              <a:chOff x="419" y="2872"/>
              <a:chExt cx="1118" cy="519"/>
            </a:xfrm>
          </p:grpSpPr>
          <p:sp>
            <p:nvSpPr>
              <p:cNvPr id="109640" name="Text Box 217">
                <a:extLst>
                  <a:ext uri="{FF2B5EF4-FFF2-40B4-BE49-F238E27FC236}">
                    <a16:creationId xmlns:a16="http://schemas.microsoft.com/office/drawing/2014/main" id="{547850F0-0800-43D0-A7F2-8FEF8D56F7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" y="2872"/>
                <a:ext cx="377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timeout</a:t>
                </a:r>
              </a:p>
            </p:txBody>
          </p:sp>
          <p:sp>
            <p:nvSpPr>
              <p:cNvPr id="109641" name="Text Box 218">
                <a:extLst>
                  <a:ext uri="{FF2B5EF4-FFF2-40B4-BE49-F238E27FC236}">
                    <a16:creationId xmlns:a16="http://schemas.microsoft.com/office/drawing/2014/main" id="{67CA938E-A4D6-46AF-AFD0-756D6337D6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9" y="2989"/>
                <a:ext cx="1118" cy="4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ssthresh = cwnd/2</a:t>
                </a:r>
              </a:p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cwnd = 1 </a:t>
                </a:r>
              </a:p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dupACKcount = 0</a:t>
                </a:r>
              </a:p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 i="1">
                    <a:solidFill>
                      <a:srgbClr val="000099"/>
                    </a:solidFill>
                    <a:latin typeface="Arial" panose="020B0604020202020204" pitchFamily="34" charset="0"/>
                  </a:rPr>
                  <a:t>retransmit missing segment</a:t>
                </a:r>
                <a:r>
                  <a:rPr lang="en-US" altLang="en-US" sz="1200">
                    <a:latin typeface="Arial" panose="020B0604020202020204" pitchFamily="34" charset="0"/>
                  </a:rPr>
                  <a:t> </a:t>
                </a:r>
              </a:p>
            </p:txBody>
          </p:sp>
          <p:sp>
            <p:nvSpPr>
              <p:cNvPr id="109642" name="Line 219">
                <a:extLst>
                  <a:ext uri="{FF2B5EF4-FFF2-40B4-BE49-F238E27FC236}">
                    <a16:creationId xmlns:a16="http://schemas.microsoft.com/office/drawing/2014/main" id="{DBB58E71-7536-4FAD-BFFB-0D42EC1B88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1" y="3014"/>
                <a:ext cx="69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9638" name="Freeform 225">
              <a:extLst>
                <a:ext uri="{FF2B5EF4-FFF2-40B4-BE49-F238E27FC236}">
                  <a16:creationId xmlns:a16="http://schemas.microsoft.com/office/drawing/2014/main" id="{95EC54DC-4809-4780-A38E-D81192B01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129"/>
              <a:ext cx="740" cy="1146"/>
            </a:xfrm>
            <a:custGeom>
              <a:avLst/>
              <a:gdLst>
                <a:gd name="T0" fmla="*/ 0 w 740"/>
                <a:gd name="T1" fmla="*/ 0 h 1146"/>
                <a:gd name="T2" fmla="*/ 0 w 740"/>
                <a:gd name="T3" fmla="*/ 1146 h 1146"/>
                <a:gd name="T4" fmla="*/ 740 w 740"/>
                <a:gd name="T5" fmla="*/ 1146 h 11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0" h="1146">
                  <a:moveTo>
                    <a:pt x="0" y="0"/>
                  </a:moveTo>
                  <a:lnTo>
                    <a:pt x="0" y="1146"/>
                  </a:lnTo>
                  <a:lnTo>
                    <a:pt x="740" y="1146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39" name="Freeform 226">
              <a:extLst>
                <a:ext uri="{FF2B5EF4-FFF2-40B4-BE49-F238E27FC236}">
                  <a16:creationId xmlns:a16="http://schemas.microsoft.com/office/drawing/2014/main" id="{5A167D24-BC0E-4439-B4EA-BE1C2F942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146"/>
              <a:ext cx="700" cy="1051"/>
            </a:xfrm>
            <a:custGeom>
              <a:avLst/>
              <a:gdLst>
                <a:gd name="T0" fmla="*/ 700 w 700"/>
                <a:gd name="T1" fmla="*/ 1051 h 1051"/>
                <a:gd name="T2" fmla="*/ 0 w 700"/>
                <a:gd name="T3" fmla="*/ 1051 h 1051"/>
                <a:gd name="T4" fmla="*/ 0 w 700"/>
                <a:gd name="T5" fmla="*/ 0 h 10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0" h="1051">
                  <a:moveTo>
                    <a:pt x="700" y="1051"/>
                  </a:moveTo>
                  <a:lnTo>
                    <a:pt x="0" y="105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4676" name="Group 244">
            <a:extLst>
              <a:ext uri="{FF2B5EF4-FFF2-40B4-BE49-F238E27FC236}">
                <a16:creationId xmlns:a16="http://schemas.microsoft.com/office/drawing/2014/main" id="{BB2341BC-E394-4456-83C7-9C6A1B48E232}"/>
              </a:ext>
            </a:extLst>
          </p:cNvPr>
          <p:cNvGrpSpPr>
            <a:grpSpLocks/>
          </p:cNvGrpSpPr>
          <p:nvPr/>
        </p:nvGrpSpPr>
        <p:grpSpPr bwMode="auto">
          <a:xfrm>
            <a:off x="5351463" y="3494088"/>
            <a:ext cx="2921000" cy="1916112"/>
            <a:chOff x="3371" y="2124"/>
            <a:chExt cx="1840" cy="1207"/>
          </a:xfrm>
        </p:grpSpPr>
        <p:grpSp>
          <p:nvGrpSpPr>
            <p:cNvPr id="109631" name="Group 201">
              <a:extLst>
                <a:ext uri="{FF2B5EF4-FFF2-40B4-BE49-F238E27FC236}">
                  <a16:creationId xmlns:a16="http://schemas.microsoft.com/office/drawing/2014/main" id="{B5430169-C153-4C11-A54E-FD73779BFA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0" y="2796"/>
              <a:ext cx="1091" cy="535"/>
              <a:chOff x="4142" y="2802"/>
              <a:chExt cx="1091" cy="535"/>
            </a:xfrm>
          </p:grpSpPr>
          <p:sp>
            <p:nvSpPr>
              <p:cNvPr id="109633" name="Text Box 202">
                <a:extLst>
                  <a:ext uri="{FF2B5EF4-FFF2-40B4-BE49-F238E27FC236}">
                    <a16:creationId xmlns:a16="http://schemas.microsoft.com/office/drawing/2014/main" id="{877C10CF-BA08-43F7-967A-FA87DEC089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42" y="2956"/>
                <a:ext cx="1091" cy="3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ssthresh= cwnd/2</a:t>
                </a:r>
              </a:p>
              <a:p>
                <a:pPr eaLnBrk="1" hangingPunct="1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cwnd = ssthresh + 3</a:t>
                </a:r>
              </a:p>
              <a:p>
                <a:pPr eaLnBrk="1" hangingPunct="1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 i="1">
                    <a:solidFill>
                      <a:srgbClr val="000099"/>
                    </a:solidFill>
                    <a:latin typeface="Arial" panose="020B0604020202020204" pitchFamily="34" charset="0"/>
                  </a:rPr>
                  <a:t>retransmit missing segment</a:t>
                </a:r>
              </a:p>
              <a:p>
                <a:pPr eaLnBrk="1" hangingPunct="1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200" i="1">
                  <a:latin typeface="Arial" panose="020B0604020202020204" pitchFamily="34" charset="0"/>
                </a:endParaRPr>
              </a:p>
            </p:txBody>
          </p:sp>
          <p:sp>
            <p:nvSpPr>
              <p:cNvPr id="109634" name="Line 203">
                <a:extLst>
                  <a:ext uri="{FF2B5EF4-FFF2-40B4-BE49-F238E27FC236}">
                    <a16:creationId xmlns:a16="http://schemas.microsoft.com/office/drawing/2014/main" id="{25A6F334-DAB7-4A6D-A650-CE9AE25922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1" y="2950"/>
                <a:ext cx="53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35" name="Text Box 204">
                <a:extLst>
                  <a:ext uri="{FF2B5EF4-FFF2-40B4-BE49-F238E27FC236}">
                    <a16:creationId xmlns:a16="http://schemas.microsoft.com/office/drawing/2014/main" id="{FEFC6CE4-766A-48B2-A5C9-ABE9497D62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54" y="2802"/>
                <a:ext cx="788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dupACKcount == 3</a:t>
                </a:r>
              </a:p>
            </p:txBody>
          </p:sp>
        </p:grpSp>
        <p:sp>
          <p:nvSpPr>
            <p:cNvPr id="109632" name="Freeform 227">
              <a:extLst>
                <a:ext uri="{FF2B5EF4-FFF2-40B4-BE49-F238E27FC236}">
                  <a16:creationId xmlns:a16="http://schemas.microsoft.com/office/drawing/2014/main" id="{469DD2B3-480E-4AC2-BBAF-54486AFA581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371" y="2124"/>
              <a:ext cx="740" cy="1146"/>
            </a:xfrm>
            <a:custGeom>
              <a:avLst/>
              <a:gdLst>
                <a:gd name="T0" fmla="*/ 0 w 740"/>
                <a:gd name="T1" fmla="*/ 0 h 1146"/>
                <a:gd name="T2" fmla="*/ 0 w 740"/>
                <a:gd name="T3" fmla="*/ 1146 h 1146"/>
                <a:gd name="T4" fmla="*/ 740 w 740"/>
                <a:gd name="T5" fmla="*/ 1146 h 11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0" h="1146">
                  <a:moveTo>
                    <a:pt x="0" y="0"/>
                  </a:moveTo>
                  <a:lnTo>
                    <a:pt x="0" y="1146"/>
                  </a:lnTo>
                  <a:lnTo>
                    <a:pt x="740" y="1146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4675" name="Group 243">
            <a:extLst>
              <a:ext uri="{FF2B5EF4-FFF2-40B4-BE49-F238E27FC236}">
                <a16:creationId xmlns:a16="http://schemas.microsoft.com/office/drawing/2014/main" id="{275E8FB2-217C-49BF-ACCF-447BC1A27385}"/>
              </a:ext>
            </a:extLst>
          </p:cNvPr>
          <p:cNvGrpSpPr>
            <a:grpSpLocks/>
          </p:cNvGrpSpPr>
          <p:nvPr/>
        </p:nvGrpSpPr>
        <p:grpSpPr bwMode="auto">
          <a:xfrm>
            <a:off x="5186363" y="3519488"/>
            <a:ext cx="1206500" cy="1668462"/>
            <a:chOff x="3267" y="2140"/>
            <a:chExt cx="760" cy="1051"/>
          </a:xfrm>
        </p:grpSpPr>
        <p:sp>
          <p:nvSpPr>
            <p:cNvPr id="109625" name="Freeform 228">
              <a:extLst>
                <a:ext uri="{FF2B5EF4-FFF2-40B4-BE49-F238E27FC236}">
                  <a16:creationId xmlns:a16="http://schemas.microsoft.com/office/drawing/2014/main" id="{4CC12D45-ED97-492C-8BA9-034A486873A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327" y="2140"/>
              <a:ext cx="700" cy="1051"/>
            </a:xfrm>
            <a:custGeom>
              <a:avLst/>
              <a:gdLst>
                <a:gd name="T0" fmla="*/ 700 w 700"/>
                <a:gd name="T1" fmla="*/ 1051 h 1051"/>
                <a:gd name="T2" fmla="*/ 0 w 700"/>
                <a:gd name="T3" fmla="*/ 1051 h 1051"/>
                <a:gd name="T4" fmla="*/ 0 w 700"/>
                <a:gd name="T5" fmla="*/ 0 h 10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0" h="1051">
                  <a:moveTo>
                    <a:pt x="700" y="1051"/>
                  </a:moveTo>
                  <a:lnTo>
                    <a:pt x="0" y="105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9626" name="Group 229">
              <a:extLst>
                <a:ext uri="{FF2B5EF4-FFF2-40B4-BE49-F238E27FC236}">
                  <a16:creationId xmlns:a16="http://schemas.microsoft.com/office/drawing/2014/main" id="{DA91292A-E564-4351-B461-43D90C29FF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7" y="2649"/>
              <a:ext cx="741" cy="525"/>
              <a:chOff x="1059" y="3496"/>
              <a:chExt cx="741" cy="525"/>
            </a:xfrm>
          </p:grpSpPr>
          <p:sp>
            <p:nvSpPr>
              <p:cNvPr id="109627" name="Text Box 230">
                <a:extLst>
                  <a:ext uri="{FF2B5EF4-FFF2-40B4-BE49-F238E27FC236}">
                    <a16:creationId xmlns:a16="http://schemas.microsoft.com/office/drawing/2014/main" id="{7920C1ED-ED34-498F-9DC2-66EE4F73CE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59" y="3640"/>
                <a:ext cx="741" cy="3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r" eaLnBrk="1" hangingPunct="1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cwnd = ssthresh</a:t>
                </a:r>
              </a:p>
              <a:p>
                <a:pPr algn="r" eaLnBrk="1" hangingPunct="1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dupACKcount = 0</a:t>
                </a:r>
              </a:p>
              <a:p>
                <a:pPr algn="r" eaLnBrk="1" hangingPunct="1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000">
                  <a:latin typeface="Arial" panose="020B0604020202020204" pitchFamily="34" charset="0"/>
                </a:endParaRPr>
              </a:p>
              <a:p>
                <a:pPr algn="r" eaLnBrk="1" hangingPunct="1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200">
                  <a:latin typeface="Arial" panose="020B0604020202020204" pitchFamily="34" charset="0"/>
                </a:endParaRPr>
              </a:p>
            </p:txBody>
          </p:sp>
          <p:grpSp>
            <p:nvGrpSpPr>
              <p:cNvPr id="109628" name="Group 231">
                <a:extLst>
                  <a:ext uri="{FF2B5EF4-FFF2-40B4-BE49-F238E27FC236}">
                    <a16:creationId xmlns:a16="http://schemas.microsoft.com/office/drawing/2014/main" id="{5FFA1385-2049-45C9-A44C-4910819A98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0" y="3496"/>
                <a:ext cx="582" cy="154"/>
                <a:chOff x="1190" y="3496"/>
                <a:chExt cx="582" cy="154"/>
              </a:xfrm>
            </p:grpSpPr>
            <p:sp>
              <p:nvSpPr>
                <p:cNvPr id="109629" name="Line 232">
                  <a:extLst>
                    <a:ext uri="{FF2B5EF4-FFF2-40B4-BE49-F238E27FC236}">
                      <a16:creationId xmlns:a16="http://schemas.microsoft.com/office/drawing/2014/main" id="{AC60A280-16E2-4A8B-A9DC-E1001E29DC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90" y="3641"/>
                  <a:ext cx="535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630" name="Text Box 233">
                  <a:extLst>
                    <a:ext uri="{FF2B5EF4-FFF2-40B4-BE49-F238E27FC236}">
                      <a16:creationId xmlns:a16="http://schemas.microsoft.com/office/drawing/2014/main" id="{29C444DC-50BA-4C3E-95FB-6852C91038C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10" y="3496"/>
                  <a:ext cx="462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32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 algn="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1000">
                      <a:latin typeface="Arial" panose="020B0604020202020204" pitchFamily="34" charset="0"/>
                    </a:rPr>
                    <a:t>New ACK</a:t>
                  </a:r>
                </a:p>
              </p:txBody>
            </p:sp>
          </p:grpSp>
        </p:grpSp>
      </p:grpSp>
      <p:grpSp>
        <p:nvGrpSpPr>
          <p:cNvPr id="274673" name="Group 241">
            <a:extLst>
              <a:ext uri="{FF2B5EF4-FFF2-40B4-BE49-F238E27FC236}">
                <a16:creationId xmlns:a16="http://schemas.microsoft.com/office/drawing/2014/main" id="{E7043C5C-06FD-4F81-B37D-AF9622E15DD6}"/>
              </a:ext>
            </a:extLst>
          </p:cNvPr>
          <p:cNvGrpSpPr>
            <a:grpSpLocks/>
          </p:cNvGrpSpPr>
          <p:nvPr/>
        </p:nvGrpSpPr>
        <p:grpSpPr bwMode="auto">
          <a:xfrm>
            <a:off x="820738" y="1485900"/>
            <a:ext cx="4865687" cy="2659063"/>
            <a:chOff x="517" y="859"/>
            <a:chExt cx="3065" cy="1675"/>
          </a:xfrm>
        </p:grpSpPr>
        <p:grpSp>
          <p:nvGrpSpPr>
            <p:cNvPr id="109602" name="Group 161">
              <a:extLst>
                <a:ext uri="{FF2B5EF4-FFF2-40B4-BE49-F238E27FC236}">
                  <a16:creationId xmlns:a16="http://schemas.microsoft.com/office/drawing/2014/main" id="{63C1ABCF-1B54-4C22-A219-D457F2C78A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9" y="1320"/>
              <a:ext cx="800" cy="754"/>
              <a:chOff x="996" y="1773"/>
              <a:chExt cx="800" cy="754"/>
            </a:xfrm>
          </p:grpSpPr>
          <p:sp>
            <p:nvSpPr>
              <p:cNvPr id="109623" name="Oval 162">
                <a:extLst>
                  <a:ext uri="{FF2B5EF4-FFF2-40B4-BE49-F238E27FC236}">
                    <a16:creationId xmlns:a16="http://schemas.microsoft.com/office/drawing/2014/main" id="{2E43C14E-48FA-48E8-B595-58221582E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6" y="1773"/>
                <a:ext cx="800" cy="754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9624" name="Text Box 163">
                <a:extLst>
                  <a:ext uri="{FF2B5EF4-FFF2-40B4-BE49-F238E27FC236}">
                    <a16:creationId xmlns:a16="http://schemas.microsoft.com/office/drawing/2014/main" id="{67093560-A489-4B90-BF78-CF14D75C24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9" y="1946"/>
                <a:ext cx="444" cy="4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Arial" panose="020B0604020202020204" pitchFamily="34" charset="0"/>
                  </a:rPr>
                  <a:t>slow </a:t>
                </a:r>
              </a:p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Arial" panose="020B0604020202020204" pitchFamily="34" charset="0"/>
                  </a:rPr>
                  <a:t>start</a:t>
                </a:r>
              </a:p>
            </p:txBody>
          </p:sp>
        </p:grpSp>
        <p:grpSp>
          <p:nvGrpSpPr>
            <p:cNvPr id="109603" name="Group 177">
              <a:extLst>
                <a:ext uri="{FF2B5EF4-FFF2-40B4-BE49-F238E27FC236}">
                  <a16:creationId xmlns:a16="http://schemas.microsoft.com/office/drawing/2014/main" id="{4D5B40E9-758A-48F3-9FA3-68A06E5D24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0" y="2026"/>
              <a:ext cx="1118" cy="508"/>
              <a:chOff x="418" y="2713"/>
              <a:chExt cx="1118" cy="508"/>
            </a:xfrm>
          </p:grpSpPr>
          <p:sp>
            <p:nvSpPr>
              <p:cNvPr id="109620" name="Text Box 178">
                <a:extLst>
                  <a:ext uri="{FF2B5EF4-FFF2-40B4-BE49-F238E27FC236}">
                    <a16:creationId xmlns:a16="http://schemas.microsoft.com/office/drawing/2014/main" id="{ADF39E79-F4B4-406C-B204-FFC06FEAF1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7" y="2713"/>
                <a:ext cx="377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timeout</a:t>
                </a:r>
              </a:p>
            </p:txBody>
          </p:sp>
          <p:sp>
            <p:nvSpPr>
              <p:cNvPr id="109621" name="Text Box 179">
                <a:extLst>
                  <a:ext uri="{FF2B5EF4-FFF2-40B4-BE49-F238E27FC236}">
                    <a16:creationId xmlns:a16="http://schemas.microsoft.com/office/drawing/2014/main" id="{FD448A85-D13E-4271-B2ED-A483135E0F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" y="2840"/>
                <a:ext cx="1118" cy="3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ssthresh = cwnd/2 </a:t>
                </a:r>
              </a:p>
              <a:p>
                <a:pPr algn="ctr" eaLnBrk="1" hangingPunct="1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cwnd = 1 MSS</a:t>
                </a:r>
              </a:p>
              <a:p>
                <a:pPr algn="ctr" eaLnBrk="1" hangingPunct="1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dupACKcount = 0</a:t>
                </a:r>
              </a:p>
              <a:p>
                <a:pPr algn="ctr" eaLnBrk="1" hangingPunct="1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 i="1">
                    <a:solidFill>
                      <a:srgbClr val="000099"/>
                    </a:solidFill>
                    <a:latin typeface="Arial" panose="020B0604020202020204" pitchFamily="34" charset="0"/>
                  </a:rPr>
                  <a:t>retransmit missing segment</a:t>
                </a:r>
                <a:r>
                  <a:rPr lang="en-US" altLang="en-US" sz="1200">
                    <a:latin typeface="Arial" panose="020B0604020202020204" pitchFamily="34" charset="0"/>
                  </a:rPr>
                  <a:t> </a:t>
                </a:r>
              </a:p>
            </p:txBody>
          </p:sp>
          <p:sp>
            <p:nvSpPr>
              <p:cNvPr id="109622" name="Line 180">
                <a:extLst>
                  <a:ext uri="{FF2B5EF4-FFF2-40B4-BE49-F238E27FC236}">
                    <a16:creationId xmlns:a16="http://schemas.microsoft.com/office/drawing/2014/main" id="{55697AB7-94F5-4E15-B399-0444C9BCE2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09" y="2855"/>
                <a:ext cx="53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604" name="Group 186">
              <a:extLst>
                <a:ext uri="{FF2B5EF4-FFF2-40B4-BE49-F238E27FC236}">
                  <a16:creationId xmlns:a16="http://schemas.microsoft.com/office/drawing/2014/main" id="{70DDD60D-9990-45B7-AD7A-BC1C908FEA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3" y="960"/>
              <a:ext cx="1409" cy="527"/>
              <a:chOff x="2683" y="798"/>
              <a:chExt cx="1409" cy="527"/>
            </a:xfrm>
          </p:grpSpPr>
          <p:sp>
            <p:nvSpPr>
              <p:cNvPr id="109617" name="Text Box 187">
                <a:extLst>
                  <a:ext uri="{FF2B5EF4-FFF2-40B4-BE49-F238E27FC236}">
                    <a16:creationId xmlns:a16="http://schemas.microsoft.com/office/drawing/2014/main" id="{29865EC3-9266-4133-9730-A77916DD00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83" y="917"/>
                <a:ext cx="1409" cy="4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>
                  <a:lnSpc>
                    <a:spcPct val="9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cwnd = cwnd+MSS</a:t>
                </a:r>
              </a:p>
              <a:p>
                <a:pPr eaLnBrk="1" hangingPunct="1">
                  <a:lnSpc>
                    <a:spcPct val="9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dupACKcount = 0</a:t>
                </a:r>
              </a:p>
              <a:p>
                <a:pPr eaLnBrk="1" hangingPunct="1">
                  <a:lnSpc>
                    <a:spcPct val="9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 i="1">
                    <a:solidFill>
                      <a:srgbClr val="000099"/>
                    </a:solidFill>
                    <a:latin typeface="Arial" panose="020B0604020202020204" pitchFamily="34" charset="0"/>
                  </a:rPr>
                  <a:t>transmit new segment(s), as allowed</a:t>
                </a:r>
              </a:p>
              <a:p>
                <a:pPr eaLnBrk="1" hangingPunct="1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200">
                  <a:latin typeface="Arial" panose="020B0604020202020204" pitchFamily="34" charset="0"/>
                </a:endParaRPr>
              </a:p>
            </p:txBody>
          </p:sp>
          <p:sp>
            <p:nvSpPr>
              <p:cNvPr id="109618" name="Line 188">
                <a:extLst>
                  <a:ext uri="{FF2B5EF4-FFF2-40B4-BE49-F238E27FC236}">
                    <a16:creationId xmlns:a16="http://schemas.microsoft.com/office/drawing/2014/main" id="{6394824A-96EA-4CEA-A927-5BF359B9EF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4" y="934"/>
                <a:ext cx="53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9" name="Text Box 189">
                <a:extLst>
                  <a:ext uri="{FF2B5EF4-FFF2-40B4-BE49-F238E27FC236}">
                    <a16:creationId xmlns:a16="http://schemas.microsoft.com/office/drawing/2014/main" id="{903E38A6-D4D9-490E-AF6C-64CE177E51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97" y="798"/>
                <a:ext cx="448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new ACK</a:t>
                </a:r>
              </a:p>
            </p:txBody>
          </p:sp>
        </p:grpSp>
        <p:sp>
          <p:nvSpPr>
            <p:cNvPr id="109605" name="Freeform 205">
              <a:extLst>
                <a:ext uri="{FF2B5EF4-FFF2-40B4-BE49-F238E27FC236}">
                  <a16:creationId xmlns:a16="http://schemas.microsoft.com/office/drawing/2014/main" id="{4E25677C-9E0C-426F-AE8D-CDB6AB4F1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1129"/>
              <a:ext cx="313" cy="201"/>
            </a:xfrm>
            <a:custGeom>
              <a:avLst/>
              <a:gdLst>
                <a:gd name="T0" fmla="*/ 25 w 313"/>
                <a:gd name="T1" fmla="*/ 169 h 201"/>
                <a:gd name="T2" fmla="*/ 153 w 313"/>
                <a:gd name="T3" fmla="*/ 7 h 201"/>
                <a:gd name="T4" fmla="*/ 258 w 313"/>
                <a:gd name="T5" fmla="*/ 201 h 2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3" h="201">
                  <a:moveTo>
                    <a:pt x="25" y="169"/>
                  </a:moveTo>
                  <a:cubicBezTo>
                    <a:pt x="0" y="108"/>
                    <a:pt x="5" y="0"/>
                    <a:pt x="153" y="7"/>
                  </a:cubicBezTo>
                  <a:cubicBezTo>
                    <a:pt x="302" y="12"/>
                    <a:pt x="313" y="87"/>
                    <a:pt x="258" y="201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Freeform 206">
              <a:extLst>
                <a:ext uri="{FF2B5EF4-FFF2-40B4-BE49-F238E27FC236}">
                  <a16:creationId xmlns:a16="http://schemas.microsoft.com/office/drawing/2014/main" id="{AC9ABA53-ACE2-43E8-926C-DFC31E8E3046}"/>
                </a:ext>
              </a:extLst>
            </p:cNvPr>
            <p:cNvSpPr>
              <a:spLocks/>
            </p:cNvSpPr>
            <p:nvPr/>
          </p:nvSpPr>
          <p:spPr bwMode="auto">
            <a:xfrm rot="2575893">
              <a:off x="1950" y="1316"/>
              <a:ext cx="313" cy="201"/>
            </a:xfrm>
            <a:custGeom>
              <a:avLst/>
              <a:gdLst>
                <a:gd name="T0" fmla="*/ 25 w 313"/>
                <a:gd name="T1" fmla="*/ 169 h 201"/>
                <a:gd name="T2" fmla="*/ 153 w 313"/>
                <a:gd name="T3" fmla="*/ 7 h 201"/>
                <a:gd name="T4" fmla="*/ 258 w 313"/>
                <a:gd name="T5" fmla="*/ 201 h 2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3" h="201">
                  <a:moveTo>
                    <a:pt x="25" y="169"/>
                  </a:moveTo>
                  <a:cubicBezTo>
                    <a:pt x="0" y="108"/>
                    <a:pt x="5" y="0"/>
                    <a:pt x="153" y="7"/>
                  </a:cubicBezTo>
                  <a:cubicBezTo>
                    <a:pt x="302" y="12"/>
                    <a:pt x="313" y="87"/>
                    <a:pt x="258" y="201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9607" name="Group 207">
              <a:extLst>
                <a:ext uri="{FF2B5EF4-FFF2-40B4-BE49-F238E27FC236}">
                  <a16:creationId xmlns:a16="http://schemas.microsoft.com/office/drawing/2014/main" id="{109B3055-B157-4632-9F17-96484B8014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65" y="859"/>
              <a:ext cx="700" cy="367"/>
              <a:chOff x="4274" y="2922"/>
              <a:chExt cx="700" cy="367"/>
            </a:xfrm>
          </p:grpSpPr>
          <p:sp>
            <p:nvSpPr>
              <p:cNvPr id="109614" name="Text Box 208">
                <a:extLst>
                  <a:ext uri="{FF2B5EF4-FFF2-40B4-BE49-F238E27FC236}">
                    <a16:creationId xmlns:a16="http://schemas.microsoft.com/office/drawing/2014/main" id="{720FC6FB-E712-4ABD-9A33-6CF34B00E9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74" y="3062"/>
                <a:ext cx="700" cy="2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dupACKcount++</a:t>
                </a:r>
              </a:p>
              <a:p>
                <a:pPr algn="ctr" eaLnBrk="1" hangingPunct="1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200">
                  <a:latin typeface="Arial" panose="020B0604020202020204" pitchFamily="34" charset="0"/>
                </a:endParaRPr>
              </a:p>
            </p:txBody>
          </p:sp>
          <p:sp>
            <p:nvSpPr>
              <p:cNvPr id="109615" name="Line 209">
                <a:extLst>
                  <a:ext uri="{FF2B5EF4-FFF2-40B4-BE49-F238E27FC236}">
                    <a16:creationId xmlns:a16="http://schemas.microsoft.com/office/drawing/2014/main" id="{572A293B-79C6-4655-8E84-82E4E6F665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53" y="3071"/>
                <a:ext cx="53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6" name="Text Box 210">
                <a:extLst>
                  <a:ext uri="{FF2B5EF4-FFF2-40B4-BE49-F238E27FC236}">
                    <a16:creationId xmlns:a16="http://schemas.microsoft.com/office/drawing/2014/main" id="{4CDBAD42-D21D-4727-97A5-09B8BE9F9E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" y="2922"/>
                <a:ext cx="620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duplicate ACK</a:t>
                </a:r>
              </a:p>
            </p:txBody>
          </p:sp>
        </p:grpSp>
        <p:sp>
          <p:nvSpPr>
            <p:cNvPr id="109608" name="Freeform 211">
              <a:extLst>
                <a:ext uri="{FF2B5EF4-FFF2-40B4-BE49-F238E27FC236}">
                  <a16:creationId xmlns:a16="http://schemas.microsoft.com/office/drawing/2014/main" id="{6D733F22-74B6-4B89-A35A-4ECA1CFAFDA1}"/>
                </a:ext>
              </a:extLst>
            </p:cNvPr>
            <p:cNvSpPr>
              <a:spLocks/>
            </p:cNvSpPr>
            <p:nvPr/>
          </p:nvSpPr>
          <p:spPr bwMode="auto">
            <a:xfrm rot="-8222029">
              <a:off x="1204" y="1903"/>
              <a:ext cx="313" cy="201"/>
            </a:xfrm>
            <a:custGeom>
              <a:avLst/>
              <a:gdLst>
                <a:gd name="T0" fmla="*/ 25 w 313"/>
                <a:gd name="T1" fmla="*/ 169 h 201"/>
                <a:gd name="T2" fmla="*/ 153 w 313"/>
                <a:gd name="T3" fmla="*/ 7 h 201"/>
                <a:gd name="T4" fmla="*/ 258 w 313"/>
                <a:gd name="T5" fmla="*/ 201 h 2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3" h="201">
                  <a:moveTo>
                    <a:pt x="25" y="169"/>
                  </a:moveTo>
                  <a:cubicBezTo>
                    <a:pt x="0" y="108"/>
                    <a:pt x="5" y="0"/>
                    <a:pt x="153" y="7"/>
                  </a:cubicBezTo>
                  <a:cubicBezTo>
                    <a:pt x="302" y="12"/>
                    <a:pt x="313" y="87"/>
                    <a:pt x="258" y="201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Line 234">
              <a:extLst>
                <a:ext uri="{FF2B5EF4-FFF2-40B4-BE49-F238E27FC236}">
                  <a16:creationId xmlns:a16="http://schemas.microsoft.com/office/drawing/2014/main" id="{9A814615-5BAB-4CEA-985E-61027D3B92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6" y="1649"/>
              <a:ext cx="752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9610" name="Group 235">
              <a:extLst>
                <a:ext uri="{FF2B5EF4-FFF2-40B4-BE49-F238E27FC236}">
                  <a16:creationId xmlns:a16="http://schemas.microsoft.com/office/drawing/2014/main" id="{2CBC39A5-2E8B-4C41-BC08-FF18D81FD4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7" y="1255"/>
              <a:ext cx="741" cy="416"/>
              <a:chOff x="539" y="936"/>
              <a:chExt cx="741" cy="416"/>
            </a:xfrm>
          </p:grpSpPr>
          <p:sp>
            <p:nvSpPr>
              <p:cNvPr id="109611" name="Text Box 236">
                <a:extLst>
                  <a:ext uri="{FF2B5EF4-FFF2-40B4-BE49-F238E27FC236}">
                    <a16:creationId xmlns:a16="http://schemas.microsoft.com/office/drawing/2014/main" id="{09842201-8521-49F6-A28E-545CA3AC65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6" y="936"/>
                <a:ext cx="171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Symbol" panose="05050102010706020507" pitchFamily="18" charset="2"/>
                  </a:rPr>
                  <a:t>L</a:t>
                </a:r>
              </a:p>
            </p:txBody>
          </p:sp>
          <p:sp>
            <p:nvSpPr>
              <p:cNvPr id="109612" name="Text Box 237">
                <a:extLst>
                  <a:ext uri="{FF2B5EF4-FFF2-40B4-BE49-F238E27FC236}">
                    <a16:creationId xmlns:a16="http://schemas.microsoft.com/office/drawing/2014/main" id="{27C14E58-ABF1-4BA8-870B-AA2B100BCA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" y="1063"/>
                <a:ext cx="741" cy="2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cwnd = 1 MSS</a:t>
                </a:r>
              </a:p>
              <a:p>
                <a:pPr algn="ctr" eaLnBrk="1" hangingPunct="1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ssthresh = 64 KB</a:t>
                </a:r>
              </a:p>
              <a:p>
                <a:pPr algn="ctr" eaLnBrk="1" hangingPunct="1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dupACKcount = 0</a:t>
                </a:r>
                <a:endParaRPr lang="en-US" altLang="en-US" sz="1200">
                  <a:latin typeface="Arial" panose="020B0604020202020204" pitchFamily="34" charset="0"/>
                </a:endParaRPr>
              </a:p>
            </p:txBody>
          </p:sp>
          <p:sp>
            <p:nvSpPr>
              <p:cNvPr id="109613" name="Line 238">
                <a:extLst>
                  <a:ext uri="{FF2B5EF4-FFF2-40B4-BE49-F238E27FC236}">
                    <a16:creationId xmlns:a16="http://schemas.microsoft.com/office/drawing/2014/main" id="{3FB34B8F-8425-41D8-A090-D4879624E5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41" y="1078"/>
                <a:ext cx="53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74687" name="Group 255">
            <a:extLst>
              <a:ext uri="{FF2B5EF4-FFF2-40B4-BE49-F238E27FC236}">
                <a16:creationId xmlns:a16="http://schemas.microsoft.com/office/drawing/2014/main" id="{32EC821E-D019-4610-B4A3-EDCFCB1EB146}"/>
              </a:ext>
            </a:extLst>
          </p:cNvPr>
          <p:cNvGrpSpPr>
            <a:grpSpLocks/>
          </p:cNvGrpSpPr>
          <p:nvPr/>
        </p:nvGrpSpPr>
        <p:grpSpPr bwMode="auto">
          <a:xfrm>
            <a:off x="804863" y="2922588"/>
            <a:ext cx="3167062" cy="1312862"/>
            <a:chOff x="509" y="1766"/>
            <a:chExt cx="1995" cy="827"/>
          </a:xfrm>
        </p:grpSpPr>
        <p:pic>
          <p:nvPicPr>
            <p:cNvPr id="109599" name="Picture 252">
              <a:extLst>
                <a:ext uri="{FF2B5EF4-FFF2-40B4-BE49-F238E27FC236}">
                  <a16:creationId xmlns:a16="http://schemas.microsoft.com/office/drawing/2014/main" id="{737CCB8B-76F9-4E1C-9482-5A45282CFE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509" y="1992"/>
              <a:ext cx="262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600" name="Picture 253">
              <a:extLst>
                <a:ext uri="{FF2B5EF4-FFF2-40B4-BE49-F238E27FC236}">
                  <a16:creationId xmlns:a16="http://schemas.microsoft.com/office/drawing/2014/main" id="{7C00D86B-A9FF-46B7-BC65-CDFE2F5F4F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2242" y="1766"/>
              <a:ext cx="262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601" name="Picture 254">
              <a:extLst>
                <a:ext uri="{FF2B5EF4-FFF2-40B4-BE49-F238E27FC236}">
                  <a16:creationId xmlns:a16="http://schemas.microsoft.com/office/drawing/2014/main" id="{7392722D-1DA0-4FD8-937B-122202BD06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2164" y="2348"/>
              <a:ext cx="262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74729" name="Group 297">
            <a:extLst>
              <a:ext uri="{FF2B5EF4-FFF2-40B4-BE49-F238E27FC236}">
                <a16:creationId xmlns:a16="http://schemas.microsoft.com/office/drawing/2014/main" id="{ACB40B08-1065-43A8-AD19-258D423E137F}"/>
              </a:ext>
            </a:extLst>
          </p:cNvPr>
          <p:cNvGrpSpPr>
            <a:grpSpLocks/>
          </p:cNvGrpSpPr>
          <p:nvPr/>
        </p:nvGrpSpPr>
        <p:grpSpPr bwMode="auto">
          <a:xfrm>
            <a:off x="3502025" y="1149350"/>
            <a:ext cx="4333875" cy="3243263"/>
            <a:chOff x="2205" y="641"/>
            <a:chExt cx="2730" cy="2043"/>
          </a:xfrm>
        </p:grpSpPr>
        <p:grpSp>
          <p:nvGrpSpPr>
            <p:cNvPr id="109584" name="Group 282">
              <a:extLst>
                <a:ext uri="{FF2B5EF4-FFF2-40B4-BE49-F238E27FC236}">
                  <a16:creationId xmlns:a16="http://schemas.microsoft.com/office/drawing/2014/main" id="{D10BAC60-567A-4334-BB2B-C55240EF7A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1" y="2381"/>
              <a:ext cx="583" cy="303"/>
              <a:chOff x="1166" y="3601"/>
              <a:chExt cx="583" cy="303"/>
            </a:xfrm>
          </p:grpSpPr>
          <p:grpSp>
            <p:nvGrpSpPr>
              <p:cNvPr id="109595" name="Group 283">
                <a:extLst>
                  <a:ext uri="{FF2B5EF4-FFF2-40B4-BE49-F238E27FC236}">
                    <a16:creationId xmlns:a16="http://schemas.microsoft.com/office/drawing/2014/main" id="{6DBF4092-7307-4AC3-A51B-C2257BED88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66" y="3601"/>
                <a:ext cx="583" cy="303"/>
                <a:chOff x="990" y="4570"/>
                <a:chExt cx="597" cy="380"/>
              </a:xfrm>
            </p:grpSpPr>
            <p:pic>
              <p:nvPicPr>
                <p:cNvPr id="109597" name="Picture 284">
                  <a:extLst>
                    <a:ext uri="{FF2B5EF4-FFF2-40B4-BE49-F238E27FC236}">
                      <a16:creationId xmlns:a16="http://schemas.microsoft.com/office/drawing/2014/main" id="{2C6680A1-E2A8-4E8A-9C1C-4F2B57178F9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90" y="4570"/>
                  <a:ext cx="597" cy="3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9598" name="Rectangle 285">
                  <a:extLst>
                    <a:ext uri="{FF2B5EF4-FFF2-40B4-BE49-F238E27FC236}">
                      <a16:creationId xmlns:a16="http://schemas.microsoft.com/office/drawing/2014/main" id="{E81AA7EE-0EB2-4D1A-9EE5-6562D8C75C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4" y="4679"/>
                  <a:ext cx="356" cy="148"/>
                </a:xfrm>
                <a:prstGeom prst="rect">
                  <a:avLst/>
                </a:pr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09596" name="Text Box 286">
                <a:extLst>
                  <a:ext uri="{FF2B5EF4-FFF2-40B4-BE49-F238E27FC236}">
                    <a16:creationId xmlns:a16="http://schemas.microsoft.com/office/drawing/2014/main" id="{817EA0AB-FE6A-4524-957D-D948B55A2F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74" y="3633"/>
                <a:ext cx="397" cy="2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200" b="1" i="1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New</a:t>
                </a:r>
              </a:p>
              <a:p>
                <a:pPr algn="ctr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200" b="1" i="1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ACK!</a:t>
                </a:r>
              </a:p>
            </p:txBody>
          </p:sp>
        </p:grpSp>
        <p:grpSp>
          <p:nvGrpSpPr>
            <p:cNvPr id="109585" name="Group 287">
              <a:extLst>
                <a:ext uri="{FF2B5EF4-FFF2-40B4-BE49-F238E27FC236}">
                  <a16:creationId xmlns:a16="http://schemas.microsoft.com/office/drawing/2014/main" id="{3CB8693D-B8A4-402A-B110-423BF0AE81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5" y="700"/>
              <a:ext cx="583" cy="303"/>
              <a:chOff x="1166" y="3601"/>
              <a:chExt cx="583" cy="303"/>
            </a:xfrm>
          </p:grpSpPr>
          <p:grpSp>
            <p:nvGrpSpPr>
              <p:cNvPr id="109591" name="Group 288">
                <a:extLst>
                  <a:ext uri="{FF2B5EF4-FFF2-40B4-BE49-F238E27FC236}">
                    <a16:creationId xmlns:a16="http://schemas.microsoft.com/office/drawing/2014/main" id="{818F0A47-C3A3-4095-BE27-9106BC93B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66" y="3601"/>
                <a:ext cx="583" cy="303"/>
                <a:chOff x="990" y="4570"/>
                <a:chExt cx="597" cy="380"/>
              </a:xfrm>
            </p:grpSpPr>
            <p:pic>
              <p:nvPicPr>
                <p:cNvPr id="109593" name="Picture 289">
                  <a:extLst>
                    <a:ext uri="{FF2B5EF4-FFF2-40B4-BE49-F238E27FC236}">
                      <a16:creationId xmlns:a16="http://schemas.microsoft.com/office/drawing/2014/main" id="{302C3A07-ED4C-497C-9F84-F6B085B18E0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90" y="4570"/>
                  <a:ext cx="597" cy="3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9594" name="Rectangle 290">
                  <a:extLst>
                    <a:ext uri="{FF2B5EF4-FFF2-40B4-BE49-F238E27FC236}">
                      <a16:creationId xmlns:a16="http://schemas.microsoft.com/office/drawing/2014/main" id="{2DDB0FE9-08D9-4D5F-9390-7DEC92EA85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4" y="4679"/>
                  <a:ext cx="356" cy="148"/>
                </a:xfrm>
                <a:prstGeom prst="rect">
                  <a:avLst/>
                </a:pr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09592" name="Text Box 291">
                <a:extLst>
                  <a:ext uri="{FF2B5EF4-FFF2-40B4-BE49-F238E27FC236}">
                    <a16:creationId xmlns:a16="http://schemas.microsoft.com/office/drawing/2014/main" id="{3421BECB-E42F-487E-AEB9-E75F306DF4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74" y="3633"/>
                <a:ext cx="397" cy="2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200" b="1" i="1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New</a:t>
                </a:r>
              </a:p>
              <a:p>
                <a:pPr algn="ctr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200" b="1" i="1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ACK!</a:t>
                </a:r>
              </a:p>
            </p:txBody>
          </p:sp>
        </p:grpSp>
        <p:grpSp>
          <p:nvGrpSpPr>
            <p:cNvPr id="109586" name="Group 292">
              <a:extLst>
                <a:ext uri="{FF2B5EF4-FFF2-40B4-BE49-F238E27FC236}">
                  <a16:creationId xmlns:a16="http://schemas.microsoft.com/office/drawing/2014/main" id="{D20B4BAB-DB5D-4C49-A855-04A9CED072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52" y="641"/>
              <a:ext cx="583" cy="303"/>
              <a:chOff x="1166" y="3601"/>
              <a:chExt cx="583" cy="303"/>
            </a:xfrm>
          </p:grpSpPr>
          <p:grpSp>
            <p:nvGrpSpPr>
              <p:cNvPr id="109587" name="Group 293">
                <a:extLst>
                  <a:ext uri="{FF2B5EF4-FFF2-40B4-BE49-F238E27FC236}">
                    <a16:creationId xmlns:a16="http://schemas.microsoft.com/office/drawing/2014/main" id="{6699C60C-EA0B-4EB0-84BF-10EF48225A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66" y="3601"/>
                <a:ext cx="583" cy="303"/>
                <a:chOff x="990" y="4570"/>
                <a:chExt cx="597" cy="380"/>
              </a:xfrm>
            </p:grpSpPr>
            <p:pic>
              <p:nvPicPr>
                <p:cNvPr id="109589" name="Picture 294">
                  <a:extLst>
                    <a:ext uri="{FF2B5EF4-FFF2-40B4-BE49-F238E27FC236}">
                      <a16:creationId xmlns:a16="http://schemas.microsoft.com/office/drawing/2014/main" id="{22DDAEAA-0336-4B5B-9963-39C1D2337C1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90" y="4570"/>
                  <a:ext cx="597" cy="3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9590" name="Rectangle 295">
                  <a:extLst>
                    <a:ext uri="{FF2B5EF4-FFF2-40B4-BE49-F238E27FC236}">
                      <a16:creationId xmlns:a16="http://schemas.microsoft.com/office/drawing/2014/main" id="{B9C73712-5249-4A56-848E-5FBF5C4E31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4" y="4679"/>
                  <a:ext cx="356" cy="148"/>
                </a:xfrm>
                <a:prstGeom prst="rect">
                  <a:avLst/>
                </a:pr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09588" name="Text Box 296">
                <a:extLst>
                  <a:ext uri="{FF2B5EF4-FFF2-40B4-BE49-F238E27FC236}">
                    <a16:creationId xmlns:a16="http://schemas.microsoft.com/office/drawing/2014/main" id="{65D74007-720A-48A2-9797-269881C7C8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74" y="3633"/>
                <a:ext cx="397" cy="2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200" b="1" i="1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New</a:t>
                </a:r>
              </a:p>
              <a:p>
                <a:pPr algn="ctr"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200" b="1" i="1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ACK!</a:t>
                </a:r>
              </a:p>
            </p:txBody>
          </p:sp>
        </p:grpSp>
      </p:grpSp>
      <p:pic>
        <p:nvPicPr>
          <p:cNvPr id="109583" name="Picture 298" descr="underline_base">
            <a:extLst>
              <a:ext uri="{FF2B5EF4-FFF2-40B4-BE49-F238E27FC236}">
                <a16:creationId xmlns:a16="http://schemas.microsoft.com/office/drawing/2014/main" id="{1A785899-4F8A-41F3-B65A-A41929DEA6F9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6238" y="828675"/>
            <a:ext cx="7313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46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746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74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274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74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74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74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274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Footer Placeholder 4">
            <a:extLst>
              <a:ext uri="{FF2B5EF4-FFF2-40B4-BE49-F238E27FC236}">
                <a16:creationId xmlns:a16="http://schemas.microsoft.com/office/drawing/2014/main" id="{225D1EAE-1892-4DD7-9E38-C6288C7A48F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110595" name="Slide Number Placeholder 5">
            <a:extLst>
              <a:ext uri="{FF2B5EF4-FFF2-40B4-BE49-F238E27FC236}">
                <a16:creationId xmlns:a16="http://schemas.microsoft.com/office/drawing/2014/main" id="{C29BD159-5040-4F11-9966-2F892BC268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D5FB8187-B017-4BEC-9F62-54C245248C2C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10596" name="Picture 5" descr="underline_base">
            <a:extLst>
              <a:ext uri="{FF2B5EF4-FFF2-40B4-BE49-F238E27FC236}">
                <a16:creationId xmlns:a16="http://schemas.microsoft.com/office/drawing/2014/main" id="{43DDA5A5-35E6-4AD2-BC17-5B2E4F7D154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8963" y="925513"/>
            <a:ext cx="3824287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5" name="Rectangle 2">
            <a:extLst>
              <a:ext uri="{FF2B5EF4-FFF2-40B4-BE49-F238E27FC236}">
                <a16:creationId xmlns:a16="http://schemas.microsoft.com/office/drawing/2014/main" id="{E324C9F1-E609-44DB-AB7A-50CC9281C49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4025" y="239713"/>
            <a:ext cx="7772400" cy="928687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TCP throughput</a:t>
            </a:r>
          </a:p>
        </p:txBody>
      </p:sp>
      <p:sp>
        <p:nvSpPr>
          <p:cNvPr id="110598" name="Rectangle 3">
            <a:extLst>
              <a:ext uri="{FF2B5EF4-FFF2-40B4-BE49-F238E27FC236}">
                <a16:creationId xmlns:a16="http://schemas.microsoft.com/office/drawing/2014/main" id="{0CF94504-683B-42BD-B8A4-A82684DAB39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12775" y="1362075"/>
            <a:ext cx="8269288" cy="4648200"/>
          </a:xfrm>
        </p:spPr>
        <p:txBody>
          <a:bodyPr/>
          <a:lstStyle/>
          <a:p>
            <a:r>
              <a:rPr lang="en-US" altLang="en-US" sz="2800"/>
              <a:t>avg. TCP thruput as function of window size, RTT?</a:t>
            </a:r>
          </a:p>
          <a:p>
            <a:pPr lvl="1"/>
            <a:r>
              <a:rPr lang="en-US" altLang="en-US" sz="2400"/>
              <a:t>ignore slow start, assume always data to send</a:t>
            </a:r>
          </a:p>
          <a:p>
            <a:r>
              <a:rPr lang="en-US" altLang="en-US" sz="2800"/>
              <a:t>W: window size </a:t>
            </a:r>
            <a:r>
              <a:rPr lang="en-US" altLang="en-US" sz="1600"/>
              <a:t>(measured in bytes)</a:t>
            </a:r>
            <a:r>
              <a:rPr lang="en-US" altLang="en-US" sz="2800"/>
              <a:t> where loss occurs</a:t>
            </a:r>
          </a:p>
          <a:p>
            <a:pPr lvl="1"/>
            <a:r>
              <a:rPr lang="en-US" altLang="en-US" sz="2400"/>
              <a:t>avg. window size (# in-flight bytes) is ¾ W</a:t>
            </a:r>
          </a:p>
          <a:p>
            <a:pPr lvl="1"/>
            <a:r>
              <a:rPr lang="en-US" altLang="en-US" sz="2400"/>
              <a:t>avg. thruput is 3/4W per RTT</a:t>
            </a:r>
          </a:p>
        </p:txBody>
      </p:sp>
      <p:grpSp>
        <p:nvGrpSpPr>
          <p:cNvPr id="110599" name="Group 35">
            <a:extLst>
              <a:ext uri="{FF2B5EF4-FFF2-40B4-BE49-F238E27FC236}">
                <a16:creationId xmlns:a16="http://schemas.microsoft.com/office/drawing/2014/main" id="{0E1725BC-2E63-44E6-BAC3-E93BE08BDD7E}"/>
              </a:ext>
            </a:extLst>
          </p:cNvPr>
          <p:cNvGrpSpPr>
            <a:grpSpLocks/>
          </p:cNvGrpSpPr>
          <p:nvPr/>
        </p:nvGrpSpPr>
        <p:grpSpPr bwMode="auto">
          <a:xfrm>
            <a:off x="1830388" y="4300538"/>
            <a:ext cx="4873625" cy="1998662"/>
            <a:chOff x="279" y="2432"/>
            <a:chExt cx="3070" cy="1259"/>
          </a:xfrm>
        </p:grpSpPr>
        <p:sp>
          <p:nvSpPr>
            <p:cNvPr id="110610" name="Freeform 26">
              <a:extLst>
                <a:ext uri="{FF2B5EF4-FFF2-40B4-BE49-F238E27FC236}">
                  <a16:creationId xmlns:a16="http://schemas.microsoft.com/office/drawing/2014/main" id="{607453F7-FBF1-4136-B7E0-7FF1A81D7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2556"/>
              <a:ext cx="2481" cy="579"/>
            </a:xfrm>
            <a:custGeom>
              <a:avLst/>
              <a:gdLst>
                <a:gd name="T0" fmla="*/ 0 w 2481"/>
                <a:gd name="T1" fmla="*/ 573 h 579"/>
                <a:gd name="T2" fmla="*/ 414 w 2481"/>
                <a:gd name="T3" fmla="*/ 18 h 579"/>
                <a:gd name="T4" fmla="*/ 414 w 2481"/>
                <a:gd name="T5" fmla="*/ 579 h 579"/>
                <a:gd name="T6" fmla="*/ 819 w 2481"/>
                <a:gd name="T7" fmla="*/ 18 h 579"/>
                <a:gd name="T8" fmla="*/ 825 w 2481"/>
                <a:gd name="T9" fmla="*/ 579 h 579"/>
                <a:gd name="T10" fmla="*/ 1245 w 2481"/>
                <a:gd name="T11" fmla="*/ 15 h 579"/>
                <a:gd name="T12" fmla="*/ 1245 w 2481"/>
                <a:gd name="T13" fmla="*/ 576 h 579"/>
                <a:gd name="T14" fmla="*/ 1647 w 2481"/>
                <a:gd name="T15" fmla="*/ 6 h 579"/>
                <a:gd name="T16" fmla="*/ 1647 w 2481"/>
                <a:gd name="T17" fmla="*/ 570 h 579"/>
                <a:gd name="T18" fmla="*/ 2064 w 2481"/>
                <a:gd name="T19" fmla="*/ 6 h 579"/>
                <a:gd name="T20" fmla="*/ 2064 w 2481"/>
                <a:gd name="T21" fmla="*/ 564 h 579"/>
                <a:gd name="T22" fmla="*/ 2481 w 2481"/>
                <a:gd name="T23" fmla="*/ 0 h 5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81" h="579">
                  <a:moveTo>
                    <a:pt x="0" y="573"/>
                  </a:moveTo>
                  <a:lnTo>
                    <a:pt x="414" y="18"/>
                  </a:lnTo>
                  <a:lnTo>
                    <a:pt x="414" y="579"/>
                  </a:lnTo>
                  <a:lnTo>
                    <a:pt x="819" y="18"/>
                  </a:lnTo>
                  <a:lnTo>
                    <a:pt x="825" y="579"/>
                  </a:lnTo>
                  <a:lnTo>
                    <a:pt x="1245" y="15"/>
                  </a:lnTo>
                  <a:lnTo>
                    <a:pt x="1245" y="576"/>
                  </a:lnTo>
                  <a:lnTo>
                    <a:pt x="1647" y="6"/>
                  </a:lnTo>
                  <a:lnTo>
                    <a:pt x="1647" y="570"/>
                  </a:lnTo>
                  <a:lnTo>
                    <a:pt x="2064" y="6"/>
                  </a:lnTo>
                  <a:lnTo>
                    <a:pt x="2064" y="564"/>
                  </a:lnTo>
                  <a:lnTo>
                    <a:pt x="2481" y="0"/>
                  </a:lnTo>
                </a:path>
              </a:pathLst>
            </a:custGeom>
            <a:noFill/>
            <a:ln w="28575" cap="flat" cmpd="sng">
              <a:solidFill>
                <a:srgbClr val="CC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0611" name="Line 28">
              <a:extLst>
                <a:ext uri="{FF2B5EF4-FFF2-40B4-BE49-F238E27FC236}">
                  <a16:creationId xmlns:a16="http://schemas.microsoft.com/office/drawing/2014/main" id="{DA707608-8755-4C1F-AA78-E17F3A5A5D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5" y="3685"/>
              <a:ext cx="267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0612" name="Line 29">
              <a:extLst>
                <a:ext uri="{FF2B5EF4-FFF2-40B4-BE49-F238E27FC236}">
                  <a16:creationId xmlns:a16="http://schemas.microsoft.com/office/drawing/2014/main" id="{8F72F2AA-AAB9-48BF-9207-6EE5EE4E4A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2" y="2432"/>
              <a:ext cx="0" cy="125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0613" name="Line 31">
              <a:extLst>
                <a:ext uri="{FF2B5EF4-FFF2-40B4-BE49-F238E27FC236}">
                  <a16:creationId xmlns:a16="http://schemas.microsoft.com/office/drawing/2014/main" id="{11346CED-DF83-44AD-8FE8-C45E4A4531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" y="2571"/>
              <a:ext cx="7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0614" name="Line 32">
              <a:extLst>
                <a:ext uri="{FF2B5EF4-FFF2-40B4-BE49-F238E27FC236}">
                  <a16:creationId xmlns:a16="http://schemas.microsoft.com/office/drawing/2014/main" id="{DCEF4E98-9B07-48BD-9432-C1ACE77008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" y="3117"/>
              <a:ext cx="7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0615" name="Text Box 33">
              <a:extLst>
                <a:ext uri="{FF2B5EF4-FFF2-40B4-BE49-F238E27FC236}">
                  <a16:creationId xmlns:a16="http://schemas.microsoft.com/office/drawing/2014/main" id="{763B66DA-4B8E-42A6-8B48-5ED202AFE8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0" y="2453"/>
              <a:ext cx="23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W</a:t>
              </a:r>
            </a:p>
          </p:txBody>
        </p:sp>
        <p:sp>
          <p:nvSpPr>
            <p:cNvPr id="110616" name="Text Box 34">
              <a:extLst>
                <a:ext uri="{FF2B5EF4-FFF2-40B4-BE49-F238E27FC236}">
                  <a16:creationId xmlns:a16="http://schemas.microsoft.com/office/drawing/2014/main" id="{2700746B-9E2B-424A-8555-61B05F35E7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9" y="3008"/>
              <a:ext cx="35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W/2</a:t>
              </a:r>
            </a:p>
          </p:txBody>
        </p:sp>
      </p:grpSp>
      <p:grpSp>
        <p:nvGrpSpPr>
          <p:cNvPr id="110600" name="Group 45">
            <a:extLst>
              <a:ext uri="{FF2B5EF4-FFF2-40B4-BE49-F238E27FC236}">
                <a16:creationId xmlns:a16="http://schemas.microsoft.com/office/drawing/2014/main" id="{5BD88325-C5E5-4E29-93DE-3B5E4434BE60}"/>
              </a:ext>
            </a:extLst>
          </p:cNvPr>
          <p:cNvGrpSpPr>
            <a:grpSpLocks/>
          </p:cNvGrpSpPr>
          <p:nvPr/>
        </p:nvGrpSpPr>
        <p:grpSpPr bwMode="auto">
          <a:xfrm>
            <a:off x="2733675" y="3440113"/>
            <a:ext cx="3795713" cy="620712"/>
            <a:chOff x="1722" y="2139"/>
            <a:chExt cx="2391" cy="391"/>
          </a:xfrm>
        </p:grpSpPr>
        <p:sp>
          <p:nvSpPr>
            <p:cNvPr id="110601" name="Text Box 36">
              <a:extLst>
                <a:ext uri="{FF2B5EF4-FFF2-40B4-BE49-F238E27FC236}">
                  <a16:creationId xmlns:a16="http://schemas.microsoft.com/office/drawing/2014/main" id="{44924369-BC5B-4409-9224-2A1BD4E32D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22" y="2219"/>
              <a:ext cx="134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Tahoma" panose="020B0604030504040204" pitchFamily="34" charset="0"/>
                </a:rPr>
                <a:t>avg TCP thruput = </a:t>
              </a:r>
            </a:p>
          </p:txBody>
        </p:sp>
        <p:grpSp>
          <p:nvGrpSpPr>
            <p:cNvPr id="110602" name="Group 44">
              <a:extLst>
                <a:ext uri="{FF2B5EF4-FFF2-40B4-BE49-F238E27FC236}">
                  <a16:creationId xmlns:a16="http://schemas.microsoft.com/office/drawing/2014/main" id="{54AB3164-F0B4-4E29-B94D-54571A6C6D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6" y="2139"/>
              <a:ext cx="1127" cy="391"/>
              <a:chOff x="3498" y="2153"/>
              <a:chExt cx="1127" cy="391"/>
            </a:xfrm>
          </p:grpSpPr>
          <p:sp>
            <p:nvSpPr>
              <p:cNvPr id="110603" name="Text Box 37">
                <a:extLst>
                  <a:ext uri="{FF2B5EF4-FFF2-40B4-BE49-F238E27FC236}">
                    <a16:creationId xmlns:a16="http://schemas.microsoft.com/office/drawing/2014/main" id="{D200D234-8271-417C-A769-0B43413A09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01" y="2153"/>
                <a:ext cx="19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Tahoma" panose="020B0604030504040204" pitchFamily="34" charset="0"/>
                  </a:rPr>
                  <a:t>3</a:t>
                </a:r>
              </a:p>
            </p:txBody>
          </p:sp>
          <p:sp>
            <p:nvSpPr>
              <p:cNvPr id="110604" name="Text Box 38">
                <a:extLst>
                  <a:ext uri="{FF2B5EF4-FFF2-40B4-BE49-F238E27FC236}">
                    <a16:creationId xmlns:a16="http://schemas.microsoft.com/office/drawing/2014/main" id="{F6A23CDB-6469-40BA-B5CB-16616897B3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98" y="2313"/>
                <a:ext cx="195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Tahoma" panose="020B0604030504040204" pitchFamily="34" charset="0"/>
                  </a:rPr>
                  <a:t>4</a:t>
                </a:r>
              </a:p>
            </p:txBody>
          </p:sp>
          <p:sp>
            <p:nvSpPr>
              <p:cNvPr id="110605" name="Line 39">
                <a:extLst>
                  <a:ext uri="{FF2B5EF4-FFF2-40B4-BE49-F238E27FC236}">
                    <a16:creationId xmlns:a16="http://schemas.microsoft.com/office/drawing/2014/main" id="{31837476-4AE4-4F29-B41A-E817522A6A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50" y="2352"/>
                <a:ext cx="8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10606" name="Text Box 40">
                <a:extLst>
                  <a:ext uri="{FF2B5EF4-FFF2-40B4-BE49-F238E27FC236}">
                    <a16:creationId xmlns:a16="http://schemas.microsoft.com/office/drawing/2014/main" id="{6D435DDF-6815-4BFB-95CC-D22F52F1C8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02" y="2157"/>
                <a:ext cx="24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Tahoma" panose="020B0604030504040204" pitchFamily="34" charset="0"/>
                  </a:rPr>
                  <a:t>W</a:t>
                </a:r>
              </a:p>
            </p:txBody>
          </p:sp>
          <p:sp>
            <p:nvSpPr>
              <p:cNvPr id="110607" name="Text Box 41">
                <a:extLst>
                  <a:ext uri="{FF2B5EF4-FFF2-40B4-BE49-F238E27FC236}">
                    <a16:creationId xmlns:a16="http://schemas.microsoft.com/office/drawing/2014/main" id="{9E7487B4-9248-416F-ABE1-F320BF7C8B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8" y="2309"/>
                <a:ext cx="373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Tahoma" panose="020B0604030504040204" pitchFamily="34" charset="0"/>
                  </a:rPr>
                  <a:t>RTT</a:t>
                </a:r>
              </a:p>
            </p:txBody>
          </p:sp>
          <p:sp>
            <p:nvSpPr>
              <p:cNvPr id="110608" name="Line 42">
                <a:extLst>
                  <a:ext uri="{FF2B5EF4-FFF2-40B4-BE49-F238E27FC236}">
                    <a16:creationId xmlns:a16="http://schemas.microsoft.com/office/drawing/2014/main" id="{93A9285A-2352-44FE-854D-205BB89441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2352"/>
                <a:ext cx="21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10609" name="Text Box 43">
                <a:extLst>
                  <a:ext uri="{FF2B5EF4-FFF2-40B4-BE49-F238E27FC236}">
                    <a16:creationId xmlns:a16="http://schemas.microsoft.com/office/drawing/2014/main" id="{FFCEB762-B746-418B-BE23-630A71C325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75" y="2243"/>
                <a:ext cx="650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Tahoma" panose="020B0604030504040204" pitchFamily="34" charset="0"/>
                  </a:rPr>
                  <a:t>bytes/sec</a:t>
                </a:r>
              </a:p>
            </p:txBody>
          </p:sp>
        </p:grpSp>
      </p:grp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Footer Placeholder 4">
            <a:extLst>
              <a:ext uri="{FF2B5EF4-FFF2-40B4-BE49-F238E27FC236}">
                <a16:creationId xmlns:a16="http://schemas.microsoft.com/office/drawing/2014/main" id="{5EB28D54-1973-42BE-AA36-A370107285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111619" name="Slide Number Placeholder 5">
            <a:extLst>
              <a:ext uri="{FF2B5EF4-FFF2-40B4-BE49-F238E27FC236}">
                <a16:creationId xmlns:a16="http://schemas.microsoft.com/office/drawing/2014/main" id="{AF432F71-7A05-4457-89DB-57368BB7A8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897A2F80-3F6C-45C9-AFA0-17E80D292867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11620" name="Picture 5" descr="underline_base">
            <a:extLst>
              <a:ext uri="{FF2B5EF4-FFF2-40B4-BE49-F238E27FC236}">
                <a16:creationId xmlns:a16="http://schemas.microsoft.com/office/drawing/2014/main" id="{E1FE3F92-3EAD-4533-8DBF-AB1F5037D426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075" y="9525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1621" name="Rectangle 2">
            <a:extLst>
              <a:ext uri="{FF2B5EF4-FFF2-40B4-BE49-F238E27FC236}">
                <a16:creationId xmlns:a16="http://schemas.microsoft.com/office/drawing/2014/main" id="{16BB206B-7EBC-4B08-9109-A7415FE4C4F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600"/>
              <a:t>TCP Futures: TCP over </a:t>
            </a:r>
            <a:r>
              <a:rPr lang="ja-JP" altLang="en-US" sz="3600"/>
              <a:t>“</a:t>
            </a:r>
            <a:r>
              <a:rPr lang="en-US" altLang="ja-JP" sz="3600"/>
              <a:t>long, fat pipes</a:t>
            </a:r>
            <a:r>
              <a:rPr lang="ja-JP" altLang="en-US" sz="3600"/>
              <a:t>”</a:t>
            </a:r>
            <a:endParaRPr lang="en-US" altLang="en-US" sz="3600"/>
          </a:p>
        </p:txBody>
      </p:sp>
      <p:sp>
        <p:nvSpPr>
          <p:cNvPr id="111622" name="Rectangle 3">
            <a:extLst>
              <a:ext uri="{FF2B5EF4-FFF2-40B4-BE49-F238E27FC236}">
                <a16:creationId xmlns:a16="http://schemas.microsoft.com/office/drawing/2014/main" id="{A5C17131-E5DC-4F36-9D91-C4CCBA3A3E0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547688" y="1600200"/>
            <a:ext cx="7772400" cy="4648200"/>
          </a:xfrm>
        </p:spPr>
        <p:txBody>
          <a:bodyPr/>
          <a:lstStyle/>
          <a:p>
            <a:r>
              <a:rPr lang="en-US" altLang="en-US" sz="2800"/>
              <a:t>example: 1500 byte segments, 100ms RTT, want 10 Gbps throughput</a:t>
            </a:r>
          </a:p>
          <a:p>
            <a:r>
              <a:rPr lang="en-US" altLang="en-US" sz="2800"/>
              <a:t>requires W = 83,333 in-flight segments</a:t>
            </a:r>
          </a:p>
          <a:p>
            <a:r>
              <a:rPr lang="en-US" altLang="en-US" sz="2800"/>
              <a:t>throughput in terms of segment loss probability, L </a:t>
            </a:r>
            <a:r>
              <a:rPr lang="en-US" altLang="en-US" sz="2000"/>
              <a:t>[Mathis 1997]:</a:t>
            </a:r>
            <a:br>
              <a:rPr lang="en-US" altLang="en-US" sz="2800"/>
            </a:br>
            <a:br>
              <a:rPr lang="en-US" altLang="en-US" sz="2800"/>
            </a:br>
            <a:br>
              <a:rPr lang="en-US" altLang="en-US" sz="2800"/>
            </a:br>
            <a:endParaRPr lang="en-US" altLang="en-US" sz="2800"/>
          </a:p>
          <a:p>
            <a:pPr lvl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2400">
                <a:latin typeface="MS Mincho" panose="02020609040205080304" pitchFamily="49" charset="-128"/>
                <a:ea typeface="MS Mincho" panose="02020609040205080304" pitchFamily="49" charset="-128"/>
              </a:rPr>
              <a:t>➜ </a:t>
            </a:r>
            <a:r>
              <a:rPr lang="en-US" altLang="en-US" sz="2400">
                <a:ea typeface="MS Mincho" panose="02020609040205080304" pitchFamily="49" charset="-128"/>
              </a:rPr>
              <a:t>to achieve 10 Gbps throughput, need a loss rate of </a:t>
            </a:r>
            <a:r>
              <a:rPr lang="en-US" altLang="en-US" sz="2400"/>
              <a:t>L = 2</a:t>
            </a:r>
            <a:r>
              <a:rPr lang="el-GR" altLang="en-US" sz="2400"/>
              <a:t>·</a:t>
            </a:r>
            <a:r>
              <a:rPr lang="en-US" altLang="en-US" sz="2400"/>
              <a:t>10</a:t>
            </a:r>
            <a:r>
              <a:rPr lang="en-US" altLang="en-US" sz="2400" baseline="30000"/>
              <a:t>-10  </a:t>
            </a:r>
            <a:r>
              <a:rPr lang="en-US" altLang="en-US" sz="2400" i="1">
                <a:solidFill>
                  <a:srgbClr val="FF0000"/>
                </a:solidFill>
              </a:rPr>
              <a:t> – a very small loss rate!</a:t>
            </a:r>
          </a:p>
          <a:p>
            <a:r>
              <a:rPr lang="en-US" altLang="en-US" sz="2800"/>
              <a:t>new versions of TCP for high-speed</a:t>
            </a:r>
            <a:endParaRPr lang="en-US" altLang="en-US" sz="2800" baseline="30000"/>
          </a:p>
          <a:p>
            <a:endParaRPr lang="en-US" altLang="en-US" sz="2800"/>
          </a:p>
        </p:txBody>
      </p:sp>
      <p:grpSp>
        <p:nvGrpSpPr>
          <p:cNvPr id="111623" name="Group 16">
            <a:extLst>
              <a:ext uri="{FF2B5EF4-FFF2-40B4-BE49-F238E27FC236}">
                <a16:creationId xmlns:a16="http://schemas.microsoft.com/office/drawing/2014/main" id="{9FC168BA-A26A-4AE1-B849-ACCF278447F5}"/>
              </a:ext>
            </a:extLst>
          </p:cNvPr>
          <p:cNvGrpSpPr>
            <a:grpSpLocks/>
          </p:cNvGrpSpPr>
          <p:nvPr/>
        </p:nvGrpSpPr>
        <p:grpSpPr bwMode="auto">
          <a:xfrm>
            <a:off x="1947863" y="3462338"/>
            <a:ext cx="4160837" cy="962025"/>
            <a:chOff x="422" y="3400"/>
            <a:chExt cx="2621" cy="606"/>
          </a:xfrm>
        </p:grpSpPr>
        <p:sp>
          <p:nvSpPr>
            <p:cNvPr id="111624" name="Text Box 6">
              <a:extLst>
                <a:ext uri="{FF2B5EF4-FFF2-40B4-BE49-F238E27FC236}">
                  <a16:creationId xmlns:a16="http://schemas.microsoft.com/office/drawing/2014/main" id="{BA9B9FBA-4419-45EA-8CA4-D3B0C923AB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" y="3566"/>
              <a:ext cx="169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latin typeface="Arial" panose="020B0604020202020204" pitchFamily="34" charset="0"/>
                </a:rPr>
                <a:t>TCP throughput = </a:t>
              </a:r>
            </a:p>
          </p:txBody>
        </p:sp>
        <p:sp>
          <p:nvSpPr>
            <p:cNvPr id="111625" name="Text Box 7">
              <a:extLst>
                <a:ext uri="{FF2B5EF4-FFF2-40B4-BE49-F238E27FC236}">
                  <a16:creationId xmlns:a16="http://schemas.microsoft.com/office/drawing/2014/main" id="{1A851B66-F362-4F72-A635-8A2C62BB8E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0" y="3470"/>
              <a:ext cx="49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latin typeface="Arial" panose="020B0604020202020204" pitchFamily="34" charset="0"/>
                </a:rPr>
                <a:t>1.22</a:t>
              </a:r>
            </a:p>
          </p:txBody>
        </p:sp>
        <p:grpSp>
          <p:nvGrpSpPr>
            <p:cNvPr id="111626" name="Group 15">
              <a:extLst>
                <a:ext uri="{FF2B5EF4-FFF2-40B4-BE49-F238E27FC236}">
                  <a16:creationId xmlns:a16="http://schemas.microsoft.com/office/drawing/2014/main" id="{53B4057B-9CE3-4214-9275-786BDFC798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92" y="3400"/>
              <a:ext cx="951" cy="606"/>
              <a:chOff x="2092" y="3400"/>
              <a:chExt cx="951" cy="606"/>
            </a:xfrm>
          </p:grpSpPr>
          <p:sp>
            <p:nvSpPr>
              <p:cNvPr id="111627" name="Text Box 8">
                <a:extLst>
                  <a:ext uri="{FF2B5EF4-FFF2-40B4-BE49-F238E27FC236}">
                    <a16:creationId xmlns:a16="http://schemas.microsoft.com/office/drawing/2014/main" id="{6A000DFE-C136-43EC-866D-F7278458A6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23" y="3400"/>
                <a:ext cx="169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 b="1">
                    <a:latin typeface="Arial" panose="020B0604020202020204" pitchFamily="34" charset="0"/>
                  </a:rPr>
                  <a:t>.</a:t>
                </a:r>
              </a:p>
            </p:txBody>
          </p:sp>
          <p:sp>
            <p:nvSpPr>
              <p:cNvPr id="111628" name="Text Box 9">
                <a:extLst>
                  <a:ext uri="{FF2B5EF4-FFF2-40B4-BE49-F238E27FC236}">
                    <a16:creationId xmlns:a16="http://schemas.microsoft.com/office/drawing/2014/main" id="{5218061B-A32C-4284-AFF9-8F985E5008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11" y="3472"/>
                <a:ext cx="53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>
                    <a:latin typeface="Arial" panose="020B0604020202020204" pitchFamily="34" charset="0"/>
                  </a:rPr>
                  <a:t>MSS</a:t>
                </a:r>
              </a:p>
            </p:txBody>
          </p:sp>
          <p:sp>
            <p:nvSpPr>
              <p:cNvPr id="111629" name="Line 10">
                <a:extLst>
                  <a:ext uri="{FF2B5EF4-FFF2-40B4-BE49-F238E27FC236}">
                    <a16:creationId xmlns:a16="http://schemas.microsoft.com/office/drawing/2014/main" id="{CF013E59-1203-41B2-AACC-FF20F0BB99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720"/>
                <a:ext cx="873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11630" name="Text Box 11">
                <a:extLst>
                  <a:ext uri="{FF2B5EF4-FFF2-40B4-BE49-F238E27FC236}">
                    <a16:creationId xmlns:a16="http://schemas.microsoft.com/office/drawing/2014/main" id="{6799E989-582B-4ACD-AD99-B32DE7691D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33" y="3696"/>
                <a:ext cx="489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>
                    <a:latin typeface="Arial" panose="020B0604020202020204" pitchFamily="34" charset="0"/>
                  </a:rPr>
                  <a:t>RTT</a:t>
                </a:r>
              </a:p>
            </p:txBody>
          </p:sp>
          <p:sp>
            <p:nvSpPr>
              <p:cNvPr id="111631" name="Freeform 13">
                <a:extLst>
                  <a:ext uri="{FF2B5EF4-FFF2-40B4-BE49-F238E27FC236}">
                    <a16:creationId xmlns:a16="http://schemas.microsoft.com/office/drawing/2014/main" id="{CFD4713C-79DB-4369-8BEE-FCCE166CA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3740"/>
                <a:ext cx="294" cy="220"/>
              </a:xfrm>
              <a:custGeom>
                <a:avLst/>
                <a:gdLst>
                  <a:gd name="T0" fmla="*/ 0 w 294"/>
                  <a:gd name="T1" fmla="*/ 158 h 220"/>
                  <a:gd name="T2" fmla="*/ 32 w 294"/>
                  <a:gd name="T3" fmla="*/ 140 h 220"/>
                  <a:gd name="T4" fmla="*/ 72 w 294"/>
                  <a:gd name="T5" fmla="*/ 220 h 220"/>
                  <a:gd name="T6" fmla="*/ 132 w 294"/>
                  <a:gd name="T7" fmla="*/ 0 h 220"/>
                  <a:gd name="T8" fmla="*/ 294 w 294"/>
                  <a:gd name="T9" fmla="*/ 0 h 2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4" h="220">
                    <a:moveTo>
                      <a:pt x="0" y="158"/>
                    </a:moveTo>
                    <a:lnTo>
                      <a:pt x="32" y="140"/>
                    </a:lnTo>
                    <a:lnTo>
                      <a:pt x="72" y="220"/>
                    </a:lnTo>
                    <a:lnTo>
                      <a:pt x="132" y="0"/>
                    </a:lnTo>
                    <a:lnTo>
                      <a:pt x="294" y="0"/>
                    </a:ln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11632" name="Text Box 14">
                <a:extLst>
                  <a:ext uri="{FF2B5EF4-FFF2-40B4-BE49-F238E27FC236}">
                    <a16:creationId xmlns:a16="http://schemas.microsoft.com/office/drawing/2014/main" id="{D869DAB3-B193-49D2-9222-D79E66AA22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04" y="3718"/>
                <a:ext cx="22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>
                    <a:latin typeface="Arial" panose="020B0604020202020204" pitchFamily="34" charset="0"/>
                  </a:rPr>
                  <a:t>L</a:t>
                </a:r>
              </a:p>
            </p:txBody>
          </p:sp>
        </p:grpSp>
      </p:grp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Footer Placeholder 5">
            <a:extLst>
              <a:ext uri="{FF2B5EF4-FFF2-40B4-BE49-F238E27FC236}">
                <a16:creationId xmlns:a16="http://schemas.microsoft.com/office/drawing/2014/main" id="{DF261DAA-F575-4502-BBA9-2289B6F8EF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112643" name="Slide Number Placeholder 6">
            <a:extLst>
              <a:ext uri="{FF2B5EF4-FFF2-40B4-BE49-F238E27FC236}">
                <a16:creationId xmlns:a16="http://schemas.microsoft.com/office/drawing/2014/main" id="{BE2FC0F6-D134-4445-8E55-E2A7C45FCF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E936F370-678E-45F4-B4DC-15755A09AC6B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12644" name="Line 68">
            <a:extLst>
              <a:ext uri="{FF2B5EF4-FFF2-40B4-BE49-F238E27FC236}">
                <a16:creationId xmlns:a16="http://schemas.microsoft.com/office/drawing/2014/main" id="{8FCFE333-A557-48E6-8E4A-AFEB6CA0FD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7750" y="4229100"/>
            <a:ext cx="55880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112645" name="Group 59">
            <a:extLst>
              <a:ext uri="{FF2B5EF4-FFF2-40B4-BE49-F238E27FC236}">
                <a16:creationId xmlns:a16="http://schemas.microsoft.com/office/drawing/2014/main" id="{D5784F35-07AC-4E05-A412-F28A9717146B}"/>
              </a:ext>
            </a:extLst>
          </p:cNvPr>
          <p:cNvGrpSpPr>
            <a:grpSpLocks/>
          </p:cNvGrpSpPr>
          <p:nvPr/>
        </p:nvGrpSpPr>
        <p:grpSpPr bwMode="auto">
          <a:xfrm>
            <a:off x="3779838" y="3898900"/>
            <a:ext cx="1082675" cy="538163"/>
            <a:chOff x="2356" y="1300"/>
            <a:chExt cx="555" cy="194"/>
          </a:xfrm>
        </p:grpSpPr>
        <p:sp>
          <p:nvSpPr>
            <p:cNvPr id="112673" name="Oval 407">
              <a:extLst>
                <a:ext uri="{FF2B5EF4-FFF2-40B4-BE49-F238E27FC236}">
                  <a16:creationId xmlns:a16="http://schemas.microsoft.com/office/drawing/2014/main" id="{CAFFDED8-E0B6-44D7-A2EA-C6A9DB1C5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2674" name="Rectangle 410">
              <a:extLst>
                <a:ext uri="{FF2B5EF4-FFF2-40B4-BE49-F238E27FC236}">
                  <a16:creationId xmlns:a16="http://schemas.microsoft.com/office/drawing/2014/main" id="{C89A061C-7BEC-4FD4-BEE8-A15E28562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2675" name="Oval 411">
              <a:extLst>
                <a:ext uri="{FF2B5EF4-FFF2-40B4-BE49-F238E27FC236}">
                  <a16:creationId xmlns:a16="http://schemas.microsoft.com/office/drawing/2014/main" id="{D7C234D7-FBC6-4738-A7C8-DB665DCB4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12676" name="Group 63">
              <a:extLst>
                <a:ext uri="{FF2B5EF4-FFF2-40B4-BE49-F238E27FC236}">
                  <a16:creationId xmlns:a16="http://schemas.microsoft.com/office/drawing/2014/main" id="{CD254910-8358-454F-893F-2715A85EDB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2679" name="Freeform 64">
                <a:extLst>
                  <a:ext uri="{FF2B5EF4-FFF2-40B4-BE49-F238E27FC236}">
                    <a16:creationId xmlns:a16="http://schemas.microsoft.com/office/drawing/2014/main" id="{001F3810-4F8B-4D52-816E-A5AA17D3E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80" name="Freeform 65">
                <a:extLst>
                  <a:ext uri="{FF2B5EF4-FFF2-40B4-BE49-F238E27FC236}">
                    <a16:creationId xmlns:a16="http://schemas.microsoft.com/office/drawing/2014/main" id="{F491D831-B143-4483-8F54-C9C2BC803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677" name="Line 66">
              <a:extLst>
                <a:ext uri="{FF2B5EF4-FFF2-40B4-BE49-F238E27FC236}">
                  <a16:creationId xmlns:a16="http://schemas.microsoft.com/office/drawing/2014/main" id="{2D839A00-3481-4FF3-A0CD-3F56B5E656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78" name="Line 67">
              <a:extLst>
                <a:ext uri="{FF2B5EF4-FFF2-40B4-BE49-F238E27FC236}">
                  <a16:creationId xmlns:a16="http://schemas.microsoft.com/office/drawing/2014/main" id="{F56532B7-231C-4126-AD49-B6D61DCD83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2646" name="Group 50">
            <a:extLst>
              <a:ext uri="{FF2B5EF4-FFF2-40B4-BE49-F238E27FC236}">
                <a16:creationId xmlns:a16="http://schemas.microsoft.com/office/drawing/2014/main" id="{0CC12E35-A2F7-4ED6-A224-6807106C92C7}"/>
              </a:ext>
            </a:extLst>
          </p:cNvPr>
          <p:cNvGrpSpPr>
            <a:grpSpLocks/>
          </p:cNvGrpSpPr>
          <p:nvPr/>
        </p:nvGrpSpPr>
        <p:grpSpPr bwMode="auto">
          <a:xfrm>
            <a:off x="5413375" y="3883025"/>
            <a:ext cx="1082675" cy="538163"/>
            <a:chOff x="2356" y="1300"/>
            <a:chExt cx="555" cy="194"/>
          </a:xfrm>
        </p:grpSpPr>
        <p:sp>
          <p:nvSpPr>
            <p:cNvPr id="112665" name="Oval 407">
              <a:extLst>
                <a:ext uri="{FF2B5EF4-FFF2-40B4-BE49-F238E27FC236}">
                  <a16:creationId xmlns:a16="http://schemas.microsoft.com/office/drawing/2014/main" id="{335870D9-200E-4A78-86E7-C6BC70113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2666" name="Rectangle 410">
              <a:extLst>
                <a:ext uri="{FF2B5EF4-FFF2-40B4-BE49-F238E27FC236}">
                  <a16:creationId xmlns:a16="http://schemas.microsoft.com/office/drawing/2014/main" id="{CB43BE57-0282-4BDA-8131-1559DE7CD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2667" name="Oval 411">
              <a:extLst>
                <a:ext uri="{FF2B5EF4-FFF2-40B4-BE49-F238E27FC236}">
                  <a16:creationId xmlns:a16="http://schemas.microsoft.com/office/drawing/2014/main" id="{2F462C58-A15C-412A-A7DB-D4221105E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12668" name="Group 54">
              <a:extLst>
                <a:ext uri="{FF2B5EF4-FFF2-40B4-BE49-F238E27FC236}">
                  <a16:creationId xmlns:a16="http://schemas.microsoft.com/office/drawing/2014/main" id="{780C6046-6666-4C8F-B99F-5409A1A24D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2671" name="Freeform 55">
                <a:extLst>
                  <a:ext uri="{FF2B5EF4-FFF2-40B4-BE49-F238E27FC236}">
                    <a16:creationId xmlns:a16="http://schemas.microsoft.com/office/drawing/2014/main" id="{8CA73B8B-4B02-40B1-8670-EE551526C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72" name="Freeform 56">
                <a:extLst>
                  <a:ext uri="{FF2B5EF4-FFF2-40B4-BE49-F238E27FC236}">
                    <a16:creationId xmlns:a16="http://schemas.microsoft.com/office/drawing/2014/main" id="{8A883208-8F75-4C4D-A091-694FAC387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669" name="Line 57">
              <a:extLst>
                <a:ext uri="{FF2B5EF4-FFF2-40B4-BE49-F238E27FC236}">
                  <a16:creationId xmlns:a16="http://schemas.microsoft.com/office/drawing/2014/main" id="{91CB5ED1-3048-434E-B136-FACD4BA879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70" name="Line 58">
              <a:extLst>
                <a:ext uri="{FF2B5EF4-FFF2-40B4-BE49-F238E27FC236}">
                  <a16:creationId xmlns:a16="http://schemas.microsoft.com/office/drawing/2014/main" id="{5285039C-2D1D-4305-A766-4575F8B4A8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9575" name="Rectangle 4">
            <a:extLst>
              <a:ext uri="{FF2B5EF4-FFF2-40B4-BE49-F238E27FC236}">
                <a16:creationId xmlns:a16="http://schemas.microsoft.com/office/drawing/2014/main" id="{5B40F479-C536-4E67-A5D6-A4049D3033D3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44513" y="1412875"/>
            <a:ext cx="7620000" cy="219075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>
                <a:solidFill>
                  <a:srgbClr val="CC0000"/>
                </a:solidFill>
                <a:ea typeface="ＭＳ Ｐゴシック" charset="0"/>
                <a:cs typeface="+mn-cs"/>
              </a:rPr>
              <a:t>fairness goal:</a:t>
            </a:r>
            <a:r>
              <a:rPr lang="en-US">
                <a:ea typeface="ＭＳ Ｐゴシック" charset="0"/>
                <a:cs typeface="+mn-cs"/>
              </a:rPr>
              <a:t> if K TCP sessions share same bottleneck link of bandwidth R, each should have average rate of R/K</a:t>
            </a:r>
          </a:p>
        </p:txBody>
      </p:sp>
      <p:sp>
        <p:nvSpPr>
          <p:cNvPr id="112648" name="Rectangle 25">
            <a:extLst>
              <a:ext uri="{FF2B5EF4-FFF2-40B4-BE49-F238E27FC236}">
                <a16:creationId xmlns:a16="http://schemas.microsoft.com/office/drawing/2014/main" id="{071029B3-F7E0-4058-9E98-005A80376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8888" y="4025900"/>
            <a:ext cx="147637" cy="200025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12649" name="Rectangle 26">
            <a:extLst>
              <a:ext uri="{FF2B5EF4-FFF2-40B4-BE49-F238E27FC236}">
                <a16:creationId xmlns:a16="http://schemas.microsoft.com/office/drawing/2014/main" id="{670B72EF-28EA-48A3-BAF7-0B4D4D426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8325" y="4087813"/>
            <a:ext cx="147638" cy="200025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12650" name="Rectangle 27">
            <a:extLst>
              <a:ext uri="{FF2B5EF4-FFF2-40B4-BE49-F238E27FC236}">
                <a16:creationId xmlns:a16="http://schemas.microsoft.com/office/drawing/2014/main" id="{961B7068-7B13-4875-A4A1-ED46BA493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8838" y="4025900"/>
            <a:ext cx="147637" cy="200025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12651" name="Text Box 28">
            <a:extLst>
              <a:ext uri="{FF2B5EF4-FFF2-40B4-BE49-F238E27FC236}">
                <a16:creationId xmlns:a16="http://schemas.microsoft.com/office/drawing/2014/main" id="{493D2F8A-0A1A-426B-A803-5E0FA89831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1888" y="3017838"/>
            <a:ext cx="2000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TCP connection 1</a:t>
            </a:r>
          </a:p>
        </p:txBody>
      </p:sp>
      <p:sp>
        <p:nvSpPr>
          <p:cNvPr id="112652" name="Text Box 29">
            <a:extLst>
              <a:ext uri="{FF2B5EF4-FFF2-40B4-BE49-F238E27FC236}">
                <a16:creationId xmlns:a16="http://schemas.microsoft.com/office/drawing/2014/main" id="{A99B5576-3AB1-4800-866C-6898675C93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9013" y="4471988"/>
            <a:ext cx="125095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bottleneck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router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capacity R</a:t>
            </a:r>
          </a:p>
        </p:txBody>
      </p:sp>
      <p:sp>
        <p:nvSpPr>
          <p:cNvPr id="112653" name="Freeform 40">
            <a:extLst>
              <a:ext uri="{FF2B5EF4-FFF2-40B4-BE49-F238E27FC236}">
                <a16:creationId xmlns:a16="http://schemas.microsoft.com/office/drawing/2014/main" id="{E4B2DB47-2099-449A-9252-8427CE14B995}"/>
              </a:ext>
            </a:extLst>
          </p:cNvPr>
          <p:cNvSpPr>
            <a:spLocks/>
          </p:cNvSpPr>
          <p:nvPr/>
        </p:nvSpPr>
        <p:spPr bwMode="auto">
          <a:xfrm>
            <a:off x="2863850" y="3502025"/>
            <a:ext cx="4003675" cy="719138"/>
          </a:xfrm>
          <a:custGeom>
            <a:avLst/>
            <a:gdLst>
              <a:gd name="T0" fmla="*/ 0 w 2412"/>
              <a:gd name="T1" fmla="*/ 0 h 453"/>
              <a:gd name="T2" fmla="*/ 2147483646 w 2412"/>
              <a:gd name="T3" fmla="*/ 2147483646 h 453"/>
              <a:gd name="T4" fmla="*/ 2147483646 w 2412"/>
              <a:gd name="T5" fmla="*/ 2147483646 h 45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12" h="453">
                <a:moveTo>
                  <a:pt x="0" y="0"/>
                </a:moveTo>
                <a:cubicBezTo>
                  <a:pt x="93" y="65"/>
                  <a:pt x="156" y="318"/>
                  <a:pt x="558" y="390"/>
                </a:cubicBezTo>
                <a:cubicBezTo>
                  <a:pt x="959" y="453"/>
                  <a:pt x="2026" y="423"/>
                  <a:pt x="2412" y="432"/>
                </a:cubicBezTo>
              </a:path>
            </a:pathLst>
          </a:custGeom>
          <a:noFill/>
          <a:ln w="38100" cap="flat" cmpd="sng">
            <a:solidFill>
              <a:srgbClr val="0099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4" name="Rectangle 41">
            <a:extLst>
              <a:ext uri="{FF2B5EF4-FFF2-40B4-BE49-F238E27FC236}">
                <a16:creationId xmlns:a16="http://schemas.microsoft.com/office/drawing/2014/main" id="{E6EAE835-10E6-42EB-8C8C-9165EAC3E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0" y="4087813"/>
            <a:ext cx="147638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12655" name="Freeform 42">
            <a:extLst>
              <a:ext uri="{FF2B5EF4-FFF2-40B4-BE49-F238E27FC236}">
                <a16:creationId xmlns:a16="http://schemas.microsoft.com/office/drawing/2014/main" id="{825E8D45-D544-4566-AD0F-34C8AFE76EF5}"/>
              </a:ext>
            </a:extLst>
          </p:cNvPr>
          <p:cNvSpPr>
            <a:spLocks/>
          </p:cNvSpPr>
          <p:nvPr/>
        </p:nvSpPr>
        <p:spPr bwMode="auto">
          <a:xfrm>
            <a:off x="2806700" y="4237038"/>
            <a:ext cx="4044950" cy="719137"/>
          </a:xfrm>
          <a:custGeom>
            <a:avLst/>
            <a:gdLst>
              <a:gd name="T0" fmla="*/ 0 w 2412"/>
              <a:gd name="T1" fmla="*/ 2147483646 h 453"/>
              <a:gd name="T2" fmla="*/ 2147483646 w 2412"/>
              <a:gd name="T3" fmla="*/ 2147483646 h 453"/>
              <a:gd name="T4" fmla="*/ 2147483646 w 2412"/>
              <a:gd name="T5" fmla="*/ 2147483646 h 45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12" h="453">
                <a:moveTo>
                  <a:pt x="0" y="453"/>
                </a:moveTo>
                <a:cubicBezTo>
                  <a:pt x="93" y="388"/>
                  <a:pt x="156" y="134"/>
                  <a:pt x="558" y="63"/>
                </a:cubicBezTo>
                <a:cubicBezTo>
                  <a:pt x="959" y="0"/>
                  <a:pt x="2026" y="36"/>
                  <a:pt x="2412" y="29"/>
                </a:cubicBezTo>
              </a:path>
            </a:pathLst>
          </a:custGeom>
          <a:noFill/>
          <a:ln w="38100" cap="flat" cmpd="sng">
            <a:solidFill>
              <a:schemeClr val="accent2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84" name="Rectangle 43">
            <a:extLst>
              <a:ext uri="{FF2B5EF4-FFF2-40B4-BE49-F238E27FC236}">
                <a16:creationId xmlns:a16="http://schemas.microsoft.com/office/drawing/2014/main" id="{25C14A59-15FA-40F4-AC6C-67E2843287C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5240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TCP Fairness</a:t>
            </a:r>
          </a:p>
        </p:txBody>
      </p:sp>
      <p:pic>
        <p:nvPicPr>
          <p:cNvPr id="112657" name="Picture 45" descr="underline_base">
            <a:extLst>
              <a:ext uri="{FF2B5EF4-FFF2-40B4-BE49-F238E27FC236}">
                <a16:creationId xmlns:a16="http://schemas.microsoft.com/office/drawing/2014/main" id="{2D4AB46A-4DAF-47E6-9CBD-285092AB7AF1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375" y="969963"/>
            <a:ext cx="3656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58" name="Text Box 48">
            <a:extLst>
              <a:ext uri="{FF2B5EF4-FFF2-40B4-BE49-F238E27FC236}">
                <a16:creationId xmlns:a16="http://schemas.microsoft.com/office/drawing/2014/main" id="{A7A2AB37-5C44-4895-99D8-05C75AB4EE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5538" y="5146675"/>
            <a:ext cx="2000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TCP connection 2</a:t>
            </a:r>
          </a:p>
        </p:txBody>
      </p:sp>
      <p:grpSp>
        <p:nvGrpSpPr>
          <p:cNvPr id="112659" name="Group 69">
            <a:extLst>
              <a:ext uri="{FF2B5EF4-FFF2-40B4-BE49-F238E27FC236}">
                <a16:creationId xmlns:a16="http://schemas.microsoft.com/office/drawing/2014/main" id="{89D272D7-8E13-45EE-9738-422912D3C980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3333750"/>
            <a:ext cx="766763" cy="704850"/>
            <a:chOff x="-44" y="1473"/>
            <a:chExt cx="981" cy="1105"/>
          </a:xfrm>
        </p:grpSpPr>
        <p:pic>
          <p:nvPicPr>
            <p:cNvPr id="112663" name="Picture 70" descr="desktop_computer_stylized_medium">
              <a:extLst>
                <a:ext uri="{FF2B5EF4-FFF2-40B4-BE49-F238E27FC236}">
                  <a16:creationId xmlns:a16="http://schemas.microsoft.com/office/drawing/2014/main" id="{EB71A33C-9185-46B6-B2A2-6179EBA204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664" name="Freeform 71">
              <a:extLst>
                <a:ext uri="{FF2B5EF4-FFF2-40B4-BE49-F238E27FC236}">
                  <a16:creationId xmlns:a16="http://schemas.microsoft.com/office/drawing/2014/main" id="{6F876104-57D8-4802-AEB0-2886C83A174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2660" name="Group 72">
            <a:extLst>
              <a:ext uri="{FF2B5EF4-FFF2-40B4-BE49-F238E27FC236}">
                <a16:creationId xmlns:a16="http://schemas.microsoft.com/office/drawing/2014/main" id="{368210FA-16C2-469C-83CE-981464551927}"/>
              </a:ext>
            </a:extLst>
          </p:cNvPr>
          <p:cNvGrpSpPr>
            <a:grpSpLocks/>
          </p:cNvGrpSpPr>
          <p:nvPr/>
        </p:nvGrpSpPr>
        <p:grpSpPr bwMode="auto">
          <a:xfrm>
            <a:off x="2073275" y="4579938"/>
            <a:ext cx="766763" cy="704850"/>
            <a:chOff x="-44" y="1473"/>
            <a:chExt cx="981" cy="1105"/>
          </a:xfrm>
        </p:grpSpPr>
        <p:pic>
          <p:nvPicPr>
            <p:cNvPr id="112661" name="Picture 73" descr="desktop_computer_stylized_medium">
              <a:extLst>
                <a:ext uri="{FF2B5EF4-FFF2-40B4-BE49-F238E27FC236}">
                  <a16:creationId xmlns:a16="http://schemas.microsoft.com/office/drawing/2014/main" id="{28ED2259-6576-42D9-9A19-BFC0AC7411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662" name="Freeform 74">
              <a:extLst>
                <a:ext uri="{FF2B5EF4-FFF2-40B4-BE49-F238E27FC236}">
                  <a16:creationId xmlns:a16="http://schemas.microsoft.com/office/drawing/2014/main" id="{B126FD22-C461-488D-9126-B5CD485A56A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Footer Placeholder 5">
            <a:extLst>
              <a:ext uri="{FF2B5EF4-FFF2-40B4-BE49-F238E27FC236}">
                <a16:creationId xmlns:a16="http://schemas.microsoft.com/office/drawing/2014/main" id="{0AD8D64F-5097-4FFC-B16C-9B170A2B60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113667" name="Slide Number Placeholder 6">
            <a:extLst>
              <a:ext uri="{FF2B5EF4-FFF2-40B4-BE49-F238E27FC236}">
                <a16:creationId xmlns:a16="http://schemas.microsoft.com/office/drawing/2014/main" id="{8BC9ACAD-22F5-4F9D-83DE-8BA93BF699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0E32F586-370F-46ED-9829-431593E089E8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13668" name="Picture 26" descr="underline_base">
            <a:extLst>
              <a:ext uri="{FF2B5EF4-FFF2-40B4-BE49-F238E27FC236}">
                <a16:creationId xmlns:a16="http://schemas.microsoft.com/office/drawing/2014/main" id="{849BADE2-2026-4A39-B29D-B5C9DFBB809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5950" y="1027113"/>
            <a:ext cx="4113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0597" name="Rectangle 2">
            <a:extLst>
              <a:ext uri="{FF2B5EF4-FFF2-40B4-BE49-F238E27FC236}">
                <a16:creationId xmlns:a16="http://schemas.microsoft.com/office/drawing/2014/main" id="{A2240B77-B0BE-42F3-B835-21424C7EECB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Why is TCP fair?</a:t>
            </a:r>
          </a:p>
        </p:txBody>
      </p:sp>
      <p:sp>
        <p:nvSpPr>
          <p:cNvPr id="110598" name="Rectangle 3">
            <a:extLst>
              <a:ext uri="{FF2B5EF4-FFF2-40B4-BE49-F238E27FC236}">
                <a16:creationId xmlns:a16="http://schemas.microsoft.com/office/drawing/2014/main" id="{619875D2-2ED2-48DA-B993-F46E953238B2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609600" y="1400175"/>
            <a:ext cx="8305800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two competing sessions:</a:t>
            </a:r>
          </a:p>
          <a:p>
            <a:pPr>
              <a:buFont typeface="Wingdings" charset="2"/>
              <a:buChar char="§"/>
              <a:defRPr/>
            </a:pPr>
            <a:r>
              <a:rPr lang="en-US" sz="2400">
                <a:ea typeface="ＭＳ Ｐゴシック" charset="0"/>
                <a:cs typeface="+mn-cs"/>
              </a:rPr>
              <a:t>additive increase gives slope of 1, as throughout increases</a:t>
            </a:r>
          </a:p>
          <a:p>
            <a:pPr>
              <a:buFont typeface="Wingdings" charset="2"/>
              <a:buChar char="§"/>
              <a:defRPr/>
            </a:pPr>
            <a:r>
              <a:rPr lang="en-US" sz="2400">
                <a:ea typeface="ＭＳ Ｐゴシック" charset="0"/>
                <a:cs typeface="+mn-cs"/>
              </a:rPr>
              <a:t>multiplicative decrease decreases throughput proportionally </a:t>
            </a:r>
          </a:p>
        </p:txBody>
      </p:sp>
      <p:sp>
        <p:nvSpPr>
          <p:cNvPr id="113671" name="Line 4">
            <a:extLst>
              <a:ext uri="{FF2B5EF4-FFF2-40B4-BE49-F238E27FC236}">
                <a16:creationId xmlns:a16="http://schemas.microsoft.com/office/drawing/2014/main" id="{433001E2-90BF-4100-9AAB-FAA91EE90475}"/>
              </a:ext>
            </a:extLst>
          </p:cNvPr>
          <p:cNvSpPr>
            <a:spLocks noChangeShapeType="1"/>
          </p:cNvSpPr>
          <p:nvPr/>
        </p:nvSpPr>
        <p:spPr bwMode="auto">
          <a:xfrm>
            <a:off x="2400300" y="5848350"/>
            <a:ext cx="36385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2" name="Line 5">
            <a:extLst>
              <a:ext uri="{FF2B5EF4-FFF2-40B4-BE49-F238E27FC236}">
                <a16:creationId xmlns:a16="http://schemas.microsoft.com/office/drawing/2014/main" id="{F5D2C201-B644-4E0C-B97C-7A40C15794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00300" y="2752725"/>
            <a:ext cx="0" cy="30861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3" name="Line 6">
            <a:extLst>
              <a:ext uri="{FF2B5EF4-FFF2-40B4-BE49-F238E27FC236}">
                <a16:creationId xmlns:a16="http://schemas.microsoft.com/office/drawing/2014/main" id="{C25AD8DE-2878-42CD-AB0A-60F3015413DE}"/>
              </a:ext>
            </a:extLst>
          </p:cNvPr>
          <p:cNvSpPr>
            <a:spLocks noChangeShapeType="1"/>
          </p:cNvSpPr>
          <p:nvPr/>
        </p:nvSpPr>
        <p:spPr bwMode="auto">
          <a:xfrm rot="-2938105" flipH="1" flipV="1">
            <a:off x="1793875" y="4487863"/>
            <a:ext cx="3560763" cy="14287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4" name="Line 7">
            <a:extLst>
              <a:ext uri="{FF2B5EF4-FFF2-40B4-BE49-F238E27FC236}">
                <a16:creationId xmlns:a16="http://schemas.microsoft.com/office/drawing/2014/main" id="{8320C36C-7B55-47DD-B5DF-1CF8FC51D36D}"/>
              </a:ext>
            </a:extLst>
          </p:cNvPr>
          <p:cNvSpPr>
            <a:spLocks noChangeShapeType="1"/>
          </p:cNvSpPr>
          <p:nvPr/>
        </p:nvSpPr>
        <p:spPr bwMode="auto">
          <a:xfrm>
            <a:off x="2381250" y="3000375"/>
            <a:ext cx="2819400" cy="2809875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5" name="Text Box 8">
            <a:extLst>
              <a:ext uri="{FF2B5EF4-FFF2-40B4-BE49-F238E27FC236}">
                <a16:creationId xmlns:a16="http://schemas.microsoft.com/office/drawing/2014/main" id="{C46BE979-FF21-4B8B-AC32-B6BE65E5BD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30413" y="2828925"/>
            <a:ext cx="4032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R</a:t>
            </a:r>
            <a:endParaRPr lang="en-US" altLang="en-US" sz="1000">
              <a:latin typeface="Arial" panose="020B0604020202020204" pitchFamily="34" charset="0"/>
            </a:endParaRPr>
          </a:p>
        </p:txBody>
      </p:sp>
      <p:sp>
        <p:nvSpPr>
          <p:cNvPr id="113676" name="Text Box 9">
            <a:extLst>
              <a:ext uri="{FF2B5EF4-FFF2-40B4-BE49-F238E27FC236}">
                <a16:creationId xmlns:a16="http://schemas.microsoft.com/office/drawing/2014/main" id="{68874E7C-85A8-42C1-B38A-0AA625C8B0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83163" y="5876925"/>
            <a:ext cx="4032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R</a:t>
            </a:r>
            <a:endParaRPr lang="en-US" altLang="en-US" sz="1000">
              <a:latin typeface="Arial" panose="020B0604020202020204" pitchFamily="34" charset="0"/>
            </a:endParaRPr>
          </a:p>
        </p:txBody>
      </p:sp>
      <p:sp>
        <p:nvSpPr>
          <p:cNvPr id="113677" name="Text Box 10">
            <a:extLst>
              <a:ext uri="{FF2B5EF4-FFF2-40B4-BE49-F238E27FC236}">
                <a16:creationId xmlns:a16="http://schemas.microsoft.com/office/drawing/2014/main" id="{1DD3CA00-255A-451C-A96B-E3FD1CF26F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9138" y="2819400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equal bandwidth share</a:t>
            </a:r>
            <a:endParaRPr lang="en-US" altLang="en-US" sz="1000">
              <a:latin typeface="Arial" panose="020B0604020202020204" pitchFamily="34" charset="0"/>
            </a:endParaRPr>
          </a:p>
        </p:txBody>
      </p:sp>
      <p:sp>
        <p:nvSpPr>
          <p:cNvPr id="113678" name="Text Box 11">
            <a:extLst>
              <a:ext uri="{FF2B5EF4-FFF2-40B4-BE49-F238E27FC236}">
                <a16:creationId xmlns:a16="http://schemas.microsoft.com/office/drawing/2014/main" id="{6C3B5F06-AC0E-46BB-8333-55FFB7D7A8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9913" y="5857875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Connection 1 throughput</a:t>
            </a:r>
            <a:endParaRPr lang="en-US" altLang="en-US" sz="1000">
              <a:latin typeface="Arial" panose="020B0604020202020204" pitchFamily="34" charset="0"/>
            </a:endParaRPr>
          </a:p>
        </p:txBody>
      </p:sp>
      <p:sp>
        <p:nvSpPr>
          <p:cNvPr id="113679" name="Text Box 12">
            <a:extLst>
              <a:ext uri="{FF2B5EF4-FFF2-40B4-BE49-F238E27FC236}">
                <a16:creationId xmlns:a16="http://schemas.microsoft.com/office/drawing/2014/main" id="{4343CA85-26E9-4F2A-86A4-D0CE2AF304F1}"/>
              </a:ext>
            </a:extLst>
          </p:cNvPr>
          <p:cNvSpPr txBox="1">
            <a:spLocks noChangeArrowheads="1"/>
          </p:cNvSpPr>
          <p:nvPr/>
        </p:nvSpPr>
        <p:spPr bwMode="auto">
          <a:xfrm rot="-5396642">
            <a:off x="424656" y="4396582"/>
            <a:ext cx="3546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Connection 2 throughput</a:t>
            </a:r>
            <a:endParaRPr lang="en-US" altLang="en-US" sz="1000">
              <a:latin typeface="Arial" panose="020B0604020202020204" pitchFamily="34" charset="0"/>
            </a:endParaRPr>
          </a:p>
        </p:txBody>
      </p:sp>
      <p:sp>
        <p:nvSpPr>
          <p:cNvPr id="215053" name="Line 13">
            <a:extLst>
              <a:ext uri="{FF2B5EF4-FFF2-40B4-BE49-F238E27FC236}">
                <a16:creationId xmlns:a16="http://schemas.microsoft.com/office/drawing/2014/main" id="{EB356A87-B07F-4DCD-B2BB-E51C434FCF80}"/>
              </a:ext>
            </a:extLst>
          </p:cNvPr>
          <p:cNvSpPr>
            <a:spLocks noChangeShapeType="1"/>
          </p:cNvSpPr>
          <p:nvPr/>
        </p:nvSpPr>
        <p:spPr bwMode="auto">
          <a:xfrm rot="-2938105" flipH="1" flipV="1">
            <a:off x="3503612" y="5105401"/>
            <a:ext cx="1293813" cy="4762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054" name="Text Box 14">
            <a:extLst>
              <a:ext uri="{FF2B5EF4-FFF2-40B4-BE49-F238E27FC236}">
                <a16:creationId xmlns:a16="http://schemas.microsoft.com/office/drawing/2014/main" id="{A49FCB68-3D43-471A-B7F1-F0291210B5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3538" y="4676775"/>
            <a:ext cx="45370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congestion avoidance: additive increase</a:t>
            </a:r>
            <a:endParaRPr lang="en-US" altLang="en-US" sz="1000">
              <a:latin typeface="Arial" panose="020B0604020202020204" pitchFamily="34" charset="0"/>
            </a:endParaRPr>
          </a:p>
        </p:txBody>
      </p:sp>
      <p:sp>
        <p:nvSpPr>
          <p:cNvPr id="215055" name="Line 15">
            <a:extLst>
              <a:ext uri="{FF2B5EF4-FFF2-40B4-BE49-F238E27FC236}">
                <a16:creationId xmlns:a16="http://schemas.microsoft.com/office/drawing/2014/main" id="{CF8EF35B-08A7-4C75-9C71-DD78D002B1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90900" y="4638675"/>
            <a:ext cx="1171575" cy="6318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056" name="Text Box 16">
            <a:extLst>
              <a:ext uri="{FF2B5EF4-FFF2-40B4-BE49-F238E27FC236}">
                <a16:creationId xmlns:a16="http://schemas.microsoft.com/office/drawing/2014/main" id="{F8F1929A-A0F0-4848-80A4-8AA7DAE39C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5350" y="4432300"/>
            <a:ext cx="3460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loss: decrease window by factor of 2</a:t>
            </a:r>
            <a:endParaRPr lang="en-US" altLang="en-US" sz="1000">
              <a:latin typeface="Arial" panose="020B0604020202020204" pitchFamily="34" charset="0"/>
            </a:endParaRPr>
          </a:p>
        </p:txBody>
      </p:sp>
      <p:sp>
        <p:nvSpPr>
          <p:cNvPr id="215057" name="Line 17">
            <a:extLst>
              <a:ext uri="{FF2B5EF4-FFF2-40B4-BE49-F238E27FC236}">
                <a16:creationId xmlns:a16="http://schemas.microsoft.com/office/drawing/2014/main" id="{2668C91E-A650-4274-B154-B3DD48F92554}"/>
              </a:ext>
            </a:extLst>
          </p:cNvPr>
          <p:cNvSpPr>
            <a:spLocks noChangeShapeType="1"/>
          </p:cNvSpPr>
          <p:nvPr/>
        </p:nvSpPr>
        <p:spPr bwMode="auto">
          <a:xfrm rot="-2938105" flipH="1" flipV="1">
            <a:off x="3182938" y="4778375"/>
            <a:ext cx="1303337" cy="23813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058" name="Text Box 18">
            <a:extLst>
              <a:ext uri="{FF2B5EF4-FFF2-40B4-BE49-F238E27FC236}">
                <a16:creationId xmlns:a16="http://schemas.microsoft.com/office/drawing/2014/main" id="{E086CBBB-EF4C-4B9A-8A92-ACD0B71EDE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7788" y="4191000"/>
            <a:ext cx="45370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congestion avoidance: additive increase</a:t>
            </a:r>
            <a:endParaRPr lang="en-US" altLang="en-US" sz="1000">
              <a:latin typeface="Arial" panose="020B0604020202020204" pitchFamily="34" charset="0"/>
            </a:endParaRPr>
          </a:p>
        </p:txBody>
      </p:sp>
      <p:sp>
        <p:nvSpPr>
          <p:cNvPr id="215059" name="Line 19">
            <a:extLst>
              <a:ext uri="{FF2B5EF4-FFF2-40B4-BE49-F238E27FC236}">
                <a16:creationId xmlns:a16="http://schemas.microsoft.com/office/drawing/2014/main" id="{9C0CB31C-65D1-4FBA-A4CA-32A1790EFF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48025" y="4352925"/>
            <a:ext cx="981075" cy="76517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060" name="Text Box 20">
            <a:extLst>
              <a:ext uri="{FF2B5EF4-FFF2-40B4-BE49-F238E27FC236}">
                <a16:creationId xmlns:a16="http://schemas.microsoft.com/office/drawing/2014/main" id="{5551A96A-D5AB-4973-B1D7-82F1958696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0" y="3984625"/>
            <a:ext cx="3460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loss: decrease window by factor of 2</a:t>
            </a:r>
            <a:endParaRPr lang="en-US" altLang="en-US" sz="1000">
              <a:latin typeface="Arial" panose="020B0604020202020204" pitchFamily="34" charset="0"/>
            </a:endParaRPr>
          </a:p>
        </p:txBody>
      </p:sp>
      <p:sp>
        <p:nvSpPr>
          <p:cNvPr id="215061" name="Line 21">
            <a:extLst>
              <a:ext uri="{FF2B5EF4-FFF2-40B4-BE49-F238E27FC236}">
                <a16:creationId xmlns:a16="http://schemas.microsoft.com/office/drawing/2014/main" id="{DB839C2C-4D51-4425-8FD6-2B175054A3D4}"/>
              </a:ext>
            </a:extLst>
          </p:cNvPr>
          <p:cNvSpPr>
            <a:spLocks noChangeShapeType="1"/>
          </p:cNvSpPr>
          <p:nvPr/>
        </p:nvSpPr>
        <p:spPr bwMode="auto">
          <a:xfrm rot="-2938105" flipH="1" flipV="1">
            <a:off x="3039269" y="4631532"/>
            <a:ext cx="1279525" cy="14287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062" name="Line 22">
            <a:extLst>
              <a:ext uri="{FF2B5EF4-FFF2-40B4-BE49-F238E27FC236}">
                <a16:creationId xmlns:a16="http://schemas.microsoft.com/office/drawing/2014/main" id="{B6946807-5FE9-4095-A37C-5000696AB8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81350" y="4171950"/>
            <a:ext cx="911225" cy="8890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063" name="Line 23">
            <a:extLst>
              <a:ext uri="{FF2B5EF4-FFF2-40B4-BE49-F238E27FC236}">
                <a16:creationId xmlns:a16="http://schemas.microsoft.com/office/drawing/2014/main" id="{00BC38EB-CB39-40DF-90B5-2FD02B7B3E72}"/>
              </a:ext>
            </a:extLst>
          </p:cNvPr>
          <p:cNvSpPr>
            <a:spLocks noChangeShapeType="1"/>
          </p:cNvSpPr>
          <p:nvPr/>
        </p:nvSpPr>
        <p:spPr bwMode="auto">
          <a:xfrm rot="-2938105" flipH="1" flipV="1">
            <a:off x="2959894" y="4568032"/>
            <a:ext cx="1279525" cy="14287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5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1505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5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215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1505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5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15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1505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5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215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21506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5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15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215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215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054" grpId="0" autoUpdateAnimBg="0"/>
      <p:bldP spid="215056" grpId="0" autoUpdateAnimBg="0"/>
      <p:bldP spid="215058" grpId="0" autoUpdateAnimBg="0"/>
      <p:bldP spid="215060" grpId="0" autoUpdateAnimBg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Footer Placeholder 5">
            <a:extLst>
              <a:ext uri="{FF2B5EF4-FFF2-40B4-BE49-F238E27FC236}">
                <a16:creationId xmlns:a16="http://schemas.microsoft.com/office/drawing/2014/main" id="{B8C521A2-9FE3-4248-A33A-BC7207331F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114691" name="Slide Number Placeholder 6">
            <a:extLst>
              <a:ext uri="{FF2B5EF4-FFF2-40B4-BE49-F238E27FC236}">
                <a16:creationId xmlns:a16="http://schemas.microsoft.com/office/drawing/2014/main" id="{C6861459-55EB-45BB-AADE-D8F4883D21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172D5DFB-8264-49F0-BE91-1A3095684924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14692" name="Picture 5" descr="underline_base">
            <a:extLst>
              <a:ext uri="{FF2B5EF4-FFF2-40B4-BE49-F238E27FC236}">
                <a16:creationId xmlns:a16="http://schemas.microsoft.com/office/drawing/2014/main" id="{D1A1968A-DE2C-4AF9-869C-9220DCB8F795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363" y="8223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1621" name="Rectangle 2">
            <a:extLst>
              <a:ext uri="{FF2B5EF4-FFF2-40B4-BE49-F238E27FC236}">
                <a16:creationId xmlns:a16="http://schemas.microsoft.com/office/drawing/2014/main" id="{126444B3-20CC-43B8-AA22-A8B8E13C5B9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Fairness (more)</a:t>
            </a:r>
          </a:p>
        </p:txBody>
      </p:sp>
      <p:sp>
        <p:nvSpPr>
          <p:cNvPr id="111622" name="Rectangle 3">
            <a:extLst>
              <a:ext uri="{FF2B5EF4-FFF2-40B4-BE49-F238E27FC236}">
                <a16:creationId xmlns:a16="http://schemas.microsoft.com/office/drawing/2014/main" id="{2DFDEFE7-94EE-4B4C-89EF-8EC00C6E11A9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69900" y="1219200"/>
            <a:ext cx="3810000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>
                <a:solidFill>
                  <a:srgbClr val="000099"/>
                </a:solidFill>
                <a:ea typeface="ＭＳ Ｐゴシック" charset="0"/>
                <a:cs typeface="+mn-cs"/>
              </a:rPr>
              <a:t>Fairness and UDP</a:t>
            </a:r>
          </a:p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multimedia apps often do not use TCP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do not want rate throttled by congestion control</a:t>
            </a:r>
          </a:p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instead use UDP: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send audio/video at constant rate, tolerate packet loss</a:t>
            </a:r>
          </a:p>
          <a:p>
            <a:pPr>
              <a:buFont typeface="Wingdings" charset="2"/>
              <a:buChar char="§"/>
              <a:defRPr/>
            </a:pPr>
            <a:endParaRPr lang="en-US">
              <a:ea typeface="ＭＳ Ｐゴシック" charset="0"/>
              <a:cs typeface="+mn-cs"/>
            </a:endParaRPr>
          </a:p>
        </p:txBody>
      </p:sp>
      <p:sp>
        <p:nvSpPr>
          <p:cNvPr id="111623" name="Rectangle 4">
            <a:extLst>
              <a:ext uri="{FF2B5EF4-FFF2-40B4-BE49-F238E27FC236}">
                <a16:creationId xmlns:a16="http://schemas.microsoft.com/office/drawing/2014/main" id="{4B0BBC38-403D-4CD6-9D4F-FB029688B1C0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587875" y="1223963"/>
            <a:ext cx="4029075" cy="4648200"/>
          </a:xfrm>
        </p:spPr>
        <p:txBody>
          <a:bodyPr/>
          <a:lstStyle/>
          <a:p>
            <a:pPr>
              <a:lnSpc>
                <a:spcPct val="90000"/>
              </a:lnSpc>
              <a:buFont typeface="Wingdings" charset="0"/>
              <a:buNone/>
              <a:defRPr/>
            </a:pPr>
            <a:r>
              <a:rPr lang="en-US" i="1" dirty="0">
                <a:solidFill>
                  <a:srgbClr val="000099"/>
                </a:solidFill>
                <a:ea typeface="ＭＳ Ｐゴシック" charset="0"/>
                <a:cs typeface="+mn-cs"/>
              </a:rPr>
              <a:t>Fairness, parallel TCP connections</a:t>
            </a:r>
          </a:p>
          <a:p>
            <a:pPr>
              <a:lnSpc>
                <a:spcPct val="90000"/>
              </a:lnSpc>
              <a:buFont typeface="Wingdings" charset="2"/>
              <a:buChar char="§"/>
              <a:defRPr/>
            </a:pPr>
            <a:r>
              <a:rPr lang="en-US" dirty="0">
                <a:ea typeface="ＭＳ Ｐゴシック" charset="0"/>
                <a:cs typeface="+mn-cs"/>
              </a:rPr>
              <a:t>application can open multiple parallel connections between two hosts</a:t>
            </a:r>
          </a:p>
          <a:p>
            <a:pPr>
              <a:lnSpc>
                <a:spcPct val="90000"/>
              </a:lnSpc>
              <a:buFont typeface="Wingdings" charset="2"/>
              <a:buChar char="§"/>
              <a:defRPr/>
            </a:pPr>
            <a:r>
              <a:rPr lang="en-US" dirty="0">
                <a:ea typeface="ＭＳ Ｐゴシック" charset="0"/>
                <a:cs typeface="+mn-cs"/>
              </a:rPr>
              <a:t>web browsers do this </a:t>
            </a:r>
          </a:p>
          <a:p>
            <a:pPr>
              <a:lnSpc>
                <a:spcPct val="90000"/>
              </a:lnSpc>
              <a:buFont typeface="Wingdings" charset="2"/>
              <a:buChar char="§"/>
              <a:defRPr/>
            </a:pPr>
            <a:r>
              <a:rPr lang="en-US" dirty="0">
                <a:ea typeface="ＭＳ Ｐゴシック" charset="0"/>
                <a:cs typeface="+mn-cs"/>
              </a:rPr>
              <a:t>e.g., link of rate R with 9 existing connections:</a:t>
            </a:r>
          </a:p>
          <a:p>
            <a:pPr lvl="1">
              <a:lnSpc>
                <a:spcPct val="90000"/>
              </a:lnSpc>
              <a:buFont typeface="Arial"/>
              <a:buChar char="•"/>
              <a:defRPr/>
            </a:pPr>
            <a:r>
              <a:rPr lang="en-US" sz="2000" dirty="0">
                <a:ea typeface="ＭＳ Ｐゴシック" charset="0"/>
              </a:rPr>
              <a:t>new app asks for 1 TCP, gets rate R/10</a:t>
            </a:r>
          </a:p>
          <a:p>
            <a:pPr lvl="1">
              <a:lnSpc>
                <a:spcPct val="90000"/>
              </a:lnSpc>
              <a:buFont typeface="Arial"/>
              <a:buChar char="•"/>
              <a:defRPr/>
            </a:pPr>
            <a:r>
              <a:rPr lang="en-US" sz="2000" dirty="0">
                <a:ea typeface="ＭＳ Ｐゴシック" charset="0"/>
              </a:rPr>
              <a:t>new app asks for 11 TCPs, gets R/2 </a:t>
            </a:r>
          </a:p>
          <a:p>
            <a:pPr>
              <a:lnSpc>
                <a:spcPct val="90000"/>
              </a:lnSpc>
              <a:buFont typeface="Wingdings" charset="2"/>
              <a:buChar char="§"/>
              <a:defRPr/>
            </a:pPr>
            <a:endParaRPr lang="en-US" sz="2000" dirty="0">
              <a:ea typeface="ＭＳ Ｐゴシック" charset="0"/>
              <a:cs typeface="+mn-cs"/>
            </a:endParaRPr>
          </a:p>
          <a:p>
            <a:pPr>
              <a:lnSpc>
                <a:spcPct val="90000"/>
              </a:lnSpc>
              <a:buFont typeface="Wingdings" charset="2"/>
              <a:buChar char="§"/>
              <a:defRPr/>
            </a:pPr>
            <a:endParaRPr lang="en-US" dirty="0">
              <a:ea typeface="ＭＳ Ｐゴシック" charset="0"/>
              <a:cs typeface="+mn-cs"/>
            </a:endParaRP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Footer Placeholder 5">
            <a:extLst>
              <a:ext uri="{FF2B5EF4-FFF2-40B4-BE49-F238E27FC236}">
                <a16:creationId xmlns:a16="http://schemas.microsoft.com/office/drawing/2014/main" id="{606C97BC-2704-41B4-BB7C-816FBA8BBF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115715" name="Slide Number Placeholder 6">
            <a:extLst>
              <a:ext uri="{FF2B5EF4-FFF2-40B4-BE49-F238E27FC236}">
                <a16:creationId xmlns:a16="http://schemas.microsoft.com/office/drawing/2014/main" id="{4BC9E2B3-7DBA-4550-B4D7-B9DA77689F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2AA53CD3-1842-4933-84C4-C21B87D5BF5D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09575" name="Rectangle 4">
            <a:extLst>
              <a:ext uri="{FF2B5EF4-FFF2-40B4-BE49-F238E27FC236}">
                <a16:creationId xmlns:a16="http://schemas.microsoft.com/office/drawing/2014/main" id="{12849DA7-9690-4FB6-8225-F200F6F5684D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44513" y="1309688"/>
            <a:ext cx="7620000" cy="219075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ea typeface="ＭＳ Ｐゴシック" charset="0"/>
                <a:cs typeface="+mn-cs"/>
              </a:rPr>
              <a:t>network-assisted congestion control:</a:t>
            </a:r>
          </a:p>
          <a:p>
            <a:pPr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  <a:cs typeface="+mn-cs"/>
              </a:rPr>
              <a:t>two bits in IP header (</a:t>
            </a:r>
            <a:r>
              <a:rPr lang="en-US" sz="2400" dirty="0" err="1">
                <a:ea typeface="ＭＳ Ｐゴシック" charset="0"/>
                <a:cs typeface="+mn-cs"/>
              </a:rPr>
              <a:t>ToS</a:t>
            </a:r>
            <a:r>
              <a:rPr lang="en-US" sz="2400" dirty="0">
                <a:ea typeface="ＭＳ Ｐゴシック" charset="0"/>
                <a:cs typeface="+mn-cs"/>
              </a:rPr>
              <a:t> field) marked </a:t>
            </a:r>
            <a:r>
              <a:rPr lang="en-US" sz="2400" i="1" dirty="0">
                <a:solidFill>
                  <a:srgbClr val="000090"/>
                </a:solidFill>
                <a:ea typeface="ＭＳ Ｐゴシック" charset="0"/>
                <a:cs typeface="+mn-cs"/>
              </a:rPr>
              <a:t>by network router</a:t>
            </a:r>
            <a:r>
              <a:rPr lang="en-US" sz="2400" dirty="0">
                <a:ea typeface="ＭＳ Ｐゴシック" charset="0"/>
                <a:cs typeface="+mn-cs"/>
              </a:rPr>
              <a:t> to indicate congestion</a:t>
            </a:r>
          </a:p>
          <a:p>
            <a:pPr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  <a:cs typeface="+mn-cs"/>
              </a:rPr>
              <a:t>congestion indication carried to receiving host</a:t>
            </a:r>
          </a:p>
          <a:p>
            <a:pPr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  <a:cs typeface="+mn-cs"/>
              </a:rPr>
              <a:t>receiver (seeing congestion indication in IP datagram) ) sets ECE bit on receiver-to-sender ACK segment to notify sender of congestion</a:t>
            </a:r>
          </a:p>
        </p:txBody>
      </p:sp>
      <p:sp>
        <p:nvSpPr>
          <p:cNvPr id="109584" name="Rectangle 43">
            <a:extLst>
              <a:ext uri="{FF2B5EF4-FFF2-40B4-BE49-F238E27FC236}">
                <a16:creationId xmlns:a16="http://schemas.microsoft.com/office/drawing/2014/main" id="{536A52A8-F9D2-42B1-BC01-650D9B68007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52400"/>
            <a:ext cx="8139113" cy="1143000"/>
          </a:xfrm>
        </p:spPr>
        <p:txBody>
          <a:bodyPr/>
          <a:lstStyle/>
          <a:p>
            <a:pPr>
              <a:defRPr/>
            </a:pPr>
            <a:r>
              <a:rPr lang="en-US" sz="4000" dirty="0">
                <a:ea typeface="ＭＳ Ｐゴシック" charset="0"/>
                <a:cs typeface="+mj-cs"/>
              </a:rPr>
              <a:t>Explicit Congestion Notification </a:t>
            </a:r>
            <a:r>
              <a:rPr lang="en-US" sz="2800" dirty="0">
                <a:ea typeface="ＭＳ Ｐゴシック" charset="0"/>
                <a:cs typeface="+mj-cs"/>
              </a:rPr>
              <a:t>(ECN)</a:t>
            </a:r>
          </a:p>
        </p:txBody>
      </p:sp>
      <p:pic>
        <p:nvPicPr>
          <p:cNvPr id="115718" name="Picture 45" descr="underline_base">
            <a:extLst>
              <a:ext uri="{FF2B5EF4-FFF2-40B4-BE49-F238E27FC236}">
                <a16:creationId xmlns:a16="http://schemas.microsoft.com/office/drawing/2014/main" id="{47319DA2-308C-4786-B9C5-075528340672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375" y="969963"/>
            <a:ext cx="67310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9" name="Text Box 8">
            <a:extLst>
              <a:ext uri="{FF2B5EF4-FFF2-40B4-BE49-F238E27FC236}">
                <a16:creationId xmlns:a16="http://schemas.microsoft.com/office/drawing/2014/main" id="{6A97EC75-9F71-43D3-8A5A-3D61D30EC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3825" y="4090988"/>
            <a:ext cx="7112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99"/>
                </a:solidFill>
                <a:latin typeface="Arial" panose="020B0604020202020204" pitchFamily="34" charset="0"/>
              </a:rPr>
              <a:t>source</a:t>
            </a:r>
            <a:endParaRPr lang="en-US" altLang="en-US" sz="2000" i="1">
              <a:solidFill>
                <a:srgbClr val="000099"/>
              </a:solidFill>
              <a:latin typeface="Arial" panose="020B0604020202020204" pitchFamily="34" charset="0"/>
            </a:endParaRPr>
          </a:p>
        </p:txBody>
      </p:sp>
      <p:sp>
        <p:nvSpPr>
          <p:cNvPr id="115720" name="Freeform 10">
            <a:extLst>
              <a:ext uri="{FF2B5EF4-FFF2-40B4-BE49-F238E27FC236}">
                <a16:creationId xmlns:a16="http://schemas.microsoft.com/office/drawing/2014/main" id="{7E91DED7-F88A-4A03-AAA6-7CDC429BB95E}"/>
              </a:ext>
            </a:extLst>
          </p:cNvPr>
          <p:cNvSpPr>
            <a:spLocks/>
          </p:cNvSpPr>
          <p:nvPr/>
        </p:nvSpPr>
        <p:spPr bwMode="auto">
          <a:xfrm flipH="1">
            <a:off x="855663" y="4383088"/>
            <a:ext cx="369887" cy="1368425"/>
          </a:xfrm>
          <a:custGeom>
            <a:avLst/>
            <a:gdLst>
              <a:gd name="T0" fmla="*/ 2147483646 w 12213"/>
              <a:gd name="T1" fmla="*/ 2147483646 h 10000"/>
              <a:gd name="T2" fmla="*/ 0 w 12213"/>
              <a:gd name="T3" fmla="*/ 0 h 10000"/>
              <a:gd name="T4" fmla="*/ 0 w 12213"/>
              <a:gd name="T5" fmla="*/ 2147483646 h 10000"/>
              <a:gd name="T6" fmla="*/ 2147483646 w 12213"/>
              <a:gd name="T7" fmla="*/ 2147483646 h 10000"/>
              <a:gd name="T8" fmla="*/ 2147483646 w 12213"/>
              <a:gd name="T9" fmla="*/ 2147483646 h 1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213" h="10000">
                <a:moveTo>
                  <a:pt x="11726" y="4661"/>
                </a:moveTo>
                <a:lnTo>
                  <a:pt x="0" y="0"/>
                </a:lnTo>
                <a:lnTo>
                  <a:pt x="0" y="10000"/>
                </a:lnTo>
                <a:lnTo>
                  <a:pt x="12213" y="6473"/>
                </a:lnTo>
                <a:lnTo>
                  <a:pt x="11726" y="4661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21" name="Rectangle 23">
            <a:extLst>
              <a:ext uri="{FF2B5EF4-FFF2-40B4-BE49-F238E27FC236}">
                <a16:creationId xmlns:a16="http://schemas.microsoft.com/office/drawing/2014/main" id="{7A31FB10-28C0-4887-9938-7A3F99ACF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8725" y="4381500"/>
            <a:ext cx="1076325" cy="134937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115722" name="Rectangle 24">
            <a:extLst>
              <a:ext uri="{FF2B5EF4-FFF2-40B4-BE49-F238E27FC236}">
                <a16:creationId xmlns:a16="http://schemas.microsoft.com/office/drawing/2014/main" id="{1CEB771A-AD32-45EF-88C4-0B2853FB8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9038" y="4446588"/>
            <a:ext cx="1066800" cy="12319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115723" name="Line 25">
            <a:extLst>
              <a:ext uri="{FF2B5EF4-FFF2-40B4-BE49-F238E27FC236}">
                <a16:creationId xmlns:a16="http://schemas.microsoft.com/office/drawing/2014/main" id="{BC908079-0056-45EF-BFBE-F8741FCA4869}"/>
              </a:ext>
            </a:extLst>
          </p:cNvPr>
          <p:cNvSpPr>
            <a:spLocks noChangeShapeType="1"/>
          </p:cNvSpPr>
          <p:nvPr/>
        </p:nvSpPr>
        <p:spPr bwMode="auto">
          <a:xfrm>
            <a:off x="1189038" y="4724400"/>
            <a:ext cx="1058862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" name="Text Box 26">
            <a:extLst>
              <a:ext uri="{FF2B5EF4-FFF2-40B4-BE49-F238E27FC236}">
                <a16:creationId xmlns:a16="http://schemas.microsoft.com/office/drawing/2014/main" id="{E7037CFA-E844-49A8-AE03-2023F2BF4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2525" y="4414838"/>
            <a:ext cx="1104900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/>
            <a:ext uri="{91240B29-F687-4f45-9708-019B960494DF}"/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lnSpc>
                <a:spcPct val="110000"/>
              </a:lnSpc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</a:rPr>
              <a:t>application</a:t>
            </a:r>
          </a:p>
          <a:p>
            <a:pPr algn="ctr">
              <a:lnSpc>
                <a:spcPct val="110000"/>
              </a:lnSpc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</a:rPr>
              <a:t>transport</a:t>
            </a:r>
          </a:p>
          <a:p>
            <a:pPr algn="ctr">
              <a:lnSpc>
                <a:spcPct val="110000"/>
              </a:lnSpc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</a:rPr>
              <a:t>network</a:t>
            </a:r>
          </a:p>
          <a:p>
            <a:pPr algn="ctr">
              <a:lnSpc>
                <a:spcPct val="110000"/>
              </a:lnSpc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</a:rPr>
              <a:t>link</a:t>
            </a:r>
          </a:p>
          <a:p>
            <a:pPr algn="ctr">
              <a:lnSpc>
                <a:spcPct val="110000"/>
              </a:lnSpc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</a:rPr>
              <a:t>physical</a:t>
            </a:r>
          </a:p>
        </p:txBody>
      </p:sp>
      <p:grpSp>
        <p:nvGrpSpPr>
          <p:cNvPr id="115725" name="Group 190">
            <a:extLst>
              <a:ext uri="{FF2B5EF4-FFF2-40B4-BE49-F238E27FC236}">
                <a16:creationId xmlns:a16="http://schemas.microsoft.com/office/drawing/2014/main" id="{6230C600-18BE-4025-BA69-F3CBD106D73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25463" y="4921250"/>
            <a:ext cx="673100" cy="701675"/>
            <a:chOff x="-44" y="1473"/>
            <a:chExt cx="981" cy="1105"/>
          </a:xfrm>
        </p:grpSpPr>
        <p:pic>
          <p:nvPicPr>
            <p:cNvPr id="115870" name="Picture 191" descr="desktop_computer_stylized_medium">
              <a:extLst>
                <a:ext uri="{FF2B5EF4-FFF2-40B4-BE49-F238E27FC236}">
                  <a16:creationId xmlns:a16="http://schemas.microsoft.com/office/drawing/2014/main" id="{E76D49A8-A6D9-4B04-9332-E3E5675F8E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871" name="Freeform 192">
              <a:extLst>
                <a:ext uri="{FF2B5EF4-FFF2-40B4-BE49-F238E27FC236}">
                  <a16:creationId xmlns:a16="http://schemas.microsoft.com/office/drawing/2014/main" id="{0D581697-F5E0-4DAC-B972-D4174B73193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8127 w 356"/>
                <a:gd name="T3" fmla="*/ 4362 h 368"/>
                <a:gd name="T4" fmla="*/ 68956 w 356"/>
                <a:gd name="T5" fmla="*/ 90881 h 368"/>
                <a:gd name="T6" fmla="*/ 15197 w 356"/>
                <a:gd name="T7" fmla="*/ 11365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5726" name="Line 25">
            <a:extLst>
              <a:ext uri="{FF2B5EF4-FFF2-40B4-BE49-F238E27FC236}">
                <a16:creationId xmlns:a16="http://schemas.microsoft.com/office/drawing/2014/main" id="{0A0CF70D-2129-44C6-AAA8-2508039B5DDC}"/>
              </a:ext>
            </a:extLst>
          </p:cNvPr>
          <p:cNvSpPr>
            <a:spLocks noChangeShapeType="1"/>
          </p:cNvSpPr>
          <p:nvPr/>
        </p:nvSpPr>
        <p:spPr bwMode="auto">
          <a:xfrm>
            <a:off x="1193800" y="4953000"/>
            <a:ext cx="1058863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7" name="Line 25">
            <a:extLst>
              <a:ext uri="{FF2B5EF4-FFF2-40B4-BE49-F238E27FC236}">
                <a16:creationId xmlns:a16="http://schemas.microsoft.com/office/drawing/2014/main" id="{BF1FED54-B811-4EDF-B83E-FA7E3FE39D24}"/>
              </a:ext>
            </a:extLst>
          </p:cNvPr>
          <p:cNvSpPr>
            <a:spLocks noChangeShapeType="1"/>
          </p:cNvSpPr>
          <p:nvPr/>
        </p:nvSpPr>
        <p:spPr bwMode="auto">
          <a:xfrm>
            <a:off x="1198563" y="5181600"/>
            <a:ext cx="1058862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8" name="Line 25">
            <a:extLst>
              <a:ext uri="{FF2B5EF4-FFF2-40B4-BE49-F238E27FC236}">
                <a16:creationId xmlns:a16="http://schemas.microsoft.com/office/drawing/2014/main" id="{94F4F7AA-3AAA-4F5C-83E7-4C05B9259F8B}"/>
              </a:ext>
            </a:extLst>
          </p:cNvPr>
          <p:cNvSpPr>
            <a:spLocks noChangeShapeType="1"/>
          </p:cNvSpPr>
          <p:nvPr/>
        </p:nvSpPr>
        <p:spPr bwMode="auto">
          <a:xfrm>
            <a:off x="1201738" y="5421313"/>
            <a:ext cx="1060450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29" name="Group 3">
            <a:extLst>
              <a:ext uri="{FF2B5EF4-FFF2-40B4-BE49-F238E27FC236}">
                <a16:creationId xmlns:a16="http://schemas.microsoft.com/office/drawing/2014/main" id="{9E278E23-22C6-480F-A15A-E41C74A60B09}"/>
              </a:ext>
            </a:extLst>
          </p:cNvPr>
          <p:cNvGrpSpPr>
            <a:grpSpLocks/>
          </p:cNvGrpSpPr>
          <p:nvPr/>
        </p:nvGrpSpPr>
        <p:grpSpPr bwMode="auto">
          <a:xfrm>
            <a:off x="6169025" y="4102100"/>
            <a:ext cx="2047875" cy="1657350"/>
            <a:chOff x="4882752" y="4007261"/>
            <a:chExt cx="2046816" cy="1656589"/>
          </a:xfrm>
        </p:grpSpPr>
        <p:sp>
          <p:nvSpPr>
            <p:cNvPr id="115857" name="Text Box 54">
              <a:extLst>
                <a:ext uri="{FF2B5EF4-FFF2-40B4-BE49-F238E27FC236}">
                  <a16:creationId xmlns:a16="http://schemas.microsoft.com/office/drawing/2014/main" id="{CE94E9DA-1B9A-4576-9E35-800C229A03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752" y="4007261"/>
              <a:ext cx="122608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i="1">
                  <a:solidFill>
                    <a:srgbClr val="000099"/>
                  </a:solidFill>
                  <a:latin typeface="Arial" panose="020B0604020202020204" pitchFamily="34" charset="0"/>
                </a:rPr>
                <a:t>destination</a:t>
              </a:r>
              <a:endParaRPr lang="en-US" altLang="en-US" sz="2000" i="1">
                <a:solidFill>
                  <a:srgbClr val="000099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115858" name="Group 2">
              <a:extLst>
                <a:ext uri="{FF2B5EF4-FFF2-40B4-BE49-F238E27FC236}">
                  <a16:creationId xmlns:a16="http://schemas.microsoft.com/office/drawing/2014/main" id="{6BA74AC7-1E8E-495D-837F-71028AE437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26877" y="4293078"/>
              <a:ext cx="2002691" cy="1370772"/>
              <a:chOff x="1305321" y="4687783"/>
              <a:chExt cx="2002691" cy="1370772"/>
            </a:xfrm>
          </p:grpSpPr>
          <p:sp>
            <p:nvSpPr>
              <p:cNvPr id="115859" name="Freeform 10">
                <a:extLst>
                  <a:ext uri="{FF2B5EF4-FFF2-40B4-BE49-F238E27FC236}">
                    <a16:creationId xmlns:a16="http://schemas.microsoft.com/office/drawing/2014/main" id="{63CBAA67-C176-49CE-9432-7303A58F2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639" y="4689320"/>
                <a:ext cx="302067" cy="1369235"/>
              </a:xfrm>
              <a:custGeom>
                <a:avLst/>
                <a:gdLst>
                  <a:gd name="T0" fmla="*/ 2147483646 w 267"/>
                  <a:gd name="T1" fmla="*/ 2147483646 h 1186"/>
                  <a:gd name="T2" fmla="*/ 0 w 267"/>
                  <a:gd name="T3" fmla="*/ 0 h 1186"/>
                  <a:gd name="T4" fmla="*/ 0 w 267"/>
                  <a:gd name="T5" fmla="*/ 2147483646 h 1186"/>
                  <a:gd name="T6" fmla="*/ 2147483646 w 267"/>
                  <a:gd name="T7" fmla="*/ 2147483646 h 1186"/>
                  <a:gd name="T8" fmla="*/ 2147483646 w 267"/>
                  <a:gd name="T9" fmla="*/ 2147483646 h 11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7"/>
                  <a:gd name="T16" fmla="*/ 0 h 1186"/>
                  <a:gd name="T17" fmla="*/ 267 w 267"/>
                  <a:gd name="T18" fmla="*/ 1186 h 11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7" h="1186">
                    <a:moveTo>
                      <a:pt x="254" y="466"/>
                    </a:moveTo>
                    <a:lnTo>
                      <a:pt x="0" y="0"/>
                    </a:lnTo>
                    <a:lnTo>
                      <a:pt x="0" y="1186"/>
                    </a:lnTo>
                    <a:lnTo>
                      <a:pt x="267" y="652"/>
                    </a:lnTo>
                    <a:lnTo>
                      <a:pt x="254" y="466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60" name="Rectangle 23">
                <a:extLst>
                  <a:ext uri="{FF2B5EF4-FFF2-40B4-BE49-F238E27FC236}">
                    <a16:creationId xmlns:a16="http://schemas.microsoft.com/office/drawing/2014/main" id="{D163211B-F100-4559-928E-DFA1F33D0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1170" y="4687783"/>
                <a:ext cx="1076676" cy="1350371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600">
                  <a:latin typeface="Tahoma" panose="020B0604030504040204" pitchFamily="34" charset="0"/>
                </a:endParaRPr>
              </a:p>
            </p:txBody>
          </p:sp>
          <p:sp>
            <p:nvSpPr>
              <p:cNvPr id="115861" name="Rectangle 24">
                <a:extLst>
                  <a:ext uri="{FF2B5EF4-FFF2-40B4-BE49-F238E27FC236}">
                    <a16:creationId xmlns:a16="http://schemas.microsoft.com/office/drawing/2014/main" id="{6C0B9D33-505A-4480-8D79-22107A484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249" y="4752754"/>
                <a:ext cx="1067215" cy="1231976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600">
                  <a:latin typeface="Tahoma" panose="020B0604030504040204" pitchFamily="34" charset="0"/>
                </a:endParaRPr>
              </a:p>
            </p:txBody>
          </p:sp>
          <p:sp>
            <p:nvSpPr>
              <p:cNvPr id="115862" name="Line 25">
                <a:extLst>
                  <a:ext uri="{FF2B5EF4-FFF2-40B4-BE49-F238E27FC236}">
                    <a16:creationId xmlns:a16="http://schemas.microsoft.com/office/drawing/2014/main" id="{3BE5E432-5262-4573-A48E-E8260457BE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1249" y="50313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3" name="Text Box 26">
                <a:extLst>
                  <a:ext uri="{FF2B5EF4-FFF2-40B4-BE49-F238E27FC236}">
                    <a16:creationId xmlns:a16="http://schemas.microsoft.com/office/drawing/2014/main" id="{D5649410-F216-421E-9451-512AC4CBA5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5623" y="4722494"/>
                <a:ext cx="1104329" cy="12741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>
                  <a:lnSpc>
                    <a:spcPct val="110000"/>
                  </a:lnSpc>
                  <a:defRPr/>
                </a:pPr>
                <a:r>
                  <a:rPr lang="en-US" sz="1400" dirty="0">
                    <a:solidFill>
                      <a:schemeClr val="bg1">
                        <a:lumMod val="75000"/>
                      </a:schemeClr>
                    </a:solidFill>
                  </a:rPr>
                  <a:t>application</a:t>
                </a:r>
              </a:p>
              <a:p>
                <a:pPr algn="ctr">
                  <a:lnSpc>
                    <a:spcPct val="110000"/>
                  </a:lnSpc>
                  <a:defRPr/>
                </a:pPr>
                <a:r>
                  <a:rPr lang="en-US" sz="1400" dirty="0">
                    <a:solidFill>
                      <a:schemeClr val="bg1">
                        <a:lumMod val="75000"/>
                      </a:schemeClr>
                    </a:solidFill>
                  </a:rPr>
                  <a:t>transport</a:t>
                </a:r>
              </a:p>
              <a:p>
                <a:pPr algn="ctr">
                  <a:lnSpc>
                    <a:spcPct val="110000"/>
                  </a:lnSpc>
                  <a:defRPr/>
                </a:pPr>
                <a:r>
                  <a:rPr lang="en-US" sz="1400" dirty="0">
                    <a:solidFill>
                      <a:schemeClr val="bg1">
                        <a:lumMod val="75000"/>
                      </a:schemeClr>
                    </a:solidFill>
                  </a:rPr>
                  <a:t>network</a:t>
                </a:r>
              </a:p>
              <a:p>
                <a:pPr algn="ctr">
                  <a:lnSpc>
                    <a:spcPct val="110000"/>
                  </a:lnSpc>
                  <a:defRPr/>
                </a:pPr>
                <a:r>
                  <a:rPr lang="en-US" sz="1400" dirty="0">
                    <a:solidFill>
                      <a:schemeClr val="bg1">
                        <a:lumMod val="75000"/>
                      </a:schemeClr>
                    </a:solidFill>
                  </a:rPr>
                  <a:t>link</a:t>
                </a:r>
              </a:p>
              <a:p>
                <a:pPr algn="ctr">
                  <a:lnSpc>
                    <a:spcPct val="110000"/>
                  </a:lnSpc>
                  <a:defRPr/>
                </a:pPr>
                <a:r>
                  <a:rPr lang="en-US" sz="1400" dirty="0">
                    <a:solidFill>
                      <a:schemeClr val="bg1">
                        <a:lumMod val="75000"/>
                      </a:schemeClr>
                    </a:solidFill>
                  </a:rPr>
                  <a:t>physical</a:t>
                </a:r>
              </a:p>
            </p:txBody>
          </p:sp>
          <p:grpSp>
            <p:nvGrpSpPr>
              <p:cNvPr id="115864" name="Group 190">
                <a:extLst>
                  <a:ext uri="{FF2B5EF4-FFF2-40B4-BE49-F238E27FC236}">
                    <a16:creationId xmlns:a16="http://schemas.microsoft.com/office/drawing/2014/main" id="{D966D21C-E182-4780-9B3A-74F506D549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2634682" y="5076164"/>
                <a:ext cx="673330" cy="701684"/>
                <a:chOff x="-44" y="1473"/>
                <a:chExt cx="981" cy="1105"/>
              </a:xfrm>
            </p:grpSpPr>
            <p:pic>
              <p:nvPicPr>
                <p:cNvPr id="115868" name="Picture 191" descr="desktop_computer_stylized_medium">
                  <a:extLst>
                    <a:ext uri="{FF2B5EF4-FFF2-40B4-BE49-F238E27FC236}">
                      <a16:creationId xmlns:a16="http://schemas.microsoft.com/office/drawing/2014/main" id="{F8C10C81-4440-429F-9931-C5FD3784F85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5869" name="Freeform 192">
                  <a:extLst>
                    <a:ext uri="{FF2B5EF4-FFF2-40B4-BE49-F238E27FC236}">
                      <a16:creationId xmlns:a16="http://schemas.microsoft.com/office/drawing/2014/main" id="{14BD1F0A-9E72-4BCC-B52B-CC6D710C6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58127 w 356"/>
                    <a:gd name="T3" fmla="*/ 4362 h 368"/>
                    <a:gd name="T4" fmla="*/ 68956 w 356"/>
                    <a:gd name="T5" fmla="*/ 90881 h 368"/>
                    <a:gd name="T6" fmla="*/ 15197 w 356"/>
                    <a:gd name="T7" fmla="*/ 11365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15865" name="Line 25">
                <a:extLst>
                  <a:ext uri="{FF2B5EF4-FFF2-40B4-BE49-F238E27FC236}">
                    <a16:creationId xmlns:a16="http://schemas.microsoft.com/office/drawing/2014/main" id="{6D141E7F-C699-41B8-A14E-BFA2DDF678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5720" y="52602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66" name="Line 25">
                <a:extLst>
                  <a:ext uri="{FF2B5EF4-FFF2-40B4-BE49-F238E27FC236}">
                    <a16:creationId xmlns:a16="http://schemas.microsoft.com/office/drawing/2014/main" id="{73B9805A-995A-4C35-BFFE-8141A5899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0191" y="54891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67" name="Line 25">
                <a:extLst>
                  <a:ext uri="{FF2B5EF4-FFF2-40B4-BE49-F238E27FC236}">
                    <a16:creationId xmlns:a16="http://schemas.microsoft.com/office/drawing/2014/main" id="{113FB977-F91E-4D0D-9EBC-D3130E1FFE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4662" y="57282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5730" name="Freeform 2">
            <a:extLst>
              <a:ext uri="{FF2B5EF4-FFF2-40B4-BE49-F238E27FC236}">
                <a16:creationId xmlns:a16="http://schemas.microsoft.com/office/drawing/2014/main" id="{ECD2B7B4-C24F-45B1-A4CC-A8452AD6F8D3}"/>
              </a:ext>
            </a:extLst>
          </p:cNvPr>
          <p:cNvSpPr>
            <a:spLocks/>
          </p:cNvSpPr>
          <p:nvPr/>
        </p:nvSpPr>
        <p:spPr bwMode="auto">
          <a:xfrm>
            <a:off x="2730500" y="5227638"/>
            <a:ext cx="2849563" cy="1481137"/>
          </a:xfrm>
          <a:custGeom>
            <a:avLst/>
            <a:gdLst>
              <a:gd name="T0" fmla="*/ 2147483646 w 1794"/>
              <a:gd name="T1" fmla="*/ 2147483646 h 933"/>
              <a:gd name="T2" fmla="*/ 2147483646 w 1794"/>
              <a:gd name="T3" fmla="*/ 2147483646 h 933"/>
              <a:gd name="T4" fmla="*/ 2147483646 w 1794"/>
              <a:gd name="T5" fmla="*/ 2147483646 h 933"/>
              <a:gd name="T6" fmla="*/ 2147483646 w 1794"/>
              <a:gd name="T7" fmla="*/ 2147483646 h 933"/>
              <a:gd name="T8" fmla="*/ 2147483646 w 1794"/>
              <a:gd name="T9" fmla="*/ 2147483646 h 933"/>
              <a:gd name="T10" fmla="*/ 2147483646 w 1794"/>
              <a:gd name="T11" fmla="*/ 2147483646 h 933"/>
              <a:gd name="T12" fmla="*/ 2147483646 w 1794"/>
              <a:gd name="T13" fmla="*/ 2147483646 h 933"/>
              <a:gd name="T14" fmla="*/ 2147483646 w 1794"/>
              <a:gd name="T15" fmla="*/ 2147483646 h 933"/>
              <a:gd name="T16" fmla="*/ 2147483646 w 1794"/>
              <a:gd name="T17" fmla="*/ 2147483646 h 933"/>
              <a:gd name="T18" fmla="*/ 2147483646 w 1794"/>
              <a:gd name="T19" fmla="*/ 2147483646 h 933"/>
              <a:gd name="T20" fmla="*/ 2147483646 w 1794"/>
              <a:gd name="T21" fmla="*/ 2147483646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1" name="Freeform 6">
            <a:extLst>
              <a:ext uri="{FF2B5EF4-FFF2-40B4-BE49-F238E27FC236}">
                <a16:creationId xmlns:a16="http://schemas.microsoft.com/office/drawing/2014/main" id="{BE978504-0B5E-4BEF-9AE4-EC51B1E64D73}"/>
              </a:ext>
            </a:extLst>
          </p:cNvPr>
          <p:cNvSpPr>
            <a:spLocks/>
          </p:cNvSpPr>
          <p:nvPr/>
        </p:nvSpPr>
        <p:spPr bwMode="auto">
          <a:xfrm>
            <a:off x="3368675" y="5530850"/>
            <a:ext cx="542925" cy="295275"/>
          </a:xfrm>
          <a:custGeom>
            <a:avLst/>
            <a:gdLst>
              <a:gd name="T0" fmla="*/ 0 w 342"/>
              <a:gd name="T1" fmla="*/ 2147483646 h 186"/>
              <a:gd name="T2" fmla="*/ 2147483646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32" name="Group 7">
            <a:extLst>
              <a:ext uri="{FF2B5EF4-FFF2-40B4-BE49-F238E27FC236}">
                <a16:creationId xmlns:a16="http://schemas.microsoft.com/office/drawing/2014/main" id="{2F06EAAE-AA56-47A4-897D-D4A708E0ACC4}"/>
              </a:ext>
            </a:extLst>
          </p:cNvPr>
          <p:cNvGrpSpPr>
            <a:grpSpLocks/>
          </p:cNvGrpSpPr>
          <p:nvPr/>
        </p:nvGrpSpPr>
        <p:grpSpPr bwMode="auto">
          <a:xfrm>
            <a:off x="2874963" y="5705475"/>
            <a:ext cx="501650" cy="233363"/>
            <a:chOff x="3600" y="219"/>
            <a:chExt cx="360" cy="175"/>
          </a:xfrm>
        </p:grpSpPr>
        <p:sp>
          <p:nvSpPr>
            <p:cNvPr id="115844" name="Oval 8">
              <a:extLst>
                <a:ext uri="{FF2B5EF4-FFF2-40B4-BE49-F238E27FC236}">
                  <a16:creationId xmlns:a16="http://schemas.microsoft.com/office/drawing/2014/main" id="{D6FB003C-0C71-4776-9000-5187596FA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98"/>
              <a:ext cx="355" cy="96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15845" name="Line 9">
              <a:extLst>
                <a:ext uri="{FF2B5EF4-FFF2-40B4-BE49-F238E27FC236}">
                  <a16:creationId xmlns:a16="http://schemas.microsoft.com/office/drawing/2014/main" id="{21E99C05-8F1B-46B8-A45B-CC267A8ED2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5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46" name="Line 10">
              <a:extLst>
                <a:ext uri="{FF2B5EF4-FFF2-40B4-BE49-F238E27FC236}">
                  <a16:creationId xmlns:a16="http://schemas.microsoft.com/office/drawing/2014/main" id="{387F8050-BA80-4DBF-9FA5-BBF11E0986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47" name="Rectangle 11">
              <a:extLst>
                <a:ext uri="{FF2B5EF4-FFF2-40B4-BE49-F238E27FC236}">
                  <a16:creationId xmlns:a16="http://schemas.microsoft.com/office/drawing/2014/main" id="{B51D9820-D4FF-476A-9A13-EA5CABCA4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89"/>
              <a:ext cx="352" cy="58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15848" name="Oval 12">
              <a:extLst>
                <a:ext uri="{FF2B5EF4-FFF2-40B4-BE49-F238E27FC236}">
                  <a16:creationId xmlns:a16="http://schemas.microsoft.com/office/drawing/2014/main" id="{393194FE-9F1F-4E5E-84E9-31BF3D804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" y="219"/>
              <a:ext cx="354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latin typeface="Tahoma" panose="020B0604030504040204" pitchFamily="34" charset="0"/>
              </a:endParaRPr>
            </a:p>
          </p:txBody>
        </p:sp>
        <p:grpSp>
          <p:nvGrpSpPr>
            <p:cNvPr id="115849" name="Group 13">
              <a:extLst>
                <a:ext uri="{FF2B5EF4-FFF2-40B4-BE49-F238E27FC236}">
                  <a16:creationId xmlns:a16="http://schemas.microsoft.com/office/drawing/2014/main" id="{A0C32F93-8E38-4D0F-B57F-D284E78597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15854" name="Line 14">
                <a:extLst>
                  <a:ext uri="{FF2B5EF4-FFF2-40B4-BE49-F238E27FC236}">
                    <a16:creationId xmlns:a16="http://schemas.microsoft.com/office/drawing/2014/main" id="{DC3AB047-3395-4E0E-AB84-D5594B38CE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55" name="Line 15">
                <a:extLst>
                  <a:ext uri="{FF2B5EF4-FFF2-40B4-BE49-F238E27FC236}">
                    <a16:creationId xmlns:a16="http://schemas.microsoft.com/office/drawing/2014/main" id="{795170B4-C58D-4C99-8C8A-2FF0FEDC03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2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56" name="Line 16">
                <a:extLst>
                  <a:ext uri="{FF2B5EF4-FFF2-40B4-BE49-F238E27FC236}">
                    <a16:creationId xmlns:a16="http://schemas.microsoft.com/office/drawing/2014/main" id="{9BAF38AD-205A-4AE6-93CD-F6AF86F325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5850" name="Group 17">
              <a:extLst>
                <a:ext uri="{FF2B5EF4-FFF2-40B4-BE49-F238E27FC236}">
                  <a16:creationId xmlns:a16="http://schemas.microsoft.com/office/drawing/2014/main" id="{1E031BA3-20C1-43D5-A835-004E080F3DAC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15851" name="Line 18">
                <a:extLst>
                  <a:ext uri="{FF2B5EF4-FFF2-40B4-BE49-F238E27FC236}">
                    <a16:creationId xmlns:a16="http://schemas.microsoft.com/office/drawing/2014/main" id="{D0B297D9-DC55-445D-8DE9-115EC6AA7C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6"/>
                <a:ext cx="50" cy="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52" name="Line 19">
                <a:extLst>
                  <a:ext uri="{FF2B5EF4-FFF2-40B4-BE49-F238E27FC236}">
                    <a16:creationId xmlns:a16="http://schemas.microsoft.com/office/drawing/2014/main" id="{5C759B7E-CC69-440C-8D65-68661F8196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53" name="Line 20">
                <a:extLst>
                  <a:ext uri="{FF2B5EF4-FFF2-40B4-BE49-F238E27FC236}">
                    <a16:creationId xmlns:a16="http://schemas.microsoft.com/office/drawing/2014/main" id="{564D9BF7-C5BA-4538-98BE-E4509BC34E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49"/>
                <a:ext cx="52" cy="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5733" name="Group 21">
            <a:extLst>
              <a:ext uri="{FF2B5EF4-FFF2-40B4-BE49-F238E27FC236}">
                <a16:creationId xmlns:a16="http://schemas.microsoft.com/office/drawing/2014/main" id="{1B3988B1-0091-4BED-87AD-6050459D353E}"/>
              </a:ext>
            </a:extLst>
          </p:cNvPr>
          <p:cNvGrpSpPr>
            <a:grpSpLocks/>
          </p:cNvGrpSpPr>
          <p:nvPr/>
        </p:nvGrpSpPr>
        <p:grpSpPr bwMode="auto">
          <a:xfrm>
            <a:off x="3227388" y="6343650"/>
            <a:ext cx="501650" cy="233363"/>
            <a:chOff x="3600" y="219"/>
            <a:chExt cx="360" cy="175"/>
          </a:xfrm>
        </p:grpSpPr>
        <p:sp>
          <p:nvSpPr>
            <p:cNvPr id="115831" name="Oval 22">
              <a:extLst>
                <a:ext uri="{FF2B5EF4-FFF2-40B4-BE49-F238E27FC236}">
                  <a16:creationId xmlns:a16="http://schemas.microsoft.com/office/drawing/2014/main" id="{5D45C78C-D21E-4EDF-BD6F-AEBC72A86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98"/>
              <a:ext cx="355" cy="96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15832" name="Line 23">
              <a:extLst>
                <a:ext uri="{FF2B5EF4-FFF2-40B4-BE49-F238E27FC236}">
                  <a16:creationId xmlns:a16="http://schemas.microsoft.com/office/drawing/2014/main" id="{A5F65ECB-555E-4237-ADE7-53E33C0088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5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33" name="Line 24">
              <a:extLst>
                <a:ext uri="{FF2B5EF4-FFF2-40B4-BE49-F238E27FC236}">
                  <a16:creationId xmlns:a16="http://schemas.microsoft.com/office/drawing/2014/main" id="{92BA8798-B9DC-4AA9-B4A7-BFC8F902C1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34" name="Rectangle 25">
              <a:extLst>
                <a:ext uri="{FF2B5EF4-FFF2-40B4-BE49-F238E27FC236}">
                  <a16:creationId xmlns:a16="http://schemas.microsoft.com/office/drawing/2014/main" id="{B2E82491-746D-430B-8A60-CE93A693D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89"/>
              <a:ext cx="352" cy="58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15835" name="Oval 26">
              <a:extLst>
                <a:ext uri="{FF2B5EF4-FFF2-40B4-BE49-F238E27FC236}">
                  <a16:creationId xmlns:a16="http://schemas.microsoft.com/office/drawing/2014/main" id="{D3651320-41E5-4D3C-93E8-60784D20A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19"/>
              <a:ext cx="355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latin typeface="Tahoma" panose="020B0604030504040204" pitchFamily="34" charset="0"/>
              </a:endParaRPr>
            </a:p>
          </p:txBody>
        </p:sp>
        <p:grpSp>
          <p:nvGrpSpPr>
            <p:cNvPr id="115836" name="Group 27">
              <a:extLst>
                <a:ext uri="{FF2B5EF4-FFF2-40B4-BE49-F238E27FC236}">
                  <a16:creationId xmlns:a16="http://schemas.microsoft.com/office/drawing/2014/main" id="{74C07C3B-00D0-483A-8DF7-6D7C592242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15841" name="Line 28">
                <a:extLst>
                  <a:ext uri="{FF2B5EF4-FFF2-40B4-BE49-F238E27FC236}">
                    <a16:creationId xmlns:a16="http://schemas.microsoft.com/office/drawing/2014/main" id="{CF4047AC-1B48-4BD4-A507-3D86042B84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42" name="Line 29">
                <a:extLst>
                  <a:ext uri="{FF2B5EF4-FFF2-40B4-BE49-F238E27FC236}">
                    <a16:creationId xmlns:a16="http://schemas.microsoft.com/office/drawing/2014/main" id="{68072907-7433-4C10-A9FD-245ED6738C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2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43" name="Line 30">
                <a:extLst>
                  <a:ext uri="{FF2B5EF4-FFF2-40B4-BE49-F238E27FC236}">
                    <a16:creationId xmlns:a16="http://schemas.microsoft.com/office/drawing/2014/main" id="{699F39A6-86A8-4C3F-AA6E-1744D23D3B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5837" name="Group 31">
              <a:extLst>
                <a:ext uri="{FF2B5EF4-FFF2-40B4-BE49-F238E27FC236}">
                  <a16:creationId xmlns:a16="http://schemas.microsoft.com/office/drawing/2014/main" id="{22BB2C5D-555C-4560-AB06-D8D330030C05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15838" name="Line 32">
                <a:extLst>
                  <a:ext uri="{FF2B5EF4-FFF2-40B4-BE49-F238E27FC236}">
                    <a16:creationId xmlns:a16="http://schemas.microsoft.com/office/drawing/2014/main" id="{B753FC15-FE63-4F63-9043-69B742275E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6"/>
                <a:ext cx="50" cy="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39" name="Line 33">
                <a:extLst>
                  <a:ext uri="{FF2B5EF4-FFF2-40B4-BE49-F238E27FC236}">
                    <a16:creationId xmlns:a16="http://schemas.microsoft.com/office/drawing/2014/main" id="{3BF7C07D-5DF6-4D87-80A1-5B7FD13FC1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40" name="Line 34">
                <a:extLst>
                  <a:ext uri="{FF2B5EF4-FFF2-40B4-BE49-F238E27FC236}">
                    <a16:creationId xmlns:a16="http://schemas.microsoft.com/office/drawing/2014/main" id="{4D5AF63E-2920-456E-9B0D-2775A623A5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49"/>
                <a:ext cx="52" cy="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5734" name="Group 35">
            <a:extLst>
              <a:ext uri="{FF2B5EF4-FFF2-40B4-BE49-F238E27FC236}">
                <a16:creationId xmlns:a16="http://schemas.microsoft.com/office/drawing/2014/main" id="{FC12E2CF-480C-4433-80D1-ED12703FAC4D}"/>
              </a:ext>
            </a:extLst>
          </p:cNvPr>
          <p:cNvGrpSpPr>
            <a:grpSpLocks/>
          </p:cNvGrpSpPr>
          <p:nvPr/>
        </p:nvGrpSpPr>
        <p:grpSpPr bwMode="auto">
          <a:xfrm>
            <a:off x="3902075" y="5400675"/>
            <a:ext cx="501650" cy="233363"/>
            <a:chOff x="3600" y="219"/>
            <a:chExt cx="360" cy="175"/>
          </a:xfrm>
        </p:grpSpPr>
        <p:sp>
          <p:nvSpPr>
            <p:cNvPr id="115818" name="Oval 36">
              <a:extLst>
                <a:ext uri="{FF2B5EF4-FFF2-40B4-BE49-F238E27FC236}">
                  <a16:creationId xmlns:a16="http://schemas.microsoft.com/office/drawing/2014/main" id="{900E9846-30E8-4621-A651-8F819565A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98"/>
              <a:ext cx="355" cy="96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15819" name="Line 37">
              <a:extLst>
                <a:ext uri="{FF2B5EF4-FFF2-40B4-BE49-F238E27FC236}">
                  <a16:creationId xmlns:a16="http://schemas.microsoft.com/office/drawing/2014/main" id="{AD7B693A-E5A5-4E9E-8426-F3D3E36D0A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5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20" name="Line 38">
              <a:extLst>
                <a:ext uri="{FF2B5EF4-FFF2-40B4-BE49-F238E27FC236}">
                  <a16:creationId xmlns:a16="http://schemas.microsoft.com/office/drawing/2014/main" id="{97669060-E60A-4B72-A341-A866E97E78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21" name="Rectangle 39">
              <a:extLst>
                <a:ext uri="{FF2B5EF4-FFF2-40B4-BE49-F238E27FC236}">
                  <a16:creationId xmlns:a16="http://schemas.microsoft.com/office/drawing/2014/main" id="{1F7C33A8-95DE-4C25-A1AF-2BDBE78FB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89"/>
              <a:ext cx="352" cy="58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15822" name="Oval 40">
              <a:extLst>
                <a:ext uri="{FF2B5EF4-FFF2-40B4-BE49-F238E27FC236}">
                  <a16:creationId xmlns:a16="http://schemas.microsoft.com/office/drawing/2014/main" id="{127DE43B-E554-478B-BAC2-1A9338DB6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19"/>
              <a:ext cx="355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latin typeface="Tahoma" panose="020B0604030504040204" pitchFamily="34" charset="0"/>
              </a:endParaRPr>
            </a:p>
          </p:txBody>
        </p:sp>
        <p:grpSp>
          <p:nvGrpSpPr>
            <p:cNvPr id="115823" name="Group 41">
              <a:extLst>
                <a:ext uri="{FF2B5EF4-FFF2-40B4-BE49-F238E27FC236}">
                  <a16:creationId xmlns:a16="http://schemas.microsoft.com/office/drawing/2014/main" id="{3902AB2B-7CC4-4BD2-9784-E97F8C102F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15828" name="Line 42">
                <a:extLst>
                  <a:ext uri="{FF2B5EF4-FFF2-40B4-BE49-F238E27FC236}">
                    <a16:creationId xmlns:a16="http://schemas.microsoft.com/office/drawing/2014/main" id="{053D810F-FDA6-45A3-BC45-2D2D1A1B51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29" name="Line 43">
                <a:extLst>
                  <a:ext uri="{FF2B5EF4-FFF2-40B4-BE49-F238E27FC236}">
                    <a16:creationId xmlns:a16="http://schemas.microsoft.com/office/drawing/2014/main" id="{34D02601-018E-47E4-91A9-ED1FF7B505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2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30" name="Line 44">
                <a:extLst>
                  <a:ext uri="{FF2B5EF4-FFF2-40B4-BE49-F238E27FC236}">
                    <a16:creationId xmlns:a16="http://schemas.microsoft.com/office/drawing/2014/main" id="{B1FFB823-235F-434D-8E50-C3F78C5596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5824" name="Group 45">
              <a:extLst>
                <a:ext uri="{FF2B5EF4-FFF2-40B4-BE49-F238E27FC236}">
                  <a16:creationId xmlns:a16="http://schemas.microsoft.com/office/drawing/2014/main" id="{44688781-B31B-4DF0-AA5B-01363C5A890A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15825" name="Line 46">
                <a:extLst>
                  <a:ext uri="{FF2B5EF4-FFF2-40B4-BE49-F238E27FC236}">
                    <a16:creationId xmlns:a16="http://schemas.microsoft.com/office/drawing/2014/main" id="{212594E7-E542-40EE-9C37-A77E67F8B5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6"/>
                <a:ext cx="50" cy="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26" name="Line 47">
                <a:extLst>
                  <a:ext uri="{FF2B5EF4-FFF2-40B4-BE49-F238E27FC236}">
                    <a16:creationId xmlns:a16="http://schemas.microsoft.com/office/drawing/2014/main" id="{94BDAD06-AA8B-465A-961C-4C8E65DD68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27" name="Line 48">
                <a:extLst>
                  <a:ext uri="{FF2B5EF4-FFF2-40B4-BE49-F238E27FC236}">
                    <a16:creationId xmlns:a16="http://schemas.microsoft.com/office/drawing/2014/main" id="{A58F6967-5750-445A-825B-7F03454B4B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49"/>
                <a:ext cx="52" cy="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5735" name="Group 18">
            <a:extLst>
              <a:ext uri="{FF2B5EF4-FFF2-40B4-BE49-F238E27FC236}">
                <a16:creationId xmlns:a16="http://schemas.microsoft.com/office/drawing/2014/main" id="{13A69FFB-AD16-4127-A22A-4D4EE4449449}"/>
              </a:ext>
            </a:extLst>
          </p:cNvPr>
          <p:cNvGrpSpPr>
            <a:grpSpLocks/>
          </p:cNvGrpSpPr>
          <p:nvPr/>
        </p:nvGrpSpPr>
        <p:grpSpPr bwMode="auto">
          <a:xfrm>
            <a:off x="3813175" y="6065838"/>
            <a:ext cx="500063" cy="233362"/>
            <a:chOff x="2269009" y="6392060"/>
            <a:chExt cx="500221" cy="233326"/>
          </a:xfrm>
        </p:grpSpPr>
        <p:sp>
          <p:nvSpPr>
            <p:cNvPr id="115805" name="Oval 50">
              <a:extLst>
                <a:ext uri="{FF2B5EF4-FFF2-40B4-BE49-F238E27FC236}">
                  <a16:creationId xmlns:a16="http://schemas.microsoft.com/office/drawing/2014/main" id="{F4E9E9D8-EBD6-40E5-9FDF-7FFD3E27A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957" y="6497390"/>
              <a:ext cx="493273" cy="127996"/>
            </a:xfrm>
            <a:prstGeom prst="ellipse">
              <a:avLst/>
            </a:prstGeom>
            <a:solidFill>
              <a:srgbClr val="CC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15806" name="Line 51">
              <a:extLst>
                <a:ext uri="{FF2B5EF4-FFF2-40B4-BE49-F238E27FC236}">
                  <a16:creationId xmlns:a16="http://schemas.microsoft.com/office/drawing/2014/main" id="{EAF39AA6-8994-4927-8FD6-47AB72BF83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75957" y="6485390"/>
              <a:ext cx="0" cy="7999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07" name="Line 52">
              <a:extLst>
                <a:ext uri="{FF2B5EF4-FFF2-40B4-BE49-F238E27FC236}">
                  <a16:creationId xmlns:a16="http://schemas.microsoft.com/office/drawing/2014/main" id="{4123EE0A-4C19-4245-9FF7-183D24E4CC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69229" y="6485390"/>
              <a:ext cx="0" cy="7999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08" name="Rectangle 53">
              <a:extLst>
                <a:ext uri="{FF2B5EF4-FFF2-40B4-BE49-F238E27FC236}">
                  <a16:creationId xmlns:a16="http://schemas.microsoft.com/office/drawing/2014/main" id="{5B1411EF-919D-4C23-8CFF-EB01A86D2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957" y="6485390"/>
              <a:ext cx="489104" cy="77331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15809" name="Oval 54">
              <a:extLst>
                <a:ext uri="{FF2B5EF4-FFF2-40B4-BE49-F238E27FC236}">
                  <a16:creationId xmlns:a16="http://schemas.microsoft.com/office/drawing/2014/main" id="{E738EE4C-7271-4042-83EB-5763D3845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9009" y="6392060"/>
              <a:ext cx="494662" cy="150662"/>
            </a:xfrm>
            <a:prstGeom prst="ellipse">
              <a:avLst/>
            </a:prstGeom>
            <a:solidFill>
              <a:srgbClr val="CC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latin typeface="Tahoma" panose="020B0604030504040204" pitchFamily="34" charset="0"/>
              </a:endParaRPr>
            </a:p>
          </p:txBody>
        </p:sp>
        <p:grpSp>
          <p:nvGrpSpPr>
            <p:cNvPr id="115810" name="Group 55">
              <a:extLst>
                <a:ext uri="{FF2B5EF4-FFF2-40B4-BE49-F238E27FC236}">
                  <a16:creationId xmlns:a16="http://schemas.microsoft.com/office/drawing/2014/main" id="{95499C96-58C0-442C-B720-A0502F8A1A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8506" y="6425391"/>
              <a:ext cx="245942" cy="86201"/>
              <a:chOff x="2848" y="848"/>
              <a:chExt cx="140" cy="96"/>
            </a:xfrm>
          </p:grpSpPr>
          <p:sp>
            <p:nvSpPr>
              <p:cNvPr id="115815" name="Line 56">
                <a:extLst>
                  <a:ext uri="{FF2B5EF4-FFF2-40B4-BE49-F238E27FC236}">
                    <a16:creationId xmlns:a16="http://schemas.microsoft.com/office/drawing/2014/main" id="{68AAFCFF-77C8-4DCD-A422-B87242AC82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16" name="Line 57">
                <a:extLst>
                  <a:ext uri="{FF2B5EF4-FFF2-40B4-BE49-F238E27FC236}">
                    <a16:creationId xmlns:a16="http://schemas.microsoft.com/office/drawing/2014/main" id="{1C2D9185-5FB6-429E-8EEB-404DC931D2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2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17" name="Line 58">
                <a:extLst>
                  <a:ext uri="{FF2B5EF4-FFF2-40B4-BE49-F238E27FC236}">
                    <a16:creationId xmlns:a16="http://schemas.microsoft.com/office/drawing/2014/main" id="{DACB7F06-011C-43F3-A944-110DE3E983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4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5811" name="Group 59">
              <a:extLst>
                <a:ext uri="{FF2B5EF4-FFF2-40B4-BE49-F238E27FC236}">
                  <a16:creationId xmlns:a16="http://schemas.microsoft.com/office/drawing/2014/main" id="{023F92EA-1DFB-4E4E-82E4-D297E3BEB02C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2388506" y="6424059"/>
              <a:ext cx="245942" cy="87997"/>
              <a:chOff x="2848" y="848"/>
              <a:chExt cx="140" cy="98"/>
            </a:xfrm>
          </p:grpSpPr>
          <p:sp>
            <p:nvSpPr>
              <p:cNvPr id="115812" name="Line 60">
                <a:extLst>
                  <a:ext uri="{FF2B5EF4-FFF2-40B4-BE49-F238E27FC236}">
                    <a16:creationId xmlns:a16="http://schemas.microsoft.com/office/drawing/2014/main" id="{6958DE4E-1E59-4BDE-A89D-0004A691BA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6"/>
                <a:ext cx="50" cy="4"/>
              </a:xfrm>
              <a:prstGeom prst="line">
                <a:avLst/>
              </a:prstGeom>
              <a:noFill/>
              <a:ln w="285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13" name="Line 61">
                <a:extLst>
                  <a:ext uri="{FF2B5EF4-FFF2-40B4-BE49-F238E27FC236}">
                    <a16:creationId xmlns:a16="http://schemas.microsoft.com/office/drawing/2014/main" id="{9D801006-4A32-47AD-98CB-9D527DE44A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14" name="Line 62">
                <a:extLst>
                  <a:ext uri="{FF2B5EF4-FFF2-40B4-BE49-F238E27FC236}">
                    <a16:creationId xmlns:a16="http://schemas.microsoft.com/office/drawing/2014/main" id="{98128706-C68F-444B-922D-A711CAB65C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49"/>
                <a:ext cx="52" cy="97"/>
              </a:xfrm>
              <a:prstGeom prst="line">
                <a:avLst/>
              </a:prstGeom>
              <a:noFill/>
              <a:ln w="285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5736" name="Group 63">
            <a:extLst>
              <a:ext uri="{FF2B5EF4-FFF2-40B4-BE49-F238E27FC236}">
                <a16:creationId xmlns:a16="http://schemas.microsoft.com/office/drawing/2014/main" id="{50B77F06-7F7A-4029-B309-DD8787EC3235}"/>
              </a:ext>
            </a:extLst>
          </p:cNvPr>
          <p:cNvGrpSpPr>
            <a:grpSpLocks/>
          </p:cNvGrpSpPr>
          <p:nvPr/>
        </p:nvGrpSpPr>
        <p:grpSpPr bwMode="auto">
          <a:xfrm>
            <a:off x="4459288" y="6362700"/>
            <a:ext cx="503237" cy="233363"/>
            <a:chOff x="3600" y="219"/>
            <a:chExt cx="360" cy="175"/>
          </a:xfrm>
        </p:grpSpPr>
        <p:sp>
          <p:nvSpPr>
            <p:cNvPr id="115792" name="Oval 64">
              <a:extLst>
                <a:ext uri="{FF2B5EF4-FFF2-40B4-BE49-F238E27FC236}">
                  <a16:creationId xmlns:a16="http://schemas.microsoft.com/office/drawing/2014/main" id="{35B947D1-219E-46AD-B553-B79934B59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98"/>
              <a:ext cx="355" cy="96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15793" name="Line 65">
              <a:extLst>
                <a:ext uri="{FF2B5EF4-FFF2-40B4-BE49-F238E27FC236}">
                  <a16:creationId xmlns:a16="http://schemas.microsoft.com/office/drawing/2014/main" id="{D8547142-7FAF-40DD-96B0-06B82F0CD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5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794" name="Line 66">
              <a:extLst>
                <a:ext uri="{FF2B5EF4-FFF2-40B4-BE49-F238E27FC236}">
                  <a16:creationId xmlns:a16="http://schemas.microsoft.com/office/drawing/2014/main" id="{E1A08153-AC26-40F9-9D22-49DA9DA7A0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795" name="Rectangle 67">
              <a:extLst>
                <a:ext uri="{FF2B5EF4-FFF2-40B4-BE49-F238E27FC236}">
                  <a16:creationId xmlns:a16="http://schemas.microsoft.com/office/drawing/2014/main" id="{5EDB8DD6-8D36-48A0-9763-A7F2417E5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89"/>
              <a:ext cx="352" cy="58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15796" name="Oval 68">
              <a:extLst>
                <a:ext uri="{FF2B5EF4-FFF2-40B4-BE49-F238E27FC236}">
                  <a16:creationId xmlns:a16="http://schemas.microsoft.com/office/drawing/2014/main" id="{6F514CCA-3DC9-4D4F-9E27-2208FA0DA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19"/>
              <a:ext cx="355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latin typeface="Tahoma" panose="020B0604030504040204" pitchFamily="34" charset="0"/>
              </a:endParaRPr>
            </a:p>
          </p:txBody>
        </p:sp>
        <p:grpSp>
          <p:nvGrpSpPr>
            <p:cNvPr id="115797" name="Group 69">
              <a:extLst>
                <a:ext uri="{FF2B5EF4-FFF2-40B4-BE49-F238E27FC236}">
                  <a16:creationId xmlns:a16="http://schemas.microsoft.com/office/drawing/2014/main" id="{6997976D-CD4F-435F-A909-9DC03D21C6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15802" name="Line 70">
                <a:extLst>
                  <a:ext uri="{FF2B5EF4-FFF2-40B4-BE49-F238E27FC236}">
                    <a16:creationId xmlns:a16="http://schemas.microsoft.com/office/drawing/2014/main" id="{5DF09462-533C-4814-BA76-9E04E5D8F1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03" name="Line 71">
                <a:extLst>
                  <a:ext uri="{FF2B5EF4-FFF2-40B4-BE49-F238E27FC236}">
                    <a16:creationId xmlns:a16="http://schemas.microsoft.com/office/drawing/2014/main" id="{32FF8991-C196-4061-889F-CC97CD7ECC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2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04" name="Line 72">
                <a:extLst>
                  <a:ext uri="{FF2B5EF4-FFF2-40B4-BE49-F238E27FC236}">
                    <a16:creationId xmlns:a16="http://schemas.microsoft.com/office/drawing/2014/main" id="{F5C0729F-7583-4B0C-8A7A-CAB34885F4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5798" name="Group 73">
              <a:extLst>
                <a:ext uri="{FF2B5EF4-FFF2-40B4-BE49-F238E27FC236}">
                  <a16:creationId xmlns:a16="http://schemas.microsoft.com/office/drawing/2014/main" id="{4DE2944B-7BD7-435C-8A9E-5AE7A047EFAE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15799" name="Line 74">
                <a:extLst>
                  <a:ext uri="{FF2B5EF4-FFF2-40B4-BE49-F238E27FC236}">
                    <a16:creationId xmlns:a16="http://schemas.microsoft.com/office/drawing/2014/main" id="{61962E3F-5B01-4D5F-B48B-6904B7A1B9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6"/>
                <a:ext cx="50" cy="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00" name="Line 75">
                <a:extLst>
                  <a:ext uri="{FF2B5EF4-FFF2-40B4-BE49-F238E27FC236}">
                    <a16:creationId xmlns:a16="http://schemas.microsoft.com/office/drawing/2014/main" id="{EE459E61-3BF0-40BD-974F-F86E39F885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01" name="Line 76">
                <a:extLst>
                  <a:ext uri="{FF2B5EF4-FFF2-40B4-BE49-F238E27FC236}">
                    <a16:creationId xmlns:a16="http://schemas.microsoft.com/office/drawing/2014/main" id="{6E9248DD-5FE7-463D-953D-BF0EB5D733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49"/>
                <a:ext cx="52" cy="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5737" name="Group 77">
            <a:extLst>
              <a:ext uri="{FF2B5EF4-FFF2-40B4-BE49-F238E27FC236}">
                <a16:creationId xmlns:a16="http://schemas.microsoft.com/office/drawing/2014/main" id="{8ABAB0A7-D2B5-4B17-9B93-7FD89620F267}"/>
              </a:ext>
            </a:extLst>
          </p:cNvPr>
          <p:cNvGrpSpPr>
            <a:grpSpLocks/>
          </p:cNvGrpSpPr>
          <p:nvPr/>
        </p:nvGrpSpPr>
        <p:grpSpPr bwMode="auto">
          <a:xfrm>
            <a:off x="4905375" y="5707063"/>
            <a:ext cx="501650" cy="233362"/>
            <a:chOff x="3600" y="219"/>
            <a:chExt cx="360" cy="175"/>
          </a:xfrm>
        </p:grpSpPr>
        <p:sp>
          <p:nvSpPr>
            <p:cNvPr id="115779" name="Oval 78">
              <a:extLst>
                <a:ext uri="{FF2B5EF4-FFF2-40B4-BE49-F238E27FC236}">
                  <a16:creationId xmlns:a16="http://schemas.microsoft.com/office/drawing/2014/main" id="{9354E406-6065-4C67-B996-04F240D73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98"/>
              <a:ext cx="355" cy="96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15780" name="Line 79">
              <a:extLst>
                <a:ext uri="{FF2B5EF4-FFF2-40B4-BE49-F238E27FC236}">
                  <a16:creationId xmlns:a16="http://schemas.microsoft.com/office/drawing/2014/main" id="{4371587B-1F61-43D6-B60F-0AD78469FB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5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781" name="Line 80">
              <a:extLst>
                <a:ext uri="{FF2B5EF4-FFF2-40B4-BE49-F238E27FC236}">
                  <a16:creationId xmlns:a16="http://schemas.microsoft.com/office/drawing/2014/main" id="{1131935B-F307-4AF7-A120-2438197631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782" name="Rectangle 81">
              <a:extLst>
                <a:ext uri="{FF2B5EF4-FFF2-40B4-BE49-F238E27FC236}">
                  <a16:creationId xmlns:a16="http://schemas.microsoft.com/office/drawing/2014/main" id="{4ACECA90-4A3E-474D-9F0B-9CBA76A5B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89"/>
              <a:ext cx="352" cy="58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15783" name="Oval 82">
              <a:extLst>
                <a:ext uri="{FF2B5EF4-FFF2-40B4-BE49-F238E27FC236}">
                  <a16:creationId xmlns:a16="http://schemas.microsoft.com/office/drawing/2014/main" id="{8CE9E784-0B20-4973-B44B-EB98534C4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19"/>
              <a:ext cx="355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000000"/>
                </a:solidFill>
                <a:latin typeface="Tahoma" panose="020B0604030504040204" pitchFamily="34" charset="0"/>
              </a:endParaRPr>
            </a:p>
          </p:txBody>
        </p:sp>
        <p:grpSp>
          <p:nvGrpSpPr>
            <p:cNvPr id="115784" name="Group 83">
              <a:extLst>
                <a:ext uri="{FF2B5EF4-FFF2-40B4-BE49-F238E27FC236}">
                  <a16:creationId xmlns:a16="http://schemas.microsoft.com/office/drawing/2014/main" id="{6E3886AD-1600-4AFF-A853-2D1B4454EE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15789" name="Line 84">
                <a:extLst>
                  <a:ext uri="{FF2B5EF4-FFF2-40B4-BE49-F238E27FC236}">
                    <a16:creationId xmlns:a16="http://schemas.microsoft.com/office/drawing/2014/main" id="{02124B88-18A4-4483-A2E5-58AB7280D4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790" name="Line 85">
                <a:extLst>
                  <a:ext uri="{FF2B5EF4-FFF2-40B4-BE49-F238E27FC236}">
                    <a16:creationId xmlns:a16="http://schemas.microsoft.com/office/drawing/2014/main" id="{4CF1F1AD-0DFD-47F5-9391-90AD00B1AF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2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791" name="Line 86">
                <a:extLst>
                  <a:ext uri="{FF2B5EF4-FFF2-40B4-BE49-F238E27FC236}">
                    <a16:creationId xmlns:a16="http://schemas.microsoft.com/office/drawing/2014/main" id="{8017B581-09FB-43E8-A07A-90FC234AD2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5785" name="Group 87">
              <a:extLst>
                <a:ext uri="{FF2B5EF4-FFF2-40B4-BE49-F238E27FC236}">
                  <a16:creationId xmlns:a16="http://schemas.microsoft.com/office/drawing/2014/main" id="{A2B02357-72DA-486E-BD19-D2889AF46CF1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15786" name="Line 88">
                <a:extLst>
                  <a:ext uri="{FF2B5EF4-FFF2-40B4-BE49-F238E27FC236}">
                    <a16:creationId xmlns:a16="http://schemas.microsoft.com/office/drawing/2014/main" id="{8E0424F1-7802-4994-B5C0-81896737D9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6"/>
                <a:ext cx="50" cy="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787" name="Line 89">
                <a:extLst>
                  <a:ext uri="{FF2B5EF4-FFF2-40B4-BE49-F238E27FC236}">
                    <a16:creationId xmlns:a16="http://schemas.microsoft.com/office/drawing/2014/main" id="{B308EC57-352B-485B-B46F-1683A46BB6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788" name="Line 90">
                <a:extLst>
                  <a:ext uri="{FF2B5EF4-FFF2-40B4-BE49-F238E27FC236}">
                    <a16:creationId xmlns:a16="http://schemas.microsoft.com/office/drawing/2014/main" id="{FC583D71-B45B-4B3B-B10D-6F974D2544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49"/>
                <a:ext cx="52" cy="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5738" name="Freeform 91">
            <a:extLst>
              <a:ext uri="{FF2B5EF4-FFF2-40B4-BE49-F238E27FC236}">
                <a16:creationId xmlns:a16="http://schemas.microsoft.com/office/drawing/2014/main" id="{72BA95A4-B6DF-4FD6-89EF-5D3426D38B58}"/>
              </a:ext>
            </a:extLst>
          </p:cNvPr>
          <p:cNvSpPr>
            <a:spLocks/>
          </p:cNvSpPr>
          <p:nvPr/>
        </p:nvSpPr>
        <p:spPr bwMode="auto">
          <a:xfrm>
            <a:off x="4410075" y="5524500"/>
            <a:ext cx="506413" cy="307975"/>
          </a:xfrm>
          <a:custGeom>
            <a:avLst/>
            <a:gdLst>
              <a:gd name="T0" fmla="*/ 0 w 318"/>
              <a:gd name="T1" fmla="*/ 0 h 194"/>
              <a:gd name="T2" fmla="*/ 2147483646 w 318"/>
              <a:gd name="T3" fmla="*/ 2147483646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9" name="Freeform 92">
            <a:extLst>
              <a:ext uri="{FF2B5EF4-FFF2-40B4-BE49-F238E27FC236}">
                <a16:creationId xmlns:a16="http://schemas.microsoft.com/office/drawing/2014/main" id="{C49BCEBF-2DDF-45B7-897B-013964C190B5}"/>
              </a:ext>
            </a:extLst>
          </p:cNvPr>
          <p:cNvSpPr>
            <a:spLocks/>
          </p:cNvSpPr>
          <p:nvPr/>
        </p:nvSpPr>
        <p:spPr bwMode="auto">
          <a:xfrm>
            <a:off x="3344863" y="5916613"/>
            <a:ext cx="481012" cy="238125"/>
          </a:xfrm>
          <a:custGeom>
            <a:avLst/>
            <a:gdLst>
              <a:gd name="T0" fmla="*/ 0 w 294"/>
              <a:gd name="T1" fmla="*/ 0 h 174"/>
              <a:gd name="T2" fmla="*/ 2147483646 w 294"/>
              <a:gd name="T3" fmla="*/ 2147483646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0" name="Freeform 93">
            <a:extLst>
              <a:ext uri="{FF2B5EF4-FFF2-40B4-BE49-F238E27FC236}">
                <a16:creationId xmlns:a16="http://schemas.microsoft.com/office/drawing/2014/main" id="{17E16407-8A29-4848-83BF-6CE639E0BD58}"/>
              </a:ext>
            </a:extLst>
          </p:cNvPr>
          <p:cNvSpPr>
            <a:spLocks/>
          </p:cNvSpPr>
          <p:nvPr/>
        </p:nvSpPr>
        <p:spPr bwMode="auto">
          <a:xfrm>
            <a:off x="4292600" y="5892800"/>
            <a:ext cx="630238" cy="247650"/>
          </a:xfrm>
          <a:custGeom>
            <a:avLst/>
            <a:gdLst>
              <a:gd name="T0" fmla="*/ 0 w 378"/>
              <a:gd name="T1" fmla="*/ 2147483646 h 174"/>
              <a:gd name="T2" fmla="*/ 2147483646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1" name="Freeform 94">
            <a:extLst>
              <a:ext uri="{FF2B5EF4-FFF2-40B4-BE49-F238E27FC236}">
                <a16:creationId xmlns:a16="http://schemas.microsoft.com/office/drawing/2014/main" id="{C9E84478-7889-4865-8BB6-BCD139F6B7FB}"/>
              </a:ext>
            </a:extLst>
          </p:cNvPr>
          <p:cNvSpPr>
            <a:spLocks/>
          </p:cNvSpPr>
          <p:nvPr/>
        </p:nvSpPr>
        <p:spPr bwMode="auto">
          <a:xfrm>
            <a:off x="4960938" y="5946775"/>
            <a:ext cx="206375" cy="508000"/>
          </a:xfrm>
          <a:custGeom>
            <a:avLst/>
            <a:gdLst>
              <a:gd name="T0" fmla="*/ 0 w 118"/>
              <a:gd name="T1" fmla="*/ 2147483646 h 500"/>
              <a:gd name="T2" fmla="*/ 2147483646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2" name="Freeform 95">
            <a:extLst>
              <a:ext uri="{FF2B5EF4-FFF2-40B4-BE49-F238E27FC236}">
                <a16:creationId xmlns:a16="http://schemas.microsoft.com/office/drawing/2014/main" id="{8811E931-BF27-4C78-AF45-F823A42C95AA}"/>
              </a:ext>
            </a:extLst>
          </p:cNvPr>
          <p:cNvSpPr>
            <a:spLocks/>
          </p:cNvSpPr>
          <p:nvPr/>
        </p:nvSpPr>
        <p:spPr bwMode="auto">
          <a:xfrm>
            <a:off x="3724275" y="6480175"/>
            <a:ext cx="736600" cy="74613"/>
          </a:xfrm>
          <a:custGeom>
            <a:avLst/>
            <a:gdLst>
              <a:gd name="T0" fmla="*/ 2147483646 w 370"/>
              <a:gd name="T1" fmla="*/ 2147483646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3" name="Freeform 96">
            <a:extLst>
              <a:ext uri="{FF2B5EF4-FFF2-40B4-BE49-F238E27FC236}">
                <a16:creationId xmlns:a16="http://schemas.microsoft.com/office/drawing/2014/main" id="{6FF05079-E010-4791-BAF9-247846D0FB57}"/>
              </a:ext>
            </a:extLst>
          </p:cNvPr>
          <p:cNvSpPr>
            <a:spLocks/>
          </p:cNvSpPr>
          <p:nvPr/>
        </p:nvSpPr>
        <p:spPr bwMode="auto">
          <a:xfrm>
            <a:off x="3187700" y="5940425"/>
            <a:ext cx="193675" cy="425450"/>
          </a:xfrm>
          <a:custGeom>
            <a:avLst/>
            <a:gdLst>
              <a:gd name="T0" fmla="*/ 2147483646 w 176"/>
              <a:gd name="T1" fmla="*/ 2147483646 h 412"/>
              <a:gd name="T2" fmla="*/ 2147483646 w 176"/>
              <a:gd name="T3" fmla="*/ 2147483646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4" name="Freeform 7">
            <a:extLst>
              <a:ext uri="{FF2B5EF4-FFF2-40B4-BE49-F238E27FC236}">
                <a16:creationId xmlns:a16="http://schemas.microsoft.com/office/drawing/2014/main" id="{312B8A07-2A76-47A3-85C4-504B34ADF462}"/>
              </a:ext>
            </a:extLst>
          </p:cNvPr>
          <p:cNvSpPr>
            <a:spLocks/>
          </p:cNvSpPr>
          <p:nvPr/>
        </p:nvSpPr>
        <p:spPr bwMode="auto">
          <a:xfrm>
            <a:off x="2076450" y="4598988"/>
            <a:ext cx="5156200" cy="1509712"/>
          </a:xfrm>
          <a:custGeom>
            <a:avLst/>
            <a:gdLst>
              <a:gd name="T0" fmla="*/ 0 w 5156094"/>
              <a:gd name="T1" fmla="*/ 0 h 1509215"/>
              <a:gd name="T2" fmla="*/ 6961 w 5156094"/>
              <a:gd name="T3" fmla="*/ 1168432 h 1509215"/>
              <a:gd name="T4" fmla="*/ 1131038 w 5156094"/>
              <a:gd name="T5" fmla="*/ 1170774 h 1509215"/>
              <a:gd name="T6" fmla="*/ 1755057 w 5156094"/>
              <a:gd name="T7" fmla="*/ 1490776 h 1509215"/>
              <a:gd name="T8" fmla="*/ 2207343 w 5156094"/>
              <a:gd name="T9" fmla="*/ 1511203 h 1509215"/>
              <a:gd name="T10" fmla="*/ 2989006 w 5156094"/>
              <a:gd name="T11" fmla="*/ 1199132 h 1509215"/>
              <a:gd name="T12" fmla="*/ 3391744 w 5156094"/>
              <a:gd name="T13" fmla="*/ 1210729 h 1509215"/>
              <a:gd name="T14" fmla="*/ 5156518 w 5156094"/>
              <a:gd name="T15" fmla="*/ 1200036 h 1509215"/>
              <a:gd name="T16" fmla="*/ 5126801 w 5156094"/>
              <a:gd name="T17" fmla="*/ 64168 h 15092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156094" h="1509215">
                <a:moveTo>
                  <a:pt x="0" y="0"/>
                </a:moveTo>
                <a:cubicBezTo>
                  <a:pt x="2320" y="388965"/>
                  <a:pt x="4641" y="777929"/>
                  <a:pt x="6961" y="1166894"/>
                </a:cubicBezTo>
                <a:lnTo>
                  <a:pt x="1130946" y="1169234"/>
                </a:lnTo>
                <a:lnTo>
                  <a:pt x="1754913" y="1488814"/>
                </a:lnTo>
                <a:lnTo>
                  <a:pt x="2207163" y="1509215"/>
                </a:lnTo>
                <a:lnTo>
                  <a:pt x="2988762" y="1197554"/>
                </a:lnTo>
                <a:lnTo>
                  <a:pt x="3391464" y="1209136"/>
                </a:lnTo>
                <a:lnTo>
                  <a:pt x="5156094" y="1198456"/>
                </a:lnTo>
                <a:lnTo>
                  <a:pt x="5126381" y="64084"/>
                </a:lnTo>
              </a:path>
            </a:pathLst>
          </a:custGeom>
          <a:noFill/>
          <a:ln w="22225">
            <a:solidFill>
              <a:srgbClr val="00009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15745" name="TextBox 10">
            <a:extLst>
              <a:ext uri="{FF2B5EF4-FFF2-40B4-BE49-F238E27FC236}">
                <a16:creationId xmlns:a16="http://schemas.microsoft.com/office/drawing/2014/main" id="{6ABF9145-4B96-489D-BA33-81BE35AFA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639888" y="4827588"/>
            <a:ext cx="460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ECN=11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31D1FFE-D2F1-4938-AF18-2DC49B49B39A}"/>
              </a:ext>
            </a:extLst>
          </p:cNvPr>
          <p:cNvGrpSpPr>
            <a:grpSpLocks/>
          </p:cNvGrpSpPr>
          <p:nvPr/>
        </p:nvGrpSpPr>
        <p:grpSpPr bwMode="auto">
          <a:xfrm>
            <a:off x="1501775" y="5843588"/>
            <a:ext cx="1493838" cy="307975"/>
            <a:chOff x="1502428" y="5844331"/>
            <a:chExt cx="1493249" cy="307777"/>
          </a:xfrm>
        </p:grpSpPr>
        <p:grpSp>
          <p:nvGrpSpPr>
            <p:cNvPr id="115771" name="Group 274">
              <a:extLst>
                <a:ext uri="{FF2B5EF4-FFF2-40B4-BE49-F238E27FC236}">
                  <a16:creationId xmlns:a16="http://schemas.microsoft.com/office/drawing/2014/main" id="{B192658C-6DA6-401E-B7F1-CB6DAF8B47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02428" y="5844331"/>
              <a:ext cx="1493249" cy="307777"/>
              <a:chOff x="3621632" y="5775938"/>
              <a:chExt cx="1493249" cy="307777"/>
            </a:xfrm>
          </p:grpSpPr>
          <p:grpSp>
            <p:nvGrpSpPr>
              <p:cNvPr id="115773" name="Group 275">
                <a:extLst>
                  <a:ext uri="{FF2B5EF4-FFF2-40B4-BE49-F238E27FC236}">
                    <a16:creationId xmlns:a16="http://schemas.microsoft.com/office/drawing/2014/main" id="{F1E1BE25-251D-4D49-B514-392148735C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99159" y="5783287"/>
                <a:ext cx="806697" cy="257416"/>
                <a:chOff x="-2975754" y="4128742"/>
                <a:chExt cx="1258600" cy="450696"/>
              </a:xfrm>
            </p:grpSpPr>
            <p:sp>
              <p:nvSpPr>
                <p:cNvPr id="278" name="Rectangle 277">
                  <a:extLst>
                    <a:ext uri="{FF2B5EF4-FFF2-40B4-BE49-F238E27FC236}">
                      <a16:creationId xmlns:a16="http://schemas.microsoft.com/office/drawing/2014/main" id="{3FB87036-8C14-4F67-93B4-89CA2B384D8B}"/>
                    </a:ext>
                  </a:extLst>
                </p:cNvPr>
                <p:cNvSpPr/>
                <p:nvPr/>
              </p:nvSpPr>
              <p:spPr>
                <a:xfrm>
                  <a:off x="-2903722" y="4135317"/>
                  <a:ext cx="1151258" cy="341655"/>
                </a:xfrm>
                <a:prstGeom prst="rect">
                  <a:avLst/>
                </a:prstGeom>
                <a:solidFill>
                  <a:srgbClr val="008000"/>
                </a:solidFill>
                <a:ln w="12700">
                  <a:solidFill>
                    <a:schemeClr val="accent1">
                      <a:lumMod val="50000"/>
                    </a:schemeClr>
                  </a:solidFill>
                </a:ln>
              </p:spPr>
              <p:txBody>
                <a:bodyPr wrap="none"/>
                <a:lstStyle/>
                <a:p>
                  <a:pPr algn="ctr">
                    <a:defRPr/>
                  </a:pPr>
                  <a:endParaRPr lang="en-US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79" name="Rectangle 278">
                  <a:extLst>
                    <a:ext uri="{FF2B5EF4-FFF2-40B4-BE49-F238E27FC236}">
                      <a16:creationId xmlns:a16="http://schemas.microsoft.com/office/drawing/2014/main" id="{0F4C1A6D-0582-4555-AE91-9D2ED6CC97A3}"/>
                    </a:ext>
                  </a:extLst>
                </p:cNvPr>
                <p:cNvSpPr/>
                <p:nvPr/>
              </p:nvSpPr>
              <p:spPr>
                <a:xfrm>
                  <a:off x="-2968093" y="4221426"/>
                  <a:ext cx="1148783" cy="344432"/>
                </a:xfrm>
                <a:prstGeom prst="rect">
                  <a:avLst/>
                </a:prstGeom>
                <a:solidFill>
                  <a:srgbClr val="008000"/>
                </a:solidFill>
                <a:ln w="12700">
                  <a:solidFill>
                    <a:schemeClr val="accent1">
                      <a:lumMod val="50000"/>
                    </a:schemeClr>
                  </a:solidFill>
                </a:ln>
              </p:spPr>
              <p:txBody>
                <a:bodyPr wrap="none"/>
                <a:lstStyle/>
                <a:p>
                  <a:pPr algn="ctr">
                    <a:defRPr/>
                  </a:pPr>
                  <a:endParaRPr lang="en-US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80" name="Freeform 279">
                  <a:extLst>
                    <a:ext uri="{FF2B5EF4-FFF2-40B4-BE49-F238E27FC236}">
                      <a16:creationId xmlns:a16="http://schemas.microsoft.com/office/drawing/2014/main" id="{5AD98231-A753-465B-AFE7-AE6DE5F0DD1B}"/>
                    </a:ext>
                  </a:extLst>
                </p:cNvPr>
                <p:cNvSpPr/>
                <p:nvPr/>
              </p:nvSpPr>
              <p:spPr>
                <a:xfrm>
                  <a:off x="-2975522" y="4129762"/>
                  <a:ext cx="1223057" cy="94441"/>
                </a:xfrm>
                <a:custGeom>
                  <a:avLst/>
                  <a:gdLst>
                    <a:gd name="connsiteX0" fmla="*/ 0 w 1223105"/>
                    <a:gd name="connsiteY0" fmla="*/ 89042 h 89042"/>
                    <a:gd name="connsiteX1" fmla="*/ 70293 w 1223105"/>
                    <a:gd name="connsiteY1" fmla="*/ 0 h 89042"/>
                    <a:gd name="connsiteX2" fmla="*/ 1223105 w 1223105"/>
                    <a:gd name="connsiteY2" fmla="*/ 4687 h 89042"/>
                    <a:gd name="connsiteX3" fmla="*/ 1148126 w 1223105"/>
                    <a:gd name="connsiteY3" fmla="*/ 84356 h 89042"/>
                    <a:gd name="connsiteX4" fmla="*/ 0 w 1223105"/>
                    <a:gd name="connsiteY4" fmla="*/ 89042 h 89042"/>
                    <a:gd name="connsiteX0" fmla="*/ 0 w 1223105"/>
                    <a:gd name="connsiteY0" fmla="*/ 89042 h 103102"/>
                    <a:gd name="connsiteX1" fmla="*/ 70293 w 1223105"/>
                    <a:gd name="connsiteY1" fmla="*/ 0 h 103102"/>
                    <a:gd name="connsiteX2" fmla="*/ 1223105 w 1223105"/>
                    <a:gd name="connsiteY2" fmla="*/ 4687 h 103102"/>
                    <a:gd name="connsiteX3" fmla="*/ 1148126 w 1223105"/>
                    <a:gd name="connsiteY3" fmla="*/ 103102 h 103102"/>
                    <a:gd name="connsiteX4" fmla="*/ 0 w 1223105"/>
                    <a:gd name="connsiteY4" fmla="*/ 89042 h 103102"/>
                    <a:gd name="connsiteX0" fmla="*/ 0 w 1223105"/>
                    <a:gd name="connsiteY0" fmla="*/ 89042 h 93730"/>
                    <a:gd name="connsiteX1" fmla="*/ 70293 w 1223105"/>
                    <a:gd name="connsiteY1" fmla="*/ 0 h 93730"/>
                    <a:gd name="connsiteX2" fmla="*/ 1223105 w 1223105"/>
                    <a:gd name="connsiteY2" fmla="*/ 4687 h 93730"/>
                    <a:gd name="connsiteX3" fmla="*/ 1143439 w 1223105"/>
                    <a:gd name="connsiteY3" fmla="*/ 93730 h 93730"/>
                    <a:gd name="connsiteX4" fmla="*/ 0 w 1223105"/>
                    <a:gd name="connsiteY4" fmla="*/ 89042 h 93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3105" h="93730">
                      <a:moveTo>
                        <a:pt x="0" y="89042"/>
                      </a:moveTo>
                      <a:lnTo>
                        <a:pt x="70293" y="0"/>
                      </a:lnTo>
                      <a:lnTo>
                        <a:pt x="1223105" y="4687"/>
                      </a:lnTo>
                      <a:lnTo>
                        <a:pt x="1143439" y="93730"/>
                      </a:lnTo>
                      <a:lnTo>
                        <a:pt x="0" y="89042"/>
                      </a:ln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</p:spPr>
              <p:txBody>
                <a:bodyPr wrap="none"/>
                <a:lstStyle/>
                <a:p>
                  <a:pPr algn="ctr">
                    <a:defRPr/>
                  </a:pPr>
                  <a:endParaRPr lang="en-US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81" name="Freeform 280">
                  <a:extLst>
                    <a:ext uri="{FF2B5EF4-FFF2-40B4-BE49-F238E27FC236}">
                      <a16:creationId xmlns:a16="http://schemas.microsoft.com/office/drawing/2014/main" id="{6992DF26-901D-447C-9CDE-23551CDAD4CD}"/>
                    </a:ext>
                  </a:extLst>
                </p:cNvPr>
                <p:cNvSpPr/>
                <p:nvPr/>
              </p:nvSpPr>
              <p:spPr>
                <a:xfrm rot="21211447" flipV="1">
                  <a:off x="-1853972" y="4146428"/>
                  <a:ext cx="136170" cy="433318"/>
                </a:xfrm>
                <a:custGeom>
                  <a:avLst/>
                  <a:gdLst>
                    <a:gd name="connsiteX0" fmla="*/ 0 w 1223105"/>
                    <a:gd name="connsiteY0" fmla="*/ 89042 h 89042"/>
                    <a:gd name="connsiteX1" fmla="*/ 70293 w 1223105"/>
                    <a:gd name="connsiteY1" fmla="*/ 0 h 89042"/>
                    <a:gd name="connsiteX2" fmla="*/ 1223105 w 1223105"/>
                    <a:gd name="connsiteY2" fmla="*/ 4687 h 89042"/>
                    <a:gd name="connsiteX3" fmla="*/ 1148126 w 1223105"/>
                    <a:gd name="connsiteY3" fmla="*/ 84356 h 89042"/>
                    <a:gd name="connsiteX4" fmla="*/ 0 w 1223105"/>
                    <a:gd name="connsiteY4" fmla="*/ 89042 h 89042"/>
                    <a:gd name="connsiteX0" fmla="*/ 0 w 1223105"/>
                    <a:gd name="connsiteY0" fmla="*/ 89042 h 103102"/>
                    <a:gd name="connsiteX1" fmla="*/ 70293 w 1223105"/>
                    <a:gd name="connsiteY1" fmla="*/ 0 h 103102"/>
                    <a:gd name="connsiteX2" fmla="*/ 1223105 w 1223105"/>
                    <a:gd name="connsiteY2" fmla="*/ 4687 h 103102"/>
                    <a:gd name="connsiteX3" fmla="*/ 1148126 w 1223105"/>
                    <a:gd name="connsiteY3" fmla="*/ 103102 h 103102"/>
                    <a:gd name="connsiteX4" fmla="*/ 0 w 1223105"/>
                    <a:gd name="connsiteY4" fmla="*/ 89042 h 103102"/>
                    <a:gd name="connsiteX0" fmla="*/ 0 w 1223105"/>
                    <a:gd name="connsiteY0" fmla="*/ 89042 h 93730"/>
                    <a:gd name="connsiteX1" fmla="*/ 70293 w 1223105"/>
                    <a:gd name="connsiteY1" fmla="*/ 0 h 93730"/>
                    <a:gd name="connsiteX2" fmla="*/ 1223105 w 1223105"/>
                    <a:gd name="connsiteY2" fmla="*/ 4687 h 93730"/>
                    <a:gd name="connsiteX3" fmla="*/ 1143439 w 1223105"/>
                    <a:gd name="connsiteY3" fmla="*/ 93730 h 93730"/>
                    <a:gd name="connsiteX4" fmla="*/ 0 w 1223105"/>
                    <a:gd name="connsiteY4" fmla="*/ 89042 h 93730"/>
                    <a:gd name="connsiteX0" fmla="*/ 0 w 1143439"/>
                    <a:gd name="connsiteY0" fmla="*/ 604462 h 609150"/>
                    <a:gd name="connsiteX1" fmla="*/ 70293 w 1143439"/>
                    <a:gd name="connsiteY1" fmla="*/ 515420 h 609150"/>
                    <a:gd name="connsiteX2" fmla="*/ 1048102 w 1143439"/>
                    <a:gd name="connsiteY2" fmla="*/ 0 h 609150"/>
                    <a:gd name="connsiteX3" fmla="*/ 1143439 w 1143439"/>
                    <a:gd name="connsiteY3" fmla="*/ 609150 h 609150"/>
                    <a:gd name="connsiteX4" fmla="*/ 0 w 1143439"/>
                    <a:gd name="connsiteY4" fmla="*/ 604462 h 609150"/>
                    <a:gd name="connsiteX0" fmla="*/ 0 w 1143439"/>
                    <a:gd name="connsiteY0" fmla="*/ 750108 h 754796"/>
                    <a:gd name="connsiteX1" fmla="*/ 958091 w 1143439"/>
                    <a:gd name="connsiteY1" fmla="*/ 0 h 754796"/>
                    <a:gd name="connsiteX2" fmla="*/ 1048102 w 1143439"/>
                    <a:gd name="connsiteY2" fmla="*/ 145646 h 754796"/>
                    <a:gd name="connsiteX3" fmla="*/ 1143439 w 1143439"/>
                    <a:gd name="connsiteY3" fmla="*/ 754796 h 754796"/>
                    <a:gd name="connsiteX4" fmla="*/ 0 w 1143439"/>
                    <a:gd name="connsiteY4" fmla="*/ 750108 h 754796"/>
                    <a:gd name="connsiteX0" fmla="*/ 28193 w 185348"/>
                    <a:gd name="connsiteY0" fmla="*/ 675301 h 754796"/>
                    <a:gd name="connsiteX1" fmla="*/ 0 w 185348"/>
                    <a:gd name="connsiteY1" fmla="*/ 0 h 754796"/>
                    <a:gd name="connsiteX2" fmla="*/ 90011 w 185348"/>
                    <a:gd name="connsiteY2" fmla="*/ 145646 h 754796"/>
                    <a:gd name="connsiteX3" fmla="*/ 185348 w 185348"/>
                    <a:gd name="connsiteY3" fmla="*/ 754796 h 754796"/>
                    <a:gd name="connsiteX4" fmla="*/ 28193 w 185348"/>
                    <a:gd name="connsiteY4" fmla="*/ 675301 h 754796"/>
                    <a:gd name="connsiteX0" fmla="*/ 28193 w 133700"/>
                    <a:gd name="connsiteY0" fmla="*/ 675301 h 844174"/>
                    <a:gd name="connsiteX1" fmla="*/ 0 w 133700"/>
                    <a:gd name="connsiteY1" fmla="*/ 0 h 844174"/>
                    <a:gd name="connsiteX2" fmla="*/ 90011 w 133700"/>
                    <a:gd name="connsiteY2" fmla="*/ 145646 h 844174"/>
                    <a:gd name="connsiteX3" fmla="*/ 133700 w 133700"/>
                    <a:gd name="connsiteY3" fmla="*/ 844173 h 844174"/>
                    <a:gd name="connsiteX4" fmla="*/ 28193 w 133700"/>
                    <a:gd name="connsiteY4" fmla="*/ 675301 h 844174"/>
                    <a:gd name="connsiteX0" fmla="*/ 33377 w 133700"/>
                    <a:gd name="connsiteY0" fmla="*/ 683762 h 844174"/>
                    <a:gd name="connsiteX1" fmla="*/ 0 w 133700"/>
                    <a:gd name="connsiteY1" fmla="*/ 0 h 844174"/>
                    <a:gd name="connsiteX2" fmla="*/ 90011 w 133700"/>
                    <a:gd name="connsiteY2" fmla="*/ 145646 h 844174"/>
                    <a:gd name="connsiteX3" fmla="*/ 133700 w 133700"/>
                    <a:gd name="connsiteY3" fmla="*/ 844173 h 844174"/>
                    <a:gd name="connsiteX4" fmla="*/ 33377 w 133700"/>
                    <a:gd name="connsiteY4" fmla="*/ 683762 h 844174"/>
                    <a:gd name="connsiteX0" fmla="*/ 87868 w 188191"/>
                    <a:gd name="connsiteY0" fmla="*/ 816127 h 976539"/>
                    <a:gd name="connsiteX1" fmla="*/ 0 w 188191"/>
                    <a:gd name="connsiteY1" fmla="*/ 0 h 976539"/>
                    <a:gd name="connsiteX2" fmla="*/ 144502 w 188191"/>
                    <a:gd name="connsiteY2" fmla="*/ 278011 h 976539"/>
                    <a:gd name="connsiteX3" fmla="*/ 188191 w 188191"/>
                    <a:gd name="connsiteY3" fmla="*/ 976538 h 976539"/>
                    <a:gd name="connsiteX4" fmla="*/ 87868 w 188191"/>
                    <a:gd name="connsiteY4" fmla="*/ 816127 h 976539"/>
                    <a:gd name="connsiteX0" fmla="*/ 32848 w 133171"/>
                    <a:gd name="connsiteY0" fmla="*/ 674219 h 834631"/>
                    <a:gd name="connsiteX1" fmla="*/ 0 w 133171"/>
                    <a:gd name="connsiteY1" fmla="*/ 1 h 834631"/>
                    <a:gd name="connsiteX2" fmla="*/ 89482 w 133171"/>
                    <a:gd name="connsiteY2" fmla="*/ 136103 h 834631"/>
                    <a:gd name="connsiteX3" fmla="*/ 133171 w 133171"/>
                    <a:gd name="connsiteY3" fmla="*/ 834630 h 834631"/>
                    <a:gd name="connsiteX4" fmla="*/ 32848 w 133171"/>
                    <a:gd name="connsiteY4" fmla="*/ 674219 h 834631"/>
                    <a:gd name="connsiteX0" fmla="*/ 32848 w 133171"/>
                    <a:gd name="connsiteY0" fmla="*/ 674219 h 834631"/>
                    <a:gd name="connsiteX1" fmla="*/ 0 w 133171"/>
                    <a:gd name="connsiteY1" fmla="*/ 1 h 834631"/>
                    <a:gd name="connsiteX2" fmla="*/ 97738 w 133171"/>
                    <a:gd name="connsiteY2" fmla="*/ 114843 h 834631"/>
                    <a:gd name="connsiteX3" fmla="*/ 133171 w 133171"/>
                    <a:gd name="connsiteY3" fmla="*/ 834630 h 834631"/>
                    <a:gd name="connsiteX4" fmla="*/ 32848 w 133171"/>
                    <a:gd name="connsiteY4" fmla="*/ 674219 h 834631"/>
                    <a:gd name="connsiteX0" fmla="*/ 36019 w 136342"/>
                    <a:gd name="connsiteY0" fmla="*/ 731496 h 891908"/>
                    <a:gd name="connsiteX1" fmla="*/ 0 w 136342"/>
                    <a:gd name="connsiteY1" fmla="*/ 1 h 891908"/>
                    <a:gd name="connsiteX2" fmla="*/ 100909 w 136342"/>
                    <a:gd name="connsiteY2" fmla="*/ 172120 h 891908"/>
                    <a:gd name="connsiteX3" fmla="*/ 136342 w 136342"/>
                    <a:gd name="connsiteY3" fmla="*/ 891907 h 891908"/>
                    <a:gd name="connsiteX4" fmla="*/ 36019 w 136342"/>
                    <a:gd name="connsiteY4" fmla="*/ 731496 h 89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342" h="891908">
                      <a:moveTo>
                        <a:pt x="36019" y="731496"/>
                      </a:moveTo>
                      <a:lnTo>
                        <a:pt x="0" y="1"/>
                      </a:lnTo>
                      <a:lnTo>
                        <a:pt x="100909" y="172120"/>
                      </a:lnTo>
                      <a:lnTo>
                        <a:pt x="136342" y="891907"/>
                      </a:lnTo>
                      <a:lnTo>
                        <a:pt x="36019" y="731496"/>
                      </a:ln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</p:spPr>
              <p:txBody>
                <a:bodyPr wrap="none"/>
                <a:lstStyle/>
                <a:p>
                  <a:pPr algn="ctr">
                    <a:defRPr/>
                  </a:pPr>
                  <a:endParaRPr lang="en-US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15774" name="TextBox 276">
                <a:extLst>
                  <a:ext uri="{FF2B5EF4-FFF2-40B4-BE49-F238E27FC236}">
                    <a16:creationId xmlns:a16="http://schemas.microsoft.com/office/drawing/2014/main" id="{39E6FFCE-9BC8-4BC9-B3E9-2513B4CF82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21632" y="5775938"/>
                <a:ext cx="149324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chemeClr val="bg1"/>
                    </a:solidFill>
                    <a:latin typeface="Tahoma" panose="020B0604030504040204" pitchFamily="34" charset="0"/>
                  </a:rPr>
                  <a:t>ECN=</a:t>
                </a:r>
                <a:r>
                  <a:rPr lang="en-US" altLang="en-US" sz="1400">
                    <a:solidFill>
                      <a:srgbClr val="FFFFFF"/>
                    </a:solidFill>
                    <a:latin typeface="Tahoma" panose="020B0604030504040204" pitchFamily="34" charset="0"/>
                  </a:rPr>
                  <a:t>00</a:t>
                </a:r>
              </a:p>
            </p:txBody>
          </p:sp>
        </p:grpSp>
        <p:cxnSp>
          <p:nvCxnSpPr>
            <p:cNvPr id="115772" name="Straight Arrow Connector 15">
              <a:extLst>
                <a:ext uri="{FF2B5EF4-FFF2-40B4-BE49-F238E27FC236}">
                  <a16:creationId xmlns:a16="http://schemas.microsoft.com/office/drawing/2014/main" id="{72E393B2-C535-428F-8BBD-0E9EEBE818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150568" y="6133267"/>
              <a:ext cx="612066" cy="1"/>
            </a:xfrm>
            <a:prstGeom prst="straightConnector1">
              <a:avLst/>
            </a:prstGeom>
            <a:noFill/>
            <a:ln w="952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FC1636A-72E3-4170-90A1-694AD77C7377}"/>
              </a:ext>
            </a:extLst>
          </p:cNvPr>
          <p:cNvGrpSpPr>
            <a:grpSpLocks/>
          </p:cNvGrpSpPr>
          <p:nvPr/>
        </p:nvGrpSpPr>
        <p:grpSpPr bwMode="auto">
          <a:xfrm>
            <a:off x="3621088" y="5775325"/>
            <a:ext cx="1493837" cy="358775"/>
            <a:chOff x="3621632" y="5775938"/>
            <a:chExt cx="1493249" cy="357723"/>
          </a:xfrm>
        </p:grpSpPr>
        <p:grpSp>
          <p:nvGrpSpPr>
            <p:cNvPr id="115763" name="Group 13">
              <a:extLst>
                <a:ext uri="{FF2B5EF4-FFF2-40B4-BE49-F238E27FC236}">
                  <a16:creationId xmlns:a16="http://schemas.microsoft.com/office/drawing/2014/main" id="{E46A36F5-1581-424C-A4E8-11DD21C869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21632" y="5775938"/>
              <a:ext cx="1493249" cy="307777"/>
              <a:chOff x="3621632" y="5775938"/>
              <a:chExt cx="1493249" cy="307777"/>
            </a:xfrm>
          </p:grpSpPr>
          <p:grpSp>
            <p:nvGrpSpPr>
              <p:cNvPr id="115765" name="Group 11">
                <a:extLst>
                  <a:ext uri="{FF2B5EF4-FFF2-40B4-BE49-F238E27FC236}">
                    <a16:creationId xmlns:a16="http://schemas.microsoft.com/office/drawing/2014/main" id="{D2240E25-54D7-4B5A-AD2A-7EA427AE9B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99159" y="5783287"/>
                <a:ext cx="806697" cy="257416"/>
                <a:chOff x="-2975754" y="4128742"/>
                <a:chExt cx="1258600" cy="450696"/>
              </a:xfrm>
            </p:grpSpPr>
            <p:sp>
              <p:nvSpPr>
                <p:cNvPr id="268" name="Rectangle 267">
                  <a:extLst>
                    <a:ext uri="{FF2B5EF4-FFF2-40B4-BE49-F238E27FC236}">
                      <a16:creationId xmlns:a16="http://schemas.microsoft.com/office/drawing/2014/main" id="{EFC33175-40EA-4C93-9714-8616DC525E55}"/>
                    </a:ext>
                  </a:extLst>
                </p:cNvPr>
                <p:cNvSpPr/>
                <p:nvPr/>
              </p:nvSpPr>
              <p:spPr>
                <a:xfrm>
                  <a:off x="-2903723" y="4135274"/>
                  <a:ext cx="1151259" cy="340871"/>
                </a:xfrm>
                <a:prstGeom prst="rect">
                  <a:avLst/>
                </a:prstGeom>
                <a:solidFill>
                  <a:srgbClr val="008000"/>
                </a:solidFill>
                <a:ln w="12700">
                  <a:solidFill>
                    <a:schemeClr val="accent1">
                      <a:lumMod val="50000"/>
                    </a:schemeClr>
                  </a:solidFill>
                </a:ln>
              </p:spPr>
              <p:txBody>
                <a:bodyPr wrap="none"/>
                <a:lstStyle/>
                <a:p>
                  <a:pPr algn="ctr">
                    <a:defRPr/>
                  </a:pPr>
                  <a:endParaRPr lang="en-US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9" name="Rectangle 8">
                  <a:extLst>
                    <a:ext uri="{FF2B5EF4-FFF2-40B4-BE49-F238E27FC236}">
                      <a16:creationId xmlns:a16="http://schemas.microsoft.com/office/drawing/2014/main" id="{6A986625-2E1A-41D5-BC56-31760B25B571}"/>
                    </a:ext>
                  </a:extLst>
                </p:cNvPr>
                <p:cNvSpPr/>
                <p:nvPr/>
              </p:nvSpPr>
              <p:spPr>
                <a:xfrm>
                  <a:off x="-2968095" y="4221184"/>
                  <a:ext cx="1148783" cy="343644"/>
                </a:xfrm>
                <a:prstGeom prst="rect">
                  <a:avLst/>
                </a:prstGeom>
                <a:solidFill>
                  <a:srgbClr val="008000"/>
                </a:solidFill>
                <a:ln w="12700">
                  <a:solidFill>
                    <a:schemeClr val="accent1">
                      <a:lumMod val="50000"/>
                    </a:schemeClr>
                  </a:solidFill>
                </a:ln>
              </p:spPr>
              <p:txBody>
                <a:bodyPr wrap="none"/>
                <a:lstStyle/>
                <a:p>
                  <a:pPr algn="ctr">
                    <a:defRPr/>
                  </a:pPr>
                  <a:endParaRPr lang="en-US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77F54E1E-3B5D-4B24-A06D-451720117335}"/>
                    </a:ext>
                  </a:extLst>
                </p:cNvPr>
                <p:cNvSpPr/>
                <p:nvPr/>
              </p:nvSpPr>
              <p:spPr>
                <a:xfrm>
                  <a:off x="-2975522" y="4129732"/>
                  <a:ext cx="1223057" cy="94225"/>
                </a:xfrm>
                <a:custGeom>
                  <a:avLst/>
                  <a:gdLst>
                    <a:gd name="connsiteX0" fmla="*/ 0 w 1223105"/>
                    <a:gd name="connsiteY0" fmla="*/ 89042 h 89042"/>
                    <a:gd name="connsiteX1" fmla="*/ 70293 w 1223105"/>
                    <a:gd name="connsiteY1" fmla="*/ 0 h 89042"/>
                    <a:gd name="connsiteX2" fmla="*/ 1223105 w 1223105"/>
                    <a:gd name="connsiteY2" fmla="*/ 4687 h 89042"/>
                    <a:gd name="connsiteX3" fmla="*/ 1148126 w 1223105"/>
                    <a:gd name="connsiteY3" fmla="*/ 84356 h 89042"/>
                    <a:gd name="connsiteX4" fmla="*/ 0 w 1223105"/>
                    <a:gd name="connsiteY4" fmla="*/ 89042 h 89042"/>
                    <a:gd name="connsiteX0" fmla="*/ 0 w 1223105"/>
                    <a:gd name="connsiteY0" fmla="*/ 89042 h 103102"/>
                    <a:gd name="connsiteX1" fmla="*/ 70293 w 1223105"/>
                    <a:gd name="connsiteY1" fmla="*/ 0 h 103102"/>
                    <a:gd name="connsiteX2" fmla="*/ 1223105 w 1223105"/>
                    <a:gd name="connsiteY2" fmla="*/ 4687 h 103102"/>
                    <a:gd name="connsiteX3" fmla="*/ 1148126 w 1223105"/>
                    <a:gd name="connsiteY3" fmla="*/ 103102 h 103102"/>
                    <a:gd name="connsiteX4" fmla="*/ 0 w 1223105"/>
                    <a:gd name="connsiteY4" fmla="*/ 89042 h 103102"/>
                    <a:gd name="connsiteX0" fmla="*/ 0 w 1223105"/>
                    <a:gd name="connsiteY0" fmla="*/ 89042 h 93730"/>
                    <a:gd name="connsiteX1" fmla="*/ 70293 w 1223105"/>
                    <a:gd name="connsiteY1" fmla="*/ 0 h 93730"/>
                    <a:gd name="connsiteX2" fmla="*/ 1223105 w 1223105"/>
                    <a:gd name="connsiteY2" fmla="*/ 4687 h 93730"/>
                    <a:gd name="connsiteX3" fmla="*/ 1143439 w 1223105"/>
                    <a:gd name="connsiteY3" fmla="*/ 93730 h 93730"/>
                    <a:gd name="connsiteX4" fmla="*/ 0 w 1223105"/>
                    <a:gd name="connsiteY4" fmla="*/ 89042 h 93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3105" h="93730">
                      <a:moveTo>
                        <a:pt x="0" y="89042"/>
                      </a:moveTo>
                      <a:lnTo>
                        <a:pt x="70293" y="0"/>
                      </a:lnTo>
                      <a:lnTo>
                        <a:pt x="1223105" y="4687"/>
                      </a:lnTo>
                      <a:lnTo>
                        <a:pt x="1143439" y="93730"/>
                      </a:lnTo>
                      <a:lnTo>
                        <a:pt x="0" y="89042"/>
                      </a:ln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</p:spPr>
              <p:txBody>
                <a:bodyPr wrap="none"/>
                <a:lstStyle/>
                <a:p>
                  <a:pPr algn="ctr">
                    <a:defRPr/>
                  </a:pPr>
                  <a:endParaRPr lang="en-US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70" name="Freeform 269">
                  <a:extLst>
                    <a:ext uri="{FF2B5EF4-FFF2-40B4-BE49-F238E27FC236}">
                      <a16:creationId xmlns:a16="http://schemas.microsoft.com/office/drawing/2014/main" id="{9EF2D325-8592-4909-87E5-B4CD658717AF}"/>
                    </a:ext>
                  </a:extLst>
                </p:cNvPr>
                <p:cNvSpPr/>
                <p:nvPr/>
              </p:nvSpPr>
              <p:spPr>
                <a:xfrm rot="21211447" flipV="1">
                  <a:off x="-1853974" y="4146360"/>
                  <a:ext cx="136171" cy="432326"/>
                </a:xfrm>
                <a:custGeom>
                  <a:avLst/>
                  <a:gdLst>
                    <a:gd name="connsiteX0" fmla="*/ 0 w 1223105"/>
                    <a:gd name="connsiteY0" fmla="*/ 89042 h 89042"/>
                    <a:gd name="connsiteX1" fmla="*/ 70293 w 1223105"/>
                    <a:gd name="connsiteY1" fmla="*/ 0 h 89042"/>
                    <a:gd name="connsiteX2" fmla="*/ 1223105 w 1223105"/>
                    <a:gd name="connsiteY2" fmla="*/ 4687 h 89042"/>
                    <a:gd name="connsiteX3" fmla="*/ 1148126 w 1223105"/>
                    <a:gd name="connsiteY3" fmla="*/ 84356 h 89042"/>
                    <a:gd name="connsiteX4" fmla="*/ 0 w 1223105"/>
                    <a:gd name="connsiteY4" fmla="*/ 89042 h 89042"/>
                    <a:gd name="connsiteX0" fmla="*/ 0 w 1223105"/>
                    <a:gd name="connsiteY0" fmla="*/ 89042 h 103102"/>
                    <a:gd name="connsiteX1" fmla="*/ 70293 w 1223105"/>
                    <a:gd name="connsiteY1" fmla="*/ 0 h 103102"/>
                    <a:gd name="connsiteX2" fmla="*/ 1223105 w 1223105"/>
                    <a:gd name="connsiteY2" fmla="*/ 4687 h 103102"/>
                    <a:gd name="connsiteX3" fmla="*/ 1148126 w 1223105"/>
                    <a:gd name="connsiteY3" fmla="*/ 103102 h 103102"/>
                    <a:gd name="connsiteX4" fmla="*/ 0 w 1223105"/>
                    <a:gd name="connsiteY4" fmla="*/ 89042 h 103102"/>
                    <a:gd name="connsiteX0" fmla="*/ 0 w 1223105"/>
                    <a:gd name="connsiteY0" fmla="*/ 89042 h 93730"/>
                    <a:gd name="connsiteX1" fmla="*/ 70293 w 1223105"/>
                    <a:gd name="connsiteY1" fmla="*/ 0 h 93730"/>
                    <a:gd name="connsiteX2" fmla="*/ 1223105 w 1223105"/>
                    <a:gd name="connsiteY2" fmla="*/ 4687 h 93730"/>
                    <a:gd name="connsiteX3" fmla="*/ 1143439 w 1223105"/>
                    <a:gd name="connsiteY3" fmla="*/ 93730 h 93730"/>
                    <a:gd name="connsiteX4" fmla="*/ 0 w 1223105"/>
                    <a:gd name="connsiteY4" fmla="*/ 89042 h 93730"/>
                    <a:gd name="connsiteX0" fmla="*/ 0 w 1143439"/>
                    <a:gd name="connsiteY0" fmla="*/ 604462 h 609150"/>
                    <a:gd name="connsiteX1" fmla="*/ 70293 w 1143439"/>
                    <a:gd name="connsiteY1" fmla="*/ 515420 h 609150"/>
                    <a:gd name="connsiteX2" fmla="*/ 1048102 w 1143439"/>
                    <a:gd name="connsiteY2" fmla="*/ 0 h 609150"/>
                    <a:gd name="connsiteX3" fmla="*/ 1143439 w 1143439"/>
                    <a:gd name="connsiteY3" fmla="*/ 609150 h 609150"/>
                    <a:gd name="connsiteX4" fmla="*/ 0 w 1143439"/>
                    <a:gd name="connsiteY4" fmla="*/ 604462 h 609150"/>
                    <a:gd name="connsiteX0" fmla="*/ 0 w 1143439"/>
                    <a:gd name="connsiteY0" fmla="*/ 750108 h 754796"/>
                    <a:gd name="connsiteX1" fmla="*/ 958091 w 1143439"/>
                    <a:gd name="connsiteY1" fmla="*/ 0 h 754796"/>
                    <a:gd name="connsiteX2" fmla="*/ 1048102 w 1143439"/>
                    <a:gd name="connsiteY2" fmla="*/ 145646 h 754796"/>
                    <a:gd name="connsiteX3" fmla="*/ 1143439 w 1143439"/>
                    <a:gd name="connsiteY3" fmla="*/ 754796 h 754796"/>
                    <a:gd name="connsiteX4" fmla="*/ 0 w 1143439"/>
                    <a:gd name="connsiteY4" fmla="*/ 750108 h 754796"/>
                    <a:gd name="connsiteX0" fmla="*/ 28193 w 185348"/>
                    <a:gd name="connsiteY0" fmla="*/ 675301 h 754796"/>
                    <a:gd name="connsiteX1" fmla="*/ 0 w 185348"/>
                    <a:gd name="connsiteY1" fmla="*/ 0 h 754796"/>
                    <a:gd name="connsiteX2" fmla="*/ 90011 w 185348"/>
                    <a:gd name="connsiteY2" fmla="*/ 145646 h 754796"/>
                    <a:gd name="connsiteX3" fmla="*/ 185348 w 185348"/>
                    <a:gd name="connsiteY3" fmla="*/ 754796 h 754796"/>
                    <a:gd name="connsiteX4" fmla="*/ 28193 w 185348"/>
                    <a:gd name="connsiteY4" fmla="*/ 675301 h 754796"/>
                    <a:gd name="connsiteX0" fmla="*/ 28193 w 133700"/>
                    <a:gd name="connsiteY0" fmla="*/ 675301 h 844174"/>
                    <a:gd name="connsiteX1" fmla="*/ 0 w 133700"/>
                    <a:gd name="connsiteY1" fmla="*/ 0 h 844174"/>
                    <a:gd name="connsiteX2" fmla="*/ 90011 w 133700"/>
                    <a:gd name="connsiteY2" fmla="*/ 145646 h 844174"/>
                    <a:gd name="connsiteX3" fmla="*/ 133700 w 133700"/>
                    <a:gd name="connsiteY3" fmla="*/ 844173 h 844174"/>
                    <a:gd name="connsiteX4" fmla="*/ 28193 w 133700"/>
                    <a:gd name="connsiteY4" fmla="*/ 675301 h 844174"/>
                    <a:gd name="connsiteX0" fmla="*/ 33377 w 133700"/>
                    <a:gd name="connsiteY0" fmla="*/ 683762 h 844174"/>
                    <a:gd name="connsiteX1" fmla="*/ 0 w 133700"/>
                    <a:gd name="connsiteY1" fmla="*/ 0 h 844174"/>
                    <a:gd name="connsiteX2" fmla="*/ 90011 w 133700"/>
                    <a:gd name="connsiteY2" fmla="*/ 145646 h 844174"/>
                    <a:gd name="connsiteX3" fmla="*/ 133700 w 133700"/>
                    <a:gd name="connsiteY3" fmla="*/ 844173 h 844174"/>
                    <a:gd name="connsiteX4" fmla="*/ 33377 w 133700"/>
                    <a:gd name="connsiteY4" fmla="*/ 683762 h 844174"/>
                    <a:gd name="connsiteX0" fmla="*/ 87868 w 188191"/>
                    <a:gd name="connsiteY0" fmla="*/ 816127 h 976539"/>
                    <a:gd name="connsiteX1" fmla="*/ 0 w 188191"/>
                    <a:gd name="connsiteY1" fmla="*/ 0 h 976539"/>
                    <a:gd name="connsiteX2" fmla="*/ 144502 w 188191"/>
                    <a:gd name="connsiteY2" fmla="*/ 278011 h 976539"/>
                    <a:gd name="connsiteX3" fmla="*/ 188191 w 188191"/>
                    <a:gd name="connsiteY3" fmla="*/ 976538 h 976539"/>
                    <a:gd name="connsiteX4" fmla="*/ 87868 w 188191"/>
                    <a:gd name="connsiteY4" fmla="*/ 816127 h 976539"/>
                    <a:gd name="connsiteX0" fmla="*/ 32848 w 133171"/>
                    <a:gd name="connsiteY0" fmla="*/ 674219 h 834631"/>
                    <a:gd name="connsiteX1" fmla="*/ 0 w 133171"/>
                    <a:gd name="connsiteY1" fmla="*/ 1 h 834631"/>
                    <a:gd name="connsiteX2" fmla="*/ 89482 w 133171"/>
                    <a:gd name="connsiteY2" fmla="*/ 136103 h 834631"/>
                    <a:gd name="connsiteX3" fmla="*/ 133171 w 133171"/>
                    <a:gd name="connsiteY3" fmla="*/ 834630 h 834631"/>
                    <a:gd name="connsiteX4" fmla="*/ 32848 w 133171"/>
                    <a:gd name="connsiteY4" fmla="*/ 674219 h 834631"/>
                    <a:gd name="connsiteX0" fmla="*/ 32848 w 133171"/>
                    <a:gd name="connsiteY0" fmla="*/ 674219 h 834631"/>
                    <a:gd name="connsiteX1" fmla="*/ 0 w 133171"/>
                    <a:gd name="connsiteY1" fmla="*/ 1 h 834631"/>
                    <a:gd name="connsiteX2" fmla="*/ 97738 w 133171"/>
                    <a:gd name="connsiteY2" fmla="*/ 114843 h 834631"/>
                    <a:gd name="connsiteX3" fmla="*/ 133171 w 133171"/>
                    <a:gd name="connsiteY3" fmla="*/ 834630 h 834631"/>
                    <a:gd name="connsiteX4" fmla="*/ 32848 w 133171"/>
                    <a:gd name="connsiteY4" fmla="*/ 674219 h 834631"/>
                    <a:gd name="connsiteX0" fmla="*/ 36019 w 136342"/>
                    <a:gd name="connsiteY0" fmla="*/ 731496 h 891908"/>
                    <a:gd name="connsiteX1" fmla="*/ 0 w 136342"/>
                    <a:gd name="connsiteY1" fmla="*/ 1 h 891908"/>
                    <a:gd name="connsiteX2" fmla="*/ 100909 w 136342"/>
                    <a:gd name="connsiteY2" fmla="*/ 172120 h 891908"/>
                    <a:gd name="connsiteX3" fmla="*/ 136342 w 136342"/>
                    <a:gd name="connsiteY3" fmla="*/ 891907 h 891908"/>
                    <a:gd name="connsiteX4" fmla="*/ 36019 w 136342"/>
                    <a:gd name="connsiteY4" fmla="*/ 731496 h 89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342" h="891908">
                      <a:moveTo>
                        <a:pt x="36019" y="731496"/>
                      </a:moveTo>
                      <a:lnTo>
                        <a:pt x="0" y="1"/>
                      </a:lnTo>
                      <a:lnTo>
                        <a:pt x="100909" y="172120"/>
                      </a:lnTo>
                      <a:lnTo>
                        <a:pt x="136342" y="891907"/>
                      </a:lnTo>
                      <a:lnTo>
                        <a:pt x="36019" y="731496"/>
                      </a:ln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</p:spPr>
              <p:txBody>
                <a:bodyPr wrap="none"/>
                <a:lstStyle/>
                <a:p>
                  <a:pPr algn="ctr">
                    <a:defRPr/>
                  </a:pPr>
                  <a:endParaRPr lang="en-US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15766" name="TextBox 12">
                <a:extLst>
                  <a:ext uri="{FF2B5EF4-FFF2-40B4-BE49-F238E27FC236}">
                    <a16:creationId xmlns:a16="http://schemas.microsoft.com/office/drawing/2014/main" id="{CD65C927-36E2-4E9D-AC08-919E76BAF8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21632" y="5775938"/>
                <a:ext cx="149324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chemeClr val="bg1"/>
                    </a:solidFill>
                    <a:latin typeface="Tahoma" panose="020B0604030504040204" pitchFamily="34" charset="0"/>
                  </a:rPr>
                  <a:t>ECN=</a:t>
                </a:r>
                <a:r>
                  <a:rPr lang="en-US" altLang="en-US" sz="1400">
                    <a:solidFill>
                      <a:srgbClr val="FF0000"/>
                    </a:solidFill>
                    <a:latin typeface="Tahoma" panose="020B0604030504040204" pitchFamily="34" charset="0"/>
                  </a:rPr>
                  <a:t>11</a:t>
                </a:r>
              </a:p>
            </p:txBody>
          </p:sp>
        </p:grpSp>
        <p:cxnSp>
          <p:nvCxnSpPr>
            <p:cNvPr id="115764" name="Straight Arrow Connector 286">
              <a:extLst>
                <a:ext uri="{FF2B5EF4-FFF2-40B4-BE49-F238E27FC236}">
                  <a16:creationId xmlns:a16="http://schemas.microsoft.com/office/drawing/2014/main" id="{DC2EC361-3510-4211-BD28-56974D0DB56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83694" y="5949896"/>
              <a:ext cx="457353" cy="183765"/>
            </a:xfrm>
            <a:prstGeom prst="straightConnector1">
              <a:avLst/>
            </a:prstGeom>
            <a:noFill/>
            <a:ln w="952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C55A7FD7-A1FB-4561-94AA-EE100EA35991}"/>
              </a:ext>
            </a:extLst>
          </p:cNvPr>
          <p:cNvGrpSpPr>
            <a:grpSpLocks/>
          </p:cNvGrpSpPr>
          <p:nvPr/>
        </p:nvGrpSpPr>
        <p:grpSpPr bwMode="auto">
          <a:xfrm>
            <a:off x="2333625" y="4533900"/>
            <a:ext cx="3983038" cy="379413"/>
            <a:chOff x="2334273" y="4534486"/>
            <a:chExt cx="3981995" cy="378689"/>
          </a:xfrm>
        </p:grpSpPr>
        <p:grpSp>
          <p:nvGrpSpPr>
            <p:cNvPr id="115755" name="Group 27">
              <a:extLst>
                <a:ext uri="{FF2B5EF4-FFF2-40B4-BE49-F238E27FC236}">
                  <a16:creationId xmlns:a16="http://schemas.microsoft.com/office/drawing/2014/main" id="{51DA4E66-49C7-4964-BE06-A94DD3898A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8876" y="4534486"/>
              <a:ext cx="1493249" cy="307777"/>
              <a:chOff x="3508876" y="4414358"/>
              <a:chExt cx="1493249" cy="307777"/>
            </a:xfrm>
          </p:grpSpPr>
          <p:sp>
            <p:nvSpPr>
              <p:cNvPr id="298" name="Rectangle 297">
                <a:extLst>
                  <a:ext uri="{FF2B5EF4-FFF2-40B4-BE49-F238E27FC236}">
                    <a16:creationId xmlns:a16="http://schemas.microsoft.com/office/drawing/2014/main" id="{9BC2064B-A3CB-4932-AEB0-BE13325E7A31}"/>
                  </a:ext>
                </a:extLst>
              </p:cNvPr>
              <p:cNvSpPr/>
              <p:nvPr/>
            </p:nvSpPr>
            <p:spPr>
              <a:xfrm>
                <a:off x="3907074" y="4428619"/>
                <a:ext cx="736407" cy="194890"/>
              </a:xfrm>
              <a:prstGeom prst="rect">
                <a:avLst/>
              </a:prstGeom>
              <a:solidFill>
                <a:srgbClr val="008000"/>
              </a:solidFill>
              <a:ln w="12700">
                <a:solidFill>
                  <a:schemeClr val="accent1">
                    <a:lumMod val="50000"/>
                  </a:schemeClr>
                </a:solidFill>
              </a:ln>
            </p:spPr>
            <p:txBody>
              <a:bodyPr wrap="none"/>
              <a:lstStyle/>
              <a:p>
                <a:pPr algn="ctr">
                  <a:defRPr/>
                </a:pPr>
                <a:endParaRPr lang="en-US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5759" name="Rectangle 298">
                <a:extLst>
                  <a:ext uri="{FF2B5EF4-FFF2-40B4-BE49-F238E27FC236}">
                    <a16:creationId xmlns:a16="http://schemas.microsoft.com/office/drawing/2014/main" id="{B397A473-921C-4009-80EF-B2A0B51F1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3891" y="4478563"/>
                <a:ext cx="737073" cy="196032"/>
              </a:xfrm>
              <a:prstGeom prst="rect">
                <a:avLst/>
              </a:prstGeom>
              <a:solidFill>
                <a:srgbClr val="0000FF"/>
              </a:solidFill>
              <a:ln w="12700">
                <a:solidFill>
                  <a:srgbClr val="000090"/>
                </a:solidFill>
                <a:miter lim="800000"/>
                <a:headEnd/>
                <a:tailEnd/>
              </a:ln>
            </p:spPr>
            <p:txBody>
              <a:bodyPr wrap="none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600">
                  <a:latin typeface="Tahoma" panose="020B0604030504040204" pitchFamily="34" charset="0"/>
                </a:endParaRPr>
              </a:p>
            </p:txBody>
          </p:sp>
          <p:sp>
            <p:nvSpPr>
              <p:cNvPr id="115760" name="Freeform 299">
                <a:extLst>
                  <a:ext uri="{FF2B5EF4-FFF2-40B4-BE49-F238E27FC236}">
                    <a16:creationId xmlns:a16="http://schemas.microsoft.com/office/drawing/2014/main" id="{55490493-1684-4FCE-8D74-234065B66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775" y="4425511"/>
                <a:ext cx="783947" cy="53534"/>
              </a:xfrm>
              <a:custGeom>
                <a:avLst/>
                <a:gdLst>
                  <a:gd name="T0" fmla="*/ 0 w 1223105"/>
                  <a:gd name="T1" fmla="*/ 5412 h 93730"/>
                  <a:gd name="T2" fmla="*/ 7604 w 1223105"/>
                  <a:gd name="T3" fmla="*/ 0 h 93730"/>
                  <a:gd name="T4" fmla="*/ 132306 w 1223105"/>
                  <a:gd name="T5" fmla="*/ 285 h 93730"/>
                  <a:gd name="T6" fmla="*/ 123688 w 1223105"/>
                  <a:gd name="T7" fmla="*/ 5697 h 93730"/>
                  <a:gd name="T8" fmla="*/ 0 w 1223105"/>
                  <a:gd name="T9" fmla="*/ 5412 h 937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3105" h="93730">
                    <a:moveTo>
                      <a:pt x="0" y="89042"/>
                    </a:moveTo>
                    <a:lnTo>
                      <a:pt x="70293" y="0"/>
                    </a:lnTo>
                    <a:lnTo>
                      <a:pt x="1223105" y="4687"/>
                    </a:lnTo>
                    <a:lnTo>
                      <a:pt x="1143439" y="93730"/>
                    </a:lnTo>
                    <a:lnTo>
                      <a:pt x="0" y="89042"/>
                    </a:lnTo>
                    <a:close/>
                  </a:path>
                </a:pathLst>
              </a:custGeom>
              <a:solidFill>
                <a:srgbClr val="3366FF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15761" name="Freeform 300">
                <a:extLst>
                  <a:ext uri="{FF2B5EF4-FFF2-40B4-BE49-F238E27FC236}">
                    <a16:creationId xmlns:a16="http://schemas.microsoft.com/office/drawing/2014/main" id="{F81A09D0-9658-499E-B3E4-6420D7681651}"/>
                  </a:ext>
                </a:extLst>
              </p:cNvPr>
              <p:cNvSpPr>
                <a:spLocks/>
              </p:cNvSpPr>
              <p:nvPr/>
            </p:nvSpPr>
            <p:spPr bwMode="auto">
              <a:xfrm rot="21211447" flipV="1">
                <a:off x="4579084" y="4434448"/>
                <a:ext cx="87388" cy="248479"/>
              </a:xfrm>
              <a:custGeom>
                <a:avLst/>
                <a:gdLst>
                  <a:gd name="T0" fmla="*/ 3896 w 136342"/>
                  <a:gd name="T1" fmla="*/ 1227 h 891908"/>
                  <a:gd name="T2" fmla="*/ 0 w 136342"/>
                  <a:gd name="T3" fmla="*/ 0 h 891908"/>
                  <a:gd name="T4" fmla="*/ 10915 w 136342"/>
                  <a:gd name="T5" fmla="*/ 289 h 891908"/>
                  <a:gd name="T6" fmla="*/ 14748 w 136342"/>
                  <a:gd name="T7" fmla="*/ 1497 h 891908"/>
                  <a:gd name="T8" fmla="*/ 3896 w 136342"/>
                  <a:gd name="T9" fmla="*/ 1227 h 8919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342" h="891908">
                    <a:moveTo>
                      <a:pt x="36019" y="731496"/>
                    </a:moveTo>
                    <a:lnTo>
                      <a:pt x="0" y="1"/>
                    </a:lnTo>
                    <a:lnTo>
                      <a:pt x="100909" y="172120"/>
                    </a:lnTo>
                    <a:lnTo>
                      <a:pt x="136342" y="891907"/>
                    </a:lnTo>
                    <a:lnTo>
                      <a:pt x="36019" y="731496"/>
                    </a:lnTo>
                    <a:close/>
                  </a:path>
                </a:pathLst>
              </a:custGeom>
              <a:solidFill>
                <a:srgbClr val="3366FF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15762" name="TextBox 296">
                <a:extLst>
                  <a:ext uri="{FF2B5EF4-FFF2-40B4-BE49-F238E27FC236}">
                    <a16:creationId xmlns:a16="http://schemas.microsoft.com/office/drawing/2014/main" id="{D092DDB7-392D-4932-9F48-70C6FE9A70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08876" y="4414358"/>
                <a:ext cx="1493249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chemeClr val="bg1"/>
                    </a:solidFill>
                    <a:latin typeface="Tahoma" panose="020B0604030504040204" pitchFamily="34" charset="0"/>
                  </a:rPr>
                  <a:t>ECE=</a:t>
                </a:r>
                <a:r>
                  <a:rPr lang="en-US" altLang="en-US" sz="1400">
                    <a:solidFill>
                      <a:srgbClr val="FF0000"/>
                    </a:solidFill>
                    <a:latin typeface="Tahoma" panose="020B0604030504040204" pitchFamily="34" charset="0"/>
                  </a:rPr>
                  <a:t>1</a:t>
                </a:r>
              </a:p>
            </p:txBody>
          </p:sp>
        </p:grpSp>
        <p:cxnSp>
          <p:nvCxnSpPr>
            <p:cNvPr id="115756" name="Straight Arrow Connector 294">
              <a:extLst>
                <a:ext uri="{FF2B5EF4-FFF2-40B4-BE49-F238E27FC236}">
                  <a16:creationId xmlns:a16="http://schemas.microsoft.com/office/drawing/2014/main" id="{53FFEA1F-08B9-4301-9B66-49B7D5D997E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3801047" y="4905427"/>
              <a:ext cx="697737" cy="7748"/>
            </a:xfrm>
            <a:prstGeom prst="straightConnector1">
              <a:avLst/>
            </a:prstGeom>
            <a:noFill/>
            <a:ln w="9525">
              <a:solidFill>
                <a:srgbClr val="0000FF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15757" name="Straight Arrow Connector 25">
              <a:extLst>
                <a:ext uri="{FF2B5EF4-FFF2-40B4-BE49-F238E27FC236}">
                  <a16:creationId xmlns:a16="http://schemas.microsoft.com/office/drawing/2014/main" id="{99F2973B-49B2-4517-AE27-B77FB93DF1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334273" y="4839428"/>
              <a:ext cx="3981995" cy="0"/>
            </a:xfrm>
            <a:prstGeom prst="straightConnector1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9866BD3-34D2-45C9-A67C-7F407B4579A9}"/>
              </a:ext>
            </a:extLst>
          </p:cNvPr>
          <p:cNvGrpSpPr>
            <a:grpSpLocks/>
          </p:cNvGrpSpPr>
          <p:nvPr/>
        </p:nvGrpSpPr>
        <p:grpSpPr bwMode="auto">
          <a:xfrm>
            <a:off x="901700" y="6161088"/>
            <a:ext cx="1160463" cy="461962"/>
            <a:chOff x="902416" y="6160831"/>
            <a:chExt cx="1160369" cy="462226"/>
          </a:xfrm>
        </p:grpSpPr>
        <p:sp>
          <p:nvSpPr>
            <p:cNvPr id="115753" name="TextBox 29">
              <a:extLst>
                <a:ext uri="{FF2B5EF4-FFF2-40B4-BE49-F238E27FC236}">
                  <a16:creationId xmlns:a16="http://schemas.microsoft.com/office/drawing/2014/main" id="{E9764E37-DE17-4A89-BCA7-9171C6679E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416" y="6315280"/>
              <a:ext cx="116036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IP datagram</a:t>
              </a:r>
            </a:p>
          </p:txBody>
        </p:sp>
        <p:cxnSp>
          <p:nvCxnSpPr>
            <p:cNvPr id="115754" name="Straight Connector 31">
              <a:extLst>
                <a:ext uri="{FF2B5EF4-FFF2-40B4-BE49-F238E27FC236}">
                  <a16:creationId xmlns:a16="http://schemas.microsoft.com/office/drawing/2014/main" id="{E119116D-E797-4574-B229-6F8A938E49B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785033" y="6160831"/>
              <a:ext cx="274620" cy="24025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A3C0E54D-8EDF-45BA-AAD1-04077F797FF2}"/>
              </a:ext>
            </a:extLst>
          </p:cNvPr>
          <p:cNvGrpSpPr>
            <a:grpSpLocks/>
          </p:cNvGrpSpPr>
          <p:nvPr/>
        </p:nvGrpSpPr>
        <p:grpSpPr bwMode="auto">
          <a:xfrm>
            <a:off x="4532313" y="3995738"/>
            <a:ext cx="1620837" cy="515937"/>
            <a:chOff x="4531899" y="3996483"/>
            <a:chExt cx="1620957" cy="514832"/>
          </a:xfrm>
        </p:grpSpPr>
        <p:sp>
          <p:nvSpPr>
            <p:cNvPr id="115751" name="TextBox 312">
              <a:extLst>
                <a:ext uri="{FF2B5EF4-FFF2-40B4-BE49-F238E27FC236}">
                  <a16:creationId xmlns:a16="http://schemas.microsoft.com/office/drawing/2014/main" id="{AAD37FF6-0F08-4333-A83A-20FD56293C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1899" y="3996483"/>
              <a:ext cx="162095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TCP ACK segment</a:t>
              </a:r>
            </a:p>
          </p:txBody>
        </p:sp>
        <p:cxnSp>
          <p:nvCxnSpPr>
            <p:cNvPr id="115752" name="Straight Connector 313">
              <a:extLst>
                <a:ext uri="{FF2B5EF4-FFF2-40B4-BE49-F238E27FC236}">
                  <a16:creationId xmlns:a16="http://schemas.microsoft.com/office/drawing/2014/main" id="{E051343E-0F20-41AB-8D91-CCB8C0D72E8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632144" y="4271060"/>
              <a:ext cx="274620" cy="24025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Footer Placeholder 5">
            <a:extLst>
              <a:ext uri="{FF2B5EF4-FFF2-40B4-BE49-F238E27FC236}">
                <a16:creationId xmlns:a16="http://schemas.microsoft.com/office/drawing/2014/main" id="{1C5C0BF4-49D7-4F49-9B94-E6EBF6EFB77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116739" name="Slide Number Placeholder 6">
            <a:extLst>
              <a:ext uri="{FF2B5EF4-FFF2-40B4-BE49-F238E27FC236}">
                <a16:creationId xmlns:a16="http://schemas.microsoft.com/office/drawing/2014/main" id="{D7D1F322-AADF-4E27-8CFD-8E8A66528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874A44D1-93C8-4DBB-AE68-D6CB8DF94C9A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16740" name="Picture 6" descr="underline_base">
            <a:extLst>
              <a:ext uri="{FF2B5EF4-FFF2-40B4-BE49-F238E27FC236}">
                <a16:creationId xmlns:a16="http://schemas.microsoft.com/office/drawing/2014/main" id="{821418F4-BE29-4DC6-AF21-C72F6CED42A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938" y="904875"/>
            <a:ext cx="5027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45" name="Rectangle 2">
            <a:extLst>
              <a:ext uri="{FF2B5EF4-FFF2-40B4-BE49-F238E27FC236}">
                <a16:creationId xmlns:a16="http://schemas.microsoft.com/office/drawing/2014/main" id="{7441ECB1-5B70-490F-8A2B-491C021C68F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73063" y="188913"/>
            <a:ext cx="7772400" cy="981075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Chapter 3: summary</a:t>
            </a:r>
          </a:p>
        </p:txBody>
      </p:sp>
      <p:sp>
        <p:nvSpPr>
          <p:cNvPr id="112646" name="Rectangle 3">
            <a:extLst>
              <a:ext uri="{FF2B5EF4-FFF2-40B4-BE49-F238E27FC236}">
                <a16:creationId xmlns:a16="http://schemas.microsoft.com/office/drawing/2014/main" id="{6F6E6984-B2BB-4227-8033-AEBE654D1257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633413" y="1360488"/>
            <a:ext cx="4398962" cy="3952875"/>
          </a:xfrm>
        </p:spPr>
        <p:txBody>
          <a:bodyPr/>
          <a:lstStyle/>
          <a:p>
            <a:pPr>
              <a:buFont typeface="Wingdings" charset="2"/>
              <a:buChar char="§"/>
              <a:defRPr/>
            </a:pPr>
            <a:r>
              <a:rPr lang="en-US" dirty="0">
                <a:ea typeface="ＭＳ Ｐゴシック" charset="0"/>
                <a:cs typeface="+mn-cs"/>
              </a:rPr>
              <a:t>principles behind transport layer services: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>
                <a:ea typeface="ＭＳ Ｐゴシック" charset="0"/>
              </a:rPr>
              <a:t>multiplexing, </a:t>
            </a:r>
            <a:r>
              <a:rPr lang="en-US" sz="2800" dirty="0" err="1">
                <a:ea typeface="ＭＳ Ｐゴシック" charset="0"/>
              </a:rPr>
              <a:t>demultiplexing</a:t>
            </a:r>
            <a:endParaRPr lang="en-US" sz="2800" dirty="0">
              <a:ea typeface="ＭＳ Ｐゴシック" charset="0"/>
            </a:endParaRPr>
          </a:p>
          <a:p>
            <a:pPr lvl="1">
              <a:buFont typeface="Arial"/>
              <a:buChar char="•"/>
              <a:defRPr/>
            </a:pPr>
            <a:r>
              <a:rPr lang="en-US" sz="2800" dirty="0">
                <a:ea typeface="ＭＳ Ｐゴシック" charset="0"/>
              </a:rPr>
              <a:t>reliable data transfer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>
                <a:ea typeface="ＭＳ Ｐゴシック" charset="0"/>
              </a:rPr>
              <a:t>flow control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>
                <a:ea typeface="ＭＳ Ｐゴシック" charset="0"/>
              </a:rPr>
              <a:t>congestion control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>
                <a:ea typeface="ＭＳ Ｐゴシック" charset="0"/>
                <a:cs typeface="+mn-cs"/>
              </a:rPr>
              <a:t>instantiation, implementation in the Internet</a:t>
            </a:r>
          </a:p>
          <a:p>
            <a:pPr lvl="1">
              <a:buFont typeface="Arial"/>
              <a:buChar char="•"/>
              <a:defRPr/>
            </a:pPr>
            <a:r>
              <a:rPr lang="en-US" dirty="0">
                <a:ea typeface="ＭＳ Ｐゴシック" charset="0"/>
              </a:rPr>
              <a:t>UDP</a:t>
            </a:r>
          </a:p>
          <a:p>
            <a:pPr lvl="1">
              <a:buFont typeface="Arial"/>
              <a:buChar char="•"/>
              <a:defRPr/>
            </a:pPr>
            <a:r>
              <a:rPr lang="en-US" dirty="0">
                <a:ea typeface="ＭＳ Ｐゴシック" charset="0"/>
              </a:rPr>
              <a:t>TCP</a:t>
            </a:r>
          </a:p>
        </p:txBody>
      </p:sp>
      <p:sp>
        <p:nvSpPr>
          <p:cNvPr id="116743" name="Rectangle 4">
            <a:extLst>
              <a:ext uri="{FF2B5EF4-FFF2-40B4-BE49-F238E27FC236}">
                <a16:creationId xmlns:a16="http://schemas.microsoft.com/office/drawing/2014/main" id="{49B6DCAC-BA0B-4EC4-8853-0613BF15187A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5478463" y="1839913"/>
            <a:ext cx="3333750" cy="432117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u="sng">
                <a:solidFill>
                  <a:srgbClr val="CC0000"/>
                </a:solidFill>
              </a:rPr>
              <a:t>next:</a:t>
            </a:r>
            <a:endParaRPr lang="en-US" altLang="en-US">
              <a:solidFill>
                <a:srgbClr val="CC0000"/>
              </a:solidFill>
            </a:endParaRPr>
          </a:p>
          <a:p>
            <a:r>
              <a:rPr lang="en-US" altLang="en-US"/>
              <a:t>leaving the network </a:t>
            </a:r>
            <a:r>
              <a:rPr lang="ja-JP" altLang="en-US"/>
              <a:t>“</a:t>
            </a:r>
            <a:r>
              <a:rPr lang="en-US" altLang="ja-JP"/>
              <a:t>edge</a:t>
            </a:r>
            <a:r>
              <a:rPr lang="ja-JP" altLang="en-US"/>
              <a:t>”</a:t>
            </a:r>
            <a:r>
              <a:rPr lang="en-US" altLang="ja-JP"/>
              <a:t> (application, transport layers)</a:t>
            </a:r>
          </a:p>
          <a:p>
            <a:r>
              <a:rPr lang="en-US" altLang="en-US"/>
              <a:t>into the network </a:t>
            </a:r>
            <a:r>
              <a:rPr lang="ja-JP" altLang="en-US"/>
              <a:t>“</a:t>
            </a:r>
            <a:r>
              <a:rPr lang="en-US" altLang="ja-JP"/>
              <a:t>core</a:t>
            </a:r>
            <a:r>
              <a:rPr lang="ja-JP" altLang="en-US"/>
              <a:t>”</a:t>
            </a:r>
            <a:endParaRPr lang="en-US" altLang="ja-JP"/>
          </a:p>
          <a:p>
            <a:r>
              <a:rPr lang="en-US" altLang="en-US"/>
              <a:t>two network layer chapters:</a:t>
            </a:r>
          </a:p>
          <a:p>
            <a:pPr lvl="1"/>
            <a:r>
              <a:rPr lang="en-US" altLang="en-US"/>
              <a:t>data plane</a:t>
            </a:r>
          </a:p>
          <a:p>
            <a:pPr lvl="1"/>
            <a:r>
              <a:rPr lang="en-US" altLang="en-US"/>
              <a:t>control plane</a:t>
            </a:r>
          </a:p>
          <a:p>
            <a:endParaRPr lang="en-US" altLang="en-US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Footer Placeholder 4">
            <a:extLst>
              <a:ext uri="{FF2B5EF4-FFF2-40B4-BE49-F238E27FC236}">
                <a16:creationId xmlns:a16="http://schemas.microsoft.com/office/drawing/2014/main" id="{797E2812-83EE-49B1-922B-4F5DD8D287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14339" name="Slide Number Placeholder 5">
            <a:extLst>
              <a:ext uri="{FF2B5EF4-FFF2-40B4-BE49-F238E27FC236}">
                <a16:creationId xmlns:a16="http://schemas.microsoft.com/office/drawing/2014/main" id="{ECE37088-D0D0-46C2-BA02-278960B106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72B4BC66-D31E-46CE-B93C-35F66ADBA192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4340" name="Picture 213" descr="underline_base">
            <a:extLst>
              <a:ext uri="{FF2B5EF4-FFF2-40B4-BE49-F238E27FC236}">
                <a16:creationId xmlns:a16="http://schemas.microsoft.com/office/drawing/2014/main" id="{A8DE2C12-136C-40AF-8411-A94E8B91B8C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88582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9" name="Rectangle 2">
            <a:extLst>
              <a:ext uri="{FF2B5EF4-FFF2-40B4-BE49-F238E27FC236}">
                <a16:creationId xmlns:a16="http://schemas.microsoft.com/office/drawing/2014/main" id="{59127865-E797-4FA6-973F-6D9782F0DBD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44475" y="200025"/>
            <a:ext cx="7772400" cy="935038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Connectionless demux: example</a:t>
            </a:r>
          </a:p>
        </p:txBody>
      </p:sp>
      <p:sp>
        <p:nvSpPr>
          <p:cNvPr id="241708" name="Rectangle 44">
            <a:extLst>
              <a:ext uri="{FF2B5EF4-FFF2-40B4-BE49-F238E27FC236}">
                <a16:creationId xmlns:a16="http://schemas.microsoft.com/office/drawing/2014/main" id="{BA70DEAF-F96D-429B-B8C3-DDBF174FFE9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870200" y="1320800"/>
            <a:ext cx="3211513" cy="725488"/>
          </a:xfrm>
        </p:spPr>
        <p:txBody>
          <a:bodyPr/>
          <a:lstStyle/>
          <a:p>
            <a:pPr marL="173038" indent="-173038">
              <a:buFont typeface="Wingdings" charset="0"/>
              <a:buNone/>
              <a:defRPr/>
            </a:pPr>
            <a:r>
              <a:rPr lang="en-US" sz="2000" b="1">
                <a:latin typeface="Courier New" charset="0"/>
                <a:ea typeface="ＭＳ Ｐゴシック" charset="0"/>
                <a:cs typeface="+mn-cs"/>
              </a:rPr>
              <a:t>DatagramSocket serverSocket = new DatagramSocket</a:t>
            </a:r>
          </a:p>
          <a:p>
            <a:pPr marL="173038" indent="-173038">
              <a:buFont typeface="Wingdings" charset="0"/>
              <a:buNone/>
              <a:defRPr/>
            </a:pPr>
            <a:r>
              <a:rPr lang="en-US" sz="2000" b="1">
                <a:latin typeface="Courier New" charset="0"/>
                <a:ea typeface="ＭＳ Ｐゴシック" charset="0"/>
                <a:cs typeface="+mn-cs"/>
              </a:rPr>
              <a:t> (</a:t>
            </a:r>
            <a:r>
              <a:rPr lang="en-US" sz="2000" b="1">
                <a:solidFill>
                  <a:srgbClr val="CC0000"/>
                </a:solidFill>
                <a:latin typeface="Courier New" charset="0"/>
                <a:ea typeface="ＭＳ Ｐゴシック" charset="0"/>
                <a:cs typeface="+mn-cs"/>
              </a:rPr>
              <a:t>6428</a:t>
            </a:r>
            <a:r>
              <a:rPr lang="en-US" sz="2000" b="1">
                <a:latin typeface="Courier New" charset="0"/>
                <a:ea typeface="ＭＳ Ｐゴシック" charset="0"/>
                <a:cs typeface="+mn-cs"/>
              </a:rPr>
              <a:t>);</a:t>
            </a:r>
          </a:p>
          <a:p>
            <a:pPr marL="173038" indent="-173038">
              <a:buFont typeface="Wingdings" charset="2"/>
              <a:buChar char="§"/>
              <a:defRPr/>
            </a:pPr>
            <a:endParaRPr lang="en-US" sz="4000">
              <a:ea typeface="ＭＳ Ｐゴシック" charset="0"/>
              <a:cs typeface="+mn-cs"/>
            </a:endParaRPr>
          </a:p>
        </p:txBody>
      </p:sp>
      <p:sp>
        <p:nvSpPr>
          <p:cNvPr id="14343" name="Freeform 89">
            <a:extLst>
              <a:ext uri="{FF2B5EF4-FFF2-40B4-BE49-F238E27FC236}">
                <a16:creationId xmlns:a16="http://schemas.microsoft.com/office/drawing/2014/main" id="{A680BF87-8AFA-4697-A042-7C3666F30D91}"/>
              </a:ext>
            </a:extLst>
          </p:cNvPr>
          <p:cNvSpPr>
            <a:spLocks/>
          </p:cNvSpPr>
          <p:nvPr/>
        </p:nvSpPr>
        <p:spPr bwMode="auto">
          <a:xfrm>
            <a:off x="3189288" y="2478088"/>
            <a:ext cx="552450" cy="2082800"/>
          </a:xfrm>
          <a:custGeom>
            <a:avLst/>
            <a:gdLst>
              <a:gd name="T0" fmla="*/ 0 w 348"/>
              <a:gd name="T1" fmla="*/ 2147483646 h 1312"/>
              <a:gd name="T2" fmla="*/ 2147483646 w 348"/>
              <a:gd name="T3" fmla="*/ 0 h 1312"/>
              <a:gd name="T4" fmla="*/ 2147483646 w 348"/>
              <a:gd name="T5" fmla="*/ 2147483646 h 1312"/>
              <a:gd name="T6" fmla="*/ 2147483646 w 348"/>
              <a:gd name="T7" fmla="*/ 2147483646 h 1312"/>
              <a:gd name="T8" fmla="*/ 0 w 348"/>
              <a:gd name="T9" fmla="*/ 2147483646 h 13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8" h="1312">
                <a:moveTo>
                  <a:pt x="0" y="1306"/>
                </a:moveTo>
                <a:lnTo>
                  <a:pt x="348" y="0"/>
                </a:lnTo>
                <a:lnTo>
                  <a:pt x="342" y="1258"/>
                </a:lnTo>
                <a:lnTo>
                  <a:pt x="180" y="1312"/>
                </a:lnTo>
                <a:lnTo>
                  <a:pt x="0" y="1306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4" name="Freeform 97">
            <a:extLst>
              <a:ext uri="{FF2B5EF4-FFF2-40B4-BE49-F238E27FC236}">
                <a16:creationId xmlns:a16="http://schemas.microsoft.com/office/drawing/2014/main" id="{125C9353-A3D1-4029-8DDF-0E93783E4FA2}"/>
              </a:ext>
            </a:extLst>
          </p:cNvPr>
          <p:cNvSpPr>
            <a:spLocks/>
          </p:cNvSpPr>
          <p:nvPr/>
        </p:nvSpPr>
        <p:spPr bwMode="auto">
          <a:xfrm>
            <a:off x="404813" y="2782888"/>
            <a:ext cx="460375" cy="2193925"/>
          </a:xfrm>
          <a:custGeom>
            <a:avLst/>
            <a:gdLst>
              <a:gd name="T0" fmla="*/ 2147483646 w 290"/>
              <a:gd name="T1" fmla="*/ 2147483646 h 1382"/>
              <a:gd name="T2" fmla="*/ 0 w 290"/>
              <a:gd name="T3" fmla="*/ 2147483646 h 1382"/>
              <a:gd name="T4" fmla="*/ 2147483646 w 290"/>
              <a:gd name="T5" fmla="*/ 0 h 1382"/>
              <a:gd name="T6" fmla="*/ 2147483646 w 290"/>
              <a:gd name="T7" fmla="*/ 2147483646 h 1382"/>
              <a:gd name="T8" fmla="*/ 2147483646 w 290"/>
              <a:gd name="T9" fmla="*/ 2147483646 h 1382"/>
              <a:gd name="T10" fmla="*/ 2147483646 w 290"/>
              <a:gd name="T11" fmla="*/ 2147483646 h 138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0" h="1382">
                <a:moveTo>
                  <a:pt x="15" y="1382"/>
                </a:moveTo>
                <a:lnTo>
                  <a:pt x="0" y="1360"/>
                </a:lnTo>
                <a:lnTo>
                  <a:pt x="290" y="0"/>
                </a:lnTo>
                <a:lnTo>
                  <a:pt x="284" y="1258"/>
                </a:lnTo>
                <a:lnTo>
                  <a:pt x="182" y="1382"/>
                </a:lnTo>
                <a:lnTo>
                  <a:pt x="15" y="138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5" name="Rectangle 23">
            <a:extLst>
              <a:ext uri="{FF2B5EF4-FFF2-40B4-BE49-F238E27FC236}">
                <a16:creationId xmlns:a16="http://schemas.microsoft.com/office/drawing/2014/main" id="{907DB7CC-8B86-47DC-BBF8-B6779CF2E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2749550"/>
            <a:ext cx="1296987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4346" name="Rectangle 24">
            <a:extLst>
              <a:ext uri="{FF2B5EF4-FFF2-40B4-BE49-F238E27FC236}">
                <a16:creationId xmlns:a16="http://schemas.microsoft.com/office/drawing/2014/main" id="{468A45FE-C657-4BCF-98A4-9D33707977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538" y="2803525"/>
            <a:ext cx="1273175" cy="1979613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4347" name="Line 25">
            <a:extLst>
              <a:ext uri="{FF2B5EF4-FFF2-40B4-BE49-F238E27FC236}">
                <a16:creationId xmlns:a16="http://schemas.microsoft.com/office/drawing/2014/main" id="{5705155B-CE59-4EC5-8C88-4C3795FB8BC2}"/>
              </a:ext>
            </a:extLst>
          </p:cNvPr>
          <p:cNvSpPr>
            <a:spLocks noChangeShapeType="1"/>
          </p:cNvSpPr>
          <p:nvPr/>
        </p:nvSpPr>
        <p:spPr bwMode="auto">
          <a:xfrm>
            <a:off x="881063" y="356393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8" name="Text Box 26">
            <a:extLst>
              <a:ext uri="{FF2B5EF4-FFF2-40B4-BE49-F238E27FC236}">
                <a16:creationId xmlns:a16="http://schemas.microsoft.com/office/drawing/2014/main" id="{775F17D0-3745-428C-8E1B-8FAE697936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3546475"/>
            <a:ext cx="131762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transport</a:t>
            </a:r>
          </a:p>
        </p:txBody>
      </p:sp>
      <p:sp>
        <p:nvSpPr>
          <p:cNvPr id="14349" name="Line 27">
            <a:extLst>
              <a:ext uri="{FF2B5EF4-FFF2-40B4-BE49-F238E27FC236}">
                <a16:creationId xmlns:a16="http://schemas.microsoft.com/office/drawing/2014/main" id="{9CB6BC58-FCD6-43E0-8593-5AB51C426679}"/>
              </a:ext>
            </a:extLst>
          </p:cNvPr>
          <p:cNvSpPr>
            <a:spLocks noChangeShapeType="1"/>
          </p:cNvSpPr>
          <p:nvPr/>
        </p:nvSpPr>
        <p:spPr bwMode="auto">
          <a:xfrm>
            <a:off x="889000" y="388461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50" name="Line 28">
            <a:extLst>
              <a:ext uri="{FF2B5EF4-FFF2-40B4-BE49-F238E27FC236}">
                <a16:creationId xmlns:a16="http://schemas.microsoft.com/office/drawing/2014/main" id="{A444EA9E-4CCB-48F3-A90C-579F835E072E}"/>
              </a:ext>
            </a:extLst>
          </p:cNvPr>
          <p:cNvSpPr>
            <a:spLocks noChangeShapeType="1"/>
          </p:cNvSpPr>
          <p:nvPr/>
        </p:nvSpPr>
        <p:spPr bwMode="auto">
          <a:xfrm>
            <a:off x="874713" y="419417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51" name="Line 29">
            <a:extLst>
              <a:ext uri="{FF2B5EF4-FFF2-40B4-BE49-F238E27FC236}">
                <a16:creationId xmlns:a16="http://schemas.microsoft.com/office/drawing/2014/main" id="{E278D76D-CC45-424D-9D1C-D0A7001391C3}"/>
              </a:ext>
            </a:extLst>
          </p:cNvPr>
          <p:cNvSpPr>
            <a:spLocks noChangeShapeType="1"/>
          </p:cNvSpPr>
          <p:nvPr/>
        </p:nvSpPr>
        <p:spPr bwMode="auto">
          <a:xfrm>
            <a:off x="874713" y="447992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52" name="Text Box 26">
            <a:extLst>
              <a:ext uri="{FF2B5EF4-FFF2-40B4-BE49-F238E27FC236}">
                <a16:creationId xmlns:a16="http://schemas.microsoft.com/office/drawing/2014/main" id="{18DF7B29-ADE8-41E8-8D28-54AA6E2A31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3125" y="2794000"/>
            <a:ext cx="131762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14353" name="Text Box 26">
            <a:extLst>
              <a:ext uri="{FF2B5EF4-FFF2-40B4-BE49-F238E27FC236}">
                <a16:creationId xmlns:a16="http://schemas.microsoft.com/office/drawing/2014/main" id="{C9A5CA5A-2E0A-43C9-ABC4-9CBBAAEB23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675" y="4451350"/>
            <a:ext cx="131762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physical</a:t>
            </a:r>
          </a:p>
        </p:txBody>
      </p:sp>
      <p:sp>
        <p:nvSpPr>
          <p:cNvPr id="14354" name="Text Box 26">
            <a:extLst>
              <a:ext uri="{FF2B5EF4-FFF2-40B4-BE49-F238E27FC236}">
                <a16:creationId xmlns:a16="http://schemas.microsoft.com/office/drawing/2014/main" id="{8A3FB860-6C57-457A-9190-83E0D88691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7725" y="4165600"/>
            <a:ext cx="131762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link</a:t>
            </a:r>
          </a:p>
        </p:txBody>
      </p:sp>
      <p:sp>
        <p:nvSpPr>
          <p:cNvPr id="14355" name="Text Box 26">
            <a:extLst>
              <a:ext uri="{FF2B5EF4-FFF2-40B4-BE49-F238E27FC236}">
                <a16:creationId xmlns:a16="http://schemas.microsoft.com/office/drawing/2014/main" id="{9BB61CFA-63FC-47C8-8A52-6E85A94BEB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3870325"/>
            <a:ext cx="131762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14356" name="Oval 110">
            <a:extLst>
              <a:ext uri="{FF2B5EF4-FFF2-40B4-BE49-F238E27FC236}">
                <a16:creationId xmlns:a16="http://schemas.microsoft.com/office/drawing/2014/main" id="{8D92AA6E-9E3A-4121-BB64-F8E69BB7C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088" y="3079750"/>
            <a:ext cx="598487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latin typeface="Arial" panose="020B0604020202020204" pitchFamily="34" charset="0"/>
              </a:rPr>
              <a:t>P3</a:t>
            </a:r>
          </a:p>
        </p:txBody>
      </p:sp>
      <p:grpSp>
        <p:nvGrpSpPr>
          <p:cNvPr id="241775" name="Group 111">
            <a:extLst>
              <a:ext uri="{FF2B5EF4-FFF2-40B4-BE49-F238E27FC236}">
                <a16:creationId xmlns:a16="http://schemas.microsoft.com/office/drawing/2014/main" id="{3E1F9D99-3B0A-416B-BE4B-897A137B77EE}"/>
              </a:ext>
            </a:extLst>
          </p:cNvPr>
          <p:cNvGrpSpPr>
            <a:grpSpLocks/>
          </p:cNvGrpSpPr>
          <p:nvPr/>
        </p:nvGrpSpPr>
        <p:grpSpPr bwMode="auto">
          <a:xfrm>
            <a:off x="1176338" y="3403600"/>
            <a:ext cx="620712" cy="228600"/>
            <a:chOff x="1287" y="2524"/>
            <a:chExt cx="260" cy="100"/>
          </a:xfrm>
        </p:grpSpPr>
        <p:sp>
          <p:nvSpPr>
            <p:cNvPr id="14462" name="Rectangle 112">
              <a:extLst>
                <a:ext uri="{FF2B5EF4-FFF2-40B4-BE49-F238E27FC236}">
                  <a16:creationId xmlns:a16="http://schemas.microsoft.com/office/drawing/2014/main" id="{5D895626-2630-4C4C-BEEC-18F376E7C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463" name="Rectangle 113">
              <a:extLst>
                <a:ext uri="{FF2B5EF4-FFF2-40B4-BE49-F238E27FC236}">
                  <a16:creationId xmlns:a16="http://schemas.microsoft.com/office/drawing/2014/main" id="{B362AF17-1E6C-43C6-A244-B677CC104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464" name="Rectangle 114">
              <a:extLst>
                <a:ext uri="{FF2B5EF4-FFF2-40B4-BE49-F238E27FC236}">
                  <a16:creationId xmlns:a16="http://schemas.microsoft.com/office/drawing/2014/main" id="{F464C1E1-4605-4DB0-A28E-EE56D7DE4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465" name="Rectangle 115">
              <a:extLst>
                <a:ext uri="{FF2B5EF4-FFF2-40B4-BE49-F238E27FC236}">
                  <a16:creationId xmlns:a16="http://schemas.microsoft.com/office/drawing/2014/main" id="{3174E1A0-5713-41CA-B3A7-01C7F944A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4358" name="Rectangle 23">
            <a:extLst>
              <a:ext uri="{FF2B5EF4-FFF2-40B4-BE49-F238E27FC236}">
                <a16:creationId xmlns:a16="http://schemas.microsoft.com/office/drawing/2014/main" id="{B0831106-2D40-4BFB-BDAE-2F4C1BDB2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6975" y="2516188"/>
            <a:ext cx="1497013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4359" name="Rectangle 24">
            <a:extLst>
              <a:ext uri="{FF2B5EF4-FFF2-40B4-BE49-F238E27FC236}">
                <a16:creationId xmlns:a16="http://schemas.microsoft.com/office/drawing/2014/main" id="{83D50196-4844-4724-AC7D-05C021A116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2050" y="2570163"/>
            <a:ext cx="1473200" cy="197961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4360" name="Line 25">
            <a:extLst>
              <a:ext uri="{FF2B5EF4-FFF2-40B4-BE49-F238E27FC236}">
                <a16:creationId xmlns:a16="http://schemas.microsoft.com/office/drawing/2014/main" id="{10CB139A-C993-4688-B9BA-E1D8A7D4068A}"/>
              </a:ext>
            </a:extLst>
          </p:cNvPr>
          <p:cNvSpPr>
            <a:spLocks noChangeShapeType="1"/>
          </p:cNvSpPr>
          <p:nvPr/>
        </p:nvSpPr>
        <p:spPr bwMode="auto">
          <a:xfrm>
            <a:off x="3708400" y="3340100"/>
            <a:ext cx="146050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1" name="Text Box 26">
            <a:extLst>
              <a:ext uri="{FF2B5EF4-FFF2-40B4-BE49-F238E27FC236}">
                <a16:creationId xmlns:a16="http://schemas.microsoft.com/office/drawing/2014/main" id="{3BC6D9F0-4C88-41F5-B9A4-94FEA9963C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9838" y="332263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transport</a:t>
            </a:r>
          </a:p>
        </p:txBody>
      </p:sp>
      <p:sp>
        <p:nvSpPr>
          <p:cNvPr id="14362" name="Line 27">
            <a:extLst>
              <a:ext uri="{FF2B5EF4-FFF2-40B4-BE49-F238E27FC236}">
                <a16:creationId xmlns:a16="http://schemas.microsoft.com/office/drawing/2014/main" id="{2FBC9BC2-E49A-4C5A-AF18-FD57E6925D32}"/>
              </a:ext>
            </a:extLst>
          </p:cNvPr>
          <p:cNvSpPr>
            <a:spLocks noChangeShapeType="1"/>
          </p:cNvSpPr>
          <p:nvPr/>
        </p:nvSpPr>
        <p:spPr bwMode="auto">
          <a:xfrm>
            <a:off x="3709988" y="3657600"/>
            <a:ext cx="14573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3" name="Text Box 26">
            <a:extLst>
              <a:ext uri="{FF2B5EF4-FFF2-40B4-BE49-F238E27FC236}">
                <a16:creationId xmlns:a16="http://schemas.microsoft.com/office/drawing/2014/main" id="{9329E87C-3C36-47F7-8348-3C1E6DFD82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6663" y="2536825"/>
            <a:ext cx="131762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14364" name="Text Box 26">
            <a:extLst>
              <a:ext uri="{FF2B5EF4-FFF2-40B4-BE49-F238E27FC236}">
                <a16:creationId xmlns:a16="http://schemas.microsoft.com/office/drawing/2014/main" id="{D879CBE0-0A78-4972-994C-6C3EB615AF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422751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physical</a:t>
            </a:r>
          </a:p>
        </p:txBody>
      </p:sp>
      <p:sp>
        <p:nvSpPr>
          <p:cNvPr id="14365" name="Text Box 26">
            <a:extLst>
              <a:ext uri="{FF2B5EF4-FFF2-40B4-BE49-F238E27FC236}">
                <a16:creationId xmlns:a16="http://schemas.microsoft.com/office/drawing/2014/main" id="{CC1B2263-22A1-4801-996B-3FADE72EFE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39417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link</a:t>
            </a:r>
          </a:p>
        </p:txBody>
      </p:sp>
      <p:sp>
        <p:nvSpPr>
          <p:cNvPr id="14366" name="Text Box 26">
            <a:extLst>
              <a:ext uri="{FF2B5EF4-FFF2-40B4-BE49-F238E27FC236}">
                <a16:creationId xmlns:a16="http://schemas.microsoft.com/office/drawing/2014/main" id="{B09BD93A-9479-4889-9A87-46B3B24753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364331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14367" name="Line 27">
            <a:extLst>
              <a:ext uri="{FF2B5EF4-FFF2-40B4-BE49-F238E27FC236}">
                <a16:creationId xmlns:a16="http://schemas.microsoft.com/office/drawing/2014/main" id="{C3E6D843-74C6-40AA-9F8E-296E2148B863}"/>
              </a:ext>
            </a:extLst>
          </p:cNvPr>
          <p:cNvSpPr>
            <a:spLocks noChangeShapeType="1"/>
          </p:cNvSpPr>
          <p:nvPr/>
        </p:nvSpPr>
        <p:spPr bwMode="auto">
          <a:xfrm>
            <a:off x="3706813" y="3968750"/>
            <a:ext cx="14573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8" name="Line 27">
            <a:extLst>
              <a:ext uri="{FF2B5EF4-FFF2-40B4-BE49-F238E27FC236}">
                <a16:creationId xmlns:a16="http://schemas.microsoft.com/office/drawing/2014/main" id="{AAE222C5-5A2F-4D64-91BB-FE2466C1C153}"/>
              </a:ext>
            </a:extLst>
          </p:cNvPr>
          <p:cNvSpPr>
            <a:spLocks noChangeShapeType="1"/>
          </p:cNvSpPr>
          <p:nvPr/>
        </p:nvSpPr>
        <p:spPr bwMode="auto">
          <a:xfrm>
            <a:off x="3703638" y="4267200"/>
            <a:ext cx="14573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9" name="Oval 128">
            <a:extLst>
              <a:ext uri="{FF2B5EF4-FFF2-40B4-BE49-F238E27FC236}">
                <a16:creationId xmlns:a16="http://schemas.microsoft.com/office/drawing/2014/main" id="{8D1D10C8-FFCF-41BD-AF46-1F183B0014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1150" y="2876550"/>
            <a:ext cx="598488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latin typeface="Arial" panose="020B0604020202020204" pitchFamily="34" charset="0"/>
              </a:rPr>
              <a:t>P1</a:t>
            </a:r>
          </a:p>
        </p:txBody>
      </p:sp>
      <p:grpSp>
        <p:nvGrpSpPr>
          <p:cNvPr id="241798" name="Group 134">
            <a:extLst>
              <a:ext uri="{FF2B5EF4-FFF2-40B4-BE49-F238E27FC236}">
                <a16:creationId xmlns:a16="http://schemas.microsoft.com/office/drawing/2014/main" id="{3687E902-3F73-4A8B-A029-7E25420FDBF3}"/>
              </a:ext>
            </a:extLst>
          </p:cNvPr>
          <p:cNvGrpSpPr>
            <a:grpSpLocks/>
          </p:cNvGrpSpPr>
          <p:nvPr/>
        </p:nvGrpSpPr>
        <p:grpSpPr bwMode="auto">
          <a:xfrm>
            <a:off x="3992563" y="3192463"/>
            <a:ext cx="887412" cy="228600"/>
            <a:chOff x="1383" y="2620"/>
            <a:chExt cx="260" cy="100"/>
          </a:xfrm>
        </p:grpSpPr>
        <p:sp>
          <p:nvSpPr>
            <p:cNvPr id="14458" name="Rectangle 135">
              <a:extLst>
                <a:ext uri="{FF2B5EF4-FFF2-40B4-BE49-F238E27FC236}">
                  <a16:creationId xmlns:a16="http://schemas.microsoft.com/office/drawing/2014/main" id="{A1B79965-47C8-4463-AC85-43B1A9CEF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2620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459" name="Rectangle 136">
              <a:extLst>
                <a:ext uri="{FF2B5EF4-FFF2-40B4-BE49-F238E27FC236}">
                  <a16:creationId xmlns:a16="http://schemas.microsoft.com/office/drawing/2014/main" id="{155B5BF3-056F-46F1-8095-760702B1F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4" y="2633"/>
              <a:ext cx="155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460" name="Rectangle 137">
              <a:extLst>
                <a:ext uri="{FF2B5EF4-FFF2-40B4-BE49-F238E27FC236}">
                  <a16:creationId xmlns:a16="http://schemas.microsoft.com/office/drawing/2014/main" id="{A45FC2B0-72D2-46A7-AB62-60CA0962B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9" y="2678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461" name="Rectangle 138">
              <a:extLst>
                <a:ext uri="{FF2B5EF4-FFF2-40B4-BE49-F238E27FC236}">
                  <a16:creationId xmlns:a16="http://schemas.microsoft.com/office/drawing/2014/main" id="{6750744F-8548-411D-A367-3C80D92BC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4" y="2679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4371" name="Rectangle 23">
            <a:extLst>
              <a:ext uri="{FF2B5EF4-FFF2-40B4-BE49-F238E27FC236}">
                <a16:creationId xmlns:a16="http://schemas.microsoft.com/office/drawing/2014/main" id="{C1CFA290-D467-45D0-B113-BED7CFB34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2741613"/>
            <a:ext cx="1296988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4372" name="Rectangle 24">
            <a:extLst>
              <a:ext uri="{FF2B5EF4-FFF2-40B4-BE49-F238E27FC236}">
                <a16:creationId xmlns:a16="http://schemas.microsoft.com/office/drawing/2014/main" id="{D70D57FB-EBCD-460F-908D-F5359526B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0" y="2795588"/>
            <a:ext cx="1273175" cy="197961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4373" name="Line 25">
            <a:extLst>
              <a:ext uri="{FF2B5EF4-FFF2-40B4-BE49-F238E27FC236}">
                <a16:creationId xmlns:a16="http://schemas.microsoft.com/office/drawing/2014/main" id="{3D3ECCA0-C8FB-4344-A440-E39D1B78AEE2}"/>
              </a:ext>
            </a:extLst>
          </p:cNvPr>
          <p:cNvSpPr>
            <a:spLocks noChangeShapeType="1"/>
          </p:cNvSpPr>
          <p:nvPr/>
        </p:nvSpPr>
        <p:spPr bwMode="auto">
          <a:xfrm>
            <a:off x="6715125" y="35560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4" name="Text Box 26">
            <a:extLst>
              <a:ext uri="{FF2B5EF4-FFF2-40B4-BE49-F238E27FC236}">
                <a16:creationId xmlns:a16="http://schemas.microsoft.com/office/drawing/2014/main" id="{F895D130-6A41-4CE1-B4BC-3ADC0B5007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2263" y="353853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transport</a:t>
            </a:r>
          </a:p>
        </p:txBody>
      </p:sp>
      <p:sp>
        <p:nvSpPr>
          <p:cNvPr id="14375" name="Line 27">
            <a:extLst>
              <a:ext uri="{FF2B5EF4-FFF2-40B4-BE49-F238E27FC236}">
                <a16:creationId xmlns:a16="http://schemas.microsoft.com/office/drawing/2014/main" id="{50990D27-AD5E-41AB-AFB4-798676CE849D}"/>
              </a:ext>
            </a:extLst>
          </p:cNvPr>
          <p:cNvSpPr>
            <a:spLocks noChangeShapeType="1"/>
          </p:cNvSpPr>
          <p:nvPr/>
        </p:nvSpPr>
        <p:spPr bwMode="auto">
          <a:xfrm>
            <a:off x="6723063" y="387667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6" name="Line 28">
            <a:extLst>
              <a:ext uri="{FF2B5EF4-FFF2-40B4-BE49-F238E27FC236}">
                <a16:creationId xmlns:a16="http://schemas.microsoft.com/office/drawing/2014/main" id="{0F8AD5C0-E74A-41A2-BEE3-27D9534C4EE9}"/>
              </a:ext>
            </a:extLst>
          </p:cNvPr>
          <p:cNvSpPr>
            <a:spLocks noChangeShapeType="1"/>
          </p:cNvSpPr>
          <p:nvPr/>
        </p:nvSpPr>
        <p:spPr bwMode="auto">
          <a:xfrm>
            <a:off x="6708775" y="418623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7" name="Line 29">
            <a:extLst>
              <a:ext uri="{FF2B5EF4-FFF2-40B4-BE49-F238E27FC236}">
                <a16:creationId xmlns:a16="http://schemas.microsoft.com/office/drawing/2014/main" id="{5E08DBA2-2EA0-49CA-8E4A-CB680BAFEF97}"/>
              </a:ext>
            </a:extLst>
          </p:cNvPr>
          <p:cNvSpPr>
            <a:spLocks noChangeShapeType="1"/>
          </p:cNvSpPr>
          <p:nvPr/>
        </p:nvSpPr>
        <p:spPr bwMode="auto">
          <a:xfrm>
            <a:off x="6708775" y="447198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8" name="Text Box 26">
            <a:extLst>
              <a:ext uri="{FF2B5EF4-FFF2-40B4-BE49-F238E27FC236}">
                <a16:creationId xmlns:a16="http://schemas.microsoft.com/office/drawing/2014/main" id="{264F0926-D25F-4E8A-967B-4D38B3B571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7188" y="27860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14379" name="Text Box 26">
            <a:extLst>
              <a:ext uri="{FF2B5EF4-FFF2-40B4-BE49-F238E27FC236}">
                <a16:creationId xmlns:a16="http://schemas.microsoft.com/office/drawing/2014/main" id="{15D120D7-64ED-4FE3-90FD-E95A87C446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2738" y="444341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physical</a:t>
            </a:r>
          </a:p>
        </p:txBody>
      </p:sp>
      <p:sp>
        <p:nvSpPr>
          <p:cNvPr id="14380" name="Text Box 26">
            <a:extLst>
              <a:ext uri="{FF2B5EF4-FFF2-40B4-BE49-F238E27FC236}">
                <a16:creationId xmlns:a16="http://schemas.microsoft.com/office/drawing/2014/main" id="{4A59AB09-D951-4690-AB63-5459909059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1788" y="41576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link</a:t>
            </a:r>
          </a:p>
        </p:txBody>
      </p:sp>
      <p:sp>
        <p:nvSpPr>
          <p:cNvPr id="14381" name="Text Box 26">
            <a:extLst>
              <a:ext uri="{FF2B5EF4-FFF2-40B4-BE49-F238E27FC236}">
                <a16:creationId xmlns:a16="http://schemas.microsoft.com/office/drawing/2014/main" id="{53D107F4-4876-488E-9243-7821AED74D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2263" y="38623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14382" name="Oval 153">
            <a:extLst>
              <a:ext uri="{FF2B5EF4-FFF2-40B4-BE49-F238E27FC236}">
                <a16:creationId xmlns:a16="http://schemas.microsoft.com/office/drawing/2014/main" id="{475A77E1-C748-4FD8-AE8A-34E21D2CF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2150" y="3094038"/>
            <a:ext cx="598488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latin typeface="Arial" panose="020B0604020202020204" pitchFamily="34" charset="0"/>
              </a:rPr>
              <a:t>P4</a:t>
            </a:r>
          </a:p>
        </p:txBody>
      </p:sp>
      <p:sp>
        <p:nvSpPr>
          <p:cNvPr id="14383" name="Freeform 154">
            <a:extLst>
              <a:ext uri="{FF2B5EF4-FFF2-40B4-BE49-F238E27FC236}">
                <a16:creationId xmlns:a16="http://schemas.microsoft.com/office/drawing/2014/main" id="{2CA8380B-FE0B-4B98-BBF6-048D1799238A}"/>
              </a:ext>
            </a:extLst>
          </p:cNvPr>
          <p:cNvSpPr>
            <a:spLocks/>
          </p:cNvSpPr>
          <p:nvPr/>
        </p:nvSpPr>
        <p:spPr bwMode="auto">
          <a:xfrm>
            <a:off x="8002588" y="2762250"/>
            <a:ext cx="504825" cy="2133600"/>
          </a:xfrm>
          <a:custGeom>
            <a:avLst/>
            <a:gdLst>
              <a:gd name="T0" fmla="*/ 2147483646 w 318"/>
              <a:gd name="T1" fmla="*/ 2147483646 h 1344"/>
              <a:gd name="T2" fmla="*/ 2147483646 w 318"/>
              <a:gd name="T3" fmla="*/ 0 h 1344"/>
              <a:gd name="T4" fmla="*/ 0 w 318"/>
              <a:gd name="T5" fmla="*/ 2147483646 h 1344"/>
              <a:gd name="T6" fmla="*/ 2147483646 w 318"/>
              <a:gd name="T7" fmla="*/ 2147483646 h 1344"/>
              <a:gd name="T8" fmla="*/ 2147483646 w 318"/>
              <a:gd name="T9" fmla="*/ 2147483646 h 13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8" h="1344">
                <a:moveTo>
                  <a:pt x="318" y="1344"/>
                </a:moveTo>
                <a:lnTo>
                  <a:pt x="12" y="0"/>
                </a:lnTo>
                <a:lnTo>
                  <a:pt x="0" y="1224"/>
                </a:lnTo>
                <a:lnTo>
                  <a:pt x="121" y="1344"/>
                </a:lnTo>
                <a:lnTo>
                  <a:pt x="318" y="1344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41820" name="Group 156">
            <a:extLst>
              <a:ext uri="{FF2B5EF4-FFF2-40B4-BE49-F238E27FC236}">
                <a16:creationId xmlns:a16="http://schemas.microsoft.com/office/drawing/2014/main" id="{36E13864-B5DE-41EE-8025-43B99CC56DD5}"/>
              </a:ext>
            </a:extLst>
          </p:cNvPr>
          <p:cNvGrpSpPr>
            <a:grpSpLocks/>
          </p:cNvGrpSpPr>
          <p:nvPr/>
        </p:nvGrpSpPr>
        <p:grpSpPr bwMode="auto">
          <a:xfrm>
            <a:off x="7035800" y="3425825"/>
            <a:ext cx="620713" cy="204788"/>
            <a:chOff x="1287" y="2524"/>
            <a:chExt cx="260" cy="100"/>
          </a:xfrm>
        </p:grpSpPr>
        <p:sp>
          <p:nvSpPr>
            <p:cNvPr id="14454" name="Rectangle 157">
              <a:extLst>
                <a:ext uri="{FF2B5EF4-FFF2-40B4-BE49-F238E27FC236}">
                  <a16:creationId xmlns:a16="http://schemas.microsoft.com/office/drawing/2014/main" id="{24E5B441-D24A-4188-8CA0-AD685E0C9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455" name="Rectangle 158">
              <a:extLst>
                <a:ext uri="{FF2B5EF4-FFF2-40B4-BE49-F238E27FC236}">
                  <a16:creationId xmlns:a16="http://schemas.microsoft.com/office/drawing/2014/main" id="{C67EE09F-147A-42B8-8087-42D4A61D4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456" name="Rectangle 159">
              <a:extLst>
                <a:ext uri="{FF2B5EF4-FFF2-40B4-BE49-F238E27FC236}">
                  <a16:creationId xmlns:a16="http://schemas.microsoft.com/office/drawing/2014/main" id="{C3D9EEB9-6849-4EB8-9D71-BEA6C7836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457" name="Rectangle 160">
              <a:extLst>
                <a:ext uri="{FF2B5EF4-FFF2-40B4-BE49-F238E27FC236}">
                  <a16:creationId xmlns:a16="http://schemas.microsoft.com/office/drawing/2014/main" id="{C8762014-2029-4652-A882-19E8EA842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241837" name="Rectangle 173">
            <a:extLst>
              <a:ext uri="{FF2B5EF4-FFF2-40B4-BE49-F238E27FC236}">
                <a16:creationId xmlns:a16="http://schemas.microsoft.com/office/drawing/2014/main" id="{2E75A467-FCE0-4D36-9CE2-FD8C87103A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2675" y="1752600"/>
            <a:ext cx="2659063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115888" indent="-115888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DatagramSocket mySocket1 = new DatagramSocket (</a:t>
            </a:r>
            <a:r>
              <a:rPr lang="en-US" altLang="en-US" sz="1800" b="1">
                <a:solidFill>
                  <a:srgbClr val="CC0000"/>
                </a:solidFill>
                <a:latin typeface="Courier New" panose="02070309020205020404" pitchFamily="49" charset="0"/>
              </a:rPr>
              <a:t>5775</a:t>
            </a:r>
            <a:r>
              <a:rPr lang="en-US" altLang="en-US" sz="1800" b="1">
                <a:latin typeface="Courier New" panose="02070309020205020404" pitchFamily="49" charset="0"/>
              </a:rPr>
              <a:t>);</a:t>
            </a:r>
          </a:p>
          <a:p>
            <a:pPr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endParaRPr lang="en-US" altLang="en-US" sz="1800">
              <a:latin typeface="Courier New" panose="02070309020205020404" pitchFamily="49" charset="0"/>
            </a:endParaRPr>
          </a:p>
        </p:txBody>
      </p:sp>
      <p:sp>
        <p:nvSpPr>
          <p:cNvPr id="241838" name="Rectangle 174">
            <a:extLst>
              <a:ext uri="{FF2B5EF4-FFF2-40B4-BE49-F238E27FC236}">
                <a16:creationId xmlns:a16="http://schemas.microsoft.com/office/drawing/2014/main" id="{31AD1E9E-23F9-4777-8A69-B47EED4FA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850" y="1703388"/>
            <a:ext cx="2613025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115888" indent="-115888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DatagramSocket mySocket2 = new DatagramSocket</a:t>
            </a:r>
          </a:p>
          <a:p>
            <a:pPr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(</a:t>
            </a:r>
            <a:r>
              <a:rPr lang="en-US" altLang="en-US" sz="1800" b="1">
                <a:solidFill>
                  <a:srgbClr val="CC0000"/>
                </a:solidFill>
                <a:latin typeface="Courier New" panose="02070309020205020404" pitchFamily="49" charset="0"/>
              </a:rPr>
              <a:t>9157</a:t>
            </a:r>
            <a:r>
              <a:rPr lang="en-US" altLang="en-US" sz="1800" b="1">
                <a:latin typeface="Courier New" panose="02070309020205020404" pitchFamily="49" charset="0"/>
              </a:rPr>
              <a:t>);</a:t>
            </a:r>
          </a:p>
          <a:p>
            <a:pPr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endParaRPr lang="en-US" altLang="en-US" sz="2000">
              <a:latin typeface="Courier New" panose="02070309020205020404" pitchFamily="49" charset="0"/>
            </a:endParaRPr>
          </a:p>
        </p:txBody>
      </p:sp>
      <p:sp>
        <p:nvSpPr>
          <p:cNvPr id="241841" name="Line 177">
            <a:extLst>
              <a:ext uri="{FF2B5EF4-FFF2-40B4-BE49-F238E27FC236}">
                <a16:creationId xmlns:a16="http://schemas.microsoft.com/office/drawing/2014/main" id="{A86C3A3A-5FC1-4B7E-8BDB-16CD28465BA0}"/>
              </a:ext>
            </a:extLst>
          </p:cNvPr>
          <p:cNvSpPr>
            <a:spLocks noChangeShapeType="1"/>
          </p:cNvSpPr>
          <p:nvPr/>
        </p:nvSpPr>
        <p:spPr bwMode="auto">
          <a:xfrm>
            <a:off x="1412875" y="3506788"/>
            <a:ext cx="0" cy="2176462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1842" name="Line 178">
            <a:extLst>
              <a:ext uri="{FF2B5EF4-FFF2-40B4-BE49-F238E27FC236}">
                <a16:creationId xmlns:a16="http://schemas.microsoft.com/office/drawing/2014/main" id="{35A55630-422A-4DE0-AACA-DACD4D098AD2}"/>
              </a:ext>
            </a:extLst>
          </p:cNvPr>
          <p:cNvSpPr>
            <a:spLocks noChangeShapeType="1"/>
          </p:cNvSpPr>
          <p:nvPr/>
        </p:nvSpPr>
        <p:spPr bwMode="auto">
          <a:xfrm>
            <a:off x="4343400" y="3265488"/>
            <a:ext cx="12700" cy="2408237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1844" name="Line 180">
            <a:extLst>
              <a:ext uri="{FF2B5EF4-FFF2-40B4-BE49-F238E27FC236}">
                <a16:creationId xmlns:a16="http://schemas.microsoft.com/office/drawing/2014/main" id="{1785FA1D-B66E-4ADC-96BA-AD8DDDFF9224}"/>
              </a:ext>
            </a:extLst>
          </p:cNvPr>
          <p:cNvSpPr>
            <a:spLocks noChangeShapeType="1"/>
          </p:cNvSpPr>
          <p:nvPr/>
        </p:nvSpPr>
        <p:spPr bwMode="auto">
          <a:xfrm>
            <a:off x="1412875" y="5665788"/>
            <a:ext cx="2936875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1845" name="Line 181">
            <a:extLst>
              <a:ext uri="{FF2B5EF4-FFF2-40B4-BE49-F238E27FC236}">
                <a16:creationId xmlns:a16="http://schemas.microsoft.com/office/drawing/2014/main" id="{EDCE2078-CDF8-4DB3-9AED-F3185CC78E6D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9575" y="3278188"/>
            <a:ext cx="0" cy="2246312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1846" name="Line 182">
            <a:extLst>
              <a:ext uri="{FF2B5EF4-FFF2-40B4-BE49-F238E27FC236}">
                <a16:creationId xmlns:a16="http://schemas.microsoft.com/office/drawing/2014/main" id="{835F9B0B-6BC2-493A-A625-79E52C51E79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20825" y="5507038"/>
            <a:ext cx="2740025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1847" name="Line 183">
            <a:extLst>
              <a:ext uri="{FF2B5EF4-FFF2-40B4-BE49-F238E27FC236}">
                <a16:creationId xmlns:a16="http://schemas.microsoft.com/office/drawing/2014/main" id="{E2EADE08-7B88-4FC8-B492-A5B687DB20CF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4475" y="3494088"/>
            <a:ext cx="12700" cy="2017712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1848" name="Line 184">
            <a:extLst>
              <a:ext uri="{FF2B5EF4-FFF2-40B4-BE49-F238E27FC236}">
                <a16:creationId xmlns:a16="http://schemas.microsoft.com/office/drawing/2014/main" id="{4EE75F9C-4242-49D2-8A80-64F77CC2DB74}"/>
              </a:ext>
            </a:extLst>
          </p:cNvPr>
          <p:cNvSpPr>
            <a:spLocks noChangeShapeType="1"/>
          </p:cNvSpPr>
          <p:nvPr/>
        </p:nvSpPr>
        <p:spPr bwMode="auto">
          <a:xfrm>
            <a:off x="7423150" y="3544888"/>
            <a:ext cx="0" cy="2176462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1849" name="Line 185">
            <a:extLst>
              <a:ext uri="{FF2B5EF4-FFF2-40B4-BE49-F238E27FC236}">
                <a16:creationId xmlns:a16="http://schemas.microsoft.com/office/drawing/2014/main" id="{737E1896-35EE-4AA5-A1D4-DBFB0F002895}"/>
              </a:ext>
            </a:extLst>
          </p:cNvPr>
          <p:cNvSpPr>
            <a:spLocks noChangeShapeType="1"/>
          </p:cNvSpPr>
          <p:nvPr/>
        </p:nvSpPr>
        <p:spPr bwMode="auto">
          <a:xfrm>
            <a:off x="7305675" y="3513138"/>
            <a:ext cx="12700" cy="2017712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1850" name="Line 186">
            <a:extLst>
              <a:ext uri="{FF2B5EF4-FFF2-40B4-BE49-F238E27FC236}">
                <a16:creationId xmlns:a16="http://schemas.microsoft.com/office/drawing/2014/main" id="{05495C11-5616-414C-937F-97482046D67E}"/>
              </a:ext>
            </a:extLst>
          </p:cNvPr>
          <p:cNvSpPr>
            <a:spLocks noChangeShapeType="1"/>
          </p:cNvSpPr>
          <p:nvPr/>
        </p:nvSpPr>
        <p:spPr bwMode="auto">
          <a:xfrm>
            <a:off x="4486275" y="3284538"/>
            <a:ext cx="12700" cy="2408237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1851" name="Line 187">
            <a:extLst>
              <a:ext uri="{FF2B5EF4-FFF2-40B4-BE49-F238E27FC236}">
                <a16:creationId xmlns:a16="http://schemas.microsoft.com/office/drawing/2014/main" id="{44FA6FB4-FAFB-4C22-B2A8-BADFB354EB56}"/>
              </a:ext>
            </a:extLst>
          </p:cNvPr>
          <p:cNvSpPr>
            <a:spLocks noChangeShapeType="1"/>
          </p:cNvSpPr>
          <p:nvPr/>
        </p:nvSpPr>
        <p:spPr bwMode="auto">
          <a:xfrm>
            <a:off x="4619625" y="3297238"/>
            <a:ext cx="0" cy="2246312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1852" name="Line 188">
            <a:extLst>
              <a:ext uri="{FF2B5EF4-FFF2-40B4-BE49-F238E27FC236}">
                <a16:creationId xmlns:a16="http://schemas.microsoft.com/office/drawing/2014/main" id="{24E6E53F-2045-446F-9795-9357621350C7}"/>
              </a:ext>
            </a:extLst>
          </p:cNvPr>
          <p:cNvSpPr>
            <a:spLocks noChangeShapeType="1"/>
          </p:cNvSpPr>
          <p:nvPr/>
        </p:nvSpPr>
        <p:spPr bwMode="auto">
          <a:xfrm>
            <a:off x="4508500" y="5684838"/>
            <a:ext cx="2936875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41853" name="Line 189">
            <a:extLst>
              <a:ext uri="{FF2B5EF4-FFF2-40B4-BE49-F238E27FC236}">
                <a16:creationId xmlns:a16="http://schemas.microsoft.com/office/drawing/2014/main" id="{63BFA8DD-18E7-42A4-A157-CBE35E5EBABF}"/>
              </a:ext>
            </a:extLst>
          </p:cNvPr>
          <p:cNvSpPr>
            <a:spLocks noChangeShapeType="1"/>
          </p:cNvSpPr>
          <p:nvPr/>
        </p:nvSpPr>
        <p:spPr bwMode="auto">
          <a:xfrm>
            <a:off x="4594225" y="5516563"/>
            <a:ext cx="2740025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241860" name="Group 196">
            <a:extLst>
              <a:ext uri="{FF2B5EF4-FFF2-40B4-BE49-F238E27FC236}">
                <a16:creationId xmlns:a16="http://schemas.microsoft.com/office/drawing/2014/main" id="{DBAF3C48-7155-4473-B277-58CC837F98B4}"/>
              </a:ext>
            </a:extLst>
          </p:cNvPr>
          <p:cNvGrpSpPr>
            <a:grpSpLocks/>
          </p:cNvGrpSpPr>
          <p:nvPr/>
        </p:nvGrpSpPr>
        <p:grpSpPr bwMode="auto">
          <a:xfrm>
            <a:off x="1130300" y="5765800"/>
            <a:ext cx="1644650" cy="652463"/>
            <a:chOff x="1318" y="3697"/>
            <a:chExt cx="1036" cy="411"/>
          </a:xfrm>
        </p:grpSpPr>
        <p:sp>
          <p:nvSpPr>
            <p:cNvPr id="14451" name="Rectangle 193">
              <a:extLst>
                <a:ext uri="{FF2B5EF4-FFF2-40B4-BE49-F238E27FC236}">
                  <a16:creationId xmlns:a16="http://schemas.microsoft.com/office/drawing/2014/main" id="{23FA410A-4CCC-44E4-AA9C-60D8E7F3C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" y="3697"/>
              <a:ext cx="678" cy="13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452" name="Line 194">
              <a:extLst>
                <a:ext uri="{FF2B5EF4-FFF2-40B4-BE49-F238E27FC236}">
                  <a16:creationId xmlns:a16="http://schemas.microsoft.com/office/drawing/2014/main" id="{747C109B-C476-4DDA-BB6A-7323E3398F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79" y="3770"/>
              <a:ext cx="175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4453" name="Text Box 195">
              <a:extLst>
                <a:ext uri="{FF2B5EF4-FFF2-40B4-BE49-F238E27FC236}">
                  <a16:creationId xmlns:a16="http://schemas.microsoft.com/office/drawing/2014/main" id="{60110B0A-C9E3-41F9-9440-D25D5AFF1D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8" y="3822"/>
              <a:ext cx="994" cy="2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source port: 9157</a:t>
              </a:r>
            </a:p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dest port: 6428</a:t>
              </a:r>
            </a:p>
          </p:txBody>
        </p:sp>
      </p:grpSp>
      <p:grpSp>
        <p:nvGrpSpPr>
          <p:cNvPr id="241865" name="Group 201">
            <a:extLst>
              <a:ext uri="{FF2B5EF4-FFF2-40B4-BE49-F238E27FC236}">
                <a16:creationId xmlns:a16="http://schemas.microsoft.com/office/drawing/2014/main" id="{5227B779-E073-42F1-993F-0E0BD7B204FA}"/>
              </a:ext>
            </a:extLst>
          </p:cNvPr>
          <p:cNvGrpSpPr>
            <a:grpSpLocks/>
          </p:cNvGrpSpPr>
          <p:nvPr/>
        </p:nvGrpSpPr>
        <p:grpSpPr bwMode="auto">
          <a:xfrm>
            <a:off x="2428875" y="4889500"/>
            <a:ext cx="1692275" cy="652463"/>
            <a:chOff x="2741" y="3750"/>
            <a:chExt cx="1066" cy="411"/>
          </a:xfrm>
        </p:grpSpPr>
        <p:sp>
          <p:nvSpPr>
            <p:cNvPr id="14448" name="Rectangle 198">
              <a:extLst>
                <a:ext uri="{FF2B5EF4-FFF2-40B4-BE49-F238E27FC236}">
                  <a16:creationId xmlns:a16="http://schemas.microsoft.com/office/drawing/2014/main" id="{333A3FFD-8B15-403B-B8C0-6C32DCD98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9" y="3750"/>
              <a:ext cx="678" cy="13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449" name="Line 199">
              <a:extLst>
                <a:ext uri="{FF2B5EF4-FFF2-40B4-BE49-F238E27FC236}">
                  <a16:creationId xmlns:a16="http://schemas.microsoft.com/office/drawing/2014/main" id="{F2742243-67D8-47FC-9C8A-757DA58801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1" y="3837"/>
              <a:ext cx="175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4450" name="Text Box 200">
              <a:extLst>
                <a:ext uri="{FF2B5EF4-FFF2-40B4-BE49-F238E27FC236}">
                  <a16:creationId xmlns:a16="http://schemas.microsoft.com/office/drawing/2014/main" id="{35689519-C63E-440B-8A53-0EC7D09D0F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3" y="3875"/>
              <a:ext cx="994" cy="2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source port: 6428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dest port: 9157</a:t>
              </a:r>
            </a:p>
          </p:txBody>
        </p:sp>
      </p:grpSp>
      <p:grpSp>
        <p:nvGrpSpPr>
          <p:cNvPr id="241866" name="Group 202">
            <a:extLst>
              <a:ext uri="{FF2B5EF4-FFF2-40B4-BE49-F238E27FC236}">
                <a16:creationId xmlns:a16="http://schemas.microsoft.com/office/drawing/2014/main" id="{551D1CC4-A2BD-42C3-86D7-92BA5B951FA8}"/>
              </a:ext>
            </a:extLst>
          </p:cNvPr>
          <p:cNvGrpSpPr>
            <a:grpSpLocks/>
          </p:cNvGrpSpPr>
          <p:nvPr/>
        </p:nvGrpSpPr>
        <p:grpSpPr bwMode="auto">
          <a:xfrm>
            <a:off x="5453063" y="4889500"/>
            <a:ext cx="1341437" cy="652463"/>
            <a:chOff x="1509" y="3697"/>
            <a:chExt cx="845" cy="411"/>
          </a:xfrm>
        </p:grpSpPr>
        <p:sp>
          <p:nvSpPr>
            <p:cNvPr id="14445" name="Rectangle 203">
              <a:extLst>
                <a:ext uri="{FF2B5EF4-FFF2-40B4-BE49-F238E27FC236}">
                  <a16:creationId xmlns:a16="http://schemas.microsoft.com/office/drawing/2014/main" id="{C849912F-A6F4-46A2-80F2-326DF08A4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" y="3697"/>
              <a:ext cx="678" cy="13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446" name="Line 204">
              <a:extLst>
                <a:ext uri="{FF2B5EF4-FFF2-40B4-BE49-F238E27FC236}">
                  <a16:creationId xmlns:a16="http://schemas.microsoft.com/office/drawing/2014/main" id="{135364F2-9819-4D82-8883-C925CDB4B6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79" y="3770"/>
              <a:ext cx="175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4447" name="Text Box 205">
              <a:extLst>
                <a:ext uri="{FF2B5EF4-FFF2-40B4-BE49-F238E27FC236}">
                  <a16:creationId xmlns:a16="http://schemas.microsoft.com/office/drawing/2014/main" id="{743B4949-E4C0-4D25-AAF8-B1CE17B1D5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09" y="3822"/>
              <a:ext cx="803" cy="2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source port: ?</a:t>
              </a:r>
            </a:p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dest port: ?</a:t>
              </a:r>
            </a:p>
          </p:txBody>
        </p:sp>
      </p:grpSp>
      <p:grpSp>
        <p:nvGrpSpPr>
          <p:cNvPr id="241870" name="Group 206">
            <a:extLst>
              <a:ext uri="{FF2B5EF4-FFF2-40B4-BE49-F238E27FC236}">
                <a16:creationId xmlns:a16="http://schemas.microsoft.com/office/drawing/2014/main" id="{6CD65BCC-5AF9-4913-9D5F-B713B1A9C654}"/>
              </a:ext>
            </a:extLst>
          </p:cNvPr>
          <p:cNvGrpSpPr>
            <a:grpSpLocks/>
          </p:cNvGrpSpPr>
          <p:nvPr/>
        </p:nvGrpSpPr>
        <p:grpSpPr bwMode="auto">
          <a:xfrm>
            <a:off x="4694238" y="5743575"/>
            <a:ext cx="1389062" cy="652463"/>
            <a:chOff x="2741" y="3750"/>
            <a:chExt cx="875" cy="411"/>
          </a:xfrm>
        </p:grpSpPr>
        <p:sp>
          <p:nvSpPr>
            <p:cNvPr id="14442" name="Rectangle 207">
              <a:extLst>
                <a:ext uri="{FF2B5EF4-FFF2-40B4-BE49-F238E27FC236}">
                  <a16:creationId xmlns:a16="http://schemas.microsoft.com/office/drawing/2014/main" id="{42642EC0-5326-4EE9-AA45-6A8C335BF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9" y="3750"/>
              <a:ext cx="678" cy="13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443" name="Line 208">
              <a:extLst>
                <a:ext uri="{FF2B5EF4-FFF2-40B4-BE49-F238E27FC236}">
                  <a16:creationId xmlns:a16="http://schemas.microsoft.com/office/drawing/2014/main" id="{0EC677A5-8874-49C3-A370-2DDD1628BE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1" y="3837"/>
              <a:ext cx="175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4444" name="Text Box 209">
              <a:extLst>
                <a:ext uri="{FF2B5EF4-FFF2-40B4-BE49-F238E27FC236}">
                  <a16:creationId xmlns:a16="http://schemas.microsoft.com/office/drawing/2014/main" id="{DFB38F34-E2AE-43AA-8546-B5BB4D227C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3" y="3875"/>
              <a:ext cx="803" cy="2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source port: ?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dest port: ?</a:t>
              </a:r>
            </a:p>
          </p:txBody>
        </p:sp>
      </p:grpSp>
      <p:grpSp>
        <p:nvGrpSpPr>
          <p:cNvPr id="14403" name="Group 214">
            <a:extLst>
              <a:ext uri="{FF2B5EF4-FFF2-40B4-BE49-F238E27FC236}">
                <a16:creationId xmlns:a16="http://schemas.microsoft.com/office/drawing/2014/main" id="{A690128C-9949-4190-83EB-6A3ECB27323D}"/>
              </a:ext>
            </a:extLst>
          </p:cNvPr>
          <p:cNvGrpSpPr>
            <a:grpSpLocks/>
          </p:cNvGrpSpPr>
          <p:nvPr/>
        </p:nvGrpSpPr>
        <p:grpSpPr bwMode="auto">
          <a:xfrm>
            <a:off x="0" y="4381500"/>
            <a:ext cx="711200" cy="669925"/>
            <a:chOff x="-44" y="1473"/>
            <a:chExt cx="981" cy="1105"/>
          </a:xfrm>
        </p:grpSpPr>
        <p:pic>
          <p:nvPicPr>
            <p:cNvPr id="14440" name="Picture 215" descr="desktop_computer_stylized_medium">
              <a:extLst>
                <a:ext uri="{FF2B5EF4-FFF2-40B4-BE49-F238E27FC236}">
                  <a16:creationId xmlns:a16="http://schemas.microsoft.com/office/drawing/2014/main" id="{845A0B97-220F-408B-9515-2F10404AE3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41" name="Freeform 216">
              <a:extLst>
                <a:ext uri="{FF2B5EF4-FFF2-40B4-BE49-F238E27FC236}">
                  <a16:creationId xmlns:a16="http://schemas.microsoft.com/office/drawing/2014/main" id="{613BC697-36ED-48E0-8EF9-F3C94FCEB4D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4404" name="Group 217">
            <a:extLst>
              <a:ext uri="{FF2B5EF4-FFF2-40B4-BE49-F238E27FC236}">
                <a16:creationId xmlns:a16="http://schemas.microsoft.com/office/drawing/2014/main" id="{8FD258DC-42AE-4E64-8A0D-71C1FF27260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269288" y="4505325"/>
            <a:ext cx="711200" cy="669925"/>
            <a:chOff x="-44" y="1473"/>
            <a:chExt cx="981" cy="1105"/>
          </a:xfrm>
        </p:grpSpPr>
        <p:pic>
          <p:nvPicPr>
            <p:cNvPr id="14438" name="Picture 218" descr="desktop_computer_stylized_medium">
              <a:extLst>
                <a:ext uri="{FF2B5EF4-FFF2-40B4-BE49-F238E27FC236}">
                  <a16:creationId xmlns:a16="http://schemas.microsoft.com/office/drawing/2014/main" id="{C5B3307D-6162-464D-94EA-71892FBA358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39" name="Freeform 219">
              <a:extLst>
                <a:ext uri="{FF2B5EF4-FFF2-40B4-BE49-F238E27FC236}">
                  <a16:creationId xmlns:a16="http://schemas.microsoft.com/office/drawing/2014/main" id="{111F5F1B-638C-46EE-976C-468AF0C3C8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4405" name="Group 220">
            <a:extLst>
              <a:ext uri="{FF2B5EF4-FFF2-40B4-BE49-F238E27FC236}">
                <a16:creationId xmlns:a16="http://schemas.microsoft.com/office/drawing/2014/main" id="{1717831C-8D01-45DB-AF22-218ADEFA3647}"/>
              </a:ext>
            </a:extLst>
          </p:cNvPr>
          <p:cNvGrpSpPr>
            <a:grpSpLocks/>
          </p:cNvGrpSpPr>
          <p:nvPr/>
        </p:nvGrpSpPr>
        <p:grpSpPr bwMode="auto">
          <a:xfrm>
            <a:off x="3092450" y="3903663"/>
            <a:ext cx="358775" cy="704850"/>
            <a:chOff x="4140" y="429"/>
            <a:chExt cx="1425" cy="2396"/>
          </a:xfrm>
        </p:grpSpPr>
        <p:sp>
          <p:nvSpPr>
            <p:cNvPr id="14406" name="Freeform 221">
              <a:extLst>
                <a:ext uri="{FF2B5EF4-FFF2-40B4-BE49-F238E27FC236}">
                  <a16:creationId xmlns:a16="http://schemas.microsoft.com/office/drawing/2014/main" id="{E98656BB-7BC5-4A45-ADD9-DA01E9691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7" name="Rectangle 222">
              <a:extLst>
                <a:ext uri="{FF2B5EF4-FFF2-40B4-BE49-F238E27FC236}">
                  <a16:creationId xmlns:a16="http://schemas.microsoft.com/office/drawing/2014/main" id="{D2BADCC7-0525-46D4-9BCD-A3516DF66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408" name="Freeform 223">
              <a:extLst>
                <a:ext uri="{FF2B5EF4-FFF2-40B4-BE49-F238E27FC236}">
                  <a16:creationId xmlns:a16="http://schemas.microsoft.com/office/drawing/2014/main" id="{8F242947-EC37-4FCC-8435-809057611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9" name="Freeform 224">
              <a:extLst>
                <a:ext uri="{FF2B5EF4-FFF2-40B4-BE49-F238E27FC236}">
                  <a16:creationId xmlns:a16="http://schemas.microsoft.com/office/drawing/2014/main" id="{7A7EDE0E-3D18-4640-AC81-886FA31C8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0" name="Rectangle 225">
              <a:extLst>
                <a:ext uri="{FF2B5EF4-FFF2-40B4-BE49-F238E27FC236}">
                  <a16:creationId xmlns:a16="http://schemas.microsoft.com/office/drawing/2014/main" id="{A6FC3F56-9019-4C7C-B54F-27D0F2B4F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3"/>
              <a:ext cx="599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4411" name="Group 226">
              <a:extLst>
                <a:ext uri="{FF2B5EF4-FFF2-40B4-BE49-F238E27FC236}">
                  <a16:creationId xmlns:a16="http://schemas.microsoft.com/office/drawing/2014/main" id="{8D5E3C3C-F5AB-4768-A3B5-C9BF5C2F6B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4436" name="AutoShape 227">
                <a:extLst>
                  <a:ext uri="{FF2B5EF4-FFF2-40B4-BE49-F238E27FC236}">
                    <a16:creationId xmlns:a16="http://schemas.microsoft.com/office/drawing/2014/main" id="{10BF62B7-8346-416B-BB5A-FDB2F2957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4437" name="AutoShape 228">
                <a:extLst>
                  <a:ext uri="{FF2B5EF4-FFF2-40B4-BE49-F238E27FC236}">
                    <a16:creationId xmlns:a16="http://schemas.microsoft.com/office/drawing/2014/main" id="{3A6F3DB6-F51F-46D1-8ECE-E21462E5B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2"/>
                <a:ext cx="692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4412" name="Rectangle 229">
              <a:extLst>
                <a:ext uri="{FF2B5EF4-FFF2-40B4-BE49-F238E27FC236}">
                  <a16:creationId xmlns:a16="http://schemas.microsoft.com/office/drawing/2014/main" id="{E7E6803B-331B-4CE5-8D22-187A4834F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17"/>
              <a:ext cx="599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4413" name="Group 230">
              <a:extLst>
                <a:ext uri="{FF2B5EF4-FFF2-40B4-BE49-F238E27FC236}">
                  <a16:creationId xmlns:a16="http://schemas.microsoft.com/office/drawing/2014/main" id="{C8175409-497C-4B44-8DAE-87F01FE1DC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4434" name="AutoShape 231">
                <a:extLst>
                  <a:ext uri="{FF2B5EF4-FFF2-40B4-BE49-F238E27FC236}">
                    <a16:creationId xmlns:a16="http://schemas.microsoft.com/office/drawing/2014/main" id="{3CF1B47C-A707-416A-B030-873754558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6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4435" name="AutoShape 232">
                <a:extLst>
                  <a:ext uri="{FF2B5EF4-FFF2-40B4-BE49-F238E27FC236}">
                    <a16:creationId xmlns:a16="http://schemas.microsoft.com/office/drawing/2014/main" id="{6FC89328-69C2-41C2-8498-068B5E5E3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4414" name="Rectangle 233">
              <a:extLst>
                <a:ext uri="{FF2B5EF4-FFF2-40B4-BE49-F238E27FC236}">
                  <a16:creationId xmlns:a16="http://schemas.microsoft.com/office/drawing/2014/main" id="{E7F165B0-D60B-4684-8221-D0B1A119A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7"/>
              <a:ext cx="599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415" name="Rectangle 234">
              <a:extLst>
                <a:ext uri="{FF2B5EF4-FFF2-40B4-BE49-F238E27FC236}">
                  <a16:creationId xmlns:a16="http://schemas.microsoft.com/office/drawing/2014/main" id="{87816A52-EC11-4348-AC89-F601E1B9D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4416" name="Group 235">
              <a:extLst>
                <a:ext uri="{FF2B5EF4-FFF2-40B4-BE49-F238E27FC236}">
                  <a16:creationId xmlns:a16="http://schemas.microsoft.com/office/drawing/2014/main" id="{4137A001-C50E-4D85-BBAB-73AEC4A698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4432" name="AutoShape 236">
                <a:extLst>
                  <a:ext uri="{FF2B5EF4-FFF2-40B4-BE49-F238E27FC236}">
                    <a16:creationId xmlns:a16="http://schemas.microsoft.com/office/drawing/2014/main" id="{C9A4909E-6516-44D3-B626-A091B63C6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4433" name="AutoShape 237">
                <a:extLst>
                  <a:ext uri="{FF2B5EF4-FFF2-40B4-BE49-F238E27FC236}">
                    <a16:creationId xmlns:a16="http://schemas.microsoft.com/office/drawing/2014/main" id="{39C86E91-3CAD-4D18-9F31-83FBCF7930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9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4417" name="Freeform 238">
              <a:extLst>
                <a:ext uri="{FF2B5EF4-FFF2-40B4-BE49-F238E27FC236}">
                  <a16:creationId xmlns:a16="http://schemas.microsoft.com/office/drawing/2014/main" id="{5E974A01-1304-4E7D-8A04-6BB151113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418" name="Group 239">
              <a:extLst>
                <a:ext uri="{FF2B5EF4-FFF2-40B4-BE49-F238E27FC236}">
                  <a16:creationId xmlns:a16="http://schemas.microsoft.com/office/drawing/2014/main" id="{2730EAC9-385B-4F41-A376-DE1C0A3DA9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430" name="AutoShape 240">
                <a:extLst>
                  <a:ext uri="{FF2B5EF4-FFF2-40B4-BE49-F238E27FC236}">
                    <a16:creationId xmlns:a16="http://schemas.microsoft.com/office/drawing/2014/main" id="{377F8D50-76BE-43AC-A276-4F2EBDB3B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4431" name="AutoShape 241">
                <a:extLst>
                  <a:ext uri="{FF2B5EF4-FFF2-40B4-BE49-F238E27FC236}">
                    <a16:creationId xmlns:a16="http://schemas.microsoft.com/office/drawing/2014/main" id="{0F6F0EAC-B83F-4F1C-A3AC-C83878879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1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4419" name="Rectangle 242">
              <a:extLst>
                <a:ext uri="{FF2B5EF4-FFF2-40B4-BE49-F238E27FC236}">
                  <a16:creationId xmlns:a16="http://schemas.microsoft.com/office/drawing/2014/main" id="{8B0CD9B8-221A-445B-9BBE-068AF030C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420" name="Freeform 243">
              <a:extLst>
                <a:ext uri="{FF2B5EF4-FFF2-40B4-BE49-F238E27FC236}">
                  <a16:creationId xmlns:a16="http://schemas.microsoft.com/office/drawing/2014/main" id="{239703E0-632C-46F1-8502-2C30E1569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1" name="Freeform 244">
              <a:extLst>
                <a:ext uri="{FF2B5EF4-FFF2-40B4-BE49-F238E27FC236}">
                  <a16:creationId xmlns:a16="http://schemas.microsoft.com/office/drawing/2014/main" id="{CCF8A72D-BD8B-4600-B35D-AA110B15D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2" name="Oval 245">
              <a:extLst>
                <a:ext uri="{FF2B5EF4-FFF2-40B4-BE49-F238E27FC236}">
                  <a16:creationId xmlns:a16="http://schemas.microsoft.com/office/drawing/2014/main" id="{BD074E6C-D0FD-4DEE-A6CE-023C34069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09"/>
              <a:ext cx="50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423" name="Freeform 246">
              <a:extLst>
                <a:ext uri="{FF2B5EF4-FFF2-40B4-BE49-F238E27FC236}">
                  <a16:creationId xmlns:a16="http://schemas.microsoft.com/office/drawing/2014/main" id="{0082E4DD-FEC8-4242-9E14-2734E9C38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4" name="AutoShape 247">
              <a:extLst>
                <a:ext uri="{FF2B5EF4-FFF2-40B4-BE49-F238E27FC236}">
                  <a16:creationId xmlns:a16="http://schemas.microsoft.com/office/drawing/2014/main" id="{0764D4B1-2D46-4241-972A-E8D579F5D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425" name="AutoShape 248">
              <a:extLst>
                <a:ext uri="{FF2B5EF4-FFF2-40B4-BE49-F238E27FC236}">
                  <a16:creationId xmlns:a16="http://schemas.microsoft.com/office/drawing/2014/main" id="{5609DCB4-0D3E-4594-B278-AF196F14D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12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426" name="Oval 249">
              <a:extLst>
                <a:ext uri="{FF2B5EF4-FFF2-40B4-BE49-F238E27FC236}">
                  <a16:creationId xmlns:a16="http://schemas.microsoft.com/office/drawing/2014/main" id="{FE77B55F-3578-4174-86F7-9053B4BE8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2"/>
              <a:ext cx="158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427" name="Oval 250">
              <a:extLst>
                <a:ext uri="{FF2B5EF4-FFF2-40B4-BE49-F238E27FC236}">
                  <a16:creationId xmlns:a16="http://schemas.microsoft.com/office/drawing/2014/main" id="{32562E0B-4017-4589-9571-31C92532C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58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428" name="Oval 251">
              <a:extLst>
                <a:ext uri="{FF2B5EF4-FFF2-40B4-BE49-F238E27FC236}">
                  <a16:creationId xmlns:a16="http://schemas.microsoft.com/office/drawing/2014/main" id="{D1C9EC8B-0AC5-4C8F-B1BF-326CE2C85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2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429" name="Rectangle 252">
              <a:extLst>
                <a:ext uri="{FF2B5EF4-FFF2-40B4-BE49-F238E27FC236}">
                  <a16:creationId xmlns:a16="http://schemas.microsoft.com/office/drawing/2014/main" id="{16F305A3-4CD7-40A3-B724-E95999FA1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7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7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41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41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41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241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241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241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241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241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241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241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241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241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7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241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7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8" dur="500"/>
                                        <p:tgtEl>
                                          <p:spTgt spid="241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1" dur="500"/>
                                        <p:tgtEl>
                                          <p:spTgt spid="241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8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241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1708" grpId="0" build="p"/>
      <p:bldP spid="24183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Footer Placeholder 5">
            <a:extLst>
              <a:ext uri="{FF2B5EF4-FFF2-40B4-BE49-F238E27FC236}">
                <a16:creationId xmlns:a16="http://schemas.microsoft.com/office/drawing/2014/main" id="{EF56CE14-BE4D-4876-89C1-26C80342AF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15363" name="Slide Number Placeholder 6">
            <a:extLst>
              <a:ext uri="{FF2B5EF4-FFF2-40B4-BE49-F238E27FC236}">
                <a16:creationId xmlns:a16="http://schemas.microsoft.com/office/drawing/2014/main" id="{C66F91F3-064D-4551-AFCD-DBD90ECF7D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FAF98223-1C98-4D72-9542-6D4ED6F95DEF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2292" name="Rectangle 2">
            <a:extLst>
              <a:ext uri="{FF2B5EF4-FFF2-40B4-BE49-F238E27FC236}">
                <a16:creationId xmlns:a16="http://schemas.microsoft.com/office/drawing/2014/main" id="{844E313B-9A59-4B61-9E42-50B5368FB95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Connection-oriented demux</a:t>
            </a:r>
          </a:p>
        </p:txBody>
      </p:sp>
      <p:sp>
        <p:nvSpPr>
          <p:cNvPr id="12293" name="Rectangle 3">
            <a:extLst>
              <a:ext uri="{FF2B5EF4-FFF2-40B4-BE49-F238E27FC236}">
                <a16:creationId xmlns:a16="http://schemas.microsoft.com/office/drawing/2014/main" id="{2051B712-C68E-41B3-8211-A3DD0FA69FA5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381000" y="1600200"/>
            <a:ext cx="3962400" cy="4648200"/>
          </a:xfrm>
        </p:spPr>
        <p:txBody>
          <a:bodyPr/>
          <a:lstStyle/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TCP socket identified by 4-tuple: 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solidFill>
                  <a:srgbClr val="CC0000"/>
                </a:solidFill>
                <a:ea typeface="ＭＳ Ｐゴシック" charset="0"/>
              </a:rPr>
              <a:t>source IP address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solidFill>
                  <a:srgbClr val="CC0000"/>
                </a:solidFill>
                <a:ea typeface="ＭＳ Ｐゴシック" charset="0"/>
              </a:rPr>
              <a:t>source port number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solidFill>
                  <a:srgbClr val="CC0000"/>
                </a:solidFill>
                <a:ea typeface="ＭＳ Ｐゴシック" charset="0"/>
              </a:rPr>
              <a:t>dest IP address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solidFill>
                  <a:srgbClr val="CC0000"/>
                </a:solidFill>
                <a:ea typeface="ＭＳ Ｐゴシック" charset="0"/>
              </a:rPr>
              <a:t>dest port number</a:t>
            </a:r>
          </a:p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demux: receiver uses all four values to direct segment to appropriate socket</a:t>
            </a:r>
          </a:p>
        </p:txBody>
      </p:sp>
      <p:sp>
        <p:nvSpPr>
          <p:cNvPr id="12294" name="Rectangle 4">
            <a:extLst>
              <a:ext uri="{FF2B5EF4-FFF2-40B4-BE49-F238E27FC236}">
                <a16:creationId xmlns:a16="http://schemas.microsoft.com/office/drawing/2014/main" id="{6180D93C-4026-4D99-9AB2-0BB4FA06A074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508500" y="1587500"/>
            <a:ext cx="4114800" cy="4648200"/>
          </a:xfrm>
        </p:spPr>
        <p:txBody>
          <a:bodyPr/>
          <a:lstStyle/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server host may support many simultaneous TCP sockets: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each socket identified by its own 4-tuple</a:t>
            </a:r>
          </a:p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web servers have different sockets for each connecting client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non-persistent HTTP will have different socket for each request</a:t>
            </a:r>
          </a:p>
        </p:txBody>
      </p:sp>
      <p:pic>
        <p:nvPicPr>
          <p:cNvPr id="15367" name="Picture 7" descr="underline_base">
            <a:extLst>
              <a:ext uri="{FF2B5EF4-FFF2-40B4-BE49-F238E27FC236}">
                <a16:creationId xmlns:a16="http://schemas.microsoft.com/office/drawing/2014/main" id="{51110E05-8BF3-4FBD-92A0-D2B3A955BCFA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425" y="1057275"/>
            <a:ext cx="6856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Footer Placeholder 4">
            <a:extLst>
              <a:ext uri="{FF2B5EF4-FFF2-40B4-BE49-F238E27FC236}">
                <a16:creationId xmlns:a16="http://schemas.microsoft.com/office/drawing/2014/main" id="{E254B17F-2D33-4EA5-B0C5-202E77E0B7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16387" name="Slide Number Placeholder 5">
            <a:extLst>
              <a:ext uri="{FF2B5EF4-FFF2-40B4-BE49-F238E27FC236}">
                <a16:creationId xmlns:a16="http://schemas.microsoft.com/office/drawing/2014/main" id="{ACA52776-3B37-4494-A8B2-EF3EB4A36A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1551CDC3-F078-4A4A-988E-602E30958D2E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6388" name="Picture 159" descr="underline_base">
            <a:extLst>
              <a:ext uri="{FF2B5EF4-FFF2-40B4-BE49-F238E27FC236}">
                <a16:creationId xmlns:a16="http://schemas.microsoft.com/office/drawing/2014/main" id="{EFA70188-8D33-4638-8E45-9CA9FC029C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200" y="881063"/>
            <a:ext cx="8228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7" name="Rectangle 3">
            <a:extLst>
              <a:ext uri="{FF2B5EF4-FFF2-40B4-BE49-F238E27FC236}">
                <a16:creationId xmlns:a16="http://schemas.microsoft.com/office/drawing/2014/main" id="{8E208BF5-A96E-4FF5-A7C4-2C8F13315EC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44475" y="200025"/>
            <a:ext cx="8085138" cy="935038"/>
          </a:xfrm>
        </p:spPr>
        <p:txBody>
          <a:bodyPr/>
          <a:lstStyle/>
          <a:p>
            <a:pPr>
              <a:defRPr/>
            </a:pPr>
            <a:r>
              <a:rPr lang="en-US" sz="4000">
                <a:ea typeface="ＭＳ Ｐゴシック" charset="0"/>
                <a:cs typeface="+mj-cs"/>
              </a:rPr>
              <a:t>Connection-oriented demux: example</a:t>
            </a:r>
          </a:p>
        </p:txBody>
      </p:sp>
      <p:sp>
        <p:nvSpPr>
          <p:cNvPr id="16390" name="Freeform 5">
            <a:extLst>
              <a:ext uri="{FF2B5EF4-FFF2-40B4-BE49-F238E27FC236}">
                <a16:creationId xmlns:a16="http://schemas.microsoft.com/office/drawing/2014/main" id="{AE39EF33-CDD3-413A-A510-AD54E64C26F8}"/>
              </a:ext>
            </a:extLst>
          </p:cNvPr>
          <p:cNvSpPr>
            <a:spLocks/>
          </p:cNvSpPr>
          <p:nvPr/>
        </p:nvSpPr>
        <p:spPr bwMode="auto">
          <a:xfrm>
            <a:off x="2819400" y="1765300"/>
            <a:ext cx="552450" cy="2082800"/>
          </a:xfrm>
          <a:custGeom>
            <a:avLst/>
            <a:gdLst>
              <a:gd name="T0" fmla="*/ 0 w 348"/>
              <a:gd name="T1" fmla="*/ 2147483646 h 1312"/>
              <a:gd name="T2" fmla="*/ 2147483646 w 348"/>
              <a:gd name="T3" fmla="*/ 0 h 1312"/>
              <a:gd name="T4" fmla="*/ 2147483646 w 348"/>
              <a:gd name="T5" fmla="*/ 2147483646 h 1312"/>
              <a:gd name="T6" fmla="*/ 2147483646 w 348"/>
              <a:gd name="T7" fmla="*/ 2147483646 h 1312"/>
              <a:gd name="T8" fmla="*/ 0 w 348"/>
              <a:gd name="T9" fmla="*/ 2147483646 h 13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8" h="1312">
                <a:moveTo>
                  <a:pt x="0" y="1306"/>
                </a:moveTo>
                <a:lnTo>
                  <a:pt x="348" y="0"/>
                </a:lnTo>
                <a:lnTo>
                  <a:pt x="342" y="1258"/>
                </a:lnTo>
                <a:lnTo>
                  <a:pt x="180" y="1312"/>
                </a:lnTo>
                <a:lnTo>
                  <a:pt x="0" y="1306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1" name="Freeform 6">
            <a:extLst>
              <a:ext uri="{FF2B5EF4-FFF2-40B4-BE49-F238E27FC236}">
                <a16:creationId xmlns:a16="http://schemas.microsoft.com/office/drawing/2014/main" id="{080E2C28-1A60-448A-9B7B-2929FBB95F7B}"/>
              </a:ext>
            </a:extLst>
          </p:cNvPr>
          <p:cNvSpPr>
            <a:spLocks/>
          </p:cNvSpPr>
          <p:nvPr/>
        </p:nvSpPr>
        <p:spPr bwMode="auto">
          <a:xfrm>
            <a:off x="417513" y="1944688"/>
            <a:ext cx="460375" cy="2193925"/>
          </a:xfrm>
          <a:custGeom>
            <a:avLst/>
            <a:gdLst>
              <a:gd name="T0" fmla="*/ 2147483646 w 290"/>
              <a:gd name="T1" fmla="*/ 2147483646 h 1382"/>
              <a:gd name="T2" fmla="*/ 0 w 290"/>
              <a:gd name="T3" fmla="*/ 2147483646 h 1382"/>
              <a:gd name="T4" fmla="*/ 2147483646 w 290"/>
              <a:gd name="T5" fmla="*/ 0 h 1382"/>
              <a:gd name="T6" fmla="*/ 2147483646 w 290"/>
              <a:gd name="T7" fmla="*/ 2147483646 h 1382"/>
              <a:gd name="T8" fmla="*/ 2147483646 w 290"/>
              <a:gd name="T9" fmla="*/ 2147483646 h 1382"/>
              <a:gd name="T10" fmla="*/ 2147483646 w 290"/>
              <a:gd name="T11" fmla="*/ 2147483646 h 138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0" h="1382">
                <a:moveTo>
                  <a:pt x="15" y="1382"/>
                </a:moveTo>
                <a:lnTo>
                  <a:pt x="0" y="1360"/>
                </a:lnTo>
                <a:lnTo>
                  <a:pt x="290" y="0"/>
                </a:lnTo>
                <a:lnTo>
                  <a:pt x="284" y="1258"/>
                </a:lnTo>
                <a:lnTo>
                  <a:pt x="182" y="1382"/>
                </a:lnTo>
                <a:lnTo>
                  <a:pt x="15" y="138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2" name="Rectangle 23">
            <a:extLst>
              <a:ext uri="{FF2B5EF4-FFF2-40B4-BE49-F238E27FC236}">
                <a16:creationId xmlns:a16="http://schemas.microsoft.com/office/drawing/2014/main" id="{575BCEF9-8AD4-47AA-9E93-C49527FA2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1911350"/>
            <a:ext cx="1296988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6393" name="Rectangle 24">
            <a:extLst>
              <a:ext uri="{FF2B5EF4-FFF2-40B4-BE49-F238E27FC236}">
                <a16:creationId xmlns:a16="http://schemas.microsoft.com/office/drawing/2014/main" id="{AB0DE07E-3D91-4F9A-BF34-C7895431E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350" y="1965325"/>
            <a:ext cx="1273175" cy="1979613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6394" name="Line 25">
            <a:extLst>
              <a:ext uri="{FF2B5EF4-FFF2-40B4-BE49-F238E27FC236}">
                <a16:creationId xmlns:a16="http://schemas.microsoft.com/office/drawing/2014/main" id="{EF0A8B96-E715-43E4-9582-CFA05412CD16}"/>
              </a:ext>
            </a:extLst>
          </p:cNvPr>
          <p:cNvSpPr>
            <a:spLocks noChangeShapeType="1"/>
          </p:cNvSpPr>
          <p:nvPr/>
        </p:nvSpPr>
        <p:spPr bwMode="auto">
          <a:xfrm>
            <a:off x="904875" y="272573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95" name="Text Box 26">
            <a:extLst>
              <a:ext uri="{FF2B5EF4-FFF2-40B4-BE49-F238E27FC236}">
                <a16:creationId xmlns:a16="http://schemas.microsoft.com/office/drawing/2014/main" id="{5BB4944A-74A2-48E0-9D2D-1FEE2FAC01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2013" y="2708275"/>
            <a:ext cx="131762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transport</a:t>
            </a:r>
          </a:p>
        </p:txBody>
      </p:sp>
      <p:sp>
        <p:nvSpPr>
          <p:cNvPr id="16396" name="Line 27">
            <a:extLst>
              <a:ext uri="{FF2B5EF4-FFF2-40B4-BE49-F238E27FC236}">
                <a16:creationId xmlns:a16="http://schemas.microsoft.com/office/drawing/2014/main" id="{9FFAECCF-9F44-436A-8052-9A426AEB1B5D}"/>
              </a:ext>
            </a:extLst>
          </p:cNvPr>
          <p:cNvSpPr>
            <a:spLocks noChangeShapeType="1"/>
          </p:cNvSpPr>
          <p:nvPr/>
        </p:nvSpPr>
        <p:spPr bwMode="auto">
          <a:xfrm>
            <a:off x="912813" y="304641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97" name="Line 28">
            <a:extLst>
              <a:ext uri="{FF2B5EF4-FFF2-40B4-BE49-F238E27FC236}">
                <a16:creationId xmlns:a16="http://schemas.microsoft.com/office/drawing/2014/main" id="{00CDF4CD-4728-481A-961D-0A8EAA89510F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335597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98" name="Line 29">
            <a:extLst>
              <a:ext uri="{FF2B5EF4-FFF2-40B4-BE49-F238E27FC236}">
                <a16:creationId xmlns:a16="http://schemas.microsoft.com/office/drawing/2014/main" id="{BF802156-4FD4-458D-99F2-BCFA9ACD7684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364172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99" name="Text Box 26">
            <a:extLst>
              <a:ext uri="{FF2B5EF4-FFF2-40B4-BE49-F238E27FC236}">
                <a16:creationId xmlns:a16="http://schemas.microsoft.com/office/drawing/2014/main" id="{57CEA556-1164-40C6-95D5-B3E3B27390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8" y="1955800"/>
            <a:ext cx="131762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16400" name="Text Box 26">
            <a:extLst>
              <a:ext uri="{FF2B5EF4-FFF2-40B4-BE49-F238E27FC236}">
                <a16:creationId xmlns:a16="http://schemas.microsoft.com/office/drawing/2014/main" id="{89A009AA-8421-475C-9A88-4B43533D8D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2488" y="3613150"/>
            <a:ext cx="131762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physical</a:t>
            </a:r>
          </a:p>
        </p:txBody>
      </p:sp>
      <p:sp>
        <p:nvSpPr>
          <p:cNvPr id="16401" name="Text Box 26">
            <a:extLst>
              <a:ext uri="{FF2B5EF4-FFF2-40B4-BE49-F238E27FC236}">
                <a16:creationId xmlns:a16="http://schemas.microsoft.com/office/drawing/2014/main" id="{5E3AEF11-23BF-4C85-B9AA-4FA6F9539A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1538" y="3327400"/>
            <a:ext cx="131762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link</a:t>
            </a:r>
          </a:p>
        </p:txBody>
      </p:sp>
      <p:sp>
        <p:nvSpPr>
          <p:cNvPr id="16402" name="Text Box 26">
            <a:extLst>
              <a:ext uri="{FF2B5EF4-FFF2-40B4-BE49-F238E27FC236}">
                <a16:creationId xmlns:a16="http://schemas.microsoft.com/office/drawing/2014/main" id="{A13BDEED-AF90-4AF7-BFE9-6926D5A977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2013" y="3032125"/>
            <a:ext cx="131762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16403" name="Oval 19">
            <a:extLst>
              <a:ext uri="{FF2B5EF4-FFF2-40B4-BE49-F238E27FC236}">
                <a16:creationId xmlns:a16="http://schemas.microsoft.com/office/drawing/2014/main" id="{A4F7F14B-FEAD-41D9-8DA6-0EB922A5B8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900" y="2241550"/>
            <a:ext cx="598488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latin typeface="Arial" panose="020B0604020202020204" pitchFamily="34" charset="0"/>
              </a:rPr>
              <a:t>P3</a:t>
            </a:r>
          </a:p>
        </p:txBody>
      </p:sp>
      <p:grpSp>
        <p:nvGrpSpPr>
          <p:cNvPr id="16404" name="Group 20">
            <a:extLst>
              <a:ext uri="{FF2B5EF4-FFF2-40B4-BE49-F238E27FC236}">
                <a16:creationId xmlns:a16="http://schemas.microsoft.com/office/drawing/2014/main" id="{B1518230-7F17-4466-B12A-7DCF7304775A}"/>
              </a:ext>
            </a:extLst>
          </p:cNvPr>
          <p:cNvGrpSpPr>
            <a:grpSpLocks/>
          </p:cNvGrpSpPr>
          <p:nvPr/>
        </p:nvGrpSpPr>
        <p:grpSpPr bwMode="auto">
          <a:xfrm>
            <a:off x="1200150" y="2565400"/>
            <a:ext cx="620713" cy="228600"/>
            <a:chOff x="1287" y="2524"/>
            <a:chExt cx="260" cy="100"/>
          </a:xfrm>
        </p:grpSpPr>
        <p:sp>
          <p:nvSpPr>
            <p:cNvPr id="16523" name="Rectangle 21">
              <a:extLst>
                <a:ext uri="{FF2B5EF4-FFF2-40B4-BE49-F238E27FC236}">
                  <a16:creationId xmlns:a16="http://schemas.microsoft.com/office/drawing/2014/main" id="{6C14067D-98D1-43EB-AC26-F16ACEEE6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24" name="Rectangle 22">
              <a:extLst>
                <a:ext uri="{FF2B5EF4-FFF2-40B4-BE49-F238E27FC236}">
                  <a16:creationId xmlns:a16="http://schemas.microsoft.com/office/drawing/2014/main" id="{FAC1A682-2BEC-4C15-AEAF-01F971742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25" name="Rectangle 23">
              <a:extLst>
                <a:ext uri="{FF2B5EF4-FFF2-40B4-BE49-F238E27FC236}">
                  <a16:creationId xmlns:a16="http://schemas.microsoft.com/office/drawing/2014/main" id="{4FFA25C0-D3E7-414A-A6BB-A506FB84B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26" name="Rectangle 24">
              <a:extLst>
                <a:ext uri="{FF2B5EF4-FFF2-40B4-BE49-F238E27FC236}">
                  <a16:creationId xmlns:a16="http://schemas.microsoft.com/office/drawing/2014/main" id="{EEA87FFA-1445-47ED-AF8C-2AB44D9F1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6405" name="Rectangle 23">
            <a:extLst>
              <a:ext uri="{FF2B5EF4-FFF2-40B4-BE49-F238E27FC236}">
                <a16:creationId xmlns:a16="http://schemas.microsoft.com/office/drawing/2014/main" id="{EC47ABD1-DAAA-4240-8E48-21A97DB44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2175" y="1677988"/>
            <a:ext cx="2254250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6406" name="Rectangle 24">
            <a:extLst>
              <a:ext uri="{FF2B5EF4-FFF2-40B4-BE49-F238E27FC236}">
                <a16:creationId xmlns:a16="http://schemas.microsoft.com/office/drawing/2014/main" id="{8CDEC808-902B-45F3-8071-921DB808D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8200" y="1755775"/>
            <a:ext cx="2225675" cy="1979613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6407" name="Text Box 26">
            <a:extLst>
              <a:ext uri="{FF2B5EF4-FFF2-40B4-BE49-F238E27FC236}">
                <a16:creationId xmlns:a16="http://schemas.microsoft.com/office/drawing/2014/main" id="{48E672E6-AB0A-4962-A6DC-5E044D1072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03650" y="248443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transport</a:t>
            </a:r>
          </a:p>
        </p:txBody>
      </p:sp>
      <p:sp>
        <p:nvSpPr>
          <p:cNvPr id="16408" name="Text Box 26">
            <a:extLst>
              <a:ext uri="{FF2B5EF4-FFF2-40B4-BE49-F238E27FC236}">
                <a16:creationId xmlns:a16="http://schemas.microsoft.com/office/drawing/2014/main" id="{B8BFFD1F-A017-42F4-B688-8D1EC561B2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7625" y="1708150"/>
            <a:ext cx="131762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16409" name="Text Box 26">
            <a:extLst>
              <a:ext uri="{FF2B5EF4-FFF2-40B4-BE49-F238E27FC236}">
                <a16:creationId xmlns:a16="http://schemas.microsoft.com/office/drawing/2014/main" id="{8A3C6A4B-3F47-4D68-AD4D-539CD525E7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7300" y="338931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physical</a:t>
            </a:r>
          </a:p>
        </p:txBody>
      </p:sp>
      <p:sp>
        <p:nvSpPr>
          <p:cNvPr id="16410" name="Text Box 26">
            <a:extLst>
              <a:ext uri="{FF2B5EF4-FFF2-40B4-BE49-F238E27FC236}">
                <a16:creationId xmlns:a16="http://schemas.microsoft.com/office/drawing/2014/main" id="{7652B88F-E97E-4791-8520-DCF6B35F39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7300" y="31035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link</a:t>
            </a:r>
          </a:p>
        </p:txBody>
      </p:sp>
      <p:sp>
        <p:nvSpPr>
          <p:cNvPr id="16411" name="Oval 36">
            <a:extLst>
              <a:ext uri="{FF2B5EF4-FFF2-40B4-BE49-F238E27FC236}">
                <a16:creationId xmlns:a16="http://schemas.microsoft.com/office/drawing/2014/main" id="{EE25990C-6299-46FC-9CB2-7CBF7B9DC8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7263" y="2014538"/>
            <a:ext cx="598487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latin typeface="Arial" panose="020B0604020202020204" pitchFamily="34" charset="0"/>
              </a:rPr>
              <a:t>P4</a:t>
            </a:r>
          </a:p>
        </p:txBody>
      </p:sp>
      <p:sp>
        <p:nvSpPr>
          <p:cNvPr id="16412" name="Rectangle 23">
            <a:extLst>
              <a:ext uri="{FF2B5EF4-FFF2-40B4-BE49-F238E27FC236}">
                <a16:creationId xmlns:a16="http://schemas.microsoft.com/office/drawing/2014/main" id="{F337ABE0-600E-48A7-A690-11E9E3C05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7488" y="1903413"/>
            <a:ext cx="1296987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6413" name="Rectangle 24">
            <a:extLst>
              <a:ext uri="{FF2B5EF4-FFF2-40B4-BE49-F238E27FC236}">
                <a16:creationId xmlns:a16="http://schemas.microsoft.com/office/drawing/2014/main" id="{5E701FE9-9BA3-4F15-80FC-B050C5ED6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1944688"/>
            <a:ext cx="1631950" cy="197961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6414" name="Text Box 26">
            <a:extLst>
              <a:ext uri="{FF2B5EF4-FFF2-40B4-BE49-F238E27FC236}">
                <a16:creationId xmlns:a16="http://schemas.microsoft.com/office/drawing/2014/main" id="{2C89D11A-3F75-43CE-B67C-8EF87DE7BA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6050" y="270033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transport</a:t>
            </a:r>
          </a:p>
        </p:txBody>
      </p:sp>
      <p:sp>
        <p:nvSpPr>
          <p:cNvPr id="16415" name="Text Box 26">
            <a:extLst>
              <a:ext uri="{FF2B5EF4-FFF2-40B4-BE49-F238E27FC236}">
                <a16:creationId xmlns:a16="http://schemas.microsoft.com/office/drawing/2014/main" id="{82F4C65D-342F-47DF-A4A0-AEF6DF4241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0975" y="19478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16416" name="Text Box 26">
            <a:extLst>
              <a:ext uri="{FF2B5EF4-FFF2-40B4-BE49-F238E27FC236}">
                <a16:creationId xmlns:a16="http://schemas.microsoft.com/office/drawing/2014/main" id="{AD6F77D9-EC5D-45AF-B5BB-2C24259956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8913" y="360521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physical</a:t>
            </a:r>
          </a:p>
        </p:txBody>
      </p:sp>
      <p:sp>
        <p:nvSpPr>
          <p:cNvPr id="16417" name="Text Box 26">
            <a:extLst>
              <a:ext uri="{FF2B5EF4-FFF2-40B4-BE49-F238E27FC236}">
                <a16:creationId xmlns:a16="http://schemas.microsoft.com/office/drawing/2014/main" id="{D88B30A6-2C87-4CDD-B041-1CCAF24AF9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5575" y="33194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link</a:t>
            </a:r>
          </a:p>
        </p:txBody>
      </p:sp>
      <p:sp>
        <p:nvSpPr>
          <p:cNvPr id="16418" name="Text Box 26">
            <a:extLst>
              <a:ext uri="{FF2B5EF4-FFF2-40B4-BE49-F238E27FC236}">
                <a16:creationId xmlns:a16="http://schemas.microsoft.com/office/drawing/2014/main" id="{1ABF9D17-A7BB-4B64-9120-1AB715E612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6050" y="30241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16419" name="Oval 53">
            <a:extLst>
              <a:ext uri="{FF2B5EF4-FFF2-40B4-BE49-F238E27FC236}">
                <a16:creationId xmlns:a16="http://schemas.microsoft.com/office/drawing/2014/main" id="{B8C31897-D5C0-47A6-9FA4-B1D1A7CBFD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1600" y="2241550"/>
            <a:ext cx="598488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latin typeface="Arial" panose="020B0604020202020204" pitchFamily="34" charset="0"/>
              </a:rPr>
              <a:t>P2</a:t>
            </a:r>
          </a:p>
        </p:txBody>
      </p:sp>
      <p:sp>
        <p:nvSpPr>
          <p:cNvPr id="16420" name="Freeform 54">
            <a:extLst>
              <a:ext uri="{FF2B5EF4-FFF2-40B4-BE49-F238E27FC236}">
                <a16:creationId xmlns:a16="http://schemas.microsoft.com/office/drawing/2014/main" id="{3F351E3C-56DB-4AA6-B15D-1B1C8B6A905F}"/>
              </a:ext>
            </a:extLst>
          </p:cNvPr>
          <p:cNvSpPr>
            <a:spLocks/>
          </p:cNvSpPr>
          <p:nvPr/>
        </p:nvSpPr>
        <p:spPr bwMode="auto">
          <a:xfrm>
            <a:off x="8026400" y="1924050"/>
            <a:ext cx="504825" cy="2133600"/>
          </a:xfrm>
          <a:custGeom>
            <a:avLst/>
            <a:gdLst>
              <a:gd name="T0" fmla="*/ 2147483646 w 318"/>
              <a:gd name="T1" fmla="*/ 2147483646 h 1344"/>
              <a:gd name="T2" fmla="*/ 2147483646 w 318"/>
              <a:gd name="T3" fmla="*/ 0 h 1344"/>
              <a:gd name="T4" fmla="*/ 0 w 318"/>
              <a:gd name="T5" fmla="*/ 2147483646 h 1344"/>
              <a:gd name="T6" fmla="*/ 2147483646 w 318"/>
              <a:gd name="T7" fmla="*/ 2147483646 h 1344"/>
              <a:gd name="T8" fmla="*/ 2147483646 w 318"/>
              <a:gd name="T9" fmla="*/ 2147483646 h 13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8" h="1344">
                <a:moveTo>
                  <a:pt x="318" y="1344"/>
                </a:moveTo>
                <a:lnTo>
                  <a:pt x="12" y="0"/>
                </a:lnTo>
                <a:lnTo>
                  <a:pt x="0" y="1224"/>
                </a:lnTo>
                <a:lnTo>
                  <a:pt x="121" y="1344"/>
                </a:lnTo>
                <a:lnTo>
                  <a:pt x="318" y="1344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421" name="Group 76">
            <a:extLst>
              <a:ext uri="{FF2B5EF4-FFF2-40B4-BE49-F238E27FC236}">
                <a16:creationId xmlns:a16="http://schemas.microsoft.com/office/drawing/2014/main" id="{7B8CD7F0-1D48-4069-8CA3-CAFAC18A2111}"/>
              </a:ext>
            </a:extLst>
          </p:cNvPr>
          <p:cNvGrpSpPr>
            <a:grpSpLocks/>
          </p:cNvGrpSpPr>
          <p:nvPr/>
        </p:nvGrpSpPr>
        <p:grpSpPr bwMode="auto">
          <a:xfrm>
            <a:off x="1816100" y="5170488"/>
            <a:ext cx="2024063" cy="652462"/>
            <a:chOff x="1079" y="3697"/>
            <a:chExt cx="1275" cy="411"/>
          </a:xfrm>
        </p:grpSpPr>
        <p:sp>
          <p:nvSpPr>
            <p:cNvPr id="16520" name="Rectangle 77">
              <a:extLst>
                <a:ext uri="{FF2B5EF4-FFF2-40B4-BE49-F238E27FC236}">
                  <a16:creationId xmlns:a16="http://schemas.microsoft.com/office/drawing/2014/main" id="{0C9614E9-FCDB-4722-A5DD-97833FD24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" y="3697"/>
              <a:ext cx="678" cy="13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21" name="Line 78">
              <a:extLst>
                <a:ext uri="{FF2B5EF4-FFF2-40B4-BE49-F238E27FC236}">
                  <a16:creationId xmlns:a16="http://schemas.microsoft.com/office/drawing/2014/main" id="{67203863-21AE-4187-8396-8C0525AEDE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79" y="3770"/>
              <a:ext cx="175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6522" name="Text Box 79">
              <a:extLst>
                <a:ext uri="{FF2B5EF4-FFF2-40B4-BE49-F238E27FC236}">
                  <a16:creationId xmlns:a16="http://schemas.microsoft.com/office/drawing/2014/main" id="{802CD7FB-AAC1-4741-BD53-4FD20CF99A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9" y="3822"/>
              <a:ext cx="1233" cy="2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source IP,port: A,9157</a:t>
              </a:r>
            </a:p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dest IP, port: B,80</a:t>
              </a:r>
            </a:p>
          </p:txBody>
        </p:sp>
      </p:grpSp>
      <p:grpSp>
        <p:nvGrpSpPr>
          <p:cNvPr id="16422" name="Group 80">
            <a:extLst>
              <a:ext uri="{FF2B5EF4-FFF2-40B4-BE49-F238E27FC236}">
                <a16:creationId xmlns:a16="http://schemas.microsoft.com/office/drawing/2014/main" id="{61D40D39-8172-44DC-8690-FDAAE0340700}"/>
              </a:ext>
            </a:extLst>
          </p:cNvPr>
          <p:cNvGrpSpPr>
            <a:grpSpLocks/>
          </p:cNvGrpSpPr>
          <p:nvPr/>
        </p:nvGrpSpPr>
        <p:grpSpPr bwMode="auto">
          <a:xfrm>
            <a:off x="1666875" y="4479925"/>
            <a:ext cx="1887538" cy="652463"/>
            <a:chOff x="2741" y="3750"/>
            <a:chExt cx="1189" cy="411"/>
          </a:xfrm>
        </p:grpSpPr>
        <p:sp>
          <p:nvSpPr>
            <p:cNvPr id="16517" name="Rectangle 81">
              <a:extLst>
                <a:ext uri="{FF2B5EF4-FFF2-40B4-BE49-F238E27FC236}">
                  <a16:creationId xmlns:a16="http://schemas.microsoft.com/office/drawing/2014/main" id="{ED5E30F1-31E7-491A-8DA1-1A0F68CF8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9" y="3750"/>
              <a:ext cx="678" cy="13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18" name="Line 82">
              <a:extLst>
                <a:ext uri="{FF2B5EF4-FFF2-40B4-BE49-F238E27FC236}">
                  <a16:creationId xmlns:a16="http://schemas.microsoft.com/office/drawing/2014/main" id="{BDD843C8-8275-46AC-90DD-241784B09B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1" y="3837"/>
              <a:ext cx="175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6519" name="Text Box 83">
              <a:extLst>
                <a:ext uri="{FF2B5EF4-FFF2-40B4-BE49-F238E27FC236}">
                  <a16:creationId xmlns:a16="http://schemas.microsoft.com/office/drawing/2014/main" id="{B3D79538-657A-4F10-9974-9CE634F400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3" y="3875"/>
              <a:ext cx="1117" cy="2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source IP,port: B,80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dest IP,port: A,9157</a:t>
              </a:r>
            </a:p>
          </p:txBody>
        </p:sp>
      </p:grpSp>
      <p:sp>
        <p:nvSpPr>
          <p:cNvPr id="16423" name="Text Box 93">
            <a:extLst>
              <a:ext uri="{FF2B5EF4-FFF2-40B4-BE49-F238E27FC236}">
                <a16:creationId xmlns:a16="http://schemas.microsoft.com/office/drawing/2014/main" id="{AEBFBBCD-4AD6-487F-BE23-93600908C8AB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88900" y="4705350"/>
            <a:ext cx="1147763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host: IP address A</a:t>
            </a:r>
          </a:p>
        </p:txBody>
      </p:sp>
      <p:sp>
        <p:nvSpPr>
          <p:cNvPr id="16424" name="Text Box 94">
            <a:extLst>
              <a:ext uri="{FF2B5EF4-FFF2-40B4-BE49-F238E27FC236}">
                <a16:creationId xmlns:a16="http://schemas.microsoft.com/office/drawing/2014/main" id="{EAE41F83-EAD3-4E2C-82DD-AB11C69A1801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7845425" y="4602163"/>
            <a:ext cx="1147763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host: IP address C</a:t>
            </a:r>
          </a:p>
        </p:txBody>
      </p:sp>
      <p:sp>
        <p:nvSpPr>
          <p:cNvPr id="16425" name="Line 96">
            <a:extLst>
              <a:ext uri="{FF2B5EF4-FFF2-40B4-BE49-F238E27FC236}">
                <a16:creationId xmlns:a16="http://schemas.microsoft.com/office/drawing/2014/main" id="{0CC0BCF1-DCE2-43E6-BF0B-B379AD0097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354388" y="3432175"/>
            <a:ext cx="22336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6426" name="Line 97">
            <a:extLst>
              <a:ext uri="{FF2B5EF4-FFF2-40B4-BE49-F238E27FC236}">
                <a16:creationId xmlns:a16="http://schemas.microsoft.com/office/drawing/2014/main" id="{D0301219-4893-401E-B069-F865DC21DAE4}"/>
              </a:ext>
            </a:extLst>
          </p:cNvPr>
          <p:cNvSpPr>
            <a:spLocks noChangeShapeType="1"/>
          </p:cNvSpPr>
          <p:nvPr/>
        </p:nvSpPr>
        <p:spPr bwMode="auto">
          <a:xfrm>
            <a:off x="3370263" y="3130550"/>
            <a:ext cx="22336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6427" name="Text Box 26">
            <a:extLst>
              <a:ext uri="{FF2B5EF4-FFF2-40B4-BE49-F238E27FC236}">
                <a16:creationId xmlns:a16="http://schemas.microsoft.com/office/drawing/2014/main" id="{3CB37C81-1CE8-434D-98E8-01A58B098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7613" y="27955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16428" name="Line 99">
            <a:extLst>
              <a:ext uri="{FF2B5EF4-FFF2-40B4-BE49-F238E27FC236}">
                <a16:creationId xmlns:a16="http://schemas.microsoft.com/office/drawing/2014/main" id="{A217616E-297C-4384-B144-5F523B38E1BB}"/>
              </a:ext>
            </a:extLst>
          </p:cNvPr>
          <p:cNvSpPr>
            <a:spLocks noChangeShapeType="1"/>
          </p:cNvSpPr>
          <p:nvPr/>
        </p:nvSpPr>
        <p:spPr bwMode="auto">
          <a:xfrm>
            <a:off x="3373438" y="2808288"/>
            <a:ext cx="22336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6429" name="Line 100">
            <a:extLst>
              <a:ext uri="{FF2B5EF4-FFF2-40B4-BE49-F238E27FC236}">
                <a16:creationId xmlns:a16="http://schemas.microsoft.com/office/drawing/2014/main" id="{C7CBF285-67C0-4C65-B876-E65EE1FFD815}"/>
              </a:ext>
            </a:extLst>
          </p:cNvPr>
          <p:cNvSpPr>
            <a:spLocks noChangeShapeType="1"/>
          </p:cNvSpPr>
          <p:nvPr/>
        </p:nvSpPr>
        <p:spPr bwMode="auto">
          <a:xfrm>
            <a:off x="3376613" y="2486025"/>
            <a:ext cx="22336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16430" name="Group 101">
            <a:extLst>
              <a:ext uri="{FF2B5EF4-FFF2-40B4-BE49-F238E27FC236}">
                <a16:creationId xmlns:a16="http://schemas.microsoft.com/office/drawing/2014/main" id="{B3D11F75-C8B1-4A38-A644-A2C8F7C73B7C}"/>
              </a:ext>
            </a:extLst>
          </p:cNvPr>
          <p:cNvGrpSpPr>
            <a:grpSpLocks/>
          </p:cNvGrpSpPr>
          <p:nvPr/>
        </p:nvGrpSpPr>
        <p:grpSpPr bwMode="auto">
          <a:xfrm>
            <a:off x="3552825" y="2347913"/>
            <a:ext cx="473075" cy="228600"/>
            <a:chOff x="1287" y="2524"/>
            <a:chExt cx="260" cy="100"/>
          </a:xfrm>
        </p:grpSpPr>
        <p:sp>
          <p:nvSpPr>
            <p:cNvPr id="16513" name="Rectangle 102">
              <a:extLst>
                <a:ext uri="{FF2B5EF4-FFF2-40B4-BE49-F238E27FC236}">
                  <a16:creationId xmlns:a16="http://schemas.microsoft.com/office/drawing/2014/main" id="{59BFDB7B-7F98-476B-BB9D-8503BD1B6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14" name="Rectangle 103">
              <a:extLst>
                <a:ext uri="{FF2B5EF4-FFF2-40B4-BE49-F238E27FC236}">
                  <a16:creationId xmlns:a16="http://schemas.microsoft.com/office/drawing/2014/main" id="{DC69679D-E84B-42ED-952C-F7115B526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15" name="Rectangle 104">
              <a:extLst>
                <a:ext uri="{FF2B5EF4-FFF2-40B4-BE49-F238E27FC236}">
                  <a16:creationId xmlns:a16="http://schemas.microsoft.com/office/drawing/2014/main" id="{FB982D9E-DF42-4CD0-95C9-8EF919BA5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16" name="Rectangle 105">
              <a:extLst>
                <a:ext uri="{FF2B5EF4-FFF2-40B4-BE49-F238E27FC236}">
                  <a16:creationId xmlns:a16="http://schemas.microsoft.com/office/drawing/2014/main" id="{E5D34CFB-51E4-4966-8670-6A0895625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6431" name="Oval 106">
            <a:extLst>
              <a:ext uri="{FF2B5EF4-FFF2-40B4-BE49-F238E27FC236}">
                <a16:creationId xmlns:a16="http://schemas.microsoft.com/office/drawing/2014/main" id="{1B2575BA-63CC-47CF-8D4A-C909AD1BD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4100" y="2019300"/>
            <a:ext cx="598488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latin typeface="Arial" panose="020B0604020202020204" pitchFamily="34" charset="0"/>
              </a:rPr>
              <a:t>P6</a:t>
            </a:r>
          </a:p>
        </p:txBody>
      </p:sp>
      <p:sp>
        <p:nvSpPr>
          <p:cNvPr id="16432" name="Oval 112">
            <a:extLst>
              <a:ext uri="{FF2B5EF4-FFF2-40B4-BE49-F238E27FC236}">
                <a16:creationId xmlns:a16="http://schemas.microsoft.com/office/drawing/2014/main" id="{BFE007B0-5EF5-40F3-BE9F-96D34EF5A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2588" y="2017713"/>
            <a:ext cx="598487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latin typeface="Arial" panose="020B0604020202020204" pitchFamily="34" charset="0"/>
              </a:rPr>
              <a:t>P5</a:t>
            </a:r>
          </a:p>
        </p:txBody>
      </p:sp>
      <p:grpSp>
        <p:nvGrpSpPr>
          <p:cNvPr id="16433" name="Group 118">
            <a:extLst>
              <a:ext uri="{FF2B5EF4-FFF2-40B4-BE49-F238E27FC236}">
                <a16:creationId xmlns:a16="http://schemas.microsoft.com/office/drawing/2014/main" id="{D263C355-7C78-4AE1-83E3-D362DA05E1CE}"/>
              </a:ext>
            </a:extLst>
          </p:cNvPr>
          <p:cNvGrpSpPr>
            <a:grpSpLocks/>
          </p:cNvGrpSpPr>
          <p:nvPr/>
        </p:nvGrpSpPr>
        <p:grpSpPr bwMode="auto">
          <a:xfrm>
            <a:off x="4257675" y="2352675"/>
            <a:ext cx="473075" cy="228600"/>
            <a:chOff x="1287" y="2524"/>
            <a:chExt cx="260" cy="100"/>
          </a:xfrm>
        </p:grpSpPr>
        <p:sp>
          <p:nvSpPr>
            <p:cNvPr id="16509" name="Rectangle 119">
              <a:extLst>
                <a:ext uri="{FF2B5EF4-FFF2-40B4-BE49-F238E27FC236}">
                  <a16:creationId xmlns:a16="http://schemas.microsoft.com/office/drawing/2014/main" id="{C26A03AD-9006-4B8B-924E-95ABD9C09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10" name="Rectangle 120">
              <a:extLst>
                <a:ext uri="{FF2B5EF4-FFF2-40B4-BE49-F238E27FC236}">
                  <a16:creationId xmlns:a16="http://schemas.microsoft.com/office/drawing/2014/main" id="{39A88C83-C867-4018-A3B8-D71630720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11" name="Rectangle 121">
              <a:extLst>
                <a:ext uri="{FF2B5EF4-FFF2-40B4-BE49-F238E27FC236}">
                  <a16:creationId xmlns:a16="http://schemas.microsoft.com/office/drawing/2014/main" id="{575FA541-91CF-478B-AB8D-8D7A475E7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12" name="Rectangle 122">
              <a:extLst>
                <a:ext uri="{FF2B5EF4-FFF2-40B4-BE49-F238E27FC236}">
                  <a16:creationId xmlns:a16="http://schemas.microsoft.com/office/drawing/2014/main" id="{43DC86D4-F654-4673-90A0-C3B935398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6434" name="Group 123">
            <a:extLst>
              <a:ext uri="{FF2B5EF4-FFF2-40B4-BE49-F238E27FC236}">
                <a16:creationId xmlns:a16="http://schemas.microsoft.com/office/drawing/2014/main" id="{0E79DB25-556C-43DC-A9F3-BE09CD56FE1A}"/>
              </a:ext>
            </a:extLst>
          </p:cNvPr>
          <p:cNvGrpSpPr>
            <a:grpSpLocks/>
          </p:cNvGrpSpPr>
          <p:nvPr/>
        </p:nvGrpSpPr>
        <p:grpSpPr bwMode="auto">
          <a:xfrm>
            <a:off x="4929188" y="2357438"/>
            <a:ext cx="473075" cy="228600"/>
            <a:chOff x="1287" y="2524"/>
            <a:chExt cx="260" cy="100"/>
          </a:xfrm>
        </p:grpSpPr>
        <p:sp>
          <p:nvSpPr>
            <p:cNvPr id="16505" name="Rectangle 124">
              <a:extLst>
                <a:ext uri="{FF2B5EF4-FFF2-40B4-BE49-F238E27FC236}">
                  <a16:creationId xmlns:a16="http://schemas.microsoft.com/office/drawing/2014/main" id="{F762126B-2045-4895-B5DC-0C21A421B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06" name="Rectangle 125">
              <a:extLst>
                <a:ext uri="{FF2B5EF4-FFF2-40B4-BE49-F238E27FC236}">
                  <a16:creationId xmlns:a16="http://schemas.microsoft.com/office/drawing/2014/main" id="{22E223E1-4909-4BBC-937C-BE8EDF607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07" name="Rectangle 126">
              <a:extLst>
                <a:ext uri="{FF2B5EF4-FFF2-40B4-BE49-F238E27FC236}">
                  <a16:creationId xmlns:a16="http://schemas.microsoft.com/office/drawing/2014/main" id="{EE923363-568C-4A85-8BDD-6F0333364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08" name="Rectangle 127">
              <a:extLst>
                <a:ext uri="{FF2B5EF4-FFF2-40B4-BE49-F238E27FC236}">
                  <a16:creationId xmlns:a16="http://schemas.microsoft.com/office/drawing/2014/main" id="{160ED608-1680-4264-97EB-0AE31417E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6435" name="Line 133">
            <a:extLst>
              <a:ext uri="{FF2B5EF4-FFF2-40B4-BE49-F238E27FC236}">
                <a16:creationId xmlns:a16="http://schemas.microsoft.com/office/drawing/2014/main" id="{7E48AD26-7E1A-4D85-AAED-DB5DB7E2EF3E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2700" y="3648075"/>
            <a:ext cx="16383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6436" name="Line 134">
            <a:extLst>
              <a:ext uri="{FF2B5EF4-FFF2-40B4-BE49-F238E27FC236}">
                <a16:creationId xmlns:a16="http://schemas.microsoft.com/office/drawing/2014/main" id="{14CF0BCF-B23B-48E2-8F87-87927C9B1900}"/>
              </a:ext>
            </a:extLst>
          </p:cNvPr>
          <p:cNvSpPr>
            <a:spLocks noChangeShapeType="1"/>
          </p:cNvSpPr>
          <p:nvPr/>
        </p:nvSpPr>
        <p:spPr bwMode="auto">
          <a:xfrm>
            <a:off x="6353175" y="3352800"/>
            <a:ext cx="16383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6437" name="Line 135">
            <a:extLst>
              <a:ext uri="{FF2B5EF4-FFF2-40B4-BE49-F238E27FC236}">
                <a16:creationId xmlns:a16="http://schemas.microsoft.com/office/drawing/2014/main" id="{64C92488-5726-403C-AD1D-99D970BF3D0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53175" y="3057525"/>
            <a:ext cx="16383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6438" name="Line 136">
            <a:extLst>
              <a:ext uri="{FF2B5EF4-FFF2-40B4-BE49-F238E27FC236}">
                <a16:creationId xmlns:a16="http://schemas.microsoft.com/office/drawing/2014/main" id="{167C1FAF-94C5-43B0-90B8-706F510452BA}"/>
              </a:ext>
            </a:extLst>
          </p:cNvPr>
          <p:cNvSpPr>
            <a:spLocks noChangeShapeType="1"/>
          </p:cNvSpPr>
          <p:nvPr/>
        </p:nvSpPr>
        <p:spPr bwMode="auto">
          <a:xfrm>
            <a:off x="6353175" y="2752725"/>
            <a:ext cx="16383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16439" name="Group 128">
            <a:extLst>
              <a:ext uri="{FF2B5EF4-FFF2-40B4-BE49-F238E27FC236}">
                <a16:creationId xmlns:a16="http://schemas.microsoft.com/office/drawing/2014/main" id="{680E855F-E888-45F3-BE91-18BB66717ABC}"/>
              </a:ext>
            </a:extLst>
          </p:cNvPr>
          <p:cNvGrpSpPr>
            <a:grpSpLocks/>
          </p:cNvGrpSpPr>
          <p:nvPr/>
        </p:nvGrpSpPr>
        <p:grpSpPr bwMode="auto">
          <a:xfrm>
            <a:off x="6505575" y="2579688"/>
            <a:ext cx="473075" cy="228600"/>
            <a:chOff x="1287" y="2524"/>
            <a:chExt cx="260" cy="100"/>
          </a:xfrm>
        </p:grpSpPr>
        <p:sp>
          <p:nvSpPr>
            <p:cNvPr id="16501" name="Rectangle 129">
              <a:extLst>
                <a:ext uri="{FF2B5EF4-FFF2-40B4-BE49-F238E27FC236}">
                  <a16:creationId xmlns:a16="http://schemas.microsoft.com/office/drawing/2014/main" id="{DCB6A204-5307-44C6-BF20-DA6BF42FD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02" name="Rectangle 130">
              <a:extLst>
                <a:ext uri="{FF2B5EF4-FFF2-40B4-BE49-F238E27FC236}">
                  <a16:creationId xmlns:a16="http://schemas.microsoft.com/office/drawing/2014/main" id="{5091CCBC-C212-4698-8951-371A64CAB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03" name="Rectangle 131">
              <a:extLst>
                <a:ext uri="{FF2B5EF4-FFF2-40B4-BE49-F238E27FC236}">
                  <a16:creationId xmlns:a16="http://schemas.microsoft.com/office/drawing/2014/main" id="{CC71AD9C-4BD9-4913-87B4-2B69D8664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04" name="Rectangle 132">
              <a:extLst>
                <a:ext uri="{FF2B5EF4-FFF2-40B4-BE49-F238E27FC236}">
                  <a16:creationId xmlns:a16="http://schemas.microsoft.com/office/drawing/2014/main" id="{9EA9CCAE-B6C7-460C-B8A4-5AAF6F3B9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6440" name="Group 137">
            <a:extLst>
              <a:ext uri="{FF2B5EF4-FFF2-40B4-BE49-F238E27FC236}">
                <a16:creationId xmlns:a16="http://schemas.microsoft.com/office/drawing/2014/main" id="{DBB6ED1B-3B3D-4E64-954E-FB4FD37482BF}"/>
              </a:ext>
            </a:extLst>
          </p:cNvPr>
          <p:cNvGrpSpPr>
            <a:grpSpLocks/>
          </p:cNvGrpSpPr>
          <p:nvPr/>
        </p:nvGrpSpPr>
        <p:grpSpPr bwMode="auto">
          <a:xfrm>
            <a:off x="7300913" y="2570163"/>
            <a:ext cx="473075" cy="228600"/>
            <a:chOff x="1287" y="2524"/>
            <a:chExt cx="260" cy="100"/>
          </a:xfrm>
        </p:grpSpPr>
        <p:sp>
          <p:nvSpPr>
            <p:cNvPr id="16497" name="Rectangle 138">
              <a:extLst>
                <a:ext uri="{FF2B5EF4-FFF2-40B4-BE49-F238E27FC236}">
                  <a16:creationId xmlns:a16="http://schemas.microsoft.com/office/drawing/2014/main" id="{0693B852-CA8F-46DF-A06D-2CE8CC2CC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498" name="Rectangle 139">
              <a:extLst>
                <a:ext uri="{FF2B5EF4-FFF2-40B4-BE49-F238E27FC236}">
                  <a16:creationId xmlns:a16="http://schemas.microsoft.com/office/drawing/2014/main" id="{34325B97-A7F4-440D-B331-C5EA3C6EE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499" name="Rectangle 140">
              <a:extLst>
                <a:ext uri="{FF2B5EF4-FFF2-40B4-BE49-F238E27FC236}">
                  <a16:creationId xmlns:a16="http://schemas.microsoft.com/office/drawing/2014/main" id="{9A8709DD-8C13-41E9-81EF-6C06E2580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00" name="Rectangle 141">
              <a:extLst>
                <a:ext uri="{FF2B5EF4-FFF2-40B4-BE49-F238E27FC236}">
                  <a16:creationId xmlns:a16="http://schemas.microsoft.com/office/drawing/2014/main" id="{5049E466-6CE5-441B-89B7-17851783F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6441" name="Oval 143">
            <a:extLst>
              <a:ext uri="{FF2B5EF4-FFF2-40B4-BE49-F238E27FC236}">
                <a16:creationId xmlns:a16="http://schemas.microsoft.com/office/drawing/2014/main" id="{5C2970DC-BB9A-4B3F-B2E9-5C33DEB2FD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2175" y="2236788"/>
            <a:ext cx="598488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latin typeface="Arial" panose="020B0604020202020204" pitchFamily="34" charset="0"/>
              </a:rPr>
              <a:t>P3</a:t>
            </a:r>
          </a:p>
        </p:txBody>
      </p:sp>
      <p:sp>
        <p:nvSpPr>
          <p:cNvPr id="16442" name="Freeform 144">
            <a:extLst>
              <a:ext uri="{FF2B5EF4-FFF2-40B4-BE49-F238E27FC236}">
                <a16:creationId xmlns:a16="http://schemas.microsoft.com/office/drawing/2014/main" id="{907A40BB-5192-4436-83C8-DFEE644D9045}"/>
              </a:ext>
            </a:extLst>
          </p:cNvPr>
          <p:cNvSpPr>
            <a:spLocks/>
          </p:cNvSpPr>
          <p:nvPr/>
        </p:nvSpPr>
        <p:spPr bwMode="auto">
          <a:xfrm>
            <a:off x="1493838" y="2439988"/>
            <a:ext cx="2695575" cy="2695575"/>
          </a:xfrm>
          <a:custGeom>
            <a:avLst/>
            <a:gdLst>
              <a:gd name="T0" fmla="*/ 0 w 1698"/>
              <a:gd name="T1" fmla="*/ 2147483646 h 1698"/>
              <a:gd name="T2" fmla="*/ 0 w 1698"/>
              <a:gd name="T3" fmla="*/ 2147483646 h 1698"/>
              <a:gd name="T4" fmla="*/ 2147483646 w 1698"/>
              <a:gd name="T5" fmla="*/ 2147483646 h 1698"/>
              <a:gd name="T6" fmla="*/ 2147483646 w 1698"/>
              <a:gd name="T7" fmla="*/ 2147483646 h 1698"/>
              <a:gd name="T8" fmla="*/ 2147483646 w 1698"/>
              <a:gd name="T9" fmla="*/ 0 h 16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98" h="1698">
                <a:moveTo>
                  <a:pt x="0" y="131"/>
                </a:moveTo>
                <a:lnTo>
                  <a:pt x="0" y="1698"/>
                </a:lnTo>
                <a:lnTo>
                  <a:pt x="1698" y="1690"/>
                </a:lnTo>
                <a:lnTo>
                  <a:pt x="1691" y="148"/>
                </a:lnTo>
                <a:lnTo>
                  <a:pt x="1443" y="0"/>
                </a:lnTo>
              </a:path>
            </a:pathLst>
          </a:custGeom>
          <a:noFill/>
          <a:ln w="28575" cap="flat" cmpd="sng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6443" name="Freeform 145">
            <a:extLst>
              <a:ext uri="{FF2B5EF4-FFF2-40B4-BE49-F238E27FC236}">
                <a16:creationId xmlns:a16="http://schemas.microsoft.com/office/drawing/2014/main" id="{31E96F39-C9F9-4B7A-89AF-76918FB6E7DE}"/>
              </a:ext>
            </a:extLst>
          </p:cNvPr>
          <p:cNvSpPr>
            <a:spLocks/>
          </p:cNvSpPr>
          <p:nvPr/>
        </p:nvSpPr>
        <p:spPr bwMode="auto">
          <a:xfrm>
            <a:off x="4479925" y="2471738"/>
            <a:ext cx="3089275" cy="3252787"/>
          </a:xfrm>
          <a:custGeom>
            <a:avLst/>
            <a:gdLst>
              <a:gd name="T0" fmla="*/ 0 w 1946"/>
              <a:gd name="T1" fmla="*/ 0 h 1801"/>
              <a:gd name="T2" fmla="*/ 0 w 1946"/>
              <a:gd name="T3" fmla="*/ 2147483646 h 1801"/>
              <a:gd name="T4" fmla="*/ 2147483646 w 1946"/>
              <a:gd name="T5" fmla="*/ 2147483646 h 1801"/>
              <a:gd name="T6" fmla="*/ 2147483646 w 1946"/>
              <a:gd name="T7" fmla="*/ 2147483646 h 180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46" h="1801">
                <a:moveTo>
                  <a:pt x="0" y="0"/>
                </a:moveTo>
                <a:lnTo>
                  <a:pt x="0" y="1801"/>
                </a:lnTo>
                <a:lnTo>
                  <a:pt x="1946" y="1794"/>
                </a:lnTo>
                <a:lnTo>
                  <a:pt x="1925" y="132"/>
                </a:lnTo>
              </a:path>
            </a:pathLst>
          </a:custGeom>
          <a:noFill/>
          <a:ln w="28575" cap="flat" cmpd="sng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6444" name="Freeform 146">
            <a:extLst>
              <a:ext uri="{FF2B5EF4-FFF2-40B4-BE49-F238E27FC236}">
                <a16:creationId xmlns:a16="http://schemas.microsoft.com/office/drawing/2014/main" id="{2784DA62-1229-4E0D-8CC7-2862128FD6DF}"/>
              </a:ext>
            </a:extLst>
          </p:cNvPr>
          <p:cNvSpPr>
            <a:spLocks/>
          </p:cNvSpPr>
          <p:nvPr/>
        </p:nvSpPr>
        <p:spPr bwMode="auto">
          <a:xfrm>
            <a:off x="5138738" y="2460625"/>
            <a:ext cx="1609725" cy="2465388"/>
          </a:xfrm>
          <a:custGeom>
            <a:avLst/>
            <a:gdLst>
              <a:gd name="T0" fmla="*/ 0 w 1014"/>
              <a:gd name="T1" fmla="*/ 0 h 1480"/>
              <a:gd name="T2" fmla="*/ 0 w 1014"/>
              <a:gd name="T3" fmla="*/ 2147483646 h 1480"/>
              <a:gd name="T4" fmla="*/ 2147483646 w 1014"/>
              <a:gd name="T5" fmla="*/ 2147483646 h 1480"/>
              <a:gd name="T6" fmla="*/ 2147483646 w 1014"/>
              <a:gd name="T7" fmla="*/ 2147483646 h 148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14" h="1480">
                <a:moveTo>
                  <a:pt x="0" y="0"/>
                </a:moveTo>
                <a:lnTo>
                  <a:pt x="0" y="1480"/>
                </a:lnTo>
                <a:lnTo>
                  <a:pt x="1014" y="1480"/>
                </a:lnTo>
                <a:lnTo>
                  <a:pt x="1014" y="146"/>
                </a:lnTo>
              </a:path>
            </a:pathLst>
          </a:custGeom>
          <a:noFill/>
          <a:ln w="28575" cap="flat" cmpd="sng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16445" name="Group 147">
            <a:extLst>
              <a:ext uri="{FF2B5EF4-FFF2-40B4-BE49-F238E27FC236}">
                <a16:creationId xmlns:a16="http://schemas.microsoft.com/office/drawing/2014/main" id="{E5D579E8-4BE5-4679-9A6D-837957793D4A}"/>
              </a:ext>
            </a:extLst>
          </p:cNvPr>
          <p:cNvGrpSpPr>
            <a:grpSpLocks/>
          </p:cNvGrpSpPr>
          <p:nvPr/>
        </p:nvGrpSpPr>
        <p:grpSpPr bwMode="auto">
          <a:xfrm>
            <a:off x="5237163" y="4684713"/>
            <a:ext cx="2071687" cy="652462"/>
            <a:chOff x="2741" y="3750"/>
            <a:chExt cx="1305" cy="411"/>
          </a:xfrm>
        </p:grpSpPr>
        <p:sp>
          <p:nvSpPr>
            <p:cNvPr id="16494" name="Rectangle 148">
              <a:extLst>
                <a:ext uri="{FF2B5EF4-FFF2-40B4-BE49-F238E27FC236}">
                  <a16:creationId xmlns:a16="http://schemas.microsoft.com/office/drawing/2014/main" id="{E18F41D3-E2B5-4D87-A160-249F6CE66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9" y="3750"/>
              <a:ext cx="678" cy="13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495" name="Line 149">
              <a:extLst>
                <a:ext uri="{FF2B5EF4-FFF2-40B4-BE49-F238E27FC236}">
                  <a16:creationId xmlns:a16="http://schemas.microsoft.com/office/drawing/2014/main" id="{C00B66D1-31F7-4CB8-BA34-862649D7FD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1" y="3837"/>
              <a:ext cx="175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6496" name="Text Box 150">
              <a:extLst>
                <a:ext uri="{FF2B5EF4-FFF2-40B4-BE49-F238E27FC236}">
                  <a16:creationId xmlns:a16="http://schemas.microsoft.com/office/drawing/2014/main" id="{0CAEB71E-F470-46D5-B993-F6A02B79A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3" y="3875"/>
              <a:ext cx="1233" cy="2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source IP,port: C,5775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dest IP,port: B,80</a:t>
              </a:r>
            </a:p>
          </p:txBody>
        </p:sp>
      </p:grpSp>
      <p:grpSp>
        <p:nvGrpSpPr>
          <p:cNvPr id="16446" name="Group 151">
            <a:extLst>
              <a:ext uri="{FF2B5EF4-FFF2-40B4-BE49-F238E27FC236}">
                <a16:creationId xmlns:a16="http://schemas.microsoft.com/office/drawing/2014/main" id="{AD5D7F29-0D58-4B5D-9015-3EB17F2D6D79}"/>
              </a:ext>
            </a:extLst>
          </p:cNvPr>
          <p:cNvGrpSpPr>
            <a:grpSpLocks/>
          </p:cNvGrpSpPr>
          <p:nvPr/>
        </p:nvGrpSpPr>
        <p:grpSpPr bwMode="auto">
          <a:xfrm>
            <a:off x="5307013" y="5473700"/>
            <a:ext cx="2063750" cy="661988"/>
            <a:chOff x="2741" y="3750"/>
            <a:chExt cx="1300" cy="417"/>
          </a:xfrm>
        </p:grpSpPr>
        <p:sp>
          <p:nvSpPr>
            <p:cNvPr id="16491" name="Rectangle 152">
              <a:extLst>
                <a:ext uri="{FF2B5EF4-FFF2-40B4-BE49-F238E27FC236}">
                  <a16:creationId xmlns:a16="http://schemas.microsoft.com/office/drawing/2014/main" id="{07A76784-17F0-47E9-9687-C67F914B2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9" y="3750"/>
              <a:ext cx="678" cy="13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492" name="Line 153">
              <a:extLst>
                <a:ext uri="{FF2B5EF4-FFF2-40B4-BE49-F238E27FC236}">
                  <a16:creationId xmlns:a16="http://schemas.microsoft.com/office/drawing/2014/main" id="{B2D72458-78C5-4C08-8014-38B0ABAA12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1" y="3837"/>
              <a:ext cx="175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6493" name="Text Box 154">
              <a:extLst>
                <a:ext uri="{FF2B5EF4-FFF2-40B4-BE49-F238E27FC236}">
                  <a16:creationId xmlns:a16="http://schemas.microsoft.com/office/drawing/2014/main" id="{1B3BC0D1-F2A5-4D37-826C-4543B3C507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3" y="3875"/>
              <a:ext cx="1228" cy="2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source IP,port: C,9157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dest IP,port: B,80</a:t>
              </a:r>
            </a:p>
          </p:txBody>
        </p:sp>
      </p:grpSp>
      <p:sp>
        <p:nvSpPr>
          <p:cNvPr id="364699" name="Text Box 155">
            <a:extLst>
              <a:ext uri="{FF2B5EF4-FFF2-40B4-BE49-F238E27FC236}">
                <a16:creationId xmlns:a16="http://schemas.microsoft.com/office/drawing/2014/main" id="{BBBEAE30-2520-496D-ADBC-5D625BA71C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000" y="6081713"/>
            <a:ext cx="4859338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Tahoma" panose="020B0604030504040204" pitchFamily="34" charset="0"/>
              </a:rPr>
              <a:t>three segments, all destined to IP address: B,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Tahoma" panose="020B0604030504040204" pitchFamily="34" charset="0"/>
              </a:rPr>
              <a:t> dest port: 80 are demultiplexed to </a:t>
            </a:r>
            <a:r>
              <a:rPr lang="en-US" altLang="en-US" sz="1600" i="1">
                <a:solidFill>
                  <a:srgbClr val="CC0000"/>
                </a:solidFill>
                <a:latin typeface="Tahoma" panose="020B0604030504040204" pitchFamily="34" charset="0"/>
              </a:rPr>
              <a:t>different </a:t>
            </a:r>
            <a:r>
              <a:rPr lang="en-US" altLang="en-US" sz="1600">
                <a:solidFill>
                  <a:srgbClr val="CC0000"/>
                </a:solidFill>
                <a:latin typeface="Tahoma" panose="020B0604030504040204" pitchFamily="34" charset="0"/>
              </a:rPr>
              <a:t>sockets</a:t>
            </a:r>
          </a:p>
        </p:txBody>
      </p:sp>
      <p:sp>
        <p:nvSpPr>
          <p:cNvPr id="364700" name="Line 156">
            <a:extLst>
              <a:ext uri="{FF2B5EF4-FFF2-40B4-BE49-F238E27FC236}">
                <a16:creationId xmlns:a16="http://schemas.microsoft.com/office/drawing/2014/main" id="{A722FE07-BFF3-4D59-918E-6485CEDFBA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502025" y="5770563"/>
            <a:ext cx="285750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64701" name="Line 157">
            <a:extLst>
              <a:ext uri="{FF2B5EF4-FFF2-40B4-BE49-F238E27FC236}">
                <a16:creationId xmlns:a16="http://schemas.microsoft.com/office/drawing/2014/main" id="{5CC6A941-C293-4E61-A1DD-5433667221F9}"/>
              </a:ext>
            </a:extLst>
          </p:cNvPr>
          <p:cNvSpPr>
            <a:spLocks noChangeShapeType="1"/>
          </p:cNvSpPr>
          <p:nvPr/>
        </p:nvSpPr>
        <p:spPr bwMode="auto">
          <a:xfrm>
            <a:off x="6570663" y="5292725"/>
            <a:ext cx="285750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64702" name="Line 158">
            <a:extLst>
              <a:ext uri="{FF2B5EF4-FFF2-40B4-BE49-F238E27FC236}">
                <a16:creationId xmlns:a16="http://schemas.microsoft.com/office/drawing/2014/main" id="{18BC4B3E-EBBB-465E-BEDD-ED3A754E170F}"/>
              </a:ext>
            </a:extLst>
          </p:cNvPr>
          <p:cNvSpPr>
            <a:spLocks noChangeShapeType="1"/>
          </p:cNvSpPr>
          <p:nvPr/>
        </p:nvSpPr>
        <p:spPr bwMode="auto">
          <a:xfrm>
            <a:off x="6646863" y="6086475"/>
            <a:ext cx="285750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6451" name="Text Box 160">
            <a:extLst>
              <a:ext uri="{FF2B5EF4-FFF2-40B4-BE49-F238E27FC236}">
                <a16:creationId xmlns:a16="http://schemas.microsoft.com/office/drawing/2014/main" id="{1F23ADD4-A71C-4F97-86B9-9513F712355E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5046663" y="3702050"/>
            <a:ext cx="1147762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server: IP address B</a:t>
            </a:r>
          </a:p>
        </p:txBody>
      </p:sp>
      <p:grpSp>
        <p:nvGrpSpPr>
          <p:cNvPr id="16452" name="Group 161">
            <a:extLst>
              <a:ext uri="{FF2B5EF4-FFF2-40B4-BE49-F238E27FC236}">
                <a16:creationId xmlns:a16="http://schemas.microsoft.com/office/drawing/2014/main" id="{B9006124-673C-4EE8-9BDB-4B4A4C1FF34F}"/>
              </a:ext>
            </a:extLst>
          </p:cNvPr>
          <p:cNvGrpSpPr>
            <a:grpSpLocks/>
          </p:cNvGrpSpPr>
          <p:nvPr/>
        </p:nvGrpSpPr>
        <p:grpSpPr bwMode="auto">
          <a:xfrm>
            <a:off x="2820988" y="3192463"/>
            <a:ext cx="358775" cy="704850"/>
            <a:chOff x="4140" y="429"/>
            <a:chExt cx="1425" cy="2396"/>
          </a:xfrm>
        </p:grpSpPr>
        <p:sp>
          <p:nvSpPr>
            <p:cNvPr id="16459" name="Freeform 162">
              <a:extLst>
                <a:ext uri="{FF2B5EF4-FFF2-40B4-BE49-F238E27FC236}">
                  <a16:creationId xmlns:a16="http://schemas.microsoft.com/office/drawing/2014/main" id="{C0852A0E-4B2C-4669-8A64-EE56B3C69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0" name="Rectangle 163">
              <a:extLst>
                <a:ext uri="{FF2B5EF4-FFF2-40B4-BE49-F238E27FC236}">
                  <a16:creationId xmlns:a16="http://schemas.microsoft.com/office/drawing/2014/main" id="{E8408E33-1A16-4082-B91F-1DFC2DDD2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461" name="Freeform 164">
              <a:extLst>
                <a:ext uri="{FF2B5EF4-FFF2-40B4-BE49-F238E27FC236}">
                  <a16:creationId xmlns:a16="http://schemas.microsoft.com/office/drawing/2014/main" id="{CAA2142E-4FA5-4470-A2A2-813CDFC0E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2" name="Freeform 165">
              <a:extLst>
                <a:ext uri="{FF2B5EF4-FFF2-40B4-BE49-F238E27FC236}">
                  <a16:creationId xmlns:a16="http://schemas.microsoft.com/office/drawing/2014/main" id="{96FDB3AB-1A7A-4404-8BBF-19EB4B77D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3" name="Rectangle 166">
              <a:extLst>
                <a:ext uri="{FF2B5EF4-FFF2-40B4-BE49-F238E27FC236}">
                  <a16:creationId xmlns:a16="http://schemas.microsoft.com/office/drawing/2014/main" id="{0EEF870F-1FAC-4B77-ABF0-541756BFF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3"/>
              <a:ext cx="599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6464" name="Group 167">
              <a:extLst>
                <a:ext uri="{FF2B5EF4-FFF2-40B4-BE49-F238E27FC236}">
                  <a16:creationId xmlns:a16="http://schemas.microsoft.com/office/drawing/2014/main" id="{C7618136-A2D8-46E2-8CC1-CF318B60D2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6489" name="AutoShape 168">
                <a:extLst>
                  <a:ext uri="{FF2B5EF4-FFF2-40B4-BE49-F238E27FC236}">
                    <a16:creationId xmlns:a16="http://schemas.microsoft.com/office/drawing/2014/main" id="{29339B07-D7C8-41AB-9987-B91926AB6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6490" name="AutoShape 169">
                <a:extLst>
                  <a:ext uri="{FF2B5EF4-FFF2-40B4-BE49-F238E27FC236}">
                    <a16:creationId xmlns:a16="http://schemas.microsoft.com/office/drawing/2014/main" id="{86553FB8-1A6B-4032-AB04-E75A3A1CA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2"/>
                <a:ext cx="692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6465" name="Rectangle 170">
              <a:extLst>
                <a:ext uri="{FF2B5EF4-FFF2-40B4-BE49-F238E27FC236}">
                  <a16:creationId xmlns:a16="http://schemas.microsoft.com/office/drawing/2014/main" id="{7D8D0921-D530-476C-B4CD-DD396A1B4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17"/>
              <a:ext cx="599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6466" name="Group 171">
              <a:extLst>
                <a:ext uri="{FF2B5EF4-FFF2-40B4-BE49-F238E27FC236}">
                  <a16:creationId xmlns:a16="http://schemas.microsoft.com/office/drawing/2014/main" id="{EBF5EEA6-F775-4F89-B7FC-6CD4EB8C53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487" name="AutoShape 172">
                <a:extLst>
                  <a:ext uri="{FF2B5EF4-FFF2-40B4-BE49-F238E27FC236}">
                    <a16:creationId xmlns:a16="http://schemas.microsoft.com/office/drawing/2014/main" id="{D841BB31-BC4F-4A9A-928B-6A8CCF096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6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6488" name="AutoShape 173">
                <a:extLst>
                  <a:ext uri="{FF2B5EF4-FFF2-40B4-BE49-F238E27FC236}">
                    <a16:creationId xmlns:a16="http://schemas.microsoft.com/office/drawing/2014/main" id="{EAEAF513-F085-4B72-9012-546094D7A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6467" name="Rectangle 174">
              <a:extLst>
                <a:ext uri="{FF2B5EF4-FFF2-40B4-BE49-F238E27FC236}">
                  <a16:creationId xmlns:a16="http://schemas.microsoft.com/office/drawing/2014/main" id="{D8ED1C7B-20BD-425C-90E3-389099550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7"/>
              <a:ext cx="599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468" name="Rectangle 175">
              <a:extLst>
                <a:ext uri="{FF2B5EF4-FFF2-40B4-BE49-F238E27FC236}">
                  <a16:creationId xmlns:a16="http://schemas.microsoft.com/office/drawing/2014/main" id="{2F9335F8-B365-42CC-81C4-E41B0C490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6469" name="Group 176">
              <a:extLst>
                <a:ext uri="{FF2B5EF4-FFF2-40B4-BE49-F238E27FC236}">
                  <a16:creationId xmlns:a16="http://schemas.microsoft.com/office/drawing/2014/main" id="{D3BB39DD-CEC6-4AD2-A335-52FB3AEF49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485" name="AutoShape 177">
                <a:extLst>
                  <a:ext uri="{FF2B5EF4-FFF2-40B4-BE49-F238E27FC236}">
                    <a16:creationId xmlns:a16="http://schemas.microsoft.com/office/drawing/2014/main" id="{4424F01A-4F74-4A3C-BB0A-4AFE39B8F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6486" name="AutoShape 178">
                <a:extLst>
                  <a:ext uri="{FF2B5EF4-FFF2-40B4-BE49-F238E27FC236}">
                    <a16:creationId xmlns:a16="http://schemas.microsoft.com/office/drawing/2014/main" id="{E64BE5F0-F5B3-4193-B084-889C2722A7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9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6470" name="Freeform 179">
              <a:extLst>
                <a:ext uri="{FF2B5EF4-FFF2-40B4-BE49-F238E27FC236}">
                  <a16:creationId xmlns:a16="http://schemas.microsoft.com/office/drawing/2014/main" id="{1280CBDF-A0D2-4794-9AC5-D32044752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471" name="Group 180">
              <a:extLst>
                <a:ext uri="{FF2B5EF4-FFF2-40B4-BE49-F238E27FC236}">
                  <a16:creationId xmlns:a16="http://schemas.microsoft.com/office/drawing/2014/main" id="{04B425B7-A542-4804-9C69-190029FDD9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483" name="AutoShape 181">
                <a:extLst>
                  <a:ext uri="{FF2B5EF4-FFF2-40B4-BE49-F238E27FC236}">
                    <a16:creationId xmlns:a16="http://schemas.microsoft.com/office/drawing/2014/main" id="{B11D8A6C-541C-41E1-BFAE-42A469545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6484" name="AutoShape 182">
                <a:extLst>
                  <a:ext uri="{FF2B5EF4-FFF2-40B4-BE49-F238E27FC236}">
                    <a16:creationId xmlns:a16="http://schemas.microsoft.com/office/drawing/2014/main" id="{A126756A-22F2-40B5-A467-5EA5689B3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1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6472" name="Rectangle 183">
              <a:extLst>
                <a:ext uri="{FF2B5EF4-FFF2-40B4-BE49-F238E27FC236}">
                  <a16:creationId xmlns:a16="http://schemas.microsoft.com/office/drawing/2014/main" id="{5918DB7E-89D8-4E81-8572-C3014A96B6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473" name="Freeform 184">
              <a:extLst>
                <a:ext uri="{FF2B5EF4-FFF2-40B4-BE49-F238E27FC236}">
                  <a16:creationId xmlns:a16="http://schemas.microsoft.com/office/drawing/2014/main" id="{07E7E051-FFB6-46F7-A0BA-0C9353C9C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4" name="Freeform 185">
              <a:extLst>
                <a:ext uri="{FF2B5EF4-FFF2-40B4-BE49-F238E27FC236}">
                  <a16:creationId xmlns:a16="http://schemas.microsoft.com/office/drawing/2014/main" id="{59900509-84FF-4880-A74E-D953E0009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5" name="Oval 186">
              <a:extLst>
                <a:ext uri="{FF2B5EF4-FFF2-40B4-BE49-F238E27FC236}">
                  <a16:creationId xmlns:a16="http://schemas.microsoft.com/office/drawing/2014/main" id="{E6968788-F9B4-4D2D-ACD4-2BBECB1F2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09"/>
              <a:ext cx="50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476" name="Freeform 187">
              <a:extLst>
                <a:ext uri="{FF2B5EF4-FFF2-40B4-BE49-F238E27FC236}">
                  <a16:creationId xmlns:a16="http://schemas.microsoft.com/office/drawing/2014/main" id="{74979B66-467E-439B-BB35-7F8D4927B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7" name="AutoShape 188">
              <a:extLst>
                <a:ext uri="{FF2B5EF4-FFF2-40B4-BE49-F238E27FC236}">
                  <a16:creationId xmlns:a16="http://schemas.microsoft.com/office/drawing/2014/main" id="{7384D0BF-B1C7-4488-9C6E-291C43D22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478" name="AutoShape 189">
              <a:extLst>
                <a:ext uri="{FF2B5EF4-FFF2-40B4-BE49-F238E27FC236}">
                  <a16:creationId xmlns:a16="http://schemas.microsoft.com/office/drawing/2014/main" id="{877199E4-3ADC-42A6-BF5D-C5275659E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12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479" name="Oval 190">
              <a:extLst>
                <a:ext uri="{FF2B5EF4-FFF2-40B4-BE49-F238E27FC236}">
                  <a16:creationId xmlns:a16="http://schemas.microsoft.com/office/drawing/2014/main" id="{FDEF8F31-CB98-42AF-803A-E5ED14644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2"/>
              <a:ext cx="158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480" name="Oval 191">
              <a:extLst>
                <a:ext uri="{FF2B5EF4-FFF2-40B4-BE49-F238E27FC236}">
                  <a16:creationId xmlns:a16="http://schemas.microsoft.com/office/drawing/2014/main" id="{FA16D129-81D7-4811-AB14-5C5ACFFBE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58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481" name="Oval 192">
              <a:extLst>
                <a:ext uri="{FF2B5EF4-FFF2-40B4-BE49-F238E27FC236}">
                  <a16:creationId xmlns:a16="http://schemas.microsoft.com/office/drawing/2014/main" id="{0306106A-6A67-407E-8468-84B7DFA0A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2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482" name="Rectangle 193">
              <a:extLst>
                <a:ext uri="{FF2B5EF4-FFF2-40B4-BE49-F238E27FC236}">
                  <a16:creationId xmlns:a16="http://schemas.microsoft.com/office/drawing/2014/main" id="{9046859C-280E-4689-83E7-82AC88144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6453" name="Group 194">
            <a:extLst>
              <a:ext uri="{FF2B5EF4-FFF2-40B4-BE49-F238E27FC236}">
                <a16:creationId xmlns:a16="http://schemas.microsoft.com/office/drawing/2014/main" id="{FBC1B572-241B-475D-A114-6397DFBDCA21}"/>
              </a:ext>
            </a:extLst>
          </p:cNvPr>
          <p:cNvGrpSpPr>
            <a:grpSpLocks/>
          </p:cNvGrpSpPr>
          <p:nvPr/>
        </p:nvGrpSpPr>
        <p:grpSpPr bwMode="auto">
          <a:xfrm>
            <a:off x="-44450" y="3613150"/>
            <a:ext cx="711200" cy="669925"/>
            <a:chOff x="-44" y="1473"/>
            <a:chExt cx="981" cy="1105"/>
          </a:xfrm>
        </p:grpSpPr>
        <p:pic>
          <p:nvPicPr>
            <p:cNvPr id="16457" name="Picture 195" descr="desktop_computer_stylized_medium">
              <a:extLst>
                <a:ext uri="{FF2B5EF4-FFF2-40B4-BE49-F238E27FC236}">
                  <a16:creationId xmlns:a16="http://schemas.microsoft.com/office/drawing/2014/main" id="{8A33DCE6-FF92-44D2-B30A-6F4DBDF669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458" name="Freeform 196">
              <a:extLst>
                <a:ext uri="{FF2B5EF4-FFF2-40B4-BE49-F238E27FC236}">
                  <a16:creationId xmlns:a16="http://schemas.microsoft.com/office/drawing/2014/main" id="{DB20B9FD-D817-4D75-A501-F762C40AC29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6454" name="Group 197">
            <a:extLst>
              <a:ext uri="{FF2B5EF4-FFF2-40B4-BE49-F238E27FC236}">
                <a16:creationId xmlns:a16="http://schemas.microsoft.com/office/drawing/2014/main" id="{0FD7EED3-396C-45BB-AB4C-D10747FF538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258175" y="3529013"/>
            <a:ext cx="711200" cy="669925"/>
            <a:chOff x="-44" y="1473"/>
            <a:chExt cx="981" cy="1105"/>
          </a:xfrm>
        </p:grpSpPr>
        <p:pic>
          <p:nvPicPr>
            <p:cNvPr id="16455" name="Picture 198" descr="desktop_computer_stylized_medium">
              <a:extLst>
                <a:ext uri="{FF2B5EF4-FFF2-40B4-BE49-F238E27FC236}">
                  <a16:creationId xmlns:a16="http://schemas.microsoft.com/office/drawing/2014/main" id="{12195BAE-739C-45F3-9AFD-241FBC29F5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456" name="Freeform 199">
              <a:extLst>
                <a:ext uri="{FF2B5EF4-FFF2-40B4-BE49-F238E27FC236}">
                  <a16:creationId xmlns:a16="http://schemas.microsoft.com/office/drawing/2014/main" id="{23DC59D2-97D3-4B21-A0C4-B62CB9BE5DD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646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64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647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64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469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Footer Placeholder 4">
            <a:extLst>
              <a:ext uri="{FF2B5EF4-FFF2-40B4-BE49-F238E27FC236}">
                <a16:creationId xmlns:a16="http://schemas.microsoft.com/office/drawing/2014/main" id="{697415AC-4C9D-4668-B973-C7BB63BC09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17411" name="Slide Number Placeholder 5">
            <a:extLst>
              <a:ext uri="{FF2B5EF4-FFF2-40B4-BE49-F238E27FC236}">
                <a16:creationId xmlns:a16="http://schemas.microsoft.com/office/drawing/2014/main" id="{E63FCFEF-2EB4-493E-9898-8F3243884C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5CDDFB34-DCB2-4E61-8D7B-CB5F7A89F868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4340" name="Rectangle 3">
            <a:extLst>
              <a:ext uri="{FF2B5EF4-FFF2-40B4-BE49-F238E27FC236}">
                <a16:creationId xmlns:a16="http://schemas.microsoft.com/office/drawing/2014/main" id="{742BFD30-619C-467A-9F7E-13F2C375E5F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44475" y="200025"/>
            <a:ext cx="8085138" cy="935038"/>
          </a:xfrm>
        </p:spPr>
        <p:txBody>
          <a:bodyPr/>
          <a:lstStyle/>
          <a:p>
            <a:pPr>
              <a:defRPr/>
            </a:pPr>
            <a:r>
              <a:rPr lang="en-US" sz="4000">
                <a:ea typeface="ＭＳ Ｐゴシック" charset="0"/>
                <a:cs typeface="+mj-cs"/>
              </a:rPr>
              <a:t>Connection-oriented demux: example</a:t>
            </a:r>
          </a:p>
        </p:txBody>
      </p:sp>
      <p:sp>
        <p:nvSpPr>
          <p:cNvPr id="17413" name="Freeform 4">
            <a:extLst>
              <a:ext uri="{FF2B5EF4-FFF2-40B4-BE49-F238E27FC236}">
                <a16:creationId xmlns:a16="http://schemas.microsoft.com/office/drawing/2014/main" id="{CFA75816-B596-4A70-A1D5-942073787DED}"/>
              </a:ext>
            </a:extLst>
          </p:cNvPr>
          <p:cNvSpPr>
            <a:spLocks/>
          </p:cNvSpPr>
          <p:nvPr/>
        </p:nvSpPr>
        <p:spPr bwMode="auto">
          <a:xfrm>
            <a:off x="2830513" y="1754188"/>
            <a:ext cx="552450" cy="2082800"/>
          </a:xfrm>
          <a:custGeom>
            <a:avLst/>
            <a:gdLst>
              <a:gd name="T0" fmla="*/ 0 w 348"/>
              <a:gd name="T1" fmla="*/ 2147483646 h 1312"/>
              <a:gd name="T2" fmla="*/ 2147483646 w 348"/>
              <a:gd name="T3" fmla="*/ 0 h 1312"/>
              <a:gd name="T4" fmla="*/ 2147483646 w 348"/>
              <a:gd name="T5" fmla="*/ 2147483646 h 1312"/>
              <a:gd name="T6" fmla="*/ 2147483646 w 348"/>
              <a:gd name="T7" fmla="*/ 2147483646 h 1312"/>
              <a:gd name="T8" fmla="*/ 0 w 348"/>
              <a:gd name="T9" fmla="*/ 2147483646 h 13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8" h="1312">
                <a:moveTo>
                  <a:pt x="0" y="1306"/>
                </a:moveTo>
                <a:lnTo>
                  <a:pt x="348" y="0"/>
                </a:lnTo>
                <a:lnTo>
                  <a:pt x="342" y="1258"/>
                </a:lnTo>
                <a:lnTo>
                  <a:pt x="180" y="1312"/>
                </a:lnTo>
                <a:lnTo>
                  <a:pt x="0" y="1306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4" name="Freeform 5">
            <a:extLst>
              <a:ext uri="{FF2B5EF4-FFF2-40B4-BE49-F238E27FC236}">
                <a16:creationId xmlns:a16="http://schemas.microsoft.com/office/drawing/2014/main" id="{AAF44620-5225-41F8-98F5-7853F0C5F048}"/>
              </a:ext>
            </a:extLst>
          </p:cNvPr>
          <p:cNvSpPr>
            <a:spLocks/>
          </p:cNvSpPr>
          <p:nvPr/>
        </p:nvSpPr>
        <p:spPr bwMode="auto">
          <a:xfrm>
            <a:off x="438150" y="1933575"/>
            <a:ext cx="460375" cy="2193925"/>
          </a:xfrm>
          <a:custGeom>
            <a:avLst/>
            <a:gdLst>
              <a:gd name="T0" fmla="*/ 2147483646 w 290"/>
              <a:gd name="T1" fmla="*/ 2147483646 h 1382"/>
              <a:gd name="T2" fmla="*/ 0 w 290"/>
              <a:gd name="T3" fmla="*/ 2147483646 h 1382"/>
              <a:gd name="T4" fmla="*/ 2147483646 w 290"/>
              <a:gd name="T5" fmla="*/ 0 h 1382"/>
              <a:gd name="T6" fmla="*/ 2147483646 w 290"/>
              <a:gd name="T7" fmla="*/ 2147483646 h 1382"/>
              <a:gd name="T8" fmla="*/ 2147483646 w 290"/>
              <a:gd name="T9" fmla="*/ 2147483646 h 1382"/>
              <a:gd name="T10" fmla="*/ 2147483646 w 290"/>
              <a:gd name="T11" fmla="*/ 2147483646 h 138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0" h="1382">
                <a:moveTo>
                  <a:pt x="15" y="1382"/>
                </a:moveTo>
                <a:lnTo>
                  <a:pt x="0" y="1360"/>
                </a:lnTo>
                <a:lnTo>
                  <a:pt x="290" y="0"/>
                </a:lnTo>
                <a:lnTo>
                  <a:pt x="284" y="1258"/>
                </a:lnTo>
                <a:lnTo>
                  <a:pt x="182" y="1382"/>
                </a:lnTo>
                <a:lnTo>
                  <a:pt x="15" y="138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5" name="Rectangle 23">
            <a:extLst>
              <a:ext uri="{FF2B5EF4-FFF2-40B4-BE49-F238E27FC236}">
                <a16:creationId xmlns:a16="http://schemas.microsoft.com/office/drawing/2014/main" id="{2E4E37F7-3753-43B8-A78D-BC61B4DFE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1911350"/>
            <a:ext cx="1296988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7416" name="Rectangle 24">
            <a:extLst>
              <a:ext uri="{FF2B5EF4-FFF2-40B4-BE49-F238E27FC236}">
                <a16:creationId xmlns:a16="http://schemas.microsoft.com/office/drawing/2014/main" id="{0B9129A4-C7BF-44A6-A625-D4B032F74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350" y="1965325"/>
            <a:ext cx="1273175" cy="1979613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7417" name="Line 25">
            <a:extLst>
              <a:ext uri="{FF2B5EF4-FFF2-40B4-BE49-F238E27FC236}">
                <a16:creationId xmlns:a16="http://schemas.microsoft.com/office/drawing/2014/main" id="{DCCA8041-D456-4231-B459-4B721829A6F9}"/>
              </a:ext>
            </a:extLst>
          </p:cNvPr>
          <p:cNvSpPr>
            <a:spLocks noChangeShapeType="1"/>
          </p:cNvSpPr>
          <p:nvPr/>
        </p:nvSpPr>
        <p:spPr bwMode="auto">
          <a:xfrm>
            <a:off x="904875" y="272573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8" name="Text Box 26">
            <a:extLst>
              <a:ext uri="{FF2B5EF4-FFF2-40B4-BE49-F238E27FC236}">
                <a16:creationId xmlns:a16="http://schemas.microsoft.com/office/drawing/2014/main" id="{70846A9C-C716-469D-89B3-652C6D45B0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2013" y="2708275"/>
            <a:ext cx="131762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transport</a:t>
            </a:r>
          </a:p>
        </p:txBody>
      </p:sp>
      <p:sp>
        <p:nvSpPr>
          <p:cNvPr id="17419" name="Line 27">
            <a:extLst>
              <a:ext uri="{FF2B5EF4-FFF2-40B4-BE49-F238E27FC236}">
                <a16:creationId xmlns:a16="http://schemas.microsoft.com/office/drawing/2014/main" id="{157849D2-C07E-4469-ACEA-DBCFA3430018}"/>
              </a:ext>
            </a:extLst>
          </p:cNvPr>
          <p:cNvSpPr>
            <a:spLocks noChangeShapeType="1"/>
          </p:cNvSpPr>
          <p:nvPr/>
        </p:nvSpPr>
        <p:spPr bwMode="auto">
          <a:xfrm>
            <a:off x="912813" y="304641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0" name="Line 28">
            <a:extLst>
              <a:ext uri="{FF2B5EF4-FFF2-40B4-BE49-F238E27FC236}">
                <a16:creationId xmlns:a16="http://schemas.microsoft.com/office/drawing/2014/main" id="{69EB0B19-3543-4BDA-91D3-FDF6AC89F30C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335597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1" name="Line 29">
            <a:extLst>
              <a:ext uri="{FF2B5EF4-FFF2-40B4-BE49-F238E27FC236}">
                <a16:creationId xmlns:a16="http://schemas.microsoft.com/office/drawing/2014/main" id="{AAD1B18E-E093-41B1-8596-62D3F42264B6}"/>
              </a:ext>
            </a:extLst>
          </p:cNvPr>
          <p:cNvSpPr>
            <a:spLocks noChangeShapeType="1"/>
          </p:cNvSpPr>
          <p:nvPr/>
        </p:nvSpPr>
        <p:spPr bwMode="auto">
          <a:xfrm>
            <a:off x="898525" y="364172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22" name="Text Box 26">
            <a:extLst>
              <a:ext uri="{FF2B5EF4-FFF2-40B4-BE49-F238E27FC236}">
                <a16:creationId xmlns:a16="http://schemas.microsoft.com/office/drawing/2014/main" id="{46EF3825-6468-41F4-B94A-1853A3CBA8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8" y="1955800"/>
            <a:ext cx="131762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17423" name="Text Box 26">
            <a:extLst>
              <a:ext uri="{FF2B5EF4-FFF2-40B4-BE49-F238E27FC236}">
                <a16:creationId xmlns:a16="http://schemas.microsoft.com/office/drawing/2014/main" id="{0E8B75CD-59A4-4581-91F4-C6699AED29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2488" y="3613150"/>
            <a:ext cx="131762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physical</a:t>
            </a:r>
          </a:p>
        </p:txBody>
      </p:sp>
      <p:sp>
        <p:nvSpPr>
          <p:cNvPr id="17424" name="Text Box 26">
            <a:extLst>
              <a:ext uri="{FF2B5EF4-FFF2-40B4-BE49-F238E27FC236}">
                <a16:creationId xmlns:a16="http://schemas.microsoft.com/office/drawing/2014/main" id="{2CD0D484-DB83-4D80-924D-6A663D1967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1538" y="3327400"/>
            <a:ext cx="131762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link</a:t>
            </a:r>
          </a:p>
        </p:txBody>
      </p:sp>
      <p:sp>
        <p:nvSpPr>
          <p:cNvPr id="17425" name="Text Box 26">
            <a:extLst>
              <a:ext uri="{FF2B5EF4-FFF2-40B4-BE49-F238E27FC236}">
                <a16:creationId xmlns:a16="http://schemas.microsoft.com/office/drawing/2014/main" id="{95E44867-1836-4C6B-82C1-43BCB3A8BB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2013" y="3032125"/>
            <a:ext cx="131762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17426" name="Oval 18">
            <a:extLst>
              <a:ext uri="{FF2B5EF4-FFF2-40B4-BE49-F238E27FC236}">
                <a16:creationId xmlns:a16="http://schemas.microsoft.com/office/drawing/2014/main" id="{F94EAF82-664C-40AF-A134-6ECEE2001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900" y="2241550"/>
            <a:ext cx="598488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latin typeface="Arial" panose="020B0604020202020204" pitchFamily="34" charset="0"/>
              </a:rPr>
              <a:t>P3</a:t>
            </a:r>
          </a:p>
        </p:txBody>
      </p:sp>
      <p:grpSp>
        <p:nvGrpSpPr>
          <p:cNvPr id="17427" name="Group 19">
            <a:extLst>
              <a:ext uri="{FF2B5EF4-FFF2-40B4-BE49-F238E27FC236}">
                <a16:creationId xmlns:a16="http://schemas.microsoft.com/office/drawing/2014/main" id="{85328F44-494E-4228-8EF4-0AE233D56DEB}"/>
              </a:ext>
            </a:extLst>
          </p:cNvPr>
          <p:cNvGrpSpPr>
            <a:grpSpLocks/>
          </p:cNvGrpSpPr>
          <p:nvPr/>
        </p:nvGrpSpPr>
        <p:grpSpPr bwMode="auto">
          <a:xfrm>
            <a:off x="1200150" y="2565400"/>
            <a:ext cx="620713" cy="228600"/>
            <a:chOff x="1287" y="2524"/>
            <a:chExt cx="260" cy="100"/>
          </a:xfrm>
        </p:grpSpPr>
        <p:sp>
          <p:nvSpPr>
            <p:cNvPr id="17543" name="Rectangle 20">
              <a:extLst>
                <a:ext uri="{FF2B5EF4-FFF2-40B4-BE49-F238E27FC236}">
                  <a16:creationId xmlns:a16="http://schemas.microsoft.com/office/drawing/2014/main" id="{50085FA3-8377-41E1-86C0-76F96DD05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544" name="Rectangle 21">
              <a:extLst>
                <a:ext uri="{FF2B5EF4-FFF2-40B4-BE49-F238E27FC236}">
                  <a16:creationId xmlns:a16="http://schemas.microsoft.com/office/drawing/2014/main" id="{F9BEF945-DF72-437B-B43A-604DFA4BC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545" name="Rectangle 22">
              <a:extLst>
                <a:ext uri="{FF2B5EF4-FFF2-40B4-BE49-F238E27FC236}">
                  <a16:creationId xmlns:a16="http://schemas.microsoft.com/office/drawing/2014/main" id="{C556680D-6338-485B-8EF4-1C4552C0D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546" name="Rectangle 23">
              <a:extLst>
                <a:ext uri="{FF2B5EF4-FFF2-40B4-BE49-F238E27FC236}">
                  <a16:creationId xmlns:a16="http://schemas.microsoft.com/office/drawing/2014/main" id="{57008EC8-9BE3-4C06-BAD3-F0708DEAA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7428" name="Rectangle 23">
            <a:extLst>
              <a:ext uri="{FF2B5EF4-FFF2-40B4-BE49-F238E27FC236}">
                <a16:creationId xmlns:a16="http://schemas.microsoft.com/office/drawing/2014/main" id="{99F792C4-8A84-4FA2-893F-99D1B38A0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2175" y="1677988"/>
            <a:ext cx="2254250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7429" name="Rectangle 24">
            <a:extLst>
              <a:ext uri="{FF2B5EF4-FFF2-40B4-BE49-F238E27FC236}">
                <a16:creationId xmlns:a16="http://schemas.microsoft.com/office/drawing/2014/main" id="{17D8BBE9-7E3E-4CE7-BE94-2BDD182F08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8200" y="1755775"/>
            <a:ext cx="2225675" cy="1979613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7430" name="Text Box 26">
            <a:extLst>
              <a:ext uri="{FF2B5EF4-FFF2-40B4-BE49-F238E27FC236}">
                <a16:creationId xmlns:a16="http://schemas.microsoft.com/office/drawing/2014/main" id="{45D77B13-9D8D-40B0-9647-C511A3F8F0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03650" y="248443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transport</a:t>
            </a:r>
          </a:p>
        </p:txBody>
      </p:sp>
      <p:sp>
        <p:nvSpPr>
          <p:cNvPr id="17431" name="Text Box 26">
            <a:extLst>
              <a:ext uri="{FF2B5EF4-FFF2-40B4-BE49-F238E27FC236}">
                <a16:creationId xmlns:a16="http://schemas.microsoft.com/office/drawing/2014/main" id="{DDA63FD1-62BB-4432-BD44-C60AFDB937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7625" y="1708150"/>
            <a:ext cx="131762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17432" name="Text Box 26">
            <a:extLst>
              <a:ext uri="{FF2B5EF4-FFF2-40B4-BE49-F238E27FC236}">
                <a16:creationId xmlns:a16="http://schemas.microsoft.com/office/drawing/2014/main" id="{D7F03CEB-DAAC-45E9-A153-2F54E0712E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7300" y="338931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physical</a:t>
            </a:r>
          </a:p>
        </p:txBody>
      </p:sp>
      <p:sp>
        <p:nvSpPr>
          <p:cNvPr id="17433" name="Text Box 26">
            <a:extLst>
              <a:ext uri="{FF2B5EF4-FFF2-40B4-BE49-F238E27FC236}">
                <a16:creationId xmlns:a16="http://schemas.microsoft.com/office/drawing/2014/main" id="{B3045B02-156C-41BB-A76D-5EC44DFA85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7300" y="31035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link</a:t>
            </a:r>
          </a:p>
        </p:txBody>
      </p:sp>
      <p:sp>
        <p:nvSpPr>
          <p:cNvPr id="17434" name="Rectangle 23">
            <a:extLst>
              <a:ext uri="{FF2B5EF4-FFF2-40B4-BE49-F238E27FC236}">
                <a16:creationId xmlns:a16="http://schemas.microsoft.com/office/drawing/2014/main" id="{99E1AADA-2275-4230-A1FE-34E376FAC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7488" y="1903413"/>
            <a:ext cx="1296987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7435" name="Rectangle 24">
            <a:extLst>
              <a:ext uri="{FF2B5EF4-FFF2-40B4-BE49-F238E27FC236}">
                <a16:creationId xmlns:a16="http://schemas.microsoft.com/office/drawing/2014/main" id="{FA13BF78-99BB-404C-BA08-2E23B501A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1944688"/>
            <a:ext cx="1631950" cy="197961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7436" name="Text Box 26">
            <a:extLst>
              <a:ext uri="{FF2B5EF4-FFF2-40B4-BE49-F238E27FC236}">
                <a16:creationId xmlns:a16="http://schemas.microsoft.com/office/drawing/2014/main" id="{CA9F1A25-8477-4AC8-AC0F-1AE1175709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6050" y="270033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transport</a:t>
            </a:r>
          </a:p>
        </p:txBody>
      </p:sp>
      <p:sp>
        <p:nvSpPr>
          <p:cNvPr id="17437" name="Text Box 26">
            <a:extLst>
              <a:ext uri="{FF2B5EF4-FFF2-40B4-BE49-F238E27FC236}">
                <a16:creationId xmlns:a16="http://schemas.microsoft.com/office/drawing/2014/main" id="{8D8C5BFF-0EAE-4FA0-AB7D-E37FC63842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0975" y="19478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17438" name="Text Box 26">
            <a:extLst>
              <a:ext uri="{FF2B5EF4-FFF2-40B4-BE49-F238E27FC236}">
                <a16:creationId xmlns:a16="http://schemas.microsoft.com/office/drawing/2014/main" id="{081773FD-6E28-4EB2-A415-10960A922A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8913" y="360521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physical</a:t>
            </a:r>
          </a:p>
        </p:txBody>
      </p:sp>
      <p:sp>
        <p:nvSpPr>
          <p:cNvPr id="17439" name="Text Box 26">
            <a:extLst>
              <a:ext uri="{FF2B5EF4-FFF2-40B4-BE49-F238E27FC236}">
                <a16:creationId xmlns:a16="http://schemas.microsoft.com/office/drawing/2014/main" id="{AB5F9FA7-153D-4B59-B202-F8FEF7A579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5575" y="33194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link</a:t>
            </a:r>
          </a:p>
        </p:txBody>
      </p:sp>
      <p:sp>
        <p:nvSpPr>
          <p:cNvPr id="17440" name="Text Box 26">
            <a:extLst>
              <a:ext uri="{FF2B5EF4-FFF2-40B4-BE49-F238E27FC236}">
                <a16:creationId xmlns:a16="http://schemas.microsoft.com/office/drawing/2014/main" id="{90B0AD91-43EA-4158-992D-801B322396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6050" y="30241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17441" name="Oval 38">
            <a:extLst>
              <a:ext uri="{FF2B5EF4-FFF2-40B4-BE49-F238E27FC236}">
                <a16:creationId xmlns:a16="http://schemas.microsoft.com/office/drawing/2014/main" id="{090461E2-4DEB-47EB-9FEE-1B14BB0D83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1600" y="2241550"/>
            <a:ext cx="598488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latin typeface="Arial" panose="020B0604020202020204" pitchFamily="34" charset="0"/>
              </a:rPr>
              <a:t>P2</a:t>
            </a:r>
          </a:p>
        </p:txBody>
      </p:sp>
      <p:sp>
        <p:nvSpPr>
          <p:cNvPr id="17442" name="Freeform 39">
            <a:extLst>
              <a:ext uri="{FF2B5EF4-FFF2-40B4-BE49-F238E27FC236}">
                <a16:creationId xmlns:a16="http://schemas.microsoft.com/office/drawing/2014/main" id="{70B39642-E308-4A0B-868E-46BCEB892615}"/>
              </a:ext>
            </a:extLst>
          </p:cNvPr>
          <p:cNvSpPr>
            <a:spLocks/>
          </p:cNvSpPr>
          <p:nvPr/>
        </p:nvSpPr>
        <p:spPr bwMode="auto">
          <a:xfrm>
            <a:off x="8004175" y="1924050"/>
            <a:ext cx="504825" cy="2133600"/>
          </a:xfrm>
          <a:custGeom>
            <a:avLst/>
            <a:gdLst>
              <a:gd name="T0" fmla="*/ 2147483646 w 318"/>
              <a:gd name="T1" fmla="*/ 2147483646 h 1344"/>
              <a:gd name="T2" fmla="*/ 2147483646 w 318"/>
              <a:gd name="T3" fmla="*/ 0 h 1344"/>
              <a:gd name="T4" fmla="*/ 0 w 318"/>
              <a:gd name="T5" fmla="*/ 2147483646 h 1344"/>
              <a:gd name="T6" fmla="*/ 2147483646 w 318"/>
              <a:gd name="T7" fmla="*/ 2147483646 h 1344"/>
              <a:gd name="T8" fmla="*/ 2147483646 w 318"/>
              <a:gd name="T9" fmla="*/ 2147483646 h 13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8" h="1344">
                <a:moveTo>
                  <a:pt x="318" y="1344"/>
                </a:moveTo>
                <a:lnTo>
                  <a:pt x="12" y="0"/>
                </a:lnTo>
                <a:lnTo>
                  <a:pt x="0" y="1224"/>
                </a:lnTo>
                <a:lnTo>
                  <a:pt x="121" y="1344"/>
                </a:lnTo>
                <a:lnTo>
                  <a:pt x="318" y="1344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7443" name="Group 42">
            <a:extLst>
              <a:ext uri="{FF2B5EF4-FFF2-40B4-BE49-F238E27FC236}">
                <a16:creationId xmlns:a16="http://schemas.microsoft.com/office/drawing/2014/main" id="{A31CFD66-447A-4666-A2EC-AB8C444CD837}"/>
              </a:ext>
            </a:extLst>
          </p:cNvPr>
          <p:cNvGrpSpPr>
            <a:grpSpLocks/>
          </p:cNvGrpSpPr>
          <p:nvPr/>
        </p:nvGrpSpPr>
        <p:grpSpPr bwMode="auto">
          <a:xfrm>
            <a:off x="1816100" y="5170488"/>
            <a:ext cx="2024063" cy="652462"/>
            <a:chOff x="1079" y="3697"/>
            <a:chExt cx="1275" cy="411"/>
          </a:xfrm>
        </p:grpSpPr>
        <p:sp>
          <p:nvSpPr>
            <p:cNvPr id="17540" name="Rectangle 43">
              <a:extLst>
                <a:ext uri="{FF2B5EF4-FFF2-40B4-BE49-F238E27FC236}">
                  <a16:creationId xmlns:a16="http://schemas.microsoft.com/office/drawing/2014/main" id="{2E5C9EBB-71E0-460B-BC38-874E3ABC4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" y="3697"/>
              <a:ext cx="678" cy="13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541" name="Line 44">
              <a:extLst>
                <a:ext uri="{FF2B5EF4-FFF2-40B4-BE49-F238E27FC236}">
                  <a16:creationId xmlns:a16="http://schemas.microsoft.com/office/drawing/2014/main" id="{B81A0430-2D07-4151-8CAE-106B31B57F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79" y="3770"/>
              <a:ext cx="175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7542" name="Text Box 45">
              <a:extLst>
                <a:ext uri="{FF2B5EF4-FFF2-40B4-BE49-F238E27FC236}">
                  <a16:creationId xmlns:a16="http://schemas.microsoft.com/office/drawing/2014/main" id="{2D643031-C80A-461A-BAD9-0C3C87CADC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9" y="3822"/>
              <a:ext cx="1233" cy="2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source IP,port: A,9157</a:t>
              </a:r>
            </a:p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dest IP, port: B,80</a:t>
              </a:r>
            </a:p>
          </p:txBody>
        </p:sp>
      </p:grpSp>
      <p:grpSp>
        <p:nvGrpSpPr>
          <p:cNvPr id="17444" name="Group 46">
            <a:extLst>
              <a:ext uri="{FF2B5EF4-FFF2-40B4-BE49-F238E27FC236}">
                <a16:creationId xmlns:a16="http://schemas.microsoft.com/office/drawing/2014/main" id="{2F5FB0F5-DACE-4558-9DF0-E2B6043F5A5E}"/>
              </a:ext>
            </a:extLst>
          </p:cNvPr>
          <p:cNvGrpSpPr>
            <a:grpSpLocks/>
          </p:cNvGrpSpPr>
          <p:nvPr/>
        </p:nvGrpSpPr>
        <p:grpSpPr bwMode="auto">
          <a:xfrm>
            <a:off x="1666875" y="4479925"/>
            <a:ext cx="1887538" cy="652463"/>
            <a:chOff x="2741" y="3750"/>
            <a:chExt cx="1189" cy="411"/>
          </a:xfrm>
        </p:grpSpPr>
        <p:sp>
          <p:nvSpPr>
            <p:cNvPr id="17537" name="Rectangle 47">
              <a:extLst>
                <a:ext uri="{FF2B5EF4-FFF2-40B4-BE49-F238E27FC236}">
                  <a16:creationId xmlns:a16="http://schemas.microsoft.com/office/drawing/2014/main" id="{6C40096E-79D2-4D50-A6DA-218F05183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9" y="3750"/>
              <a:ext cx="678" cy="13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538" name="Line 48">
              <a:extLst>
                <a:ext uri="{FF2B5EF4-FFF2-40B4-BE49-F238E27FC236}">
                  <a16:creationId xmlns:a16="http://schemas.microsoft.com/office/drawing/2014/main" id="{B0C2657F-9505-4B69-926E-7CB860FA64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1" y="3837"/>
              <a:ext cx="175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7539" name="Text Box 49">
              <a:extLst>
                <a:ext uri="{FF2B5EF4-FFF2-40B4-BE49-F238E27FC236}">
                  <a16:creationId xmlns:a16="http://schemas.microsoft.com/office/drawing/2014/main" id="{8C5097C5-4276-4EED-9F9C-76620ED79F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3" y="3875"/>
              <a:ext cx="1117" cy="2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source IP,port: B,80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dest IP,port: A,9157</a:t>
              </a:r>
            </a:p>
          </p:txBody>
        </p:sp>
      </p:grpSp>
      <p:sp>
        <p:nvSpPr>
          <p:cNvPr id="17445" name="Text Box 50">
            <a:extLst>
              <a:ext uri="{FF2B5EF4-FFF2-40B4-BE49-F238E27FC236}">
                <a16:creationId xmlns:a16="http://schemas.microsoft.com/office/drawing/2014/main" id="{D4566C93-5461-474B-A1C1-8002DC54F208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88900" y="4705350"/>
            <a:ext cx="1147763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host: IP address A</a:t>
            </a:r>
          </a:p>
        </p:txBody>
      </p:sp>
      <p:sp>
        <p:nvSpPr>
          <p:cNvPr id="17446" name="Text Box 51">
            <a:extLst>
              <a:ext uri="{FF2B5EF4-FFF2-40B4-BE49-F238E27FC236}">
                <a16:creationId xmlns:a16="http://schemas.microsoft.com/office/drawing/2014/main" id="{C0461D01-076A-4C2E-9382-A8CE1279430F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7845425" y="4602163"/>
            <a:ext cx="1147763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host: IP address C</a:t>
            </a:r>
          </a:p>
        </p:txBody>
      </p:sp>
      <p:sp>
        <p:nvSpPr>
          <p:cNvPr id="17447" name="Text Box 52">
            <a:extLst>
              <a:ext uri="{FF2B5EF4-FFF2-40B4-BE49-F238E27FC236}">
                <a16:creationId xmlns:a16="http://schemas.microsoft.com/office/drawing/2014/main" id="{01898686-0E94-4B28-9000-5FF9DB187D16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5046663" y="3702050"/>
            <a:ext cx="1147762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server: IP address B</a:t>
            </a:r>
          </a:p>
        </p:txBody>
      </p:sp>
      <p:sp>
        <p:nvSpPr>
          <p:cNvPr id="17448" name="Line 53">
            <a:extLst>
              <a:ext uri="{FF2B5EF4-FFF2-40B4-BE49-F238E27FC236}">
                <a16:creationId xmlns:a16="http://schemas.microsoft.com/office/drawing/2014/main" id="{80F47A3E-D883-4D42-B956-4858675ACDC2}"/>
              </a:ext>
            </a:extLst>
          </p:cNvPr>
          <p:cNvSpPr>
            <a:spLocks noChangeShapeType="1"/>
          </p:cNvSpPr>
          <p:nvPr/>
        </p:nvSpPr>
        <p:spPr bwMode="auto">
          <a:xfrm>
            <a:off x="3354388" y="3432175"/>
            <a:ext cx="22336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7449" name="Line 54">
            <a:extLst>
              <a:ext uri="{FF2B5EF4-FFF2-40B4-BE49-F238E27FC236}">
                <a16:creationId xmlns:a16="http://schemas.microsoft.com/office/drawing/2014/main" id="{C9D7AD9B-68C6-418F-96E0-967BF462427A}"/>
              </a:ext>
            </a:extLst>
          </p:cNvPr>
          <p:cNvSpPr>
            <a:spLocks noChangeShapeType="1"/>
          </p:cNvSpPr>
          <p:nvPr/>
        </p:nvSpPr>
        <p:spPr bwMode="auto">
          <a:xfrm>
            <a:off x="3370263" y="3130550"/>
            <a:ext cx="22336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7450" name="Text Box 26">
            <a:extLst>
              <a:ext uri="{FF2B5EF4-FFF2-40B4-BE49-F238E27FC236}">
                <a16:creationId xmlns:a16="http://schemas.microsoft.com/office/drawing/2014/main" id="{5ACE6E6F-5026-4F0D-A757-DF48C1C25C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7613" y="27955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17451" name="Line 56">
            <a:extLst>
              <a:ext uri="{FF2B5EF4-FFF2-40B4-BE49-F238E27FC236}">
                <a16:creationId xmlns:a16="http://schemas.microsoft.com/office/drawing/2014/main" id="{5339B050-A922-490D-8685-5EF833E933E7}"/>
              </a:ext>
            </a:extLst>
          </p:cNvPr>
          <p:cNvSpPr>
            <a:spLocks noChangeShapeType="1"/>
          </p:cNvSpPr>
          <p:nvPr/>
        </p:nvSpPr>
        <p:spPr bwMode="auto">
          <a:xfrm>
            <a:off x="3373438" y="2808288"/>
            <a:ext cx="22336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7452" name="Line 57">
            <a:extLst>
              <a:ext uri="{FF2B5EF4-FFF2-40B4-BE49-F238E27FC236}">
                <a16:creationId xmlns:a16="http://schemas.microsoft.com/office/drawing/2014/main" id="{568428EF-9B5F-4FED-8FC0-BED5BA357388}"/>
              </a:ext>
            </a:extLst>
          </p:cNvPr>
          <p:cNvSpPr>
            <a:spLocks noChangeShapeType="1"/>
          </p:cNvSpPr>
          <p:nvPr/>
        </p:nvSpPr>
        <p:spPr bwMode="auto">
          <a:xfrm>
            <a:off x="3376613" y="2486025"/>
            <a:ext cx="22336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17453" name="Group 58">
            <a:extLst>
              <a:ext uri="{FF2B5EF4-FFF2-40B4-BE49-F238E27FC236}">
                <a16:creationId xmlns:a16="http://schemas.microsoft.com/office/drawing/2014/main" id="{933F3974-64BD-47D3-8B35-A3A18E8165DC}"/>
              </a:ext>
            </a:extLst>
          </p:cNvPr>
          <p:cNvGrpSpPr>
            <a:grpSpLocks/>
          </p:cNvGrpSpPr>
          <p:nvPr/>
        </p:nvGrpSpPr>
        <p:grpSpPr bwMode="auto">
          <a:xfrm>
            <a:off x="3552825" y="2347913"/>
            <a:ext cx="473075" cy="228600"/>
            <a:chOff x="1287" y="2524"/>
            <a:chExt cx="260" cy="100"/>
          </a:xfrm>
        </p:grpSpPr>
        <p:sp>
          <p:nvSpPr>
            <p:cNvPr id="17533" name="Rectangle 59">
              <a:extLst>
                <a:ext uri="{FF2B5EF4-FFF2-40B4-BE49-F238E27FC236}">
                  <a16:creationId xmlns:a16="http://schemas.microsoft.com/office/drawing/2014/main" id="{A826B099-87E6-46A1-930A-675E4B22A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534" name="Rectangle 60">
              <a:extLst>
                <a:ext uri="{FF2B5EF4-FFF2-40B4-BE49-F238E27FC236}">
                  <a16:creationId xmlns:a16="http://schemas.microsoft.com/office/drawing/2014/main" id="{745648CE-BD36-4826-828D-EC56E0ADC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535" name="Rectangle 61">
              <a:extLst>
                <a:ext uri="{FF2B5EF4-FFF2-40B4-BE49-F238E27FC236}">
                  <a16:creationId xmlns:a16="http://schemas.microsoft.com/office/drawing/2014/main" id="{640C651F-5699-4551-945D-341EA4F68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536" name="Rectangle 62">
              <a:extLst>
                <a:ext uri="{FF2B5EF4-FFF2-40B4-BE49-F238E27FC236}">
                  <a16:creationId xmlns:a16="http://schemas.microsoft.com/office/drawing/2014/main" id="{5F471B78-8795-4808-A9FC-94902646C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7454" name="Group 65">
            <a:extLst>
              <a:ext uri="{FF2B5EF4-FFF2-40B4-BE49-F238E27FC236}">
                <a16:creationId xmlns:a16="http://schemas.microsoft.com/office/drawing/2014/main" id="{88A8ECE3-7871-4D17-9B49-9E3762D03165}"/>
              </a:ext>
            </a:extLst>
          </p:cNvPr>
          <p:cNvGrpSpPr>
            <a:grpSpLocks/>
          </p:cNvGrpSpPr>
          <p:nvPr/>
        </p:nvGrpSpPr>
        <p:grpSpPr bwMode="auto">
          <a:xfrm>
            <a:off x="4257675" y="2352675"/>
            <a:ext cx="473075" cy="228600"/>
            <a:chOff x="1287" y="2524"/>
            <a:chExt cx="260" cy="100"/>
          </a:xfrm>
        </p:grpSpPr>
        <p:sp>
          <p:nvSpPr>
            <p:cNvPr id="17529" name="Rectangle 66">
              <a:extLst>
                <a:ext uri="{FF2B5EF4-FFF2-40B4-BE49-F238E27FC236}">
                  <a16:creationId xmlns:a16="http://schemas.microsoft.com/office/drawing/2014/main" id="{6E4E2756-C591-42A0-AF47-11F819CD9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530" name="Rectangle 67">
              <a:extLst>
                <a:ext uri="{FF2B5EF4-FFF2-40B4-BE49-F238E27FC236}">
                  <a16:creationId xmlns:a16="http://schemas.microsoft.com/office/drawing/2014/main" id="{5A7BB1DC-EC7B-4865-8950-5090898F4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531" name="Rectangle 68">
              <a:extLst>
                <a:ext uri="{FF2B5EF4-FFF2-40B4-BE49-F238E27FC236}">
                  <a16:creationId xmlns:a16="http://schemas.microsoft.com/office/drawing/2014/main" id="{15CBCD5A-8BF4-490F-AC84-3DAC026BE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532" name="Rectangle 69">
              <a:extLst>
                <a:ext uri="{FF2B5EF4-FFF2-40B4-BE49-F238E27FC236}">
                  <a16:creationId xmlns:a16="http://schemas.microsoft.com/office/drawing/2014/main" id="{8D28B0C5-DB38-42D9-81A2-D6DC0758B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7455" name="Group 70">
            <a:extLst>
              <a:ext uri="{FF2B5EF4-FFF2-40B4-BE49-F238E27FC236}">
                <a16:creationId xmlns:a16="http://schemas.microsoft.com/office/drawing/2014/main" id="{2DAA00FF-E816-4028-9F96-500F153A576F}"/>
              </a:ext>
            </a:extLst>
          </p:cNvPr>
          <p:cNvGrpSpPr>
            <a:grpSpLocks/>
          </p:cNvGrpSpPr>
          <p:nvPr/>
        </p:nvGrpSpPr>
        <p:grpSpPr bwMode="auto">
          <a:xfrm>
            <a:off x="4929188" y="2357438"/>
            <a:ext cx="473075" cy="228600"/>
            <a:chOff x="1287" y="2524"/>
            <a:chExt cx="260" cy="100"/>
          </a:xfrm>
        </p:grpSpPr>
        <p:sp>
          <p:nvSpPr>
            <p:cNvPr id="17525" name="Rectangle 71">
              <a:extLst>
                <a:ext uri="{FF2B5EF4-FFF2-40B4-BE49-F238E27FC236}">
                  <a16:creationId xmlns:a16="http://schemas.microsoft.com/office/drawing/2014/main" id="{C73AC2AB-D78E-4418-B93A-BCF9C5D5F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526" name="Rectangle 72">
              <a:extLst>
                <a:ext uri="{FF2B5EF4-FFF2-40B4-BE49-F238E27FC236}">
                  <a16:creationId xmlns:a16="http://schemas.microsoft.com/office/drawing/2014/main" id="{8AED4E4C-44F5-4711-8BC1-6972D4727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527" name="Rectangle 73">
              <a:extLst>
                <a:ext uri="{FF2B5EF4-FFF2-40B4-BE49-F238E27FC236}">
                  <a16:creationId xmlns:a16="http://schemas.microsoft.com/office/drawing/2014/main" id="{44027805-D2BB-4D89-88D1-E46EF0434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528" name="Rectangle 74">
              <a:extLst>
                <a:ext uri="{FF2B5EF4-FFF2-40B4-BE49-F238E27FC236}">
                  <a16:creationId xmlns:a16="http://schemas.microsoft.com/office/drawing/2014/main" id="{24EDF9F5-195E-4BDF-BB73-43BBA8DAA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7456" name="Line 75">
            <a:extLst>
              <a:ext uri="{FF2B5EF4-FFF2-40B4-BE49-F238E27FC236}">
                <a16:creationId xmlns:a16="http://schemas.microsoft.com/office/drawing/2014/main" id="{C905E2C8-2DFD-42DB-B851-703858F95AA1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2700" y="3648075"/>
            <a:ext cx="16383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7457" name="Line 76">
            <a:extLst>
              <a:ext uri="{FF2B5EF4-FFF2-40B4-BE49-F238E27FC236}">
                <a16:creationId xmlns:a16="http://schemas.microsoft.com/office/drawing/2014/main" id="{38F949A9-1D74-40B7-B9A0-2058111C40C9}"/>
              </a:ext>
            </a:extLst>
          </p:cNvPr>
          <p:cNvSpPr>
            <a:spLocks noChangeShapeType="1"/>
          </p:cNvSpPr>
          <p:nvPr/>
        </p:nvSpPr>
        <p:spPr bwMode="auto">
          <a:xfrm>
            <a:off x="6353175" y="3352800"/>
            <a:ext cx="16383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7458" name="Line 77">
            <a:extLst>
              <a:ext uri="{FF2B5EF4-FFF2-40B4-BE49-F238E27FC236}">
                <a16:creationId xmlns:a16="http://schemas.microsoft.com/office/drawing/2014/main" id="{09FD7A19-5652-4F58-B32D-8B5D8DD3A999}"/>
              </a:ext>
            </a:extLst>
          </p:cNvPr>
          <p:cNvSpPr>
            <a:spLocks noChangeShapeType="1"/>
          </p:cNvSpPr>
          <p:nvPr/>
        </p:nvSpPr>
        <p:spPr bwMode="auto">
          <a:xfrm>
            <a:off x="6353175" y="3057525"/>
            <a:ext cx="16383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7459" name="Line 78">
            <a:extLst>
              <a:ext uri="{FF2B5EF4-FFF2-40B4-BE49-F238E27FC236}">
                <a16:creationId xmlns:a16="http://schemas.microsoft.com/office/drawing/2014/main" id="{379B1276-21B7-410E-9137-D0DDCC670AA2}"/>
              </a:ext>
            </a:extLst>
          </p:cNvPr>
          <p:cNvSpPr>
            <a:spLocks noChangeShapeType="1"/>
          </p:cNvSpPr>
          <p:nvPr/>
        </p:nvSpPr>
        <p:spPr bwMode="auto">
          <a:xfrm>
            <a:off x="6353175" y="2752725"/>
            <a:ext cx="16383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17460" name="Group 79">
            <a:extLst>
              <a:ext uri="{FF2B5EF4-FFF2-40B4-BE49-F238E27FC236}">
                <a16:creationId xmlns:a16="http://schemas.microsoft.com/office/drawing/2014/main" id="{57BCCB47-39FC-44FD-B6F8-44599356AFC5}"/>
              </a:ext>
            </a:extLst>
          </p:cNvPr>
          <p:cNvGrpSpPr>
            <a:grpSpLocks/>
          </p:cNvGrpSpPr>
          <p:nvPr/>
        </p:nvGrpSpPr>
        <p:grpSpPr bwMode="auto">
          <a:xfrm>
            <a:off x="6505575" y="2579688"/>
            <a:ext cx="473075" cy="228600"/>
            <a:chOff x="1287" y="2524"/>
            <a:chExt cx="260" cy="100"/>
          </a:xfrm>
        </p:grpSpPr>
        <p:sp>
          <p:nvSpPr>
            <p:cNvPr id="17521" name="Rectangle 80">
              <a:extLst>
                <a:ext uri="{FF2B5EF4-FFF2-40B4-BE49-F238E27FC236}">
                  <a16:creationId xmlns:a16="http://schemas.microsoft.com/office/drawing/2014/main" id="{D6701A7D-71A3-4C96-9C6C-2043C3618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522" name="Rectangle 81">
              <a:extLst>
                <a:ext uri="{FF2B5EF4-FFF2-40B4-BE49-F238E27FC236}">
                  <a16:creationId xmlns:a16="http://schemas.microsoft.com/office/drawing/2014/main" id="{05912845-93B0-4DA9-9385-05D0C7554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523" name="Rectangle 82">
              <a:extLst>
                <a:ext uri="{FF2B5EF4-FFF2-40B4-BE49-F238E27FC236}">
                  <a16:creationId xmlns:a16="http://schemas.microsoft.com/office/drawing/2014/main" id="{1395D23A-C79C-487A-B7E1-0C39CFE36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524" name="Rectangle 83">
              <a:extLst>
                <a:ext uri="{FF2B5EF4-FFF2-40B4-BE49-F238E27FC236}">
                  <a16:creationId xmlns:a16="http://schemas.microsoft.com/office/drawing/2014/main" id="{C16826B2-5ADA-4330-864A-C70982090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7461" name="Group 84">
            <a:extLst>
              <a:ext uri="{FF2B5EF4-FFF2-40B4-BE49-F238E27FC236}">
                <a16:creationId xmlns:a16="http://schemas.microsoft.com/office/drawing/2014/main" id="{8966F56F-52A5-407D-9D3B-FD1130BD95F4}"/>
              </a:ext>
            </a:extLst>
          </p:cNvPr>
          <p:cNvGrpSpPr>
            <a:grpSpLocks/>
          </p:cNvGrpSpPr>
          <p:nvPr/>
        </p:nvGrpSpPr>
        <p:grpSpPr bwMode="auto">
          <a:xfrm>
            <a:off x="7300913" y="2570163"/>
            <a:ext cx="473075" cy="228600"/>
            <a:chOff x="1287" y="2524"/>
            <a:chExt cx="260" cy="100"/>
          </a:xfrm>
        </p:grpSpPr>
        <p:sp>
          <p:nvSpPr>
            <p:cNvPr id="17517" name="Rectangle 85">
              <a:extLst>
                <a:ext uri="{FF2B5EF4-FFF2-40B4-BE49-F238E27FC236}">
                  <a16:creationId xmlns:a16="http://schemas.microsoft.com/office/drawing/2014/main" id="{A2898FA2-EF13-47EA-B1F5-2A837A357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518" name="Rectangle 86">
              <a:extLst>
                <a:ext uri="{FF2B5EF4-FFF2-40B4-BE49-F238E27FC236}">
                  <a16:creationId xmlns:a16="http://schemas.microsoft.com/office/drawing/2014/main" id="{4E3CA67C-3C98-4F13-835A-EF6FB2E0E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519" name="Rectangle 87">
              <a:extLst>
                <a:ext uri="{FF2B5EF4-FFF2-40B4-BE49-F238E27FC236}">
                  <a16:creationId xmlns:a16="http://schemas.microsoft.com/office/drawing/2014/main" id="{6DD30BE1-4FA3-439B-810E-DF125BD82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520" name="Rectangle 88">
              <a:extLst>
                <a:ext uri="{FF2B5EF4-FFF2-40B4-BE49-F238E27FC236}">
                  <a16:creationId xmlns:a16="http://schemas.microsoft.com/office/drawing/2014/main" id="{5DBD1844-6E6A-44FA-819E-7D45A022E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7462" name="Oval 89">
            <a:extLst>
              <a:ext uri="{FF2B5EF4-FFF2-40B4-BE49-F238E27FC236}">
                <a16:creationId xmlns:a16="http://schemas.microsoft.com/office/drawing/2014/main" id="{31EB0CBB-E3FA-4BF7-9043-E34A86EE6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2175" y="2236788"/>
            <a:ext cx="598488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latin typeface="Arial" panose="020B0604020202020204" pitchFamily="34" charset="0"/>
              </a:rPr>
              <a:t>P3</a:t>
            </a:r>
          </a:p>
        </p:txBody>
      </p:sp>
      <p:sp>
        <p:nvSpPr>
          <p:cNvPr id="17463" name="Freeform 90">
            <a:extLst>
              <a:ext uri="{FF2B5EF4-FFF2-40B4-BE49-F238E27FC236}">
                <a16:creationId xmlns:a16="http://schemas.microsoft.com/office/drawing/2014/main" id="{7C33D629-D867-4D9C-AF04-2ECED82976AC}"/>
              </a:ext>
            </a:extLst>
          </p:cNvPr>
          <p:cNvSpPr>
            <a:spLocks/>
          </p:cNvSpPr>
          <p:nvPr/>
        </p:nvSpPr>
        <p:spPr bwMode="auto">
          <a:xfrm>
            <a:off x="1493838" y="2439988"/>
            <a:ext cx="2695575" cy="2695575"/>
          </a:xfrm>
          <a:custGeom>
            <a:avLst/>
            <a:gdLst>
              <a:gd name="T0" fmla="*/ 0 w 1698"/>
              <a:gd name="T1" fmla="*/ 2147483646 h 1698"/>
              <a:gd name="T2" fmla="*/ 0 w 1698"/>
              <a:gd name="T3" fmla="*/ 2147483646 h 1698"/>
              <a:gd name="T4" fmla="*/ 2147483646 w 1698"/>
              <a:gd name="T5" fmla="*/ 2147483646 h 1698"/>
              <a:gd name="T6" fmla="*/ 2147483646 w 1698"/>
              <a:gd name="T7" fmla="*/ 2147483646 h 1698"/>
              <a:gd name="T8" fmla="*/ 2147483646 w 1698"/>
              <a:gd name="T9" fmla="*/ 0 h 16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98" h="1698">
                <a:moveTo>
                  <a:pt x="0" y="131"/>
                </a:moveTo>
                <a:lnTo>
                  <a:pt x="0" y="1698"/>
                </a:lnTo>
                <a:lnTo>
                  <a:pt x="1698" y="1690"/>
                </a:lnTo>
                <a:lnTo>
                  <a:pt x="1691" y="148"/>
                </a:lnTo>
                <a:lnTo>
                  <a:pt x="1443" y="0"/>
                </a:lnTo>
              </a:path>
            </a:pathLst>
          </a:custGeom>
          <a:noFill/>
          <a:ln w="28575" cap="flat" cmpd="sng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7464" name="Freeform 91">
            <a:extLst>
              <a:ext uri="{FF2B5EF4-FFF2-40B4-BE49-F238E27FC236}">
                <a16:creationId xmlns:a16="http://schemas.microsoft.com/office/drawing/2014/main" id="{F4B0215B-06FE-4030-8329-C58E3689C59F}"/>
              </a:ext>
            </a:extLst>
          </p:cNvPr>
          <p:cNvSpPr>
            <a:spLocks/>
          </p:cNvSpPr>
          <p:nvPr/>
        </p:nvSpPr>
        <p:spPr bwMode="auto">
          <a:xfrm>
            <a:off x="4479925" y="2471738"/>
            <a:ext cx="3089275" cy="3252787"/>
          </a:xfrm>
          <a:custGeom>
            <a:avLst/>
            <a:gdLst>
              <a:gd name="T0" fmla="*/ 0 w 1946"/>
              <a:gd name="T1" fmla="*/ 0 h 1801"/>
              <a:gd name="T2" fmla="*/ 0 w 1946"/>
              <a:gd name="T3" fmla="*/ 2147483646 h 1801"/>
              <a:gd name="T4" fmla="*/ 2147483646 w 1946"/>
              <a:gd name="T5" fmla="*/ 2147483646 h 1801"/>
              <a:gd name="T6" fmla="*/ 2147483646 w 1946"/>
              <a:gd name="T7" fmla="*/ 2147483646 h 180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46" h="1801">
                <a:moveTo>
                  <a:pt x="0" y="0"/>
                </a:moveTo>
                <a:lnTo>
                  <a:pt x="0" y="1801"/>
                </a:lnTo>
                <a:lnTo>
                  <a:pt x="1946" y="1794"/>
                </a:lnTo>
                <a:lnTo>
                  <a:pt x="1925" y="132"/>
                </a:lnTo>
              </a:path>
            </a:pathLst>
          </a:custGeom>
          <a:noFill/>
          <a:ln w="28575" cap="flat" cmpd="sng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7465" name="Freeform 92">
            <a:extLst>
              <a:ext uri="{FF2B5EF4-FFF2-40B4-BE49-F238E27FC236}">
                <a16:creationId xmlns:a16="http://schemas.microsoft.com/office/drawing/2014/main" id="{081BF369-D045-4004-B938-0B2AC3590963}"/>
              </a:ext>
            </a:extLst>
          </p:cNvPr>
          <p:cNvSpPr>
            <a:spLocks/>
          </p:cNvSpPr>
          <p:nvPr/>
        </p:nvSpPr>
        <p:spPr bwMode="auto">
          <a:xfrm>
            <a:off x="5138738" y="2460625"/>
            <a:ext cx="1609725" cy="2465388"/>
          </a:xfrm>
          <a:custGeom>
            <a:avLst/>
            <a:gdLst>
              <a:gd name="T0" fmla="*/ 0 w 1014"/>
              <a:gd name="T1" fmla="*/ 0 h 1480"/>
              <a:gd name="T2" fmla="*/ 0 w 1014"/>
              <a:gd name="T3" fmla="*/ 2147483646 h 1480"/>
              <a:gd name="T4" fmla="*/ 2147483646 w 1014"/>
              <a:gd name="T5" fmla="*/ 2147483646 h 1480"/>
              <a:gd name="T6" fmla="*/ 2147483646 w 1014"/>
              <a:gd name="T7" fmla="*/ 2147483646 h 148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14" h="1480">
                <a:moveTo>
                  <a:pt x="0" y="0"/>
                </a:moveTo>
                <a:lnTo>
                  <a:pt x="0" y="1480"/>
                </a:lnTo>
                <a:lnTo>
                  <a:pt x="1014" y="1480"/>
                </a:lnTo>
                <a:lnTo>
                  <a:pt x="1014" y="146"/>
                </a:lnTo>
              </a:path>
            </a:pathLst>
          </a:custGeom>
          <a:noFill/>
          <a:ln w="28575" cap="flat" cmpd="sng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17466" name="Group 93">
            <a:extLst>
              <a:ext uri="{FF2B5EF4-FFF2-40B4-BE49-F238E27FC236}">
                <a16:creationId xmlns:a16="http://schemas.microsoft.com/office/drawing/2014/main" id="{D9EEB796-6EEF-43F2-863F-62589B2178D3}"/>
              </a:ext>
            </a:extLst>
          </p:cNvPr>
          <p:cNvGrpSpPr>
            <a:grpSpLocks/>
          </p:cNvGrpSpPr>
          <p:nvPr/>
        </p:nvGrpSpPr>
        <p:grpSpPr bwMode="auto">
          <a:xfrm>
            <a:off x="5237163" y="4684713"/>
            <a:ext cx="2071687" cy="652462"/>
            <a:chOff x="2741" y="3750"/>
            <a:chExt cx="1305" cy="411"/>
          </a:xfrm>
        </p:grpSpPr>
        <p:sp>
          <p:nvSpPr>
            <p:cNvPr id="17514" name="Rectangle 94">
              <a:extLst>
                <a:ext uri="{FF2B5EF4-FFF2-40B4-BE49-F238E27FC236}">
                  <a16:creationId xmlns:a16="http://schemas.microsoft.com/office/drawing/2014/main" id="{517658B8-02A6-4A4D-842C-308A81233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9" y="3750"/>
              <a:ext cx="678" cy="13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515" name="Line 95">
              <a:extLst>
                <a:ext uri="{FF2B5EF4-FFF2-40B4-BE49-F238E27FC236}">
                  <a16:creationId xmlns:a16="http://schemas.microsoft.com/office/drawing/2014/main" id="{94719D06-F952-4A35-BE0D-026D5C6BDB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1" y="3837"/>
              <a:ext cx="175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7516" name="Text Box 96">
              <a:extLst>
                <a:ext uri="{FF2B5EF4-FFF2-40B4-BE49-F238E27FC236}">
                  <a16:creationId xmlns:a16="http://schemas.microsoft.com/office/drawing/2014/main" id="{5426D9C7-49FC-4AC5-8361-5D4B6F6A85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3" y="3875"/>
              <a:ext cx="1233" cy="2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source IP,port: C,5775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dest IP,port: B,80</a:t>
              </a:r>
            </a:p>
          </p:txBody>
        </p:sp>
      </p:grpSp>
      <p:grpSp>
        <p:nvGrpSpPr>
          <p:cNvPr id="17467" name="Group 97">
            <a:extLst>
              <a:ext uri="{FF2B5EF4-FFF2-40B4-BE49-F238E27FC236}">
                <a16:creationId xmlns:a16="http://schemas.microsoft.com/office/drawing/2014/main" id="{32A3733D-70A7-453B-A5C4-B961322DD9E8}"/>
              </a:ext>
            </a:extLst>
          </p:cNvPr>
          <p:cNvGrpSpPr>
            <a:grpSpLocks/>
          </p:cNvGrpSpPr>
          <p:nvPr/>
        </p:nvGrpSpPr>
        <p:grpSpPr bwMode="auto">
          <a:xfrm>
            <a:off x="5307013" y="5473700"/>
            <a:ext cx="2063750" cy="661988"/>
            <a:chOff x="2741" y="3750"/>
            <a:chExt cx="1300" cy="417"/>
          </a:xfrm>
        </p:grpSpPr>
        <p:sp>
          <p:nvSpPr>
            <p:cNvPr id="17511" name="Rectangle 98">
              <a:extLst>
                <a:ext uri="{FF2B5EF4-FFF2-40B4-BE49-F238E27FC236}">
                  <a16:creationId xmlns:a16="http://schemas.microsoft.com/office/drawing/2014/main" id="{E0104714-B2EB-469E-BCA2-025833048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9" y="3750"/>
              <a:ext cx="678" cy="13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512" name="Line 99">
              <a:extLst>
                <a:ext uri="{FF2B5EF4-FFF2-40B4-BE49-F238E27FC236}">
                  <a16:creationId xmlns:a16="http://schemas.microsoft.com/office/drawing/2014/main" id="{4CDE399F-636D-49D5-B959-AF152AFC2F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1" y="3837"/>
              <a:ext cx="175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7513" name="Text Box 100">
              <a:extLst>
                <a:ext uri="{FF2B5EF4-FFF2-40B4-BE49-F238E27FC236}">
                  <a16:creationId xmlns:a16="http://schemas.microsoft.com/office/drawing/2014/main" id="{5FCD9ED2-D759-4BB8-84E9-A37723FD05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3" y="3875"/>
              <a:ext cx="1228" cy="2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source IP,port: C,9157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dest IP,port: B,80</a:t>
              </a:r>
            </a:p>
          </p:txBody>
        </p:sp>
      </p:grpSp>
      <p:sp>
        <p:nvSpPr>
          <p:cNvPr id="17468" name="Oval 30">
            <a:extLst>
              <a:ext uri="{FF2B5EF4-FFF2-40B4-BE49-F238E27FC236}">
                <a16:creationId xmlns:a16="http://schemas.microsoft.com/office/drawing/2014/main" id="{9E94BC17-3D00-4471-9F36-2CE2AD6AC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7263" y="2103438"/>
            <a:ext cx="2033587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latin typeface="Arial" panose="020B0604020202020204" pitchFamily="34" charset="0"/>
              </a:rPr>
              <a:t>P4</a:t>
            </a:r>
          </a:p>
        </p:txBody>
      </p:sp>
      <p:sp>
        <p:nvSpPr>
          <p:cNvPr id="17469" name="Text Box 101">
            <a:extLst>
              <a:ext uri="{FF2B5EF4-FFF2-40B4-BE49-F238E27FC236}">
                <a16:creationId xmlns:a16="http://schemas.microsoft.com/office/drawing/2014/main" id="{AA5F9F0F-CD00-4854-B4C7-7411CF609E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0463" y="1171575"/>
            <a:ext cx="19526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Tahoma" panose="020B0604030504040204" pitchFamily="34" charset="0"/>
              </a:rPr>
              <a:t>threaded server</a:t>
            </a:r>
          </a:p>
        </p:txBody>
      </p:sp>
      <p:sp>
        <p:nvSpPr>
          <p:cNvPr id="17470" name="Line 102">
            <a:extLst>
              <a:ext uri="{FF2B5EF4-FFF2-40B4-BE49-F238E27FC236}">
                <a16:creationId xmlns:a16="http://schemas.microsoft.com/office/drawing/2014/main" id="{C41973E1-15EA-4FA4-9B9A-9F7BC1069AA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79963" y="1516063"/>
            <a:ext cx="579437" cy="7524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pic>
        <p:nvPicPr>
          <p:cNvPr id="17471" name="Picture 103" descr="underline_base">
            <a:extLst>
              <a:ext uri="{FF2B5EF4-FFF2-40B4-BE49-F238E27FC236}">
                <a16:creationId xmlns:a16="http://schemas.microsoft.com/office/drawing/2014/main" id="{D66ABDB1-F93E-49A5-B813-97E4C5CA27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200" y="881063"/>
            <a:ext cx="8228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72" name="Group 104">
            <a:extLst>
              <a:ext uri="{FF2B5EF4-FFF2-40B4-BE49-F238E27FC236}">
                <a16:creationId xmlns:a16="http://schemas.microsoft.com/office/drawing/2014/main" id="{24029CE2-FCD5-4F2A-9A04-290EBDC2F4F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258175" y="3529013"/>
            <a:ext cx="711200" cy="669925"/>
            <a:chOff x="-44" y="1473"/>
            <a:chExt cx="981" cy="1105"/>
          </a:xfrm>
        </p:grpSpPr>
        <p:pic>
          <p:nvPicPr>
            <p:cNvPr id="17509" name="Picture 105" descr="desktop_computer_stylized_medium">
              <a:extLst>
                <a:ext uri="{FF2B5EF4-FFF2-40B4-BE49-F238E27FC236}">
                  <a16:creationId xmlns:a16="http://schemas.microsoft.com/office/drawing/2014/main" id="{D763D01F-6413-4C80-8434-9DF71F50B1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510" name="Freeform 106">
              <a:extLst>
                <a:ext uri="{FF2B5EF4-FFF2-40B4-BE49-F238E27FC236}">
                  <a16:creationId xmlns:a16="http://schemas.microsoft.com/office/drawing/2014/main" id="{BA00BCB1-EDE0-464B-AE14-A296FB41F57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473" name="Group 107">
            <a:extLst>
              <a:ext uri="{FF2B5EF4-FFF2-40B4-BE49-F238E27FC236}">
                <a16:creationId xmlns:a16="http://schemas.microsoft.com/office/drawing/2014/main" id="{D8059075-24A8-46A3-831E-060427D44A71}"/>
              </a:ext>
            </a:extLst>
          </p:cNvPr>
          <p:cNvGrpSpPr>
            <a:grpSpLocks/>
          </p:cNvGrpSpPr>
          <p:nvPr/>
        </p:nvGrpSpPr>
        <p:grpSpPr bwMode="auto">
          <a:xfrm>
            <a:off x="-44450" y="3613150"/>
            <a:ext cx="711200" cy="669925"/>
            <a:chOff x="-44" y="1473"/>
            <a:chExt cx="981" cy="1105"/>
          </a:xfrm>
        </p:grpSpPr>
        <p:pic>
          <p:nvPicPr>
            <p:cNvPr id="17507" name="Picture 108" descr="desktop_computer_stylized_medium">
              <a:extLst>
                <a:ext uri="{FF2B5EF4-FFF2-40B4-BE49-F238E27FC236}">
                  <a16:creationId xmlns:a16="http://schemas.microsoft.com/office/drawing/2014/main" id="{811FF718-374D-4F33-BC07-3B678E8A73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508" name="Freeform 109">
              <a:extLst>
                <a:ext uri="{FF2B5EF4-FFF2-40B4-BE49-F238E27FC236}">
                  <a16:creationId xmlns:a16="http://schemas.microsoft.com/office/drawing/2014/main" id="{92A60AD6-4547-4ED4-9413-3EF07B721B2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474" name="Group 110">
            <a:extLst>
              <a:ext uri="{FF2B5EF4-FFF2-40B4-BE49-F238E27FC236}">
                <a16:creationId xmlns:a16="http://schemas.microsoft.com/office/drawing/2014/main" id="{981DD1E9-7114-4613-9FD0-106B92346CB4}"/>
              </a:ext>
            </a:extLst>
          </p:cNvPr>
          <p:cNvGrpSpPr>
            <a:grpSpLocks/>
          </p:cNvGrpSpPr>
          <p:nvPr/>
        </p:nvGrpSpPr>
        <p:grpSpPr bwMode="auto">
          <a:xfrm>
            <a:off x="2820988" y="3192463"/>
            <a:ext cx="358775" cy="704850"/>
            <a:chOff x="4140" y="429"/>
            <a:chExt cx="1425" cy="2396"/>
          </a:xfrm>
        </p:grpSpPr>
        <p:sp>
          <p:nvSpPr>
            <p:cNvPr id="17475" name="Freeform 111">
              <a:extLst>
                <a:ext uri="{FF2B5EF4-FFF2-40B4-BE49-F238E27FC236}">
                  <a16:creationId xmlns:a16="http://schemas.microsoft.com/office/drawing/2014/main" id="{409ED6F9-C907-4D7D-8EFA-0A2D89081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6" name="Rectangle 112">
              <a:extLst>
                <a:ext uri="{FF2B5EF4-FFF2-40B4-BE49-F238E27FC236}">
                  <a16:creationId xmlns:a16="http://schemas.microsoft.com/office/drawing/2014/main" id="{9B1EE2FF-A2D9-433A-9982-2AC45AEED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477" name="Freeform 113">
              <a:extLst>
                <a:ext uri="{FF2B5EF4-FFF2-40B4-BE49-F238E27FC236}">
                  <a16:creationId xmlns:a16="http://schemas.microsoft.com/office/drawing/2014/main" id="{E7D9D250-0ADF-441E-B63F-F2C36B655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8" name="Freeform 114">
              <a:extLst>
                <a:ext uri="{FF2B5EF4-FFF2-40B4-BE49-F238E27FC236}">
                  <a16:creationId xmlns:a16="http://schemas.microsoft.com/office/drawing/2014/main" id="{C9379D68-DB0A-42E0-AC71-D4BE7E634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9" name="Rectangle 115">
              <a:extLst>
                <a:ext uri="{FF2B5EF4-FFF2-40B4-BE49-F238E27FC236}">
                  <a16:creationId xmlns:a16="http://schemas.microsoft.com/office/drawing/2014/main" id="{73BDA8C6-CB92-42EB-96CE-BC029536B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3"/>
              <a:ext cx="599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480" name="Group 116">
              <a:extLst>
                <a:ext uri="{FF2B5EF4-FFF2-40B4-BE49-F238E27FC236}">
                  <a16:creationId xmlns:a16="http://schemas.microsoft.com/office/drawing/2014/main" id="{A9522BD9-37FD-4349-8736-0CF37ECE05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505" name="AutoShape 117">
                <a:extLst>
                  <a:ext uri="{FF2B5EF4-FFF2-40B4-BE49-F238E27FC236}">
                    <a16:creationId xmlns:a16="http://schemas.microsoft.com/office/drawing/2014/main" id="{1B493CE4-46D9-4EBC-BC60-9167F7ED6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06" name="AutoShape 118">
                <a:extLst>
                  <a:ext uri="{FF2B5EF4-FFF2-40B4-BE49-F238E27FC236}">
                    <a16:creationId xmlns:a16="http://schemas.microsoft.com/office/drawing/2014/main" id="{FCDF3EFA-0DE2-44E6-86B3-19506EA06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2"/>
                <a:ext cx="692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481" name="Rectangle 119">
              <a:extLst>
                <a:ext uri="{FF2B5EF4-FFF2-40B4-BE49-F238E27FC236}">
                  <a16:creationId xmlns:a16="http://schemas.microsoft.com/office/drawing/2014/main" id="{92079403-971B-4203-A174-0AF14EA95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17"/>
              <a:ext cx="599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482" name="Group 120">
              <a:extLst>
                <a:ext uri="{FF2B5EF4-FFF2-40B4-BE49-F238E27FC236}">
                  <a16:creationId xmlns:a16="http://schemas.microsoft.com/office/drawing/2014/main" id="{65F8A892-ED41-4A82-B587-80EEA99907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7503" name="AutoShape 121">
                <a:extLst>
                  <a:ext uri="{FF2B5EF4-FFF2-40B4-BE49-F238E27FC236}">
                    <a16:creationId xmlns:a16="http://schemas.microsoft.com/office/drawing/2014/main" id="{BD11FF0A-7921-44D8-AFEA-41E9AEF65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6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04" name="AutoShape 122">
                <a:extLst>
                  <a:ext uri="{FF2B5EF4-FFF2-40B4-BE49-F238E27FC236}">
                    <a16:creationId xmlns:a16="http://schemas.microsoft.com/office/drawing/2014/main" id="{B5713905-B265-4EAD-B182-CD049DF7B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483" name="Rectangle 123">
              <a:extLst>
                <a:ext uri="{FF2B5EF4-FFF2-40B4-BE49-F238E27FC236}">
                  <a16:creationId xmlns:a16="http://schemas.microsoft.com/office/drawing/2014/main" id="{528A555B-C044-4CF5-9218-49F51B7DC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7"/>
              <a:ext cx="599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484" name="Rectangle 124">
              <a:extLst>
                <a:ext uri="{FF2B5EF4-FFF2-40B4-BE49-F238E27FC236}">
                  <a16:creationId xmlns:a16="http://schemas.microsoft.com/office/drawing/2014/main" id="{A1FB2E4F-F13B-4A63-B363-9927188AB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485" name="Group 125">
              <a:extLst>
                <a:ext uri="{FF2B5EF4-FFF2-40B4-BE49-F238E27FC236}">
                  <a16:creationId xmlns:a16="http://schemas.microsoft.com/office/drawing/2014/main" id="{61879C7D-5307-4810-8263-FD1B7D0A63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501" name="AutoShape 126">
                <a:extLst>
                  <a:ext uri="{FF2B5EF4-FFF2-40B4-BE49-F238E27FC236}">
                    <a16:creationId xmlns:a16="http://schemas.microsoft.com/office/drawing/2014/main" id="{D5CC1074-60AB-4228-8880-AE2943CE6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02" name="AutoShape 127">
                <a:extLst>
                  <a:ext uri="{FF2B5EF4-FFF2-40B4-BE49-F238E27FC236}">
                    <a16:creationId xmlns:a16="http://schemas.microsoft.com/office/drawing/2014/main" id="{489D4F63-3968-426A-90B3-0E4BC8394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9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486" name="Freeform 128">
              <a:extLst>
                <a:ext uri="{FF2B5EF4-FFF2-40B4-BE49-F238E27FC236}">
                  <a16:creationId xmlns:a16="http://schemas.microsoft.com/office/drawing/2014/main" id="{CDE8EEE7-2BFC-4EA5-B3AF-EE8527991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487" name="Group 129">
              <a:extLst>
                <a:ext uri="{FF2B5EF4-FFF2-40B4-BE49-F238E27FC236}">
                  <a16:creationId xmlns:a16="http://schemas.microsoft.com/office/drawing/2014/main" id="{36777F39-7EAE-4390-9FBE-041708368E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499" name="AutoShape 130">
                <a:extLst>
                  <a:ext uri="{FF2B5EF4-FFF2-40B4-BE49-F238E27FC236}">
                    <a16:creationId xmlns:a16="http://schemas.microsoft.com/office/drawing/2014/main" id="{20C771CE-EC10-474B-A782-FA9377AC8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00" name="AutoShape 131">
                <a:extLst>
                  <a:ext uri="{FF2B5EF4-FFF2-40B4-BE49-F238E27FC236}">
                    <a16:creationId xmlns:a16="http://schemas.microsoft.com/office/drawing/2014/main" id="{A7E9E365-4AA0-4254-AEF0-BEC6336EB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1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488" name="Rectangle 132">
              <a:extLst>
                <a:ext uri="{FF2B5EF4-FFF2-40B4-BE49-F238E27FC236}">
                  <a16:creationId xmlns:a16="http://schemas.microsoft.com/office/drawing/2014/main" id="{1E74F270-9620-4B38-B78F-F91C3E621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489" name="Freeform 133">
              <a:extLst>
                <a:ext uri="{FF2B5EF4-FFF2-40B4-BE49-F238E27FC236}">
                  <a16:creationId xmlns:a16="http://schemas.microsoft.com/office/drawing/2014/main" id="{2471F3D7-A093-4003-B415-5AD2DAE2E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0" name="Freeform 134">
              <a:extLst>
                <a:ext uri="{FF2B5EF4-FFF2-40B4-BE49-F238E27FC236}">
                  <a16:creationId xmlns:a16="http://schemas.microsoft.com/office/drawing/2014/main" id="{9D487CB1-6353-4D40-AD66-FC0311D22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1" name="Oval 135">
              <a:extLst>
                <a:ext uri="{FF2B5EF4-FFF2-40B4-BE49-F238E27FC236}">
                  <a16:creationId xmlns:a16="http://schemas.microsoft.com/office/drawing/2014/main" id="{BEA3AF4A-069C-4911-8887-834BC5C45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09"/>
              <a:ext cx="50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492" name="Freeform 136">
              <a:extLst>
                <a:ext uri="{FF2B5EF4-FFF2-40B4-BE49-F238E27FC236}">
                  <a16:creationId xmlns:a16="http://schemas.microsoft.com/office/drawing/2014/main" id="{AB825599-DACB-441E-B644-C2F128338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3" name="AutoShape 137">
              <a:extLst>
                <a:ext uri="{FF2B5EF4-FFF2-40B4-BE49-F238E27FC236}">
                  <a16:creationId xmlns:a16="http://schemas.microsoft.com/office/drawing/2014/main" id="{D5C80AF0-33F9-4877-B960-7E8843FB4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494" name="AutoShape 138">
              <a:extLst>
                <a:ext uri="{FF2B5EF4-FFF2-40B4-BE49-F238E27FC236}">
                  <a16:creationId xmlns:a16="http://schemas.microsoft.com/office/drawing/2014/main" id="{8057355D-E7C5-4F86-93FF-D824B1ABA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12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495" name="Oval 139">
              <a:extLst>
                <a:ext uri="{FF2B5EF4-FFF2-40B4-BE49-F238E27FC236}">
                  <a16:creationId xmlns:a16="http://schemas.microsoft.com/office/drawing/2014/main" id="{0CDE6551-76BD-4F2A-8E2F-6F4FDF873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2"/>
              <a:ext cx="158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496" name="Oval 140">
              <a:extLst>
                <a:ext uri="{FF2B5EF4-FFF2-40B4-BE49-F238E27FC236}">
                  <a16:creationId xmlns:a16="http://schemas.microsoft.com/office/drawing/2014/main" id="{C4CB8BF9-9160-4D1D-BCCF-D720045EB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58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497" name="Oval 141">
              <a:extLst>
                <a:ext uri="{FF2B5EF4-FFF2-40B4-BE49-F238E27FC236}">
                  <a16:creationId xmlns:a16="http://schemas.microsoft.com/office/drawing/2014/main" id="{32217DEE-0CB8-457A-8AC0-D00764387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2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498" name="Rectangle 142">
              <a:extLst>
                <a:ext uri="{FF2B5EF4-FFF2-40B4-BE49-F238E27FC236}">
                  <a16:creationId xmlns:a16="http://schemas.microsoft.com/office/drawing/2014/main" id="{3B63E3DD-539F-44AB-B71C-66BCEA31A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Footer Placeholder 5">
            <a:extLst>
              <a:ext uri="{FF2B5EF4-FFF2-40B4-BE49-F238E27FC236}">
                <a16:creationId xmlns:a16="http://schemas.microsoft.com/office/drawing/2014/main" id="{F5F423D2-3EB4-44B1-9CD3-228DF39B09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18435" name="Slide Number Placeholder 6">
            <a:extLst>
              <a:ext uri="{FF2B5EF4-FFF2-40B4-BE49-F238E27FC236}">
                <a16:creationId xmlns:a16="http://schemas.microsoft.com/office/drawing/2014/main" id="{23167568-C6C2-4C59-B788-724DADB596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F91C12A0-294D-49D9-8BEF-AB22019FE5A0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5364" name="Rectangle 3">
            <a:extLst>
              <a:ext uri="{FF2B5EF4-FFF2-40B4-BE49-F238E27FC236}">
                <a16:creationId xmlns:a16="http://schemas.microsoft.com/office/drawing/2014/main" id="{9EE049F2-9DC4-4A89-A416-CBCB10EF28D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Chapter 3 outline</a:t>
            </a:r>
          </a:p>
        </p:txBody>
      </p:sp>
      <p:sp>
        <p:nvSpPr>
          <p:cNvPr id="15365" name="Rectangle 4">
            <a:extLst>
              <a:ext uri="{FF2B5EF4-FFF2-40B4-BE49-F238E27FC236}">
                <a16:creationId xmlns:a16="http://schemas.microsoft.com/office/drawing/2014/main" id="{DC072481-52A0-4976-8B9E-61F45F1DB6A2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3.1 transport-layer services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3.2 multiplexing and demultiplexing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solidFill>
                  <a:srgbClr val="CC0000"/>
                </a:solidFill>
                <a:ea typeface="ＭＳ Ｐゴシック" charset="0"/>
                <a:cs typeface="+mn-cs"/>
              </a:rPr>
              <a:t>3.3 connectionless transport: UDP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3.4 principles of reliable data transfer</a:t>
            </a:r>
          </a:p>
        </p:txBody>
      </p:sp>
      <p:sp>
        <p:nvSpPr>
          <p:cNvPr id="15366" name="Rectangle 5">
            <a:extLst>
              <a:ext uri="{FF2B5EF4-FFF2-40B4-BE49-F238E27FC236}">
                <a16:creationId xmlns:a16="http://schemas.microsoft.com/office/drawing/2014/main" id="{A6D8CDAA-B3B6-41D4-8753-672E6D7DD6DE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00200"/>
            <a:ext cx="4251325" cy="4648200"/>
          </a:xfrm>
        </p:spPr>
        <p:txBody>
          <a:bodyPr/>
          <a:lstStyle/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3.5 connection-oriented transport: TCP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segment structure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reliable data transfer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flow control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connection management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3.6 principles of congestion control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3.7 TCP congestion control</a:t>
            </a:r>
          </a:p>
        </p:txBody>
      </p:sp>
      <p:pic>
        <p:nvPicPr>
          <p:cNvPr id="18439" name="Picture 6" descr="underline_base">
            <a:extLst>
              <a:ext uri="{FF2B5EF4-FFF2-40B4-BE49-F238E27FC236}">
                <a16:creationId xmlns:a16="http://schemas.microsoft.com/office/drawing/2014/main" id="{FFC5856A-8309-45CD-B278-14289106C879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313" y="1017588"/>
            <a:ext cx="438785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Footer Placeholder 5">
            <a:extLst>
              <a:ext uri="{FF2B5EF4-FFF2-40B4-BE49-F238E27FC236}">
                <a16:creationId xmlns:a16="http://schemas.microsoft.com/office/drawing/2014/main" id="{8740C204-519C-44CF-82AC-EA786D1213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19459" name="Slide Number Placeholder 6">
            <a:extLst>
              <a:ext uri="{FF2B5EF4-FFF2-40B4-BE49-F238E27FC236}">
                <a16:creationId xmlns:a16="http://schemas.microsoft.com/office/drawing/2014/main" id="{DA3132C1-FDEA-47E9-BBE2-0E72C2634F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075B9076-50E1-469F-B35D-291EC806B820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9460" name="Picture 10" descr="underline_base">
            <a:extLst>
              <a:ext uri="{FF2B5EF4-FFF2-40B4-BE49-F238E27FC236}">
                <a16:creationId xmlns:a16="http://schemas.microsoft.com/office/drawing/2014/main" id="{7512AC24-2BDB-4204-B3B9-75995FEA66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" y="847725"/>
            <a:ext cx="8228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9" name="Rectangle 2">
            <a:extLst>
              <a:ext uri="{FF2B5EF4-FFF2-40B4-BE49-F238E27FC236}">
                <a16:creationId xmlns:a16="http://schemas.microsoft.com/office/drawing/2014/main" id="{3E3E1D37-119B-4652-85F1-7AF45CFB792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96863" y="182563"/>
            <a:ext cx="8529637" cy="922337"/>
          </a:xfrm>
        </p:spPr>
        <p:txBody>
          <a:bodyPr/>
          <a:lstStyle/>
          <a:p>
            <a:pPr>
              <a:defRPr/>
            </a:pPr>
            <a:r>
              <a:rPr lang="en-US" sz="4000">
                <a:ea typeface="ＭＳ Ｐゴシック" charset="0"/>
                <a:cs typeface="+mj-cs"/>
              </a:rPr>
              <a:t>UDP: User Datagram Protocol </a:t>
            </a:r>
            <a:r>
              <a:rPr lang="en-US" sz="3200">
                <a:ea typeface="ＭＳ Ｐゴシック" charset="0"/>
                <a:cs typeface="+mj-cs"/>
              </a:rPr>
              <a:t>[RFC 768]</a:t>
            </a:r>
            <a:endParaRPr lang="en-US">
              <a:ea typeface="ＭＳ Ｐゴシック" charset="0"/>
              <a:cs typeface="+mj-cs"/>
            </a:endParaRPr>
          </a:p>
        </p:txBody>
      </p:sp>
      <p:sp>
        <p:nvSpPr>
          <p:cNvPr id="19462" name="Rectangle 3">
            <a:extLst>
              <a:ext uri="{FF2B5EF4-FFF2-40B4-BE49-F238E27FC236}">
                <a16:creationId xmlns:a16="http://schemas.microsoft.com/office/drawing/2014/main" id="{49B43AE4-361D-4C1E-8F00-629FE2D9FBB0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28625" y="1325563"/>
            <a:ext cx="3810000" cy="4648200"/>
          </a:xfrm>
        </p:spPr>
        <p:txBody>
          <a:bodyPr/>
          <a:lstStyle/>
          <a:p>
            <a:r>
              <a:rPr lang="ja-JP" altLang="en-US" sz="2400"/>
              <a:t>“</a:t>
            </a:r>
            <a:r>
              <a:rPr lang="en-US" altLang="ja-JP" sz="2400"/>
              <a:t>no frills,</a:t>
            </a:r>
            <a:r>
              <a:rPr lang="ja-JP" altLang="en-US" sz="2400"/>
              <a:t>”</a:t>
            </a:r>
            <a:r>
              <a:rPr lang="en-US" altLang="ja-JP" sz="2400"/>
              <a:t> </a:t>
            </a:r>
            <a:r>
              <a:rPr lang="ja-JP" altLang="en-US" sz="2400"/>
              <a:t>“</a:t>
            </a:r>
            <a:r>
              <a:rPr lang="en-US" altLang="ja-JP" sz="2400"/>
              <a:t>bare bones</a:t>
            </a:r>
            <a:r>
              <a:rPr lang="ja-JP" altLang="en-US" sz="2400"/>
              <a:t>”</a:t>
            </a:r>
            <a:r>
              <a:rPr lang="en-US" altLang="ja-JP" sz="2400"/>
              <a:t> Internet transport protocol</a:t>
            </a:r>
          </a:p>
          <a:p>
            <a:r>
              <a:rPr lang="ja-JP" altLang="en-US" sz="2400"/>
              <a:t>“</a:t>
            </a:r>
            <a:r>
              <a:rPr lang="en-US" altLang="ja-JP" sz="2400"/>
              <a:t>best effort</a:t>
            </a:r>
            <a:r>
              <a:rPr lang="ja-JP" altLang="en-US" sz="2400"/>
              <a:t>”</a:t>
            </a:r>
            <a:r>
              <a:rPr lang="en-US" altLang="ja-JP" sz="2400"/>
              <a:t> service, UDP segments may be:</a:t>
            </a:r>
          </a:p>
          <a:p>
            <a:pPr lvl="1"/>
            <a:r>
              <a:rPr lang="en-US" altLang="en-US"/>
              <a:t>lost</a:t>
            </a:r>
          </a:p>
          <a:p>
            <a:pPr lvl="1"/>
            <a:r>
              <a:rPr lang="en-US" altLang="en-US"/>
              <a:t>delivered out-of-order to app</a:t>
            </a:r>
          </a:p>
          <a:p>
            <a:r>
              <a:rPr lang="en-US" altLang="en-US" sz="2400" i="1">
                <a:solidFill>
                  <a:srgbClr val="CC0000"/>
                </a:solidFill>
              </a:rPr>
              <a:t>connectionless:</a:t>
            </a:r>
            <a:endParaRPr lang="en-US" altLang="en-US">
              <a:solidFill>
                <a:srgbClr val="CC0000"/>
              </a:solidFill>
            </a:endParaRPr>
          </a:p>
          <a:p>
            <a:pPr lvl="1"/>
            <a:r>
              <a:rPr lang="en-US" altLang="en-US"/>
              <a:t>no handshaking between UDP sender, receiver</a:t>
            </a:r>
          </a:p>
          <a:p>
            <a:pPr lvl="1"/>
            <a:r>
              <a:rPr lang="en-US" altLang="en-US"/>
              <a:t>each UDP segment handled independently of others</a:t>
            </a:r>
          </a:p>
        </p:txBody>
      </p:sp>
      <p:sp>
        <p:nvSpPr>
          <p:cNvPr id="19463" name="Rectangle 9">
            <a:extLst>
              <a:ext uri="{FF2B5EF4-FFF2-40B4-BE49-F238E27FC236}">
                <a16:creationId xmlns:a16="http://schemas.microsoft.com/office/drawing/2014/main" id="{64303018-959C-47DB-B033-5D1CC7C35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5038" y="1271588"/>
            <a:ext cx="4052887" cy="51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92100" indent="-2921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688975" indent="-231775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800">
                <a:latin typeface="Gill Sans MT" panose="020B0502020104020203" pitchFamily="34" charset="0"/>
              </a:rPr>
              <a:t>UDP use:</a:t>
            </a:r>
          </a:p>
          <a:p>
            <a:pPr lvl="1"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400">
                <a:latin typeface="Gill Sans MT" panose="020B0502020104020203" pitchFamily="34" charset="0"/>
              </a:rPr>
              <a:t>streaming multimedia apps (loss tolerant, rate sensitive)</a:t>
            </a:r>
          </a:p>
          <a:p>
            <a:pPr lvl="1"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400">
                <a:latin typeface="Gill Sans MT" panose="020B0502020104020203" pitchFamily="34" charset="0"/>
              </a:rPr>
              <a:t>DNS</a:t>
            </a:r>
          </a:p>
          <a:p>
            <a:pPr lvl="1"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400">
                <a:latin typeface="Gill Sans MT" panose="020B0502020104020203" pitchFamily="34" charset="0"/>
              </a:rPr>
              <a:t>SNMP</a:t>
            </a:r>
          </a:p>
          <a:p>
            <a:pPr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800">
                <a:latin typeface="Gill Sans MT" panose="020B0502020104020203" pitchFamily="34" charset="0"/>
              </a:rPr>
              <a:t>reliable transfer over UDP: </a:t>
            </a:r>
          </a:p>
          <a:p>
            <a:pPr lvl="1"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400">
                <a:latin typeface="Gill Sans MT" panose="020B0502020104020203" pitchFamily="34" charset="0"/>
              </a:rPr>
              <a:t>add reliability at application layer</a:t>
            </a:r>
          </a:p>
          <a:p>
            <a:pPr lvl="1"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400">
                <a:latin typeface="Gill Sans MT" panose="020B0502020104020203" pitchFamily="34" charset="0"/>
              </a:rPr>
              <a:t>application-specific error recovery!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Footer Placeholder 5">
            <a:extLst>
              <a:ext uri="{FF2B5EF4-FFF2-40B4-BE49-F238E27FC236}">
                <a16:creationId xmlns:a16="http://schemas.microsoft.com/office/drawing/2014/main" id="{07BE3D53-EB61-44AD-85EB-AC3B7F5840E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20483" name="Slide Number Placeholder 6">
            <a:extLst>
              <a:ext uri="{FF2B5EF4-FFF2-40B4-BE49-F238E27FC236}">
                <a16:creationId xmlns:a16="http://schemas.microsoft.com/office/drawing/2014/main" id="{2141E1E4-1BFD-4ED5-85BE-1984448CA9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88E76FB3-7938-4D0A-854C-871D7CA6B9F9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20484" name="Picture 31" descr="underline_base">
            <a:extLst>
              <a:ext uri="{FF2B5EF4-FFF2-40B4-BE49-F238E27FC236}">
                <a16:creationId xmlns:a16="http://schemas.microsoft.com/office/drawing/2014/main" id="{CECAC585-0DB6-4D8A-BC88-105F8BB71956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600" y="950913"/>
            <a:ext cx="4570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3" name="Rectangle 2">
            <a:extLst>
              <a:ext uri="{FF2B5EF4-FFF2-40B4-BE49-F238E27FC236}">
                <a16:creationId xmlns:a16="http://schemas.microsoft.com/office/drawing/2014/main" id="{08DF51CF-A970-484D-BA66-C457C3C11C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82588" y="249238"/>
            <a:ext cx="8343900" cy="993775"/>
          </a:xfrm>
        </p:spPr>
        <p:txBody>
          <a:bodyPr/>
          <a:lstStyle/>
          <a:p>
            <a:pPr>
              <a:defRPr/>
            </a:pPr>
            <a:r>
              <a:rPr lang="en-US" sz="4000">
                <a:ea typeface="ＭＳ Ｐゴシック" charset="0"/>
                <a:cs typeface="+mj-cs"/>
              </a:rPr>
              <a:t>UDP: segment header</a:t>
            </a:r>
            <a:endParaRPr lang="en-US">
              <a:ea typeface="ＭＳ Ｐゴシック" charset="0"/>
              <a:cs typeface="+mj-cs"/>
            </a:endParaRPr>
          </a:p>
        </p:txBody>
      </p:sp>
      <p:sp>
        <p:nvSpPr>
          <p:cNvPr id="20486" name="Rectangle 7">
            <a:extLst>
              <a:ext uri="{FF2B5EF4-FFF2-40B4-BE49-F238E27FC236}">
                <a16:creationId xmlns:a16="http://schemas.microsoft.com/office/drawing/2014/main" id="{39B34443-AF76-4131-A64F-AC9771F4B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375" y="1852613"/>
            <a:ext cx="3324225" cy="32004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0487" name="Rectangle 8">
            <a:extLst>
              <a:ext uri="{FF2B5EF4-FFF2-40B4-BE49-F238E27FC236}">
                <a16:creationId xmlns:a16="http://schemas.microsoft.com/office/drawing/2014/main" id="{1A9D9994-2508-48B7-9730-832A86D43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175" y="1947863"/>
            <a:ext cx="3324225" cy="3200400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20488" name="Text Box 9">
            <a:extLst>
              <a:ext uri="{FF2B5EF4-FFF2-40B4-BE49-F238E27FC236}">
                <a16:creationId xmlns:a16="http://schemas.microsoft.com/office/drawing/2014/main" id="{FF9747A3-CE2B-45BD-8F6B-8108158C9D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863" y="1960563"/>
            <a:ext cx="15636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source port #</a:t>
            </a:r>
            <a:endParaRPr lang="en-US" altLang="en-US" sz="2400">
              <a:latin typeface="Tahoma" panose="020B0604030504040204" pitchFamily="34" charset="0"/>
            </a:endParaRPr>
          </a:p>
        </p:txBody>
      </p:sp>
      <p:sp>
        <p:nvSpPr>
          <p:cNvPr id="20489" name="Text Box 10">
            <a:extLst>
              <a:ext uri="{FF2B5EF4-FFF2-40B4-BE49-F238E27FC236}">
                <a16:creationId xmlns:a16="http://schemas.microsoft.com/office/drawing/2014/main" id="{B568CB14-3B59-4408-878A-4987E0510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3800" y="1960563"/>
            <a:ext cx="13287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dest port #</a:t>
            </a:r>
          </a:p>
        </p:txBody>
      </p:sp>
      <p:sp>
        <p:nvSpPr>
          <p:cNvPr id="20490" name="Line 11">
            <a:extLst>
              <a:ext uri="{FF2B5EF4-FFF2-40B4-BE49-F238E27FC236}">
                <a16:creationId xmlns:a16="http://schemas.microsoft.com/office/drawing/2014/main" id="{00F1DA51-4583-4572-A850-5B9B539F12E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8650" y="2347913"/>
            <a:ext cx="33289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1" name="Line 12">
            <a:extLst>
              <a:ext uri="{FF2B5EF4-FFF2-40B4-BE49-F238E27FC236}">
                <a16:creationId xmlns:a16="http://schemas.microsoft.com/office/drawing/2014/main" id="{D3888FFE-C9AB-4E88-8522-C16BC348CF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9125" y="2747963"/>
            <a:ext cx="33242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2" name="Line 13">
            <a:extLst>
              <a:ext uri="{FF2B5EF4-FFF2-40B4-BE49-F238E27FC236}">
                <a16:creationId xmlns:a16="http://schemas.microsoft.com/office/drawing/2014/main" id="{0113A76A-1B61-4D7D-B69F-A3F9F464C5D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76475" y="1947863"/>
            <a:ext cx="0" cy="3952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3" name="Text Box 14">
            <a:extLst>
              <a:ext uri="{FF2B5EF4-FFF2-40B4-BE49-F238E27FC236}">
                <a16:creationId xmlns:a16="http://schemas.microsoft.com/office/drawing/2014/main" id="{3014E50B-BF8B-40E5-A8F6-282E497F43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4350" y="1482725"/>
            <a:ext cx="9366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Tahoma" panose="020B0604030504040204" pitchFamily="34" charset="0"/>
              </a:rPr>
              <a:t>32 bits</a:t>
            </a:r>
          </a:p>
        </p:txBody>
      </p:sp>
      <p:sp>
        <p:nvSpPr>
          <p:cNvPr id="20494" name="Line 15">
            <a:extLst>
              <a:ext uri="{FF2B5EF4-FFF2-40B4-BE49-F238E27FC236}">
                <a16:creationId xmlns:a16="http://schemas.microsoft.com/office/drawing/2014/main" id="{355915C2-3BD3-42FA-A1B0-4EB22DD46B8E}"/>
              </a:ext>
            </a:extLst>
          </p:cNvPr>
          <p:cNvSpPr>
            <a:spLocks noChangeShapeType="1"/>
          </p:cNvSpPr>
          <p:nvPr/>
        </p:nvSpPr>
        <p:spPr bwMode="auto">
          <a:xfrm>
            <a:off x="2733675" y="1714500"/>
            <a:ext cx="1200150" cy="4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5" name="Line 16">
            <a:extLst>
              <a:ext uri="{FF2B5EF4-FFF2-40B4-BE49-F238E27FC236}">
                <a16:creationId xmlns:a16="http://schemas.microsoft.com/office/drawing/2014/main" id="{48702433-17ED-42D2-B597-14D5D66B3879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623888" y="1724025"/>
            <a:ext cx="11287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6" name="Text Box 17">
            <a:extLst>
              <a:ext uri="{FF2B5EF4-FFF2-40B4-BE49-F238E27FC236}">
                <a16:creationId xmlns:a16="http://schemas.microsoft.com/office/drawing/2014/main" id="{36E4B3F6-A406-4561-A19E-AADDFAFB78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1138" y="3306763"/>
            <a:ext cx="1389062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Tahoma" panose="020B0604030504040204" pitchFamily="34" charset="0"/>
              </a:rPr>
              <a:t>application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Tahoma" panose="020B0604030504040204" pitchFamily="34" charset="0"/>
              </a:rPr>
              <a:t>data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Tahoma" panose="020B0604030504040204" pitchFamily="34" charset="0"/>
              </a:rPr>
              <a:t>(payload)</a:t>
            </a:r>
            <a:endParaRPr lang="en-US" altLang="en-US" sz="2400">
              <a:latin typeface="Tahoma" panose="020B0604030504040204" pitchFamily="34" charset="0"/>
            </a:endParaRPr>
          </a:p>
        </p:txBody>
      </p:sp>
      <p:sp>
        <p:nvSpPr>
          <p:cNvPr id="20497" name="Text Box 19">
            <a:extLst>
              <a:ext uri="{FF2B5EF4-FFF2-40B4-BE49-F238E27FC236}">
                <a16:creationId xmlns:a16="http://schemas.microsoft.com/office/drawing/2014/main" id="{8B2F96F1-DC91-455E-9DA0-01B97BD746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4738" y="5222875"/>
            <a:ext cx="25241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Tahoma" panose="020B0604030504040204" pitchFamily="34" charset="0"/>
              </a:rPr>
              <a:t>UDP segment format</a:t>
            </a:r>
            <a:endParaRPr lang="en-US" altLang="en-US" sz="2400">
              <a:latin typeface="Tahoma" panose="020B0604030504040204" pitchFamily="34" charset="0"/>
            </a:endParaRPr>
          </a:p>
        </p:txBody>
      </p:sp>
      <p:sp>
        <p:nvSpPr>
          <p:cNvPr id="20498" name="Line 20">
            <a:extLst>
              <a:ext uri="{FF2B5EF4-FFF2-40B4-BE49-F238E27FC236}">
                <a16:creationId xmlns:a16="http://schemas.microsoft.com/office/drawing/2014/main" id="{C148C23C-0CBC-471B-BFDB-AFE6667465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76475" y="2357438"/>
            <a:ext cx="0" cy="3952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99" name="Text Box 22">
            <a:extLst>
              <a:ext uri="{FF2B5EF4-FFF2-40B4-BE49-F238E27FC236}">
                <a16:creationId xmlns:a16="http://schemas.microsoft.com/office/drawing/2014/main" id="{C2A496A5-412F-468A-B7B2-4F6F2E262A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2351088"/>
            <a:ext cx="8143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length</a:t>
            </a:r>
            <a:endParaRPr lang="en-US" altLang="en-US" sz="2400">
              <a:latin typeface="Tahoma" panose="020B0604030504040204" pitchFamily="34" charset="0"/>
            </a:endParaRPr>
          </a:p>
        </p:txBody>
      </p:sp>
      <p:sp>
        <p:nvSpPr>
          <p:cNvPr id="20500" name="Text Box 23">
            <a:extLst>
              <a:ext uri="{FF2B5EF4-FFF2-40B4-BE49-F238E27FC236}">
                <a16:creationId xmlns:a16="http://schemas.microsoft.com/office/drawing/2014/main" id="{3E5992E5-5ACC-42DF-A38D-3AFF8E70DD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8" y="2341563"/>
            <a:ext cx="117633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checksum</a:t>
            </a:r>
            <a:endParaRPr lang="en-US" altLang="en-US" sz="2400">
              <a:latin typeface="Tahoma" panose="020B0604030504040204" pitchFamily="34" charset="0"/>
            </a:endParaRPr>
          </a:p>
        </p:txBody>
      </p:sp>
      <p:sp>
        <p:nvSpPr>
          <p:cNvPr id="20501" name="Text Box 24">
            <a:extLst>
              <a:ext uri="{FF2B5EF4-FFF2-40B4-BE49-F238E27FC236}">
                <a16:creationId xmlns:a16="http://schemas.microsoft.com/office/drawing/2014/main" id="{FEF41A01-7890-41FD-AD25-C66E95075C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0850" y="1316038"/>
            <a:ext cx="240665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length, in bytes of UDP segment, including header</a:t>
            </a:r>
            <a:endParaRPr lang="en-US" altLang="en-US" sz="2400">
              <a:latin typeface="Tahoma" panose="020B0604030504040204" pitchFamily="34" charset="0"/>
            </a:endParaRPr>
          </a:p>
        </p:txBody>
      </p:sp>
      <p:sp>
        <p:nvSpPr>
          <p:cNvPr id="20502" name="Line 25">
            <a:extLst>
              <a:ext uri="{FF2B5EF4-FFF2-40B4-BE49-F238E27FC236}">
                <a16:creationId xmlns:a16="http://schemas.microsoft.com/office/drawing/2014/main" id="{5BC4BA5B-52AB-4274-B1A2-F15FE738F6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78013" y="1631950"/>
            <a:ext cx="2873375" cy="895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1" name="Rectangle 26">
            <a:extLst>
              <a:ext uri="{FF2B5EF4-FFF2-40B4-BE49-F238E27FC236}">
                <a16:creationId xmlns:a16="http://schemas.microsoft.com/office/drawing/2014/main" id="{D992B58B-A449-4C82-9258-3D5A8E5B1626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865688" y="3044825"/>
            <a:ext cx="3810000" cy="3044825"/>
          </a:xfrm>
        </p:spPr>
        <p:txBody>
          <a:bodyPr/>
          <a:lstStyle/>
          <a:p>
            <a:pPr>
              <a:buFont typeface="Wingdings" charset="2"/>
              <a:buChar char="§"/>
              <a:defRPr/>
            </a:pPr>
            <a:r>
              <a:rPr lang="en-US" sz="2400">
                <a:ea typeface="ＭＳ Ｐゴシック" charset="0"/>
                <a:cs typeface="+mn-cs"/>
              </a:rPr>
              <a:t>no connection establishment (which can add delay)</a:t>
            </a:r>
          </a:p>
          <a:p>
            <a:pPr>
              <a:buFont typeface="Wingdings" charset="2"/>
              <a:buChar char="§"/>
              <a:defRPr/>
            </a:pPr>
            <a:r>
              <a:rPr lang="en-US" sz="2400">
                <a:ea typeface="ＭＳ Ｐゴシック" charset="0"/>
                <a:cs typeface="+mn-cs"/>
              </a:rPr>
              <a:t>simple: no connection state at sender, receiver</a:t>
            </a:r>
          </a:p>
          <a:p>
            <a:pPr>
              <a:buFont typeface="Wingdings" charset="2"/>
              <a:buChar char="§"/>
              <a:defRPr/>
            </a:pPr>
            <a:r>
              <a:rPr lang="en-US" sz="2400">
                <a:ea typeface="ＭＳ Ｐゴシック" charset="0"/>
                <a:cs typeface="+mn-cs"/>
              </a:rPr>
              <a:t>small header size</a:t>
            </a:r>
          </a:p>
          <a:p>
            <a:pPr>
              <a:buFont typeface="Wingdings" charset="2"/>
              <a:buChar char="§"/>
              <a:defRPr/>
            </a:pPr>
            <a:r>
              <a:rPr lang="en-US" sz="2400">
                <a:ea typeface="ＭＳ Ｐゴシック" charset="0"/>
                <a:cs typeface="+mn-cs"/>
              </a:rPr>
              <a:t>no congestion control: UDP can blast away as fast as desired</a:t>
            </a:r>
          </a:p>
        </p:txBody>
      </p:sp>
      <p:sp>
        <p:nvSpPr>
          <p:cNvPr id="20504" name="Rectangle 27">
            <a:extLst>
              <a:ext uri="{FF2B5EF4-FFF2-40B4-BE49-F238E27FC236}">
                <a16:creationId xmlns:a16="http://schemas.microsoft.com/office/drawing/2014/main" id="{F155B975-BDAA-404D-87B4-6D9ADC13DA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3763" y="2924175"/>
            <a:ext cx="4048125" cy="3259138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0505" name="Text Box 28">
            <a:extLst>
              <a:ext uri="{FF2B5EF4-FFF2-40B4-BE49-F238E27FC236}">
                <a16:creationId xmlns:a16="http://schemas.microsoft.com/office/drawing/2014/main" id="{02F120F2-C5BD-4FC8-945A-4139C48AC1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5538" y="2643188"/>
            <a:ext cx="3130550" cy="4333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  <a:buSzPct val="65000"/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CC0000"/>
                </a:solidFill>
              </a:rPr>
              <a:t>why is there a UDP?</a:t>
            </a:r>
            <a:endParaRPr lang="en-US" altLang="en-US" sz="1600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Footer Placeholder 5">
            <a:extLst>
              <a:ext uri="{FF2B5EF4-FFF2-40B4-BE49-F238E27FC236}">
                <a16:creationId xmlns:a16="http://schemas.microsoft.com/office/drawing/2014/main" id="{CEB89344-5E81-4627-8C58-7245E197EF9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21507" name="Slide Number Placeholder 6">
            <a:extLst>
              <a:ext uri="{FF2B5EF4-FFF2-40B4-BE49-F238E27FC236}">
                <a16:creationId xmlns:a16="http://schemas.microsoft.com/office/drawing/2014/main" id="{D9E4A504-E539-4216-ADB6-E6A6991AA9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7899667A-0FA8-42BD-8E57-A3F59DAB3A60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8436" name="Rectangle 2">
            <a:extLst>
              <a:ext uri="{FF2B5EF4-FFF2-40B4-BE49-F238E27FC236}">
                <a16:creationId xmlns:a16="http://schemas.microsoft.com/office/drawing/2014/main" id="{F520DD7F-2960-406C-84B8-43C4FAE0035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UDP checksum</a:t>
            </a:r>
          </a:p>
        </p:txBody>
      </p:sp>
      <p:sp>
        <p:nvSpPr>
          <p:cNvPr id="21509" name="Rectangle 3">
            <a:extLst>
              <a:ext uri="{FF2B5EF4-FFF2-40B4-BE49-F238E27FC236}">
                <a16:creationId xmlns:a16="http://schemas.microsoft.com/office/drawing/2014/main" id="{033BDC54-9F05-48B4-A210-8B971DDE6837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685800" y="2557463"/>
            <a:ext cx="3657600" cy="3495675"/>
          </a:xfrm>
        </p:spPr>
        <p:txBody>
          <a:bodyPr/>
          <a:lstStyle/>
          <a:p>
            <a:pPr>
              <a:lnSpc>
                <a:spcPct val="70000"/>
              </a:lnSpc>
              <a:buFont typeface="Wingdings" panose="05000000000000000000" pitchFamily="2" charset="2"/>
              <a:buNone/>
            </a:pPr>
            <a:r>
              <a:rPr lang="en-US" altLang="en-US" sz="3200">
                <a:solidFill>
                  <a:srgbClr val="CC0000"/>
                </a:solidFill>
              </a:rPr>
              <a:t>sender:</a:t>
            </a:r>
          </a:p>
          <a:p>
            <a:pPr>
              <a:lnSpc>
                <a:spcPct val="80000"/>
              </a:lnSpc>
            </a:pPr>
            <a:r>
              <a:rPr lang="en-US" altLang="en-US" sz="2400"/>
              <a:t>treat segment contents, including header fields,  as sequence of 16-bit integers</a:t>
            </a:r>
          </a:p>
          <a:p>
            <a:pPr>
              <a:lnSpc>
                <a:spcPct val="80000"/>
              </a:lnSpc>
            </a:pPr>
            <a:r>
              <a:rPr lang="en-US" altLang="en-US" sz="2400"/>
              <a:t>checksum: addition (one</a:t>
            </a:r>
            <a:r>
              <a:rPr lang="ja-JP" altLang="en-US" sz="2400"/>
              <a:t>’</a:t>
            </a:r>
            <a:r>
              <a:rPr lang="en-US" altLang="ja-JP" sz="2400"/>
              <a:t>s complement sum) of segment contents</a:t>
            </a:r>
          </a:p>
          <a:p>
            <a:pPr>
              <a:lnSpc>
                <a:spcPct val="80000"/>
              </a:lnSpc>
            </a:pPr>
            <a:r>
              <a:rPr lang="en-US" altLang="en-US" sz="2400"/>
              <a:t>sender puts checksum value into UDP checksum field</a:t>
            </a:r>
          </a:p>
          <a:p>
            <a:pPr>
              <a:lnSpc>
                <a:spcPct val="70000"/>
              </a:lnSpc>
              <a:buFont typeface="Wingdings" panose="05000000000000000000" pitchFamily="2" charset="2"/>
              <a:buNone/>
            </a:pPr>
            <a:endParaRPr lang="en-US" altLang="en-US" sz="2400"/>
          </a:p>
          <a:p>
            <a:pPr>
              <a:lnSpc>
                <a:spcPct val="70000"/>
              </a:lnSpc>
            </a:pPr>
            <a:endParaRPr lang="en-US" altLang="en-US" sz="3200"/>
          </a:p>
        </p:txBody>
      </p:sp>
      <p:sp>
        <p:nvSpPr>
          <p:cNvPr id="21510" name="Rectangle 4">
            <a:extLst>
              <a:ext uri="{FF2B5EF4-FFF2-40B4-BE49-F238E27FC236}">
                <a16:creationId xmlns:a16="http://schemas.microsoft.com/office/drawing/2014/main" id="{37D1A703-28E0-497E-85C7-33E833CCE117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648200" y="2552700"/>
            <a:ext cx="4057650" cy="325755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receiver:</a:t>
            </a:r>
          </a:p>
          <a:p>
            <a:r>
              <a:rPr lang="en-US" altLang="en-US" sz="2400"/>
              <a:t>compute checksum of received segment</a:t>
            </a:r>
          </a:p>
          <a:p>
            <a:r>
              <a:rPr lang="en-US" altLang="en-US" sz="2400"/>
              <a:t>check if computed checksum equals checksum field value:</a:t>
            </a:r>
          </a:p>
          <a:p>
            <a:pPr lvl="1"/>
            <a:r>
              <a:rPr lang="en-US" altLang="en-US"/>
              <a:t>NO - error detected</a:t>
            </a:r>
          </a:p>
          <a:p>
            <a:pPr lvl="1"/>
            <a:r>
              <a:rPr lang="en-US" altLang="en-US"/>
              <a:t>YES - no error detected. </a:t>
            </a:r>
            <a:r>
              <a:rPr lang="en-US" altLang="en-US" i="1"/>
              <a:t>But maybe errors nonetheless?</a:t>
            </a:r>
            <a:r>
              <a:rPr lang="en-US" altLang="en-US"/>
              <a:t> More later ….</a:t>
            </a:r>
          </a:p>
          <a:p>
            <a:endParaRPr lang="en-US" altLang="en-US"/>
          </a:p>
        </p:txBody>
      </p:sp>
      <p:sp>
        <p:nvSpPr>
          <p:cNvPr id="21511" name="Rectangle 5">
            <a:extLst>
              <a:ext uri="{FF2B5EF4-FFF2-40B4-BE49-F238E27FC236}">
                <a16:creationId xmlns:a16="http://schemas.microsoft.com/office/drawing/2014/main" id="{1C24C47B-951E-4074-82E0-56DFEDE5B9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325" y="1512888"/>
            <a:ext cx="7924800" cy="84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SzPct val="65000"/>
              <a:buFont typeface="Wingdings" panose="05000000000000000000" pitchFamily="2" charset="2"/>
              <a:buNone/>
            </a:pPr>
            <a:r>
              <a:rPr lang="en-US" altLang="en-US" sz="2800" i="1">
                <a:solidFill>
                  <a:srgbClr val="CC0000"/>
                </a:solidFill>
              </a:rPr>
              <a:t>Goal:</a:t>
            </a:r>
            <a:r>
              <a:rPr lang="en-US" altLang="en-US" sz="2800"/>
              <a:t> detect </a:t>
            </a:r>
            <a:r>
              <a:rPr lang="ja-JP" altLang="en-US" sz="2800"/>
              <a:t>“</a:t>
            </a:r>
            <a:r>
              <a:rPr lang="en-US" altLang="ja-JP" sz="2800"/>
              <a:t>errors</a:t>
            </a:r>
            <a:r>
              <a:rPr lang="ja-JP" altLang="en-US" sz="2800"/>
              <a:t>”</a:t>
            </a:r>
            <a:r>
              <a:rPr lang="en-US" altLang="ja-JP" sz="2800"/>
              <a:t> (e.g., flipped bits) in transmitted segment</a:t>
            </a:r>
          </a:p>
          <a:p>
            <a:pPr>
              <a:buSzPct val="65000"/>
              <a:buFont typeface="Wingdings" panose="05000000000000000000" pitchFamily="2" charset="2"/>
              <a:buChar char="v"/>
            </a:pPr>
            <a:endParaRPr lang="en-US" altLang="en-US" sz="2800"/>
          </a:p>
        </p:txBody>
      </p:sp>
      <p:pic>
        <p:nvPicPr>
          <p:cNvPr id="21512" name="Picture 9" descr="underline_base">
            <a:extLst>
              <a:ext uri="{FF2B5EF4-FFF2-40B4-BE49-F238E27FC236}">
                <a16:creationId xmlns:a16="http://schemas.microsoft.com/office/drawing/2014/main" id="{015C5784-2430-4EEF-88AF-B6248D22D674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988" y="1027113"/>
            <a:ext cx="383857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Footer Placeholder 4">
            <a:extLst>
              <a:ext uri="{FF2B5EF4-FFF2-40B4-BE49-F238E27FC236}">
                <a16:creationId xmlns:a16="http://schemas.microsoft.com/office/drawing/2014/main" id="{2F604250-1C20-480E-A68B-2390627223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22531" name="Slide Number Placeholder 5">
            <a:extLst>
              <a:ext uri="{FF2B5EF4-FFF2-40B4-BE49-F238E27FC236}">
                <a16:creationId xmlns:a16="http://schemas.microsoft.com/office/drawing/2014/main" id="{71EFE51F-0CDB-40C9-8174-4E8BD49E1D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BD0801E5-7F77-4C74-93D2-51C3BE99F698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22532" name="Picture 13" descr="underline_base">
            <a:extLst>
              <a:ext uri="{FF2B5EF4-FFF2-40B4-BE49-F238E27FC236}">
                <a16:creationId xmlns:a16="http://schemas.microsoft.com/office/drawing/2014/main" id="{B8831828-9F55-47C1-ABD3-8D0C223204B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463" y="84931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61" name="Rectangle 2">
            <a:extLst>
              <a:ext uri="{FF2B5EF4-FFF2-40B4-BE49-F238E27FC236}">
                <a16:creationId xmlns:a16="http://schemas.microsoft.com/office/drawing/2014/main" id="{7F10E8A8-C90B-42B9-97A9-6FDCA9F76FE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55600" y="273050"/>
            <a:ext cx="7772400" cy="685800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Internet checksum: example</a:t>
            </a:r>
          </a:p>
        </p:txBody>
      </p:sp>
      <p:sp>
        <p:nvSpPr>
          <p:cNvPr id="19462" name="Rectangle 3">
            <a:extLst>
              <a:ext uri="{FF2B5EF4-FFF2-40B4-BE49-F238E27FC236}">
                <a16:creationId xmlns:a16="http://schemas.microsoft.com/office/drawing/2014/main" id="{F13E211D-2045-4DA6-828D-4CE3813F626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533400" y="1400175"/>
            <a:ext cx="7772400" cy="2743200"/>
          </a:xfrm>
        </p:spPr>
        <p:txBody>
          <a:bodyPr/>
          <a:lstStyle/>
          <a:p>
            <a:pPr>
              <a:lnSpc>
                <a:spcPct val="130000"/>
              </a:lnSpc>
              <a:buFont typeface="Wingdings" charset="0"/>
              <a:buNone/>
              <a:defRPr/>
            </a:pPr>
            <a:r>
              <a:rPr lang="en-US" sz="2800">
                <a:ea typeface="ＭＳ Ｐゴシック" charset="0"/>
                <a:cs typeface="+mn-cs"/>
              </a:rPr>
              <a:t>example: add two 16-bit integers</a:t>
            </a:r>
          </a:p>
        </p:txBody>
      </p:sp>
      <p:sp>
        <p:nvSpPr>
          <p:cNvPr id="22535" name="Text Box 4">
            <a:extLst>
              <a:ext uri="{FF2B5EF4-FFF2-40B4-BE49-F238E27FC236}">
                <a16:creationId xmlns:a16="http://schemas.microsoft.com/office/drawing/2014/main" id="{16F3AF71-AA75-4ACA-BC6C-4451BC3B80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0550" y="2190750"/>
            <a:ext cx="6400800" cy="234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chemeClr val="bg1"/>
                </a:solidFill>
                <a:latin typeface="Comic Sans MS" panose="030F0702030302020204" pitchFamily="66" charset="0"/>
              </a:rPr>
              <a:t>1</a:t>
            </a:r>
            <a:r>
              <a:rPr lang="en-US" altLang="en-US" sz="2000" b="1">
                <a:latin typeface="Comic Sans MS" panose="030F0702030302020204" pitchFamily="66" charset="0"/>
              </a:rPr>
              <a:t>  1  1  1  0  0  1  1  0  0  1  1  0  0  1  1  0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chemeClr val="bg1"/>
                </a:solidFill>
                <a:latin typeface="Comic Sans MS" panose="030F0702030302020204" pitchFamily="66" charset="0"/>
              </a:rPr>
              <a:t>1</a:t>
            </a:r>
            <a:r>
              <a:rPr lang="en-US" altLang="en-US" sz="2000" b="1">
                <a:latin typeface="Comic Sans MS" panose="030F0702030302020204" pitchFamily="66" charset="0"/>
              </a:rPr>
              <a:t>  1  1  0  1  0  1  0  1  0  1  0  1  0  1  0  1</a:t>
            </a:r>
          </a:p>
          <a:p>
            <a:pPr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 b="1">
              <a:latin typeface="Comic Sans MS" panose="030F0702030302020204" pitchFamily="66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mic Sans MS" panose="030F0702030302020204" pitchFamily="66" charset="0"/>
              </a:rPr>
              <a:t>1  1  0  1  1  1  0  1  1  1  0  1  1  1  0  1  1</a:t>
            </a:r>
          </a:p>
          <a:p>
            <a:pPr>
              <a:lnSpc>
                <a:spcPct val="12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 b="1">
              <a:latin typeface="Comic Sans MS" panose="030F0702030302020204" pitchFamily="66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chemeClr val="bg1"/>
                </a:solidFill>
                <a:latin typeface="Comic Sans MS" panose="030F0702030302020204" pitchFamily="66" charset="0"/>
              </a:rPr>
              <a:t>1</a:t>
            </a:r>
            <a:r>
              <a:rPr lang="en-US" altLang="en-US" sz="2000" b="1">
                <a:latin typeface="Comic Sans MS" panose="030F0702030302020204" pitchFamily="66" charset="0"/>
              </a:rPr>
              <a:t>  1  0  1  1  1  0  1  1  1  0  1  1  1  1  0  0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chemeClr val="bg1"/>
                </a:solidFill>
                <a:latin typeface="Comic Sans MS" panose="030F0702030302020204" pitchFamily="66" charset="0"/>
              </a:rPr>
              <a:t>1</a:t>
            </a:r>
            <a:r>
              <a:rPr lang="en-US" altLang="en-US" sz="2000" b="1">
                <a:latin typeface="Comic Sans MS" panose="030F0702030302020204" pitchFamily="66" charset="0"/>
              </a:rPr>
              <a:t>  0  1  0  0  0  1  0  0  0  1  0  0  0  0  1  1</a:t>
            </a:r>
            <a:endParaRPr lang="en-US" altLang="en-US" sz="2400" b="1">
              <a:latin typeface="Comic Sans MS" panose="030F0702030302020204" pitchFamily="66" charset="0"/>
            </a:endParaRPr>
          </a:p>
        </p:txBody>
      </p:sp>
      <p:sp>
        <p:nvSpPr>
          <p:cNvPr id="22536" name="Line 5">
            <a:extLst>
              <a:ext uri="{FF2B5EF4-FFF2-40B4-BE49-F238E27FC236}">
                <a16:creationId xmlns:a16="http://schemas.microsoft.com/office/drawing/2014/main" id="{8D1FF78C-3D22-4783-960A-6572AF845A2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784350" y="3017838"/>
            <a:ext cx="64770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7" name="Oval 6">
            <a:extLst>
              <a:ext uri="{FF2B5EF4-FFF2-40B4-BE49-F238E27FC236}">
                <a16:creationId xmlns:a16="http://schemas.microsoft.com/office/drawing/2014/main" id="{9335647D-0035-49A2-BF44-493508DDF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0550" y="3194050"/>
            <a:ext cx="304800" cy="3048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 type="none" w="sm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2538" name="Text Box 7">
            <a:extLst>
              <a:ext uri="{FF2B5EF4-FFF2-40B4-BE49-F238E27FC236}">
                <a16:creationId xmlns:a16="http://schemas.microsoft.com/office/drawing/2014/main" id="{9789F565-4ABF-4402-B3AA-C9915F093E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350" y="3149600"/>
            <a:ext cx="15462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Comic Sans MS" panose="030F0702030302020204" pitchFamily="66" charset="0"/>
              </a:rPr>
              <a:t>wraparound</a:t>
            </a:r>
          </a:p>
        </p:txBody>
      </p:sp>
      <p:sp>
        <p:nvSpPr>
          <p:cNvPr id="22539" name="Text Box 8">
            <a:extLst>
              <a:ext uri="{FF2B5EF4-FFF2-40B4-BE49-F238E27FC236}">
                <a16:creationId xmlns:a16="http://schemas.microsoft.com/office/drawing/2014/main" id="{D42C14DB-D816-4D74-AC0C-95685A7446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9988" y="3757613"/>
            <a:ext cx="6365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Comic Sans MS" panose="030F0702030302020204" pitchFamily="66" charset="0"/>
              </a:rPr>
              <a:t>sum</a:t>
            </a:r>
          </a:p>
        </p:txBody>
      </p:sp>
      <p:sp>
        <p:nvSpPr>
          <p:cNvPr id="22540" name="Text Box 9">
            <a:extLst>
              <a:ext uri="{FF2B5EF4-FFF2-40B4-BE49-F238E27FC236}">
                <a16:creationId xmlns:a16="http://schemas.microsoft.com/office/drawing/2014/main" id="{C8E1AAC4-8BDC-4FB1-A2BC-2C66428C46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4110038"/>
            <a:ext cx="13192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Comic Sans MS" panose="030F0702030302020204" pitchFamily="66" charset="0"/>
              </a:rPr>
              <a:t>checksum</a:t>
            </a:r>
          </a:p>
        </p:txBody>
      </p:sp>
      <p:sp>
        <p:nvSpPr>
          <p:cNvPr id="22541" name="Line 10">
            <a:extLst>
              <a:ext uri="{FF2B5EF4-FFF2-40B4-BE49-F238E27FC236}">
                <a16:creationId xmlns:a16="http://schemas.microsoft.com/office/drawing/2014/main" id="{380A4A69-6CEC-4099-A117-29561E4569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784350" y="3736975"/>
            <a:ext cx="64770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42" name="Freeform 11">
            <a:extLst>
              <a:ext uri="{FF2B5EF4-FFF2-40B4-BE49-F238E27FC236}">
                <a16:creationId xmlns:a16="http://schemas.microsoft.com/office/drawing/2014/main" id="{1AFD2BBE-738F-482E-8459-457AE6711534}"/>
              </a:ext>
            </a:extLst>
          </p:cNvPr>
          <p:cNvSpPr>
            <a:spLocks/>
          </p:cNvSpPr>
          <p:nvPr/>
        </p:nvSpPr>
        <p:spPr bwMode="auto">
          <a:xfrm>
            <a:off x="2022475" y="3500438"/>
            <a:ext cx="6013450" cy="92075"/>
          </a:xfrm>
          <a:custGeom>
            <a:avLst/>
            <a:gdLst>
              <a:gd name="T0" fmla="*/ 0 w 3788"/>
              <a:gd name="T1" fmla="*/ 0 h 58"/>
              <a:gd name="T2" fmla="*/ 0 w 3788"/>
              <a:gd name="T3" fmla="*/ 2147483646 h 58"/>
              <a:gd name="T4" fmla="*/ 2147483646 w 3788"/>
              <a:gd name="T5" fmla="*/ 2147483646 h 5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88" h="58">
                <a:moveTo>
                  <a:pt x="0" y="0"/>
                </a:moveTo>
                <a:lnTo>
                  <a:pt x="0" y="58"/>
                </a:lnTo>
                <a:lnTo>
                  <a:pt x="3788" y="58"/>
                </a:lnTo>
              </a:path>
            </a:pathLst>
          </a:custGeom>
          <a:noFill/>
          <a:ln w="9525" cap="flat" cmpd="sng">
            <a:solidFill>
              <a:srgbClr val="FF0000"/>
            </a:solidFill>
            <a:prstDash val="solid"/>
            <a:round/>
            <a:headEnd type="none" w="sm" len="med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43" name="Text Box 15">
            <a:extLst>
              <a:ext uri="{FF2B5EF4-FFF2-40B4-BE49-F238E27FC236}">
                <a16:creationId xmlns:a16="http://schemas.microsoft.com/office/drawing/2014/main" id="{DA38C531-09A6-4932-B138-2B808D6051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9313" y="5043488"/>
            <a:ext cx="7688262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SzPct val="65000"/>
              <a:buFont typeface="Wingdings" panose="05000000000000000000" pitchFamily="2" charset="2"/>
              <a:buNone/>
            </a:pPr>
            <a:r>
              <a:rPr lang="en-US" altLang="en-US" sz="2400" i="1"/>
              <a:t>Note:</a:t>
            </a:r>
            <a:r>
              <a:rPr lang="en-US" altLang="en-US" sz="2400"/>
              <a:t> when adding numbers, a carryout from the most significant bit needs to be added to the result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ahoma" panose="020B0604030504040204" pitchFamily="34" charset="0"/>
            </a:endParaRPr>
          </a:p>
        </p:txBody>
      </p:sp>
      <p:sp>
        <p:nvSpPr>
          <p:cNvPr id="22544" name="TextBox 1">
            <a:extLst>
              <a:ext uri="{FF2B5EF4-FFF2-40B4-BE49-F238E27FC236}">
                <a16:creationId xmlns:a16="http://schemas.microsoft.com/office/drawing/2014/main" id="{80C2CBD7-0610-40FB-A037-57776E1B3A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725" y="6199188"/>
            <a:ext cx="45069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* Check out the online interactive exercises for more examples: h</a:t>
            </a:r>
            <a:r>
              <a:rPr lang="en-US" altLang="en-US" sz="1200">
                <a:latin typeface="Arial" panose="020B0604020202020204" pitchFamily="34" charset="0"/>
              </a:rPr>
              <a:t>ttp://gaia.cs.umass.edu/kurose_ross/interactive/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Footer Placeholder 5">
            <a:extLst>
              <a:ext uri="{FF2B5EF4-FFF2-40B4-BE49-F238E27FC236}">
                <a16:creationId xmlns:a16="http://schemas.microsoft.com/office/drawing/2014/main" id="{CF1DE85B-0940-4270-B77C-122F707C65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5123" name="Slide Number Placeholder 6">
            <a:extLst>
              <a:ext uri="{FF2B5EF4-FFF2-40B4-BE49-F238E27FC236}">
                <a16:creationId xmlns:a16="http://schemas.microsoft.com/office/drawing/2014/main" id="{EA7BDC28-1931-48ED-9557-204A083953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7172F4E2-A594-4711-B1DF-E792E24450A9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5124" name="Picture 9" descr="underline_base">
            <a:extLst>
              <a:ext uri="{FF2B5EF4-FFF2-40B4-BE49-F238E27FC236}">
                <a16:creationId xmlns:a16="http://schemas.microsoft.com/office/drawing/2014/main" id="{9FB1A963-CADA-4BC8-8BEF-6A93D2217B50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725" y="1028700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3" name="Rectangle 2">
            <a:extLst>
              <a:ext uri="{FF2B5EF4-FFF2-40B4-BE49-F238E27FC236}">
                <a16:creationId xmlns:a16="http://schemas.microsoft.com/office/drawing/2014/main" id="{7E61817A-EAB9-4F6A-B084-5F9AE5F0815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Chapter 3: Transport Layer</a:t>
            </a:r>
          </a:p>
        </p:txBody>
      </p:sp>
      <p:sp>
        <p:nvSpPr>
          <p:cNvPr id="2054" name="Rectangle 3">
            <a:extLst>
              <a:ext uri="{FF2B5EF4-FFF2-40B4-BE49-F238E27FC236}">
                <a16:creationId xmlns:a16="http://schemas.microsoft.com/office/drawing/2014/main" id="{954BA4FA-5318-488F-B8B3-8DF8E4D21AFF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449388"/>
            <a:ext cx="3581400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  <a:ea typeface="ＭＳ Ｐゴシック" charset="0"/>
                <a:cs typeface="+mn-cs"/>
              </a:rPr>
              <a:t>our goals: 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>
                <a:ea typeface="ＭＳ Ｐゴシック" charset="0"/>
                <a:cs typeface="+mn-cs"/>
              </a:rPr>
              <a:t>understand principles behind transport layer services:</a:t>
            </a:r>
          </a:p>
          <a:p>
            <a:pPr lvl="1">
              <a:buFont typeface="Arial"/>
              <a:buChar char="•"/>
              <a:defRPr/>
            </a:pPr>
            <a:r>
              <a:rPr lang="en-US" dirty="0">
                <a:ea typeface="ＭＳ Ｐゴシック" charset="0"/>
              </a:rPr>
              <a:t>multiplexing, </a:t>
            </a:r>
            <a:r>
              <a:rPr lang="en-US" dirty="0" err="1">
                <a:ea typeface="ＭＳ Ｐゴシック" charset="0"/>
              </a:rPr>
              <a:t>demultiplexing</a:t>
            </a:r>
            <a:endParaRPr lang="en-US" dirty="0">
              <a:ea typeface="ＭＳ Ｐゴシック" charset="0"/>
            </a:endParaRPr>
          </a:p>
          <a:p>
            <a:pPr lvl="1">
              <a:buFont typeface="Arial"/>
              <a:buChar char="•"/>
              <a:defRPr/>
            </a:pPr>
            <a:r>
              <a:rPr lang="en-US" dirty="0">
                <a:ea typeface="ＭＳ Ｐゴシック" charset="0"/>
              </a:rPr>
              <a:t>reliable data transfer</a:t>
            </a:r>
          </a:p>
          <a:p>
            <a:pPr lvl="1">
              <a:buFont typeface="Arial"/>
              <a:buChar char="•"/>
              <a:defRPr/>
            </a:pPr>
            <a:r>
              <a:rPr lang="en-US" dirty="0">
                <a:ea typeface="ＭＳ Ｐゴシック" charset="0"/>
              </a:rPr>
              <a:t>flow control</a:t>
            </a:r>
          </a:p>
          <a:p>
            <a:pPr lvl="1">
              <a:buFont typeface="Arial"/>
              <a:buChar char="•"/>
              <a:defRPr/>
            </a:pPr>
            <a:r>
              <a:rPr lang="en-US" dirty="0">
                <a:ea typeface="ＭＳ Ｐゴシック" charset="0"/>
              </a:rPr>
              <a:t>congestion control</a:t>
            </a:r>
            <a:endParaRPr lang="en-US" sz="2800" dirty="0">
              <a:ea typeface="ＭＳ Ｐゴシック" charset="0"/>
            </a:endParaRPr>
          </a:p>
        </p:txBody>
      </p:sp>
      <p:sp>
        <p:nvSpPr>
          <p:cNvPr id="2055" name="Rectangle 4">
            <a:extLst>
              <a:ext uri="{FF2B5EF4-FFF2-40B4-BE49-F238E27FC236}">
                <a16:creationId xmlns:a16="http://schemas.microsoft.com/office/drawing/2014/main" id="{F29FE9C4-1714-4B4D-9752-67E45F44DE33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348163" y="1501775"/>
            <a:ext cx="4267200" cy="4648200"/>
          </a:xfrm>
        </p:spPr>
        <p:txBody>
          <a:bodyPr/>
          <a:lstStyle/>
          <a:p>
            <a:pPr>
              <a:buFont typeface="Wingdings" charset="2"/>
              <a:buChar char="§"/>
              <a:defRPr/>
            </a:pPr>
            <a:endParaRPr lang="en-US">
              <a:ea typeface="ＭＳ Ｐゴシック" charset="0"/>
              <a:cs typeface="+mn-cs"/>
            </a:endParaRPr>
          </a:p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learn about Internet transport layer protocols: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UDP: connectionless transport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TCP: connection-oriented reliable transport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TCP congestion control</a:t>
            </a:r>
            <a:endParaRPr lang="en-US" sz="2000">
              <a:ea typeface="ＭＳ Ｐゴシック" charset="0"/>
            </a:endParaRPr>
          </a:p>
          <a:p>
            <a:pPr>
              <a:buFont typeface="Wingdings" charset="2"/>
              <a:buChar char="§"/>
              <a:defRPr/>
            </a:pPr>
            <a:endParaRPr lang="en-US">
              <a:ea typeface="ＭＳ Ｐゴシック" charset="0"/>
              <a:cs typeface="+mn-cs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Footer Placeholder 5">
            <a:extLst>
              <a:ext uri="{FF2B5EF4-FFF2-40B4-BE49-F238E27FC236}">
                <a16:creationId xmlns:a16="http://schemas.microsoft.com/office/drawing/2014/main" id="{64033F56-A93F-4552-8F54-D5DC94602B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24579" name="Slide Number Placeholder 6">
            <a:extLst>
              <a:ext uri="{FF2B5EF4-FFF2-40B4-BE49-F238E27FC236}">
                <a16:creationId xmlns:a16="http://schemas.microsoft.com/office/drawing/2014/main" id="{2F44A33C-D80C-40F4-B7C5-D5507FED54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8040E12B-6554-4612-A9A5-F6E8112C1AC8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20484" name="Rectangle 3">
            <a:extLst>
              <a:ext uri="{FF2B5EF4-FFF2-40B4-BE49-F238E27FC236}">
                <a16:creationId xmlns:a16="http://schemas.microsoft.com/office/drawing/2014/main" id="{D4C25C1E-2091-45D7-9927-8FE1232B178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Chapter 3 outline</a:t>
            </a:r>
          </a:p>
        </p:txBody>
      </p:sp>
      <p:sp>
        <p:nvSpPr>
          <p:cNvPr id="20485" name="Rectangle 4">
            <a:extLst>
              <a:ext uri="{FF2B5EF4-FFF2-40B4-BE49-F238E27FC236}">
                <a16:creationId xmlns:a16="http://schemas.microsoft.com/office/drawing/2014/main" id="{1A43AE5F-6654-4B99-B04C-815666653517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3.1 transport-layer services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3.2 multiplexing and demultiplexing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3.3 connectionless transport: UDP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solidFill>
                  <a:srgbClr val="CC0000"/>
                </a:solidFill>
                <a:ea typeface="ＭＳ Ｐゴシック" charset="0"/>
                <a:cs typeface="+mn-cs"/>
              </a:rPr>
              <a:t>3.4 principles of reliable data transfer</a:t>
            </a:r>
          </a:p>
        </p:txBody>
      </p:sp>
      <p:sp>
        <p:nvSpPr>
          <p:cNvPr id="20486" name="Rectangle 5">
            <a:extLst>
              <a:ext uri="{FF2B5EF4-FFF2-40B4-BE49-F238E27FC236}">
                <a16:creationId xmlns:a16="http://schemas.microsoft.com/office/drawing/2014/main" id="{194A8C50-490B-47B0-9403-A12D90A2FCBD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00200"/>
            <a:ext cx="4251325" cy="4648200"/>
          </a:xfrm>
        </p:spPr>
        <p:txBody>
          <a:bodyPr/>
          <a:lstStyle/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3.5 connection-oriented transport: TCP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segment structure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reliable data transfer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flow control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connection management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3.6 principles of congestion control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3.7 TCP congestion control</a:t>
            </a:r>
          </a:p>
        </p:txBody>
      </p:sp>
      <p:pic>
        <p:nvPicPr>
          <p:cNvPr id="24583" name="Picture 6" descr="underline_base">
            <a:extLst>
              <a:ext uri="{FF2B5EF4-FFF2-40B4-BE49-F238E27FC236}">
                <a16:creationId xmlns:a16="http://schemas.microsoft.com/office/drawing/2014/main" id="{3EB9191B-AA41-47EA-86E5-06302A74B24A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313" y="1017588"/>
            <a:ext cx="438785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Footer Placeholder 5">
            <a:extLst>
              <a:ext uri="{FF2B5EF4-FFF2-40B4-BE49-F238E27FC236}">
                <a16:creationId xmlns:a16="http://schemas.microsoft.com/office/drawing/2014/main" id="{6C6CAA7A-71A6-49DE-980A-6BFCCEE9AB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25603" name="Slide Number Placeholder 6">
            <a:extLst>
              <a:ext uri="{FF2B5EF4-FFF2-40B4-BE49-F238E27FC236}">
                <a16:creationId xmlns:a16="http://schemas.microsoft.com/office/drawing/2014/main" id="{C27E25D1-689A-447C-8D41-C1F09D03D1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5AD493A6-3042-45CC-B6B5-9BB441C54209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25604" name="Picture 8" descr="underline_base">
            <a:extLst>
              <a:ext uri="{FF2B5EF4-FFF2-40B4-BE49-F238E27FC236}">
                <a16:creationId xmlns:a16="http://schemas.microsoft.com/office/drawing/2014/main" id="{DA9BC015-0D69-41E7-BBC7-28E128323033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13" y="88582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9" name="Rectangle 2">
            <a:extLst>
              <a:ext uri="{FF2B5EF4-FFF2-40B4-BE49-F238E27FC236}">
                <a16:creationId xmlns:a16="http://schemas.microsoft.com/office/drawing/2014/main" id="{9BB9E955-A29E-48CA-B48B-068C77B7C58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22275" y="9525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Principles of reliable data transfer</a:t>
            </a:r>
            <a:endParaRPr lang="en-US" sz="4800">
              <a:ea typeface="ＭＳ Ｐゴシック" charset="0"/>
              <a:cs typeface="+mj-cs"/>
            </a:endParaRPr>
          </a:p>
        </p:txBody>
      </p:sp>
      <p:sp>
        <p:nvSpPr>
          <p:cNvPr id="21510" name="Rectangle 3">
            <a:extLst>
              <a:ext uri="{FF2B5EF4-FFF2-40B4-BE49-F238E27FC236}">
                <a16:creationId xmlns:a16="http://schemas.microsoft.com/office/drawing/2014/main" id="{7B1E4B3E-528D-48D6-827B-F9FA37F34C72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177925"/>
            <a:ext cx="7658100" cy="838200"/>
          </a:xfrm>
        </p:spPr>
        <p:txBody>
          <a:bodyPr/>
          <a:lstStyle/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important in application, transport, link layers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top-10 list of important networking topics!</a:t>
            </a:r>
          </a:p>
          <a:p>
            <a:pPr>
              <a:buFont typeface="Wingdings" charset="2"/>
              <a:buChar char="§"/>
              <a:defRPr/>
            </a:pPr>
            <a:endParaRPr lang="en-US" sz="3200">
              <a:ea typeface="ＭＳ Ｐゴシック" charset="0"/>
              <a:cs typeface="+mn-cs"/>
            </a:endParaRPr>
          </a:p>
        </p:txBody>
      </p:sp>
      <p:sp>
        <p:nvSpPr>
          <p:cNvPr id="21511" name="Rectangle 4">
            <a:extLst>
              <a:ext uri="{FF2B5EF4-FFF2-40B4-BE49-F238E27FC236}">
                <a16:creationId xmlns:a16="http://schemas.microsoft.com/office/drawing/2014/main" id="{93AD4677-DBB9-43E8-A4CB-B2B660EA95A5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504825" y="5619750"/>
            <a:ext cx="7781925" cy="466725"/>
          </a:xfrm>
        </p:spPr>
        <p:txBody>
          <a:bodyPr/>
          <a:lstStyle/>
          <a:p>
            <a:pPr>
              <a:buFont typeface="Wingdings" charset="2"/>
              <a:buChar char="§"/>
              <a:defRPr/>
            </a:pPr>
            <a:r>
              <a:rPr lang="en-US" sz="2400">
                <a:ea typeface="ＭＳ Ｐゴシック" charset="0"/>
                <a:cs typeface="+mn-cs"/>
              </a:rPr>
              <a:t>characteristics of unreliable channel will determine complexity of reliable data transfer protocol (rdt)</a:t>
            </a:r>
            <a:endParaRPr lang="en-US">
              <a:ea typeface="ＭＳ Ｐゴシック" charset="0"/>
              <a:cs typeface="+mn-cs"/>
            </a:endParaRPr>
          </a:p>
        </p:txBody>
      </p:sp>
      <p:pic>
        <p:nvPicPr>
          <p:cNvPr id="25608" name="Picture 5" descr="rdt_service">
            <a:extLst>
              <a:ext uri="{FF2B5EF4-FFF2-40B4-BE49-F238E27FC236}">
                <a16:creationId xmlns:a16="http://schemas.microsoft.com/office/drawing/2014/main" id="{39A4B415-D3D7-435B-974C-DA74F7EA4B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150" y="2114550"/>
            <a:ext cx="7623175" cy="336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9" name="Rectangle 7">
            <a:extLst>
              <a:ext uri="{FF2B5EF4-FFF2-40B4-BE49-F238E27FC236}">
                <a16:creationId xmlns:a16="http://schemas.microsoft.com/office/drawing/2014/main" id="{37335414-4E65-4B5A-B5CE-2F751EB51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3276600"/>
            <a:ext cx="4800600" cy="2209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Footer Placeholder 5">
            <a:extLst>
              <a:ext uri="{FF2B5EF4-FFF2-40B4-BE49-F238E27FC236}">
                <a16:creationId xmlns:a16="http://schemas.microsoft.com/office/drawing/2014/main" id="{97A54CDD-0E97-4CE6-B5FA-22046C4200A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26627" name="Slide Number Placeholder 6">
            <a:extLst>
              <a:ext uri="{FF2B5EF4-FFF2-40B4-BE49-F238E27FC236}">
                <a16:creationId xmlns:a16="http://schemas.microsoft.com/office/drawing/2014/main" id="{D03CA39A-79EC-42DF-80F9-F38C948640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86144867-87FA-4F8C-BBD0-5A144624F7F5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22532" name="Rectangle 4">
            <a:extLst>
              <a:ext uri="{FF2B5EF4-FFF2-40B4-BE49-F238E27FC236}">
                <a16:creationId xmlns:a16="http://schemas.microsoft.com/office/drawing/2014/main" id="{072848B6-666B-4B1C-ADF1-28AB3FB4B67F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504825" y="5619750"/>
            <a:ext cx="7781925" cy="466725"/>
          </a:xfrm>
        </p:spPr>
        <p:txBody>
          <a:bodyPr/>
          <a:lstStyle/>
          <a:p>
            <a:pPr>
              <a:buFont typeface="Wingdings" charset="2"/>
              <a:buChar char="§"/>
              <a:defRPr/>
            </a:pPr>
            <a:r>
              <a:rPr lang="en-US" sz="2400">
                <a:ea typeface="ＭＳ Ｐゴシック" charset="0"/>
                <a:cs typeface="+mn-cs"/>
              </a:rPr>
              <a:t>characteristics of unreliable channel will determine complexity of reliable data transfer protocol (rdt)</a:t>
            </a:r>
            <a:endParaRPr lang="en-US">
              <a:ea typeface="ＭＳ Ｐゴシック" charset="0"/>
              <a:cs typeface="+mn-cs"/>
            </a:endParaRPr>
          </a:p>
        </p:txBody>
      </p:sp>
      <p:pic>
        <p:nvPicPr>
          <p:cNvPr id="26629" name="Picture 5" descr="rdt_service">
            <a:extLst>
              <a:ext uri="{FF2B5EF4-FFF2-40B4-BE49-F238E27FC236}">
                <a16:creationId xmlns:a16="http://schemas.microsoft.com/office/drawing/2014/main" id="{FE299491-BDDC-49C1-BCEA-522504C3EE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150" y="2114550"/>
            <a:ext cx="7623175" cy="336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0" name="Rectangle 6">
            <a:extLst>
              <a:ext uri="{FF2B5EF4-FFF2-40B4-BE49-F238E27FC236}">
                <a16:creationId xmlns:a16="http://schemas.microsoft.com/office/drawing/2014/main" id="{949646A4-4437-47B7-B165-B61D39E1C3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3352800"/>
            <a:ext cx="4648200" cy="1295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pic>
        <p:nvPicPr>
          <p:cNvPr id="26631" name="Picture 9" descr="underline_base">
            <a:extLst>
              <a:ext uri="{FF2B5EF4-FFF2-40B4-BE49-F238E27FC236}">
                <a16:creationId xmlns:a16="http://schemas.microsoft.com/office/drawing/2014/main" id="{B7491F6D-08EB-426C-B4DF-D1C85F96877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13" y="88582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6" name="Rectangle 10">
            <a:extLst>
              <a:ext uri="{FF2B5EF4-FFF2-40B4-BE49-F238E27FC236}">
                <a16:creationId xmlns:a16="http://schemas.microsoft.com/office/drawing/2014/main" id="{0616C386-3247-4949-BD1C-B9D605CD336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22275" y="9525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Principles of reliable data transfer</a:t>
            </a:r>
          </a:p>
        </p:txBody>
      </p:sp>
      <p:sp>
        <p:nvSpPr>
          <p:cNvPr id="22537" name="Rectangle 11">
            <a:extLst>
              <a:ext uri="{FF2B5EF4-FFF2-40B4-BE49-F238E27FC236}">
                <a16:creationId xmlns:a16="http://schemas.microsoft.com/office/drawing/2014/main" id="{45CBC6B7-74BA-4AD0-9204-97B7B0E2399B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177925"/>
            <a:ext cx="7658100" cy="838200"/>
          </a:xfrm>
        </p:spPr>
        <p:txBody>
          <a:bodyPr/>
          <a:lstStyle/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important in application, transport, link layers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top-10 list of important networking topics!</a:t>
            </a:r>
          </a:p>
          <a:p>
            <a:pPr>
              <a:buFont typeface="Wingdings" charset="2"/>
              <a:buChar char="§"/>
              <a:defRPr/>
            </a:pPr>
            <a:endParaRPr lang="en-US" sz="3200">
              <a:ea typeface="ＭＳ Ｐゴシック" charset="0"/>
              <a:cs typeface="+mn-cs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Footer Placeholder 5">
            <a:extLst>
              <a:ext uri="{FF2B5EF4-FFF2-40B4-BE49-F238E27FC236}">
                <a16:creationId xmlns:a16="http://schemas.microsoft.com/office/drawing/2014/main" id="{2FC9FDB6-27BA-435B-8737-DB1F2189A6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27651" name="Slide Number Placeholder 6">
            <a:extLst>
              <a:ext uri="{FF2B5EF4-FFF2-40B4-BE49-F238E27FC236}">
                <a16:creationId xmlns:a16="http://schemas.microsoft.com/office/drawing/2014/main" id="{EB9D3C19-A233-4FC7-A524-DA63E48BC78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D6AE2565-4987-474F-A6DC-33063DFA449E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23556" name="Rectangle 4">
            <a:extLst>
              <a:ext uri="{FF2B5EF4-FFF2-40B4-BE49-F238E27FC236}">
                <a16:creationId xmlns:a16="http://schemas.microsoft.com/office/drawing/2014/main" id="{1C134B25-E17D-437D-8B39-034E7DBBBFE5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504825" y="5619750"/>
            <a:ext cx="7781925" cy="466725"/>
          </a:xfrm>
        </p:spPr>
        <p:txBody>
          <a:bodyPr/>
          <a:lstStyle/>
          <a:p>
            <a:pPr>
              <a:buFont typeface="Wingdings" charset="2"/>
              <a:buChar char="§"/>
              <a:defRPr/>
            </a:pPr>
            <a:r>
              <a:rPr lang="en-US" sz="2400">
                <a:ea typeface="ＭＳ Ｐゴシック" charset="0"/>
                <a:cs typeface="+mn-cs"/>
              </a:rPr>
              <a:t>characteristics of unreliable channel will determine complexity of reliable data transfer protocol (rdt)</a:t>
            </a:r>
            <a:endParaRPr lang="en-US">
              <a:ea typeface="ＭＳ Ｐゴシック" charset="0"/>
              <a:cs typeface="+mn-cs"/>
            </a:endParaRPr>
          </a:p>
        </p:txBody>
      </p:sp>
      <p:pic>
        <p:nvPicPr>
          <p:cNvPr id="27653" name="Picture 5" descr="rdt_service">
            <a:extLst>
              <a:ext uri="{FF2B5EF4-FFF2-40B4-BE49-F238E27FC236}">
                <a16:creationId xmlns:a16="http://schemas.microsoft.com/office/drawing/2014/main" id="{67328949-084C-4B39-875A-83386345E5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150" y="2114550"/>
            <a:ext cx="7623175" cy="336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8" name="Rectangle 10">
            <a:extLst>
              <a:ext uri="{FF2B5EF4-FFF2-40B4-BE49-F238E27FC236}">
                <a16:creationId xmlns:a16="http://schemas.microsoft.com/office/drawing/2014/main" id="{DAFFFA2E-D572-4186-9E11-E29A40B2C849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177925"/>
            <a:ext cx="7658100" cy="838200"/>
          </a:xfrm>
        </p:spPr>
        <p:txBody>
          <a:bodyPr/>
          <a:lstStyle/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important in application, transport, link layers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top-10 list of important networking topics!</a:t>
            </a:r>
          </a:p>
          <a:p>
            <a:pPr>
              <a:buFont typeface="Wingdings" charset="2"/>
              <a:buChar char="§"/>
              <a:defRPr/>
            </a:pPr>
            <a:endParaRPr lang="en-US" sz="3200">
              <a:ea typeface="ＭＳ Ｐゴシック" charset="0"/>
              <a:cs typeface="+mn-cs"/>
            </a:endParaRPr>
          </a:p>
        </p:txBody>
      </p:sp>
      <p:pic>
        <p:nvPicPr>
          <p:cNvPr id="27655" name="Picture 14" descr="underline_base">
            <a:extLst>
              <a:ext uri="{FF2B5EF4-FFF2-40B4-BE49-F238E27FC236}">
                <a16:creationId xmlns:a16="http://schemas.microsoft.com/office/drawing/2014/main" id="{F0F9BEEA-3266-4BDF-8E51-0BF82FC46DB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13" y="88582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60" name="Rectangle 15">
            <a:extLst>
              <a:ext uri="{FF2B5EF4-FFF2-40B4-BE49-F238E27FC236}">
                <a16:creationId xmlns:a16="http://schemas.microsoft.com/office/drawing/2014/main" id="{0A5EF788-0A2C-406B-8174-8CCED5A636B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22275" y="9525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Principles of reliable data transfer</a:t>
            </a: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Footer Placeholder 5">
            <a:extLst>
              <a:ext uri="{FF2B5EF4-FFF2-40B4-BE49-F238E27FC236}">
                <a16:creationId xmlns:a16="http://schemas.microsoft.com/office/drawing/2014/main" id="{FE8C8583-D8B6-428E-B56B-D9AE2394D2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28675" name="Slide Number Placeholder 6">
            <a:extLst>
              <a:ext uri="{FF2B5EF4-FFF2-40B4-BE49-F238E27FC236}">
                <a16:creationId xmlns:a16="http://schemas.microsoft.com/office/drawing/2014/main" id="{BBF7C100-6F4A-4A17-84F2-9ED9248046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9531889B-A128-4802-8AB5-9DD02513A838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28676" name="Picture 26" descr="underline_base">
            <a:extLst>
              <a:ext uri="{FF2B5EF4-FFF2-40B4-BE49-F238E27FC236}">
                <a16:creationId xmlns:a16="http://schemas.microsoft.com/office/drawing/2014/main" id="{A5F73525-F06E-4095-A449-204652464F60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750" y="831850"/>
            <a:ext cx="7313613" cy="134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81" name="Rectangle 2">
            <a:extLst>
              <a:ext uri="{FF2B5EF4-FFF2-40B4-BE49-F238E27FC236}">
                <a16:creationId xmlns:a16="http://schemas.microsoft.com/office/drawing/2014/main" id="{D281CC93-417D-40B7-A99C-FC3980F707A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11163" y="193675"/>
            <a:ext cx="7772400" cy="889000"/>
          </a:xfrm>
        </p:spPr>
        <p:txBody>
          <a:bodyPr/>
          <a:lstStyle/>
          <a:p>
            <a:pPr>
              <a:defRPr/>
            </a:pPr>
            <a:r>
              <a:rPr lang="en-US" sz="3600">
                <a:ea typeface="ＭＳ Ｐゴシック" charset="0"/>
                <a:cs typeface="+mj-cs"/>
              </a:rPr>
              <a:t>Reliable data transfer: getting started</a:t>
            </a:r>
            <a:endParaRPr lang="en-US">
              <a:ea typeface="ＭＳ Ｐゴシック" charset="0"/>
              <a:cs typeface="+mj-cs"/>
            </a:endParaRPr>
          </a:p>
        </p:txBody>
      </p:sp>
      <p:pic>
        <p:nvPicPr>
          <p:cNvPr id="28678" name="Picture 3" descr="rdt_part2">
            <a:extLst>
              <a:ext uri="{FF2B5EF4-FFF2-40B4-BE49-F238E27FC236}">
                <a16:creationId xmlns:a16="http://schemas.microsoft.com/office/drawing/2014/main" id="{425A822E-01F7-4519-ACFF-985AF558DB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2100" y="2652713"/>
            <a:ext cx="5969000" cy="2386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9" name="Text Box 4">
            <a:extLst>
              <a:ext uri="{FF2B5EF4-FFF2-40B4-BE49-F238E27FC236}">
                <a16:creationId xmlns:a16="http://schemas.microsoft.com/office/drawing/2014/main" id="{1E16BD9E-48F0-4D85-A3AF-5C6E7A5C1C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7588" y="3106738"/>
            <a:ext cx="84613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99"/>
                </a:solidFill>
                <a:latin typeface="Arial" panose="020B0604020202020204" pitchFamily="34" charset="0"/>
              </a:rPr>
              <a:t>send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99"/>
                </a:solidFill>
                <a:latin typeface="Arial" panose="020B0604020202020204" pitchFamily="34" charset="0"/>
              </a:rPr>
              <a:t>side</a:t>
            </a:r>
          </a:p>
        </p:txBody>
      </p:sp>
      <p:sp>
        <p:nvSpPr>
          <p:cNvPr id="28680" name="Text Box 5">
            <a:extLst>
              <a:ext uri="{FF2B5EF4-FFF2-40B4-BE49-F238E27FC236}">
                <a16:creationId xmlns:a16="http://schemas.microsoft.com/office/drawing/2014/main" id="{E25F2C12-4687-4630-AAEE-7BE687BCA2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2963" y="3116263"/>
            <a:ext cx="11684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99"/>
                </a:solidFill>
                <a:latin typeface="Arial" panose="020B0604020202020204" pitchFamily="34" charset="0"/>
              </a:rPr>
              <a:t>receive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99"/>
                </a:solidFill>
                <a:latin typeface="Arial" panose="020B0604020202020204" pitchFamily="34" charset="0"/>
              </a:rPr>
              <a:t>side</a:t>
            </a:r>
          </a:p>
        </p:txBody>
      </p:sp>
      <p:grpSp>
        <p:nvGrpSpPr>
          <p:cNvPr id="283654" name="Group 6">
            <a:extLst>
              <a:ext uri="{FF2B5EF4-FFF2-40B4-BE49-F238E27FC236}">
                <a16:creationId xmlns:a16="http://schemas.microsoft.com/office/drawing/2014/main" id="{F45121F8-709A-4749-9225-BA145E3E5BEB}"/>
              </a:ext>
            </a:extLst>
          </p:cNvPr>
          <p:cNvGrpSpPr>
            <a:grpSpLocks/>
          </p:cNvGrpSpPr>
          <p:nvPr/>
        </p:nvGrpSpPr>
        <p:grpSpPr bwMode="auto">
          <a:xfrm>
            <a:off x="227013" y="1460500"/>
            <a:ext cx="3965575" cy="1416050"/>
            <a:chOff x="143" y="920"/>
            <a:chExt cx="2498" cy="892"/>
          </a:xfrm>
        </p:grpSpPr>
        <p:sp>
          <p:nvSpPr>
            <p:cNvPr id="28697" name="Text Box 7">
              <a:extLst>
                <a:ext uri="{FF2B5EF4-FFF2-40B4-BE49-F238E27FC236}">
                  <a16:creationId xmlns:a16="http://schemas.microsoft.com/office/drawing/2014/main" id="{FEC0213C-292A-4F19-BC26-CE2216E105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" y="920"/>
              <a:ext cx="2498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>
                  <a:solidFill>
                    <a:srgbClr val="FF0000"/>
                  </a:solidFill>
                  <a:latin typeface="Courier New" panose="02070309020205020404" pitchFamily="49" charset="0"/>
                </a:rPr>
                <a:t>rdt_send():</a:t>
              </a:r>
              <a:r>
                <a:rPr lang="en-US" altLang="en-US" sz="1800">
                  <a:latin typeface="Times New Roman" panose="02020603050405020304" pitchFamily="18" charset="0"/>
                </a:rPr>
                <a:t> </a:t>
              </a:r>
              <a:r>
                <a:rPr lang="en-US" altLang="en-US" sz="1800">
                  <a:latin typeface="Tahoma" panose="020B0604030504040204" pitchFamily="34" charset="0"/>
                </a:rPr>
                <a:t>called from above, (e.g., by app.). Passed data to 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Tahoma" panose="020B0604030504040204" pitchFamily="34" charset="0"/>
                </a:rPr>
                <a:t>deliver to receiver upper layer</a:t>
              </a:r>
              <a:endParaRPr lang="en-US" altLang="en-US" sz="2400">
                <a:latin typeface="Tahoma" panose="020B0604030504040204" pitchFamily="34" charset="0"/>
              </a:endParaRPr>
            </a:p>
          </p:txBody>
        </p:sp>
        <p:grpSp>
          <p:nvGrpSpPr>
            <p:cNvPr id="28698" name="Group 8">
              <a:extLst>
                <a:ext uri="{FF2B5EF4-FFF2-40B4-BE49-F238E27FC236}">
                  <a16:creationId xmlns:a16="http://schemas.microsoft.com/office/drawing/2014/main" id="{1CE18A66-9A14-4057-945D-DA16B53F33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0" y="930"/>
              <a:ext cx="2370" cy="882"/>
              <a:chOff x="240" y="942"/>
              <a:chExt cx="2370" cy="882"/>
            </a:xfrm>
          </p:grpSpPr>
          <p:sp>
            <p:nvSpPr>
              <p:cNvPr id="28699" name="Line 9">
                <a:extLst>
                  <a:ext uri="{FF2B5EF4-FFF2-40B4-BE49-F238E27FC236}">
                    <a16:creationId xmlns:a16="http://schemas.microsoft.com/office/drawing/2014/main" id="{3E1D8429-AA4B-42FC-A091-B9A8CEB410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2" y="1500"/>
                <a:ext cx="174" cy="324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00" name="Rectangle 10">
                <a:extLst>
                  <a:ext uri="{FF2B5EF4-FFF2-40B4-BE49-F238E27FC236}">
                    <a16:creationId xmlns:a16="http://schemas.microsoft.com/office/drawing/2014/main" id="{A9FF0F41-7AFE-4D3E-BC66-8FF2F0692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" y="942"/>
                <a:ext cx="2370" cy="558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</p:grpSp>
      <p:grpSp>
        <p:nvGrpSpPr>
          <p:cNvPr id="283659" name="Group 11">
            <a:extLst>
              <a:ext uri="{FF2B5EF4-FFF2-40B4-BE49-F238E27FC236}">
                <a16:creationId xmlns:a16="http://schemas.microsoft.com/office/drawing/2014/main" id="{14FF4BC1-ADCC-4BDD-89EB-0735BA1BE765}"/>
              </a:ext>
            </a:extLst>
          </p:cNvPr>
          <p:cNvGrpSpPr>
            <a:grpSpLocks/>
          </p:cNvGrpSpPr>
          <p:nvPr/>
        </p:nvGrpSpPr>
        <p:grpSpPr bwMode="auto">
          <a:xfrm>
            <a:off x="276225" y="4381500"/>
            <a:ext cx="3762375" cy="1862138"/>
            <a:chOff x="174" y="2760"/>
            <a:chExt cx="2370" cy="1173"/>
          </a:xfrm>
        </p:grpSpPr>
        <p:sp>
          <p:nvSpPr>
            <p:cNvPr id="28693" name="Text Box 12">
              <a:extLst>
                <a:ext uri="{FF2B5EF4-FFF2-40B4-BE49-F238E27FC236}">
                  <a16:creationId xmlns:a16="http://schemas.microsoft.com/office/drawing/2014/main" id="{070FEE78-6D88-4881-9382-B557575D2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3" y="3356"/>
              <a:ext cx="2144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>
                  <a:solidFill>
                    <a:srgbClr val="FF0000"/>
                  </a:solidFill>
                  <a:latin typeface="Courier New" panose="02070309020205020404" pitchFamily="49" charset="0"/>
                </a:rPr>
                <a:t>udt_send():</a:t>
              </a:r>
              <a:r>
                <a:rPr lang="en-US" altLang="en-US" sz="1800">
                  <a:latin typeface="Times New Roman" panose="02020603050405020304" pitchFamily="18" charset="0"/>
                </a:rPr>
                <a:t> </a:t>
              </a:r>
              <a:r>
                <a:rPr lang="en-US" altLang="en-US" sz="1800">
                  <a:latin typeface="Tahoma" panose="020B0604030504040204" pitchFamily="34" charset="0"/>
                </a:rPr>
                <a:t>called by rdt,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Tahoma" panose="020B0604030504040204" pitchFamily="34" charset="0"/>
                </a:rPr>
                <a:t>to transfer packet over 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Tahoma" panose="020B0604030504040204" pitchFamily="34" charset="0"/>
                </a:rPr>
                <a:t>unreliable channel to receiver</a:t>
              </a:r>
              <a:endParaRPr lang="en-US" altLang="en-US" sz="2400">
                <a:latin typeface="Tahoma" panose="020B0604030504040204" pitchFamily="34" charset="0"/>
              </a:endParaRPr>
            </a:p>
          </p:txBody>
        </p:sp>
        <p:grpSp>
          <p:nvGrpSpPr>
            <p:cNvPr id="28694" name="Group 13">
              <a:extLst>
                <a:ext uri="{FF2B5EF4-FFF2-40B4-BE49-F238E27FC236}">
                  <a16:creationId xmlns:a16="http://schemas.microsoft.com/office/drawing/2014/main" id="{78337EEC-549E-40E5-8279-5344AB67A3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4" y="2760"/>
              <a:ext cx="2370" cy="1170"/>
              <a:chOff x="174" y="2760"/>
              <a:chExt cx="2370" cy="1170"/>
            </a:xfrm>
          </p:grpSpPr>
          <p:sp>
            <p:nvSpPr>
              <p:cNvPr id="28695" name="Line 14">
                <a:extLst>
                  <a:ext uri="{FF2B5EF4-FFF2-40B4-BE49-F238E27FC236}">
                    <a16:creationId xmlns:a16="http://schemas.microsoft.com/office/drawing/2014/main" id="{2F8A5925-F5F7-4AB4-B3DA-7F735BC43E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2" y="2760"/>
                <a:ext cx="228" cy="606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696" name="Rectangle 15">
                <a:extLst>
                  <a:ext uri="{FF2B5EF4-FFF2-40B4-BE49-F238E27FC236}">
                    <a16:creationId xmlns:a16="http://schemas.microsoft.com/office/drawing/2014/main" id="{DD141D5C-9025-4869-AA7D-1813FC586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" y="3372"/>
                <a:ext cx="2370" cy="558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</p:grpSp>
      <p:grpSp>
        <p:nvGrpSpPr>
          <p:cNvPr id="283664" name="Group 16">
            <a:extLst>
              <a:ext uri="{FF2B5EF4-FFF2-40B4-BE49-F238E27FC236}">
                <a16:creationId xmlns:a16="http://schemas.microsoft.com/office/drawing/2014/main" id="{189EE703-B330-4DFE-A4FD-68E0EB90793F}"/>
              </a:ext>
            </a:extLst>
          </p:cNvPr>
          <p:cNvGrpSpPr>
            <a:grpSpLocks/>
          </p:cNvGrpSpPr>
          <p:nvPr/>
        </p:nvGrpSpPr>
        <p:grpSpPr bwMode="auto">
          <a:xfrm>
            <a:off x="4922838" y="4362450"/>
            <a:ext cx="3965575" cy="1647825"/>
            <a:chOff x="3101" y="2748"/>
            <a:chExt cx="2498" cy="1038"/>
          </a:xfrm>
        </p:grpSpPr>
        <p:sp>
          <p:nvSpPr>
            <p:cNvPr id="28689" name="Text Box 17">
              <a:extLst>
                <a:ext uri="{FF2B5EF4-FFF2-40B4-BE49-F238E27FC236}">
                  <a16:creationId xmlns:a16="http://schemas.microsoft.com/office/drawing/2014/main" id="{6807F7BA-F79B-49F8-91FF-B88C69E033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1" y="3368"/>
              <a:ext cx="2498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>
                  <a:solidFill>
                    <a:srgbClr val="FF0000"/>
                  </a:solidFill>
                  <a:latin typeface="Courier New" panose="02070309020205020404" pitchFamily="49" charset="0"/>
                </a:rPr>
                <a:t>rdt_rcv():</a:t>
              </a:r>
              <a:r>
                <a:rPr lang="en-US" altLang="en-US" sz="1800">
                  <a:latin typeface="Times New Roman" panose="02020603050405020304" pitchFamily="18" charset="0"/>
                </a:rPr>
                <a:t> </a:t>
              </a:r>
              <a:r>
                <a:rPr lang="en-US" altLang="en-US" sz="1800">
                  <a:latin typeface="Tahoma" panose="020B0604030504040204" pitchFamily="34" charset="0"/>
                </a:rPr>
                <a:t>called when packet arrives on rcv-side of channel</a:t>
              </a:r>
              <a:endParaRPr lang="en-US" altLang="en-US" sz="2400">
                <a:latin typeface="Tahoma" panose="020B0604030504040204" pitchFamily="34" charset="0"/>
              </a:endParaRPr>
            </a:p>
          </p:txBody>
        </p:sp>
        <p:grpSp>
          <p:nvGrpSpPr>
            <p:cNvPr id="28690" name="Group 18">
              <a:extLst>
                <a:ext uri="{FF2B5EF4-FFF2-40B4-BE49-F238E27FC236}">
                  <a16:creationId xmlns:a16="http://schemas.microsoft.com/office/drawing/2014/main" id="{0443B86F-8E43-4859-8DCA-233E9AD4D5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62" y="2748"/>
              <a:ext cx="2370" cy="1038"/>
              <a:chOff x="3162" y="2748"/>
              <a:chExt cx="2370" cy="1038"/>
            </a:xfrm>
          </p:grpSpPr>
          <p:sp>
            <p:nvSpPr>
              <p:cNvPr id="28691" name="Line 19">
                <a:extLst>
                  <a:ext uri="{FF2B5EF4-FFF2-40B4-BE49-F238E27FC236}">
                    <a16:creationId xmlns:a16="http://schemas.microsoft.com/office/drawing/2014/main" id="{2A73882E-5EB7-4B4C-A5B9-30BBE6AB7F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596" y="2748"/>
                <a:ext cx="300" cy="63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692" name="Rectangle 20">
                <a:extLst>
                  <a:ext uri="{FF2B5EF4-FFF2-40B4-BE49-F238E27FC236}">
                    <a16:creationId xmlns:a16="http://schemas.microsoft.com/office/drawing/2014/main" id="{B0293BFF-DE6B-4E91-87C2-C53718E28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" y="3390"/>
                <a:ext cx="2370" cy="396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</p:grpSp>
      <p:grpSp>
        <p:nvGrpSpPr>
          <p:cNvPr id="283669" name="Group 21">
            <a:extLst>
              <a:ext uri="{FF2B5EF4-FFF2-40B4-BE49-F238E27FC236}">
                <a16:creationId xmlns:a16="http://schemas.microsoft.com/office/drawing/2014/main" id="{B7141E57-86B5-407F-B0EF-5A770E19074D}"/>
              </a:ext>
            </a:extLst>
          </p:cNvPr>
          <p:cNvGrpSpPr>
            <a:grpSpLocks/>
          </p:cNvGrpSpPr>
          <p:nvPr/>
        </p:nvGrpSpPr>
        <p:grpSpPr bwMode="auto">
          <a:xfrm>
            <a:off x="4981575" y="1470025"/>
            <a:ext cx="3762375" cy="1349375"/>
            <a:chOff x="3138" y="926"/>
            <a:chExt cx="2370" cy="850"/>
          </a:xfrm>
        </p:grpSpPr>
        <p:sp>
          <p:nvSpPr>
            <p:cNvPr id="28685" name="Text Box 22">
              <a:extLst>
                <a:ext uri="{FF2B5EF4-FFF2-40B4-BE49-F238E27FC236}">
                  <a16:creationId xmlns:a16="http://schemas.microsoft.com/office/drawing/2014/main" id="{48366813-CCB6-4B68-A00B-5C7F1A5941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5" y="926"/>
              <a:ext cx="2078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>
                  <a:solidFill>
                    <a:srgbClr val="FF0000"/>
                  </a:solidFill>
                  <a:latin typeface="Courier New" panose="02070309020205020404" pitchFamily="49" charset="0"/>
                </a:rPr>
                <a:t>deliver_data():</a:t>
              </a:r>
              <a:r>
                <a:rPr lang="en-US" altLang="en-US" sz="1800">
                  <a:latin typeface="Times New Roman" panose="02020603050405020304" pitchFamily="18" charset="0"/>
                </a:rPr>
                <a:t> </a:t>
              </a:r>
              <a:r>
                <a:rPr lang="en-US" altLang="en-US" sz="1800">
                  <a:latin typeface="Tahoma" panose="020B0604030504040204" pitchFamily="34" charset="0"/>
                </a:rPr>
                <a:t>called by </a:t>
              </a:r>
              <a:r>
                <a:rPr lang="en-US" altLang="en-US" sz="1800" b="1">
                  <a:latin typeface="Tahoma" panose="020B0604030504040204" pitchFamily="34" charset="0"/>
                </a:rPr>
                <a:t>rdt</a:t>
              </a:r>
              <a:r>
                <a:rPr lang="en-US" altLang="en-US" sz="1800">
                  <a:latin typeface="Tahoma" panose="020B0604030504040204" pitchFamily="34" charset="0"/>
                </a:rPr>
                <a:t> to deliver data to upper</a:t>
              </a:r>
              <a:endParaRPr lang="en-US" altLang="en-US" sz="2400">
                <a:latin typeface="Tahoma" panose="020B0604030504040204" pitchFamily="34" charset="0"/>
              </a:endParaRPr>
            </a:p>
          </p:txBody>
        </p:sp>
        <p:grpSp>
          <p:nvGrpSpPr>
            <p:cNvPr id="28686" name="Group 23">
              <a:extLst>
                <a:ext uri="{FF2B5EF4-FFF2-40B4-BE49-F238E27FC236}">
                  <a16:creationId xmlns:a16="http://schemas.microsoft.com/office/drawing/2014/main" id="{3E42B1E7-CBB8-4814-B021-5A7A16C341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8" y="942"/>
              <a:ext cx="2370" cy="834"/>
              <a:chOff x="3138" y="942"/>
              <a:chExt cx="2370" cy="834"/>
            </a:xfrm>
          </p:grpSpPr>
          <p:sp>
            <p:nvSpPr>
              <p:cNvPr id="28687" name="Line 24">
                <a:extLst>
                  <a:ext uri="{FF2B5EF4-FFF2-40B4-BE49-F238E27FC236}">
                    <a16:creationId xmlns:a16="http://schemas.microsoft.com/office/drawing/2014/main" id="{B01A4929-76C4-4365-A9DA-E2FEF985F9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560" y="1344"/>
                <a:ext cx="150" cy="432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688" name="Rectangle 25">
                <a:extLst>
                  <a:ext uri="{FF2B5EF4-FFF2-40B4-BE49-F238E27FC236}">
                    <a16:creationId xmlns:a16="http://schemas.microsoft.com/office/drawing/2014/main" id="{0966033C-49D6-4FE4-8A3E-6A89A1F11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8" y="942"/>
                <a:ext cx="2370" cy="396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36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36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36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36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836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836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836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836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5">
            <a:extLst>
              <a:ext uri="{FF2B5EF4-FFF2-40B4-BE49-F238E27FC236}">
                <a16:creationId xmlns:a16="http://schemas.microsoft.com/office/drawing/2014/main" id="{228F4684-D48C-44A6-8585-E96B1B7AC5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29699" name="Slide Number Placeholder 6">
            <a:extLst>
              <a:ext uri="{FF2B5EF4-FFF2-40B4-BE49-F238E27FC236}">
                <a16:creationId xmlns:a16="http://schemas.microsoft.com/office/drawing/2014/main" id="{E8AF478D-46DC-49E5-8330-8A98A3782E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DBE28A2D-EE02-433F-90D3-0102B85F3D85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29700" name="Rectangle 3">
            <a:extLst>
              <a:ext uri="{FF2B5EF4-FFF2-40B4-BE49-F238E27FC236}">
                <a16:creationId xmlns:a16="http://schemas.microsoft.com/office/drawing/2014/main" id="{AEC15B77-88AE-43BD-9027-004398A8A4BF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14350" y="1193800"/>
            <a:ext cx="7947025" cy="33528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we</a:t>
            </a:r>
            <a:r>
              <a:rPr lang="ja-JP" altLang="en-US">
                <a:solidFill>
                  <a:srgbClr val="CC0000"/>
                </a:solidFill>
              </a:rPr>
              <a:t>’</a:t>
            </a:r>
            <a:r>
              <a:rPr lang="en-US" altLang="ja-JP">
                <a:solidFill>
                  <a:srgbClr val="CC0000"/>
                </a:solidFill>
              </a:rPr>
              <a:t>ll:</a:t>
            </a:r>
          </a:p>
          <a:p>
            <a:r>
              <a:rPr lang="en-US" altLang="en-US"/>
              <a:t>incrementally develop sender, receiver sides of </a:t>
            </a:r>
            <a:r>
              <a:rPr lang="en-US" altLang="en-US" u="sng">
                <a:solidFill>
                  <a:srgbClr val="CC0000"/>
                </a:solidFill>
              </a:rPr>
              <a:t>r</a:t>
            </a:r>
            <a:r>
              <a:rPr lang="en-US" altLang="en-US"/>
              <a:t>eliable </a:t>
            </a:r>
            <a:r>
              <a:rPr lang="en-US" altLang="en-US" u="sng">
                <a:solidFill>
                  <a:srgbClr val="CC0000"/>
                </a:solidFill>
              </a:rPr>
              <a:t>d</a:t>
            </a:r>
            <a:r>
              <a:rPr lang="en-US" altLang="en-US"/>
              <a:t>ata </a:t>
            </a:r>
            <a:r>
              <a:rPr lang="en-US" altLang="en-US" u="sng">
                <a:solidFill>
                  <a:srgbClr val="CC0000"/>
                </a:solidFill>
              </a:rPr>
              <a:t>t</a:t>
            </a:r>
            <a:r>
              <a:rPr lang="en-US" altLang="en-US"/>
              <a:t>ransfer protocol (rdt)</a:t>
            </a:r>
          </a:p>
          <a:p>
            <a:r>
              <a:rPr lang="en-US" altLang="en-US"/>
              <a:t>consider only unidirectional data transfer</a:t>
            </a:r>
          </a:p>
          <a:p>
            <a:pPr lvl="1"/>
            <a:r>
              <a:rPr lang="en-US" altLang="en-US"/>
              <a:t>but control info will flow on both directions!</a:t>
            </a:r>
          </a:p>
          <a:p>
            <a:r>
              <a:rPr lang="en-US" altLang="en-US"/>
              <a:t>use finite state machines (FSM)  to specify sender, receiver</a:t>
            </a:r>
          </a:p>
        </p:txBody>
      </p:sp>
      <p:sp>
        <p:nvSpPr>
          <p:cNvPr id="29701" name="Oval 5">
            <a:extLst>
              <a:ext uri="{FF2B5EF4-FFF2-40B4-BE49-F238E27FC236}">
                <a16:creationId xmlns:a16="http://schemas.microsoft.com/office/drawing/2014/main" id="{E4FA3C9A-F4C2-41A9-ADF2-1EBE61FFD8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0713" y="4652963"/>
            <a:ext cx="809625" cy="876300"/>
          </a:xfrm>
          <a:prstGeom prst="ellipse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9702" name="Oval 6">
            <a:extLst>
              <a:ext uri="{FF2B5EF4-FFF2-40B4-BE49-F238E27FC236}">
                <a16:creationId xmlns:a16="http://schemas.microsoft.com/office/drawing/2014/main" id="{1656DA27-EF1A-40AB-BDDF-4B387D7CC5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5625" y="4686300"/>
            <a:ext cx="809625" cy="8763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9703" name="Text Box 7">
            <a:extLst>
              <a:ext uri="{FF2B5EF4-FFF2-40B4-BE49-F238E27FC236}">
                <a16:creationId xmlns:a16="http://schemas.microsoft.com/office/drawing/2014/main" id="{D71BD791-27D3-4C34-B504-02631420CD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3563" y="4816475"/>
            <a:ext cx="73501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Tahoma" panose="020B0604030504040204" pitchFamily="34" charset="0"/>
              </a:rPr>
              <a:t>state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Tahoma" panose="020B0604030504040204" pitchFamily="34" charset="0"/>
              </a:rPr>
              <a:t>1</a:t>
            </a:r>
          </a:p>
        </p:txBody>
      </p:sp>
      <p:sp>
        <p:nvSpPr>
          <p:cNvPr id="29704" name="Freeform 8">
            <a:extLst>
              <a:ext uri="{FF2B5EF4-FFF2-40B4-BE49-F238E27FC236}">
                <a16:creationId xmlns:a16="http://schemas.microsoft.com/office/drawing/2014/main" id="{97BBD24B-B0C7-4EF2-9C88-96A99FB36A37}"/>
              </a:ext>
            </a:extLst>
          </p:cNvPr>
          <p:cNvSpPr>
            <a:spLocks/>
          </p:cNvSpPr>
          <p:nvPr/>
        </p:nvSpPr>
        <p:spPr bwMode="auto">
          <a:xfrm>
            <a:off x="3981450" y="4638675"/>
            <a:ext cx="3952875" cy="285750"/>
          </a:xfrm>
          <a:custGeom>
            <a:avLst/>
            <a:gdLst>
              <a:gd name="T0" fmla="*/ 0 w 1446"/>
              <a:gd name="T1" fmla="*/ 2147483646 h 180"/>
              <a:gd name="T2" fmla="*/ 2147483646 w 1446"/>
              <a:gd name="T3" fmla="*/ 2147483646 h 18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446" h="180">
                <a:moveTo>
                  <a:pt x="0" y="180"/>
                </a:moveTo>
                <a:cubicBezTo>
                  <a:pt x="540" y="30"/>
                  <a:pt x="972" y="0"/>
                  <a:pt x="1446" y="168"/>
                </a:cubicBezTo>
              </a:path>
            </a:pathLst>
          </a:custGeom>
          <a:noFill/>
          <a:ln w="28575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05" name="Oval 10">
            <a:extLst>
              <a:ext uri="{FF2B5EF4-FFF2-40B4-BE49-F238E27FC236}">
                <a16:creationId xmlns:a16="http://schemas.microsoft.com/office/drawing/2014/main" id="{6D9CEF6F-C33B-4354-9F1B-FF252353D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3688" y="4746625"/>
            <a:ext cx="809625" cy="876300"/>
          </a:xfrm>
          <a:prstGeom prst="ellipse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9706" name="Oval 11">
            <a:extLst>
              <a:ext uri="{FF2B5EF4-FFF2-40B4-BE49-F238E27FC236}">
                <a16:creationId xmlns:a16="http://schemas.microsoft.com/office/drawing/2014/main" id="{E8096E2C-7640-4377-A668-3FEF834863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4791075"/>
            <a:ext cx="809625" cy="8763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9707" name="Text Box 12">
            <a:extLst>
              <a:ext uri="{FF2B5EF4-FFF2-40B4-BE49-F238E27FC236}">
                <a16:creationId xmlns:a16="http://schemas.microsoft.com/office/drawing/2014/main" id="{72F73ABB-3A5F-433F-8F8E-693F454C04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38" y="4921250"/>
            <a:ext cx="73501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Tahoma" panose="020B0604030504040204" pitchFamily="34" charset="0"/>
              </a:rPr>
              <a:t>state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Tahoma" panose="020B0604030504040204" pitchFamily="34" charset="0"/>
              </a:rPr>
              <a:t>2</a:t>
            </a:r>
          </a:p>
        </p:txBody>
      </p:sp>
      <p:sp>
        <p:nvSpPr>
          <p:cNvPr id="29708" name="Text Box 13">
            <a:extLst>
              <a:ext uri="{FF2B5EF4-FFF2-40B4-BE49-F238E27FC236}">
                <a16:creationId xmlns:a16="http://schemas.microsoft.com/office/drawing/2014/main" id="{3BDB82DE-1093-4B6B-A923-3999C5C270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1638" y="4003675"/>
            <a:ext cx="31527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Tahoma" panose="020B0604030504040204" pitchFamily="34" charset="0"/>
              </a:rPr>
              <a:t>event causing state transition</a:t>
            </a:r>
            <a:endParaRPr lang="en-US" altLang="en-US" sz="2400">
              <a:solidFill>
                <a:srgbClr val="CC0000"/>
              </a:solidFill>
              <a:latin typeface="Tahoma" panose="020B0604030504040204" pitchFamily="34" charset="0"/>
            </a:endParaRPr>
          </a:p>
        </p:txBody>
      </p:sp>
      <p:sp>
        <p:nvSpPr>
          <p:cNvPr id="29709" name="Text Box 14">
            <a:extLst>
              <a:ext uri="{FF2B5EF4-FFF2-40B4-BE49-F238E27FC236}">
                <a16:creationId xmlns:a16="http://schemas.microsoft.com/office/drawing/2014/main" id="{4AC107A7-F58B-4BF5-BE81-02DC9B4F16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38613" y="4298950"/>
            <a:ext cx="34210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Tahoma" panose="020B0604030504040204" pitchFamily="34" charset="0"/>
              </a:rPr>
              <a:t>actions taken on state transition</a:t>
            </a:r>
            <a:endParaRPr lang="en-US" altLang="en-US" sz="2400">
              <a:solidFill>
                <a:srgbClr val="CC0000"/>
              </a:solidFill>
              <a:latin typeface="Tahoma" panose="020B0604030504040204" pitchFamily="34" charset="0"/>
            </a:endParaRPr>
          </a:p>
        </p:txBody>
      </p:sp>
      <p:sp>
        <p:nvSpPr>
          <p:cNvPr id="29710" name="Line 15">
            <a:extLst>
              <a:ext uri="{FF2B5EF4-FFF2-40B4-BE49-F238E27FC236}">
                <a16:creationId xmlns:a16="http://schemas.microsoft.com/office/drawing/2014/main" id="{27FE95C0-A8FC-402F-8136-87B48F81E6E7}"/>
              </a:ext>
            </a:extLst>
          </p:cNvPr>
          <p:cNvSpPr>
            <a:spLocks noChangeShapeType="1"/>
          </p:cNvSpPr>
          <p:nvPr/>
        </p:nvSpPr>
        <p:spPr bwMode="auto">
          <a:xfrm>
            <a:off x="4105275" y="4352925"/>
            <a:ext cx="3381375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11" name="Rectangle 16">
            <a:extLst>
              <a:ext uri="{FF2B5EF4-FFF2-40B4-BE49-F238E27FC236}">
                <a16:creationId xmlns:a16="http://schemas.microsoft.com/office/drawing/2014/main" id="{1CC9B48D-4F1D-492A-B5A5-9594856A6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825" y="4686300"/>
            <a:ext cx="2771775" cy="1238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SzPct val="65000"/>
              <a:buFont typeface="Wingdings" panose="05000000000000000000" pitchFamily="2" charset="2"/>
              <a:buNone/>
            </a:pPr>
            <a:r>
              <a:rPr lang="en-US" altLang="en-US" sz="1800">
                <a:solidFill>
                  <a:srgbClr val="CC0000"/>
                </a:solidFill>
                <a:latin typeface="Tahoma" panose="020B0604030504040204" pitchFamily="34" charset="0"/>
              </a:rPr>
              <a:t>state:</a:t>
            </a:r>
            <a:r>
              <a:rPr lang="en-US" altLang="en-US" sz="1800">
                <a:latin typeface="Tahoma" panose="020B0604030504040204" pitchFamily="34" charset="0"/>
              </a:rPr>
              <a:t> when in this </a:t>
            </a:r>
            <a:r>
              <a:rPr lang="ja-JP" altLang="en-US" sz="1800">
                <a:latin typeface="Tahoma" panose="020B0604030504040204" pitchFamily="34" charset="0"/>
              </a:rPr>
              <a:t>“</a:t>
            </a:r>
            <a:r>
              <a:rPr lang="en-US" altLang="ja-JP" sz="1800">
                <a:latin typeface="Tahoma" panose="020B0604030504040204" pitchFamily="34" charset="0"/>
              </a:rPr>
              <a:t>state</a:t>
            </a:r>
            <a:r>
              <a:rPr lang="ja-JP" altLang="en-US" sz="1800">
                <a:latin typeface="Tahoma" panose="020B0604030504040204" pitchFamily="34" charset="0"/>
              </a:rPr>
              <a:t>”</a:t>
            </a:r>
            <a:r>
              <a:rPr lang="en-US" altLang="ja-JP" sz="1800">
                <a:latin typeface="Tahoma" panose="020B0604030504040204" pitchFamily="34" charset="0"/>
              </a:rPr>
              <a:t> next state uniquely determined by next event</a:t>
            </a:r>
            <a:endParaRPr lang="en-US" altLang="en-US" sz="1800">
              <a:latin typeface="Tahoma" panose="020B0604030504040204" pitchFamily="34" charset="0"/>
            </a:endParaRPr>
          </a:p>
        </p:txBody>
      </p:sp>
      <p:sp>
        <p:nvSpPr>
          <p:cNvPr id="29712" name="Freeform 17">
            <a:extLst>
              <a:ext uri="{FF2B5EF4-FFF2-40B4-BE49-F238E27FC236}">
                <a16:creationId xmlns:a16="http://schemas.microsoft.com/office/drawing/2014/main" id="{A2166ADD-BB44-442E-AA75-4509C658CB00}"/>
              </a:ext>
            </a:extLst>
          </p:cNvPr>
          <p:cNvSpPr>
            <a:spLocks/>
          </p:cNvSpPr>
          <p:nvPr/>
        </p:nvSpPr>
        <p:spPr bwMode="auto">
          <a:xfrm>
            <a:off x="3381375" y="5562600"/>
            <a:ext cx="95250" cy="581025"/>
          </a:xfrm>
          <a:custGeom>
            <a:avLst/>
            <a:gdLst>
              <a:gd name="T0" fmla="*/ 2147483646 w 60"/>
              <a:gd name="T1" fmla="*/ 2147483646 h 366"/>
              <a:gd name="T2" fmla="*/ 2147483646 w 60"/>
              <a:gd name="T3" fmla="*/ 0 h 366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0" h="366">
                <a:moveTo>
                  <a:pt x="48" y="366"/>
                </a:moveTo>
                <a:cubicBezTo>
                  <a:pt x="0" y="204"/>
                  <a:pt x="60" y="55"/>
                  <a:pt x="60" y="0"/>
                </a:cubicBezTo>
              </a:path>
            </a:pathLst>
          </a:custGeom>
          <a:noFill/>
          <a:ln w="28575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13" name="Freeform 18">
            <a:extLst>
              <a:ext uri="{FF2B5EF4-FFF2-40B4-BE49-F238E27FC236}">
                <a16:creationId xmlns:a16="http://schemas.microsoft.com/office/drawing/2014/main" id="{FCC30B16-F5A7-4E50-9787-9D9C4C70410C}"/>
              </a:ext>
            </a:extLst>
          </p:cNvPr>
          <p:cNvSpPr>
            <a:spLocks/>
          </p:cNvSpPr>
          <p:nvPr/>
        </p:nvSpPr>
        <p:spPr bwMode="auto">
          <a:xfrm flipH="1" flipV="1">
            <a:off x="8524875" y="5600700"/>
            <a:ext cx="95250" cy="581025"/>
          </a:xfrm>
          <a:custGeom>
            <a:avLst/>
            <a:gdLst>
              <a:gd name="T0" fmla="*/ 2147483646 w 60"/>
              <a:gd name="T1" fmla="*/ 2147483646 h 366"/>
              <a:gd name="T2" fmla="*/ 2147483646 w 60"/>
              <a:gd name="T3" fmla="*/ 0 h 366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0" h="366">
                <a:moveTo>
                  <a:pt x="48" y="366"/>
                </a:moveTo>
                <a:cubicBezTo>
                  <a:pt x="0" y="204"/>
                  <a:pt x="60" y="55"/>
                  <a:pt x="60" y="0"/>
                </a:cubicBezTo>
              </a:path>
            </a:pathLst>
          </a:custGeom>
          <a:noFill/>
          <a:ln w="28575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14" name="Line 19">
            <a:extLst>
              <a:ext uri="{FF2B5EF4-FFF2-40B4-BE49-F238E27FC236}">
                <a16:creationId xmlns:a16="http://schemas.microsoft.com/office/drawing/2014/main" id="{199953F2-3AC1-41AD-9424-02739779AF8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5250" y="5305425"/>
            <a:ext cx="1571625" cy="7524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15" name="Text Box 21">
            <a:extLst>
              <a:ext uri="{FF2B5EF4-FFF2-40B4-BE49-F238E27FC236}">
                <a16:creationId xmlns:a16="http://schemas.microsoft.com/office/drawing/2014/main" id="{906C7558-AB17-4A8D-886A-9700EA8D19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2013" y="5099050"/>
            <a:ext cx="742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Tahoma" panose="020B0604030504040204" pitchFamily="34" charset="0"/>
              </a:rPr>
              <a:t>event</a:t>
            </a:r>
            <a:endParaRPr lang="en-US" altLang="en-US" sz="2400">
              <a:solidFill>
                <a:srgbClr val="CC0000"/>
              </a:solidFill>
              <a:latin typeface="Tahoma" panose="020B0604030504040204" pitchFamily="34" charset="0"/>
            </a:endParaRPr>
          </a:p>
        </p:txBody>
      </p:sp>
      <p:sp>
        <p:nvSpPr>
          <p:cNvPr id="29716" name="Text Box 22">
            <a:extLst>
              <a:ext uri="{FF2B5EF4-FFF2-40B4-BE49-F238E27FC236}">
                <a16:creationId xmlns:a16="http://schemas.microsoft.com/office/drawing/2014/main" id="{E844E5FC-227E-458B-913E-3B96854EF4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32325" y="5403850"/>
            <a:ext cx="8905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Tahoma" panose="020B0604030504040204" pitchFamily="34" charset="0"/>
              </a:rPr>
              <a:t>actions</a:t>
            </a:r>
            <a:endParaRPr lang="en-US" altLang="en-US" sz="2400">
              <a:solidFill>
                <a:srgbClr val="CC0000"/>
              </a:solidFill>
              <a:latin typeface="Tahoma" panose="020B0604030504040204" pitchFamily="34" charset="0"/>
            </a:endParaRPr>
          </a:p>
        </p:txBody>
      </p:sp>
      <p:sp>
        <p:nvSpPr>
          <p:cNvPr id="29717" name="Line 23">
            <a:extLst>
              <a:ext uri="{FF2B5EF4-FFF2-40B4-BE49-F238E27FC236}">
                <a16:creationId xmlns:a16="http://schemas.microsoft.com/office/drawing/2014/main" id="{1B4BC6C2-3C3F-4470-8747-A4EDCA49B4D0}"/>
              </a:ext>
            </a:extLst>
          </p:cNvPr>
          <p:cNvSpPr>
            <a:spLocks noChangeShapeType="1"/>
          </p:cNvSpPr>
          <p:nvPr/>
        </p:nvSpPr>
        <p:spPr bwMode="auto">
          <a:xfrm>
            <a:off x="4581525" y="5457825"/>
            <a:ext cx="942975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9718" name="Picture 27" descr="underline_base">
            <a:extLst>
              <a:ext uri="{FF2B5EF4-FFF2-40B4-BE49-F238E27FC236}">
                <a16:creationId xmlns:a16="http://schemas.microsoft.com/office/drawing/2014/main" id="{04CFB5F9-73D3-4373-97C1-A79583459344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750" y="831850"/>
            <a:ext cx="7313613" cy="134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23" name="Rectangle 28">
            <a:extLst>
              <a:ext uri="{FF2B5EF4-FFF2-40B4-BE49-F238E27FC236}">
                <a16:creationId xmlns:a16="http://schemas.microsoft.com/office/drawing/2014/main" id="{E9EDFC26-B448-437C-A374-1E355C53B34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11163" y="193675"/>
            <a:ext cx="7772400" cy="889000"/>
          </a:xfrm>
        </p:spPr>
        <p:txBody>
          <a:bodyPr/>
          <a:lstStyle/>
          <a:p>
            <a:pPr>
              <a:defRPr/>
            </a:pPr>
            <a:r>
              <a:rPr lang="en-US" sz="3600">
                <a:ea typeface="ＭＳ Ｐゴシック" charset="0"/>
                <a:cs typeface="+mj-cs"/>
              </a:rPr>
              <a:t>Reliable data transfer: getting started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Footer Placeholder 5">
            <a:extLst>
              <a:ext uri="{FF2B5EF4-FFF2-40B4-BE49-F238E27FC236}">
                <a16:creationId xmlns:a16="http://schemas.microsoft.com/office/drawing/2014/main" id="{48670942-7D51-4D51-95CE-3203BF6CF7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30723" name="Slide Number Placeholder 6">
            <a:extLst>
              <a:ext uri="{FF2B5EF4-FFF2-40B4-BE49-F238E27FC236}">
                <a16:creationId xmlns:a16="http://schemas.microsoft.com/office/drawing/2014/main" id="{089D1C6C-E3D0-4F7B-B16F-69CE957DA3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6E78ED0A-0AF8-4CB0-8182-0F1061DFB6D1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26628" name="Rectangle 2">
            <a:extLst>
              <a:ext uri="{FF2B5EF4-FFF2-40B4-BE49-F238E27FC236}">
                <a16:creationId xmlns:a16="http://schemas.microsoft.com/office/drawing/2014/main" id="{29408BF4-9931-4C2F-9D79-29EB3C7150F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11163" y="188913"/>
            <a:ext cx="8001000" cy="1004887"/>
          </a:xfrm>
        </p:spPr>
        <p:txBody>
          <a:bodyPr/>
          <a:lstStyle/>
          <a:p>
            <a:pPr>
              <a:defRPr/>
            </a:pPr>
            <a:r>
              <a:rPr lang="en-US" sz="3600">
                <a:ea typeface="ＭＳ Ｐゴシック" charset="0"/>
                <a:cs typeface="+mj-cs"/>
              </a:rPr>
              <a:t>rdt1.0: </a:t>
            </a:r>
            <a:r>
              <a:rPr lang="en-US" sz="3200">
                <a:ea typeface="ＭＳ Ｐゴシック" charset="0"/>
                <a:cs typeface="+mj-cs"/>
              </a:rPr>
              <a:t>reliable transfer over a reliable channel</a:t>
            </a:r>
          </a:p>
        </p:txBody>
      </p:sp>
      <p:sp>
        <p:nvSpPr>
          <p:cNvPr id="26629" name="Rectangle 3">
            <a:extLst>
              <a:ext uri="{FF2B5EF4-FFF2-40B4-BE49-F238E27FC236}">
                <a16:creationId xmlns:a16="http://schemas.microsoft.com/office/drawing/2014/main" id="{E3FCCAC6-2895-4A3D-A035-70997836AF54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31800" y="1331913"/>
            <a:ext cx="7896225" cy="3019425"/>
          </a:xfrm>
        </p:spPr>
        <p:txBody>
          <a:bodyPr/>
          <a:lstStyle/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underlying channel perfectly reliable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no bit errors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no loss of packets</a:t>
            </a:r>
          </a:p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separate FSMs for sender, receiver: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sender sends data into underlying channel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receiver reads data from underlying channel</a:t>
            </a:r>
          </a:p>
        </p:txBody>
      </p:sp>
      <p:sp>
        <p:nvSpPr>
          <p:cNvPr id="30726" name="Oval 4">
            <a:extLst>
              <a:ext uri="{FF2B5EF4-FFF2-40B4-BE49-F238E27FC236}">
                <a16:creationId xmlns:a16="http://schemas.microsoft.com/office/drawing/2014/main" id="{BE7CD47B-00D8-4E3D-A3A9-C24A1C98C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8" y="4246563"/>
            <a:ext cx="955675" cy="1011237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30727" name="Text Box 5">
            <a:extLst>
              <a:ext uri="{FF2B5EF4-FFF2-40B4-BE49-F238E27FC236}">
                <a16:creationId xmlns:a16="http://schemas.microsoft.com/office/drawing/2014/main" id="{E2FD879A-DEAF-4C1C-ADD1-E821394D81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538" y="4332288"/>
            <a:ext cx="1098550" cy="912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Wait for call from above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0728" name="Freeform 6">
            <a:extLst>
              <a:ext uri="{FF2B5EF4-FFF2-40B4-BE49-F238E27FC236}">
                <a16:creationId xmlns:a16="http://schemas.microsoft.com/office/drawing/2014/main" id="{FBEE4805-E25A-4751-871F-C54D47EBFE9A}"/>
              </a:ext>
            </a:extLst>
          </p:cNvPr>
          <p:cNvSpPr>
            <a:spLocks/>
          </p:cNvSpPr>
          <p:nvPr/>
        </p:nvSpPr>
        <p:spPr bwMode="auto">
          <a:xfrm>
            <a:off x="1617663" y="4230688"/>
            <a:ext cx="611187" cy="1027112"/>
          </a:xfrm>
          <a:custGeom>
            <a:avLst/>
            <a:gdLst>
              <a:gd name="T0" fmla="*/ 0 w 735"/>
              <a:gd name="T1" fmla="*/ 2147483646 h 1080"/>
              <a:gd name="T2" fmla="*/ 0 w 735"/>
              <a:gd name="T3" fmla="*/ 2147483646 h 108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735" h="1080">
                <a:moveTo>
                  <a:pt x="0" y="195"/>
                </a:moveTo>
                <a:cubicBezTo>
                  <a:pt x="690" y="0"/>
                  <a:pt x="735" y="1080"/>
                  <a:pt x="0" y="855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9" name="Text Box 7">
            <a:extLst>
              <a:ext uri="{FF2B5EF4-FFF2-40B4-BE49-F238E27FC236}">
                <a16:creationId xmlns:a16="http://schemas.microsoft.com/office/drawing/2014/main" id="{DF2379F3-7AD8-4790-A908-15E4995C94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0100" y="4754563"/>
            <a:ext cx="2682875" cy="59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packet = make_pkt(data)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udt_send(packet)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0730" name="Text Box 8">
            <a:extLst>
              <a:ext uri="{FF2B5EF4-FFF2-40B4-BE49-F238E27FC236}">
                <a16:creationId xmlns:a16="http://schemas.microsoft.com/office/drawing/2014/main" id="{752DB5FA-C843-497F-98A7-69A57A556D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8825" y="4287838"/>
            <a:ext cx="2255838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rdt_send(data)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0731" name="Line 9">
            <a:extLst>
              <a:ext uri="{FF2B5EF4-FFF2-40B4-BE49-F238E27FC236}">
                <a16:creationId xmlns:a16="http://schemas.microsoft.com/office/drawing/2014/main" id="{5102D825-43EA-4203-8001-6DDFC29FBCE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8838" y="4630738"/>
            <a:ext cx="1296987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2" name="Line 10">
            <a:extLst>
              <a:ext uri="{FF2B5EF4-FFF2-40B4-BE49-F238E27FC236}">
                <a16:creationId xmlns:a16="http://schemas.microsoft.com/office/drawing/2014/main" id="{D733462B-33AB-43CA-A882-6DF0E1B50141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188" y="4230688"/>
            <a:ext cx="385762" cy="24288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3" name="Text Box 11">
            <a:extLst>
              <a:ext uri="{FF2B5EF4-FFF2-40B4-BE49-F238E27FC236}">
                <a16:creationId xmlns:a16="http://schemas.microsoft.com/office/drawing/2014/main" id="{7FE7BDB5-7B94-4CDB-ADF2-9BE71B0027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5713" y="4613275"/>
            <a:ext cx="2487612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extract (packet,data)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deliver_data(data)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0734" name="Oval 12">
            <a:extLst>
              <a:ext uri="{FF2B5EF4-FFF2-40B4-BE49-F238E27FC236}">
                <a16:creationId xmlns:a16="http://schemas.microsoft.com/office/drawing/2014/main" id="{342B64C2-CBBB-43E8-B138-9FA2CBB683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6513" y="4232275"/>
            <a:ext cx="955675" cy="101123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30735" name="Text Box 13">
            <a:extLst>
              <a:ext uri="{FF2B5EF4-FFF2-40B4-BE49-F238E27FC236}">
                <a16:creationId xmlns:a16="http://schemas.microsoft.com/office/drawing/2014/main" id="{64912E89-385E-4D0E-8818-906CE766D3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3013" y="4318000"/>
            <a:ext cx="1098550" cy="912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Wait for call from below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0736" name="Freeform 14">
            <a:extLst>
              <a:ext uri="{FF2B5EF4-FFF2-40B4-BE49-F238E27FC236}">
                <a16:creationId xmlns:a16="http://schemas.microsoft.com/office/drawing/2014/main" id="{102E5F9D-0C5F-41A2-B8ED-D9BD63E14EDD}"/>
              </a:ext>
            </a:extLst>
          </p:cNvPr>
          <p:cNvSpPr>
            <a:spLocks/>
          </p:cNvSpPr>
          <p:nvPr/>
        </p:nvSpPr>
        <p:spPr bwMode="auto">
          <a:xfrm>
            <a:off x="5926138" y="4216400"/>
            <a:ext cx="611187" cy="1027113"/>
          </a:xfrm>
          <a:custGeom>
            <a:avLst/>
            <a:gdLst>
              <a:gd name="T0" fmla="*/ 0 w 735"/>
              <a:gd name="T1" fmla="*/ 2147483646 h 1080"/>
              <a:gd name="T2" fmla="*/ 0 w 735"/>
              <a:gd name="T3" fmla="*/ 2147483646 h 108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735" h="1080">
                <a:moveTo>
                  <a:pt x="0" y="195"/>
                </a:moveTo>
                <a:cubicBezTo>
                  <a:pt x="690" y="0"/>
                  <a:pt x="735" y="1080"/>
                  <a:pt x="0" y="855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7" name="Text Box 15">
            <a:extLst>
              <a:ext uri="{FF2B5EF4-FFF2-40B4-BE49-F238E27FC236}">
                <a16:creationId xmlns:a16="http://schemas.microsoft.com/office/drawing/2014/main" id="{1EFEACF0-E4BA-4132-82AE-EB2FC69892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7300" y="4273550"/>
            <a:ext cx="2255838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0738" name="Line 16">
            <a:extLst>
              <a:ext uri="{FF2B5EF4-FFF2-40B4-BE49-F238E27FC236}">
                <a16:creationId xmlns:a16="http://schemas.microsoft.com/office/drawing/2014/main" id="{58CB38D6-407E-4549-A458-5AFAD9D522D6}"/>
              </a:ext>
            </a:extLst>
          </p:cNvPr>
          <p:cNvSpPr>
            <a:spLocks noChangeShapeType="1"/>
          </p:cNvSpPr>
          <p:nvPr/>
        </p:nvSpPr>
        <p:spPr bwMode="auto">
          <a:xfrm>
            <a:off x="6437313" y="4616450"/>
            <a:ext cx="1296987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9" name="Line 17">
            <a:extLst>
              <a:ext uri="{FF2B5EF4-FFF2-40B4-BE49-F238E27FC236}">
                <a16:creationId xmlns:a16="http://schemas.microsoft.com/office/drawing/2014/main" id="{64F9156C-FEB2-42AA-B30E-D0F85D9414BD}"/>
              </a:ext>
            </a:extLst>
          </p:cNvPr>
          <p:cNvSpPr>
            <a:spLocks noChangeShapeType="1"/>
          </p:cNvSpPr>
          <p:nvPr/>
        </p:nvSpPr>
        <p:spPr bwMode="auto">
          <a:xfrm>
            <a:off x="4792663" y="4216400"/>
            <a:ext cx="385762" cy="242888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0" name="Rectangle 18">
            <a:extLst>
              <a:ext uri="{FF2B5EF4-FFF2-40B4-BE49-F238E27FC236}">
                <a16:creationId xmlns:a16="http://schemas.microsoft.com/office/drawing/2014/main" id="{96AF0A52-99A5-414B-B5B8-3E2E2C3D2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1588" y="4292600"/>
            <a:ext cx="15414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latin typeface="Arial" panose="020B0604020202020204" pitchFamily="34" charset="0"/>
              </a:rPr>
              <a:t>rdt_rcv(packet)</a:t>
            </a:r>
          </a:p>
        </p:txBody>
      </p:sp>
      <p:sp>
        <p:nvSpPr>
          <p:cNvPr id="30741" name="Text Box 19">
            <a:extLst>
              <a:ext uri="{FF2B5EF4-FFF2-40B4-BE49-F238E27FC236}">
                <a16:creationId xmlns:a16="http://schemas.microsoft.com/office/drawing/2014/main" id="{4080766D-4CD2-4D22-BAFF-02F4A5871E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16138" y="5540375"/>
            <a:ext cx="1089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CC0000"/>
                </a:solidFill>
                <a:latin typeface="Tahoma" panose="020B0604030504040204" pitchFamily="34" charset="0"/>
              </a:rPr>
              <a:t>sender</a:t>
            </a:r>
          </a:p>
        </p:txBody>
      </p:sp>
      <p:sp>
        <p:nvSpPr>
          <p:cNvPr id="30742" name="Text Box 20">
            <a:extLst>
              <a:ext uri="{FF2B5EF4-FFF2-40B4-BE49-F238E27FC236}">
                <a16:creationId xmlns:a16="http://schemas.microsoft.com/office/drawing/2014/main" id="{FB654A26-8D2F-4666-97A7-DF78ECB04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1063" y="5537200"/>
            <a:ext cx="12477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CC0000"/>
                </a:solidFill>
                <a:latin typeface="Tahoma" panose="020B0604030504040204" pitchFamily="34" charset="0"/>
              </a:rPr>
              <a:t>receiver</a:t>
            </a:r>
          </a:p>
        </p:txBody>
      </p:sp>
      <p:pic>
        <p:nvPicPr>
          <p:cNvPr id="30743" name="Picture 21" descr="underline_base">
            <a:extLst>
              <a:ext uri="{FF2B5EF4-FFF2-40B4-BE49-F238E27FC236}">
                <a16:creationId xmlns:a16="http://schemas.microsoft.com/office/drawing/2014/main" id="{7F5FCCE4-1C2E-48A3-A0C0-F172174F70F6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904875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Footer Placeholder 5">
            <a:extLst>
              <a:ext uri="{FF2B5EF4-FFF2-40B4-BE49-F238E27FC236}">
                <a16:creationId xmlns:a16="http://schemas.microsoft.com/office/drawing/2014/main" id="{6A289DFB-62E6-4CFF-BF66-CD5912C47A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31747" name="Slide Number Placeholder 6">
            <a:extLst>
              <a:ext uri="{FF2B5EF4-FFF2-40B4-BE49-F238E27FC236}">
                <a16:creationId xmlns:a16="http://schemas.microsoft.com/office/drawing/2014/main" id="{5AB0661C-0923-4C83-9908-DB630C9D4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17766EFA-CF13-4FF8-A610-72B23CA9B5FF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27652" name="Rectangle 3">
            <a:extLst>
              <a:ext uri="{FF2B5EF4-FFF2-40B4-BE49-F238E27FC236}">
                <a16:creationId xmlns:a16="http://schemas.microsoft.com/office/drawing/2014/main" id="{5321DE3F-FCF6-4C60-8892-0CFCF850FEE8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609600" y="1366838"/>
            <a:ext cx="7896225" cy="4448175"/>
          </a:xfrm>
        </p:spPr>
        <p:txBody>
          <a:bodyPr/>
          <a:lstStyle/>
          <a:p>
            <a:pPr>
              <a:lnSpc>
                <a:spcPct val="75000"/>
              </a:lnSpc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underlying channel may flip bits in packet</a:t>
            </a:r>
          </a:p>
          <a:p>
            <a:pPr lvl="1">
              <a:lnSpc>
                <a:spcPct val="75000"/>
              </a:lnSpc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checksum to detect bit errors</a:t>
            </a:r>
          </a:p>
          <a:p>
            <a:pPr>
              <a:lnSpc>
                <a:spcPct val="75000"/>
              </a:lnSpc>
              <a:buFont typeface="Wingdings" charset="2"/>
              <a:buChar char="§"/>
              <a:defRPr/>
            </a:pPr>
            <a:r>
              <a:rPr lang="en-US" i="1">
                <a:ea typeface="ＭＳ Ｐゴシック" charset="0"/>
                <a:cs typeface="+mn-cs"/>
              </a:rPr>
              <a:t>the</a:t>
            </a:r>
            <a:r>
              <a:rPr lang="en-US">
                <a:ea typeface="ＭＳ Ｐゴシック" charset="0"/>
                <a:cs typeface="+mn-cs"/>
              </a:rPr>
              <a:t> question: how to recover from errors:</a:t>
            </a:r>
          </a:p>
          <a:p>
            <a:pPr lvl="1">
              <a:lnSpc>
                <a:spcPct val="75000"/>
              </a:lnSpc>
              <a:buFont typeface="Arial"/>
              <a:buChar char="•"/>
              <a:defRPr/>
            </a:pPr>
            <a:r>
              <a:rPr lang="en-US" i="1">
                <a:solidFill>
                  <a:srgbClr val="CC0000"/>
                </a:solidFill>
                <a:ea typeface="ＭＳ Ｐゴシック" charset="0"/>
              </a:rPr>
              <a:t>acknowledgements (ACKs):</a:t>
            </a:r>
            <a:r>
              <a:rPr lang="en-US">
                <a:ea typeface="ＭＳ Ｐゴシック" charset="0"/>
              </a:rPr>
              <a:t> receiver explicitly tells sender that pkt received OK</a:t>
            </a:r>
          </a:p>
          <a:p>
            <a:pPr lvl="1">
              <a:lnSpc>
                <a:spcPct val="75000"/>
              </a:lnSpc>
              <a:buFont typeface="Arial"/>
              <a:buChar char="•"/>
              <a:defRPr/>
            </a:pPr>
            <a:r>
              <a:rPr lang="en-US" i="1">
                <a:solidFill>
                  <a:srgbClr val="CC0000"/>
                </a:solidFill>
                <a:ea typeface="ＭＳ Ｐゴシック" charset="0"/>
              </a:rPr>
              <a:t>negative acknowledgements (NAKs):</a:t>
            </a:r>
            <a:r>
              <a:rPr lang="en-US">
                <a:ea typeface="ＭＳ Ｐゴシック" charset="0"/>
              </a:rPr>
              <a:t> receiver explicitly tells sender that pkt had errors</a:t>
            </a:r>
          </a:p>
          <a:p>
            <a:pPr lvl="1">
              <a:lnSpc>
                <a:spcPct val="75000"/>
              </a:lnSpc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sender retransmits pkt on receipt of NAK</a:t>
            </a:r>
          </a:p>
          <a:p>
            <a:pPr>
              <a:lnSpc>
                <a:spcPct val="75000"/>
              </a:lnSpc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new mechanisms in </a:t>
            </a:r>
            <a:r>
              <a:rPr lang="en-US" sz="2400" b="1">
                <a:latin typeface="Courier New" charset="0"/>
                <a:ea typeface="ＭＳ Ｐゴシック" charset="0"/>
                <a:cs typeface="+mn-cs"/>
              </a:rPr>
              <a:t>rdt2.0</a:t>
            </a:r>
            <a:r>
              <a:rPr lang="en-US">
                <a:ea typeface="ＭＳ Ｐゴシック" charset="0"/>
                <a:cs typeface="+mn-cs"/>
              </a:rPr>
              <a:t> (beyond </a:t>
            </a:r>
            <a:r>
              <a:rPr lang="en-US" sz="2400" b="1">
                <a:latin typeface="Courier New" charset="0"/>
                <a:ea typeface="ＭＳ Ｐゴシック" charset="0"/>
                <a:cs typeface="+mn-cs"/>
              </a:rPr>
              <a:t>rdt1.0</a:t>
            </a:r>
            <a:r>
              <a:rPr lang="en-US">
                <a:ea typeface="ＭＳ Ｐゴシック" charset="0"/>
                <a:cs typeface="+mn-cs"/>
              </a:rPr>
              <a:t>):</a:t>
            </a:r>
          </a:p>
          <a:p>
            <a:pPr lvl="1">
              <a:lnSpc>
                <a:spcPct val="75000"/>
              </a:lnSpc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error detection</a:t>
            </a:r>
          </a:p>
          <a:p>
            <a:pPr lvl="1">
              <a:lnSpc>
                <a:spcPct val="75000"/>
              </a:lnSpc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receiver feedback: control msgs (ACK,NAK) rcvr-&gt;sender</a:t>
            </a:r>
          </a:p>
        </p:txBody>
      </p:sp>
      <p:sp>
        <p:nvSpPr>
          <p:cNvPr id="27653" name="Rectangle 7">
            <a:extLst>
              <a:ext uri="{FF2B5EF4-FFF2-40B4-BE49-F238E27FC236}">
                <a16:creationId xmlns:a16="http://schemas.microsoft.com/office/drawing/2014/main" id="{7CA3B04A-A470-465E-9760-7F739039B9D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63513"/>
            <a:ext cx="8001000" cy="996950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rdt2.0: channel with bit errors</a:t>
            </a:r>
          </a:p>
        </p:txBody>
      </p:sp>
      <p:pic>
        <p:nvPicPr>
          <p:cNvPr id="31750" name="Picture 8" descr="underline_base">
            <a:extLst>
              <a:ext uri="{FF2B5EF4-FFF2-40B4-BE49-F238E27FC236}">
                <a16:creationId xmlns:a16="http://schemas.microsoft.com/office/drawing/2014/main" id="{F415F2B8-06EC-4A39-A6F0-42776D75B376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513" y="871538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51" name="Rectangle 9">
            <a:extLst>
              <a:ext uri="{FF2B5EF4-FFF2-40B4-BE49-F238E27FC236}">
                <a16:creationId xmlns:a16="http://schemas.microsoft.com/office/drawing/2014/main" id="{FB2D880D-D8ED-4D40-B803-A60DCA3067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13" y="2516188"/>
            <a:ext cx="9144000" cy="37861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1752" name="Text Box 10">
            <a:extLst>
              <a:ext uri="{FF2B5EF4-FFF2-40B4-BE49-F238E27FC236}">
                <a16:creationId xmlns:a16="http://schemas.microsoft.com/office/drawing/2014/main" id="{F22CFDFB-6A45-429A-816C-11EC335308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5138" y="3678238"/>
            <a:ext cx="6084887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solidFill>
                  <a:srgbClr val="CC0000"/>
                </a:solidFill>
              </a:rPr>
              <a:t>How do humans recover from </a:t>
            </a:r>
            <a:r>
              <a:rPr lang="ja-JP" altLang="en-US" i="1">
                <a:solidFill>
                  <a:srgbClr val="CC0000"/>
                </a:solidFill>
              </a:rPr>
              <a:t>“</a:t>
            </a:r>
            <a:r>
              <a:rPr lang="en-US" altLang="ja-JP" i="1">
                <a:solidFill>
                  <a:srgbClr val="CC0000"/>
                </a:solidFill>
              </a:rPr>
              <a:t>errors</a:t>
            </a:r>
            <a:r>
              <a:rPr lang="ja-JP" altLang="en-US" i="1">
                <a:solidFill>
                  <a:srgbClr val="CC0000"/>
                </a:solidFill>
              </a:rPr>
              <a:t>”</a:t>
            </a:r>
            <a:endParaRPr lang="en-US" altLang="ja-JP" i="1">
              <a:solidFill>
                <a:srgbClr val="CC0000"/>
              </a:solidFill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solidFill>
                  <a:srgbClr val="CC0000"/>
                </a:solidFill>
              </a:rPr>
              <a:t>during conversation?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Footer Placeholder 5">
            <a:extLst>
              <a:ext uri="{FF2B5EF4-FFF2-40B4-BE49-F238E27FC236}">
                <a16:creationId xmlns:a16="http://schemas.microsoft.com/office/drawing/2014/main" id="{BC584280-5B6F-4146-9944-B789B03084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32771" name="Slide Number Placeholder 6">
            <a:extLst>
              <a:ext uri="{FF2B5EF4-FFF2-40B4-BE49-F238E27FC236}">
                <a16:creationId xmlns:a16="http://schemas.microsoft.com/office/drawing/2014/main" id="{9D59FA17-90CB-4775-ACB4-566BC877F6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2521DF90-B27A-4DE2-A507-70A03E097A38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28676" name="Rectangle 2">
            <a:extLst>
              <a:ext uri="{FF2B5EF4-FFF2-40B4-BE49-F238E27FC236}">
                <a16:creationId xmlns:a16="http://schemas.microsoft.com/office/drawing/2014/main" id="{880649E0-91BB-40B7-9FC8-23CD61E71CFA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609600" y="1366838"/>
            <a:ext cx="7896225" cy="4448175"/>
          </a:xfrm>
        </p:spPr>
        <p:txBody>
          <a:bodyPr/>
          <a:lstStyle/>
          <a:p>
            <a:pPr>
              <a:lnSpc>
                <a:spcPct val="75000"/>
              </a:lnSpc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underlying channel may flip bits in packet</a:t>
            </a:r>
          </a:p>
          <a:p>
            <a:pPr lvl="1">
              <a:lnSpc>
                <a:spcPct val="75000"/>
              </a:lnSpc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checksum to detect bit errors</a:t>
            </a:r>
          </a:p>
          <a:p>
            <a:pPr>
              <a:lnSpc>
                <a:spcPct val="75000"/>
              </a:lnSpc>
              <a:buFont typeface="Wingdings" charset="2"/>
              <a:buChar char="§"/>
              <a:defRPr/>
            </a:pPr>
            <a:r>
              <a:rPr lang="en-US" i="1">
                <a:ea typeface="ＭＳ Ｐゴシック" charset="0"/>
                <a:cs typeface="+mn-cs"/>
              </a:rPr>
              <a:t>the</a:t>
            </a:r>
            <a:r>
              <a:rPr lang="en-US">
                <a:ea typeface="ＭＳ Ｐゴシック" charset="0"/>
                <a:cs typeface="+mn-cs"/>
              </a:rPr>
              <a:t> question: how to recover from errors:</a:t>
            </a:r>
          </a:p>
          <a:p>
            <a:pPr lvl="1">
              <a:spcBef>
                <a:spcPct val="45000"/>
              </a:spcBef>
              <a:buFont typeface="Arial"/>
              <a:buChar char="•"/>
              <a:defRPr/>
            </a:pPr>
            <a:r>
              <a:rPr lang="en-US" i="1">
                <a:solidFill>
                  <a:srgbClr val="CC0000"/>
                </a:solidFill>
                <a:ea typeface="ＭＳ Ｐゴシック" charset="0"/>
              </a:rPr>
              <a:t>acknowledgements (ACKs):</a:t>
            </a:r>
            <a:r>
              <a:rPr lang="en-US">
                <a:ea typeface="ＭＳ Ｐゴシック" charset="0"/>
              </a:rPr>
              <a:t> receiver explicitly tells sender that pkt received OK</a:t>
            </a:r>
          </a:p>
          <a:p>
            <a:pPr lvl="1">
              <a:buFont typeface="Arial"/>
              <a:buChar char="•"/>
              <a:defRPr/>
            </a:pPr>
            <a:r>
              <a:rPr lang="en-US" i="1">
                <a:solidFill>
                  <a:srgbClr val="CC0000"/>
                </a:solidFill>
                <a:ea typeface="ＭＳ Ｐゴシック" charset="0"/>
              </a:rPr>
              <a:t>negative acknowledgements (NAKs):</a:t>
            </a:r>
            <a:r>
              <a:rPr lang="en-US">
                <a:ea typeface="ＭＳ Ｐゴシック" charset="0"/>
              </a:rPr>
              <a:t> receiver explicitly tells sender that pkt had errors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sender retransmits pkt on receipt of NAK</a:t>
            </a:r>
          </a:p>
          <a:p>
            <a:pPr>
              <a:lnSpc>
                <a:spcPct val="75000"/>
              </a:lnSpc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new mechanisms in </a:t>
            </a:r>
            <a:r>
              <a:rPr lang="en-US" sz="2400" b="1">
                <a:latin typeface="Courier New" charset="0"/>
                <a:ea typeface="ＭＳ Ｐゴシック" charset="0"/>
                <a:cs typeface="+mn-cs"/>
              </a:rPr>
              <a:t>rdt2.0</a:t>
            </a:r>
            <a:r>
              <a:rPr lang="en-US">
                <a:ea typeface="ＭＳ Ｐゴシック" charset="0"/>
                <a:cs typeface="+mn-cs"/>
              </a:rPr>
              <a:t> (beyond </a:t>
            </a:r>
            <a:r>
              <a:rPr lang="en-US" sz="2400" b="1">
                <a:latin typeface="Courier New" charset="0"/>
                <a:ea typeface="ＭＳ Ｐゴシック" charset="0"/>
                <a:cs typeface="+mn-cs"/>
              </a:rPr>
              <a:t>rdt1.0</a:t>
            </a:r>
            <a:r>
              <a:rPr lang="en-US">
                <a:ea typeface="ＭＳ Ｐゴシック" charset="0"/>
                <a:cs typeface="+mn-cs"/>
              </a:rPr>
              <a:t>):</a:t>
            </a:r>
          </a:p>
          <a:p>
            <a:pPr lvl="1">
              <a:lnSpc>
                <a:spcPct val="75000"/>
              </a:lnSpc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error detection</a:t>
            </a:r>
          </a:p>
          <a:p>
            <a:pPr lvl="1">
              <a:lnSpc>
                <a:spcPct val="75000"/>
              </a:lnSpc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feedback: control msgs (ACK,NAK) from receiver to sender</a:t>
            </a:r>
          </a:p>
        </p:txBody>
      </p:sp>
      <p:sp>
        <p:nvSpPr>
          <p:cNvPr id="28677" name="Rectangle 3">
            <a:extLst>
              <a:ext uri="{FF2B5EF4-FFF2-40B4-BE49-F238E27FC236}">
                <a16:creationId xmlns:a16="http://schemas.microsoft.com/office/drawing/2014/main" id="{6BBD6953-DFD8-4CEB-B310-A6B8D7E8765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63513"/>
            <a:ext cx="8001000" cy="996950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rdt2.0: channel with bit errors</a:t>
            </a:r>
          </a:p>
        </p:txBody>
      </p:sp>
      <p:pic>
        <p:nvPicPr>
          <p:cNvPr id="32774" name="Picture 4" descr="underline_base">
            <a:extLst>
              <a:ext uri="{FF2B5EF4-FFF2-40B4-BE49-F238E27FC236}">
                <a16:creationId xmlns:a16="http://schemas.microsoft.com/office/drawing/2014/main" id="{CE3F7F1B-A74F-4136-ADD2-D286406CD321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513" y="871538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Footer Placeholder 3">
            <a:extLst>
              <a:ext uri="{FF2B5EF4-FFF2-40B4-BE49-F238E27FC236}">
                <a16:creationId xmlns:a16="http://schemas.microsoft.com/office/drawing/2014/main" id="{8EBF1367-FDEA-4518-B6DD-7B547DB09E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33795" name="Slide Number Placeholder 4">
            <a:extLst>
              <a:ext uri="{FF2B5EF4-FFF2-40B4-BE49-F238E27FC236}">
                <a16:creationId xmlns:a16="http://schemas.microsoft.com/office/drawing/2014/main" id="{64475D72-4CC3-4AD7-87C9-EA3702BC10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BC94D7AA-065A-4D56-A93A-437DF0114353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33796" name="Picture 36" descr="underline_base">
            <a:extLst>
              <a:ext uri="{FF2B5EF4-FFF2-40B4-BE49-F238E27FC236}">
                <a16:creationId xmlns:a16="http://schemas.microsoft.com/office/drawing/2014/main" id="{F4564070-A786-41AB-9FAD-B00A12DFA8D6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563" y="855663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01" name="Rectangle 2">
            <a:extLst>
              <a:ext uri="{FF2B5EF4-FFF2-40B4-BE49-F238E27FC236}">
                <a16:creationId xmlns:a16="http://schemas.microsoft.com/office/drawing/2014/main" id="{94EB560C-E9F2-4A3B-AE24-FBB5BD31B02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41288"/>
            <a:ext cx="7772400" cy="1030287"/>
          </a:xfrm>
        </p:spPr>
        <p:txBody>
          <a:bodyPr/>
          <a:lstStyle/>
          <a:p>
            <a:pPr>
              <a:defRPr/>
            </a:pPr>
            <a:r>
              <a:rPr lang="en-US" sz="4000">
                <a:ea typeface="ＭＳ Ｐゴシック" charset="0"/>
                <a:cs typeface="+mj-cs"/>
              </a:rPr>
              <a:t>rdt2.0: FSM specification</a:t>
            </a:r>
            <a:endParaRPr lang="en-US">
              <a:ea typeface="ＭＳ Ｐゴシック" charset="0"/>
              <a:cs typeface="+mj-cs"/>
            </a:endParaRPr>
          </a:p>
        </p:txBody>
      </p:sp>
      <p:sp>
        <p:nvSpPr>
          <p:cNvPr id="33798" name="Oval 3">
            <a:extLst>
              <a:ext uri="{FF2B5EF4-FFF2-40B4-BE49-F238E27FC236}">
                <a16:creationId xmlns:a16="http://schemas.microsoft.com/office/drawing/2014/main" id="{2B9260F9-BAF0-4F81-BE63-004572EBC1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913" y="2209800"/>
            <a:ext cx="985837" cy="9620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33799" name="Text Box 4">
            <a:extLst>
              <a:ext uri="{FF2B5EF4-FFF2-40B4-BE49-F238E27FC236}">
                <a16:creationId xmlns:a16="http://schemas.microsoft.com/office/drawing/2014/main" id="{50CC1A33-1F29-4F9B-A482-A162C0D2C1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313" y="2293938"/>
            <a:ext cx="12001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Wait for call from above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3800" name="Text Box 5">
            <a:extLst>
              <a:ext uri="{FF2B5EF4-FFF2-40B4-BE49-F238E27FC236}">
                <a16:creationId xmlns:a16="http://schemas.microsoft.com/office/drawing/2014/main" id="{59F0E711-C4A1-44DD-B384-025582C586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4888" y="1490663"/>
            <a:ext cx="36433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sndpkt = make_pkt(data, checksum)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udt_send(sndpkt)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3801" name="Line 6">
            <a:extLst>
              <a:ext uri="{FF2B5EF4-FFF2-40B4-BE49-F238E27FC236}">
                <a16:creationId xmlns:a16="http://schemas.microsoft.com/office/drawing/2014/main" id="{2FDF67B5-1727-4DB8-BF40-E2EF3A2F86C9}"/>
              </a:ext>
            </a:extLst>
          </p:cNvPr>
          <p:cNvSpPr>
            <a:spLocks noChangeShapeType="1"/>
          </p:cNvSpPr>
          <p:nvPr/>
        </p:nvSpPr>
        <p:spPr bwMode="auto">
          <a:xfrm>
            <a:off x="1109663" y="1535113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802" name="Text Box 7">
            <a:extLst>
              <a:ext uri="{FF2B5EF4-FFF2-40B4-BE49-F238E27FC236}">
                <a16:creationId xmlns:a16="http://schemas.microsoft.com/office/drawing/2014/main" id="{9CFA1E84-DA6E-4ADE-9B10-2A5DC7FA52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9838" y="5314950"/>
            <a:ext cx="2143125" cy="61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extract(rcvpkt,data)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deliver_data(data)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udt_send(ACK)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3803" name="Text Box 8">
            <a:extLst>
              <a:ext uri="{FF2B5EF4-FFF2-40B4-BE49-F238E27FC236}">
                <a16:creationId xmlns:a16="http://schemas.microsoft.com/office/drawing/2014/main" id="{3CB9E08B-33A8-4C9C-A0EB-4353DBFCA1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7613" y="4781550"/>
            <a:ext cx="215741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rdt_rcv(rcvpkt) &amp;&amp;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   notcorrupt(rcvpkt)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3804" name="Line 9">
            <a:extLst>
              <a:ext uri="{FF2B5EF4-FFF2-40B4-BE49-F238E27FC236}">
                <a16:creationId xmlns:a16="http://schemas.microsoft.com/office/drawing/2014/main" id="{4A3931C1-3720-404C-838B-7D4252B84719}"/>
              </a:ext>
            </a:extLst>
          </p:cNvPr>
          <p:cNvSpPr>
            <a:spLocks noChangeShapeType="1"/>
          </p:cNvSpPr>
          <p:nvPr/>
        </p:nvSpPr>
        <p:spPr bwMode="auto">
          <a:xfrm>
            <a:off x="6419850" y="5370513"/>
            <a:ext cx="148907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805" name="Freeform 10">
            <a:extLst>
              <a:ext uri="{FF2B5EF4-FFF2-40B4-BE49-F238E27FC236}">
                <a16:creationId xmlns:a16="http://schemas.microsoft.com/office/drawing/2014/main" id="{6BF0F423-5E32-494E-863F-5FDEEFF5A0AD}"/>
              </a:ext>
            </a:extLst>
          </p:cNvPr>
          <p:cNvSpPr>
            <a:spLocks/>
          </p:cNvSpPr>
          <p:nvPr/>
        </p:nvSpPr>
        <p:spPr bwMode="auto">
          <a:xfrm flipV="1">
            <a:off x="1057275" y="1979613"/>
            <a:ext cx="1800225" cy="247650"/>
          </a:xfrm>
          <a:custGeom>
            <a:avLst/>
            <a:gdLst>
              <a:gd name="T0" fmla="*/ 0 w 2835"/>
              <a:gd name="T1" fmla="*/ 0 h 525"/>
              <a:gd name="T2" fmla="*/ 2147483646 w 2835"/>
              <a:gd name="T3" fmla="*/ 0 h 52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28575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806" name="Freeform 11">
            <a:extLst>
              <a:ext uri="{FF2B5EF4-FFF2-40B4-BE49-F238E27FC236}">
                <a16:creationId xmlns:a16="http://schemas.microsoft.com/office/drawing/2014/main" id="{DD18DE41-CD32-4176-B241-5F5983111809}"/>
              </a:ext>
            </a:extLst>
          </p:cNvPr>
          <p:cNvSpPr>
            <a:spLocks/>
          </p:cNvSpPr>
          <p:nvPr/>
        </p:nvSpPr>
        <p:spPr bwMode="auto">
          <a:xfrm>
            <a:off x="1104900" y="3140075"/>
            <a:ext cx="1800225" cy="247650"/>
          </a:xfrm>
          <a:custGeom>
            <a:avLst/>
            <a:gdLst>
              <a:gd name="T0" fmla="*/ 0 w 2835"/>
              <a:gd name="T1" fmla="*/ 0 h 525"/>
              <a:gd name="T2" fmla="*/ 2147483646 w 2835"/>
              <a:gd name="T3" fmla="*/ 0 h 52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28575" cmpd="sng">
            <a:solidFill>
              <a:srgbClr val="000000"/>
            </a:solidFill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807" name="Text Box 12">
            <a:extLst>
              <a:ext uri="{FF2B5EF4-FFF2-40B4-BE49-F238E27FC236}">
                <a16:creationId xmlns:a16="http://schemas.microsoft.com/office/drawing/2014/main" id="{A0302187-6271-4EE6-880C-8F71C7B172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1563" y="3492500"/>
            <a:ext cx="354806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rdt_rcv(rcvpkt) &amp;&amp; isACK(rcvpkt)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3808" name="Line 13">
            <a:extLst>
              <a:ext uri="{FF2B5EF4-FFF2-40B4-BE49-F238E27FC236}">
                <a16:creationId xmlns:a16="http://schemas.microsoft.com/office/drawing/2014/main" id="{27BF4A23-C7F1-4BC9-A72F-294B565C736A}"/>
              </a:ext>
            </a:extLst>
          </p:cNvPr>
          <p:cNvSpPr>
            <a:spLocks noChangeShapeType="1"/>
          </p:cNvSpPr>
          <p:nvPr/>
        </p:nvSpPr>
        <p:spPr bwMode="auto">
          <a:xfrm>
            <a:off x="1173163" y="3816350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809" name="Freeform 14">
            <a:extLst>
              <a:ext uri="{FF2B5EF4-FFF2-40B4-BE49-F238E27FC236}">
                <a16:creationId xmlns:a16="http://schemas.microsoft.com/office/drawing/2014/main" id="{B8D396BC-E963-405C-9A91-53B320BC3683}"/>
              </a:ext>
            </a:extLst>
          </p:cNvPr>
          <p:cNvSpPr>
            <a:spLocks/>
          </p:cNvSpPr>
          <p:nvPr/>
        </p:nvSpPr>
        <p:spPr bwMode="auto">
          <a:xfrm>
            <a:off x="3252788" y="2286000"/>
            <a:ext cx="466725" cy="893763"/>
          </a:xfrm>
          <a:custGeom>
            <a:avLst/>
            <a:gdLst>
              <a:gd name="T0" fmla="*/ 0 w 735"/>
              <a:gd name="T1" fmla="*/ 2147483646 h 1080"/>
              <a:gd name="T2" fmla="*/ 0 w 735"/>
              <a:gd name="T3" fmla="*/ 2147483646 h 108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735" h="1080">
                <a:moveTo>
                  <a:pt x="0" y="195"/>
                </a:moveTo>
                <a:cubicBezTo>
                  <a:pt x="690" y="0"/>
                  <a:pt x="735" y="1080"/>
                  <a:pt x="0" y="855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810" name="Text Box 15">
            <a:extLst>
              <a:ext uri="{FF2B5EF4-FFF2-40B4-BE49-F238E27FC236}">
                <a16:creationId xmlns:a16="http://schemas.microsoft.com/office/drawing/2014/main" id="{321C7531-538D-4A7F-95E2-BBBFCB80B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2350" y="2600325"/>
            <a:ext cx="17637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udt_send(sndpkt)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3811" name="Text Box 16">
            <a:extLst>
              <a:ext uri="{FF2B5EF4-FFF2-40B4-BE49-F238E27FC236}">
                <a16:creationId xmlns:a16="http://schemas.microsoft.com/office/drawing/2014/main" id="{B0F6D14E-E502-4B35-88A4-2A79CB85AC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6950" y="1925638"/>
            <a:ext cx="2085975" cy="63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rdt_rcv(rcvpkt) &amp;&amp;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   isNAK(rcvpkt)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3812" name="Line 17">
            <a:extLst>
              <a:ext uri="{FF2B5EF4-FFF2-40B4-BE49-F238E27FC236}">
                <a16:creationId xmlns:a16="http://schemas.microsoft.com/office/drawing/2014/main" id="{09DB49EE-D467-42CA-AC35-EBF0AC74177D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6013" y="2600325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3813" name="Group 18">
            <a:extLst>
              <a:ext uri="{FF2B5EF4-FFF2-40B4-BE49-F238E27FC236}">
                <a16:creationId xmlns:a16="http://schemas.microsoft.com/office/drawing/2014/main" id="{668770FE-46F9-457D-894E-4F42B07F6F18}"/>
              </a:ext>
            </a:extLst>
          </p:cNvPr>
          <p:cNvGrpSpPr>
            <a:grpSpLocks/>
          </p:cNvGrpSpPr>
          <p:nvPr/>
        </p:nvGrpSpPr>
        <p:grpSpPr bwMode="auto">
          <a:xfrm>
            <a:off x="6573838" y="2352675"/>
            <a:ext cx="1924050" cy="858838"/>
            <a:chOff x="2222" y="2660"/>
            <a:chExt cx="1212" cy="541"/>
          </a:xfrm>
        </p:grpSpPr>
        <p:sp>
          <p:nvSpPr>
            <p:cNvPr id="33828" name="Text Box 19">
              <a:extLst>
                <a:ext uri="{FF2B5EF4-FFF2-40B4-BE49-F238E27FC236}">
                  <a16:creationId xmlns:a16="http://schemas.microsoft.com/office/drawing/2014/main" id="{671D064E-420A-4232-9358-352DFBEB37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2" y="3039"/>
              <a:ext cx="1152" cy="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udt_send(NAK)</a:t>
              </a:r>
              <a:endParaRPr lang="en-US" altLang="en-US" sz="1600">
                <a:latin typeface="Times New Roman" panose="02020603050405020304" pitchFamily="18" charset="0"/>
              </a:endParaRPr>
            </a:p>
          </p:txBody>
        </p:sp>
        <p:sp>
          <p:nvSpPr>
            <p:cNvPr id="33829" name="Text Box 20">
              <a:extLst>
                <a:ext uri="{FF2B5EF4-FFF2-40B4-BE49-F238E27FC236}">
                  <a16:creationId xmlns:a16="http://schemas.microsoft.com/office/drawing/2014/main" id="{22BCCCF0-14B1-4C34-BEA1-AB25BA5C79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5" y="2660"/>
              <a:ext cx="1209" cy="1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rdt_rcv(rcvpkt) &amp;&amp; 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  corrupt(rcvpkt)</a:t>
              </a:r>
              <a:endParaRPr lang="en-US" altLang="en-US" sz="1600">
                <a:latin typeface="Times New Roman" panose="02020603050405020304" pitchFamily="18" charset="0"/>
              </a:endParaRPr>
            </a:p>
          </p:txBody>
        </p:sp>
        <p:sp>
          <p:nvSpPr>
            <p:cNvPr id="33830" name="Line 21">
              <a:extLst>
                <a:ext uri="{FF2B5EF4-FFF2-40B4-BE49-F238E27FC236}">
                  <a16:creationId xmlns:a16="http://schemas.microsoft.com/office/drawing/2014/main" id="{6BB46999-202B-41F1-ACC6-51E5D37FF6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5" y="3040"/>
              <a:ext cx="62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814" name="Group 22">
            <a:extLst>
              <a:ext uri="{FF2B5EF4-FFF2-40B4-BE49-F238E27FC236}">
                <a16:creationId xmlns:a16="http://schemas.microsoft.com/office/drawing/2014/main" id="{4D96FF7B-41C2-4524-9096-695056B9410D}"/>
              </a:ext>
            </a:extLst>
          </p:cNvPr>
          <p:cNvGrpSpPr>
            <a:grpSpLocks/>
          </p:cNvGrpSpPr>
          <p:nvPr/>
        </p:nvGrpSpPr>
        <p:grpSpPr bwMode="auto">
          <a:xfrm>
            <a:off x="2292350" y="2222500"/>
            <a:ext cx="1074738" cy="962025"/>
            <a:chOff x="1540" y="2116"/>
            <a:chExt cx="677" cy="606"/>
          </a:xfrm>
        </p:grpSpPr>
        <p:sp>
          <p:nvSpPr>
            <p:cNvPr id="33826" name="Oval 23">
              <a:extLst>
                <a:ext uri="{FF2B5EF4-FFF2-40B4-BE49-F238E27FC236}">
                  <a16:creationId xmlns:a16="http://schemas.microsoft.com/office/drawing/2014/main" id="{1B1B07D8-8F3D-4339-BAF2-575792589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5" y="2116"/>
              <a:ext cx="621" cy="60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33827" name="Text Box 24">
              <a:extLst>
                <a:ext uri="{FF2B5EF4-FFF2-40B4-BE49-F238E27FC236}">
                  <a16:creationId xmlns:a16="http://schemas.microsoft.com/office/drawing/2014/main" id="{87C7F2E5-7095-4A7B-B41E-1D60B54EA8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40" y="2163"/>
              <a:ext cx="677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Wait for ACK or NAK</a:t>
              </a:r>
              <a:endParaRPr lang="en-US" altLang="en-US" sz="1600">
                <a:latin typeface="Times New Roman" panose="02020603050405020304" pitchFamily="18" charset="0"/>
              </a:endParaRPr>
            </a:p>
          </p:txBody>
        </p:sp>
      </p:grpSp>
      <p:sp>
        <p:nvSpPr>
          <p:cNvPr id="33815" name="Line 25">
            <a:extLst>
              <a:ext uri="{FF2B5EF4-FFF2-40B4-BE49-F238E27FC236}">
                <a16:creationId xmlns:a16="http://schemas.microsoft.com/office/drawing/2014/main" id="{6657C5AB-65C9-47F1-BC35-90FFA0D7BC4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4125" y="3497263"/>
            <a:ext cx="433388" cy="244475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816" name="Freeform 26">
            <a:extLst>
              <a:ext uri="{FF2B5EF4-FFF2-40B4-BE49-F238E27FC236}">
                <a16:creationId xmlns:a16="http://schemas.microsoft.com/office/drawing/2014/main" id="{83CB6CB9-E811-4EB8-A73E-7CC800EC6A03}"/>
              </a:ext>
            </a:extLst>
          </p:cNvPr>
          <p:cNvSpPr>
            <a:spLocks/>
          </p:cNvSpPr>
          <p:nvPr/>
        </p:nvSpPr>
        <p:spPr bwMode="auto">
          <a:xfrm>
            <a:off x="6672263" y="3148013"/>
            <a:ext cx="1257300" cy="469900"/>
          </a:xfrm>
          <a:custGeom>
            <a:avLst/>
            <a:gdLst>
              <a:gd name="T0" fmla="*/ 2147483646 w 1500"/>
              <a:gd name="T1" fmla="*/ 2147483646 h 740"/>
              <a:gd name="T2" fmla="*/ 2147483646 w 1500"/>
              <a:gd name="T3" fmla="*/ 2147483646 h 74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28575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3817" name="Group 27">
            <a:extLst>
              <a:ext uri="{FF2B5EF4-FFF2-40B4-BE49-F238E27FC236}">
                <a16:creationId xmlns:a16="http://schemas.microsoft.com/office/drawing/2014/main" id="{CF9BC612-8FAF-4307-8F28-AA13F8EA3038}"/>
              </a:ext>
            </a:extLst>
          </p:cNvPr>
          <p:cNvGrpSpPr>
            <a:grpSpLocks/>
          </p:cNvGrpSpPr>
          <p:nvPr/>
        </p:nvGrpSpPr>
        <p:grpSpPr bwMode="auto">
          <a:xfrm>
            <a:off x="6677025" y="3568700"/>
            <a:ext cx="1200150" cy="962025"/>
            <a:chOff x="1335" y="3347"/>
            <a:chExt cx="756" cy="606"/>
          </a:xfrm>
        </p:grpSpPr>
        <p:sp>
          <p:nvSpPr>
            <p:cNvPr id="33824" name="Oval 28">
              <a:extLst>
                <a:ext uri="{FF2B5EF4-FFF2-40B4-BE49-F238E27FC236}">
                  <a16:creationId xmlns:a16="http://schemas.microsoft.com/office/drawing/2014/main" id="{A10C345B-3B90-44A9-8C90-D8B84D92E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0" y="3347"/>
              <a:ext cx="621" cy="60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33825" name="Text Box 29">
              <a:extLst>
                <a:ext uri="{FF2B5EF4-FFF2-40B4-BE49-F238E27FC236}">
                  <a16:creationId xmlns:a16="http://schemas.microsoft.com/office/drawing/2014/main" id="{D28DAFF8-1AE8-4D2D-863A-8A79B37379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5" y="3400"/>
              <a:ext cx="756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Wait for call from below</a:t>
              </a:r>
              <a:endParaRPr lang="en-US" altLang="en-US" sz="1600">
                <a:latin typeface="Times New Roman" panose="02020603050405020304" pitchFamily="18" charset="0"/>
              </a:endParaRPr>
            </a:p>
          </p:txBody>
        </p:sp>
      </p:grpSp>
      <p:sp>
        <p:nvSpPr>
          <p:cNvPr id="33818" name="Freeform 30">
            <a:extLst>
              <a:ext uri="{FF2B5EF4-FFF2-40B4-BE49-F238E27FC236}">
                <a16:creationId xmlns:a16="http://schemas.microsoft.com/office/drawing/2014/main" id="{E9B5455F-8020-491D-86F3-C021A5AF4E45}"/>
              </a:ext>
            </a:extLst>
          </p:cNvPr>
          <p:cNvSpPr>
            <a:spLocks/>
          </p:cNvSpPr>
          <p:nvPr/>
        </p:nvSpPr>
        <p:spPr bwMode="auto">
          <a:xfrm flipV="1">
            <a:off x="6684963" y="4464050"/>
            <a:ext cx="1257300" cy="469900"/>
          </a:xfrm>
          <a:custGeom>
            <a:avLst/>
            <a:gdLst>
              <a:gd name="T0" fmla="*/ 2147483646 w 1500"/>
              <a:gd name="T1" fmla="*/ 2147483646 h 740"/>
              <a:gd name="T2" fmla="*/ 2147483646 w 1500"/>
              <a:gd name="T3" fmla="*/ 2147483646 h 74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28575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819" name="Text Box 31">
            <a:extLst>
              <a:ext uri="{FF2B5EF4-FFF2-40B4-BE49-F238E27FC236}">
                <a16:creationId xmlns:a16="http://schemas.microsoft.com/office/drawing/2014/main" id="{3DDE5F0D-6928-4D81-A62E-57E62D80D6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8" y="4154488"/>
            <a:ext cx="1089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CC0000"/>
                </a:solidFill>
                <a:latin typeface="Tahoma" panose="020B0604030504040204" pitchFamily="34" charset="0"/>
              </a:rPr>
              <a:t>sender</a:t>
            </a:r>
          </a:p>
        </p:txBody>
      </p:sp>
      <p:sp>
        <p:nvSpPr>
          <p:cNvPr id="33820" name="Text Box 32">
            <a:extLst>
              <a:ext uri="{FF2B5EF4-FFF2-40B4-BE49-F238E27FC236}">
                <a16:creationId xmlns:a16="http://schemas.microsoft.com/office/drawing/2014/main" id="{5592A5EF-DCC9-4BE8-AD13-BC6FE25860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2300" y="1466850"/>
            <a:ext cx="12477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CC0000"/>
                </a:solidFill>
                <a:latin typeface="Tahoma" panose="020B0604030504040204" pitchFamily="34" charset="0"/>
              </a:rPr>
              <a:t>receiver</a:t>
            </a:r>
          </a:p>
        </p:txBody>
      </p:sp>
      <p:sp>
        <p:nvSpPr>
          <p:cNvPr id="33821" name="Line 33">
            <a:extLst>
              <a:ext uri="{FF2B5EF4-FFF2-40B4-BE49-F238E27FC236}">
                <a16:creationId xmlns:a16="http://schemas.microsoft.com/office/drawing/2014/main" id="{7DAA3A0C-B91B-4211-8BE7-76CA10C28C50}"/>
              </a:ext>
            </a:extLst>
          </p:cNvPr>
          <p:cNvSpPr>
            <a:spLocks noChangeShapeType="1"/>
          </p:cNvSpPr>
          <p:nvPr/>
        </p:nvSpPr>
        <p:spPr bwMode="auto">
          <a:xfrm>
            <a:off x="349250" y="2166938"/>
            <a:ext cx="433388" cy="244475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822" name="Text Box 34">
            <a:extLst>
              <a:ext uri="{FF2B5EF4-FFF2-40B4-BE49-F238E27FC236}">
                <a16:creationId xmlns:a16="http://schemas.microsoft.com/office/drawing/2014/main" id="{781B450D-507C-40CD-AE5E-BDB5E1B1C4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1875" y="1212850"/>
            <a:ext cx="2255838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rdt_send(data)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3823" name="Text Box 35">
            <a:extLst>
              <a:ext uri="{FF2B5EF4-FFF2-40B4-BE49-F238E27FC236}">
                <a16:creationId xmlns:a16="http://schemas.microsoft.com/office/drawing/2014/main" id="{D2C38B28-9BC2-4885-9651-F667C0AF91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2088" y="3786188"/>
            <a:ext cx="323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Symbol" panose="05050102010706020507" pitchFamily="18" charset="2"/>
              </a:rPr>
              <a:t>L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Footer Placeholder 5">
            <a:extLst>
              <a:ext uri="{FF2B5EF4-FFF2-40B4-BE49-F238E27FC236}">
                <a16:creationId xmlns:a16="http://schemas.microsoft.com/office/drawing/2014/main" id="{960731DF-9A72-430E-B51D-D08FAE0A08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6147" name="Slide Number Placeholder 6">
            <a:extLst>
              <a:ext uri="{FF2B5EF4-FFF2-40B4-BE49-F238E27FC236}">
                <a16:creationId xmlns:a16="http://schemas.microsoft.com/office/drawing/2014/main" id="{310AA2D5-CEF3-4C1A-8BF9-7341BE9A70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3BF93D97-B174-4D46-8DF0-04D3B31B8AA9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6148" name="Picture 7" descr="underline_base">
            <a:extLst>
              <a:ext uri="{FF2B5EF4-FFF2-40B4-BE49-F238E27FC236}">
                <a16:creationId xmlns:a16="http://schemas.microsoft.com/office/drawing/2014/main" id="{3C52F400-4DBA-4159-AFC8-055FBB8FCF71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7" name="Rectangle 2">
            <a:extLst>
              <a:ext uri="{FF2B5EF4-FFF2-40B4-BE49-F238E27FC236}">
                <a16:creationId xmlns:a16="http://schemas.microsoft.com/office/drawing/2014/main" id="{8A8C8E2C-5639-457F-9572-BAE4F1EC45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Chapter 3 outline</a:t>
            </a:r>
          </a:p>
        </p:txBody>
      </p:sp>
      <p:sp>
        <p:nvSpPr>
          <p:cNvPr id="3078" name="Rectangle 3">
            <a:extLst>
              <a:ext uri="{FF2B5EF4-FFF2-40B4-BE49-F238E27FC236}">
                <a16:creationId xmlns:a16="http://schemas.microsoft.com/office/drawing/2014/main" id="{26138B14-F369-437F-9CD2-4D5C67C1354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marL="566738" indent="-566738">
              <a:buFont typeface="Wingdings" charset="0"/>
              <a:buNone/>
              <a:defRPr/>
            </a:pPr>
            <a:r>
              <a:rPr lang="en-US">
                <a:solidFill>
                  <a:srgbClr val="CC0000"/>
                </a:solidFill>
                <a:ea typeface="ＭＳ Ｐゴシック" charset="0"/>
                <a:cs typeface="+mn-cs"/>
              </a:rPr>
              <a:t>3.1 transport-layer services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3.2 multiplexing and demultiplexing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3.3 connectionless transport: UDP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3.4 principles of reliable data transfer</a:t>
            </a:r>
          </a:p>
        </p:txBody>
      </p:sp>
      <p:sp>
        <p:nvSpPr>
          <p:cNvPr id="3079" name="Rectangle 4">
            <a:extLst>
              <a:ext uri="{FF2B5EF4-FFF2-40B4-BE49-F238E27FC236}">
                <a16:creationId xmlns:a16="http://schemas.microsoft.com/office/drawing/2014/main" id="{3E107A64-26D8-459E-A178-328D2FCEF698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00200"/>
            <a:ext cx="4251325" cy="4648200"/>
          </a:xfrm>
        </p:spPr>
        <p:txBody>
          <a:bodyPr/>
          <a:lstStyle/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3.5 connection-oriented transport: TCP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segment structure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reliable data transfer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flow control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connection management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3.6 principles of congestion control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3.7 TCP congestion control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Footer Placeholder 3">
            <a:extLst>
              <a:ext uri="{FF2B5EF4-FFF2-40B4-BE49-F238E27FC236}">
                <a16:creationId xmlns:a16="http://schemas.microsoft.com/office/drawing/2014/main" id="{4AF151C9-9ABD-4D5B-A7D9-44A746E9E8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34819" name="Slide Number Placeholder 4">
            <a:extLst>
              <a:ext uri="{FF2B5EF4-FFF2-40B4-BE49-F238E27FC236}">
                <a16:creationId xmlns:a16="http://schemas.microsoft.com/office/drawing/2014/main" id="{8653330A-2EA3-4A1E-A974-C3C8263ED1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16EB6FEC-0CDF-400D-90D5-CE685246B95F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34820" name="Picture 49" descr="underline_base">
            <a:extLst>
              <a:ext uri="{FF2B5EF4-FFF2-40B4-BE49-F238E27FC236}">
                <a16:creationId xmlns:a16="http://schemas.microsoft.com/office/drawing/2014/main" id="{28D2F366-ED79-4577-BA44-65D7180325B9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238" y="79851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5" name="Rectangle 2">
            <a:extLst>
              <a:ext uri="{FF2B5EF4-FFF2-40B4-BE49-F238E27FC236}">
                <a16:creationId xmlns:a16="http://schemas.microsoft.com/office/drawing/2014/main" id="{9FC7AE7B-4573-4EC5-928E-273CB42A927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11163" y="185738"/>
            <a:ext cx="7772400" cy="828675"/>
          </a:xfrm>
        </p:spPr>
        <p:txBody>
          <a:bodyPr/>
          <a:lstStyle/>
          <a:p>
            <a:pPr>
              <a:defRPr/>
            </a:pPr>
            <a:r>
              <a:rPr lang="en-US" sz="4000">
                <a:ea typeface="ＭＳ Ｐゴシック" charset="0"/>
                <a:cs typeface="+mj-cs"/>
              </a:rPr>
              <a:t>rdt2.0: operation with no errors</a:t>
            </a:r>
            <a:endParaRPr lang="en-US">
              <a:ea typeface="ＭＳ Ｐゴシック" charset="0"/>
              <a:cs typeface="+mj-cs"/>
            </a:endParaRPr>
          </a:p>
        </p:txBody>
      </p:sp>
      <p:sp>
        <p:nvSpPr>
          <p:cNvPr id="34822" name="Oval 3">
            <a:extLst>
              <a:ext uri="{FF2B5EF4-FFF2-40B4-BE49-F238E27FC236}">
                <a16:creationId xmlns:a16="http://schemas.microsoft.com/office/drawing/2014/main" id="{45415D4E-306E-4C91-A14C-1B399F67CA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913" y="2209800"/>
            <a:ext cx="985837" cy="9620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34823" name="Text Box 4">
            <a:extLst>
              <a:ext uri="{FF2B5EF4-FFF2-40B4-BE49-F238E27FC236}">
                <a16:creationId xmlns:a16="http://schemas.microsoft.com/office/drawing/2014/main" id="{4F787ADF-F821-421B-9FC6-67E24DAAE3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313" y="2293938"/>
            <a:ext cx="12001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Wait for call from above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4824" name="Text Box 5">
            <a:extLst>
              <a:ext uri="{FF2B5EF4-FFF2-40B4-BE49-F238E27FC236}">
                <a16:creationId xmlns:a16="http://schemas.microsoft.com/office/drawing/2014/main" id="{F3A42826-3C71-4798-8901-F4D8128169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4888" y="1490663"/>
            <a:ext cx="36433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snkpkt = make_pkt(data, checksum)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udt_send(sndpkt)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4825" name="Line 6">
            <a:extLst>
              <a:ext uri="{FF2B5EF4-FFF2-40B4-BE49-F238E27FC236}">
                <a16:creationId xmlns:a16="http://schemas.microsoft.com/office/drawing/2014/main" id="{055D1274-7457-4465-AE9F-1101C36DC4E2}"/>
              </a:ext>
            </a:extLst>
          </p:cNvPr>
          <p:cNvSpPr>
            <a:spLocks noChangeShapeType="1"/>
          </p:cNvSpPr>
          <p:nvPr/>
        </p:nvSpPr>
        <p:spPr bwMode="auto">
          <a:xfrm>
            <a:off x="1109663" y="1535113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6" name="Text Box 7">
            <a:extLst>
              <a:ext uri="{FF2B5EF4-FFF2-40B4-BE49-F238E27FC236}">
                <a16:creationId xmlns:a16="http://schemas.microsoft.com/office/drawing/2014/main" id="{E3222FFE-9CAB-480C-9EA8-41F33D0EAF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9838" y="5314950"/>
            <a:ext cx="2143125" cy="61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extract(rcvpkt,data)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deliver_data(data)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udt_send(ACK)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4827" name="Text Box 8">
            <a:extLst>
              <a:ext uri="{FF2B5EF4-FFF2-40B4-BE49-F238E27FC236}">
                <a16:creationId xmlns:a16="http://schemas.microsoft.com/office/drawing/2014/main" id="{A70A25C7-E879-4A99-8960-54F7FC2E8A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7613" y="4781550"/>
            <a:ext cx="215741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rdt_rcv(rcvpkt) &amp;&amp;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   notcorrupt(rcvpkt)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4828" name="Line 9">
            <a:extLst>
              <a:ext uri="{FF2B5EF4-FFF2-40B4-BE49-F238E27FC236}">
                <a16:creationId xmlns:a16="http://schemas.microsoft.com/office/drawing/2014/main" id="{22109614-19C9-49E9-8795-08C69FDF5061}"/>
              </a:ext>
            </a:extLst>
          </p:cNvPr>
          <p:cNvSpPr>
            <a:spLocks noChangeShapeType="1"/>
          </p:cNvSpPr>
          <p:nvPr/>
        </p:nvSpPr>
        <p:spPr bwMode="auto">
          <a:xfrm>
            <a:off x="6419850" y="5370513"/>
            <a:ext cx="148907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9" name="Freeform 10">
            <a:extLst>
              <a:ext uri="{FF2B5EF4-FFF2-40B4-BE49-F238E27FC236}">
                <a16:creationId xmlns:a16="http://schemas.microsoft.com/office/drawing/2014/main" id="{8A9388FB-93F5-44E4-8FFF-8E8B85409E0F}"/>
              </a:ext>
            </a:extLst>
          </p:cNvPr>
          <p:cNvSpPr>
            <a:spLocks/>
          </p:cNvSpPr>
          <p:nvPr/>
        </p:nvSpPr>
        <p:spPr bwMode="auto">
          <a:xfrm flipV="1">
            <a:off x="1057275" y="1979613"/>
            <a:ext cx="1800225" cy="247650"/>
          </a:xfrm>
          <a:custGeom>
            <a:avLst/>
            <a:gdLst>
              <a:gd name="T0" fmla="*/ 0 w 2835"/>
              <a:gd name="T1" fmla="*/ 0 h 525"/>
              <a:gd name="T2" fmla="*/ 2147483646 w 2835"/>
              <a:gd name="T3" fmla="*/ 0 h 52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28575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0" name="Freeform 11">
            <a:extLst>
              <a:ext uri="{FF2B5EF4-FFF2-40B4-BE49-F238E27FC236}">
                <a16:creationId xmlns:a16="http://schemas.microsoft.com/office/drawing/2014/main" id="{134AA4BD-7AC8-45C5-8E2E-291341A6B7A9}"/>
              </a:ext>
            </a:extLst>
          </p:cNvPr>
          <p:cNvSpPr>
            <a:spLocks/>
          </p:cNvSpPr>
          <p:nvPr/>
        </p:nvSpPr>
        <p:spPr bwMode="auto">
          <a:xfrm>
            <a:off x="1104900" y="3140075"/>
            <a:ext cx="1800225" cy="247650"/>
          </a:xfrm>
          <a:custGeom>
            <a:avLst/>
            <a:gdLst>
              <a:gd name="T0" fmla="*/ 0 w 2835"/>
              <a:gd name="T1" fmla="*/ 0 h 525"/>
              <a:gd name="T2" fmla="*/ 2147483646 w 2835"/>
              <a:gd name="T3" fmla="*/ 0 h 52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28575" cmpd="sng">
            <a:solidFill>
              <a:srgbClr val="000000"/>
            </a:solidFill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1" name="Text Box 12">
            <a:extLst>
              <a:ext uri="{FF2B5EF4-FFF2-40B4-BE49-F238E27FC236}">
                <a16:creationId xmlns:a16="http://schemas.microsoft.com/office/drawing/2014/main" id="{3979799E-EBD4-4198-AA54-B9E3EE1D71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1563" y="3492500"/>
            <a:ext cx="354806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rdt_rcv(rcvpkt) &amp;&amp; isACK(rcvpkt)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4832" name="Line 13">
            <a:extLst>
              <a:ext uri="{FF2B5EF4-FFF2-40B4-BE49-F238E27FC236}">
                <a16:creationId xmlns:a16="http://schemas.microsoft.com/office/drawing/2014/main" id="{70E6DC3B-3A47-40CE-8348-B220C765A47A}"/>
              </a:ext>
            </a:extLst>
          </p:cNvPr>
          <p:cNvSpPr>
            <a:spLocks noChangeShapeType="1"/>
          </p:cNvSpPr>
          <p:nvPr/>
        </p:nvSpPr>
        <p:spPr bwMode="auto">
          <a:xfrm>
            <a:off x="1173163" y="3816350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3" name="Freeform 14">
            <a:extLst>
              <a:ext uri="{FF2B5EF4-FFF2-40B4-BE49-F238E27FC236}">
                <a16:creationId xmlns:a16="http://schemas.microsoft.com/office/drawing/2014/main" id="{7E09DD9D-34C9-4694-85E1-B7CA545531E1}"/>
              </a:ext>
            </a:extLst>
          </p:cNvPr>
          <p:cNvSpPr>
            <a:spLocks/>
          </p:cNvSpPr>
          <p:nvPr/>
        </p:nvSpPr>
        <p:spPr bwMode="auto">
          <a:xfrm>
            <a:off x="3252788" y="2286000"/>
            <a:ext cx="466725" cy="893763"/>
          </a:xfrm>
          <a:custGeom>
            <a:avLst/>
            <a:gdLst>
              <a:gd name="T0" fmla="*/ 0 w 735"/>
              <a:gd name="T1" fmla="*/ 2147483646 h 1080"/>
              <a:gd name="T2" fmla="*/ 0 w 735"/>
              <a:gd name="T3" fmla="*/ 2147483646 h 108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735" h="1080">
                <a:moveTo>
                  <a:pt x="0" y="195"/>
                </a:moveTo>
                <a:cubicBezTo>
                  <a:pt x="690" y="0"/>
                  <a:pt x="735" y="1080"/>
                  <a:pt x="0" y="855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4" name="Text Box 15">
            <a:extLst>
              <a:ext uri="{FF2B5EF4-FFF2-40B4-BE49-F238E27FC236}">
                <a16:creationId xmlns:a16="http://schemas.microsoft.com/office/drawing/2014/main" id="{320DC866-58DD-4E59-AA1D-9AD00D856A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2350" y="2600325"/>
            <a:ext cx="17637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udt_send(sndpkt)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4835" name="Text Box 16">
            <a:extLst>
              <a:ext uri="{FF2B5EF4-FFF2-40B4-BE49-F238E27FC236}">
                <a16:creationId xmlns:a16="http://schemas.microsoft.com/office/drawing/2014/main" id="{19DEC255-48C7-420A-B22D-C3C64799E0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6950" y="1925638"/>
            <a:ext cx="2085975" cy="63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rdt_rcv(rcvpkt) &amp;&amp;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   isNAK(rcvpkt)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4836" name="Line 17">
            <a:extLst>
              <a:ext uri="{FF2B5EF4-FFF2-40B4-BE49-F238E27FC236}">
                <a16:creationId xmlns:a16="http://schemas.microsoft.com/office/drawing/2014/main" id="{59D74C1A-DF08-4B7C-A2A9-42FD58017065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6013" y="2600325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4837" name="Group 18">
            <a:extLst>
              <a:ext uri="{FF2B5EF4-FFF2-40B4-BE49-F238E27FC236}">
                <a16:creationId xmlns:a16="http://schemas.microsoft.com/office/drawing/2014/main" id="{C5CFF696-B5B4-4D9C-AC12-7192B65E9485}"/>
              </a:ext>
            </a:extLst>
          </p:cNvPr>
          <p:cNvGrpSpPr>
            <a:grpSpLocks/>
          </p:cNvGrpSpPr>
          <p:nvPr/>
        </p:nvGrpSpPr>
        <p:grpSpPr bwMode="auto">
          <a:xfrm>
            <a:off x="6573838" y="2352675"/>
            <a:ext cx="1924050" cy="858838"/>
            <a:chOff x="2222" y="2660"/>
            <a:chExt cx="1212" cy="541"/>
          </a:xfrm>
        </p:grpSpPr>
        <p:sp>
          <p:nvSpPr>
            <p:cNvPr id="34865" name="Text Box 19">
              <a:extLst>
                <a:ext uri="{FF2B5EF4-FFF2-40B4-BE49-F238E27FC236}">
                  <a16:creationId xmlns:a16="http://schemas.microsoft.com/office/drawing/2014/main" id="{12D6E644-6B20-45CB-A92B-6F04184B99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2" y="3039"/>
              <a:ext cx="1152" cy="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udt_send(NAK)</a:t>
              </a:r>
              <a:endParaRPr lang="en-US" altLang="en-US" sz="1600">
                <a:latin typeface="Times New Roman" panose="02020603050405020304" pitchFamily="18" charset="0"/>
              </a:endParaRPr>
            </a:p>
          </p:txBody>
        </p:sp>
        <p:sp>
          <p:nvSpPr>
            <p:cNvPr id="34866" name="Text Box 20">
              <a:extLst>
                <a:ext uri="{FF2B5EF4-FFF2-40B4-BE49-F238E27FC236}">
                  <a16:creationId xmlns:a16="http://schemas.microsoft.com/office/drawing/2014/main" id="{8504A15A-BD4C-42C9-AD13-D1D1BC4EB1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5" y="2660"/>
              <a:ext cx="1209" cy="1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rdt_rcv(rcvpkt) &amp;&amp; 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  corrupt(rcvpkt)</a:t>
              </a:r>
              <a:endParaRPr lang="en-US" altLang="en-US" sz="1600">
                <a:latin typeface="Times New Roman" panose="02020603050405020304" pitchFamily="18" charset="0"/>
              </a:endParaRPr>
            </a:p>
          </p:txBody>
        </p:sp>
        <p:sp>
          <p:nvSpPr>
            <p:cNvPr id="34867" name="Line 21">
              <a:extLst>
                <a:ext uri="{FF2B5EF4-FFF2-40B4-BE49-F238E27FC236}">
                  <a16:creationId xmlns:a16="http://schemas.microsoft.com/office/drawing/2014/main" id="{0CE58760-6786-4FB8-9834-E2D71D0C07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5" y="3040"/>
              <a:ext cx="62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38" name="Group 22">
            <a:extLst>
              <a:ext uri="{FF2B5EF4-FFF2-40B4-BE49-F238E27FC236}">
                <a16:creationId xmlns:a16="http://schemas.microsoft.com/office/drawing/2014/main" id="{C7F9D2FB-9E1B-4EAA-AD91-C3C44D9004A1}"/>
              </a:ext>
            </a:extLst>
          </p:cNvPr>
          <p:cNvGrpSpPr>
            <a:grpSpLocks/>
          </p:cNvGrpSpPr>
          <p:nvPr/>
        </p:nvGrpSpPr>
        <p:grpSpPr bwMode="auto">
          <a:xfrm>
            <a:off x="2292350" y="2222500"/>
            <a:ext cx="1074738" cy="962025"/>
            <a:chOff x="1540" y="2116"/>
            <a:chExt cx="677" cy="606"/>
          </a:xfrm>
        </p:grpSpPr>
        <p:sp>
          <p:nvSpPr>
            <p:cNvPr id="34863" name="Oval 23">
              <a:extLst>
                <a:ext uri="{FF2B5EF4-FFF2-40B4-BE49-F238E27FC236}">
                  <a16:creationId xmlns:a16="http://schemas.microsoft.com/office/drawing/2014/main" id="{41D73A37-644C-47D4-A7FA-E5EB8ED79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5" y="2116"/>
              <a:ext cx="621" cy="60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34864" name="Text Box 24">
              <a:extLst>
                <a:ext uri="{FF2B5EF4-FFF2-40B4-BE49-F238E27FC236}">
                  <a16:creationId xmlns:a16="http://schemas.microsoft.com/office/drawing/2014/main" id="{23F098DD-9F77-4DB2-969E-177BF1CC75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40" y="2163"/>
              <a:ext cx="677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Wait for ACK or NAK</a:t>
              </a:r>
              <a:endParaRPr lang="en-US" altLang="en-US" sz="1600">
                <a:latin typeface="Times New Roman" panose="02020603050405020304" pitchFamily="18" charset="0"/>
              </a:endParaRPr>
            </a:p>
          </p:txBody>
        </p:sp>
      </p:grpSp>
      <p:sp>
        <p:nvSpPr>
          <p:cNvPr id="34839" name="Freeform 25">
            <a:extLst>
              <a:ext uri="{FF2B5EF4-FFF2-40B4-BE49-F238E27FC236}">
                <a16:creationId xmlns:a16="http://schemas.microsoft.com/office/drawing/2014/main" id="{65034C96-B0EC-4A33-9C7E-96167AEA4FF4}"/>
              </a:ext>
            </a:extLst>
          </p:cNvPr>
          <p:cNvSpPr>
            <a:spLocks/>
          </p:cNvSpPr>
          <p:nvPr/>
        </p:nvSpPr>
        <p:spPr bwMode="auto">
          <a:xfrm>
            <a:off x="6672263" y="3148013"/>
            <a:ext cx="1257300" cy="469900"/>
          </a:xfrm>
          <a:custGeom>
            <a:avLst/>
            <a:gdLst>
              <a:gd name="T0" fmla="*/ 2147483646 w 1500"/>
              <a:gd name="T1" fmla="*/ 2147483646 h 740"/>
              <a:gd name="T2" fmla="*/ 2147483646 w 1500"/>
              <a:gd name="T3" fmla="*/ 2147483646 h 74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28575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40" name="Oval 26">
            <a:extLst>
              <a:ext uri="{FF2B5EF4-FFF2-40B4-BE49-F238E27FC236}">
                <a16:creationId xmlns:a16="http://schemas.microsoft.com/office/drawing/2014/main" id="{F8B2A3CD-3E7C-4D65-9026-1A6D9DF7D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4338" y="3568700"/>
            <a:ext cx="985837" cy="9620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34841" name="Text Box 27">
            <a:extLst>
              <a:ext uri="{FF2B5EF4-FFF2-40B4-BE49-F238E27FC236}">
                <a16:creationId xmlns:a16="http://schemas.microsoft.com/office/drawing/2014/main" id="{89D9B1B1-BE89-4969-A6AB-EF7E99FB08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7025" y="3652838"/>
            <a:ext cx="12001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Wait for call from below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4842" name="Freeform 28">
            <a:extLst>
              <a:ext uri="{FF2B5EF4-FFF2-40B4-BE49-F238E27FC236}">
                <a16:creationId xmlns:a16="http://schemas.microsoft.com/office/drawing/2014/main" id="{72EFFFAC-4423-4CCF-9B70-8010463D6A6C}"/>
              </a:ext>
            </a:extLst>
          </p:cNvPr>
          <p:cNvSpPr>
            <a:spLocks/>
          </p:cNvSpPr>
          <p:nvPr/>
        </p:nvSpPr>
        <p:spPr bwMode="auto">
          <a:xfrm flipV="1">
            <a:off x="6684963" y="4464050"/>
            <a:ext cx="1257300" cy="469900"/>
          </a:xfrm>
          <a:custGeom>
            <a:avLst/>
            <a:gdLst>
              <a:gd name="T0" fmla="*/ 2147483646 w 1500"/>
              <a:gd name="T1" fmla="*/ 2147483646 h 740"/>
              <a:gd name="T2" fmla="*/ 2147483646 w 1500"/>
              <a:gd name="T3" fmla="*/ 2147483646 h 74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28575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8797" name="Group 29">
            <a:extLst>
              <a:ext uri="{FF2B5EF4-FFF2-40B4-BE49-F238E27FC236}">
                <a16:creationId xmlns:a16="http://schemas.microsoft.com/office/drawing/2014/main" id="{F5619412-9194-4F77-A2DF-8BEC1D6034BD}"/>
              </a:ext>
            </a:extLst>
          </p:cNvPr>
          <p:cNvGrpSpPr>
            <a:grpSpLocks/>
          </p:cNvGrpSpPr>
          <p:nvPr/>
        </p:nvGrpSpPr>
        <p:grpSpPr bwMode="auto">
          <a:xfrm>
            <a:off x="349250" y="2166938"/>
            <a:ext cx="1333500" cy="1004887"/>
            <a:chOff x="220" y="1365"/>
            <a:chExt cx="840" cy="633"/>
          </a:xfrm>
        </p:grpSpPr>
        <p:sp>
          <p:nvSpPr>
            <p:cNvPr id="34861" name="Line 30">
              <a:extLst>
                <a:ext uri="{FF2B5EF4-FFF2-40B4-BE49-F238E27FC236}">
                  <a16:creationId xmlns:a16="http://schemas.microsoft.com/office/drawing/2014/main" id="{200B2FC1-6814-4382-820F-EA5009457D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" y="1365"/>
              <a:ext cx="273" cy="154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2" name="Oval 31">
              <a:extLst>
                <a:ext uri="{FF2B5EF4-FFF2-40B4-BE49-F238E27FC236}">
                  <a16:creationId xmlns:a16="http://schemas.microsoft.com/office/drawing/2014/main" id="{8173FE2C-F166-4977-A4DA-3C2902FA7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" y="1392"/>
              <a:ext cx="621" cy="60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</p:grpSp>
      <p:grpSp>
        <p:nvGrpSpPr>
          <p:cNvPr id="288800" name="Group 32">
            <a:extLst>
              <a:ext uri="{FF2B5EF4-FFF2-40B4-BE49-F238E27FC236}">
                <a16:creationId xmlns:a16="http://schemas.microsoft.com/office/drawing/2014/main" id="{BD49536E-3F9C-4CC1-A25C-6A47383A338E}"/>
              </a:ext>
            </a:extLst>
          </p:cNvPr>
          <p:cNvGrpSpPr>
            <a:grpSpLocks/>
          </p:cNvGrpSpPr>
          <p:nvPr/>
        </p:nvGrpSpPr>
        <p:grpSpPr bwMode="auto">
          <a:xfrm>
            <a:off x="6334125" y="3497263"/>
            <a:ext cx="1414463" cy="1033462"/>
            <a:chOff x="3990" y="2203"/>
            <a:chExt cx="891" cy="651"/>
          </a:xfrm>
        </p:grpSpPr>
        <p:sp>
          <p:nvSpPr>
            <p:cNvPr id="34859" name="Line 33">
              <a:extLst>
                <a:ext uri="{FF2B5EF4-FFF2-40B4-BE49-F238E27FC236}">
                  <a16:creationId xmlns:a16="http://schemas.microsoft.com/office/drawing/2014/main" id="{7171ED25-A774-4401-9FEE-B187567765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90" y="2203"/>
              <a:ext cx="273" cy="154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0" name="Oval 34">
              <a:extLst>
                <a:ext uri="{FF2B5EF4-FFF2-40B4-BE49-F238E27FC236}">
                  <a16:creationId xmlns:a16="http://schemas.microsoft.com/office/drawing/2014/main" id="{965BF1AE-F93D-4D91-AA97-9D0ED62D2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0" y="2248"/>
              <a:ext cx="621" cy="60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</p:grpSp>
      <p:sp>
        <p:nvSpPr>
          <p:cNvPr id="34845" name="Text Box 35">
            <a:extLst>
              <a:ext uri="{FF2B5EF4-FFF2-40B4-BE49-F238E27FC236}">
                <a16:creationId xmlns:a16="http://schemas.microsoft.com/office/drawing/2014/main" id="{A1156029-BD18-4244-84CC-869BEAEAE0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0288" y="1200150"/>
            <a:ext cx="225583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rdt_send(data)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288804" name="Line 36">
            <a:extLst>
              <a:ext uri="{FF2B5EF4-FFF2-40B4-BE49-F238E27FC236}">
                <a16:creationId xmlns:a16="http://schemas.microsoft.com/office/drawing/2014/main" id="{63D1D960-E703-4834-8334-6164D07F2E72}"/>
              </a:ext>
            </a:extLst>
          </p:cNvPr>
          <p:cNvSpPr>
            <a:spLocks noChangeShapeType="1"/>
          </p:cNvSpPr>
          <p:nvPr/>
        </p:nvSpPr>
        <p:spPr bwMode="auto">
          <a:xfrm>
            <a:off x="1011238" y="1289050"/>
            <a:ext cx="12700" cy="747713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8805" name="Freeform 37">
            <a:extLst>
              <a:ext uri="{FF2B5EF4-FFF2-40B4-BE49-F238E27FC236}">
                <a16:creationId xmlns:a16="http://schemas.microsoft.com/office/drawing/2014/main" id="{81CE7A52-8189-4350-A17A-FCD5CF858839}"/>
              </a:ext>
            </a:extLst>
          </p:cNvPr>
          <p:cNvSpPr>
            <a:spLocks/>
          </p:cNvSpPr>
          <p:nvPr/>
        </p:nvSpPr>
        <p:spPr bwMode="auto">
          <a:xfrm>
            <a:off x="1011238" y="2006600"/>
            <a:ext cx="6697662" cy="3060700"/>
          </a:xfrm>
          <a:custGeom>
            <a:avLst/>
            <a:gdLst>
              <a:gd name="T0" fmla="*/ 0 w 4219"/>
              <a:gd name="T1" fmla="*/ 2147483646 h 1928"/>
              <a:gd name="T2" fmla="*/ 2147483646 w 4219"/>
              <a:gd name="T3" fmla="*/ 0 h 1928"/>
              <a:gd name="T4" fmla="*/ 2147483646 w 4219"/>
              <a:gd name="T5" fmla="*/ 2147483646 h 1928"/>
              <a:gd name="T6" fmla="*/ 2147483646 w 4219"/>
              <a:gd name="T7" fmla="*/ 2147483646 h 19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219" h="1928">
                <a:moveTo>
                  <a:pt x="0" y="10"/>
                </a:moveTo>
                <a:lnTo>
                  <a:pt x="1003" y="0"/>
                </a:lnTo>
                <a:lnTo>
                  <a:pt x="3387" y="1928"/>
                </a:lnTo>
                <a:lnTo>
                  <a:pt x="4219" y="1928"/>
                </a:ln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8806" name="Group 38">
            <a:extLst>
              <a:ext uri="{FF2B5EF4-FFF2-40B4-BE49-F238E27FC236}">
                <a16:creationId xmlns:a16="http://schemas.microsoft.com/office/drawing/2014/main" id="{8D243428-6745-4E4B-9411-702C37761FEC}"/>
              </a:ext>
            </a:extLst>
          </p:cNvPr>
          <p:cNvGrpSpPr>
            <a:grpSpLocks/>
          </p:cNvGrpSpPr>
          <p:nvPr/>
        </p:nvGrpSpPr>
        <p:grpSpPr bwMode="auto">
          <a:xfrm>
            <a:off x="347663" y="2166938"/>
            <a:ext cx="1333500" cy="1004887"/>
            <a:chOff x="220" y="1365"/>
            <a:chExt cx="840" cy="633"/>
          </a:xfrm>
        </p:grpSpPr>
        <p:sp>
          <p:nvSpPr>
            <p:cNvPr id="34857" name="Line 39">
              <a:extLst>
                <a:ext uri="{FF2B5EF4-FFF2-40B4-BE49-F238E27FC236}">
                  <a16:creationId xmlns:a16="http://schemas.microsoft.com/office/drawing/2014/main" id="{3863A15C-D42C-4A01-8596-684B57EDB3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" y="1365"/>
              <a:ext cx="273" cy="154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8" name="Oval 40">
              <a:extLst>
                <a:ext uri="{FF2B5EF4-FFF2-40B4-BE49-F238E27FC236}">
                  <a16:creationId xmlns:a16="http://schemas.microsoft.com/office/drawing/2014/main" id="{34831D66-15FE-42F9-9142-77755BA60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" y="1392"/>
              <a:ext cx="621" cy="60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</p:grpSp>
      <p:sp>
        <p:nvSpPr>
          <p:cNvPr id="288809" name="Oval 41">
            <a:extLst>
              <a:ext uri="{FF2B5EF4-FFF2-40B4-BE49-F238E27FC236}">
                <a16:creationId xmlns:a16="http://schemas.microsoft.com/office/drawing/2014/main" id="{1F2138B6-8FDB-4271-9C4D-BF9323AFC4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2038" y="2222500"/>
            <a:ext cx="985837" cy="96202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288810" name="Line 42">
            <a:extLst>
              <a:ext uri="{FF2B5EF4-FFF2-40B4-BE49-F238E27FC236}">
                <a16:creationId xmlns:a16="http://schemas.microsoft.com/office/drawing/2014/main" id="{37E10EA0-551A-4DF4-93A9-EB4BBC46C0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61100" y="4902200"/>
            <a:ext cx="12700" cy="119380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8811" name="Freeform 43">
            <a:extLst>
              <a:ext uri="{FF2B5EF4-FFF2-40B4-BE49-F238E27FC236}">
                <a16:creationId xmlns:a16="http://schemas.microsoft.com/office/drawing/2014/main" id="{14CC72E4-C859-4223-95E9-612365B23B46}"/>
              </a:ext>
            </a:extLst>
          </p:cNvPr>
          <p:cNvSpPr>
            <a:spLocks/>
          </p:cNvSpPr>
          <p:nvPr/>
        </p:nvSpPr>
        <p:spPr bwMode="auto">
          <a:xfrm>
            <a:off x="1155700" y="3886200"/>
            <a:ext cx="6667500" cy="2260600"/>
          </a:xfrm>
          <a:custGeom>
            <a:avLst/>
            <a:gdLst>
              <a:gd name="T0" fmla="*/ 2147483646 w 4200"/>
              <a:gd name="T1" fmla="*/ 2147483646 h 1424"/>
              <a:gd name="T2" fmla="*/ 2147483646 w 4200"/>
              <a:gd name="T3" fmla="*/ 2147483646 h 1424"/>
              <a:gd name="T4" fmla="*/ 2147483646 w 4200"/>
              <a:gd name="T5" fmla="*/ 0 h 1424"/>
              <a:gd name="T6" fmla="*/ 0 w 4200"/>
              <a:gd name="T7" fmla="*/ 0 h 14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200" h="1424">
                <a:moveTo>
                  <a:pt x="4200" y="1424"/>
                </a:moveTo>
                <a:lnTo>
                  <a:pt x="3224" y="1424"/>
                </a:lnTo>
                <a:lnTo>
                  <a:pt x="1880" y="0"/>
                </a:lnTo>
                <a:lnTo>
                  <a:pt x="0" y="0"/>
                </a:ln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8812" name="Group 44">
            <a:extLst>
              <a:ext uri="{FF2B5EF4-FFF2-40B4-BE49-F238E27FC236}">
                <a16:creationId xmlns:a16="http://schemas.microsoft.com/office/drawing/2014/main" id="{43E79ECD-774A-4BAF-A8BC-43B6FEE50317}"/>
              </a:ext>
            </a:extLst>
          </p:cNvPr>
          <p:cNvGrpSpPr>
            <a:grpSpLocks/>
          </p:cNvGrpSpPr>
          <p:nvPr/>
        </p:nvGrpSpPr>
        <p:grpSpPr bwMode="auto">
          <a:xfrm>
            <a:off x="347663" y="2166938"/>
            <a:ext cx="1333500" cy="1004887"/>
            <a:chOff x="220" y="1365"/>
            <a:chExt cx="840" cy="633"/>
          </a:xfrm>
        </p:grpSpPr>
        <p:sp>
          <p:nvSpPr>
            <p:cNvPr id="34855" name="Line 45">
              <a:extLst>
                <a:ext uri="{FF2B5EF4-FFF2-40B4-BE49-F238E27FC236}">
                  <a16:creationId xmlns:a16="http://schemas.microsoft.com/office/drawing/2014/main" id="{976DB765-D4DA-4924-9D66-42AAB63D1C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" y="1365"/>
              <a:ext cx="273" cy="154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6" name="Oval 46">
              <a:extLst>
                <a:ext uri="{FF2B5EF4-FFF2-40B4-BE49-F238E27FC236}">
                  <a16:creationId xmlns:a16="http://schemas.microsoft.com/office/drawing/2014/main" id="{AD2D8C7E-960C-47F7-A008-A83ECBBB8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" y="1392"/>
              <a:ext cx="621" cy="60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</p:grpSp>
      <p:sp>
        <p:nvSpPr>
          <p:cNvPr id="288815" name="Oval 47">
            <a:extLst>
              <a:ext uri="{FF2B5EF4-FFF2-40B4-BE49-F238E27FC236}">
                <a16:creationId xmlns:a16="http://schemas.microsoft.com/office/drawing/2014/main" id="{074289CD-EB29-4D14-86FA-107213CD18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8863" y="2227263"/>
            <a:ext cx="985837" cy="962025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34854" name="Text Box 48">
            <a:extLst>
              <a:ext uri="{FF2B5EF4-FFF2-40B4-BE49-F238E27FC236}">
                <a16:creationId xmlns:a16="http://schemas.microsoft.com/office/drawing/2014/main" id="{2682A206-962A-49BE-8710-E9B3A8DBDD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9700" y="3854450"/>
            <a:ext cx="323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Symbol" panose="05050102010706020507" pitchFamily="18" charset="2"/>
              </a:rPr>
              <a:t>L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887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87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87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887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888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888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888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888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1000"/>
                                        <p:tgtEl>
                                          <p:spTgt spid="28880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8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28880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8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2888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8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1000"/>
                                        <p:tgtEl>
                                          <p:spTgt spid="2888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0"/>
                                            </p:cond>
                                          </p:stCondLst>
                                        </p:cTn>
                                        <p:tgtEl>
                                          <p:spTgt spid="288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8809" grpId="0" animBg="1"/>
      <p:bldP spid="288815" grpId="0" animBg="1"/>
      <p:bldP spid="288815" grpId="1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Footer Placeholder 3">
            <a:extLst>
              <a:ext uri="{FF2B5EF4-FFF2-40B4-BE49-F238E27FC236}">
                <a16:creationId xmlns:a16="http://schemas.microsoft.com/office/drawing/2014/main" id="{CE5DC553-52CA-4288-A21C-59CD868988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35843" name="Slide Number Placeholder 4">
            <a:extLst>
              <a:ext uri="{FF2B5EF4-FFF2-40B4-BE49-F238E27FC236}">
                <a16:creationId xmlns:a16="http://schemas.microsoft.com/office/drawing/2014/main" id="{F4780D4F-D377-4FE0-9424-7D38C3BDDB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F4BD8163-C513-4BB3-A771-7B2CF7EF3385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31748" name="Rectangle 2">
            <a:extLst>
              <a:ext uri="{FF2B5EF4-FFF2-40B4-BE49-F238E27FC236}">
                <a16:creationId xmlns:a16="http://schemas.microsoft.com/office/drawing/2014/main" id="{FAB3B3EA-7161-494D-850F-76F9E904665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0063" y="185738"/>
            <a:ext cx="7772400" cy="885825"/>
          </a:xfrm>
        </p:spPr>
        <p:txBody>
          <a:bodyPr/>
          <a:lstStyle/>
          <a:p>
            <a:pPr>
              <a:defRPr/>
            </a:pPr>
            <a:r>
              <a:rPr lang="en-US" sz="4000">
                <a:ea typeface="ＭＳ Ｐゴシック" charset="0"/>
                <a:cs typeface="+mj-cs"/>
              </a:rPr>
              <a:t>rdt2.0: error scenario</a:t>
            </a:r>
            <a:endParaRPr lang="en-US">
              <a:ea typeface="ＭＳ Ｐゴシック" charset="0"/>
              <a:cs typeface="+mj-cs"/>
            </a:endParaRPr>
          </a:p>
        </p:txBody>
      </p:sp>
      <p:sp>
        <p:nvSpPr>
          <p:cNvPr id="35845" name="Oval 3">
            <a:extLst>
              <a:ext uri="{FF2B5EF4-FFF2-40B4-BE49-F238E27FC236}">
                <a16:creationId xmlns:a16="http://schemas.microsoft.com/office/drawing/2014/main" id="{2DC7E987-F9E0-4DE6-A45E-019FAB37C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913" y="2209800"/>
            <a:ext cx="985837" cy="9620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35846" name="Text Box 4">
            <a:extLst>
              <a:ext uri="{FF2B5EF4-FFF2-40B4-BE49-F238E27FC236}">
                <a16:creationId xmlns:a16="http://schemas.microsoft.com/office/drawing/2014/main" id="{9AAF2DFE-0E21-4AA3-944D-12939D1D90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313" y="2293938"/>
            <a:ext cx="12001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Wait for call from above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5847" name="Text Box 5">
            <a:extLst>
              <a:ext uri="{FF2B5EF4-FFF2-40B4-BE49-F238E27FC236}">
                <a16:creationId xmlns:a16="http://schemas.microsoft.com/office/drawing/2014/main" id="{BEAD553C-B11D-4134-87F8-122144987B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4888" y="1490663"/>
            <a:ext cx="36433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snkpkt = make_pkt(data, checksum)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udt_send(sndpkt)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5848" name="Line 6">
            <a:extLst>
              <a:ext uri="{FF2B5EF4-FFF2-40B4-BE49-F238E27FC236}">
                <a16:creationId xmlns:a16="http://schemas.microsoft.com/office/drawing/2014/main" id="{835F8B85-0111-4398-8454-2BFEE2E8B5DD}"/>
              </a:ext>
            </a:extLst>
          </p:cNvPr>
          <p:cNvSpPr>
            <a:spLocks noChangeShapeType="1"/>
          </p:cNvSpPr>
          <p:nvPr/>
        </p:nvSpPr>
        <p:spPr bwMode="auto">
          <a:xfrm>
            <a:off x="1109663" y="1535113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9" name="Text Box 7">
            <a:extLst>
              <a:ext uri="{FF2B5EF4-FFF2-40B4-BE49-F238E27FC236}">
                <a16:creationId xmlns:a16="http://schemas.microsoft.com/office/drawing/2014/main" id="{26AC8384-C139-400D-B63F-C5A922BE40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9838" y="5314950"/>
            <a:ext cx="2143125" cy="61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extract(rcvpkt,data)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deliver_data(data)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udt_send(ACK)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5850" name="Text Box 8">
            <a:extLst>
              <a:ext uri="{FF2B5EF4-FFF2-40B4-BE49-F238E27FC236}">
                <a16:creationId xmlns:a16="http://schemas.microsoft.com/office/drawing/2014/main" id="{4213338F-99AC-4B51-958F-3D4EE83B2F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7613" y="4781550"/>
            <a:ext cx="215741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rdt_rcv(rcvpkt) &amp;&amp;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   notcorrupt(rcvpkt)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5851" name="Line 9">
            <a:extLst>
              <a:ext uri="{FF2B5EF4-FFF2-40B4-BE49-F238E27FC236}">
                <a16:creationId xmlns:a16="http://schemas.microsoft.com/office/drawing/2014/main" id="{25F5A49D-6317-4627-AD8B-046623DABD2B}"/>
              </a:ext>
            </a:extLst>
          </p:cNvPr>
          <p:cNvSpPr>
            <a:spLocks noChangeShapeType="1"/>
          </p:cNvSpPr>
          <p:nvPr/>
        </p:nvSpPr>
        <p:spPr bwMode="auto">
          <a:xfrm>
            <a:off x="6419850" y="5370513"/>
            <a:ext cx="148907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2" name="Freeform 10">
            <a:extLst>
              <a:ext uri="{FF2B5EF4-FFF2-40B4-BE49-F238E27FC236}">
                <a16:creationId xmlns:a16="http://schemas.microsoft.com/office/drawing/2014/main" id="{5010C6A2-9848-42B6-B2EF-628345C1C255}"/>
              </a:ext>
            </a:extLst>
          </p:cNvPr>
          <p:cNvSpPr>
            <a:spLocks/>
          </p:cNvSpPr>
          <p:nvPr/>
        </p:nvSpPr>
        <p:spPr bwMode="auto">
          <a:xfrm flipV="1">
            <a:off x="1057275" y="1979613"/>
            <a:ext cx="1800225" cy="247650"/>
          </a:xfrm>
          <a:custGeom>
            <a:avLst/>
            <a:gdLst>
              <a:gd name="T0" fmla="*/ 0 w 2835"/>
              <a:gd name="T1" fmla="*/ 0 h 525"/>
              <a:gd name="T2" fmla="*/ 2147483646 w 2835"/>
              <a:gd name="T3" fmla="*/ 0 h 52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28575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3" name="Freeform 11">
            <a:extLst>
              <a:ext uri="{FF2B5EF4-FFF2-40B4-BE49-F238E27FC236}">
                <a16:creationId xmlns:a16="http://schemas.microsoft.com/office/drawing/2014/main" id="{181D3083-1B2D-4884-9D9A-2D1DA4D38A15}"/>
              </a:ext>
            </a:extLst>
          </p:cNvPr>
          <p:cNvSpPr>
            <a:spLocks/>
          </p:cNvSpPr>
          <p:nvPr/>
        </p:nvSpPr>
        <p:spPr bwMode="auto">
          <a:xfrm>
            <a:off x="1104900" y="3140075"/>
            <a:ext cx="1800225" cy="247650"/>
          </a:xfrm>
          <a:custGeom>
            <a:avLst/>
            <a:gdLst>
              <a:gd name="T0" fmla="*/ 0 w 2835"/>
              <a:gd name="T1" fmla="*/ 0 h 525"/>
              <a:gd name="T2" fmla="*/ 2147483646 w 2835"/>
              <a:gd name="T3" fmla="*/ 0 h 52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28575" cmpd="sng">
            <a:solidFill>
              <a:srgbClr val="000000"/>
            </a:solidFill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4" name="Text Box 12">
            <a:extLst>
              <a:ext uri="{FF2B5EF4-FFF2-40B4-BE49-F238E27FC236}">
                <a16:creationId xmlns:a16="http://schemas.microsoft.com/office/drawing/2014/main" id="{41C8150B-B7CF-40CB-BCFC-E2C811A95C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1563" y="3492500"/>
            <a:ext cx="354806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rdt_rcv(rcvpkt) &amp;&amp; isACK(rcvpkt)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5855" name="Line 13">
            <a:extLst>
              <a:ext uri="{FF2B5EF4-FFF2-40B4-BE49-F238E27FC236}">
                <a16:creationId xmlns:a16="http://schemas.microsoft.com/office/drawing/2014/main" id="{93B878F5-D152-4889-BC1A-54097A36E3E8}"/>
              </a:ext>
            </a:extLst>
          </p:cNvPr>
          <p:cNvSpPr>
            <a:spLocks noChangeShapeType="1"/>
          </p:cNvSpPr>
          <p:nvPr/>
        </p:nvSpPr>
        <p:spPr bwMode="auto">
          <a:xfrm>
            <a:off x="1173163" y="3816350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6" name="Freeform 14">
            <a:extLst>
              <a:ext uri="{FF2B5EF4-FFF2-40B4-BE49-F238E27FC236}">
                <a16:creationId xmlns:a16="http://schemas.microsoft.com/office/drawing/2014/main" id="{1B92DB0B-E222-44D2-835E-BE6AF875507E}"/>
              </a:ext>
            </a:extLst>
          </p:cNvPr>
          <p:cNvSpPr>
            <a:spLocks/>
          </p:cNvSpPr>
          <p:nvPr/>
        </p:nvSpPr>
        <p:spPr bwMode="auto">
          <a:xfrm>
            <a:off x="3252788" y="2286000"/>
            <a:ext cx="466725" cy="893763"/>
          </a:xfrm>
          <a:custGeom>
            <a:avLst/>
            <a:gdLst>
              <a:gd name="T0" fmla="*/ 0 w 735"/>
              <a:gd name="T1" fmla="*/ 2147483646 h 1080"/>
              <a:gd name="T2" fmla="*/ 0 w 735"/>
              <a:gd name="T3" fmla="*/ 2147483646 h 108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735" h="1080">
                <a:moveTo>
                  <a:pt x="0" y="195"/>
                </a:moveTo>
                <a:cubicBezTo>
                  <a:pt x="690" y="0"/>
                  <a:pt x="735" y="1080"/>
                  <a:pt x="0" y="855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7" name="Text Box 15">
            <a:extLst>
              <a:ext uri="{FF2B5EF4-FFF2-40B4-BE49-F238E27FC236}">
                <a16:creationId xmlns:a16="http://schemas.microsoft.com/office/drawing/2014/main" id="{7825F19F-95EA-4315-9EB5-DEE29BFFD0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2350" y="2600325"/>
            <a:ext cx="17637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udt_send(sndpkt)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5858" name="Text Box 16">
            <a:extLst>
              <a:ext uri="{FF2B5EF4-FFF2-40B4-BE49-F238E27FC236}">
                <a16:creationId xmlns:a16="http://schemas.microsoft.com/office/drawing/2014/main" id="{66C9928D-2BEC-4E68-ABDF-815DE44FAC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6950" y="1925638"/>
            <a:ext cx="2085975" cy="63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rdt_rcv(rcvpkt) &amp;&amp;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   isNAK(rcvpkt)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5859" name="Line 17">
            <a:extLst>
              <a:ext uri="{FF2B5EF4-FFF2-40B4-BE49-F238E27FC236}">
                <a16:creationId xmlns:a16="http://schemas.microsoft.com/office/drawing/2014/main" id="{CC1D21CE-60DB-4D56-A0EA-260E77B67CDD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6013" y="2600325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5860" name="Group 18">
            <a:extLst>
              <a:ext uri="{FF2B5EF4-FFF2-40B4-BE49-F238E27FC236}">
                <a16:creationId xmlns:a16="http://schemas.microsoft.com/office/drawing/2014/main" id="{2B20B9FD-1BA9-4047-9E59-0858A33717A0}"/>
              </a:ext>
            </a:extLst>
          </p:cNvPr>
          <p:cNvGrpSpPr>
            <a:grpSpLocks/>
          </p:cNvGrpSpPr>
          <p:nvPr/>
        </p:nvGrpSpPr>
        <p:grpSpPr bwMode="auto">
          <a:xfrm>
            <a:off x="6573838" y="2352675"/>
            <a:ext cx="1924050" cy="858838"/>
            <a:chOff x="2222" y="2660"/>
            <a:chExt cx="1212" cy="541"/>
          </a:xfrm>
        </p:grpSpPr>
        <p:sp>
          <p:nvSpPr>
            <p:cNvPr id="35893" name="Text Box 19">
              <a:extLst>
                <a:ext uri="{FF2B5EF4-FFF2-40B4-BE49-F238E27FC236}">
                  <a16:creationId xmlns:a16="http://schemas.microsoft.com/office/drawing/2014/main" id="{81A9F52C-2ECB-4F28-B082-7B84D4AAAB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2" y="3039"/>
              <a:ext cx="1152" cy="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udt_send(NAK)</a:t>
              </a:r>
              <a:endParaRPr lang="en-US" altLang="en-US" sz="1600">
                <a:latin typeface="Times New Roman" panose="02020603050405020304" pitchFamily="18" charset="0"/>
              </a:endParaRPr>
            </a:p>
          </p:txBody>
        </p:sp>
        <p:sp>
          <p:nvSpPr>
            <p:cNvPr id="35894" name="Text Box 20">
              <a:extLst>
                <a:ext uri="{FF2B5EF4-FFF2-40B4-BE49-F238E27FC236}">
                  <a16:creationId xmlns:a16="http://schemas.microsoft.com/office/drawing/2014/main" id="{F5C16C3E-5648-45C2-B67D-3808840CFD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5" y="2660"/>
              <a:ext cx="1209" cy="1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rdt_rcv(rcvpkt) &amp;&amp; 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  corrupt(rcvpkt)</a:t>
              </a:r>
              <a:endParaRPr lang="en-US" altLang="en-US" sz="1600">
                <a:latin typeface="Times New Roman" panose="02020603050405020304" pitchFamily="18" charset="0"/>
              </a:endParaRPr>
            </a:p>
          </p:txBody>
        </p:sp>
        <p:sp>
          <p:nvSpPr>
            <p:cNvPr id="35895" name="Line 21">
              <a:extLst>
                <a:ext uri="{FF2B5EF4-FFF2-40B4-BE49-F238E27FC236}">
                  <a16:creationId xmlns:a16="http://schemas.microsoft.com/office/drawing/2014/main" id="{B3393297-8663-46C0-B724-EE9DE7E057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5" y="3040"/>
              <a:ext cx="62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61" name="Group 22">
            <a:extLst>
              <a:ext uri="{FF2B5EF4-FFF2-40B4-BE49-F238E27FC236}">
                <a16:creationId xmlns:a16="http://schemas.microsoft.com/office/drawing/2014/main" id="{7FC04165-5EE7-49EA-B568-32214D407FA9}"/>
              </a:ext>
            </a:extLst>
          </p:cNvPr>
          <p:cNvGrpSpPr>
            <a:grpSpLocks/>
          </p:cNvGrpSpPr>
          <p:nvPr/>
        </p:nvGrpSpPr>
        <p:grpSpPr bwMode="auto">
          <a:xfrm>
            <a:off x="2292350" y="2222500"/>
            <a:ext cx="1074738" cy="962025"/>
            <a:chOff x="1540" y="2116"/>
            <a:chExt cx="677" cy="606"/>
          </a:xfrm>
        </p:grpSpPr>
        <p:sp>
          <p:nvSpPr>
            <p:cNvPr id="35891" name="Oval 23">
              <a:extLst>
                <a:ext uri="{FF2B5EF4-FFF2-40B4-BE49-F238E27FC236}">
                  <a16:creationId xmlns:a16="http://schemas.microsoft.com/office/drawing/2014/main" id="{264F5FAB-A8E6-4470-9F0C-971A11CDF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5" y="2116"/>
              <a:ext cx="621" cy="60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35892" name="Text Box 24">
              <a:extLst>
                <a:ext uri="{FF2B5EF4-FFF2-40B4-BE49-F238E27FC236}">
                  <a16:creationId xmlns:a16="http://schemas.microsoft.com/office/drawing/2014/main" id="{A028F2E5-082A-4554-A65D-031FFE1E3C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40" y="2163"/>
              <a:ext cx="677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Wait for ACK or NAK</a:t>
              </a:r>
              <a:endParaRPr lang="en-US" altLang="en-US" sz="1600">
                <a:latin typeface="Times New Roman" panose="02020603050405020304" pitchFamily="18" charset="0"/>
              </a:endParaRPr>
            </a:p>
          </p:txBody>
        </p:sp>
      </p:grpSp>
      <p:sp>
        <p:nvSpPr>
          <p:cNvPr id="35862" name="Freeform 25">
            <a:extLst>
              <a:ext uri="{FF2B5EF4-FFF2-40B4-BE49-F238E27FC236}">
                <a16:creationId xmlns:a16="http://schemas.microsoft.com/office/drawing/2014/main" id="{59DA36E9-1024-4D38-81DF-C4808AD8FA0B}"/>
              </a:ext>
            </a:extLst>
          </p:cNvPr>
          <p:cNvSpPr>
            <a:spLocks/>
          </p:cNvSpPr>
          <p:nvPr/>
        </p:nvSpPr>
        <p:spPr bwMode="auto">
          <a:xfrm>
            <a:off x="6672263" y="3148013"/>
            <a:ext cx="1257300" cy="469900"/>
          </a:xfrm>
          <a:custGeom>
            <a:avLst/>
            <a:gdLst>
              <a:gd name="T0" fmla="*/ 2147483646 w 1500"/>
              <a:gd name="T1" fmla="*/ 2147483646 h 740"/>
              <a:gd name="T2" fmla="*/ 2147483646 w 1500"/>
              <a:gd name="T3" fmla="*/ 2147483646 h 74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28575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3" name="Oval 26">
            <a:extLst>
              <a:ext uri="{FF2B5EF4-FFF2-40B4-BE49-F238E27FC236}">
                <a16:creationId xmlns:a16="http://schemas.microsoft.com/office/drawing/2014/main" id="{5E8AEED8-4DB8-4FC3-8DC2-14F2F9F71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4338" y="3568700"/>
            <a:ext cx="985837" cy="9620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35864" name="Text Box 27">
            <a:extLst>
              <a:ext uri="{FF2B5EF4-FFF2-40B4-BE49-F238E27FC236}">
                <a16:creationId xmlns:a16="http://schemas.microsoft.com/office/drawing/2014/main" id="{8DD85A89-2398-47B7-8957-44F018C1A1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7025" y="3652838"/>
            <a:ext cx="12001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Wait for call from below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5865" name="Freeform 28">
            <a:extLst>
              <a:ext uri="{FF2B5EF4-FFF2-40B4-BE49-F238E27FC236}">
                <a16:creationId xmlns:a16="http://schemas.microsoft.com/office/drawing/2014/main" id="{B04E3C2C-C263-4BBB-A6A8-32F8039E16CC}"/>
              </a:ext>
            </a:extLst>
          </p:cNvPr>
          <p:cNvSpPr>
            <a:spLocks/>
          </p:cNvSpPr>
          <p:nvPr/>
        </p:nvSpPr>
        <p:spPr bwMode="auto">
          <a:xfrm flipV="1">
            <a:off x="6684963" y="4464050"/>
            <a:ext cx="1257300" cy="469900"/>
          </a:xfrm>
          <a:custGeom>
            <a:avLst/>
            <a:gdLst>
              <a:gd name="T0" fmla="*/ 2147483646 w 1500"/>
              <a:gd name="T1" fmla="*/ 2147483646 h 740"/>
              <a:gd name="T2" fmla="*/ 2147483646 w 1500"/>
              <a:gd name="T3" fmla="*/ 2147483646 h 74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28575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9821" name="Group 29">
            <a:extLst>
              <a:ext uri="{FF2B5EF4-FFF2-40B4-BE49-F238E27FC236}">
                <a16:creationId xmlns:a16="http://schemas.microsoft.com/office/drawing/2014/main" id="{45BD32D6-9309-4CD0-8E07-65E91EB39B72}"/>
              </a:ext>
            </a:extLst>
          </p:cNvPr>
          <p:cNvGrpSpPr>
            <a:grpSpLocks/>
          </p:cNvGrpSpPr>
          <p:nvPr/>
        </p:nvGrpSpPr>
        <p:grpSpPr bwMode="auto">
          <a:xfrm>
            <a:off x="349250" y="2166938"/>
            <a:ext cx="1333500" cy="1004887"/>
            <a:chOff x="220" y="1365"/>
            <a:chExt cx="840" cy="633"/>
          </a:xfrm>
        </p:grpSpPr>
        <p:sp>
          <p:nvSpPr>
            <p:cNvPr id="35889" name="Line 30">
              <a:extLst>
                <a:ext uri="{FF2B5EF4-FFF2-40B4-BE49-F238E27FC236}">
                  <a16:creationId xmlns:a16="http://schemas.microsoft.com/office/drawing/2014/main" id="{43FE70D3-C6F8-40BB-B09E-D5FBD85BC3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" y="1365"/>
              <a:ext cx="273" cy="154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0" name="Oval 31">
              <a:extLst>
                <a:ext uri="{FF2B5EF4-FFF2-40B4-BE49-F238E27FC236}">
                  <a16:creationId xmlns:a16="http://schemas.microsoft.com/office/drawing/2014/main" id="{B3DFD2A2-60A5-414D-ADD1-0BD27AD9E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" y="1392"/>
              <a:ext cx="621" cy="60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</p:grpSp>
      <p:grpSp>
        <p:nvGrpSpPr>
          <p:cNvPr id="289824" name="Group 32">
            <a:extLst>
              <a:ext uri="{FF2B5EF4-FFF2-40B4-BE49-F238E27FC236}">
                <a16:creationId xmlns:a16="http://schemas.microsoft.com/office/drawing/2014/main" id="{A062D80B-DA8D-4485-A471-C6F8C3CAA344}"/>
              </a:ext>
            </a:extLst>
          </p:cNvPr>
          <p:cNvGrpSpPr>
            <a:grpSpLocks/>
          </p:cNvGrpSpPr>
          <p:nvPr/>
        </p:nvGrpSpPr>
        <p:grpSpPr bwMode="auto">
          <a:xfrm>
            <a:off x="6334125" y="3497263"/>
            <a:ext cx="1414463" cy="1033462"/>
            <a:chOff x="3990" y="2203"/>
            <a:chExt cx="891" cy="651"/>
          </a:xfrm>
        </p:grpSpPr>
        <p:sp>
          <p:nvSpPr>
            <p:cNvPr id="35887" name="Line 33">
              <a:extLst>
                <a:ext uri="{FF2B5EF4-FFF2-40B4-BE49-F238E27FC236}">
                  <a16:creationId xmlns:a16="http://schemas.microsoft.com/office/drawing/2014/main" id="{6A277AAF-2CF3-433B-AECA-48EB9B8503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90" y="2203"/>
              <a:ext cx="273" cy="154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8" name="Oval 34">
              <a:extLst>
                <a:ext uri="{FF2B5EF4-FFF2-40B4-BE49-F238E27FC236}">
                  <a16:creationId xmlns:a16="http://schemas.microsoft.com/office/drawing/2014/main" id="{236DDCC1-F08A-402A-9425-A7A815755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0" y="2248"/>
              <a:ext cx="621" cy="60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</p:grpSp>
      <p:sp>
        <p:nvSpPr>
          <p:cNvPr id="35868" name="Text Box 35">
            <a:extLst>
              <a:ext uri="{FF2B5EF4-FFF2-40B4-BE49-F238E27FC236}">
                <a16:creationId xmlns:a16="http://schemas.microsoft.com/office/drawing/2014/main" id="{3731EA4F-10B9-48D6-A4D5-A4EF74F4F6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0288" y="1200150"/>
            <a:ext cx="225583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rdt_send(data)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289828" name="Line 36">
            <a:extLst>
              <a:ext uri="{FF2B5EF4-FFF2-40B4-BE49-F238E27FC236}">
                <a16:creationId xmlns:a16="http://schemas.microsoft.com/office/drawing/2014/main" id="{7E2CAB8F-74C9-4738-A303-A3EE5C8A1C31}"/>
              </a:ext>
            </a:extLst>
          </p:cNvPr>
          <p:cNvSpPr>
            <a:spLocks noChangeShapeType="1"/>
          </p:cNvSpPr>
          <p:nvPr/>
        </p:nvSpPr>
        <p:spPr bwMode="auto">
          <a:xfrm>
            <a:off x="1011238" y="1289050"/>
            <a:ext cx="12700" cy="747713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9829" name="Freeform 37">
            <a:extLst>
              <a:ext uri="{FF2B5EF4-FFF2-40B4-BE49-F238E27FC236}">
                <a16:creationId xmlns:a16="http://schemas.microsoft.com/office/drawing/2014/main" id="{285ECEDE-D692-4D4E-869F-649E274D0D12}"/>
              </a:ext>
            </a:extLst>
          </p:cNvPr>
          <p:cNvSpPr>
            <a:spLocks/>
          </p:cNvSpPr>
          <p:nvPr/>
        </p:nvSpPr>
        <p:spPr bwMode="auto">
          <a:xfrm>
            <a:off x="1011238" y="2006600"/>
            <a:ext cx="6940550" cy="654050"/>
          </a:xfrm>
          <a:custGeom>
            <a:avLst/>
            <a:gdLst>
              <a:gd name="T0" fmla="*/ 0 w 4372"/>
              <a:gd name="T1" fmla="*/ 2147483646 h 412"/>
              <a:gd name="T2" fmla="*/ 2147483646 w 4372"/>
              <a:gd name="T3" fmla="*/ 0 h 412"/>
              <a:gd name="T4" fmla="*/ 2147483646 w 4372"/>
              <a:gd name="T5" fmla="*/ 2147483646 h 412"/>
              <a:gd name="T6" fmla="*/ 2147483646 w 4372"/>
              <a:gd name="T7" fmla="*/ 2147483646 h 4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72" h="412">
                <a:moveTo>
                  <a:pt x="0" y="10"/>
                </a:moveTo>
                <a:lnTo>
                  <a:pt x="1003" y="0"/>
                </a:lnTo>
                <a:lnTo>
                  <a:pt x="3508" y="412"/>
                </a:lnTo>
                <a:lnTo>
                  <a:pt x="4372" y="412"/>
                </a:ln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9830" name="Group 38">
            <a:extLst>
              <a:ext uri="{FF2B5EF4-FFF2-40B4-BE49-F238E27FC236}">
                <a16:creationId xmlns:a16="http://schemas.microsoft.com/office/drawing/2014/main" id="{646F3C59-4105-42C1-9E65-E6AB3A531C32}"/>
              </a:ext>
            </a:extLst>
          </p:cNvPr>
          <p:cNvGrpSpPr>
            <a:grpSpLocks/>
          </p:cNvGrpSpPr>
          <p:nvPr/>
        </p:nvGrpSpPr>
        <p:grpSpPr bwMode="auto">
          <a:xfrm>
            <a:off x="347663" y="2166938"/>
            <a:ext cx="1333500" cy="1004887"/>
            <a:chOff x="220" y="1365"/>
            <a:chExt cx="840" cy="633"/>
          </a:xfrm>
        </p:grpSpPr>
        <p:sp>
          <p:nvSpPr>
            <p:cNvPr id="35885" name="Line 39">
              <a:extLst>
                <a:ext uri="{FF2B5EF4-FFF2-40B4-BE49-F238E27FC236}">
                  <a16:creationId xmlns:a16="http://schemas.microsoft.com/office/drawing/2014/main" id="{EA2923D7-CB44-4DA1-A36C-35B0B491E9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" y="1365"/>
              <a:ext cx="273" cy="154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6" name="Oval 40">
              <a:extLst>
                <a:ext uri="{FF2B5EF4-FFF2-40B4-BE49-F238E27FC236}">
                  <a16:creationId xmlns:a16="http://schemas.microsoft.com/office/drawing/2014/main" id="{09DCFF34-3176-4EF5-871C-2EBE73885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" y="1392"/>
              <a:ext cx="621" cy="60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</p:grpSp>
      <p:sp>
        <p:nvSpPr>
          <p:cNvPr id="289833" name="Oval 41">
            <a:extLst>
              <a:ext uri="{FF2B5EF4-FFF2-40B4-BE49-F238E27FC236}">
                <a16:creationId xmlns:a16="http://schemas.microsoft.com/office/drawing/2014/main" id="{73DB57C0-85D4-4E3C-8526-36854FCF7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2038" y="2222500"/>
            <a:ext cx="985837" cy="96202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289834" name="Line 42">
            <a:extLst>
              <a:ext uri="{FF2B5EF4-FFF2-40B4-BE49-F238E27FC236}">
                <a16:creationId xmlns:a16="http://schemas.microsoft.com/office/drawing/2014/main" id="{851B16EA-4BAB-417C-A2B3-5B89062B8AB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61100" y="4902200"/>
            <a:ext cx="12700" cy="119380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9835" name="Freeform 43">
            <a:extLst>
              <a:ext uri="{FF2B5EF4-FFF2-40B4-BE49-F238E27FC236}">
                <a16:creationId xmlns:a16="http://schemas.microsoft.com/office/drawing/2014/main" id="{1E20118A-213A-44A1-8064-D17C1F2F2735}"/>
              </a:ext>
            </a:extLst>
          </p:cNvPr>
          <p:cNvSpPr>
            <a:spLocks/>
          </p:cNvSpPr>
          <p:nvPr/>
        </p:nvSpPr>
        <p:spPr bwMode="auto">
          <a:xfrm>
            <a:off x="1155700" y="3886200"/>
            <a:ext cx="6667500" cy="2260600"/>
          </a:xfrm>
          <a:custGeom>
            <a:avLst/>
            <a:gdLst>
              <a:gd name="T0" fmla="*/ 2147483646 w 4200"/>
              <a:gd name="T1" fmla="*/ 2147483646 h 1424"/>
              <a:gd name="T2" fmla="*/ 2147483646 w 4200"/>
              <a:gd name="T3" fmla="*/ 2147483646 h 1424"/>
              <a:gd name="T4" fmla="*/ 2147483646 w 4200"/>
              <a:gd name="T5" fmla="*/ 0 h 1424"/>
              <a:gd name="T6" fmla="*/ 0 w 4200"/>
              <a:gd name="T7" fmla="*/ 0 h 14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200" h="1424">
                <a:moveTo>
                  <a:pt x="4200" y="1424"/>
                </a:moveTo>
                <a:lnTo>
                  <a:pt x="3224" y="1424"/>
                </a:lnTo>
                <a:lnTo>
                  <a:pt x="1880" y="0"/>
                </a:lnTo>
                <a:lnTo>
                  <a:pt x="0" y="0"/>
                </a:ln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9836" name="Group 44">
            <a:extLst>
              <a:ext uri="{FF2B5EF4-FFF2-40B4-BE49-F238E27FC236}">
                <a16:creationId xmlns:a16="http://schemas.microsoft.com/office/drawing/2014/main" id="{FACE24C6-1477-41E2-B210-37FE7BD65930}"/>
              </a:ext>
            </a:extLst>
          </p:cNvPr>
          <p:cNvGrpSpPr>
            <a:grpSpLocks/>
          </p:cNvGrpSpPr>
          <p:nvPr/>
        </p:nvGrpSpPr>
        <p:grpSpPr bwMode="auto">
          <a:xfrm>
            <a:off x="347663" y="2166938"/>
            <a:ext cx="1333500" cy="1004887"/>
            <a:chOff x="220" y="1365"/>
            <a:chExt cx="840" cy="633"/>
          </a:xfrm>
        </p:grpSpPr>
        <p:sp>
          <p:nvSpPr>
            <p:cNvPr id="35883" name="Line 45">
              <a:extLst>
                <a:ext uri="{FF2B5EF4-FFF2-40B4-BE49-F238E27FC236}">
                  <a16:creationId xmlns:a16="http://schemas.microsoft.com/office/drawing/2014/main" id="{140BE612-D746-418C-8856-8896E3336E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" y="1365"/>
              <a:ext cx="273" cy="154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Oval 46">
              <a:extLst>
                <a:ext uri="{FF2B5EF4-FFF2-40B4-BE49-F238E27FC236}">
                  <a16:creationId xmlns:a16="http://schemas.microsoft.com/office/drawing/2014/main" id="{18A71380-FA00-40BA-A060-2661BBDB5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" y="1392"/>
              <a:ext cx="621" cy="60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</p:grpSp>
      <p:sp>
        <p:nvSpPr>
          <p:cNvPr id="289839" name="Oval 47">
            <a:extLst>
              <a:ext uri="{FF2B5EF4-FFF2-40B4-BE49-F238E27FC236}">
                <a16:creationId xmlns:a16="http://schemas.microsoft.com/office/drawing/2014/main" id="{B735C9AA-B1A1-4555-A40A-51DB738DB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8863" y="2227263"/>
            <a:ext cx="985837" cy="962025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289840" name="Line 48">
            <a:extLst>
              <a:ext uri="{FF2B5EF4-FFF2-40B4-BE49-F238E27FC236}">
                <a16:creationId xmlns:a16="http://schemas.microsoft.com/office/drawing/2014/main" id="{5119819B-F99C-4080-8B84-F36C84A6A621}"/>
              </a:ext>
            </a:extLst>
          </p:cNvPr>
          <p:cNvSpPr>
            <a:spLocks noChangeShapeType="1"/>
          </p:cNvSpPr>
          <p:nvPr/>
        </p:nvSpPr>
        <p:spPr bwMode="auto">
          <a:xfrm>
            <a:off x="6553200" y="2493963"/>
            <a:ext cx="0" cy="817562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9841" name="Freeform 49">
            <a:extLst>
              <a:ext uri="{FF2B5EF4-FFF2-40B4-BE49-F238E27FC236}">
                <a16:creationId xmlns:a16="http://schemas.microsoft.com/office/drawing/2014/main" id="{D52C56E3-02AD-4AA2-8BC6-59D08FBE846C}"/>
              </a:ext>
            </a:extLst>
          </p:cNvPr>
          <p:cNvSpPr>
            <a:spLocks/>
          </p:cNvSpPr>
          <p:nvPr/>
        </p:nvSpPr>
        <p:spPr bwMode="auto">
          <a:xfrm>
            <a:off x="3657600" y="2216150"/>
            <a:ext cx="4378325" cy="1025525"/>
          </a:xfrm>
          <a:custGeom>
            <a:avLst/>
            <a:gdLst>
              <a:gd name="T0" fmla="*/ 2147483646 w 2758"/>
              <a:gd name="T1" fmla="*/ 2147483646 h 646"/>
              <a:gd name="T2" fmla="*/ 2147483646 w 2758"/>
              <a:gd name="T3" fmla="*/ 2147483646 h 646"/>
              <a:gd name="T4" fmla="*/ 2147483646 w 2758"/>
              <a:gd name="T5" fmla="*/ 0 h 646"/>
              <a:gd name="T6" fmla="*/ 0 w 2758"/>
              <a:gd name="T7" fmla="*/ 0 h 64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58" h="646">
                <a:moveTo>
                  <a:pt x="2758" y="646"/>
                </a:moveTo>
                <a:lnTo>
                  <a:pt x="1763" y="629"/>
                </a:lnTo>
                <a:lnTo>
                  <a:pt x="1039" y="0"/>
                </a:lnTo>
                <a:lnTo>
                  <a:pt x="0" y="0"/>
                </a:ln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9842" name="Line 50">
            <a:extLst>
              <a:ext uri="{FF2B5EF4-FFF2-40B4-BE49-F238E27FC236}">
                <a16:creationId xmlns:a16="http://schemas.microsoft.com/office/drawing/2014/main" id="{B3E5BC27-B39B-4D04-AD5B-0E4C9DE93C1D}"/>
              </a:ext>
            </a:extLst>
          </p:cNvPr>
          <p:cNvSpPr>
            <a:spLocks noChangeShapeType="1"/>
          </p:cNvSpPr>
          <p:nvPr/>
        </p:nvSpPr>
        <p:spPr bwMode="auto">
          <a:xfrm>
            <a:off x="3548063" y="2090738"/>
            <a:ext cx="0" cy="846137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9843" name="Freeform 51">
            <a:extLst>
              <a:ext uri="{FF2B5EF4-FFF2-40B4-BE49-F238E27FC236}">
                <a16:creationId xmlns:a16="http://schemas.microsoft.com/office/drawing/2014/main" id="{E291C849-6525-40CB-BB27-F401658E9320}"/>
              </a:ext>
            </a:extLst>
          </p:cNvPr>
          <p:cNvSpPr>
            <a:spLocks/>
          </p:cNvSpPr>
          <p:nvPr/>
        </p:nvSpPr>
        <p:spPr bwMode="auto">
          <a:xfrm>
            <a:off x="3643313" y="2951163"/>
            <a:ext cx="4073525" cy="2133600"/>
          </a:xfrm>
          <a:custGeom>
            <a:avLst/>
            <a:gdLst>
              <a:gd name="T0" fmla="*/ 0 w 2566"/>
              <a:gd name="T1" fmla="*/ 0 h 1344"/>
              <a:gd name="T2" fmla="*/ 2147483646 w 2566"/>
              <a:gd name="T3" fmla="*/ 0 h 1344"/>
              <a:gd name="T4" fmla="*/ 2147483646 w 2566"/>
              <a:gd name="T5" fmla="*/ 2147483646 h 1344"/>
              <a:gd name="T6" fmla="*/ 2147483646 w 2566"/>
              <a:gd name="T7" fmla="*/ 2147483646 h 134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66" h="1344">
                <a:moveTo>
                  <a:pt x="0" y="0"/>
                </a:moveTo>
                <a:lnTo>
                  <a:pt x="1013" y="0"/>
                </a:lnTo>
                <a:lnTo>
                  <a:pt x="1650" y="1344"/>
                </a:lnTo>
                <a:lnTo>
                  <a:pt x="2566" y="1344"/>
                </a:ln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81" name="Text Box 52">
            <a:extLst>
              <a:ext uri="{FF2B5EF4-FFF2-40B4-BE49-F238E27FC236}">
                <a16:creationId xmlns:a16="http://schemas.microsoft.com/office/drawing/2014/main" id="{7D303595-8D9E-42EE-BC70-5BD5BC59B5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35100" y="3868738"/>
            <a:ext cx="323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Symbol" panose="05050102010706020507" pitchFamily="18" charset="2"/>
              </a:rPr>
              <a:t>L</a:t>
            </a:r>
          </a:p>
        </p:txBody>
      </p:sp>
      <p:pic>
        <p:nvPicPr>
          <p:cNvPr id="35882" name="Picture 53" descr="underline_base">
            <a:extLst>
              <a:ext uri="{FF2B5EF4-FFF2-40B4-BE49-F238E27FC236}">
                <a16:creationId xmlns:a16="http://schemas.microsoft.com/office/drawing/2014/main" id="{7DEDDE62-118F-4C0A-8465-8251E95D8887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8488" y="847725"/>
            <a:ext cx="4570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898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98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98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898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898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898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898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898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1000"/>
                                        <p:tgtEl>
                                          <p:spTgt spid="28982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2898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2898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1000"/>
                                        <p:tgtEl>
                                          <p:spTgt spid="28984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1000"/>
                                        <p:tgtEl>
                                          <p:spTgt spid="2898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2000"/>
                                        <p:tgtEl>
                                          <p:spTgt spid="2898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1000"/>
                                        <p:tgtEl>
                                          <p:spTgt spid="2898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1000"/>
                                        <p:tgtEl>
                                          <p:spTgt spid="2898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9833" grpId="0" animBg="1"/>
      <p:bldP spid="289839" grpId="0" animBg="1"/>
      <p:bldP spid="289839" grpId="1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Footer Placeholder 5">
            <a:extLst>
              <a:ext uri="{FF2B5EF4-FFF2-40B4-BE49-F238E27FC236}">
                <a16:creationId xmlns:a16="http://schemas.microsoft.com/office/drawing/2014/main" id="{08961D26-41E0-4600-A460-E92CF5B8C3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36867" name="Slide Number Placeholder 6">
            <a:extLst>
              <a:ext uri="{FF2B5EF4-FFF2-40B4-BE49-F238E27FC236}">
                <a16:creationId xmlns:a16="http://schemas.microsoft.com/office/drawing/2014/main" id="{32B774FC-5C25-4DBA-B759-E253BFF4E1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C70F5E02-AA00-461B-A1E7-C0EC15120557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32772" name="Rectangle 2">
            <a:extLst>
              <a:ext uri="{FF2B5EF4-FFF2-40B4-BE49-F238E27FC236}">
                <a16:creationId xmlns:a16="http://schemas.microsoft.com/office/drawing/2014/main" id="{EF88D32D-D086-4E18-BE91-40479411669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44500" y="185738"/>
            <a:ext cx="7772400" cy="1019175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rdt2.0 has a fatal flaw!</a:t>
            </a:r>
          </a:p>
        </p:txBody>
      </p:sp>
      <p:sp>
        <p:nvSpPr>
          <p:cNvPr id="347139" name="Rectangle 3">
            <a:extLst>
              <a:ext uri="{FF2B5EF4-FFF2-40B4-BE49-F238E27FC236}">
                <a16:creationId xmlns:a16="http://schemas.microsoft.com/office/drawing/2014/main" id="{CC4E4F13-15FF-4284-924C-4BC706691816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11175" y="1589088"/>
            <a:ext cx="3810000" cy="4648200"/>
          </a:xfrm>
        </p:spPr>
        <p:txBody>
          <a:bodyPr/>
          <a:lstStyle/>
          <a:p>
            <a:pPr>
              <a:lnSpc>
                <a:spcPct val="80000"/>
              </a:lnSpc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what happens if ACK/NAK corrupted?</a:t>
            </a:r>
          </a:p>
          <a:p>
            <a:pPr>
              <a:lnSpc>
                <a:spcPct val="80000"/>
              </a:lnSpc>
            </a:pPr>
            <a:r>
              <a:rPr lang="en-US" altLang="en-US" sz="2400"/>
              <a:t>sender doesn</a:t>
            </a:r>
            <a:r>
              <a:rPr lang="ja-JP" altLang="en-US" sz="2400"/>
              <a:t>’</a:t>
            </a:r>
            <a:r>
              <a:rPr lang="en-US" altLang="ja-JP" sz="2400"/>
              <a:t>t know what happened at receiver!</a:t>
            </a:r>
          </a:p>
          <a:p>
            <a:pPr>
              <a:lnSpc>
                <a:spcPct val="80000"/>
              </a:lnSpc>
            </a:pPr>
            <a:r>
              <a:rPr lang="en-US" altLang="en-US" sz="2400"/>
              <a:t>can</a:t>
            </a:r>
            <a:r>
              <a:rPr lang="ja-JP" altLang="en-US" sz="2400"/>
              <a:t>’</a:t>
            </a:r>
            <a:r>
              <a:rPr lang="en-US" altLang="ja-JP" sz="2400"/>
              <a:t>t just retransmit: possible duplicate</a:t>
            </a:r>
            <a:endParaRPr lang="en-US" altLang="ja-JP"/>
          </a:p>
          <a:p>
            <a:pPr>
              <a:lnSpc>
                <a:spcPct val="80000"/>
              </a:lnSpc>
              <a:spcBef>
                <a:spcPct val="60000"/>
              </a:spcBef>
              <a:buFont typeface="Wingdings" panose="05000000000000000000" pitchFamily="2" charset="2"/>
              <a:buNone/>
            </a:pPr>
            <a:endParaRPr lang="en-US" altLang="en-US" sz="2400"/>
          </a:p>
          <a:p>
            <a:pPr>
              <a:lnSpc>
                <a:spcPct val="70000"/>
              </a:lnSpc>
              <a:buFont typeface="Wingdings" panose="05000000000000000000" pitchFamily="2" charset="2"/>
              <a:buNone/>
            </a:pPr>
            <a:endParaRPr lang="en-US" altLang="en-US"/>
          </a:p>
          <a:p>
            <a:pPr>
              <a:lnSpc>
                <a:spcPct val="70000"/>
              </a:lnSpc>
              <a:buFont typeface="Wingdings" panose="05000000000000000000" pitchFamily="2" charset="2"/>
              <a:buNone/>
            </a:pPr>
            <a:endParaRPr lang="en-US" altLang="en-US"/>
          </a:p>
        </p:txBody>
      </p:sp>
      <p:sp>
        <p:nvSpPr>
          <p:cNvPr id="347140" name="Rectangle 4">
            <a:extLst>
              <a:ext uri="{FF2B5EF4-FFF2-40B4-BE49-F238E27FC236}">
                <a16:creationId xmlns:a16="http://schemas.microsoft.com/office/drawing/2014/main" id="{D4CA2678-063D-4E0E-B134-176EF6EE4475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00200"/>
            <a:ext cx="3810000" cy="256222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3200">
                <a:solidFill>
                  <a:srgbClr val="CC0000"/>
                </a:solidFill>
              </a:rPr>
              <a:t>handling duplicates</a:t>
            </a:r>
            <a:r>
              <a:rPr lang="en-US" altLang="en-US" sz="3200">
                <a:solidFill>
                  <a:srgbClr val="FF0000"/>
                </a:solidFill>
              </a:rPr>
              <a:t>: </a:t>
            </a:r>
          </a:p>
          <a:p>
            <a:r>
              <a:rPr lang="en-US" altLang="en-US" sz="2400"/>
              <a:t>sender retransmits current pkt if ACK/NAK corrupted</a:t>
            </a:r>
          </a:p>
          <a:p>
            <a:r>
              <a:rPr lang="en-US" altLang="en-US" sz="2400"/>
              <a:t>sender adds </a:t>
            </a:r>
            <a:r>
              <a:rPr lang="en-US" altLang="en-US" sz="2400" i="1">
                <a:solidFill>
                  <a:srgbClr val="000099"/>
                </a:solidFill>
              </a:rPr>
              <a:t>sequence number</a:t>
            </a:r>
            <a:r>
              <a:rPr lang="en-US" altLang="en-US" sz="2400"/>
              <a:t> to each pkt</a:t>
            </a:r>
          </a:p>
          <a:p>
            <a:r>
              <a:rPr lang="en-US" altLang="en-US" sz="2400"/>
              <a:t>receiver discards (doesn</a:t>
            </a:r>
            <a:r>
              <a:rPr lang="ja-JP" altLang="en-US" sz="2400"/>
              <a:t>’</a:t>
            </a:r>
            <a:r>
              <a:rPr lang="en-US" altLang="ja-JP" sz="2400"/>
              <a:t>t deliver up) duplicate pkt</a:t>
            </a:r>
            <a:endParaRPr lang="en-US" altLang="en-US" sz="2400"/>
          </a:p>
        </p:txBody>
      </p:sp>
      <p:pic>
        <p:nvPicPr>
          <p:cNvPr id="36871" name="Picture 11" descr="underline_base">
            <a:extLst>
              <a:ext uri="{FF2B5EF4-FFF2-40B4-BE49-F238E27FC236}">
                <a16:creationId xmlns:a16="http://schemas.microsoft.com/office/drawing/2014/main" id="{9ED93A5D-5934-4DFF-853E-BC402AFFD682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5775" y="928688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7149" name="Group 13">
            <a:extLst>
              <a:ext uri="{FF2B5EF4-FFF2-40B4-BE49-F238E27FC236}">
                <a16:creationId xmlns:a16="http://schemas.microsoft.com/office/drawing/2014/main" id="{5747397F-F70A-4FAB-B54D-B78037DE351A}"/>
              </a:ext>
            </a:extLst>
          </p:cNvPr>
          <p:cNvGrpSpPr>
            <a:grpSpLocks/>
          </p:cNvGrpSpPr>
          <p:nvPr/>
        </p:nvGrpSpPr>
        <p:grpSpPr bwMode="auto">
          <a:xfrm>
            <a:off x="2463800" y="4445000"/>
            <a:ext cx="4092575" cy="1603375"/>
            <a:chOff x="1552" y="2800"/>
            <a:chExt cx="2578" cy="1010"/>
          </a:xfrm>
        </p:grpSpPr>
        <p:sp>
          <p:nvSpPr>
            <p:cNvPr id="36873" name="Rectangle 7">
              <a:extLst>
                <a:ext uri="{FF2B5EF4-FFF2-40B4-BE49-F238E27FC236}">
                  <a16:creationId xmlns:a16="http://schemas.microsoft.com/office/drawing/2014/main" id="{1383C1A1-60F5-40E3-9ADC-628B453EB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" y="2974"/>
              <a:ext cx="2578" cy="836"/>
            </a:xfrm>
            <a:prstGeom prst="rect">
              <a:avLst/>
            </a:prstGeom>
            <a:noFill/>
            <a:ln w="19050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6874" name="Rectangle 9">
              <a:extLst>
                <a:ext uri="{FF2B5EF4-FFF2-40B4-BE49-F238E27FC236}">
                  <a16:creationId xmlns:a16="http://schemas.microsoft.com/office/drawing/2014/main" id="{7E7CCF99-6EBA-43FD-A93A-5D0C57344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2913"/>
              <a:ext cx="1038" cy="1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6875" name="Text Box 10">
              <a:extLst>
                <a:ext uri="{FF2B5EF4-FFF2-40B4-BE49-F238E27FC236}">
                  <a16:creationId xmlns:a16="http://schemas.microsoft.com/office/drawing/2014/main" id="{070C275C-04F1-4292-A30D-681032621D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24" y="2800"/>
              <a:ext cx="1340" cy="3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CC0000"/>
                  </a:solidFill>
                </a:rPr>
                <a:t>stop and wait</a:t>
              </a:r>
            </a:p>
          </p:txBody>
        </p:sp>
        <p:sp>
          <p:nvSpPr>
            <p:cNvPr id="36876" name="Text Box 6">
              <a:extLst>
                <a:ext uri="{FF2B5EF4-FFF2-40B4-BE49-F238E27FC236}">
                  <a16:creationId xmlns:a16="http://schemas.microsoft.com/office/drawing/2014/main" id="{A91ABBC5-DFB9-42EF-AA18-DEC5BD4B56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5" y="3052"/>
              <a:ext cx="2452" cy="7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/>
                <a:t>sender sends one packet, 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/>
                <a:t>then waits for receiver 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/>
                <a:t>response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7139" grpId="0"/>
      <p:bldP spid="347140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Footer Placeholder 5">
            <a:extLst>
              <a:ext uri="{FF2B5EF4-FFF2-40B4-BE49-F238E27FC236}">
                <a16:creationId xmlns:a16="http://schemas.microsoft.com/office/drawing/2014/main" id="{5BFF217B-5F5C-48C3-BBEB-7F7C70F626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37891" name="Slide Number Placeholder 6">
            <a:extLst>
              <a:ext uri="{FF2B5EF4-FFF2-40B4-BE49-F238E27FC236}">
                <a16:creationId xmlns:a16="http://schemas.microsoft.com/office/drawing/2014/main" id="{3F0B2708-E52A-49B3-96D6-5494D4544D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6E8F9915-2F4D-4258-9F2C-E3C5B886039E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37892" name="Picture 39" descr="underline_base">
            <a:extLst>
              <a:ext uri="{FF2B5EF4-FFF2-40B4-BE49-F238E27FC236}">
                <a16:creationId xmlns:a16="http://schemas.microsoft.com/office/drawing/2014/main" id="{D15E429F-6B66-47EB-80C3-4CEB852FDE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763" y="825500"/>
            <a:ext cx="8228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797" name="Rectangle 2">
            <a:extLst>
              <a:ext uri="{FF2B5EF4-FFF2-40B4-BE49-F238E27FC236}">
                <a16:creationId xmlns:a16="http://schemas.microsoft.com/office/drawing/2014/main" id="{BD92C7A5-5239-413E-9D90-34EF6F2AEAF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3375" y="161925"/>
            <a:ext cx="8277225" cy="974725"/>
          </a:xfrm>
        </p:spPr>
        <p:txBody>
          <a:bodyPr/>
          <a:lstStyle/>
          <a:p>
            <a:pPr>
              <a:defRPr/>
            </a:pPr>
            <a:r>
              <a:rPr lang="en-US" sz="3600">
                <a:ea typeface="ＭＳ Ｐゴシック" charset="0"/>
                <a:cs typeface="+mj-cs"/>
              </a:rPr>
              <a:t>rdt2.1: sender, handles garbled ACK/NAKs</a:t>
            </a:r>
            <a:endParaRPr lang="en-US">
              <a:ea typeface="ＭＳ Ｐゴシック" charset="0"/>
              <a:cs typeface="+mj-cs"/>
            </a:endParaRPr>
          </a:p>
        </p:txBody>
      </p:sp>
      <p:sp>
        <p:nvSpPr>
          <p:cNvPr id="37894" name="Oval 3">
            <a:extLst>
              <a:ext uri="{FF2B5EF4-FFF2-40B4-BE49-F238E27FC236}">
                <a16:creationId xmlns:a16="http://schemas.microsoft.com/office/drawing/2014/main" id="{80E53870-17D2-48E7-A9BB-C640222A4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2306638"/>
            <a:ext cx="901700" cy="836612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37895" name="Text Box 4">
            <a:extLst>
              <a:ext uri="{FF2B5EF4-FFF2-40B4-BE49-F238E27FC236}">
                <a16:creationId xmlns:a16="http://schemas.microsoft.com/office/drawing/2014/main" id="{4F718635-B3D7-44B2-BB75-C3E3B5AC15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225" y="2395538"/>
            <a:ext cx="10906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Wait for call 0 from above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37896" name="Text Box 5">
            <a:extLst>
              <a:ext uri="{FF2B5EF4-FFF2-40B4-BE49-F238E27FC236}">
                <a16:creationId xmlns:a16="http://schemas.microsoft.com/office/drawing/2014/main" id="{C5AEDD67-EFC2-4A5C-8AEC-2D5CCBB03D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1577975"/>
            <a:ext cx="36941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sndpkt = make_pkt(0, data, checksum)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udt_send(sndpkt)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7897" name="Text Box 6">
            <a:extLst>
              <a:ext uri="{FF2B5EF4-FFF2-40B4-BE49-F238E27FC236}">
                <a16:creationId xmlns:a16="http://schemas.microsoft.com/office/drawing/2014/main" id="{011C3B21-A78D-44D5-9FAD-9D29A63DC0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8488" y="1265238"/>
            <a:ext cx="2111375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rdt_send(data)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7898" name="Line 7">
            <a:extLst>
              <a:ext uri="{FF2B5EF4-FFF2-40B4-BE49-F238E27FC236}">
                <a16:creationId xmlns:a16="http://schemas.microsoft.com/office/drawing/2014/main" id="{DF3E7A8F-505E-4674-A23E-06907D3F3E7F}"/>
              </a:ext>
            </a:extLst>
          </p:cNvPr>
          <p:cNvSpPr>
            <a:spLocks noChangeShapeType="1"/>
          </p:cNvSpPr>
          <p:nvPr/>
        </p:nvSpPr>
        <p:spPr bwMode="auto">
          <a:xfrm>
            <a:off x="3255963" y="1630363"/>
            <a:ext cx="2735262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9" name="Line 8">
            <a:extLst>
              <a:ext uri="{FF2B5EF4-FFF2-40B4-BE49-F238E27FC236}">
                <a16:creationId xmlns:a16="http://schemas.microsoft.com/office/drawing/2014/main" id="{622D0C5B-3497-4D36-8224-C4351126BAB3}"/>
              </a:ext>
            </a:extLst>
          </p:cNvPr>
          <p:cNvSpPr>
            <a:spLocks noChangeShapeType="1"/>
          </p:cNvSpPr>
          <p:nvPr/>
        </p:nvSpPr>
        <p:spPr bwMode="auto">
          <a:xfrm>
            <a:off x="2593975" y="2262188"/>
            <a:ext cx="377825" cy="190500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0" name="Freeform 9">
            <a:extLst>
              <a:ext uri="{FF2B5EF4-FFF2-40B4-BE49-F238E27FC236}">
                <a16:creationId xmlns:a16="http://schemas.microsoft.com/office/drawing/2014/main" id="{36DBE98F-7CDD-46E3-BEC6-10F9E323CE08}"/>
              </a:ext>
            </a:extLst>
          </p:cNvPr>
          <p:cNvSpPr>
            <a:spLocks/>
          </p:cNvSpPr>
          <p:nvPr/>
        </p:nvSpPr>
        <p:spPr bwMode="auto">
          <a:xfrm rot="-6989453">
            <a:off x="2179638" y="4603750"/>
            <a:ext cx="952500" cy="469900"/>
          </a:xfrm>
          <a:custGeom>
            <a:avLst/>
            <a:gdLst>
              <a:gd name="T0" fmla="*/ 2147483646 w 1500"/>
              <a:gd name="T1" fmla="*/ 2147483646 h 740"/>
              <a:gd name="T2" fmla="*/ 2147483646 w 1500"/>
              <a:gd name="T3" fmla="*/ 2147483646 h 74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7901" name="Group 10">
            <a:extLst>
              <a:ext uri="{FF2B5EF4-FFF2-40B4-BE49-F238E27FC236}">
                <a16:creationId xmlns:a16="http://schemas.microsoft.com/office/drawing/2014/main" id="{46403A54-7C48-434A-9FB0-D705947BF8F8}"/>
              </a:ext>
            </a:extLst>
          </p:cNvPr>
          <p:cNvGrpSpPr>
            <a:grpSpLocks/>
          </p:cNvGrpSpPr>
          <p:nvPr/>
        </p:nvGrpSpPr>
        <p:grpSpPr bwMode="auto">
          <a:xfrm>
            <a:off x="4702175" y="2254250"/>
            <a:ext cx="1089025" cy="865188"/>
            <a:chOff x="2848" y="1499"/>
            <a:chExt cx="660" cy="510"/>
          </a:xfrm>
        </p:grpSpPr>
        <p:sp>
          <p:nvSpPr>
            <p:cNvPr id="37928" name="Oval 11">
              <a:extLst>
                <a:ext uri="{FF2B5EF4-FFF2-40B4-BE49-F238E27FC236}">
                  <a16:creationId xmlns:a16="http://schemas.microsoft.com/office/drawing/2014/main" id="{4FEC4628-78BA-4B17-8785-0B217E291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3" y="1499"/>
              <a:ext cx="568" cy="510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37929" name="Text Box 12">
              <a:extLst>
                <a:ext uri="{FF2B5EF4-FFF2-40B4-BE49-F238E27FC236}">
                  <a16:creationId xmlns:a16="http://schemas.microsoft.com/office/drawing/2014/main" id="{28589F4C-F1F0-44B1-8ADE-9B8F80F3BB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48" y="1535"/>
              <a:ext cx="660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Wait for ACK or NAK 0</a:t>
              </a:r>
              <a:endParaRPr lang="en-US" altLang="en-US" sz="1400">
                <a:latin typeface="Times New Roman" panose="02020603050405020304" pitchFamily="18" charset="0"/>
              </a:endParaRPr>
            </a:p>
          </p:txBody>
        </p:sp>
      </p:grpSp>
      <p:sp>
        <p:nvSpPr>
          <p:cNvPr id="37902" name="Freeform 13">
            <a:extLst>
              <a:ext uri="{FF2B5EF4-FFF2-40B4-BE49-F238E27FC236}">
                <a16:creationId xmlns:a16="http://schemas.microsoft.com/office/drawing/2014/main" id="{93BEB421-C7EA-44AA-AE9A-594724FCCC80}"/>
              </a:ext>
            </a:extLst>
          </p:cNvPr>
          <p:cNvSpPr>
            <a:spLocks/>
          </p:cNvSpPr>
          <p:nvPr/>
        </p:nvSpPr>
        <p:spPr bwMode="auto">
          <a:xfrm flipV="1">
            <a:off x="3425825" y="2132013"/>
            <a:ext cx="1482725" cy="220662"/>
          </a:xfrm>
          <a:custGeom>
            <a:avLst/>
            <a:gdLst>
              <a:gd name="T0" fmla="*/ 0 w 2835"/>
              <a:gd name="T1" fmla="*/ 0 h 525"/>
              <a:gd name="T2" fmla="*/ 2147483646 w 2835"/>
              <a:gd name="T3" fmla="*/ 0 h 52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3" name="Freeform 14">
            <a:extLst>
              <a:ext uri="{FF2B5EF4-FFF2-40B4-BE49-F238E27FC236}">
                <a16:creationId xmlns:a16="http://schemas.microsoft.com/office/drawing/2014/main" id="{015F26BB-C25A-4E7B-B1A2-88FBA52F3630}"/>
              </a:ext>
            </a:extLst>
          </p:cNvPr>
          <p:cNvSpPr>
            <a:spLocks/>
          </p:cNvSpPr>
          <p:nvPr/>
        </p:nvSpPr>
        <p:spPr bwMode="auto">
          <a:xfrm rot="-1357180">
            <a:off x="5589588" y="2116138"/>
            <a:ext cx="466725" cy="685800"/>
          </a:xfrm>
          <a:custGeom>
            <a:avLst/>
            <a:gdLst>
              <a:gd name="T0" fmla="*/ 0 w 735"/>
              <a:gd name="T1" fmla="*/ 2147483646 h 1080"/>
              <a:gd name="T2" fmla="*/ 0 w 735"/>
              <a:gd name="T3" fmla="*/ 2147483646 h 108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735" h="1080">
                <a:moveTo>
                  <a:pt x="0" y="195"/>
                </a:moveTo>
                <a:cubicBezTo>
                  <a:pt x="690" y="0"/>
                  <a:pt x="735" y="1080"/>
                  <a:pt x="0" y="855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4" name="Text Box 15">
            <a:extLst>
              <a:ext uri="{FF2B5EF4-FFF2-40B4-BE49-F238E27FC236}">
                <a16:creationId xmlns:a16="http://schemas.microsoft.com/office/drawing/2014/main" id="{6FF38487-839F-4313-96FF-8A2B53E1ED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3438" y="2678113"/>
            <a:ext cx="226218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udt_send(sndpkt)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7905" name="Text Box 16">
            <a:extLst>
              <a:ext uri="{FF2B5EF4-FFF2-40B4-BE49-F238E27FC236}">
                <a16:creationId xmlns:a16="http://schemas.microsoft.com/office/drawing/2014/main" id="{9345D374-79EB-4823-A656-6E463666FB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75338" y="1920875"/>
            <a:ext cx="2563812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rdt_rcv(rcvpkt) &amp;&amp; 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( corrupt(rcvpkt) ||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isNAK(rcvpkt) 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7906" name="Line 17">
            <a:extLst>
              <a:ext uri="{FF2B5EF4-FFF2-40B4-BE49-F238E27FC236}">
                <a16:creationId xmlns:a16="http://schemas.microsoft.com/office/drawing/2014/main" id="{6FF7713E-7715-4FE4-BAF2-39B04574E217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5200" y="2717800"/>
            <a:ext cx="1433513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7" name="Freeform 18">
            <a:extLst>
              <a:ext uri="{FF2B5EF4-FFF2-40B4-BE49-F238E27FC236}">
                <a16:creationId xmlns:a16="http://schemas.microsoft.com/office/drawing/2014/main" id="{EE4AAAD7-3246-4074-9EA0-07151B7A579C}"/>
              </a:ext>
            </a:extLst>
          </p:cNvPr>
          <p:cNvSpPr>
            <a:spLocks/>
          </p:cNvSpPr>
          <p:nvPr/>
        </p:nvSpPr>
        <p:spPr bwMode="auto">
          <a:xfrm rot="16200000" flipV="1">
            <a:off x="2201863" y="3492500"/>
            <a:ext cx="1266825" cy="123825"/>
          </a:xfrm>
          <a:custGeom>
            <a:avLst/>
            <a:gdLst>
              <a:gd name="T0" fmla="*/ 0 w 2835"/>
              <a:gd name="T1" fmla="*/ 0 h 525"/>
              <a:gd name="T2" fmla="*/ 2147483646 w 2835"/>
              <a:gd name="T3" fmla="*/ 0 h 52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8" name="Freeform 19">
            <a:extLst>
              <a:ext uri="{FF2B5EF4-FFF2-40B4-BE49-F238E27FC236}">
                <a16:creationId xmlns:a16="http://schemas.microsoft.com/office/drawing/2014/main" id="{D9CE43C3-723D-4D3B-946C-DE6AC3565999}"/>
              </a:ext>
            </a:extLst>
          </p:cNvPr>
          <p:cNvSpPr>
            <a:spLocks/>
          </p:cNvSpPr>
          <p:nvPr/>
        </p:nvSpPr>
        <p:spPr bwMode="auto">
          <a:xfrm>
            <a:off x="3600450" y="4779963"/>
            <a:ext cx="1606550" cy="247650"/>
          </a:xfrm>
          <a:custGeom>
            <a:avLst/>
            <a:gdLst>
              <a:gd name="T0" fmla="*/ 0 w 2835"/>
              <a:gd name="T1" fmla="*/ 0 h 525"/>
              <a:gd name="T2" fmla="*/ 2147483646 w 2835"/>
              <a:gd name="T3" fmla="*/ 0 h 52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9" name="Freeform 20">
            <a:extLst>
              <a:ext uri="{FF2B5EF4-FFF2-40B4-BE49-F238E27FC236}">
                <a16:creationId xmlns:a16="http://schemas.microsoft.com/office/drawing/2014/main" id="{9C2EEBAD-4696-4CC5-BC56-C1A24DFBA6C2}"/>
              </a:ext>
            </a:extLst>
          </p:cNvPr>
          <p:cNvSpPr>
            <a:spLocks/>
          </p:cNvSpPr>
          <p:nvPr/>
        </p:nvSpPr>
        <p:spPr bwMode="auto">
          <a:xfrm rot="5400000" flipH="1" flipV="1">
            <a:off x="4970462" y="3440113"/>
            <a:ext cx="1363663" cy="204788"/>
          </a:xfrm>
          <a:custGeom>
            <a:avLst/>
            <a:gdLst>
              <a:gd name="T0" fmla="*/ 0 w 2835"/>
              <a:gd name="T1" fmla="*/ 0 h 525"/>
              <a:gd name="T2" fmla="*/ 2147483646 w 2835"/>
              <a:gd name="T3" fmla="*/ 0 h 52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0" name="Text Box 21">
            <a:extLst>
              <a:ext uri="{FF2B5EF4-FFF2-40B4-BE49-F238E27FC236}">
                <a16:creationId xmlns:a16="http://schemas.microsoft.com/office/drawing/2014/main" id="{F6D83A71-58E3-4565-AD30-9C492C072E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5500" y="5364163"/>
            <a:ext cx="3763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sndpkt = make_pkt(1, data, checksum)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udt_send(sndpkt)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7911" name="Text Box 22">
            <a:extLst>
              <a:ext uri="{FF2B5EF4-FFF2-40B4-BE49-F238E27FC236}">
                <a16:creationId xmlns:a16="http://schemas.microsoft.com/office/drawing/2014/main" id="{88EBB2A2-41C6-4DC6-AEF0-8174000BC2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5350" y="5026025"/>
            <a:ext cx="2389188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rdt_send(data)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7912" name="Line 23">
            <a:extLst>
              <a:ext uri="{FF2B5EF4-FFF2-40B4-BE49-F238E27FC236}">
                <a16:creationId xmlns:a16="http://schemas.microsoft.com/office/drawing/2014/main" id="{80676787-C623-4A2E-B20C-4666E3A7622B}"/>
              </a:ext>
            </a:extLst>
          </p:cNvPr>
          <p:cNvSpPr>
            <a:spLocks noChangeShapeType="1"/>
          </p:cNvSpPr>
          <p:nvPr/>
        </p:nvSpPr>
        <p:spPr bwMode="auto">
          <a:xfrm>
            <a:off x="3482975" y="5378450"/>
            <a:ext cx="2903538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3" name="Text Box 24">
            <a:extLst>
              <a:ext uri="{FF2B5EF4-FFF2-40B4-BE49-F238E27FC236}">
                <a16:creationId xmlns:a16="http://schemas.microsoft.com/office/drawing/2014/main" id="{9BAE3258-04DD-4CF9-835C-B1AA7456EC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2775" y="3173413"/>
            <a:ext cx="2995613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rdt_rcv(rcvpkt)  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&amp;&amp; notcorrupt(rcvpkt)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&amp;&amp; isACK(rcvpkt) </a:t>
            </a:r>
          </a:p>
        </p:txBody>
      </p:sp>
      <p:sp>
        <p:nvSpPr>
          <p:cNvPr id="37914" name="Line 25">
            <a:extLst>
              <a:ext uri="{FF2B5EF4-FFF2-40B4-BE49-F238E27FC236}">
                <a16:creationId xmlns:a16="http://schemas.microsoft.com/office/drawing/2014/main" id="{7BA9B4EA-A9BD-456C-B678-9A5DA3C671FD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3" y="3984625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5" name="Text Box 26">
            <a:extLst>
              <a:ext uri="{FF2B5EF4-FFF2-40B4-BE49-F238E27FC236}">
                <a16:creationId xmlns:a16="http://schemas.microsoft.com/office/drawing/2014/main" id="{4EB3B86E-FE90-4618-B477-2F8CB3E297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0725" y="5435600"/>
            <a:ext cx="18192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udt_send(sndpkt)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7916" name="Text Box 27">
            <a:extLst>
              <a:ext uri="{FF2B5EF4-FFF2-40B4-BE49-F238E27FC236}">
                <a16:creationId xmlns:a16="http://schemas.microsoft.com/office/drawing/2014/main" id="{C994F121-6F43-4914-B928-3E5D87635C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325" y="4618038"/>
            <a:ext cx="2011363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rdt_rcv(rcvpkt) &amp;&amp; 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( corrupt(rcvpkt) ||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isNAK(rcvpkt) )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7917" name="Line 28">
            <a:extLst>
              <a:ext uri="{FF2B5EF4-FFF2-40B4-BE49-F238E27FC236}">
                <a16:creationId xmlns:a16="http://schemas.microsoft.com/office/drawing/2014/main" id="{7EF5FDEC-F2E4-44C2-BAB3-7B06003F0AEA}"/>
              </a:ext>
            </a:extLst>
          </p:cNvPr>
          <p:cNvSpPr>
            <a:spLocks noChangeShapeType="1"/>
          </p:cNvSpPr>
          <p:nvPr/>
        </p:nvSpPr>
        <p:spPr bwMode="auto">
          <a:xfrm>
            <a:off x="811213" y="5443538"/>
            <a:ext cx="155733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8" name="Text Box 29">
            <a:extLst>
              <a:ext uri="{FF2B5EF4-FFF2-40B4-BE49-F238E27FC236}">
                <a16:creationId xmlns:a16="http://schemas.microsoft.com/office/drawing/2014/main" id="{A64E123A-CC3C-4946-B2DD-C423E40F79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175" y="3016250"/>
            <a:ext cx="2109788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rdt_rcv(rcvpkt)  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&amp;&amp; notcorrupt(rcvpkt)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&amp;&amp; isACK(rcvpkt)</a:t>
            </a:r>
            <a:r>
              <a:rPr lang="en-US" altLang="en-US" sz="1000">
                <a:latin typeface="Arial" panose="020B0604020202020204" pitchFamily="34" charset="0"/>
              </a:rPr>
              <a:t> 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37919" name="Line 30">
            <a:extLst>
              <a:ext uri="{FF2B5EF4-FFF2-40B4-BE49-F238E27FC236}">
                <a16:creationId xmlns:a16="http://schemas.microsoft.com/office/drawing/2014/main" id="{E244150C-A263-4EE7-8AF3-00C83F17AA3D}"/>
              </a:ext>
            </a:extLst>
          </p:cNvPr>
          <p:cNvSpPr>
            <a:spLocks noChangeShapeType="1"/>
          </p:cNvSpPr>
          <p:nvPr/>
        </p:nvSpPr>
        <p:spPr bwMode="auto">
          <a:xfrm>
            <a:off x="782638" y="3854450"/>
            <a:ext cx="1738312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7920" name="Group 31">
            <a:extLst>
              <a:ext uri="{FF2B5EF4-FFF2-40B4-BE49-F238E27FC236}">
                <a16:creationId xmlns:a16="http://schemas.microsoft.com/office/drawing/2014/main" id="{615CB390-DC20-489E-A4DC-FA0DC69BB93A}"/>
              </a:ext>
            </a:extLst>
          </p:cNvPr>
          <p:cNvGrpSpPr>
            <a:grpSpLocks/>
          </p:cNvGrpSpPr>
          <p:nvPr/>
        </p:nvGrpSpPr>
        <p:grpSpPr bwMode="auto">
          <a:xfrm>
            <a:off x="4852988" y="4200525"/>
            <a:ext cx="1117600" cy="823913"/>
            <a:chOff x="4156" y="2812"/>
            <a:chExt cx="704" cy="519"/>
          </a:xfrm>
        </p:grpSpPr>
        <p:sp>
          <p:nvSpPr>
            <p:cNvPr id="37926" name="Oval 32">
              <a:extLst>
                <a:ext uri="{FF2B5EF4-FFF2-40B4-BE49-F238E27FC236}">
                  <a16:creationId xmlns:a16="http://schemas.microsoft.com/office/drawing/2014/main" id="{08379A39-4A18-47A9-ADCD-0B61BE2A1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2" y="2812"/>
              <a:ext cx="567" cy="519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37927" name="Text Box 33">
              <a:extLst>
                <a:ext uri="{FF2B5EF4-FFF2-40B4-BE49-F238E27FC236}">
                  <a16:creationId xmlns:a16="http://schemas.microsoft.com/office/drawing/2014/main" id="{1F4D59E7-C395-4AF9-ACF3-A534438789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6" y="2870"/>
              <a:ext cx="70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Wait for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 call 1 from above</a:t>
              </a:r>
              <a:endParaRPr lang="en-US" altLang="en-US" sz="1400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37921" name="Group 34">
            <a:extLst>
              <a:ext uri="{FF2B5EF4-FFF2-40B4-BE49-F238E27FC236}">
                <a16:creationId xmlns:a16="http://schemas.microsoft.com/office/drawing/2014/main" id="{B96CE5B6-E34D-4AC7-B810-CD47B069F0C5}"/>
              </a:ext>
            </a:extLst>
          </p:cNvPr>
          <p:cNvGrpSpPr>
            <a:grpSpLocks/>
          </p:cNvGrpSpPr>
          <p:nvPr/>
        </p:nvGrpSpPr>
        <p:grpSpPr bwMode="auto">
          <a:xfrm>
            <a:off x="2663825" y="4146550"/>
            <a:ext cx="1046163" cy="823913"/>
            <a:chOff x="4916" y="3266"/>
            <a:chExt cx="659" cy="519"/>
          </a:xfrm>
        </p:grpSpPr>
        <p:sp>
          <p:nvSpPr>
            <p:cNvPr id="37924" name="Oval 35">
              <a:extLst>
                <a:ext uri="{FF2B5EF4-FFF2-40B4-BE49-F238E27FC236}">
                  <a16:creationId xmlns:a16="http://schemas.microsoft.com/office/drawing/2014/main" id="{7C4021D4-AA38-43F1-81E2-1D3F7B7CA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7" y="3266"/>
              <a:ext cx="567" cy="519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37925" name="Text Box 36">
              <a:extLst>
                <a:ext uri="{FF2B5EF4-FFF2-40B4-BE49-F238E27FC236}">
                  <a16:creationId xmlns:a16="http://schemas.microsoft.com/office/drawing/2014/main" id="{5A06A6EF-3D1A-4C5B-A55F-5E5F5BA09E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" y="3319"/>
              <a:ext cx="65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Wait for ACK or NAK 1</a:t>
              </a:r>
              <a:endParaRPr lang="en-US" altLang="en-US" sz="1400">
                <a:latin typeface="Times New Roman" panose="02020603050405020304" pitchFamily="18" charset="0"/>
              </a:endParaRPr>
            </a:p>
          </p:txBody>
        </p:sp>
      </p:grpSp>
      <p:sp>
        <p:nvSpPr>
          <p:cNvPr id="37922" name="Text Box 37">
            <a:extLst>
              <a:ext uri="{FF2B5EF4-FFF2-40B4-BE49-F238E27FC236}">
                <a16:creationId xmlns:a16="http://schemas.microsoft.com/office/drawing/2014/main" id="{ACFA0DD7-F2E9-4674-A26F-997D541B35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3950" y="3994150"/>
            <a:ext cx="323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Symbol" panose="05050102010706020507" pitchFamily="18" charset="2"/>
              </a:rPr>
              <a:t>L</a:t>
            </a:r>
          </a:p>
        </p:txBody>
      </p:sp>
      <p:sp>
        <p:nvSpPr>
          <p:cNvPr id="37923" name="Text Box 38">
            <a:extLst>
              <a:ext uri="{FF2B5EF4-FFF2-40B4-BE49-F238E27FC236}">
                <a16:creationId xmlns:a16="http://schemas.microsoft.com/office/drawing/2014/main" id="{8D69AA03-BB54-4CF0-BEBA-828EAC9063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4138" y="3868738"/>
            <a:ext cx="323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Symbol" panose="05050102010706020507" pitchFamily="18" charset="2"/>
              </a:rPr>
              <a:t>L</a:t>
            </a: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Footer Placeholder 3">
            <a:extLst>
              <a:ext uri="{FF2B5EF4-FFF2-40B4-BE49-F238E27FC236}">
                <a16:creationId xmlns:a16="http://schemas.microsoft.com/office/drawing/2014/main" id="{D30E100A-42A9-4E79-93B6-CFFD33C7B1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38915" name="Slide Number Placeholder 4">
            <a:extLst>
              <a:ext uri="{FF2B5EF4-FFF2-40B4-BE49-F238E27FC236}">
                <a16:creationId xmlns:a16="http://schemas.microsoft.com/office/drawing/2014/main" id="{C87D9592-5168-484B-833C-4165CB01E1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647D6941-7A4A-48A3-BC93-CA3F88F745CF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38916" name="Group 3">
            <a:extLst>
              <a:ext uri="{FF2B5EF4-FFF2-40B4-BE49-F238E27FC236}">
                <a16:creationId xmlns:a16="http://schemas.microsoft.com/office/drawing/2014/main" id="{1B41AC9E-5D66-4A6C-AE56-2497E424F002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3352800"/>
            <a:ext cx="817563" cy="795338"/>
            <a:chOff x="963" y="1131"/>
            <a:chExt cx="515" cy="501"/>
          </a:xfrm>
        </p:grpSpPr>
        <p:sp>
          <p:nvSpPr>
            <p:cNvPr id="38947" name="Oval 4">
              <a:extLst>
                <a:ext uri="{FF2B5EF4-FFF2-40B4-BE49-F238E27FC236}">
                  <a16:creationId xmlns:a16="http://schemas.microsoft.com/office/drawing/2014/main" id="{7E7B963E-324C-48B1-9295-EF447DB0C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3" y="1131"/>
              <a:ext cx="490" cy="501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38948" name="Text Box 5">
              <a:extLst>
                <a:ext uri="{FF2B5EF4-FFF2-40B4-BE49-F238E27FC236}">
                  <a16:creationId xmlns:a16="http://schemas.microsoft.com/office/drawing/2014/main" id="{A523CC23-F568-446D-A6B9-274F3C5C17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4" y="1153"/>
              <a:ext cx="50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Wait for 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0 from below</a:t>
              </a:r>
              <a:endParaRPr lang="en-US" altLang="en-US" sz="1400">
                <a:latin typeface="Times New Roman" panose="02020603050405020304" pitchFamily="18" charset="0"/>
              </a:endParaRPr>
            </a:p>
          </p:txBody>
        </p:sp>
      </p:grpSp>
      <p:sp>
        <p:nvSpPr>
          <p:cNvPr id="38917" name="Line 6">
            <a:extLst>
              <a:ext uri="{FF2B5EF4-FFF2-40B4-BE49-F238E27FC236}">
                <a16:creationId xmlns:a16="http://schemas.microsoft.com/office/drawing/2014/main" id="{8EECF2A6-870A-41FB-9866-45C06721BADC}"/>
              </a:ext>
            </a:extLst>
          </p:cNvPr>
          <p:cNvSpPr>
            <a:spLocks noChangeShapeType="1"/>
          </p:cNvSpPr>
          <p:nvPr/>
        </p:nvSpPr>
        <p:spPr bwMode="auto">
          <a:xfrm>
            <a:off x="2874963" y="2282825"/>
            <a:ext cx="419100" cy="1079500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8" name="Freeform 7">
            <a:extLst>
              <a:ext uri="{FF2B5EF4-FFF2-40B4-BE49-F238E27FC236}">
                <a16:creationId xmlns:a16="http://schemas.microsoft.com/office/drawing/2014/main" id="{DA518F74-7450-4C5A-9468-A158AB6DD2D4}"/>
              </a:ext>
            </a:extLst>
          </p:cNvPr>
          <p:cNvSpPr>
            <a:spLocks/>
          </p:cNvSpPr>
          <p:nvPr/>
        </p:nvSpPr>
        <p:spPr bwMode="auto">
          <a:xfrm flipV="1">
            <a:off x="3556000" y="2600325"/>
            <a:ext cx="1590675" cy="785813"/>
          </a:xfrm>
          <a:custGeom>
            <a:avLst/>
            <a:gdLst>
              <a:gd name="T0" fmla="*/ 0 w 2835"/>
              <a:gd name="T1" fmla="*/ 0 h 525"/>
              <a:gd name="T2" fmla="*/ 2147483646 w 2835"/>
              <a:gd name="T3" fmla="*/ 0 h 52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9" name="Text Box 8">
            <a:extLst>
              <a:ext uri="{FF2B5EF4-FFF2-40B4-BE49-F238E27FC236}">
                <a16:creationId xmlns:a16="http://schemas.microsoft.com/office/drawing/2014/main" id="{4D353B43-BEC7-4E41-9DD8-5BD5A0C4F5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638" y="2959100"/>
            <a:ext cx="3027362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sndpkt = make_pkt(NAK, chksum)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udt_send(sndpkt)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38920" name="Text Box 9">
            <a:extLst>
              <a:ext uri="{FF2B5EF4-FFF2-40B4-BE49-F238E27FC236}">
                <a16:creationId xmlns:a16="http://schemas.microsoft.com/office/drawing/2014/main" id="{5BDB7379-98EF-4E32-9C15-3CB3A276C9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9813" y="3671888"/>
            <a:ext cx="262413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rdt_rcv(rcvpkt) &amp;&amp;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   not corrupt(rcvpkt) &amp;&amp;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   has_seq0(rcvpkt)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8921" name="Line 10">
            <a:extLst>
              <a:ext uri="{FF2B5EF4-FFF2-40B4-BE49-F238E27FC236}">
                <a16:creationId xmlns:a16="http://schemas.microsoft.com/office/drawing/2014/main" id="{153F48D4-C59B-4EF5-99E4-7227E918ADB7}"/>
              </a:ext>
            </a:extLst>
          </p:cNvPr>
          <p:cNvSpPr>
            <a:spLocks noChangeShapeType="1"/>
          </p:cNvSpPr>
          <p:nvPr/>
        </p:nvSpPr>
        <p:spPr bwMode="auto">
          <a:xfrm>
            <a:off x="6203950" y="4370388"/>
            <a:ext cx="1938338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2" name="Freeform 11">
            <a:extLst>
              <a:ext uri="{FF2B5EF4-FFF2-40B4-BE49-F238E27FC236}">
                <a16:creationId xmlns:a16="http://schemas.microsoft.com/office/drawing/2014/main" id="{089D951F-EAAB-4F8F-B4C6-307A9D05BE2B}"/>
              </a:ext>
            </a:extLst>
          </p:cNvPr>
          <p:cNvSpPr>
            <a:spLocks/>
          </p:cNvSpPr>
          <p:nvPr/>
        </p:nvSpPr>
        <p:spPr bwMode="auto">
          <a:xfrm>
            <a:off x="3573463" y="4168775"/>
            <a:ext cx="1590675" cy="688975"/>
          </a:xfrm>
          <a:custGeom>
            <a:avLst/>
            <a:gdLst>
              <a:gd name="T0" fmla="*/ 0 w 2835"/>
              <a:gd name="T1" fmla="*/ 0 h 525"/>
              <a:gd name="T2" fmla="*/ 2147483646 w 2835"/>
              <a:gd name="T3" fmla="*/ 0 h 52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3" name="Text Box 12">
            <a:extLst>
              <a:ext uri="{FF2B5EF4-FFF2-40B4-BE49-F238E27FC236}">
                <a16:creationId xmlns:a16="http://schemas.microsoft.com/office/drawing/2014/main" id="{FB4FCBDE-695C-4D49-B8AE-BA4F0DDC0A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2275" y="4749800"/>
            <a:ext cx="3581400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rdt_rcv(rcvpkt) &amp;&amp; notcorrupt(rcvpkt)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  &amp;&amp; has_seq1(rcvpkt)</a:t>
            </a:r>
            <a:r>
              <a:rPr lang="en-US" altLang="en-US" sz="1600">
                <a:latin typeface="Arial" panose="020B0604020202020204" pitchFamily="34" charset="0"/>
              </a:rPr>
              <a:t> 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8924" name="Line 13">
            <a:extLst>
              <a:ext uri="{FF2B5EF4-FFF2-40B4-BE49-F238E27FC236}">
                <a16:creationId xmlns:a16="http://schemas.microsoft.com/office/drawing/2014/main" id="{52301219-B094-46B0-A1D8-95F9095166B0}"/>
              </a:ext>
            </a:extLst>
          </p:cNvPr>
          <p:cNvSpPr>
            <a:spLocks noChangeShapeType="1"/>
          </p:cNvSpPr>
          <p:nvPr/>
        </p:nvSpPr>
        <p:spPr bwMode="auto">
          <a:xfrm>
            <a:off x="3028950" y="5307013"/>
            <a:ext cx="289877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5" name="Text Box 14">
            <a:extLst>
              <a:ext uri="{FF2B5EF4-FFF2-40B4-BE49-F238E27FC236}">
                <a16:creationId xmlns:a16="http://schemas.microsoft.com/office/drawing/2014/main" id="{8D49F41F-6902-4E50-895A-5F83FE5CE6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5362575"/>
            <a:ext cx="3852863" cy="993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extract(rcvpkt,data)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deliver_data(data)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sndpkt = make_pkt(ACK, chksum)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udt_send(sndpkt)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grpSp>
        <p:nvGrpSpPr>
          <p:cNvPr id="38926" name="Group 15">
            <a:extLst>
              <a:ext uri="{FF2B5EF4-FFF2-40B4-BE49-F238E27FC236}">
                <a16:creationId xmlns:a16="http://schemas.microsoft.com/office/drawing/2014/main" id="{5AB5F604-B58F-45EC-8A71-8EFB9D651F2E}"/>
              </a:ext>
            </a:extLst>
          </p:cNvPr>
          <p:cNvGrpSpPr>
            <a:grpSpLocks/>
          </p:cNvGrpSpPr>
          <p:nvPr/>
        </p:nvGrpSpPr>
        <p:grpSpPr bwMode="auto">
          <a:xfrm>
            <a:off x="4737100" y="3387725"/>
            <a:ext cx="825500" cy="796925"/>
            <a:chOff x="4398" y="3133"/>
            <a:chExt cx="520" cy="502"/>
          </a:xfrm>
        </p:grpSpPr>
        <p:sp>
          <p:nvSpPr>
            <p:cNvPr id="38945" name="Oval 16">
              <a:extLst>
                <a:ext uri="{FF2B5EF4-FFF2-40B4-BE49-F238E27FC236}">
                  <a16:creationId xmlns:a16="http://schemas.microsoft.com/office/drawing/2014/main" id="{61AF1482-C08F-4C5D-822C-D5553B386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3133"/>
              <a:ext cx="507" cy="5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38946" name="Text Box 17">
              <a:extLst>
                <a:ext uri="{FF2B5EF4-FFF2-40B4-BE49-F238E27FC236}">
                  <a16:creationId xmlns:a16="http://schemas.microsoft.com/office/drawing/2014/main" id="{72A01D50-EEBD-4FB3-90E9-0E131C17D5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4" y="3163"/>
              <a:ext cx="50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Wait for 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1 from below</a:t>
              </a:r>
              <a:endParaRPr lang="en-US" altLang="en-US" sz="1400">
                <a:latin typeface="Times New Roman" panose="02020603050405020304" pitchFamily="18" charset="0"/>
              </a:endParaRPr>
            </a:p>
          </p:txBody>
        </p:sp>
      </p:grpSp>
      <p:sp>
        <p:nvSpPr>
          <p:cNvPr id="38927" name="Freeform 18">
            <a:extLst>
              <a:ext uri="{FF2B5EF4-FFF2-40B4-BE49-F238E27FC236}">
                <a16:creationId xmlns:a16="http://schemas.microsoft.com/office/drawing/2014/main" id="{543CEDDF-BF64-4D33-9567-2DA89CD70458}"/>
              </a:ext>
            </a:extLst>
          </p:cNvPr>
          <p:cNvSpPr>
            <a:spLocks/>
          </p:cNvSpPr>
          <p:nvPr/>
        </p:nvSpPr>
        <p:spPr bwMode="auto">
          <a:xfrm rot="-1361013">
            <a:off x="5437188" y="2979738"/>
            <a:ext cx="839787" cy="863600"/>
          </a:xfrm>
          <a:custGeom>
            <a:avLst/>
            <a:gdLst>
              <a:gd name="T0" fmla="*/ 2147483646 w 619"/>
              <a:gd name="T1" fmla="*/ 2147483646 h 1815"/>
              <a:gd name="T2" fmla="*/ 0 w 619"/>
              <a:gd name="T3" fmla="*/ 2147483646 h 181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8" name="Text Box 19">
            <a:extLst>
              <a:ext uri="{FF2B5EF4-FFF2-40B4-BE49-F238E27FC236}">
                <a16:creationId xmlns:a16="http://schemas.microsoft.com/office/drawing/2014/main" id="{98947AF9-703F-4D99-84D6-238BA740EA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1284288"/>
            <a:ext cx="3981450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rdt_rcv(rcvpkt) &amp;&amp; notcorrupt(rcvpkt)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  &amp;&amp; has_seq0(rcvpkt) 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38929" name="Line 20">
            <a:extLst>
              <a:ext uri="{FF2B5EF4-FFF2-40B4-BE49-F238E27FC236}">
                <a16:creationId xmlns:a16="http://schemas.microsoft.com/office/drawing/2014/main" id="{6DC39051-7F2D-4D74-ACB2-4AA1559C2804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3738" y="1854200"/>
            <a:ext cx="19145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0" name="Text Box 21">
            <a:extLst>
              <a:ext uri="{FF2B5EF4-FFF2-40B4-BE49-F238E27FC236}">
                <a16:creationId xmlns:a16="http://schemas.microsoft.com/office/drawing/2014/main" id="{FE1E1043-2FAA-42B5-BE3B-305FC764F3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6900" y="1811338"/>
            <a:ext cx="3475038" cy="704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extract(rcvpkt,data)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deliver_data(data)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sndpkt = make_pkt(ACK, chksum)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udt_send(sndpkt)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38931" name="Freeform 22">
            <a:extLst>
              <a:ext uri="{FF2B5EF4-FFF2-40B4-BE49-F238E27FC236}">
                <a16:creationId xmlns:a16="http://schemas.microsoft.com/office/drawing/2014/main" id="{7FE9AD22-DEBC-4724-BC18-D247E15E7C70}"/>
              </a:ext>
            </a:extLst>
          </p:cNvPr>
          <p:cNvSpPr>
            <a:spLocks/>
          </p:cNvSpPr>
          <p:nvPr/>
        </p:nvSpPr>
        <p:spPr bwMode="auto">
          <a:xfrm rot="1020547">
            <a:off x="5461000" y="3703638"/>
            <a:ext cx="839788" cy="863600"/>
          </a:xfrm>
          <a:custGeom>
            <a:avLst/>
            <a:gdLst>
              <a:gd name="T0" fmla="*/ 2147483646 w 619"/>
              <a:gd name="T1" fmla="*/ 2147483646 h 1815"/>
              <a:gd name="T2" fmla="*/ 0 w 619"/>
              <a:gd name="T3" fmla="*/ 2147483646 h 181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2" name="Text Box 23">
            <a:extLst>
              <a:ext uri="{FF2B5EF4-FFF2-40B4-BE49-F238E27FC236}">
                <a16:creationId xmlns:a16="http://schemas.microsoft.com/office/drawing/2014/main" id="{77DE4FBB-E498-4E53-89B6-C1AC5A8A2B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7425" y="2662238"/>
            <a:ext cx="28717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rdt_rcv(rcvpkt) &amp;&amp; (corrupt(rcvpkt)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38933" name="Line 24">
            <a:extLst>
              <a:ext uri="{FF2B5EF4-FFF2-40B4-BE49-F238E27FC236}">
                <a16:creationId xmlns:a16="http://schemas.microsoft.com/office/drawing/2014/main" id="{8305A7A3-C387-4AC6-89FD-7EF4FD6DC5B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05538" y="2973388"/>
            <a:ext cx="193833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4" name="Text Box 25">
            <a:extLst>
              <a:ext uri="{FF2B5EF4-FFF2-40B4-BE49-F238E27FC236}">
                <a16:creationId xmlns:a16="http://schemas.microsoft.com/office/drawing/2014/main" id="{7767F61D-9C6B-4F68-AB2D-85FC55CD29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5363" y="4424363"/>
            <a:ext cx="2940050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sndpkt = make_pkt(ACK, chksum)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udt_send(sndpkt)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38935" name="Text Box 26">
            <a:extLst>
              <a:ext uri="{FF2B5EF4-FFF2-40B4-BE49-F238E27FC236}">
                <a16:creationId xmlns:a16="http://schemas.microsoft.com/office/drawing/2014/main" id="{2FA759BB-9D8C-43EF-ADC1-A806DF044B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" y="3651250"/>
            <a:ext cx="262413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rdt_rcv(rcvpkt) &amp;&amp;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   not corrupt(rcvpkt) &amp;&amp;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   has_seq1(rcvpkt)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38936" name="Line 27">
            <a:extLst>
              <a:ext uri="{FF2B5EF4-FFF2-40B4-BE49-F238E27FC236}">
                <a16:creationId xmlns:a16="http://schemas.microsoft.com/office/drawing/2014/main" id="{B6EFC72A-48F9-46EB-AB6E-69E59F380087}"/>
              </a:ext>
            </a:extLst>
          </p:cNvPr>
          <p:cNvSpPr>
            <a:spLocks noChangeShapeType="1"/>
          </p:cNvSpPr>
          <p:nvPr/>
        </p:nvSpPr>
        <p:spPr bwMode="auto">
          <a:xfrm>
            <a:off x="277813" y="4359275"/>
            <a:ext cx="193833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7" name="Text Box 28">
            <a:extLst>
              <a:ext uri="{FF2B5EF4-FFF2-40B4-BE49-F238E27FC236}">
                <a16:creationId xmlns:a16="http://schemas.microsoft.com/office/drawing/2014/main" id="{DA8C7668-B395-457E-897F-7F1649F026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288" y="2598738"/>
            <a:ext cx="287178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rdt_rcv(rcvpkt) &amp;&amp; (corrupt(rcvpkt)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38938" name="Line 29">
            <a:extLst>
              <a:ext uri="{FF2B5EF4-FFF2-40B4-BE49-F238E27FC236}">
                <a16:creationId xmlns:a16="http://schemas.microsoft.com/office/drawing/2014/main" id="{FEB31748-DEC7-40DB-911D-F257FF63B565}"/>
              </a:ext>
            </a:extLst>
          </p:cNvPr>
          <p:cNvSpPr>
            <a:spLocks noChangeShapeType="1"/>
          </p:cNvSpPr>
          <p:nvPr/>
        </p:nvSpPr>
        <p:spPr bwMode="auto">
          <a:xfrm>
            <a:off x="279400" y="2973388"/>
            <a:ext cx="1938338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9" name="Text Box 30">
            <a:extLst>
              <a:ext uri="{FF2B5EF4-FFF2-40B4-BE49-F238E27FC236}">
                <a16:creationId xmlns:a16="http://schemas.microsoft.com/office/drawing/2014/main" id="{8B0D61EF-6F41-4053-A043-B3999B1BB5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425" y="4381500"/>
            <a:ext cx="2940050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sndpkt = make_pkt(ACK, chksum)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udt_send(sndpkt)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38940" name="Text Box 31">
            <a:extLst>
              <a:ext uri="{FF2B5EF4-FFF2-40B4-BE49-F238E27FC236}">
                <a16:creationId xmlns:a16="http://schemas.microsoft.com/office/drawing/2014/main" id="{13D3F1AE-75E6-41B8-990D-FE9180AE12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613" y="2940050"/>
            <a:ext cx="3027362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sndpkt = make_pkt(NAK, chksum)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udt_send(sndpkt)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38941" name="Freeform 32">
            <a:extLst>
              <a:ext uri="{FF2B5EF4-FFF2-40B4-BE49-F238E27FC236}">
                <a16:creationId xmlns:a16="http://schemas.microsoft.com/office/drawing/2014/main" id="{AD78F9EA-DA87-4FA9-BEAA-DE36C3718780}"/>
              </a:ext>
            </a:extLst>
          </p:cNvPr>
          <p:cNvSpPr>
            <a:spLocks/>
          </p:cNvSpPr>
          <p:nvPr/>
        </p:nvSpPr>
        <p:spPr bwMode="auto">
          <a:xfrm rot="20579453" flipH="1">
            <a:off x="2235200" y="3640138"/>
            <a:ext cx="839788" cy="863600"/>
          </a:xfrm>
          <a:custGeom>
            <a:avLst/>
            <a:gdLst>
              <a:gd name="T0" fmla="*/ 2147483646 w 619"/>
              <a:gd name="T1" fmla="*/ 2147483646 h 1815"/>
              <a:gd name="T2" fmla="*/ 0 w 619"/>
              <a:gd name="T3" fmla="*/ 2147483646 h 181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2" name="Freeform 33">
            <a:extLst>
              <a:ext uri="{FF2B5EF4-FFF2-40B4-BE49-F238E27FC236}">
                <a16:creationId xmlns:a16="http://schemas.microsoft.com/office/drawing/2014/main" id="{3B8E3BCB-47DF-4AC5-9221-2FF1218239BD}"/>
              </a:ext>
            </a:extLst>
          </p:cNvPr>
          <p:cNvSpPr>
            <a:spLocks/>
          </p:cNvSpPr>
          <p:nvPr/>
        </p:nvSpPr>
        <p:spPr bwMode="auto">
          <a:xfrm rot="1361013" flipH="1">
            <a:off x="2222500" y="2992438"/>
            <a:ext cx="839788" cy="863600"/>
          </a:xfrm>
          <a:custGeom>
            <a:avLst/>
            <a:gdLst>
              <a:gd name="T0" fmla="*/ 2147483646 w 619"/>
              <a:gd name="T1" fmla="*/ 2147483646 h 1815"/>
              <a:gd name="T2" fmla="*/ 0 w 619"/>
              <a:gd name="T3" fmla="*/ 2147483646 h 181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8943" name="Picture 34" descr="underline_base">
            <a:extLst>
              <a:ext uri="{FF2B5EF4-FFF2-40B4-BE49-F238E27FC236}">
                <a16:creationId xmlns:a16="http://schemas.microsoft.com/office/drawing/2014/main" id="{6F147678-D9BA-485D-8AD0-7B8428D4F9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763" y="825500"/>
            <a:ext cx="8228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48" name="Rectangle 2">
            <a:extLst>
              <a:ext uri="{FF2B5EF4-FFF2-40B4-BE49-F238E27FC236}">
                <a16:creationId xmlns:a16="http://schemas.microsoft.com/office/drawing/2014/main" id="{4BE20B86-2213-4A89-8199-9389D7E412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19100" y="185738"/>
            <a:ext cx="8324850" cy="941387"/>
          </a:xfrm>
        </p:spPr>
        <p:txBody>
          <a:bodyPr/>
          <a:lstStyle/>
          <a:p>
            <a:pPr>
              <a:defRPr/>
            </a:pPr>
            <a:r>
              <a:rPr lang="en-US" sz="3600">
                <a:ea typeface="ＭＳ Ｐゴシック" charset="0"/>
                <a:cs typeface="+mj-cs"/>
              </a:rPr>
              <a:t>rdt2.1: receiver, handles garbled </a:t>
            </a:r>
            <a:r>
              <a:rPr lang="en-US" sz="3200">
                <a:ea typeface="ＭＳ Ｐゴシック" charset="0"/>
                <a:cs typeface="+mj-cs"/>
              </a:rPr>
              <a:t>ACK/NAKs</a:t>
            </a:r>
            <a:endParaRPr lang="en-US" sz="3600">
              <a:ea typeface="ＭＳ Ｐゴシック" charset="0"/>
              <a:cs typeface="+mj-cs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Footer Placeholder 5">
            <a:extLst>
              <a:ext uri="{FF2B5EF4-FFF2-40B4-BE49-F238E27FC236}">
                <a16:creationId xmlns:a16="http://schemas.microsoft.com/office/drawing/2014/main" id="{2783FF83-8EDD-4C35-AA91-E6B92BAB56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39939" name="Slide Number Placeholder 6">
            <a:extLst>
              <a:ext uri="{FF2B5EF4-FFF2-40B4-BE49-F238E27FC236}">
                <a16:creationId xmlns:a16="http://schemas.microsoft.com/office/drawing/2014/main" id="{3F109B1A-2BFE-4A2A-AD73-8643BC697A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AFF88DCE-E7BA-4F89-AE62-1BFAD504B099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35844" name="Rectangle 2">
            <a:extLst>
              <a:ext uri="{FF2B5EF4-FFF2-40B4-BE49-F238E27FC236}">
                <a16:creationId xmlns:a16="http://schemas.microsoft.com/office/drawing/2014/main" id="{F18BE954-8BE5-4D61-8B8D-A3873683BA6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319088"/>
            <a:ext cx="7772400" cy="952500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rdt2.1: discussion</a:t>
            </a:r>
          </a:p>
        </p:txBody>
      </p:sp>
      <p:sp>
        <p:nvSpPr>
          <p:cNvPr id="39941" name="Rectangle 3">
            <a:extLst>
              <a:ext uri="{FF2B5EF4-FFF2-40B4-BE49-F238E27FC236}">
                <a16:creationId xmlns:a16="http://schemas.microsoft.com/office/drawing/2014/main" id="{731436D2-D387-4498-930F-405337CC4964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u="sng">
                <a:solidFill>
                  <a:srgbClr val="CC0000"/>
                </a:solidFill>
              </a:rPr>
              <a:t>sender:</a:t>
            </a:r>
            <a:endParaRPr lang="en-US" altLang="en-US">
              <a:solidFill>
                <a:srgbClr val="CC0000"/>
              </a:solidFill>
            </a:endParaRPr>
          </a:p>
          <a:p>
            <a:r>
              <a:rPr lang="en-US" altLang="en-US"/>
              <a:t>seq # added to pkt</a:t>
            </a:r>
          </a:p>
          <a:p>
            <a:r>
              <a:rPr lang="en-US" altLang="en-US"/>
              <a:t>two seq. #</a:t>
            </a:r>
            <a:r>
              <a:rPr lang="ja-JP" altLang="en-US"/>
              <a:t>’</a:t>
            </a:r>
            <a:r>
              <a:rPr lang="en-US" altLang="ja-JP"/>
              <a:t>s (0,1) will suffice.  Why?</a:t>
            </a:r>
          </a:p>
          <a:p>
            <a:r>
              <a:rPr lang="en-US" altLang="en-US"/>
              <a:t>must check if received ACK/NAK corrupted </a:t>
            </a:r>
          </a:p>
          <a:p>
            <a:r>
              <a:rPr lang="en-US" altLang="en-US"/>
              <a:t>twice as many states</a:t>
            </a:r>
          </a:p>
          <a:p>
            <a:pPr lvl="1"/>
            <a:r>
              <a:rPr lang="en-US" altLang="en-US"/>
              <a:t>state must </a:t>
            </a:r>
            <a:r>
              <a:rPr lang="ja-JP" altLang="en-US"/>
              <a:t>“</a:t>
            </a:r>
            <a:r>
              <a:rPr lang="en-US" altLang="ja-JP"/>
              <a:t>remember</a:t>
            </a:r>
            <a:r>
              <a:rPr lang="ja-JP" altLang="en-US"/>
              <a:t>”</a:t>
            </a:r>
            <a:r>
              <a:rPr lang="en-US" altLang="ja-JP"/>
              <a:t> whether </a:t>
            </a:r>
            <a:r>
              <a:rPr lang="ja-JP" altLang="en-US"/>
              <a:t>“</a:t>
            </a:r>
            <a:r>
              <a:rPr lang="en-US" altLang="ja-JP"/>
              <a:t>expected</a:t>
            </a:r>
            <a:r>
              <a:rPr lang="ja-JP" altLang="en-US"/>
              <a:t>”</a:t>
            </a:r>
            <a:r>
              <a:rPr lang="en-US" altLang="ja-JP"/>
              <a:t> pkt should have seq # of 0 or 1 </a:t>
            </a:r>
          </a:p>
          <a:p>
            <a:endParaRPr lang="en-US" altLang="en-US"/>
          </a:p>
        </p:txBody>
      </p:sp>
      <p:sp>
        <p:nvSpPr>
          <p:cNvPr id="35846" name="Rectangle 4">
            <a:extLst>
              <a:ext uri="{FF2B5EF4-FFF2-40B4-BE49-F238E27FC236}">
                <a16:creationId xmlns:a16="http://schemas.microsoft.com/office/drawing/2014/main" id="{AA813C57-7AD0-49F7-87FF-27EEF6E3A5EA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/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u="sng">
                <a:solidFill>
                  <a:srgbClr val="CC0000"/>
                </a:solidFill>
                <a:ea typeface="ＭＳ Ｐゴシック" charset="0"/>
                <a:cs typeface="+mn-cs"/>
              </a:rPr>
              <a:t>receiver:</a:t>
            </a:r>
            <a:endParaRPr lang="en-US">
              <a:solidFill>
                <a:srgbClr val="CC0000"/>
              </a:solidFill>
              <a:ea typeface="ＭＳ Ｐゴシック" charset="0"/>
              <a:cs typeface="+mn-cs"/>
            </a:endParaRPr>
          </a:p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must check if received packet is duplicate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state indicates whether 0 or 1 is expected pkt seq #</a:t>
            </a:r>
          </a:p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note: receiver can </a:t>
            </a:r>
            <a:r>
              <a:rPr lang="en-US" i="1">
                <a:ea typeface="ＭＳ Ｐゴシック" charset="0"/>
                <a:cs typeface="+mn-cs"/>
              </a:rPr>
              <a:t>not</a:t>
            </a:r>
            <a:r>
              <a:rPr lang="en-US">
                <a:ea typeface="ＭＳ Ｐゴシック" charset="0"/>
                <a:cs typeface="+mn-cs"/>
              </a:rPr>
              <a:t> know if its last ACK/NAK received OK at sender</a:t>
            </a:r>
          </a:p>
        </p:txBody>
      </p:sp>
      <p:pic>
        <p:nvPicPr>
          <p:cNvPr id="39943" name="Picture 5" descr="underline_base">
            <a:extLst>
              <a:ext uri="{FF2B5EF4-FFF2-40B4-BE49-F238E27FC236}">
                <a16:creationId xmlns:a16="http://schemas.microsoft.com/office/drawing/2014/main" id="{043A5CB0-BD5F-4FC6-B7DB-01ED9D915758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013" y="10175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Footer Placeholder 5">
            <a:extLst>
              <a:ext uri="{FF2B5EF4-FFF2-40B4-BE49-F238E27FC236}">
                <a16:creationId xmlns:a16="http://schemas.microsoft.com/office/drawing/2014/main" id="{670E5907-B7AD-48E4-BE0F-8803B10237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40963" name="Slide Number Placeholder 6">
            <a:extLst>
              <a:ext uri="{FF2B5EF4-FFF2-40B4-BE49-F238E27FC236}">
                <a16:creationId xmlns:a16="http://schemas.microsoft.com/office/drawing/2014/main" id="{A711873C-CAE6-4200-8E21-A6B77E829C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14C54A9F-4B5B-437E-AB93-813B3973E8ED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40964" name="Picture 4" descr="underline_base">
            <a:extLst>
              <a:ext uri="{FF2B5EF4-FFF2-40B4-BE49-F238E27FC236}">
                <a16:creationId xmlns:a16="http://schemas.microsoft.com/office/drawing/2014/main" id="{14F4E0B8-4784-43C1-B7C3-B8F2A0E0FFBD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088" y="922338"/>
            <a:ext cx="5942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69" name="Rectangle 2">
            <a:extLst>
              <a:ext uri="{FF2B5EF4-FFF2-40B4-BE49-F238E27FC236}">
                <a16:creationId xmlns:a16="http://schemas.microsoft.com/office/drawing/2014/main" id="{1DAFD44D-30D9-415C-8ACD-3DCB0C85B8C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88950" y="230188"/>
            <a:ext cx="7772400" cy="985837"/>
          </a:xfrm>
        </p:spPr>
        <p:txBody>
          <a:bodyPr/>
          <a:lstStyle/>
          <a:p>
            <a:pPr>
              <a:defRPr/>
            </a:pPr>
            <a:r>
              <a:rPr lang="en-US" sz="4000">
                <a:ea typeface="ＭＳ Ｐゴシック" charset="0"/>
                <a:cs typeface="+mj-cs"/>
              </a:rPr>
              <a:t>rdt2.2: a NAK-free protocol</a:t>
            </a:r>
            <a:endParaRPr lang="en-US">
              <a:ea typeface="ＭＳ Ｐゴシック" charset="0"/>
              <a:cs typeface="+mj-cs"/>
            </a:endParaRPr>
          </a:p>
        </p:txBody>
      </p:sp>
      <p:sp>
        <p:nvSpPr>
          <p:cNvPr id="36870" name="Rectangle 3">
            <a:extLst>
              <a:ext uri="{FF2B5EF4-FFF2-40B4-BE49-F238E27FC236}">
                <a16:creationId xmlns:a16="http://schemas.microsoft.com/office/drawing/2014/main" id="{C33164A0-FAD1-4173-AE08-85C30D81F6A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19100" y="1581150"/>
            <a:ext cx="8064500" cy="2749550"/>
          </a:xfrm>
        </p:spPr>
        <p:txBody>
          <a:bodyPr/>
          <a:lstStyle/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same functionality as rdt2.1, using ACKs only</a:t>
            </a:r>
          </a:p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instead of NAK, receiver sends ACK for last pkt received OK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receiver must </a:t>
            </a:r>
            <a:r>
              <a:rPr lang="en-US" i="1">
                <a:ea typeface="ＭＳ Ｐゴシック" charset="0"/>
              </a:rPr>
              <a:t>explicitly</a:t>
            </a:r>
            <a:r>
              <a:rPr lang="en-US">
                <a:ea typeface="ＭＳ Ｐゴシック" charset="0"/>
              </a:rPr>
              <a:t> include seq # of pkt being ACKed </a:t>
            </a:r>
          </a:p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duplicate ACK at sender results in same action as NAK: </a:t>
            </a:r>
            <a:r>
              <a:rPr lang="en-US" i="1">
                <a:ea typeface="ＭＳ Ｐゴシック" charset="0"/>
                <a:cs typeface="+mn-cs"/>
              </a:rPr>
              <a:t>retransmit current pkt</a:t>
            </a:r>
            <a:endParaRPr lang="en-US">
              <a:ea typeface="ＭＳ Ｐゴシック" charset="0"/>
              <a:cs typeface="+mn-cs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Footer Placeholder 4">
            <a:extLst>
              <a:ext uri="{FF2B5EF4-FFF2-40B4-BE49-F238E27FC236}">
                <a16:creationId xmlns:a16="http://schemas.microsoft.com/office/drawing/2014/main" id="{F5486660-44EE-4745-A0E9-6EF2D8293B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41987" name="Slide Number Placeholder 5">
            <a:extLst>
              <a:ext uri="{FF2B5EF4-FFF2-40B4-BE49-F238E27FC236}">
                <a16:creationId xmlns:a16="http://schemas.microsoft.com/office/drawing/2014/main" id="{AE52E6A5-4771-4507-AAC6-F5D75F1AA2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E63590D5-16D6-46CA-94C8-DC7F0D1FC1C5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41988" name="Picture 40" descr="underline_base">
            <a:extLst>
              <a:ext uri="{FF2B5EF4-FFF2-40B4-BE49-F238E27FC236}">
                <a16:creationId xmlns:a16="http://schemas.microsoft.com/office/drawing/2014/main" id="{1E8062D2-9E81-4FED-BE6C-C2A18CD885C6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388" y="804863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3" name="Rectangle 2">
            <a:extLst>
              <a:ext uri="{FF2B5EF4-FFF2-40B4-BE49-F238E27FC236}">
                <a16:creationId xmlns:a16="http://schemas.microsoft.com/office/drawing/2014/main" id="{A7BFE227-8A36-4C73-82FF-D9BAB4C430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49263" y="174625"/>
            <a:ext cx="7772400" cy="885825"/>
          </a:xfrm>
        </p:spPr>
        <p:txBody>
          <a:bodyPr/>
          <a:lstStyle/>
          <a:p>
            <a:pPr>
              <a:defRPr/>
            </a:pPr>
            <a:r>
              <a:rPr lang="en-US" sz="3600">
                <a:ea typeface="ＭＳ Ｐゴシック" charset="0"/>
                <a:cs typeface="+mj-cs"/>
              </a:rPr>
              <a:t>rdt2.2: sender, receiver fragments</a:t>
            </a:r>
          </a:p>
        </p:txBody>
      </p:sp>
      <p:grpSp>
        <p:nvGrpSpPr>
          <p:cNvPr id="41990" name="Group 3">
            <a:extLst>
              <a:ext uri="{FF2B5EF4-FFF2-40B4-BE49-F238E27FC236}">
                <a16:creationId xmlns:a16="http://schemas.microsoft.com/office/drawing/2014/main" id="{12DB77D5-7D2F-4247-ABCC-CE6CE4548952}"/>
              </a:ext>
            </a:extLst>
          </p:cNvPr>
          <p:cNvGrpSpPr>
            <a:grpSpLocks/>
          </p:cNvGrpSpPr>
          <p:nvPr/>
        </p:nvGrpSpPr>
        <p:grpSpPr bwMode="auto">
          <a:xfrm>
            <a:off x="2427288" y="1238250"/>
            <a:ext cx="6508750" cy="2841625"/>
            <a:chOff x="1529" y="780"/>
            <a:chExt cx="4100" cy="1790"/>
          </a:xfrm>
        </p:grpSpPr>
        <p:grpSp>
          <p:nvGrpSpPr>
            <p:cNvPr id="42008" name="Group 4">
              <a:extLst>
                <a:ext uri="{FF2B5EF4-FFF2-40B4-BE49-F238E27FC236}">
                  <a16:creationId xmlns:a16="http://schemas.microsoft.com/office/drawing/2014/main" id="{D808C3F2-FF65-4BD2-B46A-2E6B85B59F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51" y="1399"/>
              <a:ext cx="669" cy="528"/>
              <a:chOff x="1441" y="2062"/>
              <a:chExt cx="669" cy="528"/>
            </a:xfrm>
          </p:grpSpPr>
          <p:sp>
            <p:nvSpPr>
              <p:cNvPr id="42025" name="Oval 5">
                <a:extLst>
                  <a:ext uri="{FF2B5EF4-FFF2-40B4-BE49-F238E27FC236}">
                    <a16:creationId xmlns:a16="http://schemas.microsoft.com/office/drawing/2014/main" id="{878FB334-0F94-4B52-B87B-16ED3AE72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3" y="2062"/>
                <a:ext cx="578" cy="528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600">
                  <a:latin typeface="Tahoma" panose="020B0604030504040204" pitchFamily="34" charset="0"/>
                </a:endParaRPr>
              </a:p>
            </p:txBody>
          </p:sp>
          <p:sp>
            <p:nvSpPr>
              <p:cNvPr id="42026" name="Text Box 6">
                <a:extLst>
                  <a:ext uri="{FF2B5EF4-FFF2-40B4-BE49-F238E27FC236}">
                    <a16:creationId xmlns:a16="http://schemas.microsoft.com/office/drawing/2014/main" id="{BE482B80-D61D-4DA6-BDB1-C3743C96F6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41" y="2110"/>
                <a:ext cx="669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anose="020B0604020202020204" pitchFamily="34" charset="0"/>
                  </a:rPr>
                  <a:t>Wait for call 0 from above</a:t>
                </a:r>
                <a:endParaRPr lang="en-US" altLang="en-US" sz="1400"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42009" name="Text Box 7">
              <a:extLst>
                <a:ext uri="{FF2B5EF4-FFF2-40B4-BE49-F238E27FC236}">
                  <a16:creationId xmlns:a16="http://schemas.microsoft.com/office/drawing/2014/main" id="{9362BEB2-36A4-4AE8-9FD6-248D71591D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3" y="957"/>
              <a:ext cx="2345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sndpkt = make_pkt(0, data, checksum)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udt_send(sndpkt)</a:t>
              </a:r>
              <a:endParaRPr lang="en-US" altLang="en-US" sz="1600">
                <a:latin typeface="Times New Roman" panose="02020603050405020304" pitchFamily="18" charset="0"/>
              </a:endParaRPr>
            </a:p>
          </p:txBody>
        </p:sp>
        <p:sp>
          <p:nvSpPr>
            <p:cNvPr id="42010" name="Text Box 8">
              <a:extLst>
                <a:ext uri="{FF2B5EF4-FFF2-40B4-BE49-F238E27FC236}">
                  <a16:creationId xmlns:a16="http://schemas.microsoft.com/office/drawing/2014/main" id="{892B95B5-23BD-4338-8484-6837518635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1" y="780"/>
              <a:ext cx="1086" cy="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rdt_send(data)</a:t>
              </a:r>
              <a:endParaRPr lang="en-US" altLang="en-US" sz="1600">
                <a:latin typeface="Times New Roman" panose="02020603050405020304" pitchFamily="18" charset="0"/>
              </a:endParaRPr>
            </a:p>
          </p:txBody>
        </p:sp>
        <p:sp>
          <p:nvSpPr>
            <p:cNvPr id="42011" name="Line 9">
              <a:extLst>
                <a:ext uri="{FF2B5EF4-FFF2-40B4-BE49-F238E27FC236}">
                  <a16:creationId xmlns:a16="http://schemas.microsoft.com/office/drawing/2014/main" id="{A040C788-A354-4386-AA09-166F446160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10" y="992"/>
              <a:ext cx="223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2" name="Line 10">
              <a:extLst>
                <a:ext uri="{FF2B5EF4-FFF2-40B4-BE49-F238E27FC236}">
                  <a16:creationId xmlns:a16="http://schemas.microsoft.com/office/drawing/2014/main" id="{E76280EC-5E6F-4F32-A6C6-D30E168466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29" y="1313"/>
              <a:ext cx="264" cy="1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3" name="Freeform 11">
              <a:extLst>
                <a:ext uri="{FF2B5EF4-FFF2-40B4-BE49-F238E27FC236}">
                  <a16:creationId xmlns:a16="http://schemas.microsoft.com/office/drawing/2014/main" id="{B5FB0007-43ED-4CB1-A8D2-CE374651F8B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96" y="1272"/>
              <a:ext cx="1195" cy="130"/>
            </a:xfrm>
            <a:custGeom>
              <a:avLst/>
              <a:gdLst>
                <a:gd name="T0" fmla="*/ 0 w 2835"/>
                <a:gd name="T1" fmla="*/ 0 h 525"/>
                <a:gd name="T2" fmla="*/ 0 w 2835"/>
                <a:gd name="T3" fmla="*/ 0 h 5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35" h="525">
                  <a:moveTo>
                    <a:pt x="0" y="0"/>
                  </a:moveTo>
                  <a:cubicBezTo>
                    <a:pt x="60" y="525"/>
                    <a:pt x="2835" y="495"/>
                    <a:pt x="2835" y="0"/>
                  </a:cubicBezTo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4" name="Freeform 12">
              <a:extLst>
                <a:ext uri="{FF2B5EF4-FFF2-40B4-BE49-F238E27FC236}">
                  <a16:creationId xmlns:a16="http://schemas.microsoft.com/office/drawing/2014/main" id="{898A035B-0B6A-412E-B681-EA4A38B00A99}"/>
                </a:ext>
              </a:extLst>
            </p:cNvPr>
            <p:cNvSpPr>
              <a:spLocks/>
            </p:cNvSpPr>
            <p:nvPr/>
          </p:nvSpPr>
          <p:spPr bwMode="auto">
            <a:xfrm rot="-1357180">
              <a:off x="3655" y="1225"/>
              <a:ext cx="285" cy="542"/>
            </a:xfrm>
            <a:custGeom>
              <a:avLst/>
              <a:gdLst>
                <a:gd name="T0" fmla="*/ 0 w 735"/>
                <a:gd name="T1" fmla="*/ 1 h 1080"/>
                <a:gd name="T2" fmla="*/ 0 w 735"/>
                <a:gd name="T3" fmla="*/ 1 h 10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35" h="1080">
                  <a:moveTo>
                    <a:pt x="0" y="195"/>
                  </a:moveTo>
                  <a:cubicBezTo>
                    <a:pt x="690" y="0"/>
                    <a:pt x="735" y="1080"/>
                    <a:pt x="0" y="855"/>
                  </a:cubicBezTo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5" name="Text Box 13">
              <a:extLst>
                <a:ext uri="{FF2B5EF4-FFF2-40B4-BE49-F238E27FC236}">
                  <a16:creationId xmlns:a16="http://schemas.microsoft.com/office/drawing/2014/main" id="{B738F641-51BE-4F1A-B592-C746558A71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8" y="1670"/>
              <a:ext cx="133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b="1">
                  <a:solidFill>
                    <a:srgbClr val="FF0000"/>
                  </a:solidFill>
                  <a:latin typeface="Arial" panose="020B0604020202020204" pitchFamily="34" charset="0"/>
                </a:rPr>
                <a:t>udt_send(sndpkt)</a:t>
              </a:r>
              <a:endParaRPr lang="en-US" altLang="en-US" sz="1600" b="1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2016" name="Text Box 14">
              <a:extLst>
                <a:ext uri="{FF2B5EF4-FFF2-40B4-BE49-F238E27FC236}">
                  <a16:creationId xmlns:a16="http://schemas.microsoft.com/office/drawing/2014/main" id="{C718CF36-B553-4AB6-B63E-57145EDA92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7" y="1174"/>
              <a:ext cx="1712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rdt_rcv(rcvpkt) &amp;&amp;  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( corrupt(rcvpkt) ||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  </a:t>
              </a:r>
              <a:r>
                <a:rPr lang="en-US" altLang="en-US" sz="1600" b="1">
                  <a:solidFill>
                    <a:srgbClr val="FF0000"/>
                  </a:solidFill>
                  <a:latin typeface="Arial" panose="020B0604020202020204" pitchFamily="34" charset="0"/>
                </a:rPr>
                <a:t>isACK(rcvpkt,1)</a:t>
              </a:r>
              <a:r>
                <a:rPr lang="en-US" altLang="en-US" sz="1600">
                  <a:latin typeface="Arial" panose="020B0604020202020204" pitchFamily="34" charset="0"/>
                </a:rPr>
                <a:t> )</a:t>
              </a:r>
              <a:endParaRPr lang="en-US" altLang="en-US" sz="1600">
                <a:latin typeface="Times New Roman" panose="02020603050405020304" pitchFamily="18" charset="0"/>
              </a:endParaRPr>
            </a:p>
          </p:txBody>
        </p:sp>
        <p:sp>
          <p:nvSpPr>
            <p:cNvPr id="42017" name="Line 15">
              <a:extLst>
                <a:ext uri="{FF2B5EF4-FFF2-40B4-BE49-F238E27FC236}">
                  <a16:creationId xmlns:a16="http://schemas.microsoft.com/office/drawing/2014/main" id="{66AC3748-D502-447D-9935-7D545B59D5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43" y="1666"/>
              <a:ext cx="895" cy="1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8" name="Freeform 16">
              <a:extLst>
                <a:ext uri="{FF2B5EF4-FFF2-40B4-BE49-F238E27FC236}">
                  <a16:creationId xmlns:a16="http://schemas.microsoft.com/office/drawing/2014/main" id="{CD9E54E3-B0A2-4FCE-A1BC-5BCA81C08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1792"/>
              <a:ext cx="128" cy="774"/>
            </a:xfrm>
            <a:custGeom>
              <a:avLst/>
              <a:gdLst>
                <a:gd name="T0" fmla="*/ 67 w 128"/>
                <a:gd name="T1" fmla="*/ 774 h 774"/>
                <a:gd name="T2" fmla="*/ 0 w 128"/>
                <a:gd name="T3" fmla="*/ 0 h 7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8" h="774">
                  <a:moveTo>
                    <a:pt x="67" y="774"/>
                  </a:moveTo>
                  <a:cubicBezTo>
                    <a:pt x="128" y="425"/>
                    <a:pt x="81" y="0"/>
                    <a:pt x="0" y="0"/>
                  </a:cubicBezTo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9" name="Text Box 17">
              <a:extLst>
                <a:ext uri="{FF2B5EF4-FFF2-40B4-BE49-F238E27FC236}">
                  <a16:creationId xmlns:a16="http://schemas.microsoft.com/office/drawing/2014/main" id="{B288CA6D-7DEF-41D4-8A15-C12FB7024D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8" y="2051"/>
              <a:ext cx="1520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rdt_rcv(rcvpkt)   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&amp;&amp; notcorrupt(rcvpkt) 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&amp;&amp; </a:t>
              </a:r>
              <a:r>
                <a:rPr lang="en-US" altLang="en-US" sz="1600" b="1">
                  <a:solidFill>
                    <a:srgbClr val="FF0000"/>
                  </a:solidFill>
                  <a:latin typeface="Arial" panose="020B0604020202020204" pitchFamily="34" charset="0"/>
                </a:rPr>
                <a:t>isACK(rcvpkt,0)</a:t>
              </a:r>
              <a:r>
                <a:rPr lang="en-US" altLang="en-US" sz="1000">
                  <a:latin typeface="Arial" panose="020B0604020202020204" pitchFamily="34" charset="0"/>
                </a:rPr>
                <a:t> </a:t>
              </a: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42020" name="Line 18">
              <a:extLst>
                <a:ext uri="{FF2B5EF4-FFF2-40B4-BE49-F238E27FC236}">
                  <a16:creationId xmlns:a16="http://schemas.microsoft.com/office/drawing/2014/main" id="{4328DCF8-ACC7-4F6E-81D1-0304FEEE85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94" y="2570"/>
              <a:ext cx="117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2021" name="Group 19">
              <a:extLst>
                <a:ext uri="{FF2B5EF4-FFF2-40B4-BE49-F238E27FC236}">
                  <a16:creationId xmlns:a16="http://schemas.microsoft.com/office/drawing/2014/main" id="{D78951CF-AFA3-423B-8055-98AE27C18D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5" y="1365"/>
              <a:ext cx="669" cy="528"/>
              <a:chOff x="1441" y="2062"/>
              <a:chExt cx="669" cy="528"/>
            </a:xfrm>
          </p:grpSpPr>
          <p:sp>
            <p:nvSpPr>
              <p:cNvPr id="42023" name="Oval 20">
                <a:extLst>
                  <a:ext uri="{FF2B5EF4-FFF2-40B4-BE49-F238E27FC236}">
                    <a16:creationId xmlns:a16="http://schemas.microsoft.com/office/drawing/2014/main" id="{763D8833-5166-4042-854C-835789E96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3" y="2062"/>
                <a:ext cx="578" cy="528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600">
                  <a:latin typeface="Tahoma" panose="020B0604030504040204" pitchFamily="34" charset="0"/>
                </a:endParaRPr>
              </a:p>
            </p:txBody>
          </p:sp>
          <p:sp>
            <p:nvSpPr>
              <p:cNvPr id="42024" name="Text Box 21">
                <a:extLst>
                  <a:ext uri="{FF2B5EF4-FFF2-40B4-BE49-F238E27FC236}">
                    <a16:creationId xmlns:a16="http://schemas.microsoft.com/office/drawing/2014/main" id="{F446DD9B-1DA8-4B12-90F7-1DC3A7286A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41" y="2110"/>
                <a:ext cx="669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anose="020B0604020202020204" pitchFamily="34" charset="0"/>
                  </a:rPr>
                  <a:t>Wait for ACK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anose="020B0604020202020204" pitchFamily="34" charset="0"/>
                  </a:rPr>
                  <a:t>0</a:t>
                </a:r>
                <a:endParaRPr lang="en-US" altLang="en-US" sz="1400"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42022" name="Text Box 22">
              <a:extLst>
                <a:ext uri="{FF2B5EF4-FFF2-40B4-BE49-F238E27FC236}">
                  <a16:creationId xmlns:a16="http://schemas.microsoft.com/office/drawing/2014/main" id="{C502DFAE-6077-497B-B963-7640A3752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3" y="1810"/>
              <a:ext cx="935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Tahoma" panose="020B0604030504040204" pitchFamily="34" charset="0"/>
                </a:rPr>
                <a:t>sender FSM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Tahoma" panose="020B0604030504040204" pitchFamily="34" charset="0"/>
                </a:rPr>
                <a:t>fragment</a:t>
              </a:r>
            </a:p>
          </p:txBody>
        </p:sp>
      </p:grpSp>
      <p:sp>
        <p:nvSpPr>
          <p:cNvPr id="41991" name="Line 23">
            <a:extLst>
              <a:ext uri="{FF2B5EF4-FFF2-40B4-BE49-F238E27FC236}">
                <a16:creationId xmlns:a16="http://schemas.microsoft.com/office/drawing/2014/main" id="{5A0CA029-4084-4E26-A458-ED17B75C7590}"/>
              </a:ext>
            </a:extLst>
          </p:cNvPr>
          <p:cNvSpPr>
            <a:spLocks noChangeShapeType="1"/>
          </p:cNvSpPr>
          <p:nvPr/>
        </p:nvSpPr>
        <p:spPr bwMode="auto">
          <a:xfrm>
            <a:off x="665163" y="2603500"/>
            <a:ext cx="7883525" cy="2757488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46136" name="Group 24">
            <a:extLst>
              <a:ext uri="{FF2B5EF4-FFF2-40B4-BE49-F238E27FC236}">
                <a16:creationId xmlns:a16="http://schemas.microsoft.com/office/drawing/2014/main" id="{6E7EB46E-09C8-43FD-A2E9-775D383EBF43}"/>
              </a:ext>
            </a:extLst>
          </p:cNvPr>
          <p:cNvGrpSpPr>
            <a:grpSpLocks/>
          </p:cNvGrpSpPr>
          <p:nvPr/>
        </p:nvGrpSpPr>
        <p:grpSpPr bwMode="auto">
          <a:xfrm>
            <a:off x="0" y="3824288"/>
            <a:ext cx="7234238" cy="2535237"/>
            <a:chOff x="0" y="2409"/>
            <a:chExt cx="4557" cy="1597"/>
          </a:xfrm>
        </p:grpSpPr>
        <p:sp>
          <p:nvSpPr>
            <p:cNvPr id="41993" name="Text Box 25">
              <a:extLst>
                <a:ext uri="{FF2B5EF4-FFF2-40B4-BE49-F238E27FC236}">
                  <a16:creationId xmlns:a16="http://schemas.microsoft.com/office/drawing/2014/main" id="{44C3C2AD-874D-4E89-B07A-BAAD2DEDE6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9" y="3217"/>
              <a:ext cx="2482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rdt_rcv(rcvpkt) &amp;&amp; notcorrupt(rcvpkt) 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  &amp;&amp; has_seq1(rcvpkt) </a:t>
              </a:r>
              <a:endParaRPr lang="en-US" altLang="en-US" sz="1600">
                <a:latin typeface="Times New Roman" panose="02020603050405020304" pitchFamily="18" charset="0"/>
              </a:endParaRPr>
            </a:p>
          </p:txBody>
        </p:sp>
        <p:sp>
          <p:nvSpPr>
            <p:cNvPr id="41994" name="Text Box 26">
              <a:extLst>
                <a:ext uri="{FF2B5EF4-FFF2-40B4-BE49-F238E27FC236}">
                  <a16:creationId xmlns:a16="http://schemas.microsoft.com/office/drawing/2014/main" id="{02154D09-71C7-4E22-B187-79BA3BD435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9" y="3568"/>
              <a:ext cx="2630" cy="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extract(rcvpkt,data)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deliver_data(data)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b="1">
                  <a:solidFill>
                    <a:srgbClr val="FF0000"/>
                  </a:solidFill>
                  <a:latin typeface="Arial" panose="020B0604020202020204" pitchFamily="34" charset="0"/>
                </a:rPr>
                <a:t>sndpkt = make_pkt(ACK1, chksum)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udt_send(sndpkt)</a:t>
              </a:r>
              <a:endParaRPr lang="en-US" altLang="en-US" sz="1600">
                <a:latin typeface="Times New Roman" panose="02020603050405020304" pitchFamily="18" charset="0"/>
              </a:endParaRPr>
            </a:p>
          </p:txBody>
        </p:sp>
        <p:grpSp>
          <p:nvGrpSpPr>
            <p:cNvPr id="41995" name="Group 27">
              <a:extLst>
                <a:ext uri="{FF2B5EF4-FFF2-40B4-BE49-F238E27FC236}">
                  <a16:creationId xmlns:a16="http://schemas.microsoft.com/office/drawing/2014/main" id="{7BF9B8A4-BDE7-4447-881F-FA76FBC612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2409"/>
              <a:ext cx="3510" cy="1168"/>
              <a:chOff x="0" y="2409"/>
              <a:chExt cx="3510" cy="1168"/>
            </a:xfrm>
          </p:grpSpPr>
          <p:grpSp>
            <p:nvGrpSpPr>
              <p:cNvPr id="41997" name="Group 28">
                <a:extLst>
                  <a:ext uri="{FF2B5EF4-FFF2-40B4-BE49-F238E27FC236}">
                    <a16:creationId xmlns:a16="http://schemas.microsoft.com/office/drawing/2014/main" id="{1FCD08CF-C04F-4EF1-8571-C932E54BE0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29" y="2687"/>
                <a:ext cx="534" cy="501"/>
                <a:chOff x="3570" y="3063"/>
                <a:chExt cx="534" cy="501"/>
              </a:xfrm>
            </p:grpSpPr>
            <p:sp>
              <p:nvSpPr>
                <p:cNvPr id="42006" name="Oval 29">
                  <a:extLst>
                    <a:ext uri="{FF2B5EF4-FFF2-40B4-BE49-F238E27FC236}">
                      <a16:creationId xmlns:a16="http://schemas.microsoft.com/office/drawing/2014/main" id="{55A06158-FDC0-4AD5-8B74-F412430996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70" y="3063"/>
                  <a:ext cx="534" cy="501"/>
                </a:xfrm>
                <a:prstGeom prst="ellipse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32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600">
                    <a:latin typeface="Tahoma" panose="020B0604030504040204" pitchFamily="34" charset="0"/>
                  </a:endParaRPr>
                </a:p>
              </p:txBody>
            </p:sp>
            <p:sp>
              <p:nvSpPr>
                <p:cNvPr id="42007" name="Text Box 30">
                  <a:extLst>
                    <a:ext uri="{FF2B5EF4-FFF2-40B4-BE49-F238E27FC236}">
                      <a16:creationId xmlns:a16="http://schemas.microsoft.com/office/drawing/2014/main" id="{1D39F1A7-E92D-4CEB-A87C-C9515C05ACB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97" y="3085"/>
                  <a:ext cx="504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32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1400">
                      <a:latin typeface="Arial" panose="020B0604020202020204" pitchFamily="34" charset="0"/>
                    </a:rPr>
                    <a:t>Wait for </a:t>
                  </a:r>
                </a:p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1400">
                      <a:latin typeface="Arial" panose="020B0604020202020204" pitchFamily="34" charset="0"/>
                    </a:rPr>
                    <a:t>0 from below</a:t>
                  </a:r>
                  <a:endParaRPr lang="en-US" altLang="en-US" sz="1400">
                    <a:latin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41998" name="Freeform 31">
                <a:extLst>
                  <a:ext uri="{FF2B5EF4-FFF2-40B4-BE49-F238E27FC236}">
                    <a16:creationId xmlns:a16="http://schemas.microsoft.com/office/drawing/2014/main" id="{6CD4701A-4A67-44D9-83D6-073911356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618"/>
                <a:ext cx="520" cy="117"/>
              </a:xfrm>
              <a:custGeom>
                <a:avLst/>
                <a:gdLst>
                  <a:gd name="T0" fmla="*/ 0 w 520"/>
                  <a:gd name="T1" fmla="*/ 117 h 117"/>
                  <a:gd name="T2" fmla="*/ 520 w 520"/>
                  <a:gd name="T3" fmla="*/ 17 h 1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0" h="117">
                    <a:moveTo>
                      <a:pt x="0" y="117"/>
                    </a:moveTo>
                    <a:cubicBezTo>
                      <a:pt x="136" y="17"/>
                      <a:pt x="276" y="0"/>
                      <a:pt x="520" y="17"/>
                    </a:cubicBez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 type="non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99" name="Freeform 32">
                <a:extLst>
                  <a:ext uri="{FF2B5EF4-FFF2-40B4-BE49-F238E27FC236}">
                    <a16:creationId xmlns:a16="http://schemas.microsoft.com/office/drawing/2014/main" id="{20F6824D-7162-4CF1-B53B-3F7D51A43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6" y="3125"/>
                <a:ext cx="1514" cy="130"/>
              </a:xfrm>
              <a:custGeom>
                <a:avLst/>
                <a:gdLst>
                  <a:gd name="T0" fmla="*/ 0 w 1514"/>
                  <a:gd name="T1" fmla="*/ 0 h 130"/>
                  <a:gd name="T2" fmla="*/ 1514 w 1514"/>
                  <a:gd name="T3" fmla="*/ 17 h 1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14" h="130">
                    <a:moveTo>
                      <a:pt x="0" y="0"/>
                    </a:moveTo>
                    <a:cubicBezTo>
                      <a:pt x="266" y="130"/>
                      <a:pt x="1322" y="113"/>
                      <a:pt x="1514" y="17"/>
                    </a:cubicBez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 type="triangl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00" name="Line 33">
                <a:extLst>
                  <a:ext uri="{FF2B5EF4-FFF2-40B4-BE49-F238E27FC236}">
                    <a16:creationId xmlns:a16="http://schemas.microsoft.com/office/drawing/2014/main" id="{822E6F5D-B1EC-4D49-A093-3E7323EDB6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19" y="3577"/>
                <a:ext cx="1206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01" name="Freeform 34">
                <a:extLst>
                  <a:ext uri="{FF2B5EF4-FFF2-40B4-BE49-F238E27FC236}">
                    <a16:creationId xmlns:a16="http://schemas.microsoft.com/office/drawing/2014/main" id="{90E7D76B-7114-429A-9C80-7F41C1E2FDF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237" y="2468"/>
                <a:ext cx="309" cy="856"/>
              </a:xfrm>
              <a:custGeom>
                <a:avLst/>
                <a:gdLst>
                  <a:gd name="T0" fmla="*/ 0 w 619"/>
                  <a:gd name="T1" fmla="*/ 0 h 1815"/>
                  <a:gd name="T2" fmla="*/ 0 w 619"/>
                  <a:gd name="T3" fmla="*/ 0 h 18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19" h="1815">
                    <a:moveTo>
                      <a:pt x="39" y="1136"/>
                    </a:moveTo>
                    <a:cubicBezTo>
                      <a:pt x="619" y="1815"/>
                      <a:pt x="484" y="0"/>
                      <a:pt x="0" y="773"/>
                    </a:cubicBez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 type="non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02" name="Line 35">
                <a:extLst>
                  <a:ext uri="{FF2B5EF4-FFF2-40B4-BE49-F238E27FC236}">
                    <a16:creationId xmlns:a16="http://schemas.microsoft.com/office/drawing/2014/main" id="{482BE5D3-CE64-4202-B8B1-EFC1F895E3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" y="2936"/>
                <a:ext cx="1212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03" name="Text Box 36">
                <a:extLst>
                  <a:ext uri="{FF2B5EF4-FFF2-40B4-BE49-F238E27FC236}">
                    <a16:creationId xmlns:a16="http://schemas.microsoft.com/office/drawing/2014/main" id="{B01102F7-0D37-424B-AF38-5B4A654DE1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" y="2409"/>
                <a:ext cx="1487" cy="4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rdt_rcv(rcvpkt) &amp;&amp; 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   (corrupt(rcvpkt) ||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     </a:t>
                </a:r>
                <a:r>
                  <a:rPr lang="en-US" altLang="en-US" sz="1600" b="1">
                    <a:solidFill>
                      <a:srgbClr val="FF0000"/>
                    </a:solidFill>
                    <a:latin typeface="Arial" panose="020B0604020202020204" pitchFamily="34" charset="0"/>
                  </a:rPr>
                  <a:t>has_seq1(rcvpkt))</a:t>
                </a:r>
                <a:endParaRPr lang="en-US" altLang="en-US" sz="1600" b="1">
                  <a:solidFill>
                    <a:srgbClr val="FF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004" name="Text Box 37">
                <a:extLst>
                  <a:ext uri="{FF2B5EF4-FFF2-40B4-BE49-F238E27FC236}">
                    <a16:creationId xmlns:a16="http://schemas.microsoft.com/office/drawing/2014/main" id="{01E7F9B8-FEE2-409C-87CE-E8B45585B1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2954"/>
                <a:ext cx="1284" cy="2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b="1">
                    <a:solidFill>
                      <a:srgbClr val="FF0000"/>
                    </a:solidFill>
                    <a:latin typeface="Arial" panose="020B0604020202020204" pitchFamily="34" charset="0"/>
                  </a:rPr>
                  <a:t>udt_send(sndpkt)</a:t>
                </a:r>
                <a:endParaRPr lang="en-US" altLang="en-US" sz="1600" b="1">
                  <a:solidFill>
                    <a:srgbClr val="FF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005" name="Text Box 38">
                <a:extLst>
                  <a:ext uri="{FF2B5EF4-FFF2-40B4-BE49-F238E27FC236}">
                    <a16:creationId xmlns:a16="http://schemas.microsoft.com/office/drawing/2014/main" id="{FCD9A28A-B979-4B80-87FF-40BB5F0EC4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66" y="2709"/>
                <a:ext cx="1020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000">
                    <a:solidFill>
                      <a:srgbClr val="000099"/>
                    </a:solidFill>
                    <a:latin typeface="Tahoma" panose="020B0604030504040204" pitchFamily="34" charset="0"/>
                  </a:rPr>
                  <a:t>receiver FSM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000">
                    <a:solidFill>
                      <a:srgbClr val="000099"/>
                    </a:solidFill>
                    <a:latin typeface="Tahoma" panose="020B0604030504040204" pitchFamily="34" charset="0"/>
                  </a:rPr>
                  <a:t>fragment</a:t>
                </a:r>
              </a:p>
            </p:txBody>
          </p:sp>
        </p:grpSp>
        <p:sp>
          <p:nvSpPr>
            <p:cNvPr id="41996" name="Text Box 39">
              <a:extLst>
                <a:ext uri="{FF2B5EF4-FFF2-40B4-BE49-F238E27FC236}">
                  <a16:creationId xmlns:a16="http://schemas.microsoft.com/office/drawing/2014/main" id="{32835459-ACB5-4CA2-9ABE-336D5B18B1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8" y="2585"/>
              <a:ext cx="23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Symbol" panose="05050102010706020507" pitchFamily="18" charset="2"/>
                </a:rPr>
                <a:t>L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Footer Placeholder 5">
            <a:extLst>
              <a:ext uri="{FF2B5EF4-FFF2-40B4-BE49-F238E27FC236}">
                <a16:creationId xmlns:a16="http://schemas.microsoft.com/office/drawing/2014/main" id="{5ED4A8EC-9804-40CF-A0F2-755FA0F991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43011" name="Slide Number Placeholder 6">
            <a:extLst>
              <a:ext uri="{FF2B5EF4-FFF2-40B4-BE49-F238E27FC236}">
                <a16:creationId xmlns:a16="http://schemas.microsoft.com/office/drawing/2014/main" id="{37107325-50EE-46A8-91C7-BCF3E4DCE3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7E757CB2-B279-470F-9934-9730E97D2E62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38916" name="Rectangle 2">
            <a:extLst>
              <a:ext uri="{FF2B5EF4-FFF2-40B4-BE49-F238E27FC236}">
                <a16:creationId xmlns:a16="http://schemas.microsoft.com/office/drawing/2014/main" id="{B27104DD-3F85-4E1A-921E-BB94C581596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0063" y="219075"/>
            <a:ext cx="7772400" cy="963613"/>
          </a:xfrm>
        </p:spPr>
        <p:txBody>
          <a:bodyPr/>
          <a:lstStyle/>
          <a:p>
            <a:pPr>
              <a:defRPr/>
            </a:pPr>
            <a:r>
              <a:rPr lang="en-US" sz="3600">
                <a:ea typeface="ＭＳ Ｐゴシック" charset="0"/>
                <a:cs typeface="+mj-cs"/>
              </a:rPr>
              <a:t>rdt3.0: channels with errors </a:t>
            </a:r>
            <a:r>
              <a:rPr lang="en-US" sz="3600" i="1">
                <a:ea typeface="ＭＳ Ｐゴシック" charset="0"/>
                <a:cs typeface="+mj-cs"/>
              </a:rPr>
              <a:t>and</a:t>
            </a:r>
            <a:r>
              <a:rPr lang="en-US" sz="3600">
                <a:ea typeface="ＭＳ Ｐゴシック" charset="0"/>
                <a:cs typeface="+mj-cs"/>
              </a:rPr>
              <a:t> loss</a:t>
            </a:r>
            <a:endParaRPr lang="en-US">
              <a:ea typeface="ＭＳ Ｐゴシック" charset="0"/>
              <a:cs typeface="+mj-cs"/>
            </a:endParaRPr>
          </a:p>
        </p:txBody>
      </p:sp>
      <p:sp>
        <p:nvSpPr>
          <p:cNvPr id="43013" name="Rectangle 3">
            <a:extLst>
              <a:ext uri="{FF2B5EF4-FFF2-40B4-BE49-F238E27FC236}">
                <a16:creationId xmlns:a16="http://schemas.microsoft.com/office/drawing/2014/main" id="{A749078D-C034-44B5-ADE5-D3FF7D39BE6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u="sng">
                <a:solidFill>
                  <a:srgbClr val="CC0000"/>
                </a:solidFill>
              </a:rPr>
              <a:t>new assumption:</a:t>
            </a:r>
            <a:r>
              <a:rPr lang="en-US" altLang="en-US"/>
              <a:t> underlying channel can also lose packets (data, ACKs)</a:t>
            </a:r>
          </a:p>
          <a:p>
            <a:pPr lvl="1">
              <a:lnSpc>
                <a:spcPct val="90000"/>
              </a:lnSpc>
            </a:pPr>
            <a:r>
              <a:rPr lang="en-US" altLang="en-US"/>
              <a:t>checksum, seq. #, ACKs, retransmissions will be of help … but not enough</a:t>
            </a:r>
          </a:p>
        </p:txBody>
      </p:sp>
      <p:sp>
        <p:nvSpPr>
          <p:cNvPr id="345092" name="Rectangle 4">
            <a:extLst>
              <a:ext uri="{FF2B5EF4-FFF2-40B4-BE49-F238E27FC236}">
                <a16:creationId xmlns:a16="http://schemas.microsoft.com/office/drawing/2014/main" id="{C92CFA8D-CA50-4226-8FC5-4D59BF71B133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00200"/>
            <a:ext cx="409575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u="sng">
                <a:solidFill>
                  <a:srgbClr val="CC0000"/>
                </a:solidFill>
              </a:rPr>
              <a:t>approach:</a:t>
            </a:r>
            <a:r>
              <a:rPr lang="en-US" altLang="en-US"/>
              <a:t> sender waits </a:t>
            </a:r>
            <a:r>
              <a:rPr lang="ja-JP" altLang="en-US"/>
              <a:t>“</a:t>
            </a:r>
            <a:r>
              <a:rPr lang="en-US" altLang="ja-JP"/>
              <a:t>reasonable</a:t>
            </a:r>
            <a:r>
              <a:rPr lang="ja-JP" altLang="en-US"/>
              <a:t>”</a:t>
            </a:r>
            <a:r>
              <a:rPr lang="en-US" altLang="ja-JP"/>
              <a:t> amount of time for ACK </a:t>
            </a:r>
          </a:p>
          <a:p>
            <a:pPr>
              <a:lnSpc>
                <a:spcPct val="80000"/>
              </a:lnSpc>
            </a:pPr>
            <a:r>
              <a:rPr lang="en-US" altLang="en-US" sz="2400"/>
              <a:t>retransmits if no ACK received in this time</a:t>
            </a:r>
          </a:p>
          <a:p>
            <a:pPr>
              <a:lnSpc>
                <a:spcPct val="70000"/>
              </a:lnSpc>
            </a:pPr>
            <a:r>
              <a:rPr lang="en-US" altLang="en-US" sz="2400"/>
              <a:t>if pkt (or ACK) just delayed (not lost):</a:t>
            </a:r>
          </a:p>
          <a:p>
            <a:pPr lvl="1"/>
            <a:r>
              <a:rPr lang="en-US" altLang="en-US"/>
              <a:t>retransmission will be  duplicate, but seq. #</a:t>
            </a:r>
            <a:r>
              <a:rPr lang="ja-JP" altLang="en-US"/>
              <a:t>’</a:t>
            </a:r>
            <a:r>
              <a:rPr lang="en-US" altLang="ja-JP"/>
              <a:t>s already handles this</a:t>
            </a:r>
            <a:endParaRPr lang="en-US" altLang="ja-JP" sz="2000"/>
          </a:p>
          <a:p>
            <a:pPr lvl="1"/>
            <a:r>
              <a:rPr lang="en-US" altLang="en-US"/>
              <a:t>receiver must specify seq # of pkt being ACKed</a:t>
            </a:r>
            <a:endParaRPr lang="en-US" altLang="en-US" sz="2000"/>
          </a:p>
          <a:p>
            <a:pPr>
              <a:lnSpc>
                <a:spcPct val="70000"/>
              </a:lnSpc>
            </a:pPr>
            <a:r>
              <a:rPr lang="en-US" altLang="en-US" sz="2400"/>
              <a:t>requires countdown timer</a:t>
            </a:r>
          </a:p>
        </p:txBody>
      </p:sp>
      <p:pic>
        <p:nvPicPr>
          <p:cNvPr id="43015" name="Picture 5" descr="underline_base">
            <a:extLst>
              <a:ext uri="{FF2B5EF4-FFF2-40B4-BE49-F238E27FC236}">
                <a16:creationId xmlns:a16="http://schemas.microsoft.com/office/drawing/2014/main" id="{3BD80D4B-0A49-4CB4-B024-D7A38089E015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879475"/>
            <a:ext cx="6856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5092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Footer Placeholder 3">
            <a:extLst>
              <a:ext uri="{FF2B5EF4-FFF2-40B4-BE49-F238E27FC236}">
                <a16:creationId xmlns:a16="http://schemas.microsoft.com/office/drawing/2014/main" id="{548641D8-CA4D-40C7-B108-A48803EF85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44035" name="Slide Number Placeholder 4">
            <a:extLst>
              <a:ext uri="{FF2B5EF4-FFF2-40B4-BE49-F238E27FC236}">
                <a16:creationId xmlns:a16="http://schemas.microsoft.com/office/drawing/2014/main" id="{ECDF435E-46AB-4161-9DDF-55314C2ECD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0F1C2DF4-FAD6-4291-AF97-1166DA915D7C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39940" name="Rectangle 2">
            <a:extLst>
              <a:ext uri="{FF2B5EF4-FFF2-40B4-BE49-F238E27FC236}">
                <a16:creationId xmlns:a16="http://schemas.microsoft.com/office/drawing/2014/main" id="{AB83A60E-BC47-4306-B5F5-E0BABA33EB7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9725" y="242888"/>
            <a:ext cx="3560763" cy="893762"/>
          </a:xfrm>
        </p:spPr>
        <p:txBody>
          <a:bodyPr/>
          <a:lstStyle/>
          <a:p>
            <a:pPr>
              <a:defRPr/>
            </a:pPr>
            <a:r>
              <a:rPr lang="en-US" sz="4000">
                <a:ea typeface="ＭＳ Ｐゴシック" charset="0"/>
                <a:cs typeface="+mj-cs"/>
              </a:rPr>
              <a:t>rdt3.0 sender</a:t>
            </a:r>
            <a:endParaRPr lang="en-US">
              <a:ea typeface="ＭＳ Ｐゴシック" charset="0"/>
              <a:cs typeface="+mj-cs"/>
            </a:endParaRPr>
          </a:p>
        </p:txBody>
      </p:sp>
      <p:sp>
        <p:nvSpPr>
          <p:cNvPr id="44037" name="Text Box 3">
            <a:extLst>
              <a:ext uri="{FF2B5EF4-FFF2-40B4-BE49-F238E27FC236}">
                <a16:creationId xmlns:a16="http://schemas.microsoft.com/office/drawing/2014/main" id="{9BDF1AD1-FC7C-4845-B391-124E6F2555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9425" y="1384300"/>
            <a:ext cx="3860800" cy="56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sndpkt = make_pkt(0, data, checksum)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udt_send(sndpkt)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start_timer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44038" name="Text Box 4">
            <a:extLst>
              <a:ext uri="{FF2B5EF4-FFF2-40B4-BE49-F238E27FC236}">
                <a16:creationId xmlns:a16="http://schemas.microsoft.com/office/drawing/2014/main" id="{DEC0A0A5-E58E-4FB6-963D-D4DFE6373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0700" y="1090613"/>
            <a:ext cx="172402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rdt_send(data)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44039" name="Line 5">
            <a:extLst>
              <a:ext uri="{FF2B5EF4-FFF2-40B4-BE49-F238E27FC236}">
                <a16:creationId xmlns:a16="http://schemas.microsoft.com/office/drawing/2014/main" id="{699AFE59-461B-4164-9E66-70C69B4980F8}"/>
              </a:ext>
            </a:extLst>
          </p:cNvPr>
          <p:cNvSpPr>
            <a:spLocks noChangeShapeType="1"/>
          </p:cNvSpPr>
          <p:nvPr/>
        </p:nvSpPr>
        <p:spPr bwMode="auto">
          <a:xfrm>
            <a:off x="3162300" y="1428750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40" name="Line 6">
            <a:extLst>
              <a:ext uri="{FF2B5EF4-FFF2-40B4-BE49-F238E27FC236}">
                <a16:creationId xmlns:a16="http://schemas.microsoft.com/office/drawing/2014/main" id="{9FCE50BE-90A7-4689-9F78-2A751822C2DF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9550" y="1544638"/>
            <a:ext cx="157163" cy="576262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4041" name="Group 7">
            <a:extLst>
              <a:ext uri="{FF2B5EF4-FFF2-40B4-BE49-F238E27FC236}">
                <a16:creationId xmlns:a16="http://schemas.microsoft.com/office/drawing/2014/main" id="{5704BD2F-77BC-42AD-914C-E95AF8CC72E5}"/>
              </a:ext>
            </a:extLst>
          </p:cNvPr>
          <p:cNvGrpSpPr>
            <a:grpSpLocks/>
          </p:cNvGrpSpPr>
          <p:nvPr/>
        </p:nvGrpSpPr>
        <p:grpSpPr bwMode="auto">
          <a:xfrm>
            <a:off x="5360988" y="2090738"/>
            <a:ext cx="889000" cy="865187"/>
            <a:chOff x="445" y="1273"/>
            <a:chExt cx="560" cy="545"/>
          </a:xfrm>
        </p:grpSpPr>
        <p:sp>
          <p:nvSpPr>
            <p:cNvPr id="44089" name="Oval 8">
              <a:extLst>
                <a:ext uri="{FF2B5EF4-FFF2-40B4-BE49-F238E27FC236}">
                  <a16:creationId xmlns:a16="http://schemas.microsoft.com/office/drawing/2014/main" id="{04B07AF6-3BEF-4063-9747-4335A88D0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" y="1273"/>
              <a:ext cx="560" cy="545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44090" name="Text Box 9">
              <a:extLst>
                <a:ext uri="{FF2B5EF4-FFF2-40B4-BE49-F238E27FC236}">
                  <a16:creationId xmlns:a16="http://schemas.microsoft.com/office/drawing/2014/main" id="{050A8079-BCBA-49E4-8DB4-C05B14FCCA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" y="1309"/>
              <a:ext cx="450" cy="2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Wait for ACK0</a:t>
              </a:r>
              <a:endParaRPr lang="en-US" altLang="en-US" sz="1400">
                <a:latin typeface="Times New Roman" panose="02020603050405020304" pitchFamily="18" charset="0"/>
              </a:endParaRPr>
            </a:p>
          </p:txBody>
        </p:sp>
      </p:grpSp>
      <p:sp>
        <p:nvSpPr>
          <p:cNvPr id="44042" name="Freeform 10">
            <a:extLst>
              <a:ext uri="{FF2B5EF4-FFF2-40B4-BE49-F238E27FC236}">
                <a16:creationId xmlns:a16="http://schemas.microsoft.com/office/drawing/2014/main" id="{5B51B5B0-605E-454B-87AE-F0BD8D41BCF6}"/>
              </a:ext>
            </a:extLst>
          </p:cNvPr>
          <p:cNvSpPr>
            <a:spLocks/>
          </p:cNvSpPr>
          <p:nvPr/>
        </p:nvSpPr>
        <p:spPr bwMode="auto">
          <a:xfrm flipV="1">
            <a:off x="3384550" y="2071688"/>
            <a:ext cx="2090738" cy="163512"/>
          </a:xfrm>
          <a:custGeom>
            <a:avLst/>
            <a:gdLst>
              <a:gd name="T0" fmla="*/ 0 w 2835"/>
              <a:gd name="T1" fmla="*/ 0 h 525"/>
              <a:gd name="T2" fmla="*/ 2147483646 w 2835"/>
              <a:gd name="T3" fmla="*/ 0 h 52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43" name="Freeform 11">
            <a:extLst>
              <a:ext uri="{FF2B5EF4-FFF2-40B4-BE49-F238E27FC236}">
                <a16:creationId xmlns:a16="http://schemas.microsoft.com/office/drawing/2014/main" id="{FBAC0C06-C8D5-4FA3-AC09-923ACFE673BD}"/>
              </a:ext>
            </a:extLst>
          </p:cNvPr>
          <p:cNvSpPr>
            <a:spLocks/>
          </p:cNvSpPr>
          <p:nvPr/>
        </p:nvSpPr>
        <p:spPr bwMode="auto">
          <a:xfrm>
            <a:off x="6069013" y="1674813"/>
            <a:ext cx="871537" cy="666750"/>
          </a:xfrm>
          <a:custGeom>
            <a:avLst/>
            <a:gdLst>
              <a:gd name="T0" fmla="*/ 0 w 549"/>
              <a:gd name="T1" fmla="*/ 2147483646 h 420"/>
              <a:gd name="T2" fmla="*/ 2147483646 w 549"/>
              <a:gd name="T3" fmla="*/ 2147483646 h 4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549" h="420">
                <a:moveTo>
                  <a:pt x="0" y="306"/>
                </a:moveTo>
                <a:cubicBezTo>
                  <a:pt x="78" y="0"/>
                  <a:pt x="549" y="315"/>
                  <a:pt x="87" y="420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44" name="Text Box 12">
            <a:extLst>
              <a:ext uri="{FF2B5EF4-FFF2-40B4-BE49-F238E27FC236}">
                <a16:creationId xmlns:a16="http://schemas.microsoft.com/office/drawing/2014/main" id="{C6A34AD1-D97C-4833-8D79-A33240B3D5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1763" y="1196975"/>
            <a:ext cx="1704975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rdt_rcv(rcvpkt) &amp;&amp; 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( corrupt(rcvpkt) ||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isACK(rcvpkt,1) )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44045" name="Line 13">
            <a:extLst>
              <a:ext uri="{FF2B5EF4-FFF2-40B4-BE49-F238E27FC236}">
                <a16:creationId xmlns:a16="http://schemas.microsoft.com/office/drawing/2014/main" id="{D351C1CF-5755-444E-AD4C-954EC53FC950}"/>
              </a:ext>
            </a:extLst>
          </p:cNvPr>
          <p:cNvSpPr>
            <a:spLocks noChangeShapeType="1"/>
          </p:cNvSpPr>
          <p:nvPr/>
        </p:nvSpPr>
        <p:spPr bwMode="auto">
          <a:xfrm>
            <a:off x="6691313" y="1898650"/>
            <a:ext cx="1350962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4046" name="Group 14">
            <a:extLst>
              <a:ext uri="{FF2B5EF4-FFF2-40B4-BE49-F238E27FC236}">
                <a16:creationId xmlns:a16="http://schemas.microsoft.com/office/drawing/2014/main" id="{FEAD09B3-9EAC-43F2-AFE8-05F200C104C3}"/>
              </a:ext>
            </a:extLst>
          </p:cNvPr>
          <p:cNvGrpSpPr>
            <a:grpSpLocks/>
          </p:cNvGrpSpPr>
          <p:nvPr/>
        </p:nvGrpSpPr>
        <p:grpSpPr bwMode="auto">
          <a:xfrm>
            <a:off x="5453063" y="4005263"/>
            <a:ext cx="1189037" cy="850900"/>
            <a:chOff x="4090" y="3230"/>
            <a:chExt cx="749" cy="536"/>
          </a:xfrm>
        </p:grpSpPr>
        <p:sp>
          <p:nvSpPr>
            <p:cNvPr id="44087" name="Oval 15">
              <a:extLst>
                <a:ext uri="{FF2B5EF4-FFF2-40B4-BE49-F238E27FC236}">
                  <a16:creationId xmlns:a16="http://schemas.microsoft.com/office/drawing/2014/main" id="{D5A58369-1FED-48D6-8BF1-DA621B241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9" y="3230"/>
              <a:ext cx="595" cy="53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44088" name="Text Box 16">
              <a:extLst>
                <a:ext uri="{FF2B5EF4-FFF2-40B4-BE49-F238E27FC236}">
                  <a16:creationId xmlns:a16="http://schemas.microsoft.com/office/drawing/2014/main" id="{03F6BF88-35D1-4F77-890B-160E30389A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0" y="3270"/>
              <a:ext cx="74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Wait for 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call 1 from above</a:t>
              </a:r>
              <a:endParaRPr lang="en-US" altLang="en-US" sz="1400">
                <a:latin typeface="Times New Roman" panose="02020603050405020304" pitchFamily="18" charset="0"/>
              </a:endParaRPr>
            </a:p>
          </p:txBody>
        </p:sp>
      </p:grpSp>
      <p:sp>
        <p:nvSpPr>
          <p:cNvPr id="44047" name="Freeform 17">
            <a:extLst>
              <a:ext uri="{FF2B5EF4-FFF2-40B4-BE49-F238E27FC236}">
                <a16:creationId xmlns:a16="http://schemas.microsoft.com/office/drawing/2014/main" id="{F218AE5F-C2FA-48BA-B897-3A7754FBE49B}"/>
              </a:ext>
            </a:extLst>
          </p:cNvPr>
          <p:cNvSpPr>
            <a:spLocks/>
          </p:cNvSpPr>
          <p:nvPr/>
        </p:nvSpPr>
        <p:spPr bwMode="auto">
          <a:xfrm rot="16200000" flipV="1">
            <a:off x="2140744" y="3402806"/>
            <a:ext cx="1254125" cy="150813"/>
          </a:xfrm>
          <a:custGeom>
            <a:avLst/>
            <a:gdLst>
              <a:gd name="T0" fmla="*/ 0 w 2835"/>
              <a:gd name="T1" fmla="*/ 0 h 525"/>
              <a:gd name="T2" fmla="*/ 2147483646 w 2835"/>
              <a:gd name="T3" fmla="*/ 0 h 52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48" name="Freeform 18">
            <a:extLst>
              <a:ext uri="{FF2B5EF4-FFF2-40B4-BE49-F238E27FC236}">
                <a16:creationId xmlns:a16="http://schemas.microsoft.com/office/drawing/2014/main" id="{26A51F64-7057-4AEF-91D5-72B5F2C560A9}"/>
              </a:ext>
            </a:extLst>
          </p:cNvPr>
          <p:cNvSpPr>
            <a:spLocks/>
          </p:cNvSpPr>
          <p:nvPr/>
        </p:nvSpPr>
        <p:spPr bwMode="auto">
          <a:xfrm>
            <a:off x="3370263" y="4738688"/>
            <a:ext cx="2312987" cy="274637"/>
          </a:xfrm>
          <a:custGeom>
            <a:avLst/>
            <a:gdLst>
              <a:gd name="T0" fmla="*/ 0 w 2835"/>
              <a:gd name="T1" fmla="*/ 0 h 525"/>
              <a:gd name="T2" fmla="*/ 2147483646 w 2835"/>
              <a:gd name="T3" fmla="*/ 0 h 52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49" name="Freeform 19">
            <a:extLst>
              <a:ext uri="{FF2B5EF4-FFF2-40B4-BE49-F238E27FC236}">
                <a16:creationId xmlns:a16="http://schemas.microsoft.com/office/drawing/2014/main" id="{FC535626-FA0E-4B4F-8556-CE4CF3C990ED}"/>
              </a:ext>
            </a:extLst>
          </p:cNvPr>
          <p:cNvSpPr>
            <a:spLocks/>
          </p:cNvSpPr>
          <p:nvPr/>
        </p:nvSpPr>
        <p:spPr bwMode="auto">
          <a:xfrm rot="5400000" flipH="1" flipV="1">
            <a:off x="5611019" y="3328194"/>
            <a:ext cx="1184275" cy="166687"/>
          </a:xfrm>
          <a:custGeom>
            <a:avLst/>
            <a:gdLst>
              <a:gd name="T0" fmla="*/ 0 w 2835"/>
              <a:gd name="T1" fmla="*/ 0 h 525"/>
              <a:gd name="T2" fmla="*/ 2147483646 w 2835"/>
              <a:gd name="T3" fmla="*/ 0 h 52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50" name="Text Box 20">
            <a:extLst>
              <a:ext uri="{FF2B5EF4-FFF2-40B4-BE49-F238E27FC236}">
                <a16:creationId xmlns:a16="http://schemas.microsoft.com/office/drawing/2014/main" id="{03B7A49E-AE47-4A74-9057-5C5F75E316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6288" y="5224463"/>
            <a:ext cx="3444875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sndpkt = make_pkt(1, data, checksum)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udt_send(sndpkt)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start_timer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44051" name="Text Box 21">
            <a:extLst>
              <a:ext uri="{FF2B5EF4-FFF2-40B4-BE49-F238E27FC236}">
                <a16:creationId xmlns:a16="http://schemas.microsoft.com/office/drawing/2014/main" id="{88CC7669-C575-4B0F-AD8F-10A15D5042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6288" y="4941888"/>
            <a:ext cx="172402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rdt_send(data)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44052" name="Line 22">
            <a:extLst>
              <a:ext uri="{FF2B5EF4-FFF2-40B4-BE49-F238E27FC236}">
                <a16:creationId xmlns:a16="http://schemas.microsoft.com/office/drawing/2014/main" id="{B2B18AAC-C4E7-453E-AC10-BBF9A155EDEE}"/>
              </a:ext>
            </a:extLst>
          </p:cNvPr>
          <p:cNvSpPr>
            <a:spLocks noChangeShapeType="1"/>
          </p:cNvSpPr>
          <p:nvPr/>
        </p:nvSpPr>
        <p:spPr bwMode="auto">
          <a:xfrm>
            <a:off x="3435350" y="5253038"/>
            <a:ext cx="2598738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53" name="Text Box 23">
            <a:extLst>
              <a:ext uri="{FF2B5EF4-FFF2-40B4-BE49-F238E27FC236}">
                <a16:creationId xmlns:a16="http://schemas.microsoft.com/office/drawing/2014/main" id="{83BE181E-F016-4820-AFCD-BC055B182C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0150" y="3106738"/>
            <a:ext cx="2149475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rdt_rcv(rcvpkt)  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&amp;&amp; notcorrupt(rcvpkt)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&amp;&amp; isACK(rcvpkt,0)</a:t>
            </a:r>
            <a:r>
              <a:rPr lang="en-US" altLang="en-US" sz="1000">
                <a:latin typeface="Arial" panose="020B0604020202020204" pitchFamily="34" charset="0"/>
              </a:rPr>
              <a:t> 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44054" name="Line 24">
            <a:extLst>
              <a:ext uri="{FF2B5EF4-FFF2-40B4-BE49-F238E27FC236}">
                <a16:creationId xmlns:a16="http://schemas.microsoft.com/office/drawing/2014/main" id="{7C192459-B784-4E6A-AF5B-99451969529C}"/>
              </a:ext>
            </a:extLst>
          </p:cNvPr>
          <p:cNvSpPr>
            <a:spLocks noChangeShapeType="1"/>
          </p:cNvSpPr>
          <p:nvPr/>
        </p:nvSpPr>
        <p:spPr bwMode="auto">
          <a:xfrm>
            <a:off x="6396038" y="3817938"/>
            <a:ext cx="14192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55" name="Text Box 25">
            <a:extLst>
              <a:ext uri="{FF2B5EF4-FFF2-40B4-BE49-F238E27FC236}">
                <a16:creationId xmlns:a16="http://schemas.microsoft.com/office/drawing/2014/main" id="{44ABCC1B-F2ED-43D2-AFFD-2B4443B870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0638" y="5062538"/>
            <a:ext cx="1622425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rdt_rcv(rcvpkt) &amp;&amp; 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( corrupt(rcvpkt) ||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isACK(rcvpkt,0) )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44056" name="Line 26">
            <a:extLst>
              <a:ext uri="{FF2B5EF4-FFF2-40B4-BE49-F238E27FC236}">
                <a16:creationId xmlns:a16="http://schemas.microsoft.com/office/drawing/2014/main" id="{D7056D06-60C8-45CF-BEBB-7FC49F0CF642}"/>
              </a:ext>
            </a:extLst>
          </p:cNvPr>
          <p:cNvSpPr>
            <a:spLocks noChangeShapeType="1"/>
          </p:cNvSpPr>
          <p:nvPr/>
        </p:nvSpPr>
        <p:spPr bwMode="auto">
          <a:xfrm>
            <a:off x="1393825" y="5788025"/>
            <a:ext cx="12541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57" name="Text Box 27">
            <a:extLst>
              <a:ext uri="{FF2B5EF4-FFF2-40B4-BE49-F238E27FC236}">
                <a16:creationId xmlns:a16="http://schemas.microsoft.com/office/drawing/2014/main" id="{98B81020-4BD1-4F40-B6D7-A7EB082431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8050" y="2865438"/>
            <a:ext cx="1912938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rdt_rcv(rcvpkt)  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&amp;&amp; notcorrupt(rcvpkt)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&amp;&amp; isACK(rcvpkt,1)</a:t>
            </a:r>
            <a:r>
              <a:rPr lang="en-US" altLang="en-US" sz="1000">
                <a:latin typeface="Arial" panose="020B0604020202020204" pitchFamily="34" charset="0"/>
              </a:rPr>
              <a:t> 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44058" name="Line 28">
            <a:extLst>
              <a:ext uri="{FF2B5EF4-FFF2-40B4-BE49-F238E27FC236}">
                <a16:creationId xmlns:a16="http://schemas.microsoft.com/office/drawing/2014/main" id="{968A9157-E7A8-46A9-9E81-D0B66BD3BE39}"/>
              </a:ext>
            </a:extLst>
          </p:cNvPr>
          <p:cNvSpPr>
            <a:spLocks noChangeShapeType="1"/>
          </p:cNvSpPr>
          <p:nvPr/>
        </p:nvSpPr>
        <p:spPr bwMode="auto">
          <a:xfrm>
            <a:off x="1035050" y="3605213"/>
            <a:ext cx="151765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59" name="Text Box 29">
            <a:extLst>
              <a:ext uri="{FF2B5EF4-FFF2-40B4-BE49-F238E27FC236}">
                <a16:creationId xmlns:a16="http://schemas.microsoft.com/office/drawing/2014/main" id="{0E63F10A-BBA4-4900-B8F0-7C4073D56D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00788" y="3798888"/>
            <a:ext cx="1514475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stop_timer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44060" name="Text Box 30">
            <a:extLst>
              <a:ext uri="{FF2B5EF4-FFF2-40B4-BE49-F238E27FC236}">
                <a16:creationId xmlns:a16="http://schemas.microsoft.com/office/drawing/2014/main" id="{B82919D4-5E57-471D-820F-7220B2035F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113" y="3578225"/>
            <a:ext cx="15144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stop_timer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44061" name="Freeform 31">
            <a:extLst>
              <a:ext uri="{FF2B5EF4-FFF2-40B4-BE49-F238E27FC236}">
                <a16:creationId xmlns:a16="http://schemas.microsoft.com/office/drawing/2014/main" id="{C43FBB8B-1B80-4AEC-A563-A82D7236A430}"/>
              </a:ext>
            </a:extLst>
          </p:cNvPr>
          <p:cNvSpPr>
            <a:spLocks/>
          </p:cNvSpPr>
          <p:nvPr/>
        </p:nvSpPr>
        <p:spPr bwMode="auto">
          <a:xfrm>
            <a:off x="6238875" y="2338388"/>
            <a:ext cx="461963" cy="682625"/>
          </a:xfrm>
          <a:custGeom>
            <a:avLst/>
            <a:gdLst>
              <a:gd name="T0" fmla="*/ 0 w 291"/>
              <a:gd name="T1" fmla="*/ 2147483646 h 430"/>
              <a:gd name="T2" fmla="*/ 2147483646 w 291"/>
              <a:gd name="T3" fmla="*/ 2147483646 h 43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91" h="430">
                <a:moveTo>
                  <a:pt x="0" y="120"/>
                </a:moveTo>
                <a:cubicBezTo>
                  <a:pt x="291" y="0"/>
                  <a:pt x="259" y="430"/>
                  <a:pt x="15" y="255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62" name="Text Box 32">
            <a:extLst>
              <a:ext uri="{FF2B5EF4-FFF2-40B4-BE49-F238E27FC236}">
                <a16:creationId xmlns:a16="http://schemas.microsoft.com/office/drawing/2014/main" id="{A1B853A6-5EDE-4E9E-8426-F424BD6920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0663" y="2516188"/>
            <a:ext cx="211613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udt_send(sndpkt)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start_timer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44063" name="Text Box 33">
            <a:extLst>
              <a:ext uri="{FF2B5EF4-FFF2-40B4-BE49-F238E27FC236}">
                <a16:creationId xmlns:a16="http://schemas.microsoft.com/office/drawing/2014/main" id="{5BBB7385-09B6-4FFE-912D-977BCE7408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2888" y="2279650"/>
            <a:ext cx="111442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timeout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44064" name="Line 34">
            <a:extLst>
              <a:ext uri="{FF2B5EF4-FFF2-40B4-BE49-F238E27FC236}">
                <a16:creationId xmlns:a16="http://schemas.microsoft.com/office/drawing/2014/main" id="{8342ABD2-94F6-4432-8A01-1B18521BAFA7}"/>
              </a:ext>
            </a:extLst>
          </p:cNvPr>
          <p:cNvSpPr>
            <a:spLocks noChangeShapeType="1"/>
          </p:cNvSpPr>
          <p:nvPr/>
        </p:nvSpPr>
        <p:spPr bwMode="auto">
          <a:xfrm>
            <a:off x="6681788" y="2533650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65" name="Freeform 35">
            <a:extLst>
              <a:ext uri="{FF2B5EF4-FFF2-40B4-BE49-F238E27FC236}">
                <a16:creationId xmlns:a16="http://schemas.microsoft.com/office/drawing/2014/main" id="{60FB7401-FAEC-4300-B7AD-E31C2AB2D34F}"/>
              </a:ext>
            </a:extLst>
          </p:cNvPr>
          <p:cNvSpPr>
            <a:spLocks/>
          </p:cNvSpPr>
          <p:nvPr/>
        </p:nvSpPr>
        <p:spPr bwMode="auto">
          <a:xfrm>
            <a:off x="2230438" y="4702175"/>
            <a:ext cx="692150" cy="631825"/>
          </a:xfrm>
          <a:custGeom>
            <a:avLst/>
            <a:gdLst>
              <a:gd name="T0" fmla="*/ 2147483646 w 436"/>
              <a:gd name="T1" fmla="*/ 2147483646 h 398"/>
              <a:gd name="T2" fmla="*/ 2147483646 w 436"/>
              <a:gd name="T3" fmla="*/ 0 h 398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436" h="398">
                <a:moveTo>
                  <a:pt x="436" y="101"/>
                </a:moveTo>
                <a:cubicBezTo>
                  <a:pt x="367" y="398"/>
                  <a:pt x="0" y="31"/>
                  <a:pt x="300" y="0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66" name="Freeform 36">
            <a:extLst>
              <a:ext uri="{FF2B5EF4-FFF2-40B4-BE49-F238E27FC236}">
                <a16:creationId xmlns:a16="http://schemas.microsoft.com/office/drawing/2014/main" id="{143AC6BF-87CD-4316-B976-2BB1453C4ADB}"/>
              </a:ext>
            </a:extLst>
          </p:cNvPr>
          <p:cNvSpPr>
            <a:spLocks/>
          </p:cNvSpPr>
          <p:nvPr/>
        </p:nvSpPr>
        <p:spPr bwMode="auto">
          <a:xfrm>
            <a:off x="2030413" y="4413250"/>
            <a:ext cx="571500" cy="420688"/>
          </a:xfrm>
          <a:custGeom>
            <a:avLst/>
            <a:gdLst>
              <a:gd name="T0" fmla="*/ 2147483646 w 900"/>
              <a:gd name="T1" fmla="*/ 2147483646 h 662"/>
              <a:gd name="T2" fmla="*/ 2147483646 w 900"/>
              <a:gd name="T3" fmla="*/ 2147483646 h 662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00" h="662">
                <a:moveTo>
                  <a:pt x="900" y="360"/>
                </a:moveTo>
                <a:cubicBezTo>
                  <a:pt x="171" y="662"/>
                  <a:pt x="0" y="0"/>
                  <a:pt x="825" y="15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67" name="Text Box 37">
            <a:extLst>
              <a:ext uri="{FF2B5EF4-FFF2-40B4-BE49-F238E27FC236}">
                <a16:creationId xmlns:a16="http://schemas.microsoft.com/office/drawing/2014/main" id="{F8E7039F-D405-42D8-870E-68ED59AD01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650" y="4460875"/>
            <a:ext cx="1824038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udt_send(sndpkt)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start_timer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44068" name="Text Box 38">
            <a:extLst>
              <a:ext uri="{FF2B5EF4-FFF2-40B4-BE49-F238E27FC236}">
                <a16:creationId xmlns:a16="http://schemas.microsoft.com/office/drawing/2014/main" id="{70B222B7-CBFC-4F8C-9218-6613B4280E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938" y="4206875"/>
            <a:ext cx="111442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timeout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44069" name="Line 39">
            <a:extLst>
              <a:ext uri="{FF2B5EF4-FFF2-40B4-BE49-F238E27FC236}">
                <a16:creationId xmlns:a16="http://schemas.microsoft.com/office/drawing/2014/main" id="{3BDAD4DE-F869-470C-BFAA-6648450E9B3D}"/>
              </a:ext>
            </a:extLst>
          </p:cNvPr>
          <p:cNvSpPr>
            <a:spLocks noChangeShapeType="1"/>
          </p:cNvSpPr>
          <p:nvPr/>
        </p:nvSpPr>
        <p:spPr bwMode="auto">
          <a:xfrm>
            <a:off x="746125" y="4489450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70" name="Freeform 40">
            <a:extLst>
              <a:ext uri="{FF2B5EF4-FFF2-40B4-BE49-F238E27FC236}">
                <a16:creationId xmlns:a16="http://schemas.microsoft.com/office/drawing/2014/main" id="{8CBEBFCA-B9E8-40ED-A892-77DAFD215DA9}"/>
              </a:ext>
            </a:extLst>
          </p:cNvPr>
          <p:cNvSpPr>
            <a:spLocks/>
          </p:cNvSpPr>
          <p:nvPr/>
        </p:nvSpPr>
        <p:spPr bwMode="auto">
          <a:xfrm>
            <a:off x="6426200" y="4373563"/>
            <a:ext cx="579438" cy="890587"/>
          </a:xfrm>
          <a:custGeom>
            <a:avLst/>
            <a:gdLst>
              <a:gd name="T0" fmla="*/ 2147483646 w 322"/>
              <a:gd name="T1" fmla="*/ 2147483646 h 483"/>
              <a:gd name="T2" fmla="*/ 0 w 322"/>
              <a:gd name="T3" fmla="*/ 2147483646 h 483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322" h="483">
                <a:moveTo>
                  <a:pt x="31" y="120"/>
                </a:moveTo>
                <a:cubicBezTo>
                  <a:pt x="322" y="0"/>
                  <a:pt x="64" y="483"/>
                  <a:pt x="0" y="183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71" name="Text Box 41">
            <a:extLst>
              <a:ext uri="{FF2B5EF4-FFF2-40B4-BE49-F238E27FC236}">
                <a16:creationId xmlns:a16="http://schemas.microsoft.com/office/drawing/2014/main" id="{053374A3-7B6F-4F95-90A7-7730385BC6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6638" y="1874838"/>
            <a:ext cx="1428750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rdt_rcv(rcvpkt)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grpSp>
        <p:nvGrpSpPr>
          <p:cNvPr id="44072" name="Group 42">
            <a:extLst>
              <a:ext uri="{FF2B5EF4-FFF2-40B4-BE49-F238E27FC236}">
                <a16:creationId xmlns:a16="http://schemas.microsoft.com/office/drawing/2014/main" id="{074C0039-DE27-40F0-8908-ED3D3BDC9365}"/>
              </a:ext>
            </a:extLst>
          </p:cNvPr>
          <p:cNvGrpSpPr>
            <a:grpSpLocks/>
          </p:cNvGrpSpPr>
          <p:nvPr/>
        </p:nvGrpSpPr>
        <p:grpSpPr bwMode="auto">
          <a:xfrm>
            <a:off x="2419350" y="2135188"/>
            <a:ext cx="1189038" cy="850900"/>
            <a:chOff x="4090" y="3230"/>
            <a:chExt cx="749" cy="536"/>
          </a:xfrm>
        </p:grpSpPr>
        <p:sp>
          <p:nvSpPr>
            <p:cNvPr id="44085" name="Oval 43">
              <a:extLst>
                <a:ext uri="{FF2B5EF4-FFF2-40B4-BE49-F238E27FC236}">
                  <a16:creationId xmlns:a16="http://schemas.microsoft.com/office/drawing/2014/main" id="{8FEA6605-215C-4083-B1F8-689E44479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9" y="3230"/>
              <a:ext cx="595" cy="53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44086" name="Text Box 44">
              <a:extLst>
                <a:ext uri="{FF2B5EF4-FFF2-40B4-BE49-F238E27FC236}">
                  <a16:creationId xmlns:a16="http://schemas.microsoft.com/office/drawing/2014/main" id="{3944D102-5BF7-4829-96D4-A9045F3C31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0" y="3270"/>
              <a:ext cx="74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Wait for 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call 0from above</a:t>
              </a:r>
              <a:endParaRPr lang="en-US" altLang="en-US" sz="1400">
                <a:latin typeface="Times New Roman" panose="02020603050405020304" pitchFamily="18" charset="0"/>
              </a:endParaRPr>
            </a:p>
          </p:txBody>
        </p:sp>
      </p:grpSp>
      <p:sp>
        <p:nvSpPr>
          <p:cNvPr id="44073" name="Line 45">
            <a:extLst>
              <a:ext uri="{FF2B5EF4-FFF2-40B4-BE49-F238E27FC236}">
                <a16:creationId xmlns:a16="http://schemas.microsoft.com/office/drawing/2014/main" id="{784C165D-7D25-4929-9A12-498333DA333D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3950" y="2160588"/>
            <a:ext cx="11017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4074" name="Group 46">
            <a:extLst>
              <a:ext uri="{FF2B5EF4-FFF2-40B4-BE49-F238E27FC236}">
                <a16:creationId xmlns:a16="http://schemas.microsoft.com/office/drawing/2014/main" id="{2B141F94-ECE9-4AD4-AACB-229645D6F800}"/>
              </a:ext>
            </a:extLst>
          </p:cNvPr>
          <p:cNvGrpSpPr>
            <a:grpSpLocks/>
          </p:cNvGrpSpPr>
          <p:nvPr/>
        </p:nvGrpSpPr>
        <p:grpSpPr bwMode="auto">
          <a:xfrm>
            <a:off x="2630488" y="3989388"/>
            <a:ext cx="889000" cy="865187"/>
            <a:chOff x="445" y="1273"/>
            <a:chExt cx="560" cy="545"/>
          </a:xfrm>
        </p:grpSpPr>
        <p:sp>
          <p:nvSpPr>
            <p:cNvPr id="44083" name="Oval 47">
              <a:extLst>
                <a:ext uri="{FF2B5EF4-FFF2-40B4-BE49-F238E27FC236}">
                  <a16:creationId xmlns:a16="http://schemas.microsoft.com/office/drawing/2014/main" id="{FB301473-4BC5-4460-BD7A-74060C924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" y="1273"/>
              <a:ext cx="560" cy="545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44084" name="Text Box 48">
              <a:extLst>
                <a:ext uri="{FF2B5EF4-FFF2-40B4-BE49-F238E27FC236}">
                  <a16:creationId xmlns:a16="http://schemas.microsoft.com/office/drawing/2014/main" id="{281CD6B1-3D91-428A-817E-F7D055099C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" y="1309"/>
              <a:ext cx="450" cy="2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Wait for ACK1</a:t>
              </a:r>
              <a:endParaRPr lang="en-US" altLang="en-US" sz="1400">
                <a:latin typeface="Times New Roman" panose="02020603050405020304" pitchFamily="18" charset="0"/>
              </a:endParaRPr>
            </a:p>
          </p:txBody>
        </p:sp>
      </p:grpSp>
      <p:sp>
        <p:nvSpPr>
          <p:cNvPr id="44075" name="Freeform 49">
            <a:extLst>
              <a:ext uri="{FF2B5EF4-FFF2-40B4-BE49-F238E27FC236}">
                <a16:creationId xmlns:a16="http://schemas.microsoft.com/office/drawing/2014/main" id="{A8209315-165D-4008-898D-E8DBC37197B3}"/>
              </a:ext>
            </a:extLst>
          </p:cNvPr>
          <p:cNvSpPr>
            <a:spLocks/>
          </p:cNvSpPr>
          <p:nvPr/>
        </p:nvSpPr>
        <p:spPr bwMode="auto">
          <a:xfrm flipH="1" flipV="1">
            <a:off x="2006600" y="1782763"/>
            <a:ext cx="579438" cy="890587"/>
          </a:xfrm>
          <a:custGeom>
            <a:avLst/>
            <a:gdLst>
              <a:gd name="T0" fmla="*/ 2147483646 w 322"/>
              <a:gd name="T1" fmla="*/ 2147483646 h 483"/>
              <a:gd name="T2" fmla="*/ 0 w 322"/>
              <a:gd name="T3" fmla="*/ 2147483646 h 483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322" h="483">
                <a:moveTo>
                  <a:pt x="31" y="120"/>
                </a:moveTo>
                <a:cubicBezTo>
                  <a:pt x="322" y="0"/>
                  <a:pt x="64" y="483"/>
                  <a:pt x="0" y="183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76" name="Text Box 50">
            <a:extLst>
              <a:ext uri="{FF2B5EF4-FFF2-40B4-BE49-F238E27FC236}">
                <a16:creationId xmlns:a16="http://schemas.microsoft.com/office/drawing/2014/main" id="{8F6B91BC-874F-403E-A2B7-D0C53E3324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24713" y="4852988"/>
            <a:ext cx="323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Symbol" panose="05050102010706020507" pitchFamily="18" charset="2"/>
              </a:rPr>
              <a:t>L</a:t>
            </a:r>
          </a:p>
        </p:txBody>
      </p:sp>
      <p:sp>
        <p:nvSpPr>
          <p:cNvPr id="44077" name="Text Box 51">
            <a:extLst>
              <a:ext uri="{FF2B5EF4-FFF2-40B4-BE49-F238E27FC236}">
                <a16:creationId xmlns:a16="http://schemas.microsoft.com/office/drawing/2014/main" id="{1C6EA674-2A63-4615-A215-239D968001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7988" y="4603750"/>
            <a:ext cx="1428750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rdt_rcv(rcvpkt)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44078" name="Line 52">
            <a:extLst>
              <a:ext uri="{FF2B5EF4-FFF2-40B4-BE49-F238E27FC236}">
                <a16:creationId xmlns:a16="http://schemas.microsoft.com/office/drawing/2014/main" id="{DD78B4E8-77F8-4449-ACD5-95F50F962169}"/>
              </a:ext>
            </a:extLst>
          </p:cNvPr>
          <p:cNvSpPr>
            <a:spLocks noChangeShapeType="1"/>
          </p:cNvSpPr>
          <p:nvPr/>
        </p:nvSpPr>
        <p:spPr bwMode="auto">
          <a:xfrm>
            <a:off x="6845300" y="4889500"/>
            <a:ext cx="11017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79" name="Text Box 53">
            <a:extLst>
              <a:ext uri="{FF2B5EF4-FFF2-40B4-BE49-F238E27FC236}">
                <a16:creationId xmlns:a16="http://schemas.microsoft.com/office/drawing/2014/main" id="{2ABB31E3-68DF-4317-97D6-4A47858BAA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7875" y="1847850"/>
            <a:ext cx="323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Symbol" panose="05050102010706020507" pitchFamily="18" charset="2"/>
              </a:rPr>
              <a:t>L</a:t>
            </a:r>
          </a:p>
        </p:txBody>
      </p:sp>
      <p:sp>
        <p:nvSpPr>
          <p:cNvPr id="44080" name="Text Box 54">
            <a:extLst>
              <a:ext uri="{FF2B5EF4-FFF2-40B4-BE49-F238E27FC236}">
                <a16:creationId xmlns:a16="http://schemas.microsoft.com/office/drawing/2014/main" id="{08A66DB1-703D-4D64-84F0-D8DF968FCE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2124075"/>
            <a:ext cx="323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Symbol" panose="05050102010706020507" pitchFamily="18" charset="2"/>
              </a:rPr>
              <a:t>L</a:t>
            </a:r>
          </a:p>
        </p:txBody>
      </p:sp>
      <p:sp>
        <p:nvSpPr>
          <p:cNvPr id="44081" name="Text Box 55">
            <a:extLst>
              <a:ext uri="{FF2B5EF4-FFF2-40B4-BE49-F238E27FC236}">
                <a16:creationId xmlns:a16="http://schemas.microsoft.com/office/drawing/2014/main" id="{A38820A7-D6CD-42FF-9977-0788000CFA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79600" y="5794375"/>
            <a:ext cx="323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Symbol" panose="05050102010706020507" pitchFamily="18" charset="2"/>
              </a:rPr>
              <a:t>L</a:t>
            </a:r>
          </a:p>
        </p:txBody>
      </p:sp>
      <p:pic>
        <p:nvPicPr>
          <p:cNvPr id="44082" name="Picture 56" descr="underline_base">
            <a:extLst>
              <a:ext uri="{FF2B5EF4-FFF2-40B4-BE49-F238E27FC236}">
                <a16:creationId xmlns:a16="http://schemas.microsoft.com/office/drawing/2014/main" id="{499C6DBB-B72B-464D-81BB-8B5273F485E4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0050" y="877888"/>
            <a:ext cx="301625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Footer Placeholder 5">
            <a:extLst>
              <a:ext uri="{FF2B5EF4-FFF2-40B4-BE49-F238E27FC236}">
                <a16:creationId xmlns:a16="http://schemas.microsoft.com/office/drawing/2014/main" id="{D4376559-8E97-4BA4-BA45-F6F915BF6E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7171" name="Slide Number Placeholder 6">
            <a:extLst>
              <a:ext uri="{FF2B5EF4-FFF2-40B4-BE49-F238E27FC236}">
                <a16:creationId xmlns:a16="http://schemas.microsoft.com/office/drawing/2014/main" id="{4E097B4E-7578-4D1E-A64D-859C1C241C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642A6A86-06FC-49F3-8D72-7F836C731F2E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7172" name="Group 894">
            <a:extLst>
              <a:ext uri="{FF2B5EF4-FFF2-40B4-BE49-F238E27FC236}">
                <a16:creationId xmlns:a16="http://schemas.microsoft.com/office/drawing/2014/main" id="{B2EA6487-1AB7-437B-88F5-0B1A8C51051B}"/>
              </a:ext>
            </a:extLst>
          </p:cNvPr>
          <p:cNvGrpSpPr>
            <a:grpSpLocks/>
          </p:cNvGrpSpPr>
          <p:nvPr/>
        </p:nvGrpSpPr>
        <p:grpSpPr bwMode="auto">
          <a:xfrm>
            <a:off x="5102225" y="1601788"/>
            <a:ext cx="3540125" cy="4545012"/>
            <a:chOff x="3277" y="974"/>
            <a:chExt cx="2230" cy="2863"/>
          </a:xfrm>
        </p:grpSpPr>
        <p:sp>
          <p:nvSpPr>
            <p:cNvPr id="7201" name="Freeform 895">
              <a:extLst>
                <a:ext uri="{FF2B5EF4-FFF2-40B4-BE49-F238E27FC236}">
                  <a16:creationId xmlns:a16="http://schemas.microsoft.com/office/drawing/2014/main" id="{2BB5671F-0381-4FED-BC40-DEB787380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178 w 1036"/>
                <a:gd name="T1" fmla="*/ 11 h 675"/>
                <a:gd name="T2" fmla="*/ 711 w 1036"/>
                <a:gd name="T3" fmla="*/ 53 h 675"/>
                <a:gd name="T4" fmla="*/ 376 w 1036"/>
                <a:gd name="T5" fmla="*/ 129 h 675"/>
                <a:gd name="T6" fmla="*/ 279 w 1036"/>
                <a:gd name="T7" fmla="*/ 229 h 675"/>
                <a:gd name="T8" fmla="*/ 39 w 1036"/>
                <a:gd name="T9" fmla="*/ 297 h 675"/>
                <a:gd name="T10" fmla="*/ 31 w 1036"/>
                <a:gd name="T11" fmla="*/ 459 h 675"/>
                <a:gd name="T12" fmla="*/ 240 w 1036"/>
                <a:gd name="T13" fmla="*/ 489 h 675"/>
                <a:gd name="T14" fmla="*/ 836 w 1036"/>
                <a:gd name="T15" fmla="*/ 489 h 675"/>
                <a:gd name="T16" fmla="*/ 1088 w 1036"/>
                <a:gd name="T17" fmla="*/ 555 h 675"/>
                <a:gd name="T18" fmla="*/ 1369 w 1036"/>
                <a:gd name="T19" fmla="*/ 657 h 675"/>
                <a:gd name="T20" fmla="*/ 1583 w 1036"/>
                <a:gd name="T21" fmla="*/ 661 h 675"/>
                <a:gd name="T22" fmla="*/ 1732 w 1036"/>
                <a:gd name="T23" fmla="*/ 603 h 675"/>
                <a:gd name="T24" fmla="*/ 1807 w 1036"/>
                <a:gd name="T25" fmla="*/ 445 h 675"/>
                <a:gd name="T26" fmla="*/ 1853 w 1036"/>
                <a:gd name="T27" fmla="*/ 291 h 675"/>
                <a:gd name="T28" fmla="*/ 1859 w 1036"/>
                <a:gd name="T29" fmla="*/ 107 h 675"/>
                <a:gd name="T30" fmla="*/ 1701 w 1036"/>
                <a:gd name="T31" fmla="*/ 17 h 675"/>
                <a:gd name="T32" fmla="*/ 1412 w 1036"/>
                <a:gd name="T33" fmla="*/ 3 h 675"/>
                <a:gd name="T34" fmla="*/ 117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202" name="Group 896">
              <a:extLst>
                <a:ext uri="{FF2B5EF4-FFF2-40B4-BE49-F238E27FC236}">
                  <a16:creationId xmlns:a16="http://schemas.microsoft.com/office/drawing/2014/main" id="{02874FF6-BC9E-4459-AA62-81933BC17A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7580" name="Rectangle 897">
                <a:extLst>
                  <a:ext uri="{FF2B5EF4-FFF2-40B4-BE49-F238E27FC236}">
                    <a16:creationId xmlns:a16="http://schemas.microsoft.com/office/drawing/2014/main" id="{A5E85B19-4475-4D97-9798-AD25FBAE2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581" name="AutoShape 898">
                <a:extLst>
                  <a:ext uri="{FF2B5EF4-FFF2-40B4-BE49-F238E27FC236}">
                    <a16:creationId xmlns:a16="http://schemas.microsoft.com/office/drawing/2014/main" id="{1A792480-F4DF-44AA-9CCA-1DBEC7E9E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7203" name="Freeform 899">
              <a:extLst>
                <a:ext uri="{FF2B5EF4-FFF2-40B4-BE49-F238E27FC236}">
                  <a16:creationId xmlns:a16="http://schemas.microsoft.com/office/drawing/2014/main" id="{5D415251-89FA-4B10-A170-B78FF975F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04" name="Line 900">
              <a:extLst>
                <a:ext uri="{FF2B5EF4-FFF2-40B4-BE49-F238E27FC236}">
                  <a16:creationId xmlns:a16="http://schemas.microsoft.com/office/drawing/2014/main" id="{8AF90DE9-B51D-44D0-8F44-31B4E765375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942" y="3252"/>
              <a:ext cx="330" cy="88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05" name="Line 901">
              <a:extLst>
                <a:ext uri="{FF2B5EF4-FFF2-40B4-BE49-F238E27FC236}">
                  <a16:creationId xmlns:a16="http://schemas.microsoft.com/office/drawing/2014/main" id="{B8C41AAC-FB06-4B55-962A-EBF5AD153EF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06" name="Line 902">
              <a:extLst>
                <a:ext uri="{FF2B5EF4-FFF2-40B4-BE49-F238E27FC236}">
                  <a16:creationId xmlns:a16="http://schemas.microsoft.com/office/drawing/2014/main" id="{468DE79A-8B77-4749-9A80-5526629440D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5151" y="3225"/>
              <a:ext cx="0" cy="7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07" name="Line 903">
              <a:extLst>
                <a:ext uri="{FF2B5EF4-FFF2-40B4-BE49-F238E27FC236}">
                  <a16:creationId xmlns:a16="http://schemas.microsoft.com/office/drawing/2014/main" id="{0E12F1CE-5D6C-451A-9C75-C2473A3742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27" y="2977"/>
              <a:ext cx="160" cy="29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08" name="Line 904">
              <a:extLst>
                <a:ext uri="{FF2B5EF4-FFF2-40B4-BE49-F238E27FC236}">
                  <a16:creationId xmlns:a16="http://schemas.microsoft.com/office/drawing/2014/main" id="{0C993018-24A7-47C1-A5A1-1B2F8FD5B4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3" y="3009"/>
              <a:ext cx="124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09" name="Line 905">
              <a:extLst>
                <a:ext uri="{FF2B5EF4-FFF2-40B4-BE49-F238E27FC236}">
                  <a16:creationId xmlns:a16="http://schemas.microsoft.com/office/drawing/2014/main" id="{2AFB744F-3BA3-4935-919B-62839D6296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0" y="3221"/>
              <a:ext cx="17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10" name="Line 906">
              <a:extLst>
                <a:ext uri="{FF2B5EF4-FFF2-40B4-BE49-F238E27FC236}">
                  <a16:creationId xmlns:a16="http://schemas.microsoft.com/office/drawing/2014/main" id="{DED99D7A-9579-4DC3-B9B5-54A9C080CF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4" y="3271"/>
              <a:ext cx="30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11" name="Line 907">
              <a:extLst>
                <a:ext uri="{FF2B5EF4-FFF2-40B4-BE49-F238E27FC236}">
                  <a16:creationId xmlns:a16="http://schemas.microsoft.com/office/drawing/2014/main" id="{45EE8B10-8821-4750-99DC-8D2FD54645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65" y="3213"/>
              <a:ext cx="34" cy="5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12" name="Line 908">
              <a:extLst>
                <a:ext uri="{FF2B5EF4-FFF2-40B4-BE49-F238E27FC236}">
                  <a16:creationId xmlns:a16="http://schemas.microsoft.com/office/drawing/2014/main" id="{8D92BB51-2736-4DDD-80DC-E095B1506C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47" y="3269"/>
              <a:ext cx="1" cy="5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13" name="Line 909">
              <a:extLst>
                <a:ext uri="{FF2B5EF4-FFF2-40B4-BE49-F238E27FC236}">
                  <a16:creationId xmlns:a16="http://schemas.microsoft.com/office/drawing/2014/main" id="{D29409D0-3EEA-4D39-A021-CBEEE05A14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97" y="3274"/>
              <a:ext cx="0" cy="4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14" name="Line 910">
              <a:extLst>
                <a:ext uri="{FF2B5EF4-FFF2-40B4-BE49-F238E27FC236}">
                  <a16:creationId xmlns:a16="http://schemas.microsoft.com/office/drawing/2014/main" id="{8F5B768C-9BAD-457C-891D-C149B1CB44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15" name="Line 911">
              <a:extLst>
                <a:ext uri="{FF2B5EF4-FFF2-40B4-BE49-F238E27FC236}">
                  <a16:creationId xmlns:a16="http://schemas.microsoft.com/office/drawing/2014/main" id="{F78229F9-4097-4B02-A7E5-D4ED31F4A2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01" y="3144"/>
              <a:ext cx="51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16" name="Line 912">
              <a:extLst>
                <a:ext uri="{FF2B5EF4-FFF2-40B4-BE49-F238E27FC236}">
                  <a16:creationId xmlns:a16="http://schemas.microsoft.com/office/drawing/2014/main" id="{71ABFDA1-8E75-4DE6-9A0C-BE3CEB1721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17" name="Line 913">
              <a:extLst>
                <a:ext uri="{FF2B5EF4-FFF2-40B4-BE49-F238E27FC236}">
                  <a16:creationId xmlns:a16="http://schemas.microsoft.com/office/drawing/2014/main" id="{CF4E5E3C-2E7A-491E-9B2F-2A4A2C6BE5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218" name="Group 914">
              <a:extLst>
                <a:ext uri="{FF2B5EF4-FFF2-40B4-BE49-F238E27FC236}">
                  <a16:creationId xmlns:a16="http://schemas.microsoft.com/office/drawing/2014/main" id="{F3AF2EA2-799C-4010-A49B-8B377DFDCB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7578" name="Picture 915" descr="access_point_stylized_small">
                <a:extLst>
                  <a:ext uri="{FF2B5EF4-FFF2-40B4-BE49-F238E27FC236}">
                    <a16:creationId xmlns:a16="http://schemas.microsoft.com/office/drawing/2014/main" id="{B0931037-0BF9-426B-9B85-03860E68BA0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579" name="Picture 916" descr="antenna_radiation_stylized">
                <a:extLst>
                  <a:ext uri="{FF2B5EF4-FFF2-40B4-BE49-F238E27FC236}">
                    <a16:creationId xmlns:a16="http://schemas.microsoft.com/office/drawing/2014/main" id="{B77455E7-DC85-4C2C-85C2-D68015A8C4B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7219" name="Freeform 917">
              <a:extLst>
                <a:ext uri="{FF2B5EF4-FFF2-40B4-BE49-F238E27FC236}">
                  <a16:creationId xmlns:a16="http://schemas.microsoft.com/office/drawing/2014/main" id="{FA89E841-2D2A-481E-9E2C-A4310B4E2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20" name="Freeform 918">
              <a:extLst>
                <a:ext uri="{FF2B5EF4-FFF2-40B4-BE49-F238E27FC236}">
                  <a16:creationId xmlns:a16="http://schemas.microsoft.com/office/drawing/2014/main" id="{2249D16E-F338-42A7-922D-7D9A6BAD7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20841 w 765"/>
                <a:gd name="T1" fmla="*/ 1179 h 459"/>
                <a:gd name="T2" fmla="*/ 14124 w 765"/>
                <a:gd name="T3" fmla="*/ 8372 h 459"/>
                <a:gd name="T4" fmla="*/ 4725 w 765"/>
                <a:gd name="T5" fmla="*/ 11916 h 459"/>
                <a:gd name="T6" fmla="*/ 675 w 765"/>
                <a:gd name="T7" fmla="*/ 40153 h 459"/>
                <a:gd name="T8" fmla="*/ 8837 w 765"/>
                <a:gd name="T9" fmla="*/ 53053 h 459"/>
                <a:gd name="T10" fmla="*/ 16987 w 765"/>
                <a:gd name="T11" fmla="*/ 50852 h 459"/>
                <a:gd name="T12" fmla="*/ 28673 w 765"/>
                <a:gd name="T13" fmla="*/ 53053 h 459"/>
                <a:gd name="T14" fmla="*/ 34311 w 765"/>
                <a:gd name="T15" fmla="*/ 51822 h 459"/>
                <a:gd name="T16" fmla="*/ 36933 w 765"/>
                <a:gd name="T17" fmla="*/ 44463 h 459"/>
                <a:gd name="T18" fmla="*/ 36868 w 765"/>
                <a:gd name="T19" fmla="*/ 18873 h 459"/>
                <a:gd name="T20" fmla="*/ 32538 w 765"/>
                <a:gd name="T21" fmla="*/ 4117 h 459"/>
                <a:gd name="T22" fmla="*/ 20841 w 765"/>
                <a:gd name="T23" fmla="*/ 1179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21" name="Line 919">
              <a:extLst>
                <a:ext uri="{FF2B5EF4-FFF2-40B4-BE49-F238E27FC236}">
                  <a16:creationId xmlns:a16="http://schemas.microsoft.com/office/drawing/2014/main" id="{4FA24890-6C61-45E2-AA6F-28E392C2D8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22" name="Line 920">
              <a:extLst>
                <a:ext uri="{FF2B5EF4-FFF2-40B4-BE49-F238E27FC236}">
                  <a16:creationId xmlns:a16="http://schemas.microsoft.com/office/drawing/2014/main" id="{005B4936-A423-403E-8AE4-3F8A14B618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23" name="Line 921">
              <a:extLst>
                <a:ext uri="{FF2B5EF4-FFF2-40B4-BE49-F238E27FC236}">
                  <a16:creationId xmlns:a16="http://schemas.microsoft.com/office/drawing/2014/main" id="{8A2D0C70-D247-4D84-8BDF-08A7633045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24" name="Line 922">
              <a:extLst>
                <a:ext uri="{FF2B5EF4-FFF2-40B4-BE49-F238E27FC236}">
                  <a16:creationId xmlns:a16="http://schemas.microsoft.com/office/drawing/2014/main" id="{C875FDAA-CB63-4E8F-855B-B5BD633BEA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25" name="Line 923">
              <a:extLst>
                <a:ext uri="{FF2B5EF4-FFF2-40B4-BE49-F238E27FC236}">
                  <a16:creationId xmlns:a16="http://schemas.microsoft.com/office/drawing/2014/main" id="{D9ED6F0C-0BE0-4775-8DBD-9AD92D3053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26" name="Line 924">
              <a:extLst>
                <a:ext uri="{FF2B5EF4-FFF2-40B4-BE49-F238E27FC236}">
                  <a16:creationId xmlns:a16="http://schemas.microsoft.com/office/drawing/2014/main" id="{01DC2E5E-4995-433E-894C-E573679E20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27" name="Line 925">
              <a:extLst>
                <a:ext uri="{FF2B5EF4-FFF2-40B4-BE49-F238E27FC236}">
                  <a16:creationId xmlns:a16="http://schemas.microsoft.com/office/drawing/2014/main" id="{6676F017-A8C3-4C1F-A3C1-A343CCAD5D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28" name="Line 926">
              <a:extLst>
                <a:ext uri="{FF2B5EF4-FFF2-40B4-BE49-F238E27FC236}">
                  <a16:creationId xmlns:a16="http://schemas.microsoft.com/office/drawing/2014/main" id="{B562B052-32AA-470D-8A46-FD7EAB3EE4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29" name="Line 927">
              <a:extLst>
                <a:ext uri="{FF2B5EF4-FFF2-40B4-BE49-F238E27FC236}">
                  <a16:creationId xmlns:a16="http://schemas.microsoft.com/office/drawing/2014/main" id="{4D6AA30D-F305-4AA3-A8D9-4E09855E67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0" name="Line 928">
              <a:extLst>
                <a:ext uri="{FF2B5EF4-FFF2-40B4-BE49-F238E27FC236}">
                  <a16:creationId xmlns:a16="http://schemas.microsoft.com/office/drawing/2014/main" id="{F6238757-E8DB-4297-8B32-31FB53513E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1" name="Line 929">
              <a:extLst>
                <a:ext uri="{FF2B5EF4-FFF2-40B4-BE49-F238E27FC236}">
                  <a16:creationId xmlns:a16="http://schemas.microsoft.com/office/drawing/2014/main" id="{955BFCB5-56CB-403F-B132-FCD3ED4D99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2" name="Line 930">
              <a:extLst>
                <a:ext uri="{FF2B5EF4-FFF2-40B4-BE49-F238E27FC236}">
                  <a16:creationId xmlns:a16="http://schemas.microsoft.com/office/drawing/2014/main" id="{38C97751-AE7D-4C27-A515-D7AB1645CD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3" name="Line 931">
              <a:extLst>
                <a:ext uri="{FF2B5EF4-FFF2-40B4-BE49-F238E27FC236}">
                  <a16:creationId xmlns:a16="http://schemas.microsoft.com/office/drawing/2014/main" id="{67081677-8B17-44D5-B3C5-B9672B6897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4" name="Line 932">
              <a:extLst>
                <a:ext uri="{FF2B5EF4-FFF2-40B4-BE49-F238E27FC236}">
                  <a16:creationId xmlns:a16="http://schemas.microsoft.com/office/drawing/2014/main" id="{3802F511-1010-40B0-AE32-874788CD5F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5" name="Line 933">
              <a:extLst>
                <a:ext uri="{FF2B5EF4-FFF2-40B4-BE49-F238E27FC236}">
                  <a16:creationId xmlns:a16="http://schemas.microsoft.com/office/drawing/2014/main" id="{6EEB1EA9-DD1A-4AB3-A2E1-56BA08AD58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6" name="Line 934">
              <a:extLst>
                <a:ext uri="{FF2B5EF4-FFF2-40B4-BE49-F238E27FC236}">
                  <a16:creationId xmlns:a16="http://schemas.microsoft.com/office/drawing/2014/main" id="{C7C2DC37-D6CB-45AC-8AEA-2E88082832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7" name="Line 935">
              <a:extLst>
                <a:ext uri="{FF2B5EF4-FFF2-40B4-BE49-F238E27FC236}">
                  <a16:creationId xmlns:a16="http://schemas.microsoft.com/office/drawing/2014/main" id="{EC1823E7-015D-435E-A032-5B2F4D2F08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238" name="Group 936">
              <a:extLst>
                <a:ext uri="{FF2B5EF4-FFF2-40B4-BE49-F238E27FC236}">
                  <a16:creationId xmlns:a16="http://schemas.microsoft.com/office/drawing/2014/main" id="{72A3AC30-B2C5-4479-9DFA-8C3A5FE814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7561" name="Line 270">
                <a:extLst>
                  <a:ext uri="{FF2B5EF4-FFF2-40B4-BE49-F238E27FC236}">
                    <a16:creationId xmlns:a16="http://schemas.microsoft.com/office/drawing/2014/main" id="{C1B3695C-573C-46C2-92E6-8621D852B0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7562" name="Line 271">
                <a:extLst>
                  <a:ext uri="{FF2B5EF4-FFF2-40B4-BE49-F238E27FC236}">
                    <a16:creationId xmlns:a16="http://schemas.microsoft.com/office/drawing/2014/main" id="{F1924342-B163-4FFD-A8A0-C16B0A133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7563" name="Line 272">
                <a:extLst>
                  <a:ext uri="{FF2B5EF4-FFF2-40B4-BE49-F238E27FC236}">
                    <a16:creationId xmlns:a16="http://schemas.microsoft.com/office/drawing/2014/main" id="{016350C5-84C5-4FF1-9B36-57C6FDCF89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7564" name="Line 273">
                <a:extLst>
                  <a:ext uri="{FF2B5EF4-FFF2-40B4-BE49-F238E27FC236}">
                    <a16:creationId xmlns:a16="http://schemas.microsoft.com/office/drawing/2014/main" id="{B43A5BEF-6A76-4A4F-B650-CE1732AAA5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7565" name="Line 274">
                <a:extLst>
                  <a:ext uri="{FF2B5EF4-FFF2-40B4-BE49-F238E27FC236}">
                    <a16:creationId xmlns:a16="http://schemas.microsoft.com/office/drawing/2014/main" id="{F9242DE8-DFF1-4593-BBA1-4C0DDFB05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7566" name="Line 275">
                <a:extLst>
                  <a:ext uri="{FF2B5EF4-FFF2-40B4-BE49-F238E27FC236}">
                    <a16:creationId xmlns:a16="http://schemas.microsoft.com/office/drawing/2014/main" id="{78363B3A-0502-4F10-8D7D-9FA373DB89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7567" name="Line 276">
                <a:extLst>
                  <a:ext uri="{FF2B5EF4-FFF2-40B4-BE49-F238E27FC236}">
                    <a16:creationId xmlns:a16="http://schemas.microsoft.com/office/drawing/2014/main" id="{317DF75A-EC61-4A33-BAC6-7BA50DBBC3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7568" name="Line 277">
                <a:extLst>
                  <a:ext uri="{FF2B5EF4-FFF2-40B4-BE49-F238E27FC236}">
                    <a16:creationId xmlns:a16="http://schemas.microsoft.com/office/drawing/2014/main" id="{902D8633-3B21-4DC2-A1BE-3E40456750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7569" name="Line 278">
                <a:extLst>
                  <a:ext uri="{FF2B5EF4-FFF2-40B4-BE49-F238E27FC236}">
                    <a16:creationId xmlns:a16="http://schemas.microsoft.com/office/drawing/2014/main" id="{41EC3FB0-83C4-4E00-BE15-CA5DAF8D81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7570" name="Line 279">
                <a:extLst>
                  <a:ext uri="{FF2B5EF4-FFF2-40B4-BE49-F238E27FC236}">
                    <a16:creationId xmlns:a16="http://schemas.microsoft.com/office/drawing/2014/main" id="{A27F577F-B670-499B-907A-E83EA0048F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7571" name="Line 280">
                <a:extLst>
                  <a:ext uri="{FF2B5EF4-FFF2-40B4-BE49-F238E27FC236}">
                    <a16:creationId xmlns:a16="http://schemas.microsoft.com/office/drawing/2014/main" id="{16230844-4871-4447-A42D-21316B343B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7572" name="Line 281">
                <a:extLst>
                  <a:ext uri="{FF2B5EF4-FFF2-40B4-BE49-F238E27FC236}">
                    <a16:creationId xmlns:a16="http://schemas.microsoft.com/office/drawing/2014/main" id="{3EFD41F5-C350-4416-92D4-793154D16E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7573" name="Line 282">
                <a:extLst>
                  <a:ext uri="{FF2B5EF4-FFF2-40B4-BE49-F238E27FC236}">
                    <a16:creationId xmlns:a16="http://schemas.microsoft.com/office/drawing/2014/main" id="{4F675D6F-DA1C-42B9-8B10-C2E1B976EE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7574" name="Line 283">
                <a:extLst>
                  <a:ext uri="{FF2B5EF4-FFF2-40B4-BE49-F238E27FC236}">
                    <a16:creationId xmlns:a16="http://schemas.microsoft.com/office/drawing/2014/main" id="{7DE37BD7-596C-45DE-A8FE-79B235F286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7575" name="Line 284">
                <a:extLst>
                  <a:ext uri="{FF2B5EF4-FFF2-40B4-BE49-F238E27FC236}">
                    <a16:creationId xmlns:a16="http://schemas.microsoft.com/office/drawing/2014/main" id="{07E129C7-4C87-4C39-AEA7-ED771183B0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7576" name="Oval 952">
                <a:extLst>
                  <a:ext uri="{FF2B5EF4-FFF2-40B4-BE49-F238E27FC236}">
                    <a16:creationId xmlns:a16="http://schemas.microsoft.com/office/drawing/2014/main" id="{7B85DCCF-0FDA-43DC-9C2B-DE4D97013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7577" name="Picture 953" descr="cell_tower_radiation_gray">
                <a:extLst>
                  <a:ext uri="{FF2B5EF4-FFF2-40B4-BE49-F238E27FC236}">
                    <a16:creationId xmlns:a16="http://schemas.microsoft.com/office/drawing/2014/main" id="{02327DA1-33FB-49A5-8D06-4F50E00BB21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239" name="Group 954">
              <a:extLst>
                <a:ext uri="{FF2B5EF4-FFF2-40B4-BE49-F238E27FC236}">
                  <a16:creationId xmlns:a16="http://schemas.microsoft.com/office/drawing/2014/main" id="{0BA8378B-EC86-4022-9EB5-D5A209D67E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7552" name="Line 955">
                <a:extLst>
                  <a:ext uri="{FF2B5EF4-FFF2-40B4-BE49-F238E27FC236}">
                    <a16:creationId xmlns:a16="http://schemas.microsoft.com/office/drawing/2014/main" id="{B28A6C41-A952-4999-9597-D27B7F4DEE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53" name="Oval 407">
                <a:extLst>
                  <a:ext uri="{FF2B5EF4-FFF2-40B4-BE49-F238E27FC236}">
                    <a16:creationId xmlns:a16="http://schemas.microsoft.com/office/drawing/2014/main" id="{1F5AA9C8-E6F9-4A8A-9664-598BD1D09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54" name="Rectangle 410">
                <a:extLst>
                  <a:ext uri="{FF2B5EF4-FFF2-40B4-BE49-F238E27FC236}">
                    <a16:creationId xmlns:a16="http://schemas.microsoft.com/office/drawing/2014/main" id="{6F36E54F-49FE-4F0E-87DE-47E98BBA9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55" name="Oval 411">
                <a:extLst>
                  <a:ext uri="{FF2B5EF4-FFF2-40B4-BE49-F238E27FC236}">
                    <a16:creationId xmlns:a16="http://schemas.microsoft.com/office/drawing/2014/main" id="{B920DBA0-FCA1-4820-B43E-18D14E993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7556" name="Group 959">
                <a:extLst>
                  <a:ext uri="{FF2B5EF4-FFF2-40B4-BE49-F238E27FC236}">
                    <a16:creationId xmlns:a16="http://schemas.microsoft.com/office/drawing/2014/main" id="{DF9DBB90-1C50-4E7B-91AE-134C6806F3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7559" name="Freeform 960">
                  <a:extLst>
                    <a:ext uri="{FF2B5EF4-FFF2-40B4-BE49-F238E27FC236}">
                      <a16:creationId xmlns:a16="http://schemas.microsoft.com/office/drawing/2014/main" id="{8B6D44C4-2F9A-4EDD-BE6E-34BE1FB65F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60" name="Freeform 961">
                  <a:extLst>
                    <a:ext uri="{FF2B5EF4-FFF2-40B4-BE49-F238E27FC236}">
                      <a16:creationId xmlns:a16="http://schemas.microsoft.com/office/drawing/2014/main" id="{1D89D847-EBC9-4BB8-95E6-7387EB6692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557" name="Line 962">
                <a:extLst>
                  <a:ext uri="{FF2B5EF4-FFF2-40B4-BE49-F238E27FC236}">
                    <a16:creationId xmlns:a16="http://schemas.microsoft.com/office/drawing/2014/main" id="{FCC02B59-0EE4-45AB-9765-238EF72D81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58" name="Line 963">
                <a:extLst>
                  <a:ext uri="{FF2B5EF4-FFF2-40B4-BE49-F238E27FC236}">
                    <a16:creationId xmlns:a16="http://schemas.microsoft.com/office/drawing/2014/main" id="{27E08E6C-AF06-4F28-834A-FEA6A4458D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40" name="Group 964">
              <a:extLst>
                <a:ext uri="{FF2B5EF4-FFF2-40B4-BE49-F238E27FC236}">
                  <a16:creationId xmlns:a16="http://schemas.microsoft.com/office/drawing/2014/main" id="{65384DF3-27F6-4B7A-BC23-B1F2073B3D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7544" name="Oval 407">
                <a:extLst>
                  <a:ext uri="{FF2B5EF4-FFF2-40B4-BE49-F238E27FC236}">
                    <a16:creationId xmlns:a16="http://schemas.microsoft.com/office/drawing/2014/main" id="{732BE602-8941-46E6-B642-B60BE0C50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45" name="Rectangle 410">
                <a:extLst>
                  <a:ext uri="{FF2B5EF4-FFF2-40B4-BE49-F238E27FC236}">
                    <a16:creationId xmlns:a16="http://schemas.microsoft.com/office/drawing/2014/main" id="{4ED12E7C-FD77-48ED-A332-DB7D1EE71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46" name="Oval 411">
                <a:extLst>
                  <a:ext uri="{FF2B5EF4-FFF2-40B4-BE49-F238E27FC236}">
                    <a16:creationId xmlns:a16="http://schemas.microsoft.com/office/drawing/2014/main" id="{62055D9A-C106-40E6-A1B4-3003DB0E8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7547" name="Group 968">
                <a:extLst>
                  <a:ext uri="{FF2B5EF4-FFF2-40B4-BE49-F238E27FC236}">
                    <a16:creationId xmlns:a16="http://schemas.microsoft.com/office/drawing/2014/main" id="{DA759CDA-8135-4CEB-8EB2-497955420B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7550" name="Freeform 969">
                  <a:extLst>
                    <a:ext uri="{FF2B5EF4-FFF2-40B4-BE49-F238E27FC236}">
                      <a16:creationId xmlns:a16="http://schemas.microsoft.com/office/drawing/2014/main" id="{734FD844-BFA1-46FF-8020-BB707A6D27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51" name="Freeform 970">
                  <a:extLst>
                    <a:ext uri="{FF2B5EF4-FFF2-40B4-BE49-F238E27FC236}">
                      <a16:creationId xmlns:a16="http://schemas.microsoft.com/office/drawing/2014/main" id="{A8B8F374-0F2F-4F58-81EA-59337B333B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548" name="Line 971">
                <a:extLst>
                  <a:ext uri="{FF2B5EF4-FFF2-40B4-BE49-F238E27FC236}">
                    <a16:creationId xmlns:a16="http://schemas.microsoft.com/office/drawing/2014/main" id="{0BF124FF-9AE7-4D02-BF96-DB90E58C17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49" name="Line 972">
                <a:extLst>
                  <a:ext uri="{FF2B5EF4-FFF2-40B4-BE49-F238E27FC236}">
                    <a16:creationId xmlns:a16="http://schemas.microsoft.com/office/drawing/2014/main" id="{477B0023-8A66-4414-92D3-899D48AC0D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41" name="Group 973">
              <a:extLst>
                <a:ext uri="{FF2B5EF4-FFF2-40B4-BE49-F238E27FC236}">
                  <a16:creationId xmlns:a16="http://schemas.microsoft.com/office/drawing/2014/main" id="{295FFC18-3332-4120-9B78-051367EDCD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7536" name="Oval 407">
                <a:extLst>
                  <a:ext uri="{FF2B5EF4-FFF2-40B4-BE49-F238E27FC236}">
                    <a16:creationId xmlns:a16="http://schemas.microsoft.com/office/drawing/2014/main" id="{5AC717A0-CB32-4F22-8BEB-2AE6DB46C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37" name="Rectangle 410">
                <a:extLst>
                  <a:ext uri="{FF2B5EF4-FFF2-40B4-BE49-F238E27FC236}">
                    <a16:creationId xmlns:a16="http://schemas.microsoft.com/office/drawing/2014/main" id="{D7CBBD4D-DCBF-4299-A78D-1147FD878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38" name="Oval 411">
                <a:extLst>
                  <a:ext uri="{FF2B5EF4-FFF2-40B4-BE49-F238E27FC236}">
                    <a16:creationId xmlns:a16="http://schemas.microsoft.com/office/drawing/2014/main" id="{8DC33B9E-87E9-42D3-B8BF-A25A91381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7539" name="Group 977">
                <a:extLst>
                  <a:ext uri="{FF2B5EF4-FFF2-40B4-BE49-F238E27FC236}">
                    <a16:creationId xmlns:a16="http://schemas.microsoft.com/office/drawing/2014/main" id="{3A5DDC2E-3709-449F-9C22-687F16A0BC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7542" name="Freeform 978">
                  <a:extLst>
                    <a:ext uri="{FF2B5EF4-FFF2-40B4-BE49-F238E27FC236}">
                      <a16:creationId xmlns:a16="http://schemas.microsoft.com/office/drawing/2014/main" id="{6986DFC2-40E9-48FB-A813-8B6C255014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43" name="Freeform 979">
                  <a:extLst>
                    <a:ext uri="{FF2B5EF4-FFF2-40B4-BE49-F238E27FC236}">
                      <a16:creationId xmlns:a16="http://schemas.microsoft.com/office/drawing/2014/main" id="{6B0012EB-8C3C-46B1-ABFB-BD23C8A33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540" name="Line 980">
                <a:extLst>
                  <a:ext uri="{FF2B5EF4-FFF2-40B4-BE49-F238E27FC236}">
                    <a16:creationId xmlns:a16="http://schemas.microsoft.com/office/drawing/2014/main" id="{3EBC7CBC-AC44-47A0-B127-6F42774385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41" name="Line 981">
                <a:extLst>
                  <a:ext uri="{FF2B5EF4-FFF2-40B4-BE49-F238E27FC236}">
                    <a16:creationId xmlns:a16="http://schemas.microsoft.com/office/drawing/2014/main" id="{69790648-5881-4699-8CCC-2DFB197197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42" name="Group 982">
              <a:extLst>
                <a:ext uri="{FF2B5EF4-FFF2-40B4-BE49-F238E27FC236}">
                  <a16:creationId xmlns:a16="http://schemas.microsoft.com/office/drawing/2014/main" id="{C7DB1EC9-1062-4D5E-901A-E99367BA80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7528" name="Oval 407">
                <a:extLst>
                  <a:ext uri="{FF2B5EF4-FFF2-40B4-BE49-F238E27FC236}">
                    <a16:creationId xmlns:a16="http://schemas.microsoft.com/office/drawing/2014/main" id="{E3EA3801-9300-4F6F-BA53-2A23F5BF7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29" name="Rectangle 410">
                <a:extLst>
                  <a:ext uri="{FF2B5EF4-FFF2-40B4-BE49-F238E27FC236}">
                    <a16:creationId xmlns:a16="http://schemas.microsoft.com/office/drawing/2014/main" id="{D54548C2-E67D-4B17-B5DA-754C92263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30" name="Oval 411">
                <a:extLst>
                  <a:ext uri="{FF2B5EF4-FFF2-40B4-BE49-F238E27FC236}">
                    <a16:creationId xmlns:a16="http://schemas.microsoft.com/office/drawing/2014/main" id="{CD2CC1B7-2D60-416E-AF58-88535E4BA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7531" name="Group 986">
                <a:extLst>
                  <a:ext uri="{FF2B5EF4-FFF2-40B4-BE49-F238E27FC236}">
                    <a16:creationId xmlns:a16="http://schemas.microsoft.com/office/drawing/2014/main" id="{8EF8A48C-5C10-4FAF-BB5F-335B962FA1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7534" name="Freeform 987">
                  <a:extLst>
                    <a:ext uri="{FF2B5EF4-FFF2-40B4-BE49-F238E27FC236}">
                      <a16:creationId xmlns:a16="http://schemas.microsoft.com/office/drawing/2014/main" id="{F5C60C37-B2BB-4483-9AAF-9FE2CD5FE8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35" name="Freeform 988">
                  <a:extLst>
                    <a:ext uri="{FF2B5EF4-FFF2-40B4-BE49-F238E27FC236}">
                      <a16:creationId xmlns:a16="http://schemas.microsoft.com/office/drawing/2014/main" id="{6AA8BF33-F340-4132-A5D9-529179D41F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532" name="Line 989">
                <a:extLst>
                  <a:ext uri="{FF2B5EF4-FFF2-40B4-BE49-F238E27FC236}">
                    <a16:creationId xmlns:a16="http://schemas.microsoft.com/office/drawing/2014/main" id="{0FF2F0B7-7DD7-4D2F-8D5C-395C9F6C48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33" name="Line 990">
                <a:extLst>
                  <a:ext uri="{FF2B5EF4-FFF2-40B4-BE49-F238E27FC236}">
                    <a16:creationId xmlns:a16="http://schemas.microsoft.com/office/drawing/2014/main" id="{15DF63F7-47FD-4C5B-BC7C-5E91120194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43" name="Group 991">
              <a:extLst>
                <a:ext uri="{FF2B5EF4-FFF2-40B4-BE49-F238E27FC236}">
                  <a16:creationId xmlns:a16="http://schemas.microsoft.com/office/drawing/2014/main" id="{B04A611F-4C20-4D54-93CB-54D04344E8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7520" name="Oval 407">
                <a:extLst>
                  <a:ext uri="{FF2B5EF4-FFF2-40B4-BE49-F238E27FC236}">
                    <a16:creationId xmlns:a16="http://schemas.microsoft.com/office/drawing/2014/main" id="{7459A310-D3F5-4BF6-BFAE-09859C5FF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21" name="Rectangle 410">
                <a:extLst>
                  <a:ext uri="{FF2B5EF4-FFF2-40B4-BE49-F238E27FC236}">
                    <a16:creationId xmlns:a16="http://schemas.microsoft.com/office/drawing/2014/main" id="{8FE1D6A9-38C0-4385-90FA-15BA6B272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22" name="Oval 411">
                <a:extLst>
                  <a:ext uri="{FF2B5EF4-FFF2-40B4-BE49-F238E27FC236}">
                    <a16:creationId xmlns:a16="http://schemas.microsoft.com/office/drawing/2014/main" id="{198E5564-767D-49CC-BD98-7AEE6A3BF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7523" name="Group 995">
                <a:extLst>
                  <a:ext uri="{FF2B5EF4-FFF2-40B4-BE49-F238E27FC236}">
                    <a16:creationId xmlns:a16="http://schemas.microsoft.com/office/drawing/2014/main" id="{D00B6B53-0D73-4AA3-B535-6389E434B0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7526" name="Freeform 996">
                  <a:extLst>
                    <a:ext uri="{FF2B5EF4-FFF2-40B4-BE49-F238E27FC236}">
                      <a16:creationId xmlns:a16="http://schemas.microsoft.com/office/drawing/2014/main" id="{46B618EF-DAE3-4C26-8DE3-68BB320939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27" name="Freeform 997">
                  <a:extLst>
                    <a:ext uri="{FF2B5EF4-FFF2-40B4-BE49-F238E27FC236}">
                      <a16:creationId xmlns:a16="http://schemas.microsoft.com/office/drawing/2014/main" id="{6CF00C65-4A7E-4451-85EC-7614FE4E10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524" name="Line 998">
                <a:extLst>
                  <a:ext uri="{FF2B5EF4-FFF2-40B4-BE49-F238E27FC236}">
                    <a16:creationId xmlns:a16="http://schemas.microsoft.com/office/drawing/2014/main" id="{15D0AA6D-EE11-421B-BD86-8B5A8BD0C8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25" name="Line 999">
                <a:extLst>
                  <a:ext uri="{FF2B5EF4-FFF2-40B4-BE49-F238E27FC236}">
                    <a16:creationId xmlns:a16="http://schemas.microsoft.com/office/drawing/2014/main" id="{3E4F915E-97A7-426D-A6BF-A8594D519B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44" name="Group 1000">
              <a:extLst>
                <a:ext uri="{FF2B5EF4-FFF2-40B4-BE49-F238E27FC236}">
                  <a16:creationId xmlns:a16="http://schemas.microsoft.com/office/drawing/2014/main" id="{E92786D6-F996-498B-BCCF-5F6F646A7F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7512" name="Oval 407">
                <a:extLst>
                  <a:ext uri="{FF2B5EF4-FFF2-40B4-BE49-F238E27FC236}">
                    <a16:creationId xmlns:a16="http://schemas.microsoft.com/office/drawing/2014/main" id="{C28383AE-169D-4CF0-9012-C58E3D908D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13" name="Rectangle 410">
                <a:extLst>
                  <a:ext uri="{FF2B5EF4-FFF2-40B4-BE49-F238E27FC236}">
                    <a16:creationId xmlns:a16="http://schemas.microsoft.com/office/drawing/2014/main" id="{29F92A35-0530-4593-AECF-735E9B68E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14" name="Oval 411">
                <a:extLst>
                  <a:ext uri="{FF2B5EF4-FFF2-40B4-BE49-F238E27FC236}">
                    <a16:creationId xmlns:a16="http://schemas.microsoft.com/office/drawing/2014/main" id="{CDBA7FB6-ECB7-45ED-8F19-78D066E660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7515" name="Group 1004">
                <a:extLst>
                  <a:ext uri="{FF2B5EF4-FFF2-40B4-BE49-F238E27FC236}">
                    <a16:creationId xmlns:a16="http://schemas.microsoft.com/office/drawing/2014/main" id="{1EF6C76F-0A1B-4754-BA99-E490FFF554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7518" name="Freeform 1005">
                  <a:extLst>
                    <a:ext uri="{FF2B5EF4-FFF2-40B4-BE49-F238E27FC236}">
                      <a16:creationId xmlns:a16="http://schemas.microsoft.com/office/drawing/2014/main" id="{500F222A-E171-40F3-9BE2-A40121ED07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19" name="Freeform 1006">
                  <a:extLst>
                    <a:ext uri="{FF2B5EF4-FFF2-40B4-BE49-F238E27FC236}">
                      <a16:creationId xmlns:a16="http://schemas.microsoft.com/office/drawing/2014/main" id="{15D0F2D6-8A96-43D0-A278-869DA66743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516" name="Line 1007">
                <a:extLst>
                  <a:ext uri="{FF2B5EF4-FFF2-40B4-BE49-F238E27FC236}">
                    <a16:creationId xmlns:a16="http://schemas.microsoft.com/office/drawing/2014/main" id="{765D6AF1-FBAA-442E-A211-3F56534383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17" name="Line 1008">
                <a:extLst>
                  <a:ext uri="{FF2B5EF4-FFF2-40B4-BE49-F238E27FC236}">
                    <a16:creationId xmlns:a16="http://schemas.microsoft.com/office/drawing/2014/main" id="{B32F67CF-F3C0-4DE7-9A55-AB9BF21D9D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245" name="Line 1009">
              <a:extLst>
                <a:ext uri="{FF2B5EF4-FFF2-40B4-BE49-F238E27FC236}">
                  <a16:creationId xmlns:a16="http://schemas.microsoft.com/office/drawing/2014/main" id="{93B58B17-C0C4-49C1-BCB2-9573D5DE61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246" name="Group 1010">
              <a:extLst>
                <a:ext uri="{FF2B5EF4-FFF2-40B4-BE49-F238E27FC236}">
                  <a16:creationId xmlns:a16="http://schemas.microsoft.com/office/drawing/2014/main" id="{49CFB52E-46EB-4945-B686-0D0398DF6F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7504" name="Oval 407">
                <a:extLst>
                  <a:ext uri="{FF2B5EF4-FFF2-40B4-BE49-F238E27FC236}">
                    <a16:creationId xmlns:a16="http://schemas.microsoft.com/office/drawing/2014/main" id="{F1413BC2-277D-46D7-8F96-030E5DBDA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05" name="Rectangle 410">
                <a:extLst>
                  <a:ext uri="{FF2B5EF4-FFF2-40B4-BE49-F238E27FC236}">
                    <a16:creationId xmlns:a16="http://schemas.microsoft.com/office/drawing/2014/main" id="{C7B05A44-DB5C-4E44-BFB3-53E8CEA1B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06" name="Oval 411">
                <a:extLst>
                  <a:ext uri="{FF2B5EF4-FFF2-40B4-BE49-F238E27FC236}">
                    <a16:creationId xmlns:a16="http://schemas.microsoft.com/office/drawing/2014/main" id="{9DBEC5A5-CC5D-46EE-A5F2-D6292321BA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7507" name="Group 1014">
                <a:extLst>
                  <a:ext uri="{FF2B5EF4-FFF2-40B4-BE49-F238E27FC236}">
                    <a16:creationId xmlns:a16="http://schemas.microsoft.com/office/drawing/2014/main" id="{12110559-FB38-4885-A9B4-B6C33D57B6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7510" name="Freeform 1015">
                  <a:extLst>
                    <a:ext uri="{FF2B5EF4-FFF2-40B4-BE49-F238E27FC236}">
                      <a16:creationId xmlns:a16="http://schemas.microsoft.com/office/drawing/2014/main" id="{EB345417-1891-4A41-B484-CC39A79EA4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11" name="Freeform 1016">
                  <a:extLst>
                    <a:ext uri="{FF2B5EF4-FFF2-40B4-BE49-F238E27FC236}">
                      <a16:creationId xmlns:a16="http://schemas.microsoft.com/office/drawing/2014/main" id="{5A06F72E-8322-4BD2-9C19-BFBC25BB27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508" name="Line 1017">
                <a:extLst>
                  <a:ext uri="{FF2B5EF4-FFF2-40B4-BE49-F238E27FC236}">
                    <a16:creationId xmlns:a16="http://schemas.microsoft.com/office/drawing/2014/main" id="{0F4EF18B-F6B5-4D52-99FD-BE2FD37D5C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09" name="Line 1018">
                <a:extLst>
                  <a:ext uri="{FF2B5EF4-FFF2-40B4-BE49-F238E27FC236}">
                    <a16:creationId xmlns:a16="http://schemas.microsoft.com/office/drawing/2014/main" id="{F0CC8C92-B831-4727-9495-48367B781A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47" name="Group 1019">
              <a:extLst>
                <a:ext uri="{FF2B5EF4-FFF2-40B4-BE49-F238E27FC236}">
                  <a16:creationId xmlns:a16="http://schemas.microsoft.com/office/drawing/2014/main" id="{2A4B18E3-DD5C-4F37-B582-AB7C9D41AC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7496" name="Oval 407">
                <a:extLst>
                  <a:ext uri="{FF2B5EF4-FFF2-40B4-BE49-F238E27FC236}">
                    <a16:creationId xmlns:a16="http://schemas.microsoft.com/office/drawing/2014/main" id="{29AF71DC-1B6C-4E92-AB16-656FD4BFF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97" name="Rectangle 410">
                <a:extLst>
                  <a:ext uri="{FF2B5EF4-FFF2-40B4-BE49-F238E27FC236}">
                    <a16:creationId xmlns:a16="http://schemas.microsoft.com/office/drawing/2014/main" id="{BB79ED76-6277-46BA-B241-48D8A316F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98" name="Oval 411">
                <a:extLst>
                  <a:ext uri="{FF2B5EF4-FFF2-40B4-BE49-F238E27FC236}">
                    <a16:creationId xmlns:a16="http://schemas.microsoft.com/office/drawing/2014/main" id="{ECB2E2E8-83E6-47BE-9553-32AF6757F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7499" name="Group 1023">
                <a:extLst>
                  <a:ext uri="{FF2B5EF4-FFF2-40B4-BE49-F238E27FC236}">
                    <a16:creationId xmlns:a16="http://schemas.microsoft.com/office/drawing/2014/main" id="{79C404F8-0183-44E2-8096-FDBC3C42A3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7502" name="Freeform 1024">
                  <a:extLst>
                    <a:ext uri="{FF2B5EF4-FFF2-40B4-BE49-F238E27FC236}">
                      <a16:creationId xmlns:a16="http://schemas.microsoft.com/office/drawing/2014/main" id="{0D5DBEC2-7335-4808-B46D-DE269695DA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3" name="Freeform 1025">
                  <a:extLst>
                    <a:ext uri="{FF2B5EF4-FFF2-40B4-BE49-F238E27FC236}">
                      <a16:creationId xmlns:a16="http://schemas.microsoft.com/office/drawing/2014/main" id="{A7C7F2A5-53FF-4DBD-BB15-C3914DE596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500" name="Line 1026">
                <a:extLst>
                  <a:ext uri="{FF2B5EF4-FFF2-40B4-BE49-F238E27FC236}">
                    <a16:creationId xmlns:a16="http://schemas.microsoft.com/office/drawing/2014/main" id="{5CD4E060-8F03-4CCF-ADDE-2F442AF223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01" name="Line 1027">
                <a:extLst>
                  <a:ext uri="{FF2B5EF4-FFF2-40B4-BE49-F238E27FC236}">
                    <a16:creationId xmlns:a16="http://schemas.microsoft.com/office/drawing/2014/main" id="{2C9C4EDE-C78A-4369-8F4F-C8E9CFB1E1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48" name="Group 1028">
              <a:extLst>
                <a:ext uri="{FF2B5EF4-FFF2-40B4-BE49-F238E27FC236}">
                  <a16:creationId xmlns:a16="http://schemas.microsoft.com/office/drawing/2014/main" id="{4EF988F6-2217-4B5C-A65F-8B11389928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7488" name="Oval 407">
                <a:extLst>
                  <a:ext uri="{FF2B5EF4-FFF2-40B4-BE49-F238E27FC236}">
                    <a16:creationId xmlns:a16="http://schemas.microsoft.com/office/drawing/2014/main" id="{DC829707-55FC-4919-A7EF-9E0CF8CF1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89" name="Rectangle 410">
                <a:extLst>
                  <a:ext uri="{FF2B5EF4-FFF2-40B4-BE49-F238E27FC236}">
                    <a16:creationId xmlns:a16="http://schemas.microsoft.com/office/drawing/2014/main" id="{F8513055-8DA9-40BB-845B-BAE546DC1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90" name="Oval 411">
                <a:extLst>
                  <a:ext uri="{FF2B5EF4-FFF2-40B4-BE49-F238E27FC236}">
                    <a16:creationId xmlns:a16="http://schemas.microsoft.com/office/drawing/2014/main" id="{930F9E62-A217-4EB1-8170-DD9FD0276F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7491" name="Group 1032">
                <a:extLst>
                  <a:ext uri="{FF2B5EF4-FFF2-40B4-BE49-F238E27FC236}">
                    <a16:creationId xmlns:a16="http://schemas.microsoft.com/office/drawing/2014/main" id="{0E021216-2177-46CD-9B68-8C1F9BF737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7494" name="Freeform 1033">
                  <a:extLst>
                    <a:ext uri="{FF2B5EF4-FFF2-40B4-BE49-F238E27FC236}">
                      <a16:creationId xmlns:a16="http://schemas.microsoft.com/office/drawing/2014/main" id="{A3A763C8-1C5D-41DD-A61E-66B0B0E36C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5" name="Freeform 1034">
                  <a:extLst>
                    <a:ext uri="{FF2B5EF4-FFF2-40B4-BE49-F238E27FC236}">
                      <a16:creationId xmlns:a16="http://schemas.microsoft.com/office/drawing/2014/main" id="{BEF2164C-09AB-42B8-96CE-FC602D8B18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492" name="Line 1035">
                <a:extLst>
                  <a:ext uri="{FF2B5EF4-FFF2-40B4-BE49-F238E27FC236}">
                    <a16:creationId xmlns:a16="http://schemas.microsoft.com/office/drawing/2014/main" id="{0C6E82EC-30AF-4373-930A-41A5DAD37D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3" name="Line 1036">
                <a:extLst>
                  <a:ext uri="{FF2B5EF4-FFF2-40B4-BE49-F238E27FC236}">
                    <a16:creationId xmlns:a16="http://schemas.microsoft.com/office/drawing/2014/main" id="{2C652A59-2413-4184-BAD6-0C82EF3072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49" name="Group 1037">
              <a:extLst>
                <a:ext uri="{FF2B5EF4-FFF2-40B4-BE49-F238E27FC236}">
                  <a16:creationId xmlns:a16="http://schemas.microsoft.com/office/drawing/2014/main" id="{E8C4D830-A06B-47F5-A443-9F373EAF79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7480" name="Oval 407">
                <a:extLst>
                  <a:ext uri="{FF2B5EF4-FFF2-40B4-BE49-F238E27FC236}">
                    <a16:creationId xmlns:a16="http://schemas.microsoft.com/office/drawing/2014/main" id="{ED91CE68-D5A0-47C0-B19A-BFC7988087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81" name="Rectangle 410">
                <a:extLst>
                  <a:ext uri="{FF2B5EF4-FFF2-40B4-BE49-F238E27FC236}">
                    <a16:creationId xmlns:a16="http://schemas.microsoft.com/office/drawing/2014/main" id="{B88D5BF0-AACC-4A33-8B76-959437345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82" name="Oval 411">
                <a:extLst>
                  <a:ext uri="{FF2B5EF4-FFF2-40B4-BE49-F238E27FC236}">
                    <a16:creationId xmlns:a16="http://schemas.microsoft.com/office/drawing/2014/main" id="{C6B1468E-2C78-480D-8CB3-52D699AE2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7483" name="Group 1041">
                <a:extLst>
                  <a:ext uri="{FF2B5EF4-FFF2-40B4-BE49-F238E27FC236}">
                    <a16:creationId xmlns:a16="http://schemas.microsoft.com/office/drawing/2014/main" id="{4E83A69F-8C9E-47E3-82EB-C4F8BFCE55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7486" name="Freeform 1042">
                  <a:extLst>
                    <a:ext uri="{FF2B5EF4-FFF2-40B4-BE49-F238E27FC236}">
                      <a16:creationId xmlns:a16="http://schemas.microsoft.com/office/drawing/2014/main" id="{FBFF5E61-54BB-428C-B9EA-E7AD975576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7" name="Freeform 1043">
                  <a:extLst>
                    <a:ext uri="{FF2B5EF4-FFF2-40B4-BE49-F238E27FC236}">
                      <a16:creationId xmlns:a16="http://schemas.microsoft.com/office/drawing/2014/main" id="{5B9F5DCF-BE22-423C-8F9F-F9E8DB2B27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484" name="Line 1044">
                <a:extLst>
                  <a:ext uri="{FF2B5EF4-FFF2-40B4-BE49-F238E27FC236}">
                    <a16:creationId xmlns:a16="http://schemas.microsoft.com/office/drawing/2014/main" id="{8CD960BC-0F6E-4321-BD73-FB28DE6CA6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5" name="Line 1045">
                <a:extLst>
                  <a:ext uri="{FF2B5EF4-FFF2-40B4-BE49-F238E27FC236}">
                    <a16:creationId xmlns:a16="http://schemas.microsoft.com/office/drawing/2014/main" id="{6E9CE988-01CC-446F-AC9E-8B479C89AD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50" name="Group 1046">
              <a:extLst>
                <a:ext uri="{FF2B5EF4-FFF2-40B4-BE49-F238E27FC236}">
                  <a16:creationId xmlns:a16="http://schemas.microsoft.com/office/drawing/2014/main" id="{24234DF9-FA03-4F8C-9ADE-E38EFDCB69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7472" name="Oval 407">
                <a:extLst>
                  <a:ext uri="{FF2B5EF4-FFF2-40B4-BE49-F238E27FC236}">
                    <a16:creationId xmlns:a16="http://schemas.microsoft.com/office/drawing/2014/main" id="{19D220F3-3CA5-4A6B-8513-799C150CA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73" name="Rectangle 410">
                <a:extLst>
                  <a:ext uri="{FF2B5EF4-FFF2-40B4-BE49-F238E27FC236}">
                    <a16:creationId xmlns:a16="http://schemas.microsoft.com/office/drawing/2014/main" id="{BE9650A7-23EE-4D18-9F2A-743352453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74" name="Oval 411">
                <a:extLst>
                  <a:ext uri="{FF2B5EF4-FFF2-40B4-BE49-F238E27FC236}">
                    <a16:creationId xmlns:a16="http://schemas.microsoft.com/office/drawing/2014/main" id="{7AAD5EED-B764-4836-A247-9E9EED4A1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7475" name="Group 1050">
                <a:extLst>
                  <a:ext uri="{FF2B5EF4-FFF2-40B4-BE49-F238E27FC236}">
                    <a16:creationId xmlns:a16="http://schemas.microsoft.com/office/drawing/2014/main" id="{12504853-E0EA-4130-99BE-3399E94692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7478" name="Freeform 1051">
                  <a:extLst>
                    <a:ext uri="{FF2B5EF4-FFF2-40B4-BE49-F238E27FC236}">
                      <a16:creationId xmlns:a16="http://schemas.microsoft.com/office/drawing/2014/main" id="{26C28D62-1E9B-4D25-9C2F-DFFED966B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9" name="Freeform 1052">
                  <a:extLst>
                    <a:ext uri="{FF2B5EF4-FFF2-40B4-BE49-F238E27FC236}">
                      <a16:creationId xmlns:a16="http://schemas.microsoft.com/office/drawing/2014/main" id="{3D55DCEF-5E65-47AD-8F03-DD2A7BCE53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476" name="Line 1053">
                <a:extLst>
                  <a:ext uri="{FF2B5EF4-FFF2-40B4-BE49-F238E27FC236}">
                    <a16:creationId xmlns:a16="http://schemas.microsoft.com/office/drawing/2014/main" id="{1AE9B7C7-AC16-4134-A5E6-9608FB256F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7" name="Line 1054">
                <a:extLst>
                  <a:ext uri="{FF2B5EF4-FFF2-40B4-BE49-F238E27FC236}">
                    <a16:creationId xmlns:a16="http://schemas.microsoft.com/office/drawing/2014/main" id="{4A1282E1-3C52-491F-A9CA-F78AA76BD0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51" name="Group 1055">
              <a:extLst>
                <a:ext uri="{FF2B5EF4-FFF2-40B4-BE49-F238E27FC236}">
                  <a16:creationId xmlns:a16="http://schemas.microsoft.com/office/drawing/2014/main" id="{879507B2-3EBC-4741-A43C-2133B716AD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7464" name="Oval 407">
                <a:extLst>
                  <a:ext uri="{FF2B5EF4-FFF2-40B4-BE49-F238E27FC236}">
                    <a16:creationId xmlns:a16="http://schemas.microsoft.com/office/drawing/2014/main" id="{6A11BDB8-8EBD-4CAB-A26E-9B341950B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65" name="Rectangle 410">
                <a:extLst>
                  <a:ext uri="{FF2B5EF4-FFF2-40B4-BE49-F238E27FC236}">
                    <a16:creationId xmlns:a16="http://schemas.microsoft.com/office/drawing/2014/main" id="{F0CA5560-7FF6-4505-89FB-2D6947931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66" name="Oval 411">
                <a:extLst>
                  <a:ext uri="{FF2B5EF4-FFF2-40B4-BE49-F238E27FC236}">
                    <a16:creationId xmlns:a16="http://schemas.microsoft.com/office/drawing/2014/main" id="{8106BE98-05D9-46EF-BFCF-81FA5D659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7467" name="Group 1059">
                <a:extLst>
                  <a:ext uri="{FF2B5EF4-FFF2-40B4-BE49-F238E27FC236}">
                    <a16:creationId xmlns:a16="http://schemas.microsoft.com/office/drawing/2014/main" id="{F3D410AF-6407-4E20-92BC-A52D7E834A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7470" name="Freeform 1060">
                  <a:extLst>
                    <a:ext uri="{FF2B5EF4-FFF2-40B4-BE49-F238E27FC236}">
                      <a16:creationId xmlns:a16="http://schemas.microsoft.com/office/drawing/2014/main" id="{E50BF653-6469-457D-92C2-944210E85A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1" name="Freeform 1061">
                  <a:extLst>
                    <a:ext uri="{FF2B5EF4-FFF2-40B4-BE49-F238E27FC236}">
                      <a16:creationId xmlns:a16="http://schemas.microsoft.com/office/drawing/2014/main" id="{FB80B6B7-FD9C-47F8-8E0E-E3DDBA2588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468" name="Line 1062">
                <a:extLst>
                  <a:ext uri="{FF2B5EF4-FFF2-40B4-BE49-F238E27FC236}">
                    <a16:creationId xmlns:a16="http://schemas.microsoft.com/office/drawing/2014/main" id="{A6B24052-245A-4877-B7C5-2A720FA5AC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69" name="Line 1063">
                <a:extLst>
                  <a:ext uri="{FF2B5EF4-FFF2-40B4-BE49-F238E27FC236}">
                    <a16:creationId xmlns:a16="http://schemas.microsoft.com/office/drawing/2014/main" id="{2AAFE8EA-7DE0-4316-BC69-E9E7A311C3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5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52" name="Group 1064">
              <a:extLst>
                <a:ext uri="{FF2B5EF4-FFF2-40B4-BE49-F238E27FC236}">
                  <a16:creationId xmlns:a16="http://schemas.microsoft.com/office/drawing/2014/main" id="{1A380250-8A80-4EAA-9417-2C6AC250B0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7450" name="Group 1065">
                <a:extLst>
                  <a:ext uri="{FF2B5EF4-FFF2-40B4-BE49-F238E27FC236}">
                    <a16:creationId xmlns:a16="http://schemas.microsoft.com/office/drawing/2014/main" id="{2ACE43EF-ED5C-49CF-A861-195079963E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7452" name="Freeform 1066">
                  <a:extLst>
                    <a:ext uri="{FF2B5EF4-FFF2-40B4-BE49-F238E27FC236}">
                      <a16:creationId xmlns:a16="http://schemas.microsoft.com/office/drawing/2014/main" id="{DC791E3C-D7B7-4942-9855-BFDB229BEF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3" name="Freeform 1067">
                  <a:extLst>
                    <a:ext uri="{FF2B5EF4-FFF2-40B4-BE49-F238E27FC236}">
                      <a16:creationId xmlns:a16="http://schemas.microsoft.com/office/drawing/2014/main" id="{E33FD58D-1300-4FF4-97EE-102BAF854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4" name="Freeform 1068">
                  <a:extLst>
                    <a:ext uri="{FF2B5EF4-FFF2-40B4-BE49-F238E27FC236}">
                      <a16:creationId xmlns:a16="http://schemas.microsoft.com/office/drawing/2014/main" id="{523F8479-6509-402B-888A-1518F850B7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5" name="Freeform 1069">
                  <a:extLst>
                    <a:ext uri="{FF2B5EF4-FFF2-40B4-BE49-F238E27FC236}">
                      <a16:creationId xmlns:a16="http://schemas.microsoft.com/office/drawing/2014/main" id="{DD8CF698-232D-4F86-8D4F-1DF790BCA6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6" name="Freeform 1070">
                  <a:extLst>
                    <a:ext uri="{FF2B5EF4-FFF2-40B4-BE49-F238E27FC236}">
                      <a16:creationId xmlns:a16="http://schemas.microsoft.com/office/drawing/2014/main" id="{5F57F395-F0E5-4BA2-BCAC-B868B447E6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7" name="Freeform 1071">
                  <a:extLst>
                    <a:ext uri="{FF2B5EF4-FFF2-40B4-BE49-F238E27FC236}">
                      <a16:creationId xmlns:a16="http://schemas.microsoft.com/office/drawing/2014/main" id="{E1F99EFB-DAD1-4AFC-82C1-FC5057258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8" name="Freeform 1072">
                  <a:extLst>
                    <a:ext uri="{FF2B5EF4-FFF2-40B4-BE49-F238E27FC236}">
                      <a16:creationId xmlns:a16="http://schemas.microsoft.com/office/drawing/2014/main" id="{F3C2C079-787E-4721-B7CD-19809E3E17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9" name="Freeform 1073">
                  <a:extLst>
                    <a:ext uri="{FF2B5EF4-FFF2-40B4-BE49-F238E27FC236}">
                      <a16:creationId xmlns:a16="http://schemas.microsoft.com/office/drawing/2014/main" id="{7BBCACD9-EF97-4BD6-AFA5-FA9E5347BE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0" name="Freeform 1074">
                  <a:extLst>
                    <a:ext uri="{FF2B5EF4-FFF2-40B4-BE49-F238E27FC236}">
                      <a16:creationId xmlns:a16="http://schemas.microsoft.com/office/drawing/2014/main" id="{982E4475-561F-43C1-93FD-FCED4FC218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1" name="Freeform 1075">
                  <a:extLst>
                    <a:ext uri="{FF2B5EF4-FFF2-40B4-BE49-F238E27FC236}">
                      <a16:creationId xmlns:a16="http://schemas.microsoft.com/office/drawing/2014/main" id="{36929C76-9C65-468F-B47D-811C25F545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2" name="Freeform 1076">
                  <a:extLst>
                    <a:ext uri="{FF2B5EF4-FFF2-40B4-BE49-F238E27FC236}">
                      <a16:creationId xmlns:a16="http://schemas.microsoft.com/office/drawing/2014/main" id="{553BDDCA-97DE-4F00-A68F-88245429EE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3" name="Freeform 1077">
                  <a:extLst>
                    <a:ext uri="{FF2B5EF4-FFF2-40B4-BE49-F238E27FC236}">
                      <a16:creationId xmlns:a16="http://schemas.microsoft.com/office/drawing/2014/main" id="{D083E0E5-BE73-44F7-A599-5FFB5AC989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7451" name="Picture 1078" descr="access_point_stylized_gray_small">
                <a:extLst>
                  <a:ext uri="{FF2B5EF4-FFF2-40B4-BE49-F238E27FC236}">
                    <a16:creationId xmlns:a16="http://schemas.microsoft.com/office/drawing/2014/main" id="{D82A58EF-DF10-4CB0-AFB9-FAEF89E3BF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253" name="Group 1079">
              <a:extLst>
                <a:ext uri="{FF2B5EF4-FFF2-40B4-BE49-F238E27FC236}">
                  <a16:creationId xmlns:a16="http://schemas.microsoft.com/office/drawing/2014/main" id="{6E1C9384-2B0A-4020-A997-26F3CB623F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7436" name="Group 1080">
                <a:extLst>
                  <a:ext uri="{FF2B5EF4-FFF2-40B4-BE49-F238E27FC236}">
                    <a16:creationId xmlns:a16="http://schemas.microsoft.com/office/drawing/2014/main" id="{3155F362-AF40-42D1-ACDC-23FDFF6CBE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7438" name="Freeform 1081">
                  <a:extLst>
                    <a:ext uri="{FF2B5EF4-FFF2-40B4-BE49-F238E27FC236}">
                      <a16:creationId xmlns:a16="http://schemas.microsoft.com/office/drawing/2014/main" id="{32919519-6DCC-4324-8D1D-CC08F264F3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9" name="Freeform 1082">
                  <a:extLst>
                    <a:ext uri="{FF2B5EF4-FFF2-40B4-BE49-F238E27FC236}">
                      <a16:creationId xmlns:a16="http://schemas.microsoft.com/office/drawing/2014/main" id="{446C4426-1099-468C-B93E-B357D98B9A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0" name="Freeform 1083">
                  <a:extLst>
                    <a:ext uri="{FF2B5EF4-FFF2-40B4-BE49-F238E27FC236}">
                      <a16:creationId xmlns:a16="http://schemas.microsoft.com/office/drawing/2014/main" id="{D51B950C-70ED-4BB5-84C5-40CD823BD9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1" name="Freeform 1084">
                  <a:extLst>
                    <a:ext uri="{FF2B5EF4-FFF2-40B4-BE49-F238E27FC236}">
                      <a16:creationId xmlns:a16="http://schemas.microsoft.com/office/drawing/2014/main" id="{8AE0F205-ECA4-4A34-8822-3AC05B7D00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2" name="Freeform 1085">
                  <a:extLst>
                    <a:ext uri="{FF2B5EF4-FFF2-40B4-BE49-F238E27FC236}">
                      <a16:creationId xmlns:a16="http://schemas.microsoft.com/office/drawing/2014/main" id="{A20FB624-DB86-4130-8874-547F9A7760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3" name="Freeform 1086">
                  <a:extLst>
                    <a:ext uri="{FF2B5EF4-FFF2-40B4-BE49-F238E27FC236}">
                      <a16:creationId xmlns:a16="http://schemas.microsoft.com/office/drawing/2014/main" id="{A65EBD04-6349-44F9-9A1E-7682A0B33F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4" name="Freeform 1087">
                  <a:extLst>
                    <a:ext uri="{FF2B5EF4-FFF2-40B4-BE49-F238E27FC236}">
                      <a16:creationId xmlns:a16="http://schemas.microsoft.com/office/drawing/2014/main" id="{2D76C99F-64E2-49E5-8D87-6E95CC65F3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5" name="Freeform 1088">
                  <a:extLst>
                    <a:ext uri="{FF2B5EF4-FFF2-40B4-BE49-F238E27FC236}">
                      <a16:creationId xmlns:a16="http://schemas.microsoft.com/office/drawing/2014/main" id="{AE06E5DC-E2C4-4EE1-8305-1E6CDB9ECB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6" name="Freeform 1089">
                  <a:extLst>
                    <a:ext uri="{FF2B5EF4-FFF2-40B4-BE49-F238E27FC236}">
                      <a16:creationId xmlns:a16="http://schemas.microsoft.com/office/drawing/2014/main" id="{65C7FA92-6CAB-428D-BDC5-8E06DD598F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7" name="Freeform 1090">
                  <a:extLst>
                    <a:ext uri="{FF2B5EF4-FFF2-40B4-BE49-F238E27FC236}">
                      <a16:creationId xmlns:a16="http://schemas.microsoft.com/office/drawing/2014/main" id="{2E7E3CD2-EC01-4F33-8B8C-5B13DCDB05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8" name="Freeform 1091">
                  <a:extLst>
                    <a:ext uri="{FF2B5EF4-FFF2-40B4-BE49-F238E27FC236}">
                      <a16:creationId xmlns:a16="http://schemas.microsoft.com/office/drawing/2014/main" id="{14ADD920-BD13-4DB0-84C9-5400998983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9" name="Freeform 1092">
                  <a:extLst>
                    <a:ext uri="{FF2B5EF4-FFF2-40B4-BE49-F238E27FC236}">
                      <a16:creationId xmlns:a16="http://schemas.microsoft.com/office/drawing/2014/main" id="{DFC3D8AB-0BB5-42F0-960F-D71DCA68F5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7437" name="Picture 1093" descr="access_point_stylized_gray_small">
                <a:extLst>
                  <a:ext uri="{FF2B5EF4-FFF2-40B4-BE49-F238E27FC236}">
                    <a16:creationId xmlns:a16="http://schemas.microsoft.com/office/drawing/2014/main" id="{CCA5A97C-F4A4-420D-84C5-2380D768E24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7254" name="Line 1094">
              <a:extLst>
                <a:ext uri="{FF2B5EF4-FFF2-40B4-BE49-F238E27FC236}">
                  <a16:creationId xmlns:a16="http://schemas.microsoft.com/office/drawing/2014/main" id="{668A6B38-E4B4-4016-90E6-A2754991338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7255" name="Group 1095">
              <a:extLst>
                <a:ext uri="{FF2B5EF4-FFF2-40B4-BE49-F238E27FC236}">
                  <a16:creationId xmlns:a16="http://schemas.microsoft.com/office/drawing/2014/main" id="{A32C58F8-3CA8-423C-AFBE-B7E98717800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7434" name="Picture 1096" descr="desktop_computer_stylized_medium">
                <a:extLst>
                  <a:ext uri="{FF2B5EF4-FFF2-40B4-BE49-F238E27FC236}">
                    <a16:creationId xmlns:a16="http://schemas.microsoft.com/office/drawing/2014/main" id="{451A75B1-5184-466F-B93A-117700B3840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435" name="Freeform 1097">
                <a:extLst>
                  <a:ext uri="{FF2B5EF4-FFF2-40B4-BE49-F238E27FC236}">
                    <a16:creationId xmlns:a16="http://schemas.microsoft.com/office/drawing/2014/main" id="{BCAADA64-FC0B-4247-879A-14EC3F2A3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7256" name="Group 1098">
              <a:extLst>
                <a:ext uri="{FF2B5EF4-FFF2-40B4-BE49-F238E27FC236}">
                  <a16:creationId xmlns:a16="http://schemas.microsoft.com/office/drawing/2014/main" id="{770169F7-F3EB-4207-A74C-6BA451B6193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7432" name="Picture 1099" descr="desktop_computer_stylized_medium">
                <a:extLst>
                  <a:ext uri="{FF2B5EF4-FFF2-40B4-BE49-F238E27FC236}">
                    <a16:creationId xmlns:a16="http://schemas.microsoft.com/office/drawing/2014/main" id="{0DDB3EFE-1858-404D-ADBB-E522041C68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433" name="Freeform 1100">
                <a:extLst>
                  <a:ext uri="{FF2B5EF4-FFF2-40B4-BE49-F238E27FC236}">
                    <a16:creationId xmlns:a16="http://schemas.microsoft.com/office/drawing/2014/main" id="{1DB4472C-2D68-4347-A508-A4A522B94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7257" name="Group 1101">
              <a:extLst>
                <a:ext uri="{FF2B5EF4-FFF2-40B4-BE49-F238E27FC236}">
                  <a16:creationId xmlns:a16="http://schemas.microsoft.com/office/drawing/2014/main" id="{7A6D4A9B-9CEA-42E6-8F81-FE82B9FD303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7430" name="Picture 1102" descr="desktop_computer_stylized_medium">
                <a:extLst>
                  <a:ext uri="{FF2B5EF4-FFF2-40B4-BE49-F238E27FC236}">
                    <a16:creationId xmlns:a16="http://schemas.microsoft.com/office/drawing/2014/main" id="{650DD28D-91A6-4BF5-A514-62958295AA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431" name="Freeform 1103">
                <a:extLst>
                  <a:ext uri="{FF2B5EF4-FFF2-40B4-BE49-F238E27FC236}">
                    <a16:creationId xmlns:a16="http://schemas.microsoft.com/office/drawing/2014/main" id="{733F5475-D756-43B0-8EF8-1F34A3676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7258" name="Group 1104">
              <a:extLst>
                <a:ext uri="{FF2B5EF4-FFF2-40B4-BE49-F238E27FC236}">
                  <a16:creationId xmlns:a16="http://schemas.microsoft.com/office/drawing/2014/main" id="{70426E32-2BEF-42D1-9CBC-5F389F9192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7428" name="Picture 1105" descr="desktop_computer_stylized_medium">
                <a:extLst>
                  <a:ext uri="{FF2B5EF4-FFF2-40B4-BE49-F238E27FC236}">
                    <a16:creationId xmlns:a16="http://schemas.microsoft.com/office/drawing/2014/main" id="{A1B880D7-3606-4FB9-BA17-549BB26C086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429" name="Freeform 1106">
                <a:extLst>
                  <a:ext uri="{FF2B5EF4-FFF2-40B4-BE49-F238E27FC236}">
                    <a16:creationId xmlns:a16="http://schemas.microsoft.com/office/drawing/2014/main" id="{FA22ECB1-771A-4F88-B441-0F3002B62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7259" name="Picture 1107" descr="car_icon_small">
              <a:extLst>
                <a:ext uri="{FF2B5EF4-FFF2-40B4-BE49-F238E27FC236}">
                  <a16:creationId xmlns:a16="http://schemas.microsoft.com/office/drawing/2014/main" id="{0486A4DC-3903-46BB-B9EA-B5A2012FBA4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260" name="Group 1108">
              <a:extLst>
                <a:ext uri="{FF2B5EF4-FFF2-40B4-BE49-F238E27FC236}">
                  <a16:creationId xmlns:a16="http://schemas.microsoft.com/office/drawing/2014/main" id="{2EBD2F56-124C-473D-B85A-B6E7840CDA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7426" name="Picture 1109" descr="iphone_stylized_small">
                <a:extLst>
                  <a:ext uri="{FF2B5EF4-FFF2-40B4-BE49-F238E27FC236}">
                    <a16:creationId xmlns:a16="http://schemas.microsoft.com/office/drawing/2014/main" id="{85961D10-A248-4D65-86C6-29BBDF77681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27" name="Picture 1110" descr="antenna_radiation_stylized">
                <a:extLst>
                  <a:ext uri="{FF2B5EF4-FFF2-40B4-BE49-F238E27FC236}">
                    <a16:creationId xmlns:a16="http://schemas.microsoft.com/office/drawing/2014/main" id="{BE38978B-CBFA-4429-B35E-8CF2D857000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261" name="Group 1111">
              <a:extLst>
                <a:ext uri="{FF2B5EF4-FFF2-40B4-BE49-F238E27FC236}">
                  <a16:creationId xmlns:a16="http://schemas.microsoft.com/office/drawing/2014/main" id="{1CF27FC9-3513-4057-AFF3-50EBE12CE3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7394" name="Freeform 1112">
                <a:extLst>
                  <a:ext uri="{FF2B5EF4-FFF2-40B4-BE49-F238E27FC236}">
                    <a16:creationId xmlns:a16="http://schemas.microsoft.com/office/drawing/2014/main" id="{836B5AD6-D4F5-4BBE-B80F-EC2C359FF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" name="Rectangle 1113">
                <a:extLst>
                  <a:ext uri="{FF2B5EF4-FFF2-40B4-BE49-F238E27FC236}">
                    <a16:creationId xmlns:a16="http://schemas.microsoft.com/office/drawing/2014/main" id="{943BCE1E-6F33-460D-A49D-515B7ACDF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96" name="Freeform 1114">
                <a:extLst>
                  <a:ext uri="{FF2B5EF4-FFF2-40B4-BE49-F238E27FC236}">
                    <a16:creationId xmlns:a16="http://schemas.microsoft.com/office/drawing/2014/main" id="{2A136AD4-2796-4890-99C5-5DED67B69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7" name="Freeform 1115">
                <a:extLst>
                  <a:ext uri="{FF2B5EF4-FFF2-40B4-BE49-F238E27FC236}">
                    <a16:creationId xmlns:a16="http://schemas.microsoft.com/office/drawing/2014/main" id="{58D34290-1BC6-48C9-82CD-525D9B6B1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8" name="Rectangle 1116">
                <a:extLst>
                  <a:ext uri="{FF2B5EF4-FFF2-40B4-BE49-F238E27FC236}">
                    <a16:creationId xmlns:a16="http://schemas.microsoft.com/office/drawing/2014/main" id="{50035EDE-EF0E-436D-AAF2-5F6E9B81E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7399" name="Group 1117">
                <a:extLst>
                  <a:ext uri="{FF2B5EF4-FFF2-40B4-BE49-F238E27FC236}">
                    <a16:creationId xmlns:a16="http://schemas.microsoft.com/office/drawing/2014/main" id="{B812407A-58B6-474D-B900-8F24B97DD7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424" name="AutoShape 1118">
                  <a:extLst>
                    <a:ext uri="{FF2B5EF4-FFF2-40B4-BE49-F238E27FC236}">
                      <a16:creationId xmlns:a16="http://schemas.microsoft.com/office/drawing/2014/main" id="{F75A7835-E940-4211-B4F5-11DEF78A96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25" name="AutoShape 1119">
                  <a:extLst>
                    <a:ext uri="{FF2B5EF4-FFF2-40B4-BE49-F238E27FC236}">
                      <a16:creationId xmlns:a16="http://schemas.microsoft.com/office/drawing/2014/main" id="{17862972-BDDC-46C4-BDAB-83A2F19138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7400" name="Rectangle 1120">
                <a:extLst>
                  <a:ext uri="{FF2B5EF4-FFF2-40B4-BE49-F238E27FC236}">
                    <a16:creationId xmlns:a16="http://schemas.microsoft.com/office/drawing/2014/main" id="{4D3419C0-D1F5-4154-8CD9-873EFB12C6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7401" name="Group 1121">
                <a:extLst>
                  <a:ext uri="{FF2B5EF4-FFF2-40B4-BE49-F238E27FC236}">
                    <a16:creationId xmlns:a16="http://schemas.microsoft.com/office/drawing/2014/main" id="{D4BA9BDB-8519-4982-929C-CB5CA7375A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422" name="AutoShape 1122">
                  <a:extLst>
                    <a:ext uri="{FF2B5EF4-FFF2-40B4-BE49-F238E27FC236}">
                      <a16:creationId xmlns:a16="http://schemas.microsoft.com/office/drawing/2014/main" id="{352583FD-BC53-4E2F-AD89-B626EB553B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23" name="AutoShape 1123">
                  <a:extLst>
                    <a:ext uri="{FF2B5EF4-FFF2-40B4-BE49-F238E27FC236}">
                      <a16:creationId xmlns:a16="http://schemas.microsoft.com/office/drawing/2014/main" id="{3549FBA7-1585-462D-AE1A-94508C4BE0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7402" name="Rectangle 1124">
                <a:extLst>
                  <a:ext uri="{FF2B5EF4-FFF2-40B4-BE49-F238E27FC236}">
                    <a16:creationId xmlns:a16="http://schemas.microsoft.com/office/drawing/2014/main" id="{5C8E25EF-D225-4484-AB65-87A8F4AE6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03" name="Rectangle 1125">
                <a:extLst>
                  <a:ext uri="{FF2B5EF4-FFF2-40B4-BE49-F238E27FC236}">
                    <a16:creationId xmlns:a16="http://schemas.microsoft.com/office/drawing/2014/main" id="{0816680A-521E-4BB3-B4A6-5577F8A733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7404" name="Group 1126">
                <a:extLst>
                  <a:ext uri="{FF2B5EF4-FFF2-40B4-BE49-F238E27FC236}">
                    <a16:creationId xmlns:a16="http://schemas.microsoft.com/office/drawing/2014/main" id="{761B5D8B-27BA-4A41-BBD2-5EB06D27EB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420" name="AutoShape 1127">
                  <a:extLst>
                    <a:ext uri="{FF2B5EF4-FFF2-40B4-BE49-F238E27FC236}">
                      <a16:creationId xmlns:a16="http://schemas.microsoft.com/office/drawing/2014/main" id="{73A43C6A-BF32-4022-A472-BC71028521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21" name="AutoShape 1128">
                  <a:extLst>
                    <a:ext uri="{FF2B5EF4-FFF2-40B4-BE49-F238E27FC236}">
                      <a16:creationId xmlns:a16="http://schemas.microsoft.com/office/drawing/2014/main" id="{AEDA2B8E-F19A-45FB-BD04-4DFD0D511F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7405" name="Freeform 1129">
                <a:extLst>
                  <a:ext uri="{FF2B5EF4-FFF2-40B4-BE49-F238E27FC236}">
                    <a16:creationId xmlns:a16="http://schemas.microsoft.com/office/drawing/2014/main" id="{73160EE1-3AFD-4EE9-86F5-A08DB8EF1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406" name="Group 1130">
                <a:extLst>
                  <a:ext uri="{FF2B5EF4-FFF2-40B4-BE49-F238E27FC236}">
                    <a16:creationId xmlns:a16="http://schemas.microsoft.com/office/drawing/2014/main" id="{AE67280A-12A4-41D3-8EAC-39752EFB80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418" name="AutoShape 1131">
                  <a:extLst>
                    <a:ext uri="{FF2B5EF4-FFF2-40B4-BE49-F238E27FC236}">
                      <a16:creationId xmlns:a16="http://schemas.microsoft.com/office/drawing/2014/main" id="{8982B077-5513-4217-B491-8598E154C5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419" name="AutoShape 1132">
                  <a:extLst>
                    <a:ext uri="{FF2B5EF4-FFF2-40B4-BE49-F238E27FC236}">
                      <a16:creationId xmlns:a16="http://schemas.microsoft.com/office/drawing/2014/main" id="{A2AB7B47-9427-4A0C-B538-7801D91D35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7407" name="Rectangle 1133">
                <a:extLst>
                  <a:ext uri="{FF2B5EF4-FFF2-40B4-BE49-F238E27FC236}">
                    <a16:creationId xmlns:a16="http://schemas.microsoft.com/office/drawing/2014/main" id="{3E4FDD11-B1D8-4CA4-AD8C-3E74B38E9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08" name="Freeform 1134">
                <a:extLst>
                  <a:ext uri="{FF2B5EF4-FFF2-40B4-BE49-F238E27FC236}">
                    <a16:creationId xmlns:a16="http://schemas.microsoft.com/office/drawing/2014/main" id="{BFCCA399-1EC2-427D-9BB9-D616C6F90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9" name="Freeform 1135">
                <a:extLst>
                  <a:ext uri="{FF2B5EF4-FFF2-40B4-BE49-F238E27FC236}">
                    <a16:creationId xmlns:a16="http://schemas.microsoft.com/office/drawing/2014/main" id="{B4B96CF3-D78A-4872-9DE0-87549C875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0" name="Oval 1136">
                <a:extLst>
                  <a:ext uri="{FF2B5EF4-FFF2-40B4-BE49-F238E27FC236}">
                    <a16:creationId xmlns:a16="http://schemas.microsoft.com/office/drawing/2014/main" id="{15E72A54-A8B1-41BD-B52B-A89D4F6F6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11" name="Freeform 1137">
                <a:extLst>
                  <a:ext uri="{FF2B5EF4-FFF2-40B4-BE49-F238E27FC236}">
                    <a16:creationId xmlns:a16="http://schemas.microsoft.com/office/drawing/2014/main" id="{298EAE39-02CB-4BB5-A7B2-2DCABBA2B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2" name="AutoShape 1138">
                <a:extLst>
                  <a:ext uri="{FF2B5EF4-FFF2-40B4-BE49-F238E27FC236}">
                    <a16:creationId xmlns:a16="http://schemas.microsoft.com/office/drawing/2014/main" id="{38BE3C18-B285-4D78-9664-E562DE43D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13" name="AutoShape 1139">
                <a:extLst>
                  <a:ext uri="{FF2B5EF4-FFF2-40B4-BE49-F238E27FC236}">
                    <a16:creationId xmlns:a16="http://schemas.microsoft.com/office/drawing/2014/main" id="{D08F4C1D-46E3-4745-ADF7-EE6C183C3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14" name="Oval 1140">
                <a:extLst>
                  <a:ext uri="{FF2B5EF4-FFF2-40B4-BE49-F238E27FC236}">
                    <a16:creationId xmlns:a16="http://schemas.microsoft.com/office/drawing/2014/main" id="{C57B87A3-E767-42FF-A5A3-D9D8EDEC2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15" name="Oval 1141">
                <a:extLst>
                  <a:ext uri="{FF2B5EF4-FFF2-40B4-BE49-F238E27FC236}">
                    <a16:creationId xmlns:a16="http://schemas.microsoft.com/office/drawing/2014/main" id="{F89C2C66-F15F-4248-8BA1-F7C380FFD0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/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16" name="Oval 1142">
                <a:extLst>
                  <a:ext uri="{FF2B5EF4-FFF2-40B4-BE49-F238E27FC236}">
                    <a16:creationId xmlns:a16="http://schemas.microsoft.com/office/drawing/2014/main" id="{56A61B9B-F8AE-44FA-AA75-426012F81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417" name="Rectangle 1143">
                <a:extLst>
                  <a:ext uri="{FF2B5EF4-FFF2-40B4-BE49-F238E27FC236}">
                    <a16:creationId xmlns:a16="http://schemas.microsoft.com/office/drawing/2014/main" id="{A3E02714-86EF-4503-9604-65FE5451F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7262" name="Group 1144">
              <a:extLst>
                <a:ext uri="{FF2B5EF4-FFF2-40B4-BE49-F238E27FC236}">
                  <a16:creationId xmlns:a16="http://schemas.microsoft.com/office/drawing/2014/main" id="{5C5919C5-9B3A-49DA-AD52-40FFC900C2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7362" name="Freeform 1145">
                <a:extLst>
                  <a:ext uri="{FF2B5EF4-FFF2-40B4-BE49-F238E27FC236}">
                    <a16:creationId xmlns:a16="http://schemas.microsoft.com/office/drawing/2014/main" id="{AAF6E72E-3A17-4AE1-ADB7-F79A9751B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3" name="Rectangle 1146">
                <a:extLst>
                  <a:ext uri="{FF2B5EF4-FFF2-40B4-BE49-F238E27FC236}">
                    <a16:creationId xmlns:a16="http://schemas.microsoft.com/office/drawing/2014/main" id="{B412289E-C876-4D4F-9F6A-E5DAEC326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64" name="Freeform 1147">
                <a:extLst>
                  <a:ext uri="{FF2B5EF4-FFF2-40B4-BE49-F238E27FC236}">
                    <a16:creationId xmlns:a16="http://schemas.microsoft.com/office/drawing/2014/main" id="{1D4F243A-4E03-4B44-9E7F-83F87EEFF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5" name="Freeform 1148">
                <a:extLst>
                  <a:ext uri="{FF2B5EF4-FFF2-40B4-BE49-F238E27FC236}">
                    <a16:creationId xmlns:a16="http://schemas.microsoft.com/office/drawing/2014/main" id="{45E4A72E-13E5-40AC-A38B-6741F96A7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6" name="Rectangle 1149">
                <a:extLst>
                  <a:ext uri="{FF2B5EF4-FFF2-40B4-BE49-F238E27FC236}">
                    <a16:creationId xmlns:a16="http://schemas.microsoft.com/office/drawing/2014/main" id="{66932C6D-C1BD-4420-84AE-BBEBA849F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7367" name="Group 1150">
                <a:extLst>
                  <a:ext uri="{FF2B5EF4-FFF2-40B4-BE49-F238E27FC236}">
                    <a16:creationId xmlns:a16="http://schemas.microsoft.com/office/drawing/2014/main" id="{C7EB74D2-F1F5-4388-9DFE-89CA52A371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392" name="AutoShape 1151">
                  <a:extLst>
                    <a:ext uri="{FF2B5EF4-FFF2-40B4-BE49-F238E27FC236}">
                      <a16:creationId xmlns:a16="http://schemas.microsoft.com/office/drawing/2014/main" id="{8D8F3CCB-1174-4E2F-B602-E1E5B95288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3" name="AutoShape 1152">
                  <a:extLst>
                    <a:ext uri="{FF2B5EF4-FFF2-40B4-BE49-F238E27FC236}">
                      <a16:creationId xmlns:a16="http://schemas.microsoft.com/office/drawing/2014/main" id="{D5EB47CE-948B-497A-A37B-970296A035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7368" name="Rectangle 1153">
                <a:extLst>
                  <a:ext uri="{FF2B5EF4-FFF2-40B4-BE49-F238E27FC236}">
                    <a16:creationId xmlns:a16="http://schemas.microsoft.com/office/drawing/2014/main" id="{9FE1FA15-17B2-46A2-85D3-57361EA6C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7369" name="Group 1154">
                <a:extLst>
                  <a:ext uri="{FF2B5EF4-FFF2-40B4-BE49-F238E27FC236}">
                    <a16:creationId xmlns:a16="http://schemas.microsoft.com/office/drawing/2014/main" id="{A3C84E1F-DA3F-45A5-BEC5-E68D1BCF07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390" name="AutoShape 1155">
                  <a:extLst>
                    <a:ext uri="{FF2B5EF4-FFF2-40B4-BE49-F238E27FC236}">
                      <a16:creationId xmlns:a16="http://schemas.microsoft.com/office/drawing/2014/main" id="{A6DF80C4-D204-4409-91FA-862760769A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91" name="AutoShape 1156">
                  <a:extLst>
                    <a:ext uri="{FF2B5EF4-FFF2-40B4-BE49-F238E27FC236}">
                      <a16:creationId xmlns:a16="http://schemas.microsoft.com/office/drawing/2014/main" id="{43D0CF4D-61A4-4837-B7B5-483E050E69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7370" name="Rectangle 1157">
                <a:extLst>
                  <a:ext uri="{FF2B5EF4-FFF2-40B4-BE49-F238E27FC236}">
                    <a16:creationId xmlns:a16="http://schemas.microsoft.com/office/drawing/2014/main" id="{91D14E15-4150-4C03-BBB9-8C3C7ECB3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71" name="Rectangle 1158">
                <a:extLst>
                  <a:ext uri="{FF2B5EF4-FFF2-40B4-BE49-F238E27FC236}">
                    <a16:creationId xmlns:a16="http://schemas.microsoft.com/office/drawing/2014/main" id="{D7DA218F-CA9F-4ED9-A9EB-A1EDE56D7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7372" name="Group 1159">
                <a:extLst>
                  <a:ext uri="{FF2B5EF4-FFF2-40B4-BE49-F238E27FC236}">
                    <a16:creationId xmlns:a16="http://schemas.microsoft.com/office/drawing/2014/main" id="{4FA2A299-8D4C-4BA9-AB85-CDB0F64EBB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388" name="AutoShape 1160">
                  <a:extLst>
                    <a:ext uri="{FF2B5EF4-FFF2-40B4-BE49-F238E27FC236}">
                      <a16:creationId xmlns:a16="http://schemas.microsoft.com/office/drawing/2014/main" id="{6D262AB8-8CDE-46B1-B82C-AB29745125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9" name="AutoShape 1161">
                  <a:extLst>
                    <a:ext uri="{FF2B5EF4-FFF2-40B4-BE49-F238E27FC236}">
                      <a16:creationId xmlns:a16="http://schemas.microsoft.com/office/drawing/2014/main" id="{2CABE9D1-3ABE-4606-9D61-277729A752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7373" name="Freeform 1162">
                <a:extLst>
                  <a:ext uri="{FF2B5EF4-FFF2-40B4-BE49-F238E27FC236}">
                    <a16:creationId xmlns:a16="http://schemas.microsoft.com/office/drawing/2014/main" id="{C5D316A0-87A2-4CA1-A30A-F8FBC7F9C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374" name="Group 1163">
                <a:extLst>
                  <a:ext uri="{FF2B5EF4-FFF2-40B4-BE49-F238E27FC236}">
                    <a16:creationId xmlns:a16="http://schemas.microsoft.com/office/drawing/2014/main" id="{894B41D0-D9C5-45FD-A7BA-7FF566694F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386" name="AutoShape 1164">
                  <a:extLst>
                    <a:ext uri="{FF2B5EF4-FFF2-40B4-BE49-F238E27FC236}">
                      <a16:creationId xmlns:a16="http://schemas.microsoft.com/office/drawing/2014/main" id="{5ED85BF8-3216-472E-8448-7C2E18CAB8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7387" name="AutoShape 1165">
                  <a:extLst>
                    <a:ext uri="{FF2B5EF4-FFF2-40B4-BE49-F238E27FC236}">
                      <a16:creationId xmlns:a16="http://schemas.microsoft.com/office/drawing/2014/main" id="{8086B829-3363-4C40-9A02-D2113CFC2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7375" name="Rectangle 1166">
                <a:extLst>
                  <a:ext uri="{FF2B5EF4-FFF2-40B4-BE49-F238E27FC236}">
                    <a16:creationId xmlns:a16="http://schemas.microsoft.com/office/drawing/2014/main" id="{95DE98AE-739C-44E7-BF37-29820B229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76" name="Freeform 1167">
                <a:extLst>
                  <a:ext uri="{FF2B5EF4-FFF2-40B4-BE49-F238E27FC236}">
                    <a16:creationId xmlns:a16="http://schemas.microsoft.com/office/drawing/2014/main" id="{6C50CCFC-3E1A-415A-A2EC-10B8E06F5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7" name="Freeform 1168">
                <a:extLst>
                  <a:ext uri="{FF2B5EF4-FFF2-40B4-BE49-F238E27FC236}">
                    <a16:creationId xmlns:a16="http://schemas.microsoft.com/office/drawing/2014/main" id="{A2983532-6C68-4960-825A-E8AC9F2BD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8" name="Oval 1169">
                <a:extLst>
                  <a:ext uri="{FF2B5EF4-FFF2-40B4-BE49-F238E27FC236}">
                    <a16:creationId xmlns:a16="http://schemas.microsoft.com/office/drawing/2014/main" id="{ED525AFC-0219-4A8A-97B3-66F52EF75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79" name="Freeform 1170">
                <a:extLst>
                  <a:ext uri="{FF2B5EF4-FFF2-40B4-BE49-F238E27FC236}">
                    <a16:creationId xmlns:a16="http://schemas.microsoft.com/office/drawing/2014/main" id="{7A9744A7-1CC7-4E4F-8545-DFC0B7345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0" name="AutoShape 1171">
                <a:extLst>
                  <a:ext uri="{FF2B5EF4-FFF2-40B4-BE49-F238E27FC236}">
                    <a16:creationId xmlns:a16="http://schemas.microsoft.com/office/drawing/2014/main" id="{5E675033-965E-4C65-A270-61AE2343B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81" name="AutoShape 1172">
                <a:extLst>
                  <a:ext uri="{FF2B5EF4-FFF2-40B4-BE49-F238E27FC236}">
                    <a16:creationId xmlns:a16="http://schemas.microsoft.com/office/drawing/2014/main" id="{8C1FF7B0-392C-4F69-80D6-ED48EEC9B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82" name="Oval 1173">
                <a:extLst>
                  <a:ext uri="{FF2B5EF4-FFF2-40B4-BE49-F238E27FC236}">
                    <a16:creationId xmlns:a16="http://schemas.microsoft.com/office/drawing/2014/main" id="{EA90E5F9-CA4A-42FB-A84C-E0E355431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83" name="Oval 1174">
                <a:extLst>
                  <a:ext uri="{FF2B5EF4-FFF2-40B4-BE49-F238E27FC236}">
                    <a16:creationId xmlns:a16="http://schemas.microsoft.com/office/drawing/2014/main" id="{A20052A0-A425-4EBA-B8EC-FD61024E5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/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84" name="Oval 1175">
                <a:extLst>
                  <a:ext uri="{FF2B5EF4-FFF2-40B4-BE49-F238E27FC236}">
                    <a16:creationId xmlns:a16="http://schemas.microsoft.com/office/drawing/2014/main" id="{C376E33A-1C79-4241-B32D-FC1B27911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385" name="Rectangle 1176">
                <a:extLst>
                  <a:ext uri="{FF2B5EF4-FFF2-40B4-BE49-F238E27FC236}">
                    <a16:creationId xmlns:a16="http://schemas.microsoft.com/office/drawing/2014/main" id="{E67B4E62-D32C-4F94-80C1-E4C7A82FA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7263" name="Group 1177">
              <a:extLst>
                <a:ext uri="{FF2B5EF4-FFF2-40B4-BE49-F238E27FC236}">
                  <a16:creationId xmlns:a16="http://schemas.microsoft.com/office/drawing/2014/main" id="{C8576AD3-5275-4D29-AEA7-FB4536B0B9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7339" name="Picture 1178" descr="antenna_stylized">
                <a:extLst>
                  <a:ext uri="{FF2B5EF4-FFF2-40B4-BE49-F238E27FC236}">
                    <a16:creationId xmlns:a16="http://schemas.microsoft.com/office/drawing/2014/main" id="{144DF4DE-EDA0-4534-A00D-09734692306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40" name="Picture 1179" descr="laptop_keyboard">
                <a:extLst>
                  <a:ext uri="{FF2B5EF4-FFF2-40B4-BE49-F238E27FC236}">
                    <a16:creationId xmlns:a16="http://schemas.microsoft.com/office/drawing/2014/main" id="{73577CB3-55EC-4B95-9D59-FC930F888C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41" name="Freeform 1180">
                <a:extLst>
                  <a:ext uri="{FF2B5EF4-FFF2-40B4-BE49-F238E27FC236}">
                    <a16:creationId xmlns:a16="http://schemas.microsoft.com/office/drawing/2014/main" id="{449146FE-8035-4A43-8B15-D5DBDFCD8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 w 2982"/>
                  <a:gd name="T1" fmla="*/ 0 h 2442"/>
                  <a:gd name="T2" fmla="*/ 0 w 2982"/>
                  <a:gd name="T3" fmla="*/ 2 h 2442"/>
                  <a:gd name="T4" fmla="*/ 10 w 2982"/>
                  <a:gd name="T5" fmla="*/ 3 h 2442"/>
                  <a:gd name="T6" fmla="*/ 12 w 2982"/>
                  <a:gd name="T7" fmla="*/ 1 h 2442"/>
                  <a:gd name="T8" fmla="*/ 2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7342" name="Picture 1181" descr="screen">
                <a:extLst>
                  <a:ext uri="{FF2B5EF4-FFF2-40B4-BE49-F238E27FC236}">
                    <a16:creationId xmlns:a16="http://schemas.microsoft.com/office/drawing/2014/main" id="{60A3662B-5196-43EB-840B-6BD77C545D6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43" name="Freeform 1182">
                <a:extLst>
                  <a:ext uri="{FF2B5EF4-FFF2-40B4-BE49-F238E27FC236}">
                    <a16:creationId xmlns:a16="http://schemas.microsoft.com/office/drawing/2014/main" id="{8E41A481-9ABB-4D07-9B8C-0448A3A97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0 w 2528"/>
                  <a:gd name="T3" fmla="*/ 1 h 455"/>
                  <a:gd name="T4" fmla="*/ 10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4" name="Freeform 1183">
                <a:extLst>
                  <a:ext uri="{FF2B5EF4-FFF2-40B4-BE49-F238E27FC236}">
                    <a16:creationId xmlns:a16="http://schemas.microsoft.com/office/drawing/2014/main" id="{A3942E5F-FBCA-4F9F-A8C3-8190695F8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 w 702"/>
                  <a:gd name="T1" fmla="*/ 0 h 1893"/>
                  <a:gd name="T2" fmla="*/ 0 w 702"/>
                  <a:gd name="T3" fmla="*/ 2 h 1893"/>
                  <a:gd name="T4" fmla="*/ 1 w 702"/>
                  <a:gd name="T5" fmla="*/ 2 h 1893"/>
                  <a:gd name="T6" fmla="*/ 3 w 702"/>
                  <a:gd name="T7" fmla="*/ 1 h 1893"/>
                  <a:gd name="T8" fmla="*/ 2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5" name="Freeform 1184">
                <a:extLst>
                  <a:ext uri="{FF2B5EF4-FFF2-40B4-BE49-F238E27FC236}">
                    <a16:creationId xmlns:a16="http://schemas.microsoft.com/office/drawing/2014/main" id="{ADA57C48-020D-4F51-8AAE-8FCF424C1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 w 756"/>
                  <a:gd name="T1" fmla="*/ 0 h 2184"/>
                  <a:gd name="T2" fmla="*/ 1 w 756"/>
                  <a:gd name="T3" fmla="*/ 3 h 2184"/>
                  <a:gd name="T4" fmla="*/ 0 w 756"/>
                  <a:gd name="T5" fmla="*/ 3 h 2184"/>
                  <a:gd name="T6" fmla="*/ 2 w 756"/>
                  <a:gd name="T7" fmla="*/ 1 h 2184"/>
                  <a:gd name="T8" fmla="*/ 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6" name="Freeform 1185">
                <a:extLst>
                  <a:ext uri="{FF2B5EF4-FFF2-40B4-BE49-F238E27FC236}">
                    <a16:creationId xmlns:a16="http://schemas.microsoft.com/office/drawing/2014/main" id="{082E0280-48A9-4797-A6D2-E477975FC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0 w 2773"/>
                  <a:gd name="T5" fmla="*/ 1 h 738"/>
                  <a:gd name="T6" fmla="*/ 10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7" name="Freeform 1186">
                <a:extLst>
                  <a:ext uri="{FF2B5EF4-FFF2-40B4-BE49-F238E27FC236}">
                    <a16:creationId xmlns:a16="http://schemas.microsoft.com/office/drawing/2014/main" id="{6ED9F1B1-C376-412A-A751-D78E37688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8 w 637"/>
                  <a:gd name="T1" fmla="*/ 0 h 1659"/>
                  <a:gd name="T2" fmla="*/ 8 w 637"/>
                  <a:gd name="T3" fmla="*/ 0 h 1659"/>
                  <a:gd name="T4" fmla="*/ 1 w 637"/>
                  <a:gd name="T5" fmla="*/ 42 h 1659"/>
                  <a:gd name="T6" fmla="*/ 0 w 637"/>
                  <a:gd name="T7" fmla="*/ 41 h 1659"/>
                  <a:gd name="T8" fmla="*/ 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8" name="Freeform 1187">
                <a:extLst>
                  <a:ext uri="{FF2B5EF4-FFF2-40B4-BE49-F238E27FC236}">
                    <a16:creationId xmlns:a16="http://schemas.microsoft.com/office/drawing/2014/main" id="{48CF8C5F-C7C9-4091-8E3C-981F85992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28 w 2216"/>
                  <a:gd name="T5" fmla="*/ 14 h 550"/>
                  <a:gd name="T6" fmla="*/ 28 w 2216"/>
                  <a:gd name="T7" fmla="*/ 1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349" name="Group 1188">
                <a:extLst>
                  <a:ext uri="{FF2B5EF4-FFF2-40B4-BE49-F238E27FC236}">
                    <a16:creationId xmlns:a16="http://schemas.microsoft.com/office/drawing/2014/main" id="{EACDDBA0-2EF6-4BDF-A986-856033AA66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7356" name="Freeform 1189">
                  <a:extLst>
                    <a:ext uri="{FF2B5EF4-FFF2-40B4-BE49-F238E27FC236}">
                      <a16:creationId xmlns:a16="http://schemas.microsoft.com/office/drawing/2014/main" id="{90A66D4B-9005-4BCF-892F-1F30236EE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7" name="Freeform 1190">
                  <a:extLst>
                    <a:ext uri="{FF2B5EF4-FFF2-40B4-BE49-F238E27FC236}">
                      <a16:creationId xmlns:a16="http://schemas.microsoft.com/office/drawing/2014/main" id="{77752063-34F3-4BAD-9DA6-9071D98875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8" name="Freeform 1191">
                  <a:extLst>
                    <a:ext uri="{FF2B5EF4-FFF2-40B4-BE49-F238E27FC236}">
                      <a16:creationId xmlns:a16="http://schemas.microsoft.com/office/drawing/2014/main" id="{9CC37B98-7B6B-4639-86F4-56B2F29ECD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9" name="Freeform 1192">
                  <a:extLst>
                    <a:ext uri="{FF2B5EF4-FFF2-40B4-BE49-F238E27FC236}">
                      <a16:creationId xmlns:a16="http://schemas.microsoft.com/office/drawing/2014/main" id="{187919D5-1795-43E1-93B9-36CBECD6D6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60" name="Freeform 1193">
                  <a:extLst>
                    <a:ext uri="{FF2B5EF4-FFF2-40B4-BE49-F238E27FC236}">
                      <a16:creationId xmlns:a16="http://schemas.microsoft.com/office/drawing/2014/main" id="{5CE4EC5A-7F4E-4762-B856-DAC30D911F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61" name="Freeform 1194">
                  <a:extLst>
                    <a:ext uri="{FF2B5EF4-FFF2-40B4-BE49-F238E27FC236}">
                      <a16:creationId xmlns:a16="http://schemas.microsoft.com/office/drawing/2014/main" id="{505E33C1-E2F8-4D22-84A7-C3DEC481B1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350" name="Freeform 1195">
                <a:extLst>
                  <a:ext uri="{FF2B5EF4-FFF2-40B4-BE49-F238E27FC236}">
                    <a16:creationId xmlns:a16="http://schemas.microsoft.com/office/drawing/2014/main" id="{3C01CF81-8452-4104-A8C0-4A314FD03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6 h 792"/>
                  <a:gd name="T2" fmla="*/ 6 w 990"/>
                  <a:gd name="T3" fmla="*/ 0 h 792"/>
                  <a:gd name="T4" fmla="*/ 6 w 990"/>
                  <a:gd name="T5" fmla="*/ 1 h 792"/>
                  <a:gd name="T6" fmla="*/ 0 w 990"/>
                  <a:gd name="T7" fmla="*/ 6 h 792"/>
                  <a:gd name="T8" fmla="*/ 1 w 990"/>
                  <a:gd name="T9" fmla="*/ 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1" name="Freeform 1196">
                <a:extLst>
                  <a:ext uri="{FF2B5EF4-FFF2-40B4-BE49-F238E27FC236}">
                    <a16:creationId xmlns:a16="http://schemas.microsoft.com/office/drawing/2014/main" id="{E077A23A-4ECD-4869-86EB-C8FF535FE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4 w 2532"/>
                  <a:gd name="T5" fmla="*/ 6 h 723"/>
                  <a:gd name="T6" fmla="*/ 14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2" name="Freeform 1197">
                <a:extLst>
                  <a:ext uri="{FF2B5EF4-FFF2-40B4-BE49-F238E27FC236}">
                    <a16:creationId xmlns:a16="http://schemas.microsoft.com/office/drawing/2014/main" id="{92860A7C-791D-4528-9C72-581DA8B05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3" name="Freeform 1198">
                <a:extLst>
                  <a:ext uri="{FF2B5EF4-FFF2-40B4-BE49-F238E27FC236}">
                    <a16:creationId xmlns:a16="http://schemas.microsoft.com/office/drawing/2014/main" id="{F8715B34-2A2D-4D09-B853-90137AA17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 w 1176"/>
                  <a:gd name="T1" fmla="*/ 0 h 606"/>
                  <a:gd name="T2" fmla="*/ 0 w 1176"/>
                  <a:gd name="T3" fmla="*/ 5 h 606"/>
                  <a:gd name="T4" fmla="*/ 1 w 1176"/>
                  <a:gd name="T5" fmla="*/ 5 h 606"/>
                  <a:gd name="T6" fmla="*/ 6 w 1176"/>
                  <a:gd name="T7" fmla="*/ 1 h 606"/>
                  <a:gd name="T8" fmla="*/ 6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4" name="Freeform 1199">
                <a:extLst>
                  <a:ext uri="{FF2B5EF4-FFF2-40B4-BE49-F238E27FC236}">
                    <a16:creationId xmlns:a16="http://schemas.microsoft.com/office/drawing/2014/main" id="{A9550C32-41EC-42F4-BA6F-A2A3F1ABC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7 w 2532"/>
                  <a:gd name="T5" fmla="*/ 4 h 723"/>
                  <a:gd name="T6" fmla="*/ 7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5" name="Freeform 1200">
                <a:extLst>
                  <a:ext uri="{FF2B5EF4-FFF2-40B4-BE49-F238E27FC236}">
                    <a16:creationId xmlns:a16="http://schemas.microsoft.com/office/drawing/2014/main" id="{51F8EAC7-7753-4BF7-9158-7BF2549DC9D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6 h 723"/>
                  <a:gd name="T6" fmla="*/ 0 w 2532"/>
                  <a:gd name="T7" fmla="*/ 6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64" name="Group 1201">
              <a:extLst>
                <a:ext uri="{FF2B5EF4-FFF2-40B4-BE49-F238E27FC236}">
                  <a16:creationId xmlns:a16="http://schemas.microsoft.com/office/drawing/2014/main" id="{438623A4-0979-4E17-B44F-69A8FECCF6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7316" name="Picture 1202" descr="antenna_stylized">
                <a:extLst>
                  <a:ext uri="{FF2B5EF4-FFF2-40B4-BE49-F238E27FC236}">
                    <a16:creationId xmlns:a16="http://schemas.microsoft.com/office/drawing/2014/main" id="{0CF47ED6-A9A6-4AC9-83C5-269BC700752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17" name="Picture 1203" descr="laptop_keyboard">
                <a:extLst>
                  <a:ext uri="{FF2B5EF4-FFF2-40B4-BE49-F238E27FC236}">
                    <a16:creationId xmlns:a16="http://schemas.microsoft.com/office/drawing/2014/main" id="{B602B258-3C30-483D-A65D-E222B6971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18" name="Freeform 1204">
                <a:extLst>
                  <a:ext uri="{FF2B5EF4-FFF2-40B4-BE49-F238E27FC236}">
                    <a16:creationId xmlns:a16="http://schemas.microsoft.com/office/drawing/2014/main" id="{4B476D97-BF41-4A90-8050-D078E165A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 w 2982"/>
                  <a:gd name="T1" fmla="*/ 0 h 2442"/>
                  <a:gd name="T2" fmla="*/ 0 w 2982"/>
                  <a:gd name="T3" fmla="*/ 2 h 2442"/>
                  <a:gd name="T4" fmla="*/ 10 w 2982"/>
                  <a:gd name="T5" fmla="*/ 3 h 2442"/>
                  <a:gd name="T6" fmla="*/ 12 w 2982"/>
                  <a:gd name="T7" fmla="*/ 1 h 2442"/>
                  <a:gd name="T8" fmla="*/ 2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7319" name="Picture 1205" descr="screen">
                <a:extLst>
                  <a:ext uri="{FF2B5EF4-FFF2-40B4-BE49-F238E27FC236}">
                    <a16:creationId xmlns:a16="http://schemas.microsoft.com/office/drawing/2014/main" id="{4168552C-8762-4F13-99F3-D3AD77AF93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20" name="Freeform 1206">
                <a:extLst>
                  <a:ext uri="{FF2B5EF4-FFF2-40B4-BE49-F238E27FC236}">
                    <a16:creationId xmlns:a16="http://schemas.microsoft.com/office/drawing/2014/main" id="{BED34B46-B032-4C59-AE63-46FBDA676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0 w 2528"/>
                  <a:gd name="T3" fmla="*/ 1 h 455"/>
                  <a:gd name="T4" fmla="*/ 10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" name="Freeform 1207">
                <a:extLst>
                  <a:ext uri="{FF2B5EF4-FFF2-40B4-BE49-F238E27FC236}">
                    <a16:creationId xmlns:a16="http://schemas.microsoft.com/office/drawing/2014/main" id="{4749929E-792D-44A5-911F-8848C1064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 w 702"/>
                  <a:gd name="T1" fmla="*/ 0 h 1893"/>
                  <a:gd name="T2" fmla="*/ 0 w 702"/>
                  <a:gd name="T3" fmla="*/ 2 h 1893"/>
                  <a:gd name="T4" fmla="*/ 1 w 702"/>
                  <a:gd name="T5" fmla="*/ 2 h 1893"/>
                  <a:gd name="T6" fmla="*/ 3 w 702"/>
                  <a:gd name="T7" fmla="*/ 1 h 1893"/>
                  <a:gd name="T8" fmla="*/ 2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" name="Freeform 1208">
                <a:extLst>
                  <a:ext uri="{FF2B5EF4-FFF2-40B4-BE49-F238E27FC236}">
                    <a16:creationId xmlns:a16="http://schemas.microsoft.com/office/drawing/2014/main" id="{116A5346-3E42-405D-840D-35799A29B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 w 756"/>
                  <a:gd name="T1" fmla="*/ 0 h 2184"/>
                  <a:gd name="T2" fmla="*/ 1 w 756"/>
                  <a:gd name="T3" fmla="*/ 3 h 2184"/>
                  <a:gd name="T4" fmla="*/ 0 w 756"/>
                  <a:gd name="T5" fmla="*/ 3 h 2184"/>
                  <a:gd name="T6" fmla="*/ 2 w 756"/>
                  <a:gd name="T7" fmla="*/ 1 h 2184"/>
                  <a:gd name="T8" fmla="*/ 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" name="Freeform 1209">
                <a:extLst>
                  <a:ext uri="{FF2B5EF4-FFF2-40B4-BE49-F238E27FC236}">
                    <a16:creationId xmlns:a16="http://schemas.microsoft.com/office/drawing/2014/main" id="{E8FEAA62-E613-429C-B340-02EABC1BA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0 w 2773"/>
                  <a:gd name="T5" fmla="*/ 1 h 738"/>
                  <a:gd name="T6" fmla="*/ 10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" name="Freeform 1210">
                <a:extLst>
                  <a:ext uri="{FF2B5EF4-FFF2-40B4-BE49-F238E27FC236}">
                    <a16:creationId xmlns:a16="http://schemas.microsoft.com/office/drawing/2014/main" id="{03E2AF8A-E341-4F45-A7F9-B3A002A65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8 w 637"/>
                  <a:gd name="T1" fmla="*/ 0 h 1659"/>
                  <a:gd name="T2" fmla="*/ 8 w 637"/>
                  <a:gd name="T3" fmla="*/ 0 h 1659"/>
                  <a:gd name="T4" fmla="*/ 1 w 637"/>
                  <a:gd name="T5" fmla="*/ 42 h 1659"/>
                  <a:gd name="T6" fmla="*/ 0 w 637"/>
                  <a:gd name="T7" fmla="*/ 41 h 1659"/>
                  <a:gd name="T8" fmla="*/ 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" name="Freeform 1211">
                <a:extLst>
                  <a:ext uri="{FF2B5EF4-FFF2-40B4-BE49-F238E27FC236}">
                    <a16:creationId xmlns:a16="http://schemas.microsoft.com/office/drawing/2014/main" id="{D5F32BB0-EB04-4F9B-AEDB-9E1F1290B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28 w 2216"/>
                  <a:gd name="T5" fmla="*/ 14 h 550"/>
                  <a:gd name="T6" fmla="*/ 28 w 2216"/>
                  <a:gd name="T7" fmla="*/ 1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326" name="Group 1212">
                <a:extLst>
                  <a:ext uri="{FF2B5EF4-FFF2-40B4-BE49-F238E27FC236}">
                    <a16:creationId xmlns:a16="http://schemas.microsoft.com/office/drawing/2014/main" id="{2822C5B4-BB1A-42B3-B71E-EBE9A0F704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7333" name="Freeform 1213">
                  <a:extLst>
                    <a:ext uri="{FF2B5EF4-FFF2-40B4-BE49-F238E27FC236}">
                      <a16:creationId xmlns:a16="http://schemas.microsoft.com/office/drawing/2014/main" id="{D4370780-2322-487E-BDCA-2431D137C0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34" name="Freeform 1214">
                  <a:extLst>
                    <a:ext uri="{FF2B5EF4-FFF2-40B4-BE49-F238E27FC236}">
                      <a16:creationId xmlns:a16="http://schemas.microsoft.com/office/drawing/2014/main" id="{97E2299C-7230-4ADA-B40B-72537A6B99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35" name="Freeform 1215">
                  <a:extLst>
                    <a:ext uri="{FF2B5EF4-FFF2-40B4-BE49-F238E27FC236}">
                      <a16:creationId xmlns:a16="http://schemas.microsoft.com/office/drawing/2014/main" id="{1450F1D5-D82B-4EB2-89E9-1F38274CDE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36" name="Freeform 1216">
                  <a:extLst>
                    <a:ext uri="{FF2B5EF4-FFF2-40B4-BE49-F238E27FC236}">
                      <a16:creationId xmlns:a16="http://schemas.microsoft.com/office/drawing/2014/main" id="{5CCFFF52-6135-4522-9FBE-11C6A6A762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37" name="Freeform 1217">
                  <a:extLst>
                    <a:ext uri="{FF2B5EF4-FFF2-40B4-BE49-F238E27FC236}">
                      <a16:creationId xmlns:a16="http://schemas.microsoft.com/office/drawing/2014/main" id="{09D35D77-807D-4860-981F-C0ACB537A4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38" name="Freeform 1218">
                  <a:extLst>
                    <a:ext uri="{FF2B5EF4-FFF2-40B4-BE49-F238E27FC236}">
                      <a16:creationId xmlns:a16="http://schemas.microsoft.com/office/drawing/2014/main" id="{91D7B9F5-2B01-4B97-A131-A8974EBDD9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327" name="Freeform 1219">
                <a:extLst>
                  <a:ext uri="{FF2B5EF4-FFF2-40B4-BE49-F238E27FC236}">
                    <a16:creationId xmlns:a16="http://schemas.microsoft.com/office/drawing/2014/main" id="{62534391-CEFE-4E82-A268-6134DD193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6 h 792"/>
                  <a:gd name="T2" fmla="*/ 6 w 990"/>
                  <a:gd name="T3" fmla="*/ 0 h 792"/>
                  <a:gd name="T4" fmla="*/ 6 w 990"/>
                  <a:gd name="T5" fmla="*/ 1 h 792"/>
                  <a:gd name="T6" fmla="*/ 0 w 990"/>
                  <a:gd name="T7" fmla="*/ 6 h 792"/>
                  <a:gd name="T8" fmla="*/ 1 w 990"/>
                  <a:gd name="T9" fmla="*/ 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8" name="Freeform 1220">
                <a:extLst>
                  <a:ext uri="{FF2B5EF4-FFF2-40B4-BE49-F238E27FC236}">
                    <a16:creationId xmlns:a16="http://schemas.microsoft.com/office/drawing/2014/main" id="{7BA5F9A2-FCB2-45F1-80DA-F5CC56691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4 w 2532"/>
                  <a:gd name="T5" fmla="*/ 6 h 723"/>
                  <a:gd name="T6" fmla="*/ 14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9" name="Freeform 1221">
                <a:extLst>
                  <a:ext uri="{FF2B5EF4-FFF2-40B4-BE49-F238E27FC236}">
                    <a16:creationId xmlns:a16="http://schemas.microsoft.com/office/drawing/2014/main" id="{9FF7068F-C7AA-4FB2-B58C-AFE959207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0" name="Freeform 1222">
                <a:extLst>
                  <a:ext uri="{FF2B5EF4-FFF2-40B4-BE49-F238E27FC236}">
                    <a16:creationId xmlns:a16="http://schemas.microsoft.com/office/drawing/2014/main" id="{B2CEF148-BC06-47CA-BDF3-FF5E236CA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 w 1176"/>
                  <a:gd name="T1" fmla="*/ 0 h 606"/>
                  <a:gd name="T2" fmla="*/ 0 w 1176"/>
                  <a:gd name="T3" fmla="*/ 5 h 606"/>
                  <a:gd name="T4" fmla="*/ 1 w 1176"/>
                  <a:gd name="T5" fmla="*/ 5 h 606"/>
                  <a:gd name="T6" fmla="*/ 6 w 1176"/>
                  <a:gd name="T7" fmla="*/ 1 h 606"/>
                  <a:gd name="T8" fmla="*/ 6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1" name="Freeform 1223">
                <a:extLst>
                  <a:ext uri="{FF2B5EF4-FFF2-40B4-BE49-F238E27FC236}">
                    <a16:creationId xmlns:a16="http://schemas.microsoft.com/office/drawing/2014/main" id="{47EE875D-4897-4D61-9DFD-01B7B9859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7 w 2532"/>
                  <a:gd name="T5" fmla="*/ 4 h 723"/>
                  <a:gd name="T6" fmla="*/ 7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2" name="Freeform 1224">
                <a:extLst>
                  <a:ext uri="{FF2B5EF4-FFF2-40B4-BE49-F238E27FC236}">
                    <a16:creationId xmlns:a16="http://schemas.microsoft.com/office/drawing/2014/main" id="{C74757DF-7324-4CE0-A2BF-497BA1DBDFB8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6 h 723"/>
                  <a:gd name="T6" fmla="*/ 0 w 2532"/>
                  <a:gd name="T7" fmla="*/ 6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65" name="Group 1225">
              <a:extLst>
                <a:ext uri="{FF2B5EF4-FFF2-40B4-BE49-F238E27FC236}">
                  <a16:creationId xmlns:a16="http://schemas.microsoft.com/office/drawing/2014/main" id="{90F775E1-8B1D-4B7F-AF35-C56679AD4A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7293" name="Picture 1226" descr="antenna_stylized">
                <a:extLst>
                  <a:ext uri="{FF2B5EF4-FFF2-40B4-BE49-F238E27FC236}">
                    <a16:creationId xmlns:a16="http://schemas.microsoft.com/office/drawing/2014/main" id="{DDBDD983-3F68-4102-983D-3CBD32E6F49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94" name="Picture 1227" descr="laptop_keyboard">
                <a:extLst>
                  <a:ext uri="{FF2B5EF4-FFF2-40B4-BE49-F238E27FC236}">
                    <a16:creationId xmlns:a16="http://schemas.microsoft.com/office/drawing/2014/main" id="{E114916E-F3E2-4E51-9634-2BAF0B98C3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295" name="Freeform 1228">
                <a:extLst>
                  <a:ext uri="{FF2B5EF4-FFF2-40B4-BE49-F238E27FC236}">
                    <a16:creationId xmlns:a16="http://schemas.microsoft.com/office/drawing/2014/main" id="{CA194FC5-95B3-42AE-9644-15E1FDDC2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 w 2982"/>
                  <a:gd name="T1" fmla="*/ 0 h 2442"/>
                  <a:gd name="T2" fmla="*/ 0 w 2982"/>
                  <a:gd name="T3" fmla="*/ 2 h 2442"/>
                  <a:gd name="T4" fmla="*/ 10 w 2982"/>
                  <a:gd name="T5" fmla="*/ 3 h 2442"/>
                  <a:gd name="T6" fmla="*/ 12 w 2982"/>
                  <a:gd name="T7" fmla="*/ 1 h 2442"/>
                  <a:gd name="T8" fmla="*/ 2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7296" name="Picture 1229" descr="screen">
                <a:extLst>
                  <a:ext uri="{FF2B5EF4-FFF2-40B4-BE49-F238E27FC236}">
                    <a16:creationId xmlns:a16="http://schemas.microsoft.com/office/drawing/2014/main" id="{2AB84490-F9C5-4964-B45D-C654C61DF4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297" name="Freeform 1230">
                <a:extLst>
                  <a:ext uri="{FF2B5EF4-FFF2-40B4-BE49-F238E27FC236}">
                    <a16:creationId xmlns:a16="http://schemas.microsoft.com/office/drawing/2014/main" id="{19725E95-ABB0-4858-A0D2-D9B55C842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0 w 2528"/>
                  <a:gd name="T3" fmla="*/ 1 h 455"/>
                  <a:gd name="T4" fmla="*/ 10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8" name="Freeform 1231">
                <a:extLst>
                  <a:ext uri="{FF2B5EF4-FFF2-40B4-BE49-F238E27FC236}">
                    <a16:creationId xmlns:a16="http://schemas.microsoft.com/office/drawing/2014/main" id="{1E48B190-3C9B-4F41-A99B-56C6CFE80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 w 702"/>
                  <a:gd name="T1" fmla="*/ 0 h 1893"/>
                  <a:gd name="T2" fmla="*/ 0 w 702"/>
                  <a:gd name="T3" fmla="*/ 2 h 1893"/>
                  <a:gd name="T4" fmla="*/ 1 w 702"/>
                  <a:gd name="T5" fmla="*/ 2 h 1893"/>
                  <a:gd name="T6" fmla="*/ 3 w 702"/>
                  <a:gd name="T7" fmla="*/ 1 h 1893"/>
                  <a:gd name="T8" fmla="*/ 2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9" name="Freeform 1232">
                <a:extLst>
                  <a:ext uri="{FF2B5EF4-FFF2-40B4-BE49-F238E27FC236}">
                    <a16:creationId xmlns:a16="http://schemas.microsoft.com/office/drawing/2014/main" id="{7F4BEC99-A1BE-44F2-B230-EA40D4C9D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 w 756"/>
                  <a:gd name="T1" fmla="*/ 0 h 2184"/>
                  <a:gd name="T2" fmla="*/ 1 w 756"/>
                  <a:gd name="T3" fmla="*/ 3 h 2184"/>
                  <a:gd name="T4" fmla="*/ 0 w 756"/>
                  <a:gd name="T5" fmla="*/ 3 h 2184"/>
                  <a:gd name="T6" fmla="*/ 2 w 756"/>
                  <a:gd name="T7" fmla="*/ 1 h 2184"/>
                  <a:gd name="T8" fmla="*/ 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0" name="Freeform 1233">
                <a:extLst>
                  <a:ext uri="{FF2B5EF4-FFF2-40B4-BE49-F238E27FC236}">
                    <a16:creationId xmlns:a16="http://schemas.microsoft.com/office/drawing/2014/main" id="{F8723DD6-57DE-40D7-8B28-FA85E36F0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0 w 2773"/>
                  <a:gd name="T5" fmla="*/ 1 h 738"/>
                  <a:gd name="T6" fmla="*/ 10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" name="Freeform 1234">
                <a:extLst>
                  <a:ext uri="{FF2B5EF4-FFF2-40B4-BE49-F238E27FC236}">
                    <a16:creationId xmlns:a16="http://schemas.microsoft.com/office/drawing/2014/main" id="{9819DE1A-7CA3-4AD0-8235-DA823EFFE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8 w 637"/>
                  <a:gd name="T1" fmla="*/ 0 h 1659"/>
                  <a:gd name="T2" fmla="*/ 8 w 637"/>
                  <a:gd name="T3" fmla="*/ 0 h 1659"/>
                  <a:gd name="T4" fmla="*/ 1 w 637"/>
                  <a:gd name="T5" fmla="*/ 42 h 1659"/>
                  <a:gd name="T6" fmla="*/ 0 w 637"/>
                  <a:gd name="T7" fmla="*/ 41 h 1659"/>
                  <a:gd name="T8" fmla="*/ 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" name="Freeform 1235">
                <a:extLst>
                  <a:ext uri="{FF2B5EF4-FFF2-40B4-BE49-F238E27FC236}">
                    <a16:creationId xmlns:a16="http://schemas.microsoft.com/office/drawing/2014/main" id="{4AFCDB2B-18BC-424F-B2FA-2FFE1B665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28 w 2216"/>
                  <a:gd name="T5" fmla="*/ 14 h 550"/>
                  <a:gd name="T6" fmla="*/ 28 w 2216"/>
                  <a:gd name="T7" fmla="*/ 1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303" name="Group 1236">
                <a:extLst>
                  <a:ext uri="{FF2B5EF4-FFF2-40B4-BE49-F238E27FC236}">
                    <a16:creationId xmlns:a16="http://schemas.microsoft.com/office/drawing/2014/main" id="{91E8E107-E097-4972-A156-FF2EF6DCA0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7310" name="Freeform 1237">
                  <a:extLst>
                    <a:ext uri="{FF2B5EF4-FFF2-40B4-BE49-F238E27FC236}">
                      <a16:creationId xmlns:a16="http://schemas.microsoft.com/office/drawing/2014/main" id="{9D7435A8-2119-4DD4-A5E1-EA96F41C11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1" name="Freeform 1238">
                  <a:extLst>
                    <a:ext uri="{FF2B5EF4-FFF2-40B4-BE49-F238E27FC236}">
                      <a16:creationId xmlns:a16="http://schemas.microsoft.com/office/drawing/2014/main" id="{67925ABA-EFB2-48CD-A36F-86A1982259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2" name="Freeform 1239">
                  <a:extLst>
                    <a:ext uri="{FF2B5EF4-FFF2-40B4-BE49-F238E27FC236}">
                      <a16:creationId xmlns:a16="http://schemas.microsoft.com/office/drawing/2014/main" id="{6D330A71-98F7-4F2A-A9CB-3FF1A7D65A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3" name="Freeform 1240">
                  <a:extLst>
                    <a:ext uri="{FF2B5EF4-FFF2-40B4-BE49-F238E27FC236}">
                      <a16:creationId xmlns:a16="http://schemas.microsoft.com/office/drawing/2014/main" id="{93C1EB63-183A-4F22-9E3E-7F218827EB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4" name="Freeform 1241">
                  <a:extLst>
                    <a:ext uri="{FF2B5EF4-FFF2-40B4-BE49-F238E27FC236}">
                      <a16:creationId xmlns:a16="http://schemas.microsoft.com/office/drawing/2014/main" id="{393B89E7-2D66-4A6D-9621-1E575CB93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5" name="Freeform 1242">
                  <a:extLst>
                    <a:ext uri="{FF2B5EF4-FFF2-40B4-BE49-F238E27FC236}">
                      <a16:creationId xmlns:a16="http://schemas.microsoft.com/office/drawing/2014/main" id="{DDFEAF3E-D0D0-461C-A252-5BFD495E34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304" name="Freeform 1243">
                <a:extLst>
                  <a:ext uri="{FF2B5EF4-FFF2-40B4-BE49-F238E27FC236}">
                    <a16:creationId xmlns:a16="http://schemas.microsoft.com/office/drawing/2014/main" id="{009E8F44-2876-4683-9902-0C381C1B5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6 h 792"/>
                  <a:gd name="T2" fmla="*/ 6 w 990"/>
                  <a:gd name="T3" fmla="*/ 0 h 792"/>
                  <a:gd name="T4" fmla="*/ 6 w 990"/>
                  <a:gd name="T5" fmla="*/ 1 h 792"/>
                  <a:gd name="T6" fmla="*/ 0 w 990"/>
                  <a:gd name="T7" fmla="*/ 6 h 792"/>
                  <a:gd name="T8" fmla="*/ 1 w 990"/>
                  <a:gd name="T9" fmla="*/ 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5" name="Freeform 1244">
                <a:extLst>
                  <a:ext uri="{FF2B5EF4-FFF2-40B4-BE49-F238E27FC236}">
                    <a16:creationId xmlns:a16="http://schemas.microsoft.com/office/drawing/2014/main" id="{62880367-04DB-4DCE-BBED-2DAC8744D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4 w 2532"/>
                  <a:gd name="T5" fmla="*/ 6 h 723"/>
                  <a:gd name="T6" fmla="*/ 14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6" name="Freeform 1245">
                <a:extLst>
                  <a:ext uri="{FF2B5EF4-FFF2-40B4-BE49-F238E27FC236}">
                    <a16:creationId xmlns:a16="http://schemas.microsoft.com/office/drawing/2014/main" id="{55884A51-7836-4CDD-B3FD-AD32F1E78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7" name="Freeform 1246">
                <a:extLst>
                  <a:ext uri="{FF2B5EF4-FFF2-40B4-BE49-F238E27FC236}">
                    <a16:creationId xmlns:a16="http://schemas.microsoft.com/office/drawing/2014/main" id="{23025D2D-00AF-4C89-8D57-CD7CFC64F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 w 1176"/>
                  <a:gd name="T1" fmla="*/ 0 h 606"/>
                  <a:gd name="T2" fmla="*/ 0 w 1176"/>
                  <a:gd name="T3" fmla="*/ 5 h 606"/>
                  <a:gd name="T4" fmla="*/ 1 w 1176"/>
                  <a:gd name="T5" fmla="*/ 5 h 606"/>
                  <a:gd name="T6" fmla="*/ 6 w 1176"/>
                  <a:gd name="T7" fmla="*/ 1 h 606"/>
                  <a:gd name="T8" fmla="*/ 6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8" name="Freeform 1247">
                <a:extLst>
                  <a:ext uri="{FF2B5EF4-FFF2-40B4-BE49-F238E27FC236}">
                    <a16:creationId xmlns:a16="http://schemas.microsoft.com/office/drawing/2014/main" id="{5866D07C-0DED-47BD-AE79-B810DC666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7 w 2532"/>
                  <a:gd name="T5" fmla="*/ 4 h 723"/>
                  <a:gd name="T6" fmla="*/ 7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9" name="Freeform 1248">
                <a:extLst>
                  <a:ext uri="{FF2B5EF4-FFF2-40B4-BE49-F238E27FC236}">
                    <a16:creationId xmlns:a16="http://schemas.microsoft.com/office/drawing/2014/main" id="{37947ADF-E7D5-4DDA-BAEE-07A52A961E0D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6 h 723"/>
                  <a:gd name="T6" fmla="*/ 0 w 2532"/>
                  <a:gd name="T7" fmla="*/ 6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66" name="Group 1249">
              <a:extLst>
                <a:ext uri="{FF2B5EF4-FFF2-40B4-BE49-F238E27FC236}">
                  <a16:creationId xmlns:a16="http://schemas.microsoft.com/office/drawing/2014/main" id="{60FE8136-AB7F-4A3D-8FEF-C3FBCBB6526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7291" name="Picture 1250" descr="desktop_computer_stylized_medium">
                <a:extLst>
                  <a:ext uri="{FF2B5EF4-FFF2-40B4-BE49-F238E27FC236}">
                    <a16:creationId xmlns:a16="http://schemas.microsoft.com/office/drawing/2014/main" id="{7F906197-87FD-46B7-A037-4C942994E9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292" name="Freeform 1251">
                <a:extLst>
                  <a:ext uri="{FF2B5EF4-FFF2-40B4-BE49-F238E27FC236}">
                    <a16:creationId xmlns:a16="http://schemas.microsoft.com/office/drawing/2014/main" id="{0BC3B294-5C19-47F1-9064-014A3585F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7267" name="Group 1252">
              <a:extLst>
                <a:ext uri="{FF2B5EF4-FFF2-40B4-BE49-F238E27FC236}">
                  <a16:creationId xmlns:a16="http://schemas.microsoft.com/office/drawing/2014/main" id="{D321A4A7-81B8-4193-8ED5-5B03BF3074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7268" name="Picture 1253" descr="antenna_stylized">
                <a:extLst>
                  <a:ext uri="{FF2B5EF4-FFF2-40B4-BE49-F238E27FC236}">
                    <a16:creationId xmlns:a16="http://schemas.microsoft.com/office/drawing/2014/main" id="{55D50A4A-40A0-40AA-9206-CB8C7B13548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69" name="Picture 1254" descr="laptop_keyboard">
                <a:extLst>
                  <a:ext uri="{FF2B5EF4-FFF2-40B4-BE49-F238E27FC236}">
                    <a16:creationId xmlns:a16="http://schemas.microsoft.com/office/drawing/2014/main" id="{91107D51-DBCA-4BB6-B8AA-E414D1CE06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270" name="Freeform 1255">
                <a:extLst>
                  <a:ext uri="{FF2B5EF4-FFF2-40B4-BE49-F238E27FC236}">
                    <a16:creationId xmlns:a16="http://schemas.microsoft.com/office/drawing/2014/main" id="{09AA89FE-AC50-4126-8AEF-860995EDD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 w 2982"/>
                  <a:gd name="T1" fmla="*/ 0 h 2442"/>
                  <a:gd name="T2" fmla="*/ 0 w 2982"/>
                  <a:gd name="T3" fmla="*/ 2 h 2442"/>
                  <a:gd name="T4" fmla="*/ 10 w 2982"/>
                  <a:gd name="T5" fmla="*/ 3 h 2442"/>
                  <a:gd name="T6" fmla="*/ 12 w 2982"/>
                  <a:gd name="T7" fmla="*/ 1 h 2442"/>
                  <a:gd name="T8" fmla="*/ 2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7271" name="Picture 1256" descr="screen">
                <a:extLst>
                  <a:ext uri="{FF2B5EF4-FFF2-40B4-BE49-F238E27FC236}">
                    <a16:creationId xmlns:a16="http://schemas.microsoft.com/office/drawing/2014/main" id="{A4651F57-6232-49F2-8604-8D959401CD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272" name="Freeform 1257">
                <a:extLst>
                  <a:ext uri="{FF2B5EF4-FFF2-40B4-BE49-F238E27FC236}">
                    <a16:creationId xmlns:a16="http://schemas.microsoft.com/office/drawing/2014/main" id="{5873B303-9F95-41DC-85D0-C198F0C3E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0 w 2528"/>
                  <a:gd name="T3" fmla="*/ 1 h 455"/>
                  <a:gd name="T4" fmla="*/ 10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3" name="Freeform 1258">
                <a:extLst>
                  <a:ext uri="{FF2B5EF4-FFF2-40B4-BE49-F238E27FC236}">
                    <a16:creationId xmlns:a16="http://schemas.microsoft.com/office/drawing/2014/main" id="{001EA1FA-6ECE-417D-BAC9-272B2413A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 w 702"/>
                  <a:gd name="T1" fmla="*/ 0 h 1893"/>
                  <a:gd name="T2" fmla="*/ 0 w 702"/>
                  <a:gd name="T3" fmla="*/ 2 h 1893"/>
                  <a:gd name="T4" fmla="*/ 1 w 702"/>
                  <a:gd name="T5" fmla="*/ 2 h 1893"/>
                  <a:gd name="T6" fmla="*/ 3 w 702"/>
                  <a:gd name="T7" fmla="*/ 1 h 1893"/>
                  <a:gd name="T8" fmla="*/ 2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4" name="Freeform 1259">
                <a:extLst>
                  <a:ext uri="{FF2B5EF4-FFF2-40B4-BE49-F238E27FC236}">
                    <a16:creationId xmlns:a16="http://schemas.microsoft.com/office/drawing/2014/main" id="{6CBA1E6B-F85B-49C5-9BCB-06ADCDB43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 w 756"/>
                  <a:gd name="T1" fmla="*/ 0 h 2184"/>
                  <a:gd name="T2" fmla="*/ 1 w 756"/>
                  <a:gd name="T3" fmla="*/ 3 h 2184"/>
                  <a:gd name="T4" fmla="*/ 0 w 756"/>
                  <a:gd name="T5" fmla="*/ 3 h 2184"/>
                  <a:gd name="T6" fmla="*/ 2 w 756"/>
                  <a:gd name="T7" fmla="*/ 1 h 2184"/>
                  <a:gd name="T8" fmla="*/ 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5" name="Freeform 1260">
                <a:extLst>
                  <a:ext uri="{FF2B5EF4-FFF2-40B4-BE49-F238E27FC236}">
                    <a16:creationId xmlns:a16="http://schemas.microsoft.com/office/drawing/2014/main" id="{A055C5A6-FBEC-4F2F-88F4-2552DB24E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0 w 2773"/>
                  <a:gd name="T5" fmla="*/ 1 h 738"/>
                  <a:gd name="T6" fmla="*/ 10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6" name="Freeform 1261">
                <a:extLst>
                  <a:ext uri="{FF2B5EF4-FFF2-40B4-BE49-F238E27FC236}">
                    <a16:creationId xmlns:a16="http://schemas.microsoft.com/office/drawing/2014/main" id="{3888421A-D1E1-4D48-94D4-E4C4B8766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8 w 637"/>
                  <a:gd name="T1" fmla="*/ 0 h 1659"/>
                  <a:gd name="T2" fmla="*/ 8 w 637"/>
                  <a:gd name="T3" fmla="*/ 0 h 1659"/>
                  <a:gd name="T4" fmla="*/ 1 w 637"/>
                  <a:gd name="T5" fmla="*/ 42 h 1659"/>
                  <a:gd name="T6" fmla="*/ 0 w 637"/>
                  <a:gd name="T7" fmla="*/ 41 h 1659"/>
                  <a:gd name="T8" fmla="*/ 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7" name="Freeform 1262">
                <a:extLst>
                  <a:ext uri="{FF2B5EF4-FFF2-40B4-BE49-F238E27FC236}">
                    <a16:creationId xmlns:a16="http://schemas.microsoft.com/office/drawing/2014/main" id="{541A7E1D-A04B-40CB-BE83-A3917368E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28 w 2216"/>
                  <a:gd name="T5" fmla="*/ 14 h 550"/>
                  <a:gd name="T6" fmla="*/ 28 w 2216"/>
                  <a:gd name="T7" fmla="*/ 1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278" name="Group 1263">
                <a:extLst>
                  <a:ext uri="{FF2B5EF4-FFF2-40B4-BE49-F238E27FC236}">
                    <a16:creationId xmlns:a16="http://schemas.microsoft.com/office/drawing/2014/main" id="{FDE1A9F6-F475-4C6A-AE51-3FD6715DFB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7285" name="Freeform 1264">
                  <a:extLst>
                    <a:ext uri="{FF2B5EF4-FFF2-40B4-BE49-F238E27FC236}">
                      <a16:creationId xmlns:a16="http://schemas.microsoft.com/office/drawing/2014/main" id="{C4CD94AA-1852-421B-96E1-E8B5C21593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6" name="Freeform 1265">
                  <a:extLst>
                    <a:ext uri="{FF2B5EF4-FFF2-40B4-BE49-F238E27FC236}">
                      <a16:creationId xmlns:a16="http://schemas.microsoft.com/office/drawing/2014/main" id="{9C0178CD-ACEF-4598-BEF5-73D902A032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7" name="Freeform 1266">
                  <a:extLst>
                    <a:ext uri="{FF2B5EF4-FFF2-40B4-BE49-F238E27FC236}">
                      <a16:creationId xmlns:a16="http://schemas.microsoft.com/office/drawing/2014/main" id="{28CD95C4-1671-4D6A-9F5A-0FB7BCA71B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8" name="Freeform 1267">
                  <a:extLst>
                    <a:ext uri="{FF2B5EF4-FFF2-40B4-BE49-F238E27FC236}">
                      <a16:creationId xmlns:a16="http://schemas.microsoft.com/office/drawing/2014/main" id="{467EC8B9-88E5-481B-9E40-C51BA2073E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9" name="Freeform 1268">
                  <a:extLst>
                    <a:ext uri="{FF2B5EF4-FFF2-40B4-BE49-F238E27FC236}">
                      <a16:creationId xmlns:a16="http://schemas.microsoft.com/office/drawing/2014/main" id="{3BF197E9-9896-423A-AC9C-4870FB985A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0" name="Freeform 1269">
                  <a:extLst>
                    <a:ext uri="{FF2B5EF4-FFF2-40B4-BE49-F238E27FC236}">
                      <a16:creationId xmlns:a16="http://schemas.microsoft.com/office/drawing/2014/main" id="{ED325177-3F72-4FE4-931F-D9B702D4FD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279" name="Freeform 1270">
                <a:extLst>
                  <a:ext uri="{FF2B5EF4-FFF2-40B4-BE49-F238E27FC236}">
                    <a16:creationId xmlns:a16="http://schemas.microsoft.com/office/drawing/2014/main" id="{F89DC810-DFCE-42F5-8455-347BC0EFA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6 h 792"/>
                  <a:gd name="T2" fmla="*/ 6 w 990"/>
                  <a:gd name="T3" fmla="*/ 0 h 792"/>
                  <a:gd name="T4" fmla="*/ 6 w 990"/>
                  <a:gd name="T5" fmla="*/ 1 h 792"/>
                  <a:gd name="T6" fmla="*/ 0 w 990"/>
                  <a:gd name="T7" fmla="*/ 6 h 792"/>
                  <a:gd name="T8" fmla="*/ 1 w 990"/>
                  <a:gd name="T9" fmla="*/ 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0" name="Freeform 1271">
                <a:extLst>
                  <a:ext uri="{FF2B5EF4-FFF2-40B4-BE49-F238E27FC236}">
                    <a16:creationId xmlns:a16="http://schemas.microsoft.com/office/drawing/2014/main" id="{59F34DF4-1851-47A2-9A72-7BE3ED060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4 w 2532"/>
                  <a:gd name="T5" fmla="*/ 6 h 723"/>
                  <a:gd name="T6" fmla="*/ 14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" name="Freeform 1272">
                <a:extLst>
                  <a:ext uri="{FF2B5EF4-FFF2-40B4-BE49-F238E27FC236}">
                    <a16:creationId xmlns:a16="http://schemas.microsoft.com/office/drawing/2014/main" id="{A1A53CF0-6CBC-4EBC-8149-FC0C98659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2" name="Freeform 1273">
                <a:extLst>
                  <a:ext uri="{FF2B5EF4-FFF2-40B4-BE49-F238E27FC236}">
                    <a16:creationId xmlns:a16="http://schemas.microsoft.com/office/drawing/2014/main" id="{7BEA0574-CA84-4700-8DFB-515D21148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 w 1176"/>
                  <a:gd name="T1" fmla="*/ 0 h 606"/>
                  <a:gd name="T2" fmla="*/ 0 w 1176"/>
                  <a:gd name="T3" fmla="*/ 5 h 606"/>
                  <a:gd name="T4" fmla="*/ 1 w 1176"/>
                  <a:gd name="T5" fmla="*/ 5 h 606"/>
                  <a:gd name="T6" fmla="*/ 6 w 1176"/>
                  <a:gd name="T7" fmla="*/ 1 h 606"/>
                  <a:gd name="T8" fmla="*/ 6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3" name="Freeform 1274">
                <a:extLst>
                  <a:ext uri="{FF2B5EF4-FFF2-40B4-BE49-F238E27FC236}">
                    <a16:creationId xmlns:a16="http://schemas.microsoft.com/office/drawing/2014/main" id="{FC64F7F9-DCA7-451C-9CCF-878A39FA0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7 w 2532"/>
                  <a:gd name="T5" fmla="*/ 4 h 723"/>
                  <a:gd name="T6" fmla="*/ 7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4" name="Freeform 1275">
                <a:extLst>
                  <a:ext uri="{FF2B5EF4-FFF2-40B4-BE49-F238E27FC236}">
                    <a16:creationId xmlns:a16="http://schemas.microsoft.com/office/drawing/2014/main" id="{F3344A2F-7323-4262-A41C-42866C54D20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6 h 723"/>
                  <a:gd name="T6" fmla="*/ 0 w 2532"/>
                  <a:gd name="T7" fmla="*/ 6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7173" name="Picture 864" descr="underline_base">
            <a:extLst>
              <a:ext uri="{FF2B5EF4-FFF2-40B4-BE49-F238E27FC236}">
                <a16:creationId xmlns:a16="http://schemas.microsoft.com/office/drawing/2014/main" id="{301BF5D7-B034-4133-A51D-73AF8A536915}"/>
              </a:ext>
            </a:extLst>
          </p:cNvPr>
          <p:cNvPicPr>
            <a:picLocks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813" y="103505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02" name="Rectangle 2">
            <a:extLst>
              <a:ext uri="{FF2B5EF4-FFF2-40B4-BE49-F238E27FC236}">
                <a16:creationId xmlns:a16="http://schemas.microsoft.com/office/drawing/2014/main" id="{DC813C9C-5FC8-4D1C-AE4F-40FBE4ECA71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04800" y="228600"/>
            <a:ext cx="8382000" cy="1143000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Transport services and protocols</a:t>
            </a:r>
          </a:p>
        </p:txBody>
      </p:sp>
      <p:sp>
        <p:nvSpPr>
          <p:cNvPr id="4103" name="Rectangle 3">
            <a:extLst>
              <a:ext uri="{FF2B5EF4-FFF2-40B4-BE49-F238E27FC236}">
                <a16:creationId xmlns:a16="http://schemas.microsoft.com/office/drawing/2014/main" id="{3490D3E9-C146-4B6E-A72B-8BD65F47A4B7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38150" y="1511300"/>
            <a:ext cx="4086225" cy="5114925"/>
          </a:xfrm>
        </p:spPr>
        <p:txBody>
          <a:bodyPr/>
          <a:lstStyle/>
          <a:p>
            <a:pPr>
              <a:buFont typeface="Wingdings" charset="2"/>
              <a:buChar char="§"/>
              <a:defRPr/>
            </a:pPr>
            <a:r>
              <a:rPr lang="en-US" sz="2400">
                <a:ea typeface="ＭＳ Ｐゴシック" charset="0"/>
                <a:cs typeface="+mn-cs"/>
              </a:rPr>
              <a:t>provide</a:t>
            </a:r>
            <a:r>
              <a:rPr lang="en-US" sz="2400" i="1">
                <a:solidFill>
                  <a:srgbClr val="FF0000"/>
                </a:solidFill>
                <a:ea typeface="ＭＳ Ｐゴシック" charset="0"/>
                <a:cs typeface="+mn-cs"/>
              </a:rPr>
              <a:t> </a:t>
            </a:r>
            <a:r>
              <a:rPr lang="en-US" sz="2400" i="1">
                <a:solidFill>
                  <a:srgbClr val="CC0000"/>
                </a:solidFill>
                <a:ea typeface="ＭＳ Ｐゴシック" charset="0"/>
                <a:cs typeface="+mn-cs"/>
              </a:rPr>
              <a:t>logical communication</a:t>
            </a:r>
            <a:r>
              <a:rPr lang="en-US" sz="2400">
                <a:ea typeface="ＭＳ Ｐゴシック" charset="0"/>
                <a:cs typeface="+mn-cs"/>
              </a:rPr>
              <a:t> between app processes running on different hosts</a:t>
            </a:r>
          </a:p>
          <a:p>
            <a:pPr>
              <a:buFont typeface="Wingdings" charset="2"/>
              <a:buChar char="§"/>
              <a:defRPr/>
            </a:pPr>
            <a:r>
              <a:rPr lang="en-US" sz="2400">
                <a:ea typeface="ＭＳ Ｐゴシック" charset="0"/>
                <a:cs typeface="+mn-cs"/>
              </a:rPr>
              <a:t>transport protocols run in end systems 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send side: breaks app messages into </a:t>
            </a:r>
            <a:r>
              <a:rPr lang="en-US" i="1">
                <a:solidFill>
                  <a:srgbClr val="CC0000"/>
                </a:solidFill>
                <a:ea typeface="ＭＳ Ｐゴシック" charset="0"/>
              </a:rPr>
              <a:t>segments</a:t>
            </a:r>
            <a:r>
              <a:rPr lang="en-US">
                <a:ea typeface="ＭＳ Ｐゴシック" charset="0"/>
              </a:rPr>
              <a:t>, passes to  network layer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rcv side: reassembles segments into messages, passes to app layer</a:t>
            </a:r>
          </a:p>
          <a:p>
            <a:pPr>
              <a:buFont typeface="Wingdings" charset="2"/>
              <a:buChar char="§"/>
              <a:defRPr/>
            </a:pPr>
            <a:r>
              <a:rPr lang="en-US" sz="2400">
                <a:ea typeface="ＭＳ Ｐゴシック" charset="0"/>
                <a:cs typeface="+mn-cs"/>
              </a:rPr>
              <a:t>more than one transport protocol available to apps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Internet: TCP and UDP</a:t>
            </a:r>
          </a:p>
        </p:txBody>
      </p:sp>
      <p:grpSp>
        <p:nvGrpSpPr>
          <p:cNvPr id="35485" name="Group 669">
            <a:extLst>
              <a:ext uri="{FF2B5EF4-FFF2-40B4-BE49-F238E27FC236}">
                <a16:creationId xmlns:a16="http://schemas.microsoft.com/office/drawing/2014/main" id="{69451514-9550-4970-A242-C82E06470549}"/>
              </a:ext>
            </a:extLst>
          </p:cNvPr>
          <p:cNvGrpSpPr>
            <a:grpSpLocks/>
          </p:cNvGrpSpPr>
          <p:nvPr/>
        </p:nvGrpSpPr>
        <p:grpSpPr bwMode="auto">
          <a:xfrm>
            <a:off x="7856538" y="4454525"/>
            <a:ext cx="1057275" cy="957263"/>
            <a:chOff x="-153" y="1680"/>
            <a:chExt cx="666" cy="603"/>
          </a:xfrm>
        </p:grpSpPr>
        <p:grpSp>
          <p:nvGrpSpPr>
            <p:cNvPr id="7192" name="Group 670">
              <a:extLst>
                <a:ext uri="{FF2B5EF4-FFF2-40B4-BE49-F238E27FC236}">
                  <a16:creationId xmlns:a16="http://schemas.microsoft.com/office/drawing/2014/main" id="{CDE86FAA-4A13-4458-B45A-6D4A3934F6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680"/>
              <a:ext cx="513" cy="538"/>
              <a:chOff x="4180" y="744"/>
              <a:chExt cx="513" cy="538"/>
            </a:xfrm>
          </p:grpSpPr>
          <p:sp>
            <p:nvSpPr>
              <p:cNvPr id="7194" name="Rectangle 671">
                <a:extLst>
                  <a:ext uri="{FF2B5EF4-FFF2-40B4-BE49-F238E27FC236}">
                    <a16:creationId xmlns:a16="http://schemas.microsoft.com/office/drawing/2014/main" id="{02B19970-407E-4530-990D-6487D2861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747"/>
                <a:ext cx="426" cy="489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95" name="Rectangle 672">
                <a:extLst>
                  <a:ext uri="{FF2B5EF4-FFF2-40B4-BE49-F238E27FC236}">
                    <a16:creationId xmlns:a16="http://schemas.microsoft.com/office/drawing/2014/main" id="{FA8494CE-8E04-4C7E-9430-164C2CC89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762"/>
                <a:ext cx="435" cy="50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96" name="Rectangle 673">
                <a:extLst>
                  <a:ext uri="{FF2B5EF4-FFF2-40B4-BE49-F238E27FC236}">
                    <a16:creationId xmlns:a16="http://schemas.microsoft.com/office/drawing/2014/main" id="{D8E6E09D-9459-441F-8604-102DD33DC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873"/>
                <a:ext cx="426" cy="10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97" name="Text Box 674">
                <a:extLst>
                  <a:ext uri="{FF2B5EF4-FFF2-40B4-BE49-F238E27FC236}">
                    <a16:creationId xmlns:a16="http://schemas.microsoft.com/office/drawing/2014/main" id="{3C7120FE-9EA1-4927-9A82-591D9C2B22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" y="744"/>
                <a:ext cx="513" cy="5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Tahoma" panose="020B0604030504040204" pitchFamily="34" charset="0"/>
                  </a:rPr>
                  <a:t>application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solidFill>
                      <a:schemeClr val="bg1"/>
                    </a:solidFill>
                    <a:latin typeface="Tahoma" panose="020B0604030504040204" pitchFamily="34" charset="0"/>
                  </a:rPr>
                  <a:t>transport</a:t>
                </a:r>
                <a:endParaRPr lang="en-US" altLang="en-US" sz="1000">
                  <a:latin typeface="Tahoma" panose="020B0604030504040204" pitchFamily="34" charset="0"/>
                </a:endParaRP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Tahoma" panose="020B0604030504040204" pitchFamily="34" charset="0"/>
                  </a:rPr>
                  <a:t>network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Tahoma" panose="020B0604030504040204" pitchFamily="34" charset="0"/>
                  </a:rPr>
                  <a:t>data link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Tahoma" panose="020B0604030504040204" pitchFamily="34" charset="0"/>
                  </a:rPr>
                  <a:t>physical</a:t>
                </a:r>
                <a:endParaRPr lang="en-US" altLang="en-US" sz="2400">
                  <a:latin typeface="Tahoma" panose="020B0604030504040204" pitchFamily="34" charset="0"/>
                </a:endParaRPr>
              </a:p>
            </p:txBody>
          </p:sp>
          <p:sp>
            <p:nvSpPr>
              <p:cNvPr id="7198" name="Line 675">
                <a:extLst>
                  <a:ext uri="{FF2B5EF4-FFF2-40B4-BE49-F238E27FC236}">
                    <a16:creationId xmlns:a16="http://schemas.microsoft.com/office/drawing/2014/main" id="{55F51F85-A3CD-424D-ACB4-3D80114003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978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99" name="Line 676">
                <a:extLst>
                  <a:ext uri="{FF2B5EF4-FFF2-40B4-BE49-F238E27FC236}">
                    <a16:creationId xmlns:a16="http://schemas.microsoft.com/office/drawing/2014/main" id="{96E2C6F7-1F1E-4661-ADA7-89898D520B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7" y="106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00" name="Line 677">
                <a:extLst>
                  <a:ext uri="{FF2B5EF4-FFF2-40B4-BE49-F238E27FC236}">
                    <a16:creationId xmlns:a16="http://schemas.microsoft.com/office/drawing/2014/main" id="{B7DF6355-DE68-48C4-AB72-596F8AE205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7" y="1152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7193" name="Freeform 678">
              <a:extLst>
                <a:ext uri="{FF2B5EF4-FFF2-40B4-BE49-F238E27FC236}">
                  <a16:creationId xmlns:a16="http://schemas.microsoft.com/office/drawing/2014/main" id="{F0F1B430-0182-48D6-AEF7-20D3EA16F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-153" y="1689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FF0000"/>
                </a:gs>
              </a:gsLst>
              <a:lin ang="0" scaled="1"/>
            </a:gradFill>
            <a:ln w="9525" cap="flat" cmpd="sng">
              <a:solidFill>
                <a:srgbClr val="FF00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114" name="Group 298">
            <a:extLst>
              <a:ext uri="{FF2B5EF4-FFF2-40B4-BE49-F238E27FC236}">
                <a16:creationId xmlns:a16="http://schemas.microsoft.com/office/drawing/2014/main" id="{314F215F-11D9-4E25-B065-97959ECDA1EA}"/>
              </a:ext>
            </a:extLst>
          </p:cNvPr>
          <p:cNvGrpSpPr>
            <a:grpSpLocks/>
          </p:cNvGrpSpPr>
          <p:nvPr/>
        </p:nvGrpSpPr>
        <p:grpSpPr bwMode="auto">
          <a:xfrm rot="2937887">
            <a:off x="5389563" y="3022600"/>
            <a:ext cx="3781425" cy="434975"/>
            <a:chOff x="2937" y="3579"/>
            <a:chExt cx="2382" cy="274"/>
          </a:xfrm>
        </p:grpSpPr>
        <p:sp>
          <p:nvSpPr>
            <p:cNvPr id="7188" name="Rectangle 295">
              <a:extLst>
                <a:ext uri="{FF2B5EF4-FFF2-40B4-BE49-F238E27FC236}">
                  <a16:creationId xmlns:a16="http://schemas.microsoft.com/office/drawing/2014/main" id="{0832F802-AF68-4DC9-9210-9D4A47DB1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" y="3631"/>
              <a:ext cx="1920" cy="17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189" name="Text Box 293">
              <a:extLst>
                <a:ext uri="{FF2B5EF4-FFF2-40B4-BE49-F238E27FC236}">
                  <a16:creationId xmlns:a16="http://schemas.microsoft.com/office/drawing/2014/main" id="{40632C9E-6503-4D72-A8F1-760925EE2C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84" y="3612"/>
              <a:ext cx="152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chemeClr val="bg1"/>
                  </a:solidFill>
                  <a:latin typeface="Tahoma" panose="020B0604030504040204" pitchFamily="34" charset="0"/>
                </a:rPr>
                <a:t>logical end-end transport</a:t>
              </a: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7190" name="Freeform 296">
              <a:extLst>
                <a:ext uri="{FF2B5EF4-FFF2-40B4-BE49-F238E27FC236}">
                  <a16:creationId xmlns:a16="http://schemas.microsoft.com/office/drawing/2014/main" id="{3D675D7A-41C9-4B36-9601-F1399D23B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3579"/>
              <a:ext cx="282" cy="264"/>
            </a:xfrm>
            <a:custGeom>
              <a:avLst/>
              <a:gdLst>
                <a:gd name="T0" fmla="*/ 282 w 282"/>
                <a:gd name="T1" fmla="*/ 0 h 264"/>
                <a:gd name="T2" fmla="*/ 282 w 282"/>
                <a:gd name="T3" fmla="*/ 264 h 264"/>
                <a:gd name="T4" fmla="*/ 0 w 282"/>
                <a:gd name="T5" fmla="*/ 129 h 264"/>
                <a:gd name="T6" fmla="*/ 282 w 282"/>
                <a:gd name="T7" fmla="*/ 0 h 2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2" h="264">
                  <a:moveTo>
                    <a:pt x="282" y="0"/>
                  </a:moveTo>
                  <a:cubicBezTo>
                    <a:pt x="282" y="132"/>
                    <a:pt x="282" y="264"/>
                    <a:pt x="282" y="264"/>
                  </a:cubicBezTo>
                  <a:cubicBezTo>
                    <a:pt x="159" y="150"/>
                    <a:pt x="0" y="153"/>
                    <a:pt x="0" y="129"/>
                  </a:cubicBezTo>
                  <a:cubicBezTo>
                    <a:pt x="0" y="108"/>
                    <a:pt x="153" y="108"/>
                    <a:pt x="282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FF0000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91" name="Freeform 297">
              <a:extLst>
                <a:ext uri="{FF2B5EF4-FFF2-40B4-BE49-F238E27FC236}">
                  <a16:creationId xmlns:a16="http://schemas.microsoft.com/office/drawing/2014/main" id="{D172AF28-BEA6-41CE-98C8-70831C11ADC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037" y="3589"/>
              <a:ext cx="282" cy="264"/>
            </a:xfrm>
            <a:custGeom>
              <a:avLst/>
              <a:gdLst>
                <a:gd name="T0" fmla="*/ 282 w 282"/>
                <a:gd name="T1" fmla="*/ 0 h 264"/>
                <a:gd name="T2" fmla="*/ 282 w 282"/>
                <a:gd name="T3" fmla="*/ 264 h 264"/>
                <a:gd name="T4" fmla="*/ 0 w 282"/>
                <a:gd name="T5" fmla="*/ 129 h 264"/>
                <a:gd name="T6" fmla="*/ 282 w 282"/>
                <a:gd name="T7" fmla="*/ 0 h 2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2" h="264">
                  <a:moveTo>
                    <a:pt x="282" y="0"/>
                  </a:moveTo>
                  <a:cubicBezTo>
                    <a:pt x="282" y="132"/>
                    <a:pt x="282" y="264"/>
                    <a:pt x="282" y="264"/>
                  </a:cubicBezTo>
                  <a:cubicBezTo>
                    <a:pt x="159" y="150"/>
                    <a:pt x="0" y="153"/>
                    <a:pt x="0" y="129"/>
                  </a:cubicBezTo>
                  <a:cubicBezTo>
                    <a:pt x="0" y="108"/>
                    <a:pt x="153" y="108"/>
                    <a:pt x="282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FF0000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681" name="Group 865">
            <a:extLst>
              <a:ext uri="{FF2B5EF4-FFF2-40B4-BE49-F238E27FC236}">
                <a16:creationId xmlns:a16="http://schemas.microsoft.com/office/drawing/2014/main" id="{14DAA907-1629-4E1C-B1D5-EEC081EFB594}"/>
              </a:ext>
            </a:extLst>
          </p:cNvPr>
          <p:cNvGrpSpPr>
            <a:grpSpLocks/>
          </p:cNvGrpSpPr>
          <p:nvPr/>
        </p:nvGrpSpPr>
        <p:grpSpPr bwMode="auto">
          <a:xfrm>
            <a:off x="5462588" y="1296988"/>
            <a:ext cx="1057275" cy="957262"/>
            <a:chOff x="-153" y="1680"/>
            <a:chExt cx="666" cy="603"/>
          </a:xfrm>
        </p:grpSpPr>
        <p:grpSp>
          <p:nvGrpSpPr>
            <p:cNvPr id="7179" name="Group 866">
              <a:extLst>
                <a:ext uri="{FF2B5EF4-FFF2-40B4-BE49-F238E27FC236}">
                  <a16:creationId xmlns:a16="http://schemas.microsoft.com/office/drawing/2014/main" id="{79988707-B06B-48ED-B440-45453A9403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680"/>
              <a:ext cx="513" cy="538"/>
              <a:chOff x="4180" y="744"/>
              <a:chExt cx="513" cy="538"/>
            </a:xfrm>
          </p:grpSpPr>
          <p:sp>
            <p:nvSpPr>
              <p:cNvPr id="7181" name="Rectangle 867">
                <a:extLst>
                  <a:ext uri="{FF2B5EF4-FFF2-40B4-BE49-F238E27FC236}">
                    <a16:creationId xmlns:a16="http://schemas.microsoft.com/office/drawing/2014/main" id="{B8942D3F-B314-4832-9725-6648E69B0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747"/>
                <a:ext cx="426" cy="489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82" name="Rectangle 868">
                <a:extLst>
                  <a:ext uri="{FF2B5EF4-FFF2-40B4-BE49-F238E27FC236}">
                    <a16:creationId xmlns:a16="http://schemas.microsoft.com/office/drawing/2014/main" id="{BCCE665B-97BD-43E7-8125-395F1A22D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762"/>
                <a:ext cx="435" cy="50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83" name="Rectangle 869">
                <a:extLst>
                  <a:ext uri="{FF2B5EF4-FFF2-40B4-BE49-F238E27FC236}">
                    <a16:creationId xmlns:a16="http://schemas.microsoft.com/office/drawing/2014/main" id="{3238D544-645E-47FC-8700-76C2D1FAAB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873"/>
                <a:ext cx="426" cy="10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184" name="Text Box 870">
                <a:extLst>
                  <a:ext uri="{FF2B5EF4-FFF2-40B4-BE49-F238E27FC236}">
                    <a16:creationId xmlns:a16="http://schemas.microsoft.com/office/drawing/2014/main" id="{7211B519-04E4-4453-B242-16D3303E2E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" y="744"/>
                <a:ext cx="513" cy="5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Tahoma" panose="020B0604030504040204" pitchFamily="34" charset="0"/>
                  </a:rPr>
                  <a:t>application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solidFill>
                      <a:schemeClr val="bg1"/>
                    </a:solidFill>
                    <a:latin typeface="Tahoma" panose="020B0604030504040204" pitchFamily="34" charset="0"/>
                  </a:rPr>
                  <a:t>transport</a:t>
                </a:r>
                <a:endParaRPr lang="en-US" altLang="en-US" sz="1000">
                  <a:latin typeface="Tahoma" panose="020B0604030504040204" pitchFamily="34" charset="0"/>
                </a:endParaRP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Tahoma" panose="020B0604030504040204" pitchFamily="34" charset="0"/>
                  </a:rPr>
                  <a:t>network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Tahoma" panose="020B0604030504040204" pitchFamily="34" charset="0"/>
                  </a:rPr>
                  <a:t>data link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Tahoma" panose="020B0604030504040204" pitchFamily="34" charset="0"/>
                  </a:rPr>
                  <a:t>physical</a:t>
                </a:r>
                <a:endParaRPr lang="en-US" altLang="en-US" sz="2400">
                  <a:latin typeface="Tahoma" panose="020B0604030504040204" pitchFamily="34" charset="0"/>
                </a:endParaRPr>
              </a:p>
            </p:txBody>
          </p:sp>
          <p:sp>
            <p:nvSpPr>
              <p:cNvPr id="7185" name="Line 871">
                <a:extLst>
                  <a:ext uri="{FF2B5EF4-FFF2-40B4-BE49-F238E27FC236}">
                    <a16:creationId xmlns:a16="http://schemas.microsoft.com/office/drawing/2014/main" id="{424F449B-BEFA-476F-A732-CFE5B6FFB4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978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86" name="Line 872">
                <a:extLst>
                  <a:ext uri="{FF2B5EF4-FFF2-40B4-BE49-F238E27FC236}">
                    <a16:creationId xmlns:a16="http://schemas.microsoft.com/office/drawing/2014/main" id="{541D9850-58D8-4D45-9187-8420BD6351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7" y="106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87" name="Line 873">
                <a:extLst>
                  <a:ext uri="{FF2B5EF4-FFF2-40B4-BE49-F238E27FC236}">
                    <a16:creationId xmlns:a16="http://schemas.microsoft.com/office/drawing/2014/main" id="{7A410752-7563-4C1C-A30C-E83DEE1118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7" y="1152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7180" name="Freeform 874">
              <a:extLst>
                <a:ext uri="{FF2B5EF4-FFF2-40B4-BE49-F238E27FC236}">
                  <a16:creationId xmlns:a16="http://schemas.microsoft.com/office/drawing/2014/main" id="{D952D17C-69E7-4B23-A105-C07212AC2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-153" y="1689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FF0000"/>
                </a:gs>
              </a:gsLst>
              <a:lin ang="0" scaled="1"/>
            </a:gradFill>
            <a:ln w="9525" cap="flat" cmpd="sng">
              <a:solidFill>
                <a:srgbClr val="FF00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5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5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35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Footer Placeholder 3">
            <a:extLst>
              <a:ext uri="{FF2B5EF4-FFF2-40B4-BE49-F238E27FC236}">
                <a16:creationId xmlns:a16="http://schemas.microsoft.com/office/drawing/2014/main" id="{E2E3343A-43C9-45ED-A083-D85CAB94902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45059" name="Slide Number Placeholder 4">
            <a:extLst>
              <a:ext uri="{FF2B5EF4-FFF2-40B4-BE49-F238E27FC236}">
                <a16:creationId xmlns:a16="http://schemas.microsoft.com/office/drawing/2014/main" id="{C08670EB-0A32-4D35-9125-F6E74DDBD2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2FCF10C5-7D5B-49E5-ADDF-AAEE73EA88B6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45060" name="Text Box 5">
            <a:extLst>
              <a:ext uri="{FF2B5EF4-FFF2-40B4-BE49-F238E27FC236}">
                <a16:creationId xmlns:a16="http://schemas.microsoft.com/office/drawing/2014/main" id="{3C6589BE-8FA8-412F-AD0A-597B3010B3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1475" y="1330325"/>
            <a:ext cx="9366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 u="sng">
                <a:solidFill>
                  <a:srgbClr val="000099"/>
                </a:solidFill>
                <a:latin typeface="Tahoma" panose="020B0604030504040204" pitchFamily="34" charset="0"/>
              </a:rPr>
              <a:t>sender</a:t>
            </a:r>
          </a:p>
        </p:txBody>
      </p:sp>
      <p:sp>
        <p:nvSpPr>
          <p:cNvPr id="45061" name="Text Box 6">
            <a:extLst>
              <a:ext uri="{FF2B5EF4-FFF2-40B4-BE49-F238E27FC236}">
                <a16:creationId xmlns:a16="http://schemas.microsoft.com/office/drawing/2014/main" id="{A72AB9FB-FB7F-4D19-8CB5-CCC9FEF229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1463" y="1325563"/>
            <a:ext cx="10715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 u="sng">
                <a:solidFill>
                  <a:srgbClr val="008000"/>
                </a:solidFill>
                <a:latin typeface="Tahoma" panose="020B0604030504040204" pitchFamily="34" charset="0"/>
              </a:rPr>
              <a:t>receiver</a:t>
            </a:r>
          </a:p>
        </p:txBody>
      </p:sp>
      <p:sp>
        <p:nvSpPr>
          <p:cNvPr id="368648" name="Text Box 8">
            <a:extLst>
              <a:ext uri="{FF2B5EF4-FFF2-40B4-BE49-F238E27FC236}">
                <a16:creationId xmlns:a16="http://schemas.microsoft.com/office/drawing/2014/main" id="{E4C01246-808D-4A63-8386-50264C2B22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4638" y="2949575"/>
            <a:ext cx="10001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pkt1</a:t>
            </a:r>
          </a:p>
        </p:txBody>
      </p:sp>
      <p:sp>
        <p:nvSpPr>
          <p:cNvPr id="368650" name="Text Box 10">
            <a:extLst>
              <a:ext uri="{FF2B5EF4-FFF2-40B4-BE49-F238E27FC236}">
                <a16:creationId xmlns:a16="http://schemas.microsoft.com/office/drawing/2014/main" id="{46F87540-9E08-46E1-9147-4FDB7CA05A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0988" y="3805238"/>
            <a:ext cx="10001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pkt0</a:t>
            </a:r>
          </a:p>
        </p:txBody>
      </p:sp>
      <p:sp>
        <p:nvSpPr>
          <p:cNvPr id="368651" name="Text Box 11">
            <a:extLst>
              <a:ext uri="{FF2B5EF4-FFF2-40B4-BE49-F238E27FC236}">
                <a16:creationId xmlns:a16="http://schemas.microsoft.com/office/drawing/2014/main" id="{3935481D-7D3A-4315-95B3-01112D5949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7813" y="2263775"/>
            <a:ext cx="11969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ack0</a:t>
            </a:r>
          </a:p>
        </p:txBody>
      </p:sp>
      <p:sp>
        <p:nvSpPr>
          <p:cNvPr id="368652" name="Text Box 12">
            <a:extLst>
              <a:ext uri="{FF2B5EF4-FFF2-40B4-BE49-F238E27FC236}">
                <a16:creationId xmlns:a16="http://schemas.microsoft.com/office/drawing/2014/main" id="{157F8E0E-2DE2-4812-9553-FBEA8DAB65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4638" y="3175000"/>
            <a:ext cx="11969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ack1</a:t>
            </a:r>
          </a:p>
        </p:txBody>
      </p:sp>
      <p:sp>
        <p:nvSpPr>
          <p:cNvPr id="368653" name="Text Box 13">
            <a:extLst>
              <a:ext uri="{FF2B5EF4-FFF2-40B4-BE49-F238E27FC236}">
                <a16:creationId xmlns:a16="http://schemas.microsoft.com/office/drawing/2014/main" id="{8C02089D-00B3-477F-9800-055D42CCD4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4638" y="4000500"/>
            <a:ext cx="11969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ack0</a:t>
            </a:r>
          </a:p>
        </p:txBody>
      </p:sp>
      <p:sp>
        <p:nvSpPr>
          <p:cNvPr id="368654" name="Text Box 14">
            <a:extLst>
              <a:ext uri="{FF2B5EF4-FFF2-40B4-BE49-F238E27FC236}">
                <a16:creationId xmlns:a16="http://schemas.microsoft.com/office/drawing/2014/main" id="{50821027-DAA1-42C9-B516-50AD1A8FD4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038" y="2513013"/>
            <a:ext cx="1022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ack0</a:t>
            </a:r>
          </a:p>
        </p:txBody>
      </p:sp>
      <p:sp>
        <p:nvSpPr>
          <p:cNvPr id="368655" name="Text Box 15">
            <a:extLst>
              <a:ext uri="{FF2B5EF4-FFF2-40B4-BE49-F238E27FC236}">
                <a16:creationId xmlns:a16="http://schemas.microsoft.com/office/drawing/2014/main" id="{59ADA72B-A445-47E4-8D6D-920B9B97AE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463" y="3606800"/>
            <a:ext cx="1174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pkt0</a:t>
            </a:r>
          </a:p>
        </p:txBody>
      </p:sp>
      <p:sp>
        <p:nvSpPr>
          <p:cNvPr id="368657" name="Text Box 17">
            <a:extLst>
              <a:ext uri="{FF2B5EF4-FFF2-40B4-BE49-F238E27FC236}">
                <a16:creationId xmlns:a16="http://schemas.microsoft.com/office/drawing/2014/main" id="{827BC872-6294-4E35-8ED6-0950BEACEA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463" y="2732088"/>
            <a:ext cx="1174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pkt1</a:t>
            </a:r>
          </a:p>
        </p:txBody>
      </p:sp>
      <p:sp>
        <p:nvSpPr>
          <p:cNvPr id="368658" name="Text Box 18">
            <a:extLst>
              <a:ext uri="{FF2B5EF4-FFF2-40B4-BE49-F238E27FC236}">
                <a16:creationId xmlns:a16="http://schemas.microsoft.com/office/drawing/2014/main" id="{E21C294D-2280-48E0-B7C0-4CFCEE539F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25" y="3367088"/>
            <a:ext cx="1022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ack1</a:t>
            </a:r>
          </a:p>
        </p:txBody>
      </p:sp>
      <p:sp>
        <p:nvSpPr>
          <p:cNvPr id="45071" name="Text Box 7">
            <a:extLst>
              <a:ext uri="{FF2B5EF4-FFF2-40B4-BE49-F238E27FC236}">
                <a16:creationId xmlns:a16="http://schemas.microsoft.com/office/drawing/2014/main" id="{5921081B-F255-4388-9DBB-372A2104A6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350" y="1770063"/>
            <a:ext cx="1174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pkt0</a:t>
            </a:r>
          </a:p>
        </p:txBody>
      </p:sp>
      <p:sp>
        <p:nvSpPr>
          <p:cNvPr id="368649" name="Text Box 9">
            <a:extLst>
              <a:ext uri="{FF2B5EF4-FFF2-40B4-BE49-F238E27FC236}">
                <a16:creationId xmlns:a16="http://schemas.microsoft.com/office/drawing/2014/main" id="{A8B27B38-B7FC-44D5-8D51-EEB4076E7E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9875" y="2052638"/>
            <a:ext cx="10001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pkt0</a:t>
            </a:r>
          </a:p>
        </p:txBody>
      </p:sp>
      <p:grpSp>
        <p:nvGrpSpPr>
          <p:cNvPr id="368677" name="Group 37">
            <a:extLst>
              <a:ext uri="{FF2B5EF4-FFF2-40B4-BE49-F238E27FC236}">
                <a16:creationId xmlns:a16="http://schemas.microsoft.com/office/drawing/2014/main" id="{010DD58A-767E-4CE5-ABFD-3C39F20B67A8}"/>
              </a:ext>
            </a:extLst>
          </p:cNvPr>
          <p:cNvGrpSpPr>
            <a:grpSpLocks/>
          </p:cNvGrpSpPr>
          <p:nvPr/>
        </p:nvGrpSpPr>
        <p:grpSpPr bwMode="auto">
          <a:xfrm>
            <a:off x="1349375" y="1839913"/>
            <a:ext cx="1471613" cy="512762"/>
            <a:chOff x="850" y="1159"/>
            <a:chExt cx="927" cy="323"/>
          </a:xfrm>
        </p:grpSpPr>
        <p:sp>
          <p:nvSpPr>
            <p:cNvPr id="45136" name="Line 19">
              <a:extLst>
                <a:ext uri="{FF2B5EF4-FFF2-40B4-BE49-F238E27FC236}">
                  <a16:creationId xmlns:a16="http://schemas.microsoft.com/office/drawing/2014/main" id="{2E476F29-E230-4B2B-BC33-5D0DDF3634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0" y="1257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137" name="Text Box 28">
              <a:extLst>
                <a:ext uri="{FF2B5EF4-FFF2-40B4-BE49-F238E27FC236}">
                  <a16:creationId xmlns:a16="http://schemas.microsoft.com/office/drawing/2014/main" id="{BB9F1A9A-7649-4495-B344-111D18824B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" y="1159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99"/>
                  </a:solidFill>
                  <a:latin typeface="Arial" panose="020B0604020202020204" pitchFamily="34" charset="0"/>
                </a:rPr>
                <a:t>pkt0</a:t>
              </a:r>
            </a:p>
          </p:txBody>
        </p:sp>
      </p:grpSp>
      <p:grpSp>
        <p:nvGrpSpPr>
          <p:cNvPr id="368683" name="Group 43">
            <a:extLst>
              <a:ext uri="{FF2B5EF4-FFF2-40B4-BE49-F238E27FC236}">
                <a16:creationId xmlns:a16="http://schemas.microsoft.com/office/drawing/2014/main" id="{848F5374-2DBB-4874-91B7-C22E5FF777FF}"/>
              </a:ext>
            </a:extLst>
          </p:cNvPr>
          <p:cNvGrpSpPr>
            <a:grpSpLocks/>
          </p:cNvGrpSpPr>
          <p:nvPr/>
        </p:nvGrpSpPr>
        <p:grpSpPr bwMode="auto">
          <a:xfrm>
            <a:off x="1343025" y="3576638"/>
            <a:ext cx="1471613" cy="487362"/>
            <a:chOff x="846" y="2253"/>
            <a:chExt cx="927" cy="307"/>
          </a:xfrm>
        </p:grpSpPr>
        <p:sp>
          <p:nvSpPr>
            <p:cNvPr id="45134" name="Line 24">
              <a:extLst>
                <a:ext uri="{FF2B5EF4-FFF2-40B4-BE49-F238E27FC236}">
                  <a16:creationId xmlns:a16="http://schemas.microsoft.com/office/drawing/2014/main" id="{B0D6550F-F553-4819-B5B7-36DF6B2319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6" y="2335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135" name="Text Box 29">
              <a:extLst>
                <a:ext uri="{FF2B5EF4-FFF2-40B4-BE49-F238E27FC236}">
                  <a16:creationId xmlns:a16="http://schemas.microsoft.com/office/drawing/2014/main" id="{365EB2C6-4CEA-4AF9-BE6D-AD24223E23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7" y="2253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99"/>
                  </a:solidFill>
                  <a:latin typeface="Arial" panose="020B0604020202020204" pitchFamily="34" charset="0"/>
                </a:rPr>
                <a:t>pkt0</a:t>
              </a:r>
            </a:p>
          </p:txBody>
        </p:sp>
      </p:grpSp>
      <p:grpSp>
        <p:nvGrpSpPr>
          <p:cNvPr id="368679" name="Group 39">
            <a:extLst>
              <a:ext uri="{FF2B5EF4-FFF2-40B4-BE49-F238E27FC236}">
                <a16:creationId xmlns:a16="http://schemas.microsoft.com/office/drawing/2014/main" id="{2ADD8FDE-A206-418C-A4AD-A011963AFC09}"/>
              </a:ext>
            </a:extLst>
          </p:cNvPr>
          <p:cNvGrpSpPr>
            <a:grpSpLocks/>
          </p:cNvGrpSpPr>
          <p:nvPr/>
        </p:nvGrpSpPr>
        <p:grpSpPr bwMode="auto">
          <a:xfrm>
            <a:off x="1357313" y="2714625"/>
            <a:ext cx="1471612" cy="504825"/>
            <a:chOff x="855" y="1710"/>
            <a:chExt cx="927" cy="318"/>
          </a:xfrm>
        </p:grpSpPr>
        <p:sp>
          <p:nvSpPr>
            <p:cNvPr id="45132" name="Line 23">
              <a:extLst>
                <a:ext uri="{FF2B5EF4-FFF2-40B4-BE49-F238E27FC236}">
                  <a16:creationId xmlns:a16="http://schemas.microsoft.com/office/drawing/2014/main" id="{37A43084-5B61-4069-9944-1C8F373D8E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1803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133" name="Text Box 30">
              <a:extLst>
                <a:ext uri="{FF2B5EF4-FFF2-40B4-BE49-F238E27FC236}">
                  <a16:creationId xmlns:a16="http://schemas.microsoft.com/office/drawing/2014/main" id="{AFF61F70-1B36-4954-A0E3-9A6ECCC90D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4" y="1710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99"/>
                  </a:solidFill>
                  <a:latin typeface="Arial" panose="020B0604020202020204" pitchFamily="34" charset="0"/>
                </a:rPr>
                <a:t>pkt1</a:t>
              </a:r>
            </a:p>
          </p:txBody>
        </p:sp>
      </p:grpSp>
      <p:grpSp>
        <p:nvGrpSpPr>
          <p:cNvPr id="368680" name="Group 40">
            <a:extLst>
              <a:ext uri="{FF2B5EF4-FFF2-40B4-BE49-F238E27FC236}">
                <a16:creationId xmlns:a16="http://schemas.microsoft.com/office/drawing/2014/main" id="{CA6D0275-58CC-435F-8542-6F77337FB787}"/>
              </a:ext>
            </a:extLst>
          </p:cNvPr>
          <p:cNvGrpSpPr>
            <a:grpSpLocks/>
          </p:cNvGrpSpPr>
          <p:nvPr/>
        </p:nvGrpSpPr>
        <p:grpSpPr bwMode="auto">
          <a:xfrm>
            <a:off x="1343025" y="3179763"/>
            <a:ext cx="1471613" cy="471487"/>
            <a:chOff x="846" y="2003"/>
            <a:chExt cx="927" cy="297"/>
          </a:xfrm>
        </p:grpSpPr>
        <p:sp>
          <p:nvSpPr>
            <p:cNvPr id="45130" name="Line 26">
              <a:extLst>
                <a:ext uri="{FF2B5EF4-FFF2-40B4-BE49-F238E27FC236}">
                  <a16:creationId xmlns:a16="http://schemas.microsoft.com/office/drawing/2014/main" id="{34EE355C-5F92-46B0-A66B-9CAB0CDF4C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6" y="2075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131" name="Text Box 31">
              <a:extLst>
                <a:ext uri="{FF2B5EF4-FFF2-40B4-BE49-F238E27FC236}">
                  <a16:creationId xmlns:a16="http://schemas.microsoft.com/office/drawing/2014/main" id="{3FD84935-6792-4493-BD44-056EE04475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2" y="2003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8000"/>
                  </a:solidFill>
                  <a:latin typeface="Arial" panose="020B0604020202020204" pitchFamily="34" charset="0"/>
                </a:rPr>
                <a:t>ack1</a:t>
              </a:r>
            </a:p>
          </p:txBody>
        </p:sp>
      </p:grpSp>
      <p:grpSp>
        <p:nvGrpSpPr>
          <p:cNvPr id="368678" name="Group 38">
            <a:extLst>
              <a:ext uri="{FF2B5EF4-FFF2-40B4-BE49-F238E27FC236}">
                <a16:creationId xmlns:a16="http://schemas.microsoft.com/office/drawing/2014/main" id="{B1A8E5AA-3E8C-4A55-9732-F24E31007B1F}"/>
              </a:ext>
            </a:extLst>
          </p:cNvPr>
          <p:cNvGrpSpPr>
            <a:grpSpLocks/>
          </p:cNvGrpSpPr>
          <p:nvPr/>
        </p:nvGrpSpPr>
        <p:grpSpPr bwMode="auto">
          <a:xfrm>
            <a:off x="1335088" y="2339975"/>
            <a:ext cx="1471612" cy="455613"/>
            <a:chOff x="841" y="1474"/>
            <a:chExt cx="927" cy="287"/>
          </a:xfrm>
        </p:grpSpPr>
        <p:sp>
          <p:nvSpPr>
            <p:cNvPr id="45128" name="Line 25">
              <a:extLst>
                <a:ext uri="{FF2B5EF4-FFF2-40B4-BE49-F238E27FC236}">
                  <a16:creationId xmlns:a16="http://schemas.microsoft.com/office/drawing/2014/main" id="{EEF60527-B08F-4B67-BE0D-FC43240C57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1" y="153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129" name="Text Box 32">
              <a:extLst>
                <a:ext uri="{FF2B5EF4-FFF2-40B4-BE49-F238E27FC236}">
                  <a16:creationId xmlns:a16="http://schemas.microsoft.com/office/drawing/2014/main" id="{1658CD5A-A97A-4A8E-8C4A-744074C6EA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" y="1474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8000"/>
                  </a:solidFill>
                  <a:latin typeface="Arial" panose="020B0604020202020204" pitchFamily="34" charset="0"/>
                </a:rPr>
                <a:t>ack0</a:t>
              </a:r>
            </a:p>
          </p:txBody>
        </p:sp>
      </p:grpSp>
      <p:grpSp>
        <p:nvGrpSpPr>
          <p:cNvPr id="368684" name="Group 44">
            <a:extLst>
              <a:ext uri="{FF2B5EF4-FFF2-40B4-BE49-F238E27FC236}">
                <a16:creationId xmlns:a16="http://schemas.microsoft.com/office/drawing/2014/main" id="{11A185F4-62F9-4946-A9C0-4B9D3EC34DC5}"/>
              </a:ext>
            </a:extLst>
          </p:cNvPr>
          <p:cNvGrpSpPr>
            <a:grpSpLocks/>
          </p:cNvGrpSpPr>
          <p:nvPr/>
        </p:nvGrpSpPr>
        <p:grpSpPr bwMode="auto">
          <a:xfrm>
            <a:off x="1328738" y="4032250"/>
            <a:ext cx="1471612" cy="461963"/>
            <a:chOff x="837" y="2540"/>
            <a:chExt cx="927" cy="291"/>
          </a:xfrm>
        </p:grpSpPr>
        <p:sp>
          <p:nvSpPr>
            <p:cNvPr id="45126" name="Line 27">
              <a:extLst>
                <a:ext uri="{FF2B5EF4-FFF2-40B4-BE49-F238E27FC236}">
                  <a16:creationId xmlns:a16="http://schemas.microsoft.com/office/drawing/2014/main" id="{331D975B-CF39-472D-8984-A0BA9E168C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7" y="260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127" name="Text Box 33">
              <a:extLst>
                <a:ext uri="{FF2B5EF4-FFF2-40B4-BE49-F238E27FC236}">
                  <a16:creationId xmlns:a16="http://schemas.microsoft.com/office/drawing/2014/main" id="{8292C2EE-E1B8-4FE3-B220-6BD8F8662F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6" y="2540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8000"/>
                  </a:solidFill>
                  <a:latin typeface="Arial" panose="020B0604020202020204" pitchFamily="34" charset="0"/>
                </a:rPr>
                <a:t>ack0</a:t>
              </a:r>
            </a:p>
          </p:txBody>
        </p:sp>
      </p:grpSp>
      <p:sp>
        <p:nvSpPr>
          <p:cNvPr id="45079" name="Text Box 45">
            <a:extLst>
              <a:ext uri="{FF2B5EF4-FFF2-40B4-BE49-F238E27FC236}">
                <a16:creationId xmlns:a16="http://schemas.microsoft.com/office/drawing/2014/main" id="{16E4ED2F-33BC-4F79-85DF-62B6E7265D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3" y="5111750"/>
            <a:ext cx="125253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(a) no loss</a:t>
            </a:r>
          </a:p>
        </p:txBody>
      </p:sp>
      <p:sp>
        <p:nvSpPr>
          <p:cNvPr id="45080" name="Text Box 46">
            <a:extLst>
              <a:ext uri="{FF2B5EF4-FFF2-40B4-BE49-F238E27FC236}">
                <a16:creationId xmlns:a16="http://schemas.microsoft.com/office/drawing/2014/main" id="{C296CC42-7A12-4043-B3F5-15500EA107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9188" y="1327150"/>
            <a:ext cx="9366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 u="sng">
                <a:solidFill>
                  <a:srgbClr val="000099"/>
                </a:solidFill>
                <a:latin typeface="Tahoma" panose="020B0604030504040204" pitchFamily="34" charset="0"/>
              </a:rPr>
              <a:t>sender</a:t>
            </a:r>
          </a:p>
        </p:txBody>
      </p:sp>
      <p:sp>
        <p:nvSpPr>
          <p:cNvPr id="45081" name="Text Box 47">
            <a:extLst>
              <a:ext uri="{FF2B5EF4-FFF2-40B4-BE49-F238E27FC236}">
                <a16:creationId xmlns:a16="http://schemas.microsoft.com/office/drawing/2014/main" id="{2430999A-8855-4F69-AF4C-3397E7C175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9175" y="1322388"/>
            <a:ext cx="10715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 u="sng">
                <a:solidFill>
                  <a:srgbClr val="008000"/>
                </a:solidFill>
                <a:latin typeface="Tahoma" panose="020B0604030504040204" pitchFamily="34" charset="0"/>
              </a:rPr>
              <a:t>receiver</a:t>
            </a:r>
          </a:p>
        </p:txBody>
      </p:sp>
      <p:sp>
        <p:nvSpPr>
          <p:cNvPr id="368688" name="Text Box 48">
            <a:extLst>
              <a:ext uri="{FF2B5EF4-FFF2-40B4-BE49-F238E27FC236}">
                <a16:creationId xmlns:a16="http://schemas.microsoft.com/office/drawing/2014/main" id="{B41A13DC-031D-4406-85AA-69193B67FC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70763" y="4238625"/>
            <a:ext cx="10001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pkt1</a:t>
            </a:r>
          </a:p>
        </p:txBody>
      </p:sp>
      <p:sp>
        <p:nvSpPr>
          <p:cNvPr id="368689" name="Text Box 49">
            <a:extLst>
              <a:ext uri="{FF2B5EF4-FFF2-40B4-BE49-F238E27FC236}">
                <a16:creationId xmlns:a16="http://schemas.microsoft.com/office/drawing/2014/main" id="{60F10CF0-D76C-4249-BB26-B673D8EEB9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78700" y="5080000"/>
            <a:ext cx="10001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pkt0</a:t>
            </a:r>
          </a:p>
        </p:txBody>
      </p:sp>
      <p:sp>
        <p:nvSpPr>
          <p:cNvPr id="368690" name="Text Box 50">
            <a:extLst>
              <a:ext uri="{FF2B5EF4-FFF2-40B4-BE49-F238E27FC236}">
                <a16:creationId xmlns:a16="http://schemas.microsoft.com/office/drawing/2014/main" id="{5F45C864-EB65-4540-AA17-EEE07EFBFD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75525" y="2260600"/>
            <a:ext cx="11969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ack0</a:t>
            </a:r>
          </a:p>
        </p:txBody>
      </p:sp>
      <p:sp>
        <p:nvSpPr>
          <p:cNvPr id="368691" name="Text Box 51">
            <a:extLst>
              <a:ext uri="{FF2B5EF4-FFF2-40B4-BE49-F238E27FC236}">
                <a16:creationId xmlns:a16="http://schemas.microsoft.com/office/drawing/2014/main" id="{C65FC1BB-1770-43B3-9016-A6E5EF9D44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72350" y="4449763"/>
            <a:ext cx="11969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ack1</a:t>
            </a:r>
          </a:p>
        </p:txBody>
      </p:sp>
      <p:sp>
        <p:nvSpPr>
          <p:cNvPr id="368692" name="Text Box 52">
            <a:extLst>
              <a:ext uri="{FF2B5EF4-FFF2-40B4-BE49-F238E27FC236}">
                <a16:creationId xmlns:a16="http://schemas.microsoft.com/office/drawing/2014/main" id="{AB5B6BAF-5180-4732-A22C-CEABFA5F4E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72350" y="5275263"/>
            <a:ext cx="11969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ack0</a:t>
            </a:r>
          </a:p>
        </p:txBody>
      </p:sp>
      <p:sp>
        <p:nvSpPr>
          <p:cNvPr id="368693" name="Text Box 53">
            <a:extLst>
              <a:ext uri="{FF2B5EF4-FFF2-40B4-BE49-F238E27FC236}">
                <a16:creationId xmlns:a16="http://schemas.microsoft.com/office/drawing/2014/main" id="{7E775FC3-B39C-4B0B-8F97-4D5E18C1F3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7750" y="2509838"/>
            <a:ext cx="1022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ack0</a:t>
            </a:r>
          </a:p>
        </p:txBody>
      </p:sp>
      <p:sp>
        <p:nvSpPr>
          <p:cNvPr id="368694" name="Text Box 54">
            <a:extLst>
              <a:ext uri="{FF2B5EF4-FFF2-40B4-BE49-F238E27FC236}">
                <a16:creationId xmlns:a16="http://schemas.microsoft.com/office/drawing/2014/main" id="{B799494A-E9D8-4F2C-836E-FFD4374A72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2175" y="4881563"/>
            <a:ext cx="1174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pkt0</a:t>
            </a:r>
          </a:p>
        </p:txBody>
      </p:sp>
      <p:sp>
        <p:nvSpPr>
          <p:cNvPr id="368695" name="Text Box 55">
            <a:extLst>
              <a:ext uri="{FF2B5EF4-FFF2-40B4-BE49-F238E27FC236}">
                <a16:creationId xmlns:a16="http://schemas.microsoft.com/office/drawing/2014/main" id="{B6122596-380A-4F44-A98A-0ED346509E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2175" y="2728913"/>
            <a:ext cx="1174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pkt1</a:t>
            </a:r>
          </a:p>
        </p:txBody>
      </p:sp>
      <p:sp>
        <p:nvSpPr>
          <p:cNvPr id="368696" name="Text Box 56">
            <a:extLst>
              <a:ext uri="{FF2B5EF4-FFF2-40B4-BE49-F238E27FC236}">
                <a16:creationId xmlns:a16="http://schemas.microsoft.com/office/drawing/2014/main" id="{033E8BA9-CC4F-4B6E-9A4E-DD3AB6F7CF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6638" y="4641850"/>
            <a:ext cx="1022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ack1</a:t>
            </a:r>
          </a:p>
        </p:txBody>
      </p:sp>
      <p:sp>
        <p:nvSpPr>
          <p:cNvPr id="45091" name="Text Box 57">
            <a:extLst>
              <a:ext uri="{FF2B5EF4-FFF2-40B4-BE49-F238E27FC236}">
                <a16:creationId xmlns:a16="http://schemas.microsoft.com/office/drawing/2014/main" id="{6914647A-EF22-4C44-99E4-4BD24C5F4E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1063" y="1766888"/>
            <a:ext cx="1174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pkt0</a:t>
            </a:r>
          </a:p>
        </p:txBody>
      </p:sp>
      <p:sp>
        <p:nvSpPr>
          <p:cNvPr id="368698" name="Text Box 58">
            <a:extLst>
              <a:ext uri="{FF2B5EF4-FFF2-40B4-BE49-F238E27FC236}">
                <a16:creationId xmlns:a16="http://schemas.microsoft.com/office/drawing/2014/main" id="{0934598E-4185-4057-B03C-6E705D3972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7588" y="2049463"/>
            <a:ext cx="10001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pkt0</a:t>
            </a:r>
          </a:p>
        </p:txBody>
      </p:sp>
      <p:grpSp>
        <p:nvGrpSpPr>
          <p:cNvPr id="368699" name="Group 59">
            <a:extLst>
              <a:ext uri="{FF2B5EF4-FFF2-40B4-BE49-F238E27FC236}">
                <a16:creationId xmlns:a16="http://schemas.microsoft.com/office/drawing/2014/main" id="{ADE8F01C-86CE-48A8-A6E5-DE54E3423FAE}"/>
              </a:ext>
            </a:extLst>
          </p:cNvPr>
          <p:cNvGrpSpPr>
            <a:grpSpLocks/>
          </p:cNvGrpSpPr>
          <p:nvPr/>
        </p:nvGrpSpPr>
        <p:grpSpPr bwMode="auto">
          <a:xfrm>
            <a:off x="5907088" y="1836738"/>
            <a:ext cx="1471612" cy="512762"/>
            <a:chOff x="850" y="1159"/>
            <a:chExt cx="927" cy="323"/>
          </a:xfrm>
        </p:grpSpPr>
        <p:sp>
          <p:nvSpPr>
            <p:cNvPr id="45124" name="Line 60">
              <a:extLst>
                <a:ext uri="{FF2B5EF4-FFF2-40B4-BE49-F238E27FC236}">
                  <a16:creationId xmlns:a16="http://schemas.microsoft.com/office/drawing/2014/main" id="{74912CF1-8377-4DBE-952F-0B30918BCC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0" y="1257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125" name="Text Box 61">
              <a:extLst>
                <a:ext uri="{FF2B5EF4-FFF2-40B4-BE49-F238E27FC236}">
                  <a16:creationId xmlns:a16="http://schemas.microsoft.com/office/drawing/2014/main" id="{0DDA5254-FF68-4CA9-A719-F9873770D8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" y="1159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99"/>
                  </a:solidFill>
                  <a:latin typeface="Arial" panose="020B0604020202020204" pitchFamily="34" charset="0"/>
                </a:rPr>
                <a:t>pkt0</a:t>
              </a:r>
            </a:p>
          </p:txBody>
        </p:sp>
      </p:grpSp>
      <p:grpSp>
        <p:nvGrpSpPr>
          <p:cNvPr id="368702" name="Group 62">
            <a:extLst>
              <a:ext uri="{FF2B5EF4-FFF2-40B4-BE49-F238E27FC236}">
                <a16:creationId xmlns:a16="http://schemas.microsoft.com/office/drawing/2014/main" id="{04D1C8BD-2464-400F-8B44-128EDFBA466A}"/>
              </a:ext>
            </a:extLst>
          </p:cNvPr>
          <p:cNvGrpSpPr>
            <a:grpSpLocks/>
          </p:cNvGrpSpPr>
          <p:nvPr/>
        </p:nvGrpSpPr>
        <p:grpSpPr bwMode="auto">
          <a:xfrm>
            <a:off x="5900738" y="4851400"/>
            <a:ext cx="1471612" cy="487363"/>
            <a:chOff x="846" y="2253"/>
            <a:chExt cx="927" cy="307"/>
          </a:xfrm>
        </p:grpSpPr>
        <p:sp>
          <p:nvSpPr>
            <p:cNvPr id="45122" name="Line 63">
              <a:extLst>
                <a:ext uri="{FF2B5EF4-FFF2-40B4-BE49-F238E27FC236}">
                  <a16:creationId xmlns:a16="http://schemas.microsoft.com/office/drawing/2014/main" id="{12B292FF-DEE9-4799-B216-E88FC66CBC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6" y="2335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123" name="Text Box 64">
              <a:extLst>
                <a:ext uri="{FF2B5EF4-FFF2-40B4-BE49-F238E27FC236}">
                  <a16:creationId xmlns:a16="http://schemas.microsoft.com/office/drawing/2014/main" id="{B7D9F041-855E-440E-80AC-7616C9EEEF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7" y="2253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99"/>
                  </a:solidFill>
                  <a:latin typeface="Arial" panose="020B0604020202020204" pitchFamily="34" charset="0"/>
                </a:rPr>
                <a:t>pkt0</a:t>
              </a:r>
            </a:p>
          </p:txBody>
        </p:sp>
      </p:grpSp>
      <p:grpSp>
        <p:nvGrpSpPr>
          <p:cNvPr id="368708" name="Group 68">
            <a:extLst>
              <a:ext uri="{FF2B5EF4-FFF2-40B4-BE49-F238E27FC236}">
                <a16:creationId xmlns:a16="http://schemas.microsoft.com/office/drawing/2014/main" id="{BBC95E30-4693-4779-B26D-8DD17FE5F84C}"/>
              </a:ext>
            </a:extLst>
          </p:cNvPr>
          <p:cNvGrpSpPr>
            <a:grpSpLocks/>
          </p:cNvGrpSpPr>
          <p:nvPr/>
        </p:nvGrpSpPr>
        <p:grpSpPr bwMode="auto">
          <a:xfrm>
            <a:off x="5900738" y="4454525"/>
            <a:ext cx="1471612" cy="471488"/>
            <a:chOff x="846" y="2003"/>
            <a:chExt cx="927" cy="297"/>
          </a:xfrm>
        </p:grpSpPr>
        <p:sp>
          <p:nvSpPr>
            <p:cNvPr id="45120" name="Line 69">
              <a:extLst>
                <a:ext uri="{FF2B5EF4-FFF2-40B4-BE49-F238E27FC236}">
                  <a16:creationId xmlns:a16="http://schemas.microsoft.com/office/drawing/2014/main" id="{94F69915-2F7D-41EC-B29D-9F1D233F79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6" y="2075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121" name="Text Box 70">
              <a:extLst>
                <a:ext uri="{FF2B5EF4-FFF2-40B4-BE49-F238E27FC236}">
                  <a16:creationId xmlns:a16="http://schemas.microsoft.com/office/drawing/2014/main" id="{1CDB42D4-074E-4BE3-B474-86BD282018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2" y="2003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8000"/>
                  </a:solidFill>
                  <a:latin typeface="Arial" panose="020B0604020202020204" pitchFamily="34" charset="0"/>
                </a:rPr>
                <a:t>ack1</a:t>
              </a:r>
            </a:p>
          </p:txBody>
        </p:sp>
      </p:grpSp>
      <p:grpSp>
        <p:nvGrpSpPr>
          <p:cNvPr id="368711" name="Group 71">
            <a:extLst>
              <a:ext uri="{FF2B5EF4-FFF2-40B4-BE49-F238E27FC236}">
                <a16:creationId xmlns:a16="http://schemas.microsoft.com/office/drawing/2014/main" id="{F35A20C9-B5F2-40D0-BF14-B6A243D61446}"/>
              </a:ext>
            </a:extLst>
          </p:cNvPr>
          <p:cNvGrpSpPr>
            <a:grpSpLocks/>
          </p:cNvGrpSpPr>
          <p:nvPr/>
        </p:nvGrpSpPr>
        <p:grpSpPr bwMode="auto">
          <a:xfrm>
            <a:off x="5892800" y="2336800"/>
            <a:ext cx="1471613" cy="455613"/>
            <a:chOff x="841" y="1474"/>
            <a:chExt cx="927" cy="287"/>
          </a:xfrm>
        </p:grpSpPr>
        <p:sp>
          <p:nvSpPr>
            <p:cNvPr id="45118" name="Line 72">
              <a:extLst>
                <a:ext uri="{FF2B5EF4-FFF2-40B4-BE49-F238E27FC236}">
                  <a16:creationId xmlns:a16="http://schemas.microsoft.com/office/drawing/2014/main" id="{23E76596-7377-48D2-8B67-9DF6E263A1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1" y="153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119" name="Text Box 73">
              <a:extLst>
                <a:ext uri="{FF2B5EF4-FFF2-40B4-BE49-F238E27FC236}">
                  <a16:creationId xmlns:a16="http://schemas.microsoft.com/office/drawing/2014/main" id="{B164B665-C117-4A6B-BEC2-AD4E79F8BE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" y="1474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8000"/>
                  </a:solidFill>
                  <a:latin typeface="Arial" panose="020B0604020202020204" pitchFamily="34" charset="0"/>
                </a:rPr>
                <a:t>ack0</a:t>
              </a:r>
            </a:p>
          </p:txBody>
        </p:sp>
      </p:grpSp>
      <p:grpSp>
        <p:nvGrpSpPr>
          <p:cNvPr id="368714" name="Group 74">
            <a:extLst>
              <a:ext uri="{FF2B5EF4-FFF2-40B4-BE49-F238E27FC236}">
                <a16:creationId xmlns:a16="http://schemas.microsoft.com/office/drawing/2014/main" id="{E7091EDA-A0A0-4F33-9BD0-B21EC99AE9DE}"/>
              </a:ext>
            </a:extLst>
          </p:cNvPr>
          <p:cNvGrpSpPr>
            <a:grpSpLocks/>
          </p:cNvGrpSpPr>
          <p:nvPr/>
        </p:nvGrpSpPr>
        <p:grpSpPr bwMode="auto">
          <a:xfrm>
            <a:off x="5886450" y="5302250"/>
            <a:ext cx="1471613" cy="466725"/>
            <a:chOff x="837" y="2537"/>
            <a:chExt cx="927" cy="294"/>
          </a:xfrm>
        </p:grpSpPr>
        <p:sp>
          <p:nvSpPr>
            <p:cNvPr id="45116" name="Line 75">
              <a:extLst>
                <a:ext uri="{FF2B5EF4-FFF2-40B4-BE49-F238E27FC236}">
                  <a16:creationId xmlns:a16="http://schemas.microsoft.com/office/drawing/2014/main" id="{27B39064-2CDF-41E1-828A-5BDD5BDD43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7" y="260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117" name="Text Box 76">
              <a:extLst>
                <a:ext uri="{FF2B5EF4-FFF2-40B4-BE49-F238E27FC236}">
                  <a16:creationId xmlns:a16="http://schemas.microsoft.com/office/drawing/2014/main" id="{765855E4-2C6B-4B08-BDD1-E4971BEA71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1" y="2537"/>
              <a:ext cx="37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8000"/>
                  </a:solidFill>
                  <a:latin typeface="Tahoma" panose="020B0604030504040204" pitchFamily="34" charset="0"/>
                </a:rPr>
                <a:t>ack0</a:t>
              </a:r>
            </a:p>
          </p:txBody>
        </p:sp>
      </p:grpSp>
      <p:sp>
        <p:nvSpPr>
          <p:cNvPr id="45098" name="Text Box 78">
            <a:extLst>
              <a:ext uri="{FF2B5EF4-FFF2-40B4-BE49-F238E27FC236}">
                <a16:creationId xmlns:a16="http://schemas.microsoft.com/office/drawing/2014/main" id="{D2BE2BEC-1264-4485-8730-E20F6BA6DF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80113" y="6019800"/>
            <a:ext cx="167163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(b) packet loss</a:t>
            </a:r>
          </a:p>
        </p:txBody>
      </p:sp>
      <p:grpSp>
        <p:nvGrpSpPr>
          <p:cNvPr id="368721" name="Group 81">
            <a:extLst>
              <a:ext uri="{FF2B5EF4-FFF2-40B4-BE49-F238E27FC236}">
                <a16:creationId xmlns:a16="http://schemas.microsoft.com/office/drawing/2014/main" id="{6F0E082A-C5F7-42E3-8C22-4FD5FACF2FCB}"/>
              </a:ext>
            </a:extLst>
          </p:cNvPr>
          <p:cNvGrpSpPr>
            <a:grpSpLocks/>
          </p:cNvGrpSpPr>
          <p:nvPr/>
        </p:nvGrpSpPr>
        <p:grpSpPr bwMode="auto">
          <a:xfrm>
            <a:off x="5915025" y="2711450"/>
            <a:ext cx="1157288" cy="738188"/>
            <a:chOff x="3726" y="1687"/>
            <a:chExt cx="729" cy="465"/>
          </a:xfrm>
        </p:grpSpPr>
        <p:sp>
          <p:nvSpPr>
            <p:cNvPr id="45112" name="Line 66">
              <a:extLst>
                <a:ext uri="{FF2B5EF4-FFF2-40B4-BE49-F238E27FC236}">
                  <a16:creationId xmlns:a16="http://schemas.microsoft.com/office/drawing/2014/main" id="{686286FC-7BD4-45FD-A7D3-BF0B71426A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1780"/>
              <a:ext cx="548" cy="148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113" name="Text Box 67">
              <a:extLst>
                <a:ext uri="{FF2B5EF4-FFF2-40B4-BE49-F238E27FC236}">
                  <a16:creationId xmlns:a16="http://schemas.microsoft.com/office/drawing/2014/main" id="{E71D0321-9522-40C4-8D01-915C56BD79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5" y="1687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99"/>
                  </a:solidFill>
                  <a:latin typeface="Arial" panose="020B0604020202020204" pitchFamily="34" charset="0"/>
                </a:rPr>
                <a:t>pkt1</a:t>
              </a:r>
            </a:p>
          </p:txBody>
        </p:sp>
        <p:sp>
          <p:nvSpPr>
            <p:cNvPr id="45114" name="Text Box 79">
              <a:extLst>
                <a:ext uri="{FF2B5EF4-FFF2-40B4-BE49-F238E27FC236}">
                  <a16:creationId xmlns:a16="http://schemas.microsoft.com/office/drawing/2014/main" id="{AB6874E7-637B-4882-AED7-D7217B263C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85" y="1808"/>
              <a:ext cx="215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>
                  <a:solidFill>
                    <a:srgbClr val="FF0000"/>
                  </a:solidFill>
                  <a:latin typeface="Tahoma" panose="020B0604030504040204" pitchFamily="34" charset="0"/>
                </a:rPr>
                <a:t>X</a:t>
              </a:r>
            </a:p>
          </p:txBody>
        </p:sp>
        <p:sp>
          <p:nvSpPr>
            <p:cNvPr id="45115" name="Text Box 80">
              <a:extLst>
                <a:ext uri="{FF2B5EF4-FFF2-40B4-BE49-F238E27FC236}">
                  <a16:creationId xmlns:a16="http://schemas.microsoft.com/office/drawing/2014/main" id="{E14C51A8-A600-46BD-9E7B-5B08179E22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6" y="1940"/>
              <a:ext cx="32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i="1">
                  <a:solidFill>
                    <a:srgbClr val="FF0000"/>
                  </a:solidFill>
                  <a:latin typeface="Tahoma" panose="020B0604030504040204" pitchFamily="34" charset="0"/>
                </a:rPr>
                <a:t>loss</a:t>
              </a:r>
            </a:p>
          </p:txBody>
        </p:sp>
      </p:grpSp>
      <p:grpSp>
        <p:nvGrpSpPr>
          <p:cNvPr id="368726" name="Group 86">
            <a:extLst>
              <a:ext uri="{FF2B5EF4-FFF2-40B4-BE49-F238E27FC236}">
                <a16:creationId xmlns:a16="http://schemas.microsoft.com/office/drawing/2014/main" id="{21505FD0-44B4-4288-85F8-133174866109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3014663"/>
            <a:ext cx="122237" cy="1033462"/>
            <a:chOff x="3651" y="1878"/>
            <a:chExt cx="78" cy="963"/>
          </a:xfrm>
        </p:grpSpPr>
        <p:sp>
          <p:nvSpPr>
            <p:cNvPr id="45109" name="Line 82">
              <a:extLst>
                <a:ext uri="{FF2B5EF4-FFF2-40B4-BE49-F238E27FC236}">
                  <a16:creationId xmlns:a16="http://schemas.microsoft.com/office/drawing/2014/main" id="{E5053C9E-BA81-405E-8886-1AA40C8211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9" y="1879"/>
              <a:ext cx="0" cy="9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110" name="Line 84">
              <a:extLst>
                <a:ext uri="{FF2B5EF4-FFF2-40B4-BE49-F238E27FC236}">
                  <a16:creationId xmlns:a16="http://schemas.microsoft.com/office/drawing/2014/main" id="{EC552014-D668-4723-8E28-F3CF9030C3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1878"/>
              <a:ext cx="7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111" name="Line 85">
              <a:extLst>
                <a:ext uri="{FF2B5EF4-FFF2-40B4-BE49-F238E27FC236}">
                  <a16:creationId xmlns:a16="http://schemas.microsoft.com/office/drawing/2014/main" id="{D81CE320-DF5E-4B95-BE67-DCB10D50C9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2841"/>
              <a:ext cx="7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68728" name="Group 88">
            <a:extLst>
              <a:ext uri="{FF2B5EF4-FFF2-40B4-BE49-F238E27FC236}">
                <a16:creationId xmlns:a16="http://schemas.microsoft.com/office/drawing/2014/main" id="{42C92952-6FDE-4F8D-907D-0BA907DD2732}"/>
              </a:ext>
            </a:extLst>
          </p:cNvPr>
          <p:cNvGrpSpPr>
            <a:grpSpLocks/>
          </p:cNvGrpSpPr>
          <p:nvPr/>
        </p:nvGrpSpPr>
        <p:grpSpPr bwMode="auto">
          <a:xfrm>
            <a:off x="5924550" y="4003675"/>
            <a:ext cx="1471613" cy="504825"/>
            <a:chOff x="855" y="1710"/>
            <a:chExt cx="927" cy="318"/>
          </a:xfrm>
        </p:grpSpPr>
        <p:sp>
          <p:nvSpPr>
            <p:cNvPr id="45107" name="Line 89">
              <a:extLst>
                <a:ext uri="{FF2B5EF4-FFF2-40B4-BE49-F238E27FC236}">
                  <a16:creationId xmlns:a16="http://schemas.microsoft.com/office/drawing/2014/main" id="{C9A28713-659D-462D-B410-96DB647339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1803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108" name="Text Box 90">
              <a:extLst>
                <a:ext uri="{FF2B5EF4-FFF2-40B4-BE49-F238E27FC236}">
                  <a16:creationId xmlns:a16="http://schemas.microsoft.com/office/drawing/2014/main" id="{FF86F38A-3538-43DA-99F7-7BD0E0439E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4" y="1710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99"/>
                  </a:solidFill>
                  <a:latin typeface="Arial" panose="020B0604020202020204" pitchFamily="34" charset="0"/>
                </a:rPr>
                <a:t>pkt1</a:t>
              </a:r>
            </a:p>
          </p:txBody>
        </p:sp>
      </p:grpSp>
      <p:grpSp>
        <p:nvGrpSpPr>
          <p:cNvPr id="368732" name="Group 92">
            <a:extLst>
              <a:ext uri="{FF2B5EF4-FFF2-40B4-BE49-F238E27FC236}">
                <a16:creationId xmlns:a16="http://schemas.microsoft.com/office/drawing/2014/main" id="{1E24D024-B228-467D-9675-AD4303713085}"/>
              </a:ext>
            </a:extLst>
          </p:cNvPr>
          <p:cNvGrpSpPr>
            <a:grpSpLocks/>
          </p:cNvGrpSpPr>
          <p:nvPr/>
        </p:nvGrpSpPr>
        <p:grpSpPr bwMode="auto">
          <a:xfrm>
            <a:off x="4492625" y="3627438"/>
            <a:ext cx="1377950" cy="731837"/>
            <a:chOff x="2802" y="2348"/>
            <a:chExt cx="868" cy="461"/>
          </a:xfrm>
        </p:grpSpPr>
        <p:pic>
          <p:nvPicPr>
            <p:cNvPr id="45105" name="Picture 87" descr="alarm_clock_ringing">
              <a:extLst>
                <a:ext uri="{FF2B5EF4-FFF2-40B4-BE49-F238E27FC236}">
                  <a16:creationId xmlns:a16="http://schemas.microsoft.com/office/drawing/2014/main" id="{A201BFC4-C139-4F12-BFB6-B87160B83C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46" y="2348"/>
              <a:ext cx="275" cy="3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06" name="Text Box 91">
              <a:extLst>
                <a:ext uri="{FF2B5EF4-FFF2-40B4-BE49-F238E27FC236}">
                  <a16:creationId xmlns:a16="http://schemas.microsoft.com/office/drawing/2014/main" id="{98BD257D-F43D-4082-9D34-4EE1D2DEEA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2" y="2491"/>
              <a:ext cx="868" cy="3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r"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solidFill>
                    <a:srgbClr val="FF0000"/>
                  </a:solidFill>
                  <a:latin typeface="Tahoma" panose="020B0604030504040204" pitchFamily="34" charset="0"/>
                </a:rPr>
                <a:t>timeout</a:t>
              </a:r>
            </a:p>
            <a:p>
              <a:pPr algn="r"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Tahoma" panose="020B0604030504040204" pitchFamily="34" charset="0"/>
                </a:rPr>
                <a:t>resend pkt1</a:t>
              </a:r>
            </a:p>
          </p:txBody>
        </p:sp>
      </p:grpSp>
      <p:sp>
        <p:nvSpPr>
          <p:cNvPr id="41007" name="Rectangle 95">
            <a:extLst>
              <a:ext uri="{FF2B5EF4-FFF2-40B4-BE49-F238E27FC236}">
                <a16:creationId xmlns:a16="http://schemas.microsoft.com/office/drawing/2014/main" id="{AD521703-A9BA-4B1C-970E-F24D4610C61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77825" y="252413"/>
            <a:ext cx="3937000" cy="619125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rdt3.0 in action</a:t>
            </a:r>
          </a:p>
        </p:txBody>
      </p:sp>
      <p:pic>
        <p:nvPicPr>
          <p:cNvPr id="45104" name="Picture 96" descr="underline_base">
            <a:extLst>
              <a:ext uri="{FF2B5EF4-FFF2-40B4-BE49-F238E27FC236}">
                <a16:creationId xmlns:a16="http://schemas.microsoft.com/office/drawing/2014/main" id="{79EFF770-CD0E-412A-8CAF-4465C0BB6DB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275" y="768350"/>
            <a:ext cx="3382963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68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686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68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368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68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68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686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686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368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368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368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368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68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368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6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3686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6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9" dur="500"/>
                                        <p:tgtEl>
                                          <p:spTgt spid="368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3686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8" dur="500"/>
                                        <p:tgtEl>
                                          <p:spTgt spid="3686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368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8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6" dur="500"/>
                                        <p:tgtEl>
                                          <p:spTgt spid="368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8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368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9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368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9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368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3" dur="1000"/>
                                        <p:tgtEl>
                                          <p:spTgt spid="368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7" dur="500"/>
                                        <p:tgtEl>
                                          <p:spTgt spid="368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 nodeType="clickPar">
                      <p:stCondLst>
                        <p:cond delay="indefinite"/>
                      </p:stCondLst>
                      <p:childTnLst>
                        <p:par>
                          <p:cTn id="10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368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6" dur="500"/>
                                        <p:tgtEl>
                                          <p:spTgt spid="3686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368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2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4" dur="500"/>
                                        <p:tgtEl>
                                          <p:spTgt spid="3687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2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8" dur="500"/>
                                        <p:tgtEl>
                                          <p:spTgt spid="368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3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2" dur="500"/>
                                        <p:tgtEl>
                                          <p:spTgt spid="3686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6" dur="500"/>
                                        <p:tgtEl>
                                          <p:spTgt spid="368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3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0" dur="500"/>
                                        <p:tgtEl>
                                          <p:spTgt spid="3686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4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4" dur="500"/>
                                        <p:tgtEl>
                                          <p:spTgt spid="3686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14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8" dur="500"/>
                                        <p:tgtEl>
                                          <p:spTgt spid="368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8650" grpId="0"/>
      <p:bldP spid="368651" grpId="0"/>
      <p:bldP spid="368652" grpId="0"/>
      <p:bldP spid="368654" grpId="0"/>
      <p:bldP spid="368655" grpId="0"/>
      <p:bldP spid="368657" grpId="0"/>
      <p:bldP spid="368658" grpId="0"/>
      <p:bldP spid="368689" grpId="0"/>
      <p:bldP spid="368690" grpId="0"/>
      <p:bldP spid="368691" grpId="0"/>
      <p:bldP spid="368693" grpId="0"/>
      <p:bldP spid="368694" grpId="0"/>
      <p:bldP spid="368695" grpId="0"/>
      <p:bldP spid="368696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Footer Placeholder 3">
            <a:extLst>
              <a:ext uri="{FF2B5EF4-FFF2-40B4-BE49-F238E27FC236}">
                <a16:creationId xmlns:a16="http://schemas.microsoft.com/office/drawing/2014/main" id="{2F1A80DD-2D85-4765-BB33-9B706C0EF3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46083" name="Slide Number Placeholder 4">
            <a:extLst>
              <a:ext uri="{FF2B5EF4-FFF2-40B4-BE49-F238E27FC236}">
                <a16:creationId xmlns:a16="http://schemas.microsoft.com/office/drawing/2014/main" id="{E1BACDDD-CABE-4990-951D-25DF527193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3930AD52-07A2-47BC-8FD9-49A0FFEC97BC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41988" name="Rectangle 2">
            <a:extLst>
              <a:ext uri="{FF2B5EF4-FFF2-40B4-BE49-F238E27FC236}">
                <a16:creationId xmlns:a16="http://schemas.microsoft.com/office/drawing/2014/main" id="{5E9EC87B-EBD3-4916-B62E-62C7BA2C2D0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77825" y="252413"/>
            <a:ext cx="3937000" cy="619125"/>
          </a:xfrm>
        </p:spPr>
        <p:txBody>
          <a:bodyPr/>
          <a:lstStyle/>
          <a:p>
            <a:pPr>
              <a:defRPr/>
            </a:pPr>
            <a:r>
              <a:rPr lang="en-US" sz="4000">
                <a:ea typeface="ＭＳ Ｐゴシック" charset="0"/>
                <a:cs typeface="+mj-cs"/>
              </a:rPr>
              <a:t>rdt3.0 in action</a:t>
            </a:r>
            <a:endParaRPr lang="en-US">
              <a:ea typeface="ＭＳ Ｐゴシック" charset="0"/>
              <a:cs typeface="+mj-cs"/>
            </a:endParaRPr>
          </a:p>
        </p:txBody>
      </p:sp>
      <p:pic>
        <p:nvPicPr>
          <p:cNvPr id="46085" name="Picture 3" descr="underline_base">
            <a:extLst>
              <a:ext uri="{FF2B5EF4-FFF2-40B4-BE49-F238E27FC236}">
                <a16:creationId xmlns:a16="http://schemas.microsoft.com/office/drawing/2014/main" id="{29C6F59C-1292-4A59-AB04-7E5C8CF6E6A5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275" y="768350"/>
            <a:ext cx="3382963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9670" name="Text Box 6">
            <a:extLst>
              <a:ext uri="{FF2B5EF4-FFF2-40B4-BE49-F238E27FC236}">
                <a16:creationId xmlns:a16="http://schemas.microsoft.com/office/drawing/2014/main" id="{4E352513-6B64-43B1-83A9-44C0B0E10A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2425" y="2713038"/>
            <a:ext cx="10001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pkt1</a:t>
            </a:r>
          </a:p>
        </p:txBody>
      </p:sp>
      <p:sp>
        <p:nvSpPr>
          <p:cNvPr id="369673" name="Text Box 9">
            <a:extLst>
              <a:ext uri="{FF2B5EF4-FFF2-40B4-BE49-F238E27FC236}">
                <a16:creationId xmlns:a16="http://schemas.microsoft.com/office/drawing/2014/main" id="{7AF2E33B-B8E9-4C58-A42D-B318CE9469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2425" y="2938463"/>
            <a:ext cx="11969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ack1</a:t>
            </a:r>
          </a:p>
        </p:txBody>
      </p:sp>
      <p:sp>
        <p:nvSpPr>
          <p:cNvPr id="369678" name="Text Box 14">
            <a:extLst>
              <a:ext uri="{FF2B5EF4-FFF2-40B4-BE49-F238E27FC236}">
                <a16:creationId xmlns:a16="http://schemas.microsoft.com/office/drawing/2014/main" id="{E8F2B9EC-CFD7-4204-9F09-33D3D880CF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3375" y="4129088"/>
            <a:ext cx="15684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(detect duplicate)</a:t>
            </a:r>
          </a:p>
        </p:txBody>
      </p:sp>
      <p:grpSp>
        <p:nvGrpSpPr>
          <p:cNvPr id="369687" name="Group 23">
            <a:extLst>
              <a:ext uri="{FF2B5EF4-FFF2-40B4-BE49-F238E27FC236}">
                <a16:creationId xmlns:a16="http://schemas.microsoft.com/office/drawing/2014/main" id="{7A06CE5F-75D2-4B24-88F7-6EE5B8D50054}"/>
              </a:ext>
            </a:extLst>
          </p:cNvPr>
          <p:cNvGrpSpPr>
            <a:grpSpLocks/>
          </p:cNvGrpSpPr>
          <p:nvPr/>
        </p:nvGrpSpPr>
        <p:grpSpPr bwMode="auto">
          <a:xfrm>
            <a:off x="1423988" y="2486025"/>
            <a:ext cx="1471612" cy="504825"/>
            <a:chOff x="855" y="1710"/>
            <a:chExt cx="927" cy="318"/>
          </a:xfrm>
        </p:grpSpPr>
        <p:sp>
          <p:nvSpPr>
            <p:cNvPr id="46199" name="Line 24">
              <a:extLst>
                <a:ext uri="{FF2B5EF4-FFF2-40B4-BE49-F238E27FC236}">
                  <a16:creationId xmlns:a16="http://schemas.microsoft.com/office/drawing/2014/main" id="{5B05083A-D249-4B05-B3E5-F2CE2E6758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1803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200" name="Text Box 25">
              <a:extLst>
                <a:ext uri="{FF2B5EF4-FFF2-40B4-BE49-F238E27FC236}">
                  <a16:creationId xmlns:a16="http://schemas.microsoft.com/office/drawing/2014/main" id="{5BC42EED-8C80-477F-9B77-CCC482664E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4" y="1710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99"/>
                  </a:solidFill>
                  <a:latin typeface="Arial" panose="020B0604020202020204" pitchFamily="34" charset="0"/>
                </a:rPr>
                <a:t>pkt1</a:t>
              </a:r>
            </a:p>
          </p:txBody>
        </p:sp>
      </p:grpSp>
      <p:sp>
        <p:nvSpPr>
          <p:cNvPr id="46090" name="Text Box 36">
            <a:extLst>
              <a:ext uri="{FF2B5EF4-FFF2-40B4-BE49-F238E27FC236}">
                <a16:creationId xmlns:a16="http://schemas.microsoft.com/office/drawing/2014/main" id="{AD3C0377-5A00-4025-A871-E6246C1D57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563" y="1104900"/>
            <a:ext cx="9366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 u="sng">
                <a:solidFill>
                  <a:srgbClr val="000099"/>
                </a:solidFill>
                <a:latin typeface="Tahoma" panose="020B0604030504040204" pitchFamily="34" charset="0"/>
              </a:rPr>
              <a:t>sender</a:t>
            </a:r>
          </a:p>
        </p:txBody>
      </p:sp>
      <p:sp>
        <p:nvSpPr>
          <p:cNvPr id="46091" name="Text Box 37">
            <a:extLst>
              <a:ext uri="{FF2B5EF4-FFF2-40B4-BE49-F238E27FC236}">
                <a16:creationId xmlns:a16="http://schemas.microsoft.com/office/drawing/2014/main" id="{840945BA-B23E-4069-A1E4-D48AFCF36B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6550" y="1100138"/>
            <a:ext cx="10715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 u="sng">
                <a:solidFill>
                  <a:srgbClr val="008000"/>
                </a:solidFill>
                <a:latin typeface="Tahoma" panose="020B0604030504040204" pitchFamily="34" charset="0"/>
              </a:rPr>
              <a:t>receiver</a:t>
            </a:r>
          </a:p>
        </p:txBody>
      </p:sp>
      <p:sp>
        <p:nvSpPr>
          <p:cNvPr id="369702" name="Text Box 38">
            <a:extLst>
              <a:ext uri="{FF2B5EF4-FFF2-40B4-BE49-F238E27FC236}">
                <a16:creationId xmlns:a16="http://schemas.microsoft.com/office/drawing/2014/main" id="{C140A284-F79D-495B-9975-0D727C6BBA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250" y="3860800"/>
            <a:ext cx="10001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pkt1</a:t>
            </a:r>
          </a:p>
        </p:txBody>
      </p:sp>
      <p:sp>
        <p:nvSpPr>
          <p:cNvPr id="369703" name="Text Box 39">
            <a:extLst>
              <a:ext uri="{FF2B5EF4-FFF2-40B4-BE49-F238E27FC236}">
                <a16:creationId xmlns:a16="http://schemas.microsoft.com/office/drawing/2014/main" id="{8AE67CCF-41A0-4081-B1DD-107520B81D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6075" y="4857750"/>
            <a:ext cx="10001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pkt0</a:t>
            </a:r>
          </a:p>
        </p:txBody>
      </p:sp>
      <p:sp>
        <p:nvSpPr>
          <p:cNvPr id="369704" name="Text Box 40">
            <a:extLst>
              <a:ext uri="{FF2B5EF4-FFF2-40B4-BE49-F238E27FC236}">
                <a16:creationId xmlns:a16="http://schemas.microsoft.com/office/drawing/2014/main" id="{D399FC44-1625-4D2E-9794-6CA4AEEB5F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2900" y="2038350"/>
            <a:ext cx="11969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ack0</a:t>
            </a:r>
          </a:p>
        </p:txBody>
      </p:sp>
      <p:sp>
        <p:nvSpPr>
          <p:cNvPr id="369705" name="Text Box 41">
            <a:extLst>
              <a:ext uri="{FF2B5EF4-FFF2-40B4-BE49-F238E27FC236}">
                <a16:creationId xmlns:a16="http://schemas.microsoft.com/office/drawing/2014/main" id="{371A192B-1204-4F60-AB52-CC7B02FA56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1950" y="4283075"/>
            <a:ext cx="11969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ack1</a:t>
            </a:r>
          </a:p>
        </p:txBody>
      </p:sp>
      <p:sp>
        <p:nvSpPr>
          <p:cNvPr id="369706" name="Text Box 42">
            <a:extLst>
              <a:ext uri="{FF2B5EF4-FFF2-40B4-BE49-F238E27FC236}">
                <a16:creationId xmlns:a16="http://schemas.microsoft.com/office/drawing/2014/main" id="{2AF216B2-CBBF-495A-8ACC-0350DF8364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9725" y="5053013"/>
            <a:ext cx="11969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ack0</a:t>
            </a:r>
          </a:p>
        </p:txBody>
      </p:sp>
      <p:sp>
        <p:nvSpPr>
          <p:cNvPr id="369707" name="Text Box 43">
            <a:extLst>
              <a:ext uri="{FF2B5EF4-FFF2-40B4-BE49-F238E27FC236}">
                <a16:creationId xmlns:a16="http://schemas.microsoft.com/office/drawing/2014/main" id="{7ABB66AD-6673-4DEA-A9C0-558EEDD837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125" y="2287588"/>
            <a:ext cx="1022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ack0</a:t>
            </a:r>
          </a:p>
        </p:txBody>
      </p:sp>
      <p:sp>
        <p:nvSpPr>
          <p:cNvPr id="369708" name="Text Box 44">
            <a:extLst>
              <a:ext uri="{FF2B5EF4-FFF2-40B4-BE49-F238E27FC236}">
                <a16:creationId xmlns:a16="http://schemas.microsoft.com/office/drawing/2014/main" id="{40B394A6-2259-4450-BA27-3F0B6DCA70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550" y="4659313"/>
            <a:ext cx="1174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pkt0</a:t>
            </a:r>
          </a:p>
        </p:txBody>
      </p:sp>
      <p:sp>
        <p:nvSpPr>
          <p:cNvPr id="369709" name="Text Box 45">
            <a:extLst>
              <a:ext uri="{FF2B5EF4-FFF2-40B4-BE49-F238E27FC236}">
                <a16:creationId xmlns:a16="http://schemas.microsoft.com/office/drawing/2014/main" id="{61841FC8-4032-4888-A2F2-6DE21BDEB8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550" y="2506663"/>
            <a:ext cx="1174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pkt1</a:t>
            </a:r>
          </a:p>
        </p:txBody>
      </p:sp>
      <p:sp>
        <p:nvSpPr>
          <p:cNvPr id="369710" name="Text Box 46">
            <a:extLst>
              <a:ext uri="{FF2B5EF4-FFF2-40B4-BE49-F238E27FC236}">
                <a16:creationId xmlns:a16="http://schemas.microsoft.com/office/drawing/2014/main" id="{561FFD80-189D-48A2-8EFE-0E36870AE3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013" y="4419600"/>
            <a:ext cx="1022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ack1</a:t>
            </a:r>
          </a:p>
        </p:txBody>
      </p:sp>
      <p:sp>
        <p:nvSpPr>
          <p:cNvPr id="46101" name="Text Box 47">
            <a:extLst>
              <a:ext uri="{FF2B5EF4-FFF2-40B4-BE49-F238E27FC236}">
                <a16:creationId xmlns:a16="http://schemas.microsoft.com/office/drawing/2014/main" id="{D8070FE7-A0E5-45F7-B386-4A40CB78D3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438" y="1544638"/>
            <a:ext cx="1174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pkt0</a:t>
            </a:r>
          </a:p>
        </p:txBody>
      </p:sp>
      <p:sp>
        <p:nvSpPr>
          <p:cNvPr id="369712" name="Text Box 48">
            <a:extLst>
              <a:ext uri="{FF2B5EF4-FFF2-40B4-BE49-F238E27FC236}">
                <a16:creationId xmlns:a16="http://schemas.microsoft.com/office/drawing/2014/main" id="{0C4C215A-143D-4C6F-8C3C-23A01BCDE0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4963" y="1827213"/>
            <a:ext cx="10001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pkt0</a:t>
            </a:r>
          </a:p>
        </p:txBody>
      </p:sp>
      <p:grpSp>
        <p:nvGrpSpPr>
          <p:cNvPr id="369713" name="Group 49">
            <a:extLst>
              <a:ext uri="{FF2B5EF4-FFF2-40B4-BE49-F238E27FC236}">
                <a16:creationId xmlns:a16="http://schemas.microsoft.com/office/drawing/2014/main" id="{17814AF1-0CD6-4400-9407-5BEF517E792F}"/>
              </a:ext>
            </a:extLst>
          </p:cNvPr>
          <p:cNvGrpSpPr>
            <a:grpSpLocks/>
          </p:cNvGrpSpPr>
          <p:nvPr/>
        </p:nvGrpSpPr>
        <p:grpSpPr bwMode="auto">
          <a:xfrm>
            <a:off x="1414463" y="1614488"/>
            <a:ext cx="1471612" cy="512762"/>
            <a:chOff x="850" y="1159"/>
            <a:chExt cx="927" cy="323"/>
          </a:xfrm>
        </p:grpSpPr>
        <p:sp>
          <p:nvSpPr>
            <p:cNvPr id="46197" name="Line 50">
              <a:extLst>
                <a:ext uri="{FF2B5EF4-FFF2-40B4-BE49-F238E27FC236}">
                  <a16:creationId xmlns:a16="http://schemas.microsoft.com/office/drawing/2014/main" id="{E7E4E49F-76F5-4F64-9EFE-5C350B1051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0" y="1257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198" name="Text Box 51">
              <a:extLst>
                <a:ext uri="{FF2B5EF4-FFF2-40B4-BE49-F238E27FC236}">
                  <a16:creationId xmlns:a16="http://schemas.microsoft.com/office/drawing/2014/main" id="{CE834683-2BDB-45EC-8611-5AD8C093C3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" y="1159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99"/>
                  </a:solidFill>
                  <a:latin typeface="Arial" panose="020B0604020202020204" pitchFamily="34" charset="0"/>
                </a:rPr>
                <a:t>pkt0</a:t>
              </a:r>
            </a:p>
          </p:txBody>
        </p:sp>
      </p:grpSp>
      <p:grpSp>
        <p:nvGrpSpPr>
          <p:cNvPr id="369716" name="Group 52">
            <a:extLst>
              <a:ext uri="{FF2B5EF4-FFF2-40B4-BE49-F238E27FC236}">
                <a16:creationId xmlns:a16="http://schemas.microsoft.com/office/drawing/2014/main" id="{7B49DF41-0AAB-42AA-A924-5389894DB3EF}"/>
              </a:ext>
            </a:extLst>
          </p:cNvPr>
          <p:cNvGrpSpPr>
            <a:grpSpLocks/>
          </p:cNvGrpSpPr>
          <p:nvPr/>
        </p:nvGrpSpPr>
        <p:grpSpPr bwMode="auto">
          <a:xfrm>
            <a:off x="1408113" y="4629150"/>
            <a:ext cx="1471612" cy="487363"/>
            <a:chOff x="846" y="2253"/>
            <a:chExt cx="927" cy="307"/>
          </a:xfrm>
        </p:grpSpPr>
        <p:sp>
          <p:nvSpPr>
            <p:cNvPr id="46195" name="Line 53">
              <a:extLst>
                <a:ext uri="{FF2B5EF4-FFF2-40B4-BE49-F238E27FC236}">
                  <a16:creationId xmlns:a16="http://schemas.microsoft.com/office/drawing/2014/main" id="{BB7B2635-6FB4-446B-A12E-6E48B9EB2E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6" y="2335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196" name="Text Box 54">
              <a:extLst>
                <a:ext uri="{FF2B5EF4-FFF2-40B4-BE49-F238E27FC236}">
                  <a16:creationId xmlns:a16="http://schemas.microsoft.com/office/drawing/2014/main" id="{E23C7E9C-6962-4331-BA6A-F42944012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7" y="2253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99"/>
                  </a:solidFill>
                  <a:latin typeface="Arial" panose="020B0604020202020204" pitchFamily="34" charset="0"/>
                </a:rPr>
                <a:t>pkt0</a:t>
              </a:r>
            </a:p>
          </p:txBody>
        </p:sp>
      </p:grpSp>
      <p:grpSp>
        <p:nvGrpSpPr>
          <p:cNvPr id="369719" name="Group 55">
            <a:extLst>
              <a:ext uri="{FF2B5EF4-FFF2-40B4-BE49-F238E27FC236}">
                <a16:creationId xmlns:a16="http://schemas.microsoft.com/office/drawing/2014/main" id="{313211D3-E95D-493B-AEEA-717C57BA4C1D}"/>
              </a:ext>
            </a:extLst>
          </p:cNvPr>
          <p:cNvGrpSpPr>
            <a:grpSpLocks/>
          </p:cNvGrpSpPr>
          <p:nvPr/>
        </p:nvGrpSpPr>
        <p:grpSpPr bwMode="auto">
          <a:xfrm>
            <a:off x="1408113" y="4232275"/>
            <a:ext cx="1471612" cy="471488"/>
            <a:chOff x="846" y="2003"/>
            <a:chExt cx="927" cy="297"/>
          </a:xfrm>
        </p:grpSpPr>
        <p:sp>
          <p:nvSpPr>
            <p:cNvPr id="46193" name="Line 56">
              <a:extLst>
                <a:ext uri="{FF2B5EF4-FFF2-40B4-BE49-F238E27FC236}">
                  <a16:creationId xmlns:a16="http://schemas.microsoft.com/office/drawing/2014/main" id="{C7344DCC-F482-4FFD-A59D-8B46302426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6" y="2075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194" name="Text Box 57">
              <a:extLst>
                <a:ext uri="{FF2B5EF4-FFF2-40B4-BE49-F238E27FC236}">
                  <a16:creationId xmlns:a16="http://schemas.microsoft.com/office/drawing/2014/main" id="{2CF27482-A539-4146-95EA-E7FECB018B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2" y="2003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8000"/>
                  </a:solidFill>
                  <a:latin typeface="Arial" panose="020B0604020202020204" pitchFamily="34" charset="0"/>
                </a:rPr>
                <a:t>ack1</a:t>
              </a:r>
            </a:p>
          </p:txBody>
        </p:sp>
      </p:grpSp>
      <p:grpSp>
        <p:nvGrpSpPr>
          <p:cNvPr id="369722" name="Group 58">
            <a:extLst>
              <a:ext uri="{FF2B5EF4-FFF2-40B4-BE49-F238E27FC236}">
                <a16:creationId xmlns:a16="http://schemas.microsoft.com/office/drawing/2014/main" id="{E369C299-13D3-436A-B83F-3EE4838981C0}"/>
              </a:ext>
            </a:extLst>
          </p:cNvPr>
          <p:cNvGrpSpPr>
            <a:grpSpLocks/>
          </p:cNvGrpSpPr>
          <p:nvPr/>
        </p:nvGrpSpPr>
        <p:grpSpPr bwMode="auto">
          <a:xfrm>
            <a:off x="1400175" y="2114550"/>
            <a:ext cx="1471613" cy="455613"/>
            <a:chOff x="841" y="1474"/>
            <a:chExt cx="927" cy="287"/>
          </a:xfrm>
        </p:grpSpPr>
        <p:sp>
          <p:nvSpPr>
            <p:cNvPr id="46191" name="Line 59">
              <a:extLst>
                <a:ext uri="{FF2B5EF4-FFF2-40B4-BE49-F238E27FC236}">
                  <a16:creationId xmlns:a16="http://schemas.microsoft.com/office/drawing/2014/main" id="{2B8212BD-1D62-4D45-9203-769C40F519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1" y="153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192" name="Text Box 60">
              <a:extLst>
                <a:ext uri="{FF2B5EF4-FFF2-40B4-BE49-F238E27FC236}">
                  <a16:creationId xmlns:a16="http://schemas.microsoft.com/office/drawing/2014/main" id="{2F656BB3-5906-4DDB-9275-0928577CCC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" y="1474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8000"/>
                  </a:solidFill>
                  <a:latin typeface="Arial" panose="020B0604020202020204" pitchFamily="34" charset="0"/>
                </a:rPr>
                <a:t>ack0</a:t>
              </a:r>
            </a:p>
          </p:txBody>
        </p:sp>
      </p:grpSp>
      <p:grpSp>
        <p:nvGrpSpPr>
          <p:cNvPr id="369725" name="Group 61">
            <a:extLst>
              <a:ext uri="{FF2B5EF4-FFF2-40B4-BE49-F238E27FC236}">
                <a16:creationId xmlns:a16="http://schemas.microsoft.com/office/drawing/2014/main" id="{5AFEBCB0-BD0D-421B-8A60-34155C242DA2}"/>
              </a:ext>
            </a:extLst>
          </p:cNvPr>
          <p:cNvGrpSpPr>
            <a:grpSpLocks/>
          </p:cNvGrpSpPr>
          <p:nvPr/>
        </p:nvGrpSpPr>
        <p:grpSpPr bwMode="auto">
          <a:xfrm>
            <a:off x="1393825" y="5084763"/>
            <a:ext cx="1471613" cy="461962"/>
            <a:chOff x="837" y="2540"/>
            <a:chExt cx="927" cy="291"/>
          </a:xfrm>
        </p:grpSpPr>
        <p:sp>
          <p:nvSpPr>
            <p:cNvPr id="46189" name="Line 62">
              <a:extLst>
                <a:ext uri="{FF2B5EF4-FFF2-40B4-BE49-F238E27FC236}">
                  <a16:creationId xmlns:a16="http://schemas.microsoft.com/office/drawing/2014/main" id="{7CE80D36-4E34-4FE1-AF6A-DC2F203012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7" y="260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190" name="Text Box 63">
              <a:extLst>
                <a:ext uri="{FF2B5EF4-FFF2-40B4-BE49-F238E27FC236}">
                  <a16:creationId xmlns:a16="http://schemas.microsoft.com/office/drawing/2014/main" id="{9EA14193-6EF5-4711-99AD-29F7148A42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6" y="2540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8000"/>
                  </a:solidFill>
                  <a:latin typeface="Arial" panose="020B0604020202020204" pitchFamily="34" charset="0"/>
                </a:rPr>
                <a:t>ack0</a:t>
              </a:r>
            </a:p>
          </p:txBody>
        </p:sp>
      </p:grpSp>
      <p:sp>
        <p:nvSpPr>
          <p:cNvPr id="46108" name="Text Box 64">
            <a:extLst>
              <a:ext uri="{FF2B5EF4-FFF2-40B4-BE49-F238E27FC236}">
                <a16:creationId xmlns:a16="http://schemas.microsoft.com/office/drawing/2014/main" id="{B00DD272-C2CD-4725-9916-6445DC03DD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2213" y="5797550"/>
            <a:ext cx="13938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(c) ACK loss</a:t>
            </a:r>
          </a:p>
        </p:txBody>
      </p:sp>
      <p:grpSp>
        <p:nvGrpSpPr>
          <p:cNvPr id="369745" name="Group 81">
            <a:extLst>
              <a:ext uri="{FF2B5EF4-FFF2-40B4-BE49-F238E27FC236}">
                <a16:creationId xmlns:a16="http://schemas.microsoft.com/office/drawing/2014/main" id="{3453F7E5-7E4D-4D65-9E68-EFA4542107A8}"/>
              </a:ext>
            </a:extLst>
          </p:cNvPr>
          <p:cNvGrpSpPr>
            <a:grpSpLocks/>
          </p:cNvGrpSpPr>
          <p:nvPr/>
        </p:nvGrpSpPr>
        <p:grpSpPr bwMode="auto">
          <a:xfrm>
            <a:off x="1679575" y="2886075"/>
            <a:ext cx="1212850" cy="719138"/>
            <a:chOff x="1324" y="1931"/>
            <a:chExt cx="764" cy="453"/>
          </a:xfrm>
        </p:grpSpPr>
        <p:sp>
          <p:nvSpPr>
            <p:cNvPr id="46185" name="Line 27">
              <a:extLst>
                <a:ext uri="{FF2B5EF4-FFF2-40B4-BE49-F238E27FC236}">
                  <a16:creationId xmlns:a16="http://schemas.microsoft.com/office/drawing/2014/main" id="{A381342C-7DD9-4FA3-B7ED-925A2D1F9E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14" y="2031"/>
              <a:ext cx="574" cy="132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186" name="Text Box 28">
              <a:extLst>
                <a:ext uri="{FF2B5EF4-FFF2-40B4-BE49-F238E27FC236}">
                  <a16:creationId xmlns:a16="http://schemas.microsoft.com/office/drawing/2014/main" id="{9FC300DD-6D44-484D-B555-D662BB0B5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56" y="1931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8000"/>
                  </a:solidFill>
                  <a:latin typeface="Arial" panose="020B0604020202020204" pitchFamily="34" charset="0"/>
                </a:rPr>
                <a:t>ack1</a:t>
              </a:r>
            </a:p>
          </p:txBody>
        </p:sp>
        <p:sp>
          <p:nvSpPr>
            <p:cNvPr id="46187" name="Text Box 68">
              <a:extLst>
                <a:ext uri="{FF2B5EF4-FFF2-40B4-BE49-F238E27FC236}">
                  <a16:creationId xmlns:a16="http://schemas.microsoft.com/office/drawing/2014/main" id="{6D6A59CB-4058-45B7-89EF-16411328A2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3" y="2040"/>
              <a:ext cx="215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>
                  <a:solidFill>
                    <a:srgbClr val="FF0000"/>
                  </a:solidFill>
                  <a:latin typeface="Tahoma" panose="020B0604030504040204" pitchFamily="34" charset="0"/>
                </a:rPr>
                <a:t>X</a:t>
              </a:r>
            </a:p>
          </p:txBody>
        </p:sp>
        <p:sp>
          <p:nvSpPr>
            <p:cNvPr id="46188" name="Text Box 69">
              <a:extLst>
                <a:ext uri="{FF2B5EF4-FFF2-40B4-BE49-F238E27FC236}">
                  <a16:creationId xmlns:a16="http://schemas.microsoft.com/office/drawing/2014/main" id="{04267002-8486-4413-B8C4-733A5A17D6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4" y="2172"/>
              <a:ext cx="32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i="1">
                  <a:solidFill>
                    <a:srgbClr val="FF0000"/>
                  </a:solidFill>
                  <a:latin typeface="Tahoma" panose="020B0604030504040204" pitchFamily="34" charset="0"/>
                </a:rPr>
                <a:t>loss</a:t>
              </a:r>
            </a:p>
          </p:txBody>
        </p:sp>
      </p:grpSp>
      <p:grpSp>
        <p:nvGrpSpPr>
          <p:cNvPr id="369734" name="Group 70">
            <a:extLst>
              <a:ext uri="{FF2B5EF4-FFF2-40B4-BE49-F238E27FC236}">
                <a16:creationId xmlns:a16="http://schemas.microsoft.com/office/drawing/2014/main" id="{97188C5E-D141-45F9-8CDF-CDA98A953DCF}"/>
              </a:ext>
            </a:extLst>
          </p:cNvPr>
          <p:cNvGrpSpPr>
            <a:grpSpLocks/>
          </p:cNvGrpSpPr>
          <p:nvPr/>
        </p:nvGrpSpPr>
        <p:grpSpPr bwMode="auto">
          <a:xfrm>
            <a:off x="1303338" y="2792413"/>
            <a:ext cx="122237" cy="1033462"/>
            <a:chOff x="3651" y="1878"/>
            <a:chExt cx="78" cy="963"/>
          </a:xfrm>
        </p:grpSpPr>
        <p:sp>
          <p:nvSpPr>
            <p:cNvPr id="46182" name="Line 71">
              <a:extLst>
                <a:ext uri="{FF2B5EF4-FFF2-40B4-BE49-F238E27FC236}">
                  <a16:creationId xmlns:a16="http://schemas.microsoft.com/office/drawing/2014/main" id="{DE14DC0D-B5B5-4917-B61E-8EA75AAC70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9" y="1879"/>
              <a:ext cx="0" cy="9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183" name="Line 72">
              <a:extLst>
                <a:ext uri="{FF2B5EF4-FFF2-40B4-BE49-F238E27FC236}">
                  <a16:creationId xmlns:a16="http://schemas.microsoft.com/office/drawing/2014/main" id="{B81C9EDA-A226-40FA-BE3A-062B87904A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1878"/>
              <a:ext cx="7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184" name="Line 73">
              <a:extLst>
                <a:ext uri="{FF2B5EF4-FFF2-40B4-BE49-F238E27FC236}">
                  <a16:creationId xmlns:a16="http://schemas.microsoft.com/office/drawing/2014/main" id="{06CD0E28-4CB5-4BBF-B372-F0B6AEBC66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2841"/>
              <a:ext cx="7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69738" name="Group 74">
            <a:extLst>
              <a:ext uri="{FF2B5EF4-FFF2-40B4-BE49-F238E27FC236}">
                <a16:creationId xmlns:a16="http://schemas.microsoft.com/office/drawing/2014/main" id="{1AF016D0-F4CB-45FE-BDBA-F3789105B2ED}"/>
              </a:ext>
            </a:extLst>
          </p:cNvPr>
          <p:cNvGrpSpPr>
            <a:grpSpLocks/>
          </p:cNvGrpSpPr>
          <p:nvPr/>
        </p:nvGrpSpPr>
        <p:grpSpPr bwMode="auto">
          <a:xfrm>
            <a:off x="1431925" y="3781425"/>
            <a:ext cx="1471613" cy="504825"/>
            <a:chOff x="855" y="1710"/>
            <a:chExt cx="927" cy="318"/>
          </a:xfrm>
        </p:grpSpPr>
        <p:sp>
          <p:nvSpPr>
            <p:cNvPr id="46180" name="Line 75">
              <a:extLst>
                <a:ext uri="{FF2B5EF4-FFF2-40B4-BE49-F238E27FC236}">
                  <a16:creationId xmlns:a16="http://schemas.microsoft.com/office/drawing/2014/main" id="{0E103B79-A02C-4A1D-9EBB-3DDB5F220E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1803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181" name="Text Box 76">
              <a:extLst>
                <a:ext uri="{FF2B5EF4-FFF2-40B4-BE49-F238E27FC236}">
                  <a16:creationId xmlns:a16="http://schemas.microsoft.com/office/drawing/2014/main" id="{0C05BE4F-151A-4B4E-8A40-12EE196DA4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4" y="1710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99"/>
                  </a:solidFill>
                  <a:latin typeface="Arial" panose="020B0604020202020204" pitchFamily="34" charset="0"/>
                </a:rPr>
                <a:t>pkt1</a:t>
              </a:r>
            </a:p>
          </p:txBody>
        </p:sp>
      </p:grpSp>
      <p:grpSp>
        <p:nvGrpSpPr>
          <p:cNvPr id="369741" name="Group 77">
            <a:extLst>
              <a:ext uri="{FF2B5EF4-FFF2-40B4-BE49-F238E27FC236}">
                <a16:creationId xmlns:a16="http://schemas.microsoft.com/office/drawing/2014/main" id="{0D0BBA56-E7EC-4185-BA4F-222DB55D0C6E}"/>
              </a:ext>
            </a:extLst>
          </p:cNvPr>
          <p:cNvGrpSpPr>
            <a:grpSpLocks/>
          </p:cNvGrpSpPr>
          <p:nvPr/>
        </p:nvGrpSpPr>
        <p:grpSpPr bwMode="auto">
          <a:xfrm>
            <a:off x="0" y="3405188"/>
            <a:ext cx="1377950" cy="731837"/>
            <a:chOff x="2802" y="2348"/>
            <a:chExt cx="868" cy="461"/>
          </a:xfrm>
        </p:grpSpPr>
        <p:pic>
          <p:nvPicPr>
            <p:cNvPr id="46178" name="Picture 78" descr="alarm_clock_ringing">
              <a:extLst>
                <a:ext uri="{FF2B5EF4-FFF2-40B4-BE49-F238E27FC236}">
                  <a16:creationId xmlns:a16="http://schemas.microsoft.com/office/drawing/2014/main" id="{2598AF2A-0675-4010-8837-4DA80F48C6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46" y="2348"/>
              <a:ext cx="275" cy="3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179" name="Text Box 79">
              <a:extLst>
                <a:ext uri="{FF2B5EF4-FFF2-40B4-BE49-F238E27FC236}">
                  <a16:creationId xmlns:a16="http://schemas.microsoft.com/office/drawing/2014/main" id="{211F6140-69FD-4B41-93E4-2F3C5FF041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2" y="2491"/>
              <a:ext cx="868" cy="3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r"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solidFill>
                    <a:srgbClr val="FF0000"/>
                  </a:solidFill>
                  <a:latin typeface="Tahoma" panose="020B0604030504040204" pitchFamily="34" charset="0"/>
                </a:rPr>
                <a:t>timeout</a:t>
              </a:r>
            </a:p>
            <a:p>
              <a:pPr algn="r"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Tahoma" panose="020B0604030504040204" pitchFamily="34" charset="0"/>
                </a:rPr>
                <a:t>resend pkt1</a:t>
              </a:r>
            </a:p>
          </p:txBody>
        </p:sp>
      </p:grpSp>
      <p:sp>
        <p:nvSpPr>
          <p:cNvPr id="369746" name="Text Box 82">
            <a:extLst>
              <a:ext uri="{FF2B5EF4-FFF2-40B4-BE49-F238E27FC236}">
                <a16:creationId xmlns:a16="http://schemas.microsoft.com/office/drawing/2014/main" id="{F0FFED8F-EEE0-4970-98F9-9B08C296D3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4600" y="2374900"/>
            <a:ext cx="10001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pkt1</a:t>
            </a:r>
          </a:p>
        </p:txBody>
      </p:sp>
      <p:sp>
        <p:nvSpPr>
          <p:cNvPr id="369747" name="Text Box 83">
            <a:extLst>
              <a:ext uri="{FF2B5EF4-FFF2-40B4-BE49-F238E27FC236}">
                <a16:creationId xmlns:a16="http://schemas.microsoft.com/office/drawing/2014/main" id="{955B575D-04D4-4BCE-8DFE-C8228DE906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4600" y="2600325"/>
            <a:ext cx="11969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ack1</a:t>
            </a:r>
          </a:p>
        </p:txBody>
      </p:sp>
      <p:sp>
        <p:nvSpPr>
          <p:cNvPr id="369748" name="Text Box 84">
            <a:extLst>
              <a:ext uri="{FF2B5EF4-FFF2-40B4-BE49-F238E27FC236}">
                <a16:creationId xmlns:a16="http://schemas.microsoft.com/office/drawing/2014/main" id="{19F878EF-E4DC-40CC-A7AD-89A9607B17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6500" y="3810000"/>
            <a:ext cx="15684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(detect duplicate)</a:t>
            </a:r>
          </a:p>
        </p:txBody>
      </p:sp>
      <p:grpSp>
        <p:nvGrpSpPr>
          <p:cNvPr id="369749" name="Group 85">
            <a:extLst>
              <a:ext uri="{FF2B5EF4-FFF2-40B4-BE49-F238E27FC236}">
                <a16:creationId xmlns:a16="http://schemas.microsoft.com/office/drawing/2014/main" id="{9B3146EF-E2CF-45B0-A59A-DC9E23C558FD}"/>
              </a:ext>
            </a:extLst>
          </p:cNvPr>
          <p:cNvGrpSpPr>
            <a:grpSpLocks/>
          </p:cNvGrpSpPr>
          <p:nvPr/>
        </p:nvGrpSpPr>
        <p:grpSpPr bwMode="auto">
          <a:xfrm>
            <a:off x="6126163" y="2147888"/>
            <a:ext cx="1471612" cy="504825"/>
            <a:chOff x="855" y="1710"/>
            <a:chExt cx="927" cy="318"/>
          </a:xfrm>
        </p:grpSpPr>
        <p:sp>
          <p:nvSpPr>
            <p:cNvPr id="46176" name="Line 86">
              <a:extLst>
                <a:ext uri="{FF2B5EF4-FFF2-40B4-BE49-F238E27FC236}">
                  <a16:creationId xmlns:a16="http://schemas.microsoft.com/office/drawing/2014/main" id="{58045F8C-2637-4C50-9912-4AE85AB0D5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1803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177" name="Text Box 87">
              <a:extLst>
                <a:ext uri="{FF2B5EF4-FFF2-40B4-BE49-F238E27FC236}">
                  <a16:creationId xmlns:a16="http://schemas.microsoft.com/office/drawing/2014/main" id="{C4F2B6F1-594E-4CB7-B66D-5FE23B19FF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4" y="1710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99"/>
                  </a:solidFill>
                  <a:latin typeface="Arial" panose="020B0604020202020204" pitchFamily="34" charset="0"/>
                </a:rPr>
                <a:t>pkt1</a:t>
              </a:r>
            </a:p>
          </p:txBody>
        </p:sp>
      </p:grpSp>
      <p:sp>
        <p:nvSpPr>
          <p:cNvPr id="46117" name="Text Box 88">
            <a:extLst>
              <a:ext uri="{FF2B5EF4-FFF2-40B4-BE49-F238E27FC236}">
                <a16:creationId xmlns:a16="http://schemas.microsoft.com/office/drawing/2014/main" id="{0D4B3772-5F46-4557-88AF-8F3FAE7CB8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8738" y="766763"/>
            <a:ext cx="9366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 u="sng">
                <a:solidFill>
                  <a:srgbClr val="000099"/>
                </a:solidFill>
                <a:latin typeface="Tahoma" panose="020B0604030504040204" pitchFamily="34" charset="0"/>
              </a:rPr>
              <a:t>sender</a:t>
            </a:r>
          </a:p>
        </p:txBody>
      </p:sp>
      <p:sp>
        <p:nvSpPr>
          <p:cNvPr id="46118" name="Text Box 89">
            <a:extLst>
              <a:ext uri="{FF2B5EF4-FFF2-40B4-BE49-F238E27FC236}">
                <a16:creationId xmlns:a16="http://schemas.microsoft.com/office/drawing/2014/main" id="{16D87612-765D-4BE9-B45D-DB362D44D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8725" y="762000"/>
            <a:ext cx="10715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 u="sng">
                <a:solidFill>
                  <a:srgbClr val="008000"/>
                </a:solidFill>
                <a:latin typeface="Tahoma" panose="020B0604030504040204" pitchFamily="34" charset="0"/>
              </a:rPr>
              <a:t>receiver</a:t>
            </a:r>
          </a:p>
        </p:txBody>
      </p:sp>
      <p:sp>
        <p:nvSpPr>
          <p:cNvPr id="369754" name="Text Box 90">
            <a:extLst>
              <a:ext uri="{FF2B5EF4-FFF2-40B4-BE49-F238E27FC236}">
                <a16:creationId xmlns:a16="http://schemas.microsoft.com/office/drawing/2014/main" id="{6E7759A6-0AF1-40B9-ABC1-0B360E31FE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2375" y="3541713"/>
            <a:ext cx="10001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pkt1</a:t>
            </a:r>
          </a:p>
        </p:txBody>
      </p:sp>
      <p:sp>
        <p:nvSpPr>
          <p:cNvPr id="369756" name="Text Box 92">
            <a:extLst>
              <a:ext uri="{FF2B5EF4-FFF2-40B4-BE49-F238E27FC236}">
                <a16:creationId xmlns:a16="http://schemas.microsoft.com/office/drawing/2014/main" id="{30380799-05C2-4FD3-864C-D770723AED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5075" y="1700213"/>
            <a:ext cx="11969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ack0</a:t>
            </a:r>
          </a:p>
        </p:txBody>
      </p:sp>
      <p:sp>
        <p:nvSpPr>
          <p:cNvPr id="369759" name="Text Box 95">
            <a:extLst>
              <a:ext uri="{FF2B5EF4-FFF2-40B4-BE49-F238E27FC236}">
                <a16:creationId xmlns:a16="http://schemas.microsoft.com/office/drawing/2014/main" id="{60162693-FA4A-4C3D-B96A-F60CEDF0AE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7300" y="1949450"/>
            <a:ext cx="1022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ack0</a:t>
            </a:r>
          </a:p>
        </p:txBody>
      </p:sp>
      <p:sp>
        <p:nvSpPr>
          <p:cNvPr id="369761" name="Text Box 97">
            <a:extLst>
              <a:ext uri="{FF2B5EF4-FFF2-40B4-BE49-F238E27FC236}">
                <a16:creationId xmlns:a16="http://schemas.microsoft.com/office/drawing/2014/main" id="{0B9E9F8C-BFF6-4FCA-B45C-CD57868CAD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1725" y="2168525"/>
            <a:ext cx="1174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pkt1</a:t>
            </a:r>
          </a:p>
        </p:txBody>
      </p:sp>
      <p:sp>
        <p:nvSpPr>
          <p:cNvPr id="46123" name="Text Box 99">
            <a:extLst>
              <a:ext uri="{FF2B5EF4-FFF2-40B4-BE49-F238E27FC236}">
                <a16:creationId xmlns:a16="http://schemas.microsoft.com/office/drawing/2014/main" id="{A20CDD38-75A3-46F5-9BF8-D975482DEF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0613" y="1206500"/>
            <a:ext cx="1174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pkt0</a:t>
            </a:r>
          </a:p>
        </p:txBody>
      </p:sp>
      <p:sp>
        <p:nvSpPr>
          <p:cNvPr id="369764" name="Text Box 100">
            <a:extLst>
              <a:ext uri="{FF2B5EF4-FFF2-40B4-BE49-F238E27FC236}">
                <a16:creationId xmlns:a16="http://schemas.microsoft.com/office/drawing/2014/main" id="{7230257B-F049-453C-8E82-DF4E6C037D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7138" y="1489075"/>
            <a:ext cx="10001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pkt0</a:t>
            </a:r>
          </a:p>
        </p:txBody>
      </p:sp>
      <p:grpSp>
        <p:nvGrpSpPr>
          <p:cNvPr id="369765" name="Group 101">
            <a:extLst>
              <a:ext uri="{FF2B5EF4-FFF2-40B4-BE49-F238E27FC236}">
                <a16:creationId xmlns:a16="http://schemas.microsoft.com/office/drawing/2014/main" id="{60BD7679-E9F1-4686-995F-6BD07D31E1F1}"/>
              </a:ext>
            </a:extLst>
          </p:cNvPr>
          <p:cNvGrpSpPr>
            <a:grpSpLocks/>
          </p:cNvGrpSpPr>
          <p:nvPr/>
        </p:nvGrpSpPr>
        <p:grpSpPr bwMode="auto">
          <a:xfrm>
            <a:off x="6116638" y="1276350"/>
            <a:ext cx="1471612" cy="512763"/>
            <a:chOff x="850" y="1159"/>
            <a:chExt cx="927" cy="323"/>
          </a:xfrm>
        </p:grpSpPr>
        <p:sp>
          <p:nvSpPr>
            <p:cNvPr id="46174" name="Line 102">
              <a:extLst>
                <a:ext uri="{FF2B5EF4-FFF2-40B4-BE49-F238E27FC236}">
                  <a16:creationId xmlns:a16="http://schemas.microsoft.com/office/drawing/2014/main" id="{D69C2260-14E3-47E3-940A-8CA5B07342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0" y="1257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175" name="Text Box 103">
              <a:extLst>
                <a:ext uri="{FF2B5EF4-FFF2-40B4-BE49-F238E27FC236}">
                  <a16:creationId xmlns:a16="http://schemas.microsoft.com/office/drawing/2014/main" id="{F05E003C-9F83-4CDD-9C75-803CDD2FAC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" y="1159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99"/>
                  </a:solidFill>
                  <a:latin typeface="Arial" panose="020B0604020202020204" pitchFamily="34" charset="0"/>
                </a:rPr>
                <a:t>pkt0</a:t>
              </a:r>
            </a:p>
          </p:txBody>
        </p:sp>
      </p:grpSp>
      <p:grpSp>
        <p:nvGrpSpPr>
          <p:cNvPr id="369774" name="Group 110">
            <a:extLst>
              <a:ext uri="{FF2B5EF4-FFF2-40B4-BE49-F238E27FC236}">
                <a16:creationId xmlns:a16="http://schemas.microsoft.com/office/drawing/2014/main" id="{36C95269-5F8A-4BA8-A5F2-6E5DC743E89B}"/>
              </a:ext>
            </a:extLst>
          </p:cNvPr>
          <p:cNvGrpSpPr>
            <a:grpSpLocks/>
          </p:cNvGrpSpPr>
          <p:nvPr/>
        </p:nvGrpSpPr>
        <p:grpSpPr bwMode="auto">
          <a:xfrm>
            <a:off x="6102350" y="1776413"/>
            <a:ext cx="1471613" cy="455612"/>
            <a:chOff x="841" y="1474"/>
            <a:chExt cx="927" cy="287"/>
          </a:xfrm>
        </p:grpSpPr>
        <p:sp>
          <p:nvSpPr>
            <p:cNvPr id="46172" name="Line 111">
              <a:extLst>
                <a:ext uri="{FF2B5EF4-FFF2-40B4-BE49-F238E27FC236}">
                  <a16:creationId xmlns:a16="http://schemas.microsoft.com/office/drawing/2014/main" id="{6FEFCC60-8A05-4814-AF5A-7942D6F3C5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1" y="153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173" name="Text Box 112">
              <a:extLst>
                <a:ext uri="{FF2B5EF4-FFF2-40B4-BE49-F238E27FC236}">
                  <a16:creationId xmlns:a16="http://schemas.microsoft.com/office/drawing/2014/main" id="{B44129AB-6CC5-4352-B07E-8EB6ADB53B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" y="1474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8000"/>
                  </a:solidFill>
                  <a:latin typeface="Arial" panose="020B0604020202020204" pitchFamily="34" charset="0"/>
                </a:rPr>
                <a:t>ack0</a:t>
              </a:r>
            </a:p>
          </p:txBody>
        </p:sp>
      </p:grpSp>
      <p:sp>
        <p:nvSpPr>
          <p:cNvPr id="46127" name="Text Box 116">
            <a:extLst>
              <a:ext uri="{FF2B5EF4-FFF2-40B4-BE49-F238E27FC236}">
                <a16:creationId xmlns:a16="http://schemas.microsoft.com/office/drawing/2014/main" id="{FC7C3A54-EC69-4D58-BF72-D9B78A169A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7738" y="5764213"/>
            <a:ext cx="3867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(d) premature timeout/ delayed ACK</a:t>
            </a:r>
          </a:p>
        </p:txBody>
      </p:sp>
      <p:grpSp>
        <p:nvGrpSpPr>
          <p:cNvPr id="369786" name="Group 122">
            <a:extLst>
              <a:ext uri="{FF2B5EF4-FFF2-40B4-BE49-F238E27FC236}">
                <a16:creationId xmlns:a16="http://schemas.microsoft.com/office/drawing/2014/main" id="{E96331DC-6C58-4A3B-B346-63300F2C21B1}"/>
              </a:ext>
            </a:extLst>
          </p:cNvPr>
          <p:cNvGrpSpPr>
            <a:grpSpLocks/>
          </p:cNvGrpSpPr>
          <p:nvPr/>
        </p:nvGrpSpPr>
        <p:grpSpPr bwMode="auto">
          <a:xfrm>
            <a:off x="6005513" y="2454275"/>
            <a:ext cx="122237" cy="1033463"/>
            <a:chOff x="3651" y="1878"/>
            <a:chExt cx="78" cy="963"/>
          </a:xfrm>
        </p:grpSpPr>
        <p:sp>
          <p:nvSpPr>
            <p:cNvPr id="46169" name="Line 123">
              <a:extLst>
                <a:ext uri="{FF2B5EF4-FFF2-40B4-BE49-F238E27FC236}">
                  <a16:creationId xmlns:a16="http://schemas.microsoft.com/office/drawing/2014/main" id="{97541244-F366-49BB-A55C-E9270A9727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9" y="1879"/>
              <a:ext cx="0" cy="9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170" name="Line 124">
              <a:extLst>
                <a:ext uri="{FF2B5EF4-FFF2-40B4-BE49-F238E27FC236}">
                  <a16:creationId xmlns:a16="http://schemas.microsoft.com/office/drawing/2014/main" id="{AB96816F-76E5-41B7-812C-6ACFB7748D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1878"/>
              <a:ext cx="7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171" name="Line 125">
              <a:extLst>
                <a:ext uri="{FF2B5EF4-FFF2-40B4-BE49-F238E27FC236}">
                  <a16:creationId xmlns:a16="http://schemas.microsoft.com/office/drawing/2014/main" id="{39DE85D2-5D3F-4D88-B1E3-5DEF6330B2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2841"/>
              <a:ext cx="7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69790" name="Group 126">
            <a:extLst>
              <a:ext uri="{FF2B5EF4-FFF2-40B4-BE49-F238E27FC236}">
                <a16:creationId xmlns:a16="http://schemas.microsoft.com/office/drawing/2014/main" id="{AB26A888-AAF2-4418-94E6-109AAA70284E}"/>
              </a:ext>
            </a:extLst>
          </p:cNvPr>
          <p:cNvGrpSpPr>
            <a:grpSpLocks/>
          </p:cNvGrpSpPr>
          <p:nvPr/>
        </p:nvGrpSpPr>
        <p:grpSpPr bwMode="auto">
          <a:xfrm>
            <a:off x="6134100" y="3443288"/>
            <a:ext cx="1471613" cy="504825"/>
            <a:chOff x="855" y="1710"/>
            <a:chExt cx="927" cy="318"/>
          </a:xfrm>
        </p:grpSpPr>
        <p:sp>
          <p:nvSpPr>
            <p:cNvPr id="46167" name="Line 127">
              <a:extLst>
                <a:ext uri="{FF2B5EF4-FFF2-40B4-BE49-F238E27FC236}">
                  <a16:creationId xmlns:a16="http://schemas.microsoft.com/office/drawing/2014/main" id="{8BAE1514-7DB5-44F5-8D5E-B36324699D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1803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168" name="Text Box 128">
              <a:extLst>
                <a:ext uri="{FF2B5EF4-FFF2-40B4-BE49-F238E27FC236}">
                  <a16:creationId xmlns:a16="http://schemas.microsoft.com/office/drawing/2014/main" id="{3318CA21-D1C5-4EB0-B682-50530246E9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4" y="1710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99"/>
                  </a:solidFill>
                  <a:latin typeface="Arial" panose="020B0604020202020204" pitchFamily="34" charset="0"/>
                </a:rPr>
                <a:t>pkt1</a:t>
              </a:r>
            </a:p>
          </p:txBody>
        </p:sp>
      </p:grpSp>
      <p:grpSp>
        <p:nvGrpSpPr>
          <p:cNvPr id="369793" name="Group 129">
            <a:extLst>
              <a:ext uri="{FF2B5EF4-FFF2-40B4-BE49-F238E27FC236}">
                <a16:creationId xmlns:a16="http://schemas.microsoft.com/office/drawing/2014/main" id="{2E70BD57-1C3E-4928-94DA-0DAD4731B99F}"/>
              </a:ext>
            </a:extLst>
          </p:cNvPr>
          <p:cNvGrpSpPr>
            <a:grpSpLocks/>
          </p:cNvGrpSpPr>
          <p:nvPr/>
        </p:nvGrpSpPr>
        <p:grpSpPr bwMode="auto">
          <a:xfrm>
            <a:off x="4702175" y="3067050"/>
            <a:ext cx="1377950" cy="731838"/>
            <a:chOff x="2802" y="2348"/>
            <a:chExt cx="868" cy="461"/>
          </a:xfrm>
        </p:grpSpPr>
        <p:pic>
          <p:nvPicPr>
            <p:cNvPr id="46165" name="Picture 130" descr="alarm_clock_ringing">
              <a:extLst>
                <a:ext uri="{FF2B5EF4-FFF2-40B4-BE49-F238E27FC236}">
                  <a16:creationId xmlns:a16="http://schemas.microsoft.com/office/drawing/2014/main" id="{97130884-FC6A-41FB-8000-35F4E8A85F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46" y="2348"/>
              <a:ext cx="275" cy="3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166" name="Text Box 131">
              <a:extLst>
                <a:ext uri="{FF2B5EF4-FFF2-40B4-BE49-F238E27FC236}">
                  <a16:creationId xmlns:a16="http://schemas.microsoft.com/office/drawing/2014/main" id="{A9B5BB51-1376-42AE-BE0E-BEFD2AF944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2" y="2491"/>
              <a:ext cx="868" cy="3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r"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solidFill>
                    <a:srgbClr val="FF0000"/>
                  </a:solidFill>
                  <a:latin typeface="Tahoma" panose="020B0604030504040204" pitchFamily="34" charset="0"/>
                </a:rPr>
                <a:t>timeout</a:t>
              </a:r>
            </a:p>
            <a:p>
              <a:pPr algn="r">
                <a:lnSpc>
                  <a:spcPct val="7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Tahoma" panose="020B0604030504040204" pitchFamily="34" charset="0"/>
                </a:rPr>
                <a:t>resend pkt1</a:t>
              </a:r>
            </a:p>
          </p:txBody>
        </p:sp>
      </p:grpSp>
      <p:grpSp>
        <p:nvGrpSpPr>
          <p:cNvPr id="369797" name="Group 133">
            <a:extLst>
              <a:ext uri="{FF2B5EF4-FFF2-40B4-BE49-F238E27FC236}">
                <a16:creationId xmlns:a16="http://schemas.microsoft.com/office/drawing/2014/main" id="{5281F765-93D0-47EC-A6A2-EBEB558225E1}"/>
              </a:ext>
            </a:extLst>
          </p:cNvPr>
          <p:cNvGrpSpPr>
            <a:grpSpLocks/>
          </p:cNvGrpSpPr>
          <p:nvPr/>
        </p:nvGrpSpPr>
        <p:grpSpPr bwMode="auto">
          <a:xfrm>
            <a:off x="6523038" y="2706688"/>
            <a:ext cx="1071562" cy="752475"/>
            <a:chOff x="4081" y="1705"/>
            <a:chExt cx="703" cy="453"/>
          </a:xfrm>
        </p:grpSpPr>
        <p:sp>
          <p:nvSpPr>
            <p:cNvPr id="46162" name="Line 118">
              <a:extLst>
                <a:ext uri="{FF2B5EF4-FFF2-40B4-BE49-F238E27FC236}">
                  <a16:creationId xmlns:a16="http://schemas.microsoft.com/office/drawing/2014/main" id="{A711FB91-D1E0-42D3-8200-A9FB7F7666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43" y="1705"/>
              <a:ext cx="441" cy="329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163" name="Text Box 119">
              <a:extLst>
                <a:ext uri="{FF2B5EF4-FFF2-40B4-BE49-F238E27FC236}">
                  <a16:creationId xmlns:a16="http://schemas.microsoft.com/office/drawing/2014/main" id="{C9957173-B51D-4756-9BF8-491A8AE9D9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1" y="1794"/>
              <a:ext cx="435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8000"/>
                  </a:solidFill>
                  <a:latin typeface="Arial" panose="020B0604020202020204" pitchFamily="34" charset="0"/>
                </a:rPr>
                <a:t>ack1</a:t>
              </a:r>
            </a:p>
          </p:txBody>
        </p:sp>
        <p:sp>
          <p:nvSpPr>
            <p:cNvPr id="46164" name="Line 132">
              <a:extLst>
                <a:ext uri="{FF2B5EF4-FFF2-40B4-BE49-F238E27FC236}">
                  <a16:creationId xmlns:a16="http://schemas.microsoft.com/office/drawing/2014/main" id="{D06712E2-BB3F-4982-98BE-2749FE1969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86" y="2047"/>
              <a:ext cx="146" cy="111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69800" name="Line 136">
            <a:extLst>
              <a:ext uri="{FF2B5EF4-FFF2-40B4-BE49-F238E27FC236}">
                <a16:creationId xmlns:a16="http://schemas.microsoft.com/office/drawing/2014/main" id="{093C2E4D-2967-45D5-83BC-0E2A0F54A9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24563" y="3251200"/>
            <a:ext cx="909637" cy="739775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369817" name="Group 153">
            <a:extLst>
              <a:ext uri="{FF2B5EF4-FFF2-40B4-BE49-F238E27FC236}">
                <a16:creationId xmlns:a16="http://schemas.microsoft.com/office/drawing/2014/main" id="{9903DB94-A855-4774-B833-5D0E65599FEB}"/>
              </a:ext>
            </a:extLst>
          </p:cNvPr>
          <p:cNvGrpSpPr>
            <a:grpSpLocks/>
          </p:cNvGrpSpPr>
          <p:nvPr/>
        </p:nvGrpSpPr>
        <p:grpSpPr bwMode="auto">
          <a:xfrm>
            <a:off x="4892675" y="3738563"/>
            <a:ext cx="4227513" cy="1752600"/>
            <a:chOff x="3082" y="2355"/>
            <a:chExt cx="2663" cy="1104"/>
          </a:xfrm>
        </p:grpSpPr>
        <p:sp>
          <p:nvSpPr>
            <p:cNvPr id="46134" name="Text Box 93">
              <a:extLst>
                <a:ext uri="{FF2B5EF4-FFF2-40B4-BE49-F238E27FC236}">
                  <a16:creationId xmlns:a16="http://schemas.microsoft.com/office/drawing/2014/main" id="{08BF86E3-AEE3-440C-B747-12CBFD4B3A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0" y="2491"/>
              <a:ext cx="75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Tahoma" panose="020B0604030504040204" pitchFamily="34" charset="0"/>
                </a:rPr>
                <a:t>send ack1</a:t>
              </a:r>
            </a:p>
          </p:txBody>
        </p:sp>
        <p:sp>
          <p:nvSpPr>
            <p:cNvPr id="46135" name="Text Box 96">
              <a:extLst>
                <a:ext uri="{FF2B5EF4-FFF2-40B4-BE49-F238E27FC236}">
                  <a16:creationId xmlns:a16="http://schemas.microsoft.com/office/drawing/2014/main" id="{7179C8C0-FAB5-4711-8D23-F33A595A20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82" y="2842"/>
              <a:ext cx="7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Tahoma" panose="020B0604030504040204" pitchFamily="34" charset="0"/>
                </a:rPr>
                <a:t>send pkt0</a:t>
              </a:r>
            </a:p>
          </p:txBody>
        </p:sp>
        <p:sp>
          <p:nvSpPr>
            <p:cNvPr id="46136" name="Text Box 98">
              <a:extLst>
                <a:ext uri="{FF2B5EF4-FFF2-40B4-BE49-F238E27FC236}">
                  <a16:creationId xmlns:a16="http://schemas.microsoft.com/office/drawing/2014/main" id="{D559DA8F-5FC0-496A-A062-EDA6A47EAB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" y="2703"/>
              <a:ext cx="64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Tahoma" panose="020B0604030504040204" pitchFamily="34" charset="0"/>
                </a:rPr>
                <a:t>rcv ack1</a:t>
              </a:r>
            </a:p>
          </p:txBody>
        </p:sp>
        <p:grpSp>
          <p:nvGrpSpPr>
            <p:cNvPr id="46137" name="Group 148">
              <a:extLst>
                <a:ext uri="{FF2B5EF4-FFF2-40B4-BE49-F238E27FC236}">
                  <a16:creationId xmlns:a16="http://schemas.microsoft.com/office/drawing/2014/main" id="{CFDC82AB-CD54-4340-9818-1FFAB4F62C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3" y="2895"/>
              <a:ext cx="927" cy="247"/>
              <a:chOff x="3849" y="2883"/>
              <a:chExt cx="927" cy="247"/>
            </a:xfrm>
          </p:grpSpPr>
          <p:sp>
            <p:nvSpPr>
              <p:cNvPr id="46160" name="Line 105">
                <a:extLst>
                  <a:ext uri="{FF2B5EF4-FFF2-40B4-BE49-F238E27FC236}">
                    <a16:creationId xmlns:a16="http://schemas.microsoft.com/office/drawing/2014/main" id="{F3189830-D21F-4145-9713-6759084792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9" y="2905"/>
                <a:ext cx="927" cy="225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161" name="Text Box 106">
                <a:extLst>
                  <a:ext uri="{FF2B5EF4-FFF2-40B4-BE49-F238E27FC236}">
                    <a16:creationId xmlns:a16="http://schemas.microsoft.com/office/drawing/2014/main" id="{1ECC99DE-EA92-4D0B-AAF1-19A4E1D2F9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34" y="2883"/>
                <a:ext cx="358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solidFill>
                      <a:srgbClr val="000099"/>
                    </a:solidFill>
                    <a:latin typeface="Arial" panose="020B0604020202020204" pitchFamily="34" charset="0"/>
                  </a:rPr>
                  <a:t>pkt0</a:t>
                </a:r>
              </a:p>
            </p:txBody>
          </p:sp>
        </p:grpSp>
        <p:grpSp>
          <p:nvGrpSpPr>
            <p:cNvPr id="46138" name="Group 150">
              <a:extLst>
                <a:ext uri="{FF2B5EF4-FFF2-40B4-BE49-F238E27FC236}">
                  <a16:creationId xmlns:a16="http://schemas.microsoft.com/office/drawing/2014/main" id="{B671BE44-C260-4E0D-AA54-EE636E6597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73" y="2603"/>
              <a:ext cx="927" cy="261"/>
              <a:chOff x="2229" y="3431"/>
              <a:chExt cx="927" cy="261"/>
            </a:xfrm>
          </p:grpSpPr>
          <p:sp>
            <p:nvSpPr>
              <p:cNvPr id="46158" name="Line 108">
                <a:extLst>
                  <a:ext uri="{FF2B5EF4-FFF2-40B4-BE49-F238E27FC236}">
                    <a16:creationId xmlns:a16="http://schemas.microsoft.com/office/drawing/2014/main" id="{632F31E8-0C5B-4F91-86A5-2BBF04C2BD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29" y="3467"/>
                <a:ext cx="927" cy="225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159" name="Text Box 109">
                <a:extLst>
                  <a:ext uri="{FF2B5EF4-FFF2-40B4-BE49-F238E27FC236}">
                    <a16:creationId xmlns:a16="http://schemas.microsoft.com/office/drawing/2014/main" id="{2ECED507-9967-4FAF-9A39-0DB2C2F083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83" y="3431"/>
                <a:ext cx="386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solidFill>
                      <a:srgbClr val="008000"/>
                    </a:solidFill>
                    <a:latin typeface="Arial" panose="020B0604020202020204" pitchFamily="34" charset="0"/>
                  </a:rPr>
                  <a:t>ack1</a:t>
                </a:r>
              </a:p>
            </p:txBody>
          </p:sp>
        </p:grpSp>
        <p:grpSp>
          <p:nvGrpSpPr>
            <p:cNvPr id="46139" name="Group 113">
              <a:extLst>
                <a:ext uri="{FF2B5EF4-FFF2-40B4-BE49-F238E27FC236}">
                  <a16:creationId xmlns:a16="http://schemas.microsoft.com/office/drawing/2014/main" id="{03D63316-530C-45AE-BBA0-A2CE4A6CE4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0" y="3110"/>
              <a:ext cx="927" cy="291"/>
              <a:chOff x="837" y="2540"/>
              <a:chExt cx="927" cy="291"/>
            </a:xfrm>
          </p:grpSpPr>
          <p:sp>
            <p:nvSpPr>
              <p:cNvPr id="46156" name="Line 114">
                <a:extLst>
                  <a:ext uri="{FF2B5EF4-FFF2-40B4-BE49-F238E27FC236}">
                    <a16:creationId xmlns:a16="http://schemas.microsoft.com/office/drawing/2014/main" id="{3FAEFDFF-004D-4832-A8A5-F4382D1C1A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7" y="2606"/>
                <a:ext cx="927" cy="225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157" name="Text Box 115">
                <a:extLst>
                  <a:ext uri="{FF2B5EF4-FFF2-40B4-BE49-F238E27FC236}">
                    <a16:creationId xmlns:a16="http://schemas.microsoft.com/office/drawing/2014/main" id="{11B24351-0BD6-4AC7-8A92-2EE7081242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86" y="2540"/>
                <a:ext cx="386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solidFill>
                      <a:srgbClr val="008000"/>
                    </a:solidFill>
                    <a:latin typeface="Arial" panose="020B0604020202020204" pitchFamily="34" charset="0"/>
                  </a:rPr>
                  <a:t>ack0</a:t>
                </a:r>
              </a:p>
            </p:txBody>
          </p:sp>
        </p:grpSp>
        <p:grpSp>
          <p:nvGrpSpPr>
            <p:cNvPr id="46140" name="Group 137">
              <a:extLst>
                <a:ext uri="{FF2B5EF4-FFF2-40B4-BE49-F238E27FC236}">
                  <a16:creationId xmlns:a16="http://schemas.microsoft.com/office/drawing/2014/main" id="{553BB8D3-71F5-4ABB-911A-78BF91FB3A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1" y="2355"/>
              <a:ext cx="740" cy="375"/>
              <a:chOff x="2839" y="3285"/>
              <a:chExt cx="740" cy="375"/>
            </a:xfrm>
          </p:grpSpPr>
          <p:sp>
            <p:nvSpPr>
              <p:cNvPr id="46154" name="Text Box 134">
                <a:extLst>
                  <a:ext uri="{FF2B5EF4-FFF2-40B4-BE49-F238E27FC236}">
                    <a16:creationId xmlns:a16="http://schemas.microsoft.com/office/drawing/2014/main" id="{AE2F57DB-AE8B-419B-8EF1-7821DFD13E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39" y="3429"/>
                <a:ext cx="740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Tahoma" panose="020B0604030504040204" pitchFamily="34" charset="0"/>
                  </a:rPr>
                  <a:t>send pkt0</a:t>
                </a:r>
              </a:p>
            </p:txBody>
          </p:sp>
          <p:sp>
            <p:nvSpPr>
              <p:cNvPr id="46155" name="Text Box 135">
                <a:extLst>
                  <a:ext uri="{FF2B5EF4-FFF2-40B4-BE49-F238E27FC236}">
                    <a16:creationId xmlns:a16="http://schemas.microsoft.com/office/drawing/2014/main" id="{A4D2E63B-ACA7-4739-B569-78678CD917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16" y="3285"/>
                <a:ext cx="64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Tahoma" panose="020B0604030504040204" pitchFamily="34" charset="0"/>
                  </a:rPr>
                  <a:t>rcv ack1</a:t>
                </a:r>
              </a:p>
            </p:txBody>
          </p:sp>
        </p:grpSp>
        <p:grpSp>
          <p:nvGrpSpPr>
            <p:cNvPr id="46141" name="Group 138">
              <a:extLst>
                <a:ext uri="{FF2B5EF4-FFF2-40B4-BE49-F238E27FC236}">
                  <a16:creationId xmlns:a16="http://schemas.microsoft.com/office/drawing/2014/main" id="{D5ACEE92-69F6-4754-8EDC-9D48EB9086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7" y="2418"/>
              <a:ext cx="975" cy="359"/>
              <a:chOff x="850" y="1159"/>
              <a:chExt cx="927" cy="323"/>
            </a:xfrm>
          </p:grpSpPr>
          <p:sp>
            <p:nvSpPr>
              <p:cNvPr id="46152" name="Line 139">
                <a:extLst>
                  <a:ext uri="{FF2B5EF4-FFF2-40B4-BE49-F238E27FC236}">
                    <a16:creationId xmlns:a16="http://schemas.microsoft.com/office/drawing/2014/main" id="{24EB6DFC-AA63-48DA-AB4A-A4DD673A8B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0" y="1257"/>
                <a:ext cx="927" cy="225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153" name="Text Box 140">
                <a:extLst>
                  <a:ext uri="{FF2B5EF4-FFF2-40B4-BE49-F238E27FC236}">
                    <a16:creationId xmlns:a16="http://schemas.microsoft.com/office/drawing/2014/main" id="{716E37A3-B404-4219-B092-C92AAE9C59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09" y="1159"/>
                <a:ext cx="340" cy="1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solidFill>
                      <a:srgbClr val="000099"/>
                    </a:solidFill>
                    <a:latin typeface="Arial" panose="020B0604020202020204" pitchFamily="34" charset="0"/>
                  </a:rPr>
                  <a:t>pkt0</a:t>
                </a:r>
              </a:p>
            </p:txBody>
          </p:sp>
        </p:grpSp>
        <p:grpSp>
          <p:nvGrpSpPr>
            <p:cNvPr id="46142" name="Group 142">
              <a:extLst>
                <a:ext uri="{FF2B5EF4-FFF2-40B4-BE49-F238E27FC236}">
                  <a16:creationId xmlns:a16="http://schemas.microsoft.com/office/drawing/2014/main" id="{9CB536F2-FC61-4EFC-82F0-9D5EC9E6A6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82" y="2661"/>
              <a:ext cx="754" cy="354"/>
              <a:chOff x="4776" y="2967"/>
              <a:chExt cx="754" cy="354"/>
            </a:xfrm>
          </p:grpSpPr>
          <p:sp>
            <p:nvSpPr>
              <p:cNvPr id="46150" name="Text Box 143">
                <a:extLst>
                  <a:ext uri="{FF2B5EF4-FFF2-40B4-BE49-F238E27FC236}">
                    <a16:creationId xmlns:a16="http://schemas.microsoft.com/office/drawing/2014/main" id="{9B92D8F6-D6C9-41E0-BA90-64FCDDA9C8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80" y="2967"/>
                <a:ext cx="630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Tahoma" panose="020B0604030504040204" pitchFamily="34" charset="0"/>
                  </a:rPr>
                  <a:t>rcv pkt0</a:t>
                </a:r>
              </a:p>
            </p:txBody>
          </p:sp>
          <p:sp>
            <p:nvSpPr>
              <p:cNvPr id="46151" name="Text Box 144">
                <a:extLst>
                  <a:ext uri="{FF2B5EF4-FFF2-40B4-BE49-F238E27FC236}">
                    <a16:creationId xmlns:a16="http://schemas.microsoft.com/office/drawing/2014/main" id="{FC9CFD76-BC74-4DE4-BE85-25D3572203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76" y="3090"/>
                <a:ext cx="75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Tahoma" panose="020B0604030504040204" pitchFamily="34" charset="0"/>
                  </a:rPr>
                  <a:t>send ack0</a:t>
                </a:r>
              </a:p>
            </p:txBody>
          </p:sp>
        </p:grpSp>
        <p:grpSp>
          <p:nvGrpSpPr>
            <p:cNvPr id="46143" name="Group 149">
              <a:extLst>
                <a:ext uri="{FF2B5EF4-FFF2-40B4-BE49-F238E27FC236}">
                  <a16:creationId xmlns:a16="http://schemas.microsoft.com/office/drawing/2014/main" id="{0256BAF6-7821-486A-8ACD-D57610E593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0" y="2756"/>
              <a:ext cx="927" cy="309"/>
              <a:chOff x="3792" y="2738"/>
              <a:chExt cx="927" cy="309"/>
            </a:xfrm>
          </p:grpSpPr>
          <p:sp>
            <p:nvSpPr>
              <p:cNvPr id="46148" name="Line 146">
                <a:extLst>
                  <a:ext uri="{FF2B5EF4-FFF2-40B4-BE49-F238E27FC236}">
                    <a16:creationId xmlns:a16="http://schemas.microsoft.com/office/drawing/2014/main" id="{9528BE0F-5284-46BA-9A52-FEFAAD8CF7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92" y="2822"/>
                <a:ext cx="927" cy="225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149" name="Text Box 147">
                <a:extLst>
                  <a:ext uri="{FF2B5EF4-FFF2-40B4-BE49-F238E27FC236}">
                    <a16:creationId xmlns:a16="http://schemas.microsoft.com/office/drawing/2014/main" id="{B0EA47EF-77A5-4931-883F-41A66023D8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89" y="2738"/>
                <a:ext cx="386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solidFill>
                      <a:srgbClr val="008000"/>
                    </a:solidFill>
                    <a:latin typeface="Arial" panose="020B0604020202020204" pitchFamily="34" charset="0"/>
                  </a:rPr>
                  <a:t>ack0</a:t>
                </a:r>
              </a:p>
            </p:txBody>
          </p:sp>
        </p:grpSp>
        <p:grpSp>
          <p:nvGrpSpPr>
            <p:cNvPr id="46144" name="Group 152">
              <a:extLst>
                <a:ext uri="{FF2B5EF4-FFF2-40B4-BE49-F238E27FC236}">
                  <a16:creationId xmlns:a16="http://schemas.microsoft.com/office/drawing/2014/main" id="{52A68C5D-0AA3-487E-8137-064905A4E3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57" y="2967"/>
              <a:ext cx="988" cy="492"/>
              <a:chOff x="4757" y="2967"/>
              <a:chExt cx="988" cy="492"/>
            </a:xfrm>
          </p:grpSpPr>
          <p:sp>
            <p:nvSpPr>
              <p:cNvPr id="46145" name="Text Box 91">
                <a:extLst>
                  <a:ext uri="{FF2B5EF4-FFF2-40B4-BE49-F238E27FC236}">
                    <a16:creationId xmlns:a16="http://schemas.microsoft.com/office/drawing/2014/main" id="{6187566A-1ED0-4799-8397-D663E110A9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80" y="2967"/>
                <a:ext cx="630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Tahoma" panose="020B0604030504040204" pitchFamily="34" charset="0"/>
                  </a:rPr>
                  <a:t>rcv pkt0</a:t>
                </a:r>
              </a:p>
            </p:txBody>
          </p:sp>
          <p:sp>
            <p:nvSpPr>
              <p:cNvPr id="46146" name="Text Box 94">
                <a:extLst>
                  <a:ext uri="{FF2B5EF4-FFF2-40B4-BE49-F238E27FC236}">
                    <a16:creationId xmlns:a16="http://schemas.microsoft.com/office/drawing/2014/main" id="{2648B6DF-525C-42D0-8918-165608D668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82" y="3228"/>
                <a:ext cx="75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Tahoma" panose="020B0604030504040204" pitchFamily="34" charset="0"/>
                  </a:rPr>
                  <a:t>send ack0</a:t>
                </a:r>
              </a:p>
            </p:txBody>
          </p:sp>
          <p:sp>
            <p:nvSpPr>
              <p:cNvPr id="46147" name="Text Box 151">
                <a:extLst>
                  <a:ext uri="{FF2B5EF4-FFF2-40B4-BE49-F238E27FC236}">
                    <a16:creationId xmlns:a16="http://schemas.microsoft.com/office/drawing/2014/main" id="{6B07D6A7-1BDF-45EE-94E2-A5A305AD3F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57" y="3128"/>
                <a:ext cx="98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Tahoma" panose="020B0604030504040204" pitchFamily="34" charset="0"/>
                  </a:rPr>
                  <a:t>(detect duplicate)</a:t>
                </a: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69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697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697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369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697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697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69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6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3696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696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369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1000"/>
                                        <p:tgtEl>
                                          <p:spTgt spid="369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369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69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3697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369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369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7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2" dur="500"/>
                                        <p:tgtEl>
                                          <p:spTgt spid="369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7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369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7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3697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8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369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8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3697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9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500"/>
                                        <p:tgtEl>
                                          <p:spTgt spid="3697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9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6" dur="500"/>
                                        <p:tgtEl>
                                          <p:spTgt spid="369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1" dur="500"/>
                                        <p:tgtEl>
                                          <p:spTgt spid="369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5" dur="500"/>
                                        <p:tgtEl>
                                          <p:spTgt spid="3697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500"/>
                                        <p:tgtEl>
                                          <p:spTgt spid="369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1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3" dur="500"/>
                                        <p:tgtEl>
                                          <p:spTgt spid="369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7" dur="500"/>
                                        <p:tgtEl>
                                          <p:spTgt spid="369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1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1" dur="500"/>
                                        <p:tgtEl>
                                          <p:spTgt spid="369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5" dur="500"/>
                                        <p:tgtEl>
                                          <p:spTgt spid="369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2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9" dur="500"/>
                                        <p:tgtEl>
                                          <p:spTgt spid="3697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3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3" dur="500"/>
                                        <p:tgtEl>
                                          <p:spTgt spid="369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13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1000"/>
                                        <p:tgtEl>
                                          <p:spTgt spid="369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0" dur="500"/>
                                        <p:tgtEl>
                                          <p:spTgt spid="369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14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4" dur="500"/>
                                        <p:tgtEl>
                                          <p:spTgt spid="3697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 nodeType="clickPar">
                      <p:stCondLst>
                        <p:cond delay="indefinite"/>
                      </p:stCondLst>
                      <p:childTnLst>
                        <p:par>
                          <p:cTn id="1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9" dur="500"/>
                                        <p:tgtEl>
                                          <p:spTgt spid="3697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2" dur="500"/>
                                        <p:tgtEl>
                                          <p:spTgt spid="369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6" dur="500"/>
                                        <p:tgtEl>
                                          <p:spTgt spid="3697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9" dur="500"/>
                                        <p:tgtEl>
                                          <p:spTgt spid="369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 nodeType="clickPar">
                      <p:stCondLst>
                        <p:cond delay="indefinite"/>
                      </p:stCondLst>
                      <p:childTnLst>
                        <p:par>
                          <p:cTn id="1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4" dur="500"/>
                                        <p:tgtEl>
                                          <p:spTgt spid="369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9673" grpId="0"/>
      <p:bldP spid="369678" grpId="0"/>
      <p:bldP spid="369703" grpId="0"/>
      <p:bldP spid="369704" grpId="0"/>
      <p:bldP spid="369705" grpId="0"/>
      <p:bldP spid="369707" grpId="0"/>
      <p:bldP spid="369708" grpId="0"/>
      <p:bldP spid="369709" grpId="0"/>
      <p:bldP spid="369710" grpId="0"/>
      <p:bldP spid="369747" grpId="0"/>
      <p:bldP spid="369748" grpId="0"/>
      <p:bldP spid="369756" grpId="0"/>
      <p:bldP spid="369759" grpId="0"/>
      <p:bldP spid="369761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Footer Placeholder 5">
            <a:extLst>
              <a:ext uri="{FF2B5EF4-FFF2-40B4-BE49-F238E27FC236}">
                <a16:creationId xmlns:a16="http://schemas.microsoft.com/office/drawing/2014/main" id="{1817B75A-A87A-4007-8287-9929B8FBA3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47107" name="Slide Number Placeholder 6">
            <a:extLst>
              <a:ext uri="{FF2B5EF4-FFF2-40B4-BE49-F238E27FC236}">
                <a16:creationId xmlns:a16="http://schemas.microsoft.com/office/drawing/2014/main" id="{D94153B3-8AF1-4412-AEE6-1C457316BF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7EF8B80E-FD44-4A80-9883-A7BF202C5E29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43012" name="Rectangle 2">
            <a:extLst>
              <a:ext uri="{FF2B5EF4-FFF2-40B4-BE49-F238E27FC236}">
                <a16:creationId xmlns:a16="http://schemas.microsoft.com/office/drawing/2014/main" id="{D7969A13-2495-44E4-8CE0-A3EEB18A22B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4000">
                <a:ea typeface="ＭＳ Ｐゴシック" charset="0"/>
                <a:cs typeface="+mj-cs"/>
              </a:rPr>
              <a:t>Performance of rdt3.0</a:t>
            </a:r>
            <a:endParaRPr lang="en-US">
              <a:ea typeface="ＭＳ Ｐゴシック" charset="0"/>
              <a:cs typeface="+mj-cs"/>
            </a:endParaRPr>
          </a:p>
        </p:txBody>
      </p:sp>
      <p:sp>
        <p:nvSpPr>
          <p:cNvPr id="43013" name="Rectangle 3">
            <a:extLst>
              <a:ext uri="{FF2B5EF4-FFF2-40B4-BE49-F238E27FC236}">
                <a16:creationId xmlns:a16="http://schemas.microsoft.com/office/drawing/2014/main" id="{56E6965B-9AFE-40BB-B0B3-39CF0F628C18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455738"/>
            <a:ext cx="8372475" cy="990600"/>
          </a:xfrm>
        </p:spPr>
        <p:txBody>
          <a:bodyPr/>
          <a:lstStyle/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rdt3.0 is correct, but performance stinks</a:t>
            </a:r>
          </a:p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e.g.: 1 Gbps link, 15 ms prop. delay, 8000 bit packet:</a:t>
            </a:r>
          </a:p>
          <a:p>
            <a:pPr>
              <a:buFont typeface="Wingdings" charset="2"/>
              <a:buChar char="§"/>
              <a:defRPr/>
            </a:pPr>
            <a:endParaRPr lang="en-US">
              <a:ea typeface="ＭＳ Ｐゴシック" charset="0"/>
              <a:cs typeface="+mn-cs"/>
            </a:endParaRPr>
          </a:p>
        </p:txBody>
      </p:sp>
      <p:sp>
        <p:nvSpPr>
          <p:cNvPr id="47110" name="Rectangle 4">
            <a:extLst>
              <a:ext uri="{FF2B5EF4-FFF2-40B4-BE49-F238E27FC236}">
                <a16:creationId xmlns:a16="http://schemas.microsoft.com/office/drawing/2014/main" id="{643DA913-A9F0-4487-8877-061C046084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513138"/>
            <a:ext cx="8372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6889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lvl="1">
              <a:buFont typeface="Wingdings" panose="05000000000000000000" pitchFamily="2" charset="2"/>
              <a:buChar char="§"/>
            </a:pPr>
            <a:r>
              <a:rPr lang="en-US" altLang="en-US" sz="2400"/>
              <a:t>U </a:t>
            </a:r>
            <a:r>
              <a:rPr lang="en-US" altLang="en-US" sz="2400" baseline="-25000"/>
              <a:t>sender</a:t>
            </a:r>
            <a:r>
              <a:rPr lang="en-US" altLang="en-US" sz="2400"/>
              <a:t>: </a:t>
            </a:r>
            <a:r>
              <a:rPr lang="en-US" altLang="en-US" sz="2400" i="1">
                <a:solidFill>
                  <a:srgbClr val="CC0000"/>
                </a:solidFill>
              </a:rPr>
              <a:t>utilization</a:t>
            </a:r>
            <a:r>
              <a:rPr lang="en-US" altLang="en-US" sz="2400"/>
              <a:t> – fraction of time sender busy sending</a:t>
            </a:r>
          </a:p>
        </p:txBody>
      </p:sp>
      <p:graphicFrame>
        <p:nvGraphicFramePr>
          <p:cNvPr id="47111" name="Object 5">
            <a:extLst>
              <a:ext uri="{FF2B5EF4-FFF2-40B4-BE49-F238E27FC236}">
                <a16:creationId xmlns:a16="http://schemas.microsoft.com/office/drawing/2014/main" id="{4BCCA70E-9789-4D1E-87AE-57ACFE24290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90688" y="3970338"/>
          <a:ext cx="6748462" cy="933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28" name="Picture" r:id="rId3" imgW="3581400" imgH="495300" progId="Word.Picture.8">
                  <p:embed/>
                </p:oleObj>
              </mc:Choice>
              <mc:Fallback>
                <p:oleObj name="Picture" r:id="rId3" imgW="3581400" imgH="495300" progId="Word.Picture.8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90688" y="3970338"/>
                        <a:ext cx="6748462" cy="9334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112" name="Rectangle 7">
            <a:extLst>
              <a:ext uri="{FF2B5EF4-FFF2-40B4-BE49-F238E27FC236}">
                <a16:creationId xmlns:a16="http://schemas.microsoft.com/office/drawing/2014/main" id="{56BA1ABA-34C9-40DB-909D-500C2A028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4960938"/>
            <a:ext cx="8372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92100" indent="-2921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688975" indent="-231775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lvl="1"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400">
                <a:latin typeface="Gill Sans MT" panose="020B0502020104020203" pitchFamily="34" charset="0"/>
              </a:rPr>
              <a:t>if RTT=30 msec, 1KB pkt every 30 msec: 33kB/sec thruput over 1 Gbps link</a:t>
            </a:r>
          </a:p>
          <a:p>
            <a:pPr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800">
                <a:latin typeface="Gill Sans MT" panose="020B0502020104020203" pitchFamily="34" charset="0"/>
              </a:rPr>
              <a:t>network protocol limits use of physical resources!</a:t>
            </a:r>
          </a:p>
        </p:txBody>
      </p:sp>
      <p:pic>
        <p:nvPicPr>
          <p:cNvPr id="47113" name="Picture 9" descr="underline_base">
            <a:extLst>
              <a:ext uri="{FF2B5EF4-FFF2-40B4-BE49-F238E27FC236}">
                <a16:creationId xmlns:a16="http://schemas.microsoft.com/office/drawing/2014/main" id="{60095575-4FF4-4EAF-9D64-EFD0524C9920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1006475"/>
            <a:ext cx="5027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7114" name="Group 24">
            <a:extLst>
              <a:ext uri="{FF2B5EF4-FFF2-40B4-BE49-F238E27FC236}">
                <a16:creationId xmlns:a16="http://schemas.microsoft.com/office/drawing/2014/main" id="{0525136C-A9AE-403B-BC68-7E79776BA5E1}"/>
              </a:ext>
            </a:extLst>
          </p:cNvPr>
          <p:cNvGrpSpPr>
            <a:grpSpLocks/>
          </p:cNvGrpSpPr>
          <p:nvPr/>
        </p:nvGrpSpPr>
        <p:grpSpPr bwMode="auto">
          <a:xfrm>
            <a:off x="1789113" y="2438400"/>
            <a:ext cx="5903912" cy="812800"/>
            <a:chOff x="137" y="1675"/>
            <a:chExt cx="3719" cy="512"/>
          </a:xfrm>
        </p:grpSpPr>
        <p:sp>
          <p:nvSpPr>
            <p:cNvPr id="47115" name="Text Box 10">
              <a:extLst>
                <a:ext uri="{FF2B5EF4-FFF2-40B4-BE49-F238E27FC236}">
                  <a16:creationId xmlns:a16="http://schemas.microsoft.com/office/drawing/2014/main" id="{6AB19A25-4421-40F9-8A14-EB4CD933E8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" y="1795"/>
              <a:ext cx="70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i="1">
                  <a:latin typeface="Arial" panose="020B0604020202020204" pitchFamily="34" charset="0"/>
                </a:rPr>
                <a:t>D</a:t>
              </a:r>
              <a:r>
                <a:rPr lang="en-US" altLang="en-US" sz="2400" i="1" baseline="-25000">
                  <a:latin typeface="Arial" panose="020B0604020202020204" pitchFamily="34" charset="0"/>
                </a:rPr>
                <a:t>trans</a:t>
              </a:r>
              <a:r>
                <a:rPr lang="en-US" altLang="en-US" sz="2400" i="1">
                  <a:latin typeface="Arial" panose="020B0604020202020204" pitchFamily="34" charset="0"/>
                </a:rPr>
                <a:t> =</a:t>
              </a:r>
            </a:p>
          </p:txBody>
        </p:sp>
        <p:grpSp>
          <p:nvGrpSpPr>
            <p:cNvPr id="47116" name="Group 14">
              <a:extLst>
                <a:ext uri="{FF2B5EF4-FFF2-40B4-BE49-F238E27FC236}">
                  <a16:creationId xmlns:a16="http://schemas.microsoft.com/office/drawing/2014/main" id="{E658C544-D334-4F72-B30B-8AE632715D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7" y="1677"/>
              <a:ext cx="255" cy="496"/>
              <a:chOff x="155" y="2937"/>
              <a:chExt cx="255" cy="496"/>
            </a:xfrm>
          </p:grpSpPr>
          <p:sp>
            <p:nvSpPr>
              <p:cNvPr id="47125" name="Text Box 11">
                <a:extLst>
                  <a:ext uri="{FF2B5EF4-FFF2-40B4-BE49-F238E27FC236}">
                    <a16:creationId xmlns:a16="http://schemas.microsoft.com/office/drawing/2014/main" id="{B5C025BC-F562-461B-9A0E-F1C0B0C7BD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6" y="2937"/>
                <a:ext cx="21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 i="1">
                    <a:latin typeface="Tahoma" panose="020B0604030504040204" pitchFamily="34" charset="0"/>
                  </a:rPr>
                  <a:t>L</a:t>
                </a:r>
              </a:p>
            </p:txBody>
          </p:sp>
          <p:sp>
            <p:nvSpPr>
              <p:cNvPr id="47126" name="Text Box 12">
                <a:extLst>
                  <a:ext uri="{FF2B5EF4-FFF2-40B4-BE49-F238E27FC236}">
                    <a16:creationId xmlns:a16="http://schemas.microsoft.com/office/drawing/2014/main" id="{2AAE1B99-61E3-44ED-A0E5-C2A12CDEFE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5" y="3145"/>
                <a:ext cx="255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 i="1">
                    <a:latin typeface="Arial" panose="020B0604020202020204" pitchFamily="34" charset="0"/>
                  </a:rPr>
                  <a:t>R</a:t>
                </a:r>
              </a:p>
            </p:txBody>
          </p:sp>
          <p:sp>
            <p:nvSpPr>
              <p:cNvPr id="47127" name="Line 13">
                <a:extLst>
                  <a:ext uri="{FF2B5EF4-FFF2-40B4-BE49-F238E27FC236}">
                    <a16:creationId xmlns:a16="http://schemas.microsoft.com/office/drawing/2014/main" id="{A6CD7A4B-7C00-4835-B5F1-802145A920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4" y="3192"/>
                <a:ext cx="18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7117" name="Group 19">
              <a:extLst>
                <a:ext uri="{FF2B5EF4-FFF2-40B4-BE49-F238E27FC236}">
                  <a16:creationId xmlns:a16="http://schemas.microsoft.com/office/drawing/2014/main" id="{0D6C9AB6-3980-42C1-958A-3A171BF9E5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33" y="1675"/>
              <a:ext cx="1225" cy="512"/>
              <a:chOff x="1401" y="1693"/>
              <a:chExt cx="1225" cy="512"/>
            </a:xfrm>
          </p:grpSpPr>
          <p:sp>
            <p:nvSpPr>
              <p:cNvPr id="47121" name="Text Box 6">
                <a:extLst>
                  <a:ext uri="{FF2B5EF4-FFF2-40B4-BE49-F238E27FC236}">
                    <a16:creationId xmlns:a16="http://schemas.microsoft.com/office/drawing/2014/main" id="{49F54F48-20C7-4638-880D-9A5303CF5F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85" y="1748"/>
                <a:ext cx="16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000">
                    <a:latin typeface="Comic Sans MS" panose="030F0702030302020204" pitchFamily="66" charset="0"/>
                  </a:rPr>
                  <a:t> </a:t>
                </a:r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122" name="Text Box 16">
                <a:extLst>
                  <a:ext uri="{FF2B5EF4-FFF2-40B4-BE49-F238E27FC236}">
                    <a16:creationId xmlns:a16="http://schemas.microsoft.com/office/drawing/2014/main" id="{3D1A2B3F-C0E2-4883-B5DA-0B4301ED69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63" y="1693"/>
                <a:ext cx="89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 i="1">
                    <a:latin typeface="Arial" panose="020B0604020202020204" pitchFamily="34" charset="0"/>
                  </a:rPr>
                  <a:t>8000 bits</a:t>
                </a:r>
              </a:p>
            </p:txBody>
          </p:sp>
          <p:sp>
            <p:nvSpPr>
              <p:cNvPr id="47123" name="Text Box 17">
                <a:extLst>
                  <a:ext uri="{FF2B5EF4-FFF2-40B4-BE49-F238E27FC236}">
                    <a16:creationId xmlns:a16="http://schemas.microsoft.com/office/drawing/2014/main" id="{BB118132-9D71-49BD-9A11-B938BD8627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1" y="1917"/>
                <a:ext cx="1225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 i="1">
                    <a:latin typeface="Tahoma" panose="020B0604030504040204" pitchFamily="34" charset="0"/>
                  </a:rPr>
                  <a:t>10</a:t>
                </a:r>
                <a:r>
                  <a:rPr lang="en-US" altLang="en-US" sz="2400" i="1" baseline="30000">
                    <a:latin typeface="Tahoma" panose="020B0604030504040204" pitchFamily="34" charset="0"/>
                  </a:rPr>
                  <a:t>9 </a:t>
                </a:r>
                <a:r>
                  <a:rPr lang="en-US" altLang="en-US" sz="2400" i="1">
                    <a:latin typeface="Tahoma" panose="020B0604030504040204" pitchFamily="34" charset="0"/>
                  </a:rPr>
                  <a:t>bits/sec</a:t>
                </a:r>
              </a:p>
            </p:txBody>
          </p:sp>
          <p:sp>
            <p:nvSpPr>
              <p:cNvPr id="47124" name="Line 18">
                <a:extLst>
                  <a:ext uri="{FF2B5EF4-FFF2-40B4-BE49-F238E27FC236}">
                    <a16:creationId xmlns:a16="http://schemas.microsoft.com/office/drawing/2014/main" id="{E8BB0FF9-0802-4D24-8B44-D33734A7FE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4" y="1950"/>
                <a:ext cx="97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47118" name="Text Box 20">
              <a:extLst>
                <a:ext uri="{FF2B5EF4-FFF2-40B4-BE49-F238E27FC236}">
                  <a16:creationId xmlns:a16="http://schemas.microsoft.com/office/drawing/2014/main" id="{F390D00D-7C66-4B5E-B3AF-F7B773ECEE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3" y="1789"/>
              <a:ext cx="22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latin typeface="Arial" panose="020B0604020202020204" pitchFamily="34" charset="0"/>
                </a:rPr>
                <a:t>=</a:t>
              </a:r>
            </a:p>
          </p:txBody>
        </p:sp>
        <p:sp>
          <p:nvSpPr>
            <p:cNvPr id="47119" name="Text Box 22">
              <a:extLst>
                <a:ext uri="{FF2B5EF4-FFF2-40B4-BE49-F238E27FC236}">
                  <a16:creationId xmlns:a16="http://schemas.microsoft.com/office/drawing/2014/main" id="{06509221-C43A-44B5-82B2-3CA0F42A05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9" y="1789"/>
              <a:ext cx="22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latin typeface="Arial" panose="020B0604020202020204" pitchFamily="34" charset="0"/>
                </a:rPr>
                <a:t>=</a:t>
              </a:r>
            </a:p>
          </p:txBody>
        </p:sp>
        <p:sp>
          <p:nvSpPr>
            <p:cNvPr id="47120" name="Text Box 23">
              <a:extLst>
                <a:ext uri="{FF2B5EF4-FFF2-40B4-BE49-F238E27FC236}">
                  <a16:creationId xmlns:a16="http://schemas.microsoft.com/office/drawing/2014/main" id="{68B6E054-0C05-4C82-BA19-439AF937B3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5" y="1777"/>
              <a:ext cx="1141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i="1">
                  <a:latin typeface="Arial" panose="020B0604020202020204" pitchFamily="34" charset="0"/>
                </a:rPr>
                <a:t>8 microsecs</a:t>
              </a:r>
            </a:p>
          </p:txBody>
        </p: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Footer Placeholder 4">
            <a:extLst>
              <a:ext uri="{FF2B5EF4-FFF2-40B4-BE49-F238E27FC236}">
                <a16:creationId xmlns:a16="http://schemas.microsoft.com/office/drawing/2014/main" id="{45DCCB8C-7C23-4F8C-8A69-D9E432E1B08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48131" name="Slide Number Placeholder 5">
            <a:extLst>
              <a:ext uri="{FF2B5EF4-FFF2-40B4-BE49-F238E27FC236}">
                <a16:creationId xmlns:a16="http://schemas.microsoft.com/office/drawing/2014/main" id="{68C34489-7243-4DB1-8C67-84C91B16AE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ABA4A3C8-E4F0-4EB7-BFE3-064EC0845002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48132" name="Picture 32" descr="underline_base">
            <a:extLst>
              <a:ext uri="{FF2B5EF4-FFF2-40B4-BE49-F238E27FC236}">
                <a16:creationId xmlns:a16="http://schemas.microsoft.com/office/drawing/2014/main" id="{4EA15AAA-77BB-4EB6-82EB-DCF7D7F26A2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5950" y="960438"/>
            <a:ext cx="667226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37" name="Rectangle 2">
            <a:extLst>
              <a:ext uri="{FF2B5EF4-FFF2-40B4-BE49-F238E27FC236}">
                <a16:creationId xmlns:a16="http://schemas.microsoft.com/office/drawing/2014/main" id="{3E8EBB4A-D61D-4715-877F-F45E2198A78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263525"/>
            <a:ext cx="7772400" cy="1008063"/>
          </a:xfrm>
        </p:spPr>
        <p:txBody>
          <a:bodyPr/>
          <a:lstStyle/>
          <a:p>
            <a:pPr>
              <a:defRPr/>
            </a:pPr>
            <a:r>
              <a:rPr lang="en-US" sz="4000">
                <a:ea typeface="ＭＳ Ｐゴシック" charset="0"/>
                <a:cs typeface="+mj-cs"/>
              </a:rPr>
              <a:t>rdt3.0: stop-and-wait operation</a:t>
            </a:r>
          </a:p>
        </p:txBody>
      </p:sp>
      <p:sp>
        <p:nvSpPr>
          <p:cNvPr id="48134" name="Line 3">
            <a:extLst>
              <a:ext uri="{FF2B5EF4-FFF2-40B4-BE49-F238E27FC236}">
                <a16:creationId xmlns:a16="http://schemas.microsoft.com/office/drawing/2014/main" id="{1461334D-0728-4B40-A8E7-D3706F0477DC}"/>
              </a:ext>
            </a:extLst>
          </p:cNvPr>
          <p:cNvSpPr>
            <a:spLocks noChangeShapeType="1"/>
          </p:cNvSpPr>
          <p:nvPr/>
        </p:nvSpPr>
        <p:spPr bwMode="auto">
          <a:xfrm>
            <a:off x="3557588" y="2001838"/>
            <a:ext cx="2227262" cy="9223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35" name="Text Box 4">
            <a:extLst>
              <a:ext uri="{FF2B5EF4-FFF2-40B4-BE49-F238E27FC236}">
                <a16:creationId xmlns:a16="http://schemas.microsoft.com/office/drawing/2014/main" id="{5C189D62-2BA1-403C-A228-5D0651C83B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363" y="1797050"/>
            <a:ext cx="3232150" cy="3524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first packet bit transmitted, t = 0</a:t>
            </a:r>
          </a:p>
        </p:txBody>
      </p:sp>
      <p:sp>
        <p:nvSpPr>
          <p:cNvPr id="48136" name="Line 5">
            <a:extLst>
              <a:ext uri="{FF2B5EF4-FFF2-40B4-BE49-F238E27FC236}">
                <a16:creationId xmlns:a16="http://schemas.microsoft.com/office/drawing/2014/main" id="{F8153D99-9E27-45A4-93B4-67DD954E425B}"/>
              </a:ext>
            </a:extLst>
          </p:cNvPr>
          <p:cNvSpPr>
            <a:spLocks noChangeShapeType="1"/>
          </p:cNvSpPr>
          <p:nvPr/>
        </p:nvSpPr>
        <p:spPr bwMode="auto">
          <a:xfrm>
            <a:off x="3546475" y="1782763"/>
            <a:ext cx="23813" cy="29130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37" name="Line 6">
            <a:extLst>
              <a:ext uri="{FF2B5EF4-FFF2-40B4-BE49-F238E27FC236}">
                <a16:creationId xmlns:a16="http://schemas.microsoft.com/office/drawing/2014/main" id="{F232C8E6-91E1-4D50-A76E-0EC5F2A90A19}"/>
              </a:ext>
            </a:extLst>
          </p:cNvPr>
          <p:cNvSpPr>
            <a:spLocks noChangeShapeType="1"/>
          </p:cNvSpPr>
          <p:nvPr/>
        </p:nvSpPr>
        <p:spPr bwMode="auto">
          <a:xfrm>
            <a:off x="5773738" y="1795463"/>
            <a:ext cx="22225" cy="28908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38" name="Text Box 7">
            <a:extLst>
              <a:ext uri="{FF2B5EF4-FFF2-40B4-BE49-F238E27FC236}">
                <a16:creationId xmlns:a16="http://schemas.microsoft.com/office/drawing/2014/main" id="{F3628F2E-D659-4E40-8012-B1FA500586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7838" y="1446213"/>
            <a:ext cx="885825" cy="3508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sender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48139" name="Text Box 8">
            <a:extLst>
              <a:ext uri="{FF2B5EF4-FFF2-40B4-BE49-F238E27FC236}">
                <a16:creationId xmlns:a16="http://schemas.microsoft.com/office/drawing/2014/main" id="{D94C9376-2559-4409-8212-26E5CB2AB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95888" y="1446213"/>
            <a:ext cx="946150" cy="3508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receiver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48140" name="Line 9">
            <a:extLst>
              <a:ext uri="{FF2B5EF4-FFF2-40B4-BE49-F238E27FC236}">
                <a16:creationId xmlns:a16="http://schemas.microsoft.com/office/drawing/2014/main" id="{CF9FE890-68FB-4AE7-A392-269F6F0F98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570288" y="1997075"/>
            <a:ext cx="2190750" cy="31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41" name="Line 10">
            <a:extLst>
              <a:ext uri="{FF2B5EF4-FFF2-40B4-BE49-F238E27FC236}">
                <a16:creationId xmlns:a16="http://schemas.microsoft.com/office/drawing/2014/main" id="{4A8D9828-1B48-40EF-95ED-68602ABD0AA0}"/>
              </a:ext>
            </a:extLst>
          </p:cNvPr>
          <p:cNvSpPr>
            <a:spLocks noChangeShapeType="1"/>
          </p:cNvSpPr>
          <p:nvPr/>
        </p:nvSpPr>
        <p:spPr bwMode="auto">
          <a:xfrm>
            <a:off x="3575050" y="4108450"/>
            <a:ext cx="219233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42" name="Line 11">
            <a:extLst>
              <a:ext uri="{FF2B5EF4-FFF2-40B4-BE49-F238E27FC236}">
                <a16:creationId xmlns:a16="http://schemas.microsoft.com/office/drawing/2014/main" id="{0EA1E604-34EC-4E01-802E-86FF4EA0F75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575050" y="3165475"/>
            <a:ext cx="2209800" cy="922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43" name="Freeform 12">
            <a:extLst>
              <a:ext uri="{FF2B5EF4-FFF2-40B4-BE49-F238E27FC236}">
                <a16:creationId xmlns:a16="http://schemas.microsoft.com/office/drawing/2014/main" id="{68DF1A88-F11A-4C4A-B143-9D27176FD42B}"/>
              </a:ext>
            </a:extLst>
          </p:cNvPr>
          <p:cNvSpPr>
            <a:spLocks/>
          </p:cNvSpPr>
          <p:nvPr/>
        </p:nvSpPr>
        <p:spPr bwMode="auto">
          <a:xfrm>
            <a:off x="3552825" y="1995488"/>
            <a:ext cx="2232025" cy="1155700"/>
          </a:xfrm>
          <a:custGeom>
            <a:avLst/>
            <a:gdLst>
              <a:gd name="T0" fmla="*/ 0 w 2902"/>
              <a:gd name="T1" fmla="*/ 0 h 1185"/>
              <a:gd name="T2" fmla="*/ 2147483646 w 2902"/>
              <a:gd name="T3" fmla="*/ 2147483646 h 1185"/>
              <a:gd name="T4" fmla="*/ 2147483646 w 2902"/>
              <a:gd name="T5" fmla="*/ 2147483646 h 1185"/>
              <a:gd name="T6" fmla="*/ 0 w 2902"/>
              <a:gd name="T7" fmla="*/ 2147483646 h 1185"/>
              <a:gd name="T8" fmla="*/ 0 w 2902"/>
              <a:gd name="T9" fmla="*/ 0 h 11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02" h="1185">
                <a:moveTo>
                  <a:pt x="0" y="0"/>
                </a:moveTo>
                <a:lnTo>
                  <a:pt x="2895" y="937"/>
                </a:lnTo>
                <a:lnTo>
                  <a:pt x="2902" y="1185"/>
                </a:lnTo>
                <a:lnTo>
                  <a:pt x="0" y="247"/>
                </a:lnTo>
                <a:lnTo>
                  <a:pt x="0" y="0"/>
                </a:lnTo>
                <a:close/>
              </a:path>
            </a:pathLst>
          </a:custGeom>
          <a:solidFill>
            <a:srgbClr val="00CC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44" name="Line 13">
            <a:extLst>
              <a:ext uri="{FF2B5EF4-FFF2-40B4-BE49-F238E27FC236}">
                <a16:creationId xmlns:a16="http://schemas.microsoft.com/office/drawing/2014/main" id="{D9346DB3-2505-42F0-BE17-9111697F4A8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08363" y="1995488"/>
            <a:ext cx="1317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45" name="Line 14">
            <a:extLst>
              <a:ext uri="{FF2B5EF4-FFF2-40B4-BE49-F238E27FC236}">
                <a16:creationId xmlns:a16="http://schemas.microsoft.com/office/drawing/2014/main" id="{07952A2D-12A1-4F8A-BCE7-6DD9108BA1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08363" y="2236788"/>
            <a:ext cx="1317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46" name="Line 15">
            <a:extLst>
              <a:ext uri="{FF2B5EF4-FFF2-40B4-BE49-F238E27FC236}">
                <a16:creationId xmlns:a16="http://schemas.microsoft.com/office/drawing/2014/main" id="{0F8A48B8-D625-4DFC-8501-A7EF5FD496A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19475" y="4095750"/>
            <a:ext cx="133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47" name="Text Box 16">
            <a:extLst>
              <a:ext uri="{FF2B5EF4-FFF2-40B4-BE49-F238E27FC236}">
                <a16:creationId xmlns:a16="http://schemas.microsoft.com/office/drawing/2014/main" id="{431FA7B9-E33C-450B-B386-0A51B1CC5C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5900" y="2968625"/>
            <a:ext cx="847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RTT</a:t>
            </a:r>
            <a:r>
              <a:rPr lang="en-US" altLang="en-US" sz="1000">
                <a:latin typeface="Arial" panose="020B0604020202020204" pitchFamily="34" charset="0"/>
              </a:rPr>
              <a:t> 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48148" name="Line 17">
            <a:extLst>
              <a:ext uri="{FF2B5EF4-FFF2-40B4-BE49-F238E27FC236}">
                <a16:creationId xmlns:a16="http://schemas.microsoft.com/office/drawing/2014/main" id="{0226EFFA-6A70-4B1A-9812-78DA0A65A70A}"/>
              </a:ext>
            </a:extLst>
          </p:cNvPr>
          <p:cNvSpPr>
            <a:spLocks noChangeShapeType="1"/>
          </p:cNvSpPr>
          <p:nvPr/>
        </p:nvSpPr>
        <p:spPr bwMode="auto">
          <a:xfrm>
            <a:off x="3443288" y="3276600"/>
            <a:ext cx="11112" cy="8112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49" name="Line 18">
            <a:extLst>
              <a:ext uri="{FF2B5EF4-FFF2-40B4-BE49-F238E27FC236}">
                <a16:creationId xmlns:a16="http://schemas.microsoft.com/office/drawing/2014/main" id="{F3E6B30C-4CD5-4DA4-BD8B-0883817B305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48050" y="2259013"/>
            <a:ext cx="3175" cy="7683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50" name="Text Box 19">
            <a:extLst>
              <a:ext uri="{FF2B5EF4-FFF2-40B4-BE49-F238E27FC236}">
                <a16:creationId xmlns:a16="http://schemas.microsoft.com/office/drawing/2014/main" id="{A4086571-5CC5-411E-B7B0-6B2AE55B0F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074863"/>
            <a:ext cx="3465513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last packet bit transmitted, </a:t>
            </a: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t = L / R</a:t>
            </a:r>
            <a:endParaRPr lang="en-US" altLang="en-US" sz="1600">
              <a:solidFill>
                <a:srgbClr val="CC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48151" name="Line 20">
            <a:extLst>
              <a:ext uri="{FF2B5EF4-FFF2-40B4-BE49-F238E27FC236}">
                <a16:creationId xmlns:a16="http://schemas.microsoft.com/office/drawing/2014/main" id="{574E8B05-B9B2-405E-B797-4789B60F71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61038" y="2909888"/>
            <a:ext cx="133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52" name="Text Box 21">
            <a:extLst>
              <a:ext uri="{FF2B5EF4-FFF2-40B4-BE49-F238E27FC236}">
                <a16:creationId xmlns:a16="http://schemas.microsoft.com/office/drawing/2014/main" id="{C9A1457E-7085-4731-A75C-F4D6DF45C2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42000" y="2733675"/>
            <a:ext cx="24257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first packet bit arrives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48153" name="Line 22">
            <a:extLst>
              <a:ext uri="{FF2B5EF4-FFF2-40B4-BE49-F238E27FC236}">
                <a16:creationId xmlns:a16="http://schemas.microsoft.com/office/drawing/2014/main" id="{29DF8CCA-0C54-4507-BADE-88448C102AA1}"/>
              </a:ext>
            </a:extLst>
          </p:cNvPr>
          <p:cNvSpPr>
            <a:spLocks noChangeShapeType="1"/>
          </p:cNvSpPr>
          <p:nvPr/>
        </p:nvSpPr>
        <p:spPr bwMode="auto">
          <a:xfrm>
            <a:off x="5784850" y="3159125"/>
            <a:ext cx="127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54" name="Text Box 23">
            <a:extLst>
              <a:ext uri="{FF2B5EF4-FFF2-40B4-BE49-F238E27FC236}">
                <a16:creationId xmlns:a16="http://schemas.microsoft.com/office/drawing/2014/main" id="{5C6AD931-EFDD-4814-B4E7-44921B04D3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48350" y="2986088"/>
            <a:ext cx="3114675" cy="569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last packet bit arrives, send ACK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48155" name="Text Box 24">
            <a:extLst>
              <a:ext uri="{FF2B5EF4-FFF2-40B4-BE49-F238E27FC236}">
                <a16:creationId xmlns:a16="http://schemas.microsoft.com/office/drawing/2014/main" id="{2B2609E3-54AC-4231-86D0-EB6C68EFAD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500" y="3768725"/>
            <a:ext cx="2686050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ACK arrives, send next 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packet, </a:t>
            </a: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t = RTT + L / R</a:t>
            </a:r>
            <a:endParaRPr lang="en-US" altLang="en-US" sz="1600">
              <a:solidFill>
                <a:srgbClr val="CC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48156" name="Freeform 25">
            <a:extLst>
              <a:ext uri="{FF2B5EF4-FFF2-40B4-BE49-F238E27FC236}">
                <a16:creationId xmlns:a16="http://schemas.microsoft.com/office/drawing/2014/main" id="{BB28160A-2AB4-44DE-824E-8C65788B760B}"/>
              </a:ext>
            </a:extLst>
          </p:cNvPr>
          <p:cNvSpPr>
            <a:spLocks/>
          </p:cNvSpPr>
          <p:nvPr/>
        </p:nvSpPr>
        <p:spPr bwMode="auto">
          <a:xfrm>
            <a:off x="3570288" y="4103688"/>
            <a:ext cx="1419225" cy="577850"/>
          </a:xfrm>
          <a:custGeom>
            <a:avLst/>
            <a:gdLst>
              <a:gd name="T0" fmla="*/ 0 w 1845"/>
              <a:gd name="T1" fmla="*/ 0 h 592"/>
              <a:gd name="T2" fmla="*/ 2147483646 w 1845"/>
              <a:gd name="T3" fmla="*/ 2147483646 h 592"/>
              <a:gd name="T4" fmla="*/ 2147483646 w 1845"/>
              <a:gd name="T5" fmla="*/ 2147483646 h 592"/>
              <a:gd name="T6" fmla="*/ 0 w 1845"/>
              <a:gd name="T7" fmla="*/ 2147483646 h 592"/>
              <a:gd name="T8" fmla="*/ 0 w 1845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45" h="592">
                <a:moveTo>
                  <a:pt x="0" y="0"/>
                </a:moveTo>
                <a:lnTo>
                  <a:pt x="1845" y="592"/>
                </a:lnTo>
                <a:lnTo>
                  <a:pt x="1095" y="592"/>
                </a:lnTo>
                <a:lnTo>
                  <a:pt x="0" y="247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CCFF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8157" name="Group 26">
            <a:extLst>
              <a:ext uri="{FF2B5EF4-FFF2-40B4-BE49-F238E27FC236}">
                <a16:creationId xmlns:a16="http://schemas.microsoft.com/office/drawing/2014/main" id="{3F938893-C047-440E-9BD0-5304C57ED243}"/>
              </a:ext>
            </a:extLst>
          </p:cNvPr>
          <p:cNvGrpSpPr>
            <a:grpSpLocks/>
          </p:cNvGrpSpPr>
          <p:nvPr/>
        </p:nvGrpSpPr>
        <p:grpSpPr bwMode="auto">
          <a:xfrm>
            <a:off x="3563938" y="4095750"/>
            <a:ext cx="1281112" cy="534988"/>
            <a:chOff x="12315" y="13225"/>
            <a:chExt cx="2775" cy="913"/>
          </a:xfrm>
        </p:grpSpPr>
        <p:sp>
          <p:nvSpPr>
            <p:cNvPr id="48161" name="Line 27">
              <a:extLst>
                <a:ext uri="{FF2B5EF4-FFF2-40B4-BE49-F238E27FC236}">
                  <a16:creationId xmlns:a16="http://schemas.microsoft.com/office/drawing/2014/main" id="{5BFF90E6-7DD4-4F40-A010-2AE1D348A6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315" y="13225"/>
              <a:ext cx="1587" cy="5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2" name="Line 28">
              <a:extLst>
                <a:ext uri="{FF2B5EF4-FFF2-40B4-BE49-F238E27FC236}">
                  <a16:creationId xmlns:a16="http://schemas.microsoft.com/office/drawing/2014/main" id="{4D7C0EC1-9AE3-4DC2-AC69-40EBACBB41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915" y="13737"/>
              <a:ext cx="1175" cy="40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8158" name="Line 29">
            <a:extLst>
              <a:ext uri="{FF2B5EF4-FFF2-40B4-BE49-F238E27FC236}">
                <a16:creationId xmlns:a16="http://schemas.microsoft.com/office/drawing/2014/main" id="{144269B1-A05C-4221-AE0F-8253B9280FC9}"/>
              </a:ext>
            </a:extLst>
          </p:cNvPr>
          <p:cNvSpPr>
            <a:spLocks noChangeShapeType="1"/>
          </p:cNvSpPr>
          <p:nvPr/>
        </p:nvSpPr>
        <p:spPr bwMode="auto">
          <a:xfrm>
            <a:off x="3563938" y="4337050"/>
            <a:ext cx="317500" cy="123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59" name="Line 30">
            <a:extLst>
              <a:ext uri="{FF2B5EF4-FFF2-40B4-BE49-F238E27FC236}">
                <a16:creationId xmlns:a16="http://schemas.microsoft.com/office/drawing/2014/main" id="{AB9E37B2-D6F7-4925-A1D0-C9AF507C584D}"/>
              </a:ext>
            </a:extLst>
          </p:cNvPr>
          <p:cNvSpPr>
            <a:spLocks noChangeShapeType="1"/>
          </p:cNvSpPr>
          <p:nvPr/>
        </p:nvSpPr>
        <p:spPr bwMode="auto">
          <a:xfrm>
            <a:off x="3887788" y="4460875"/>
            <a:ext cx="541337" cy="234950"/>
          </a:xfrm>
          <a:prstGeom prst="line">
            <a:avLst/>
          </a:prstGeom>
          <a:noFill/>
          <a:ln w="9525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aphicFrame>
        <p:nvGraphicFramePr>
          <p:cNvPr id="48160" name="Object 35">
            <a:extLst>
              <a:ext uri="{FF2B5EF4-FFF2-40B4-BE49-F238E27FC236}">
                <a16:creationId xmlns:a16="http://schemas.microsoft.com/office/drawing/2014/main" id="{62991D87-D042-4EEA-984E-E053AD26313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55713" y="4862513"/>
          <a:ext cx="6748462" cy="933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63" name="Picture" r:id="rId4" imgW="3581400" imgH="495300" progId="Word.Picture.8">
                  <p:embed/>
                </p:oleObj>
              </mc:Choice>
              <mc:Fallback>
                <p:oleObj name="Picture" r:id="rId4" imgW="3581400" imgH="495300" progId="Word.Picture.8">
                  <p:embed/>
                  <p:pic>
                    <p:nvPicPr>
                      <p:cNvPr id="0" name="Object 3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5713" y="4862513"/>
                        <a:ext cx="6748462" cy="9334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Footer Placeholder 5">
            <a:extLst>
              <a:ext uri="{FF2B5EF4-FFF2-40B4-BE49-F238E27FC236}">
                <a16:creationId xmlns:a16="http://schemas.microsoft.com/office/drawing/2014/main" id="{46CC6768-BFE9-464B-A9AA-28B2328EA5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49155" name="Slide Number Placeholder 6">
            <a:extLst>
              <a:ext uri="{FF2B5EF4-FFF2-40B4-BE49-F238E27FC236}">
                <a16:creationId xmlns:a16="http://schemas.microsoft.com/office/drawing/2014/main" id="{415445D9-EA11-4693-80FA-14ECE3A332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B5A6A796-FE2F-46D9-AB81-7837C35030F0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49156" name="Picture 6" descr="underline_base">
            <a:extLst>
              <a:ext uri="{FF2B5EF4-FFF2-40B4-BE49-F238E27FC236}">
                <a16:creationId xmlns:a16="http://schemas.microsoft.com/office/drawing/2014/main" id="{71893125-00A6-4B73-B17D-EA6EF6253387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5" y="8032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61" name="Rectangle 2">
            <a:extLst>
              <a:ext uri="{FF2B5EF4-FFF2-40B4-BE49-F238E27FC236}">
                <a16:creationId xmlns:a16="http://schemas.microsoft.com/office/drawing/2014/main" id="{F2AD6CF8-F11B-4630-99E6-E97C189FFCF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85725"/>
            <a:ext cx="7772400" cy="1008063"/>
          </a:xfrm>
        </p:spPr>
        <p:txBody>
          <a:bodyPr/>
          <a:lstStyle/>
          <a:p>
            <a:pPr>
              <a:defRPr/>
            </a:pPr>
            <a:r>
              <a:rPr lang="en-US" sz="4000">
                <a:ea typeface="ＭＳ Ｐゴシック" charset="0"/>
                <a:cs typeface="+mj-cs"/>
              </a:rPr>
              <a:t>Pipelined protocols</a:t>
            </a:r>
            <a:endParaRPr lang="en-US">
              <a:ea typeface="ＭＳ Ｐゴシック" charset="0"/>
              <a:cs typeface="+mj-cs"/>
            </a:endParaRPr>
          </a:p>
        </p:txBody>
      </p:sp>
      <p:sp>
        <p:nvSpPr>
          <p:cNvPr id="49158" name="Rectangle 3">
            <a:extLst>
              <a:ext uri="{FF2B5EF4-FFF2-40B4-BE49-F238E27FC236}">
                <a16:creationId xmlns:a16="http://schemas.microsoft.com/office/drawing/2014/main" id="{746BCEC1-B30B-4208-AD4E-27FA0E2B6AE4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23875" y="1304925"/>
            <a:ext cx="7591425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pipelining:</a:t>
            </a:r>
            <a:r>
              <a:rPr lang="en-US" altLang="en-US"/>
              <a:t> sender allows multiple, </a:t>
            </a:r>
            <a:r>
              <a:rPr lang="ja-JP" altLang="en-US"/>
              <a:t>“</a:t>
            </a:r>
            <a:r>
              <a:rPr lang="en-US" altLang="ja-JP"/>
              <a:t>in-flight</a:t>
            </a:r>
            <a:r>
              <a:rPr lang="ja-JP" altLang="en-US"/>
              <a:t>”</a:t>
            </a:r>
            <a:r>
              <a:rPr lang="en-US" altLang="ja-JP"/>
              <a:t>, yet-to-be-acknowledged pkts</a:t>
            </a:r>
          </a:p>
          <a:p>
            <a:pPr lvl="1"/>
            <a:r>
              <a:rPr lang="en-US" altLang="en-US"/>
              <a:t>range of sequence numbers must be increased</a:t>
            </a:r>
          </a:p>
          <a:p>
            <a:pPr lvl="1"/>
            <a:r>
              <a:rPr lang="en-US" altLang="en-US"/>
              <a:t>buffering at sender and/or receiver</a:t>
            </a:r>
          </a:p>
        </p:txBody>
      </p:sp>
      <p:sp>
        <p:nvSpPr>
          <p:cNvPr id="45063" name="Rectangle 4">
            <a:extLst>
              <a:ext uri="{FF2B5EF4-FFF2-40B4-BE49-F238E27FC236}">
                <a16:creationId xmlns:a16="http://schemas.microsoft.com/office/drawing/2014/main" id="{D3A34B3D-3827-4275-AB96-94AF32D03755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590550" y="5419725"/>
            <a:ext cx="8286750" cy="1076325"/>
          </a:xfrm>
        </p:spPr>
        <p:txBody>
          <a:bodyPr/>
          <a:lstStyle/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two generic forms of pipelined protocols: </a:t>
            </a:r>
            <a:r>
              <a:rPr lang="en-US" i="1">
                <a:solidFill>
                  <a:srgbClr val="CC0000"/>
                </a:solidFill>
                <a:ea typeface="ＭＳ Ｐゴシック" charset="0"/>
                <a:cs typeface="+mn-cs"/>
              </a:rPr>
              <a:t>go-Back-N, selective repeat</a:t>
            </a:r>
          </a:p>
        </p:txBody>
      </p:sp>
      <p:pic>
        <p:nvPicPr>
          <p:cNvPr id="49160" name="Picture 5" descr="rdt_pipelined1">
            <a:extLst>
              <a:ext uri="{FF2B5EF4-FFF2-40B4-BE49-F238E27FC236}">
                <a16:creationId xmlns:a16="http://schemas.microsoft.com/office/drawing/2014/main" id="{977F46DC-9F95-4A34-B38B-D1EBFC21E4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2588" y="2946400"/>
            <a:ext cx="6105525" cy="237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161" name="Group 44">
            <a:extLst>
              <a:ext uri="{FF2B5EF4-FFF2-40B4-BE49-F238E27FC236}">
                <a16:creationId xmlns:a16="http://schemas.microsoft.com/office/drawing/2014/main" id="{EA095929-2278-4653-9462-9E97DA33C346}"/>
              </a:ext>
            </a:extLst>
          </p:cNvPr>
          <p:cNvGrpSpPr>
            <a:grpSpLocks/>
          </p:cNvGrpSpPr>
          <p:nvPr/>
        </p:nvGrpSpPr>
        <p:grpSpPr bwMode="auto">
          <a:xfrm>
            <a:off x="1398588" y="3624263"/>
            <a:ext cx="469900" cy="465137"/>
            <a:chOff x="881" y="2283"/>
            <a:chExt cx="296" cy="293"/>
          </a:xfrm>
        </p:grpSpPr>
        <p:sp>
          <p:nvSpPr>
            <p:cNvPr id="49234" name="Rectangle 43">
              <a:extLst>
                <a:ext uri="{FF2B5EF4-FFF2-40B4-BE49-F238E27FC236}">
                  <a16:creationId xmlns:a16="http://schemas.microsoft.com/office/drawing/2014/main" id="{A05080DB-11FA-4D36-8500-85FFADB77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6" y="2283"/>
              <a:ext cx="122" cy="2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9235" name="Group 36">
              <a:extLst>
                <a:ext uri="{FF2B5EF4-FFF2-40B4-BE49-F238E27FC236}">
                  <a16:creationId xmlns:a16="http://schemas.microsoft.com/office/drawing/2014/main" id="{8F07776D-6B1D-429B-B535-BB8E7554CA5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81" y="2283"/>
              <a:ext cx="296" cy="293"/>
              <a:chOff x="2839" y="3501"/>
              <a:chExt cx="755" cy="803"/>
            </a:xfrm>
          </p:grpSpPr>
          <p:pic>
            <p:nvPicPr>
              <p:cNvPr id="49236" name="Picture 37" descr="desktop_computer_stylized_medium">
                <a:extLst>
                  <a:ext uri="{FF2B5EF4-FFF2-40B4-BE49-F238E27FC236}">
                    <a16:creationId xmlns:a16="http://schemas.microsoft.com/office/drawing/2014/main" id="{890C54CD-C7BB-467C-87B9-04F3303EFA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9237" name="Freeform 38">
                <a:extLst>
                  <a:ext uri="{FF2B5EF4-FFF2-40B4-BE49-F238E27FC236}">
                    <a16:creationId xmlns:a16="http://schemas.microsoft.com/office/drawing/2014/main" id="{D31A6F47-D1FA-4977-A833-A7599CE51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sp>
        <p:nvSpPr>
          <p:cNvPr id="49162" name="Freeform 48">
            <a:extLst>
              <a:ext uri="{FF2B5EF4-FFF2-40B4-BE49-F238E27FC236}">
                <a16:creationId xmlns:a16="http://schemas.microsoft.com/office/drawing/2014/main" id="{629F6953-6EAC-483C-93EF-35516DCC3F4D}"/>
              </a:ext>
            </a:extLst>
          </p:cNvPr>
          <p:cNvSpPr>
            <a:spLocks/>
          </p:cNvSpPr>
          <p:nvPr/>
        </p:nvSpPr>
        <p:spPr bwMode="auto">
          <a:xfrm>
            <a:off x="7339013" y="3636963"/>
            <a:ext cx="185737" cy="431800"/>
          </a:xfrm>
          <a:custGeom>
            <a:avLst/>
            <a:gdLst>
              <a:gd name="T0" fmla="*/ 2147483646 w 117"/>
              <a:gd name="T1" fmla="*/ 2147483646 h 272"/>
              <a:gd name="T2" fmla="*/ 2147483646 w 117"/>
              <a:gd name="T3" fmla="*/ 2147483646 h 272"/>
              <a:gd name="T4" fmla="*/ 2147483646 w 117"/>
              <a:gd name="T5" fmla="*/ 2147483646 h 272"/>
              <a:gd name="T6" fmla="*/ 0 w 117"/>
              <a:gd name="T7" fmla="*/ 2147483646 h 272"/>
              <a:gd name="T8" fmla="*/ 2147483646 w 117"/>
              <a:gd name="T9" fmla="*/ 2147483646 h 272"/>
              <a:gd name="T10" fmla="*/ 2147483646 w 117"/>
              <a:gd name="T11" fmla="*/ 2147483646 h 272"/>
              <a:gd name="T12" fmla="*/ 2147483646 w 117"/>
              <a:gd name="T13" fmla="*/ 0 h 272"/>
              <a:gd name="T14" fmla="*/ 2147483646 w 117"/>
              <a:gd name="T15" fmla="*/ 2147483646 h 2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7" h="272">
                <a:moveTo>
                  <a:pt x="6" y="6"/>
                </a:moveTo>
                <a:lnTo>
                  <a:pt x="3" y="77"/>
                </a:lnTo>
                <a:lnTo>
                  <a:pt x="59" y="120"/>
                </a:lnTo>
                <a:lnTo>
                  <a:pt x="0" y="146"/>
                </a:lnTo>
                <a:lnTo>
                  <a:pt x="3" y="270"/>
                </a:lnTo>
                <a:lnTo>
                  <a:pt x="117" y="272"/>
                </a:lnTo>
                <a:lnTo>
                  <a:pt x="114" y="0"/>
                </a:lnTo>
                <a:lnTo>
                  <a:pt x="6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49163" name="Group 50">
            <a:extLst>
              <a:ext uri="{FF2B5EF4-FFF2-40B4-BE49-F238E27FC236}">
                <a16:creationId xmlns:a16="http://schemas.microsoft.com/office/drawing/2014/main" id="{892E3A8A-79A9-4603-BE47-2795280CF85A}"/>
              </a:ext>
            </a:extLst>
          </p:cNvPr>
          <p:cNvGrpSpPr>
            <a:grpSpLocks/>
          </p:cNvGrpSpPr>
          <p:nvPr/>
        </p:nvGrpSpPr>
        <p:grpSpPr bwMode="auto">
          <a:xfrm>
            <a:off x="4510088" y="3641725"/>
            <a:ext cx="469900" cy="465138"/>
            <a:chOff x="881" y="2283"/>
            <a:chExt cx="296" cy="293"/>
          </a:xfrm>
        </p:grpSpPr>
        <p:sp>
          <p:nvSpPr>
            <p:cNvPr id="49230" name="Rectangle 51">
              <a:extLst>
                <a:ext uri="{FF2B5EF4-FFF2-40B4-BE49-F238E27FC236}">
                  <a16:creationId xmlns:a16="http://schemas.microsoft.com/office/drawing/2014/main" id="{0C0B9CED-1DA5-4AFC-A6F2-F82A8B726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6" y="2283"/>
              <a:ext cx="122" cy="2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9231" name="Group 52">
              <a:extLst>
                <a:ext uri="{FF2B5EF4-FFF2-40B4-BE49-F238E27FC236}">
                  <a16:creationId xmlns:a16="http://schemas.microsoft.com/office/drawing/2014/main" id="{17C7FF6E-BD2B-409B-BD52-97DC7DFE3D4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81" y="2283"/>
              <a:ext cx="296" cy="293"/>
              <a:chOff x="2839" y="3501"/>
              <a:chExt cx="755" cy="803"/>
            </a:xfrm>
          </p:grpSpPr>
          <p:pic>
            <p:nvPicPr>
              <p:cNvPr id="49232" name="Picture 53" descr="desktop_computer_stylized_medium">
                <a:extLst>
                  <a:ext uri="{FF2B5EF4-FFF2-40B4-BE49-F238E27FC236}">
                    <a16:creationId xmlns:a16="http://schemas.microsoft.com/office/drawing/2014/main" id="{621812B9-AC58-4115-8223-E6FB2B18DBA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9233" name="Freeform 54">
                <a:extLst>
                  <a:ext uri="{FF2B5EF4-FFF2-40B4-BE49-F238E27FC236}">
                    <a16:creationId xmlns:a16="http://schemas.microsoft.com/office/drawing/2014/main" id="{8A6756E7-B9A7-4594-A94F-F3CB0747E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grpSp>
        <p:nvGrpSpPr>
          <p:cNvPr id="49164" name="Group 55">
            <a:extLst>
              <a:ext uri="{FF2B5EF4-FFF2-40B4-BE49-F238E27FC236}">
                <a16:creationId xmlns:a16="http://schemas.microsoft.com/office/drawing/2014/main" id="{3326A62E-04A7-490A-835F-92B945F6BBD8}"/>
              </a:ext>
            </a:extLst>
          </p:cNvPr>
          <p:cNvGrpSpPr>
            <a:grpSpLocks/>
          </p:cNvGrpSpPr>
          <p:nvPr/>
        </p:nvGrpSpPr>
        <p:grpSpPr bwMode="auto">
          <a:xfrm>
            <a:off x="4321175" y="3508375"/>
            <a:ext cx="223838" cy="501650"/>
            <a:chOff x="4140" y="429"/>
            <a:chExt cx="1425" cy="2396"/>
          </a:xfrm>
        </p:grpSpPr>
        <p:sp>
          <p:nvSpPr>
            <p:cNvPr id="49198" name="Freeform 56">
              <a:extLst>
                <a:ext uri="{FF2B5EF4-FFF2-40B4-BE49-F238E27FC236}">
                  <a16:creationId xmlns:a16="http://schemas.microsoft.com/office/drawing/2014/main" id="{A9E9DB71-BAEC-453C-9F3E-ADCECAF4F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9" name="Rectangle 57">
              <a:extLst>
                <a:ext uri="{FF2B5EF4-FFF2-40B4-BE49-F238E27FC236}">
                  <a16:creationId xmlns:a16="http://schemas.microsoft.com/office/drawing/2014/main" id="{1B7B7358-E60A-45BF-A5AF-F8948E6EE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429"/>
              <a:ext cx="1041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200" name="Freeform 58">
              <a:extLst>
                <a:ext uri="{FF2B5EF4-FFF2-40B4-BE49-F238E27FC236}">
                  <a16:creationId xmlns:a16="http://schemas.microsoft.com/office/drawing/2014/main" id="{0DDF791D-0070-455D-A2B7-E39EC3665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1" name="Freeform 59">
              <a:extLst>
                <a:ext uri="{FF2B5EF4-FFF2-40B4-BE49-F238E27FC236}">
                  <a16:creationId xmlns:a16="http://schemas.microsoft.com/office/drawing/2014/main" id="{67F0E8AC-71C6-4058-B333-E63C3D561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2" name="Rectangle 60">
              <a:extLst>
                <a:ext uri="{FF2B5EF4-FFF2-40B4-BE49-F238E27FC236}">
                  <a16:creationId xmlns:a16="http://schemas.microsoft.com/office/drawing/2014/main" id="{99F6FE7E-3397-4DB3-BFD4-C8049E073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6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9203" name="Group 61">
              <a:extLst>
                <a:ext uri="{FF2B5EF4-FFF2-40B4-BE49-F238E27FC236}">
                  <a16:creationId xmlns:a16="http://schemas.microsoft.com/office/drawing/2014/main" id="{665ABE8B-2F00-4CE4-BC2A-44F4DE4E46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9228" name="AutoShape 62">
                <a:extLst>
                  <a:ext uri="{FF2B5EF4-FFF2-40B4-BE49-F238E27FC236}">
                    <a16:creationId xmlns:a16="http://schemas.microsoft.com/office/drawing/2014/main" id="{0C09DED0-EC61-4D23-BC64-4491D56D8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229" name="AutoShape 63">
                <a:extLst>
                  <a:ext uri="{FF2B5EF4-FFF2-40B4-BE49-F238E27FC236}">
                    <a16:creationId xmlns:a16="http://schemas.microsoft.com/office/drawing/2014/main" id="{807347FC-D236-4E63-90FE-42A886C2E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" y="2586"/>
                <a:ext cx="706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9204" name="Rectangle 64">
              <a:extLst>
                <a:ext uri="{FF2B5EF4-FFF2-40B4-BE49-F238E27FC236}">
                  <a16:creationId xmlns:a16="http://schemas.microsoft.com/office/drawing/2014/main" id="{BCF2C635-9158-4BF5-8715-7334354D7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1020"/>
              <a:ext cx="596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9205" name="Group 65">
              <a:extLst>
                <a:ext uri="{FF2B5EF4-FFF2-40B4-BE49-F238E27FC236}">
                  <a16:creationId xmlns:a16="http://schemas.microsoft.com/office/drawing/2014/main" id="{B4B36840-311F-4599-9140-898A5FC639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9226" name="AutoShape 66">
                <a:extLst>
                  <a:ext uri="{FF2B5EF4-FFF2-40B4-BE49-F238E27FC236}">
                    <a16:creationId xmlns:a16="http://schemas.microsoft.com/office/drawing/2014/main" id="{C3D5BED5-883E-41D1-8943-B763A440F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227" name="AutoShape 67">
                <a:extLst>
                  <a:ext uri="{FF2B5EF4-FFF2-40B4-BE49-F238E27FC236}">
                    <a16:creationId xmlns:a16="http://schemas.microsoft.com/office/drawing/2014/main" id="{28E0B18D-6A98-4CA7-8009-1C212876B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8"/>
                <a:ext cx="706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9206" name="Rectangle 68">
              <a:extLst>
                <a:ext uri="{FF2B5EF4-FFF2-40B4-BE49-F238E27FC236}">
                  <a16:creationId xmlns:a16="http://schemas.microsoft.com/office/drawing/2014/main" id="{B5FB651C-73A4-4C0E-ACEC-CB564003A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1362"/>
              <a:ext cx="596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207" name="Rectangle 69">
              <a:extLst>
                <a:ext uri="{FF2B5EF4-FFF2-40B4-BE49-F238E27FC236}">
                  <a16:creationId xmlns:a16="http://schemas.microsoft.com/office/drawing/2014/main" id="{142DB305-C0AF-45DE-8F8A-0E341FB47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1" y="1657"/>
              <a:ext cx="596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9208" name="Group 70">
              <a:extLst>
                <a:ext uri="{FF2B5EF4-FFF2-40B4-BE49-F238E27FC236}">
                  <a16:creationId xmlns:a16="http://schemas.microsoft.com/office/drawing/2014/main" id="{FEAAAB8C-1090-45F7-96FB-7BB0D28FA1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9224" name="AutoShape 71">
                <a:extLst>
                  <a:ext uri="{FF2B5EF4-FFF2-40B4-BE49-F238E27FC236}">
                    <a16:creationId xmlns:a16="http://schemas.microsoft.com/office/drawing/2014/main" id="{7283CD56-711C-4522-A042-32AE5D8ED0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18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225" name="AutoShape 72">
                <a:extLst>
                  <a:ext uri="{FF2B5EF4-FFF2-40B4-BE49-F238E27FC236}">
                    <a16:creationId xmlns:a16="http://schemas.microsoft.com/office/drawing/2014/main" id="{0B2DDA10-6778-4BEE-9B8A-1F4FD46C2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2" cy="11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9209" name="Freeform 73">
              <a:extLst>
                <a:ext uri="{FF2B5EF4-FFF2-40B4-BE49-F238E27FC236}">
                  <a16:creationId xmlns:a16="http://schemas.microsoft.com/office/drawing/2014/main" id="{A4189D1E-138F-4F7C-B1A1-19719EA66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9210" name="Group 74">
              <a:extLst>
                <a:ext uri="{FF2B5EF4-FFF2-40B4-BE49-F238E27FC236}">
                  <a16:creationId xmlns:a16="http://schemas.microsoft.com/office/drawing/2014/main" id="{E3325C90-6E86-4FAF-BEFD-126601EF45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9222" name="AutoShape 75">
                <a:extLst>
                  <a:ext uri="{FF2B5EF4-FFF2-40B4-BE49-F238E27FC236}">
                    <a16:creationId xmlns:a16="http://schemas.microsoft.com/office/drawing/2014/main" id="{48FA2BFD-2F67-4411-9284-ACFC3536A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5"/>
                <a:ext cx="730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223" name="AutoShape 76">
                <a:extLst>
                  <a:ext uri="{FF2B5EF4-FFF2-40B4-BE49-F238E27FC236}">
                    <a16:creationId xmlns:a16="http://schemas.microsoft.com/office/drawing/2014/main" id="{47BFB563-2CAD-4416-96BE-EC4D1B0944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" y="2580"/>
                <a:ext cx="705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9211" name="Rectangle 77">
              <a:extLst>
                <a:ext uri="{FF2B5EF4-FFF2-40B4-BE49-F238E27FC236}">
                  <a16:creationId xmlns:a16="http://schemas.microsoft.com/office/drawing/2014/main" id="{CD6A5459-79D1-4AB0-8DFE-FA33D89EE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212" name="Freeform 78">
              <a:extLst>
                <a:ext uri="{FF2B5EF4-FFF2-40B4-BE49-F238E27FC236}">
                  <a16:creationId xmlns:a16="http://schemas.microsoft.com/office/drawing/2014/main" id="{C7C4EB07-416B-464C-8C8B-3C6FEA743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3" name="Freeform 79">
              <a:extLst>
                <a:ext uri="{FF2B5EF4-FFF2-40B4-BE49-F238E27FC236}">
                  <a16:creationId xmlns:a16="http://schemas.microsoft.com/office/drawing/2014/main" id="{54796630-8C69-471E-885D-8E15885AA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4" name="Oval 80">
              <a:extLst>
                <a:ext uri="{FF2B5EF4-FFF2-40B4-BE49-F238E27FC236}">
                  <a16:creationId xmlns:a16="http://schemas.microsoft.com/office/drawing/2014/main" id="{E5447AF4-ACA6-4E27-A165-DBA74D3E6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4" y="2613"/>
              <a:ext cx="51" cy="9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215" name="Freeform 81">
              <a:extLst>
                <a:ext uri="{FF2B5EF4-FFF2-40B4-BE49-F238E27FC236}">
                  <a16:creationId xmlns:a16="http://schemas.microsoft.com/office/drawing/2014/main" id="{F7CF8B12-DAA4-4EED-9717-043561414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6" name="AutoShape 82">
              <a:extLst>
                <a:ext uri="{FF2B5EF4-FFF2-40B4-BE49-F238E27FC236}">
                  <a16:creationId xmlns:a16="http://schemas.microsoft.com/office/drawing/2014/main" id="{AF1A1CB4-EB40-460D-BA2A-AA0E7C831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203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217" name="AutoShape 83">
              <a:extLst>
                <a:ext uri="{FF2B5EF4-FFF2-40B4-BE49-F238E27FC236}">
                  <a16:creationId xmlns:a16="http://schemas.microsoft.com/office/drawing/2014/main" id="{7753A834-6412-47A9-9818-1BBCBCAFD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2711"/>
              <a:ext cx="1061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218" name="Oval 84">
              <a:extLst>
                <a:ext uri="{FF2B5EF4-FFF2-40B4-BE49-F238E27FC236}">
                  <a16:creationId xmlns:a16="http://schemas.microsoft.com/office/drawing/2014/main" id="{BF01FB7F-320F-48D8-B1B6-9B86B6525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2" y="2385"/>
              <a:ext cx="152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219" name="Oval 85">
              <a:extLst>
                <a:ext uri="{FF2B5EF4-FFF2-40B4-BE49-F238E27FC236}">
                  <a16:creationId xmlns:a16="http://schemas.microsoft.com/office/drawing/2014/main" id="{59DC6C63-3B2F-4909-912C-10BB34BD2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5"/>
              <a:ext cx="162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220" name="Oval 86">
              <a:extLst>
                <a:ext uri="{FF2B5EF4-FFF2-40B4-BE49-F238E27FC236}">
                  <a16:creationId xmlns:a16="http://schemas.microsoft.com/office/drawing/2014/main" id="{27047A66-BA5A-4FA9-ABFB-0EE0406CA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6" y="2378"/>
              <a:ext cx="152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221" name="Rectangle 87">
              <a:extLst>
                <a:ext uri="{FF2B5EF4-FFF2-40B4-BE49-F238E27FC236}">
                  <a16:creationId xmlns:a16="http://schemas.microsoft.com/office/drawing/2014/main" id="{B903CEC4-C7DD-46C5-B367-2795BF4D6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2"/>
              <a:ext cx="91" cy="76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49165" name="Group 88">
            <a:extLst>
              <a:ext uri="{FF2B5EF4-FFF2-40B4-BE49-F238E27FC236}">
                <a16:creationId xmlns:a16="http://schemas.microsoft.com/office/drawing/2014/main" id="{65FA9451-D828-4FC5-B723-3B8CF7A0AA99}"/>
              </a:ext>
            </a:extLst>
          </p:cNvPr>
          <p:cNvGrpSpPr>
            <a:grpSpLocks/>
          </p:cNvGrpSpPr>
          <p:nvPr/>
        </p:nvGrpSpPr>
        <p:grpSpPr bwMode="auto">
          <a:xfrm>
            <a:off x="7385050" y="3503613"/>
            <a:ext cx="223838" cy="501650"/>
            <a:chOff x="4140" y="429"/>
            <a:chExt cx="1425" cy="2396"/>
          </a:xfrm>
        </p:grpSpPr>
        <p:sp>
          <p:nvSpPr>
            <p:cNvPr id="49166" name="Freeform 89">
              <a:extLst>
                <a:ext uri="{FF2B5EF4-FFF2-40B4-BE49-F238E27FC236}">
                  <a16:creationId xmlns:a16="http://schemas.microsoft.com/office/drawing/2014/main" id="{2E2A57ED-F001-4206-B6C6-D2269907E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7" name="Rectangle 90">
              <a:extLst>
                <a:ext uri="{FF2B5EF4-FFF2-40B4-BE49-F238E27FC236}">
                  <a16:creationId xmlns:a16="http://schemas.microsoft.com/office/drawing/2014/main" id="{C02D00DE-F9F4-49CA-9FF2-7D055F963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429"/>
              <a:ext cx="1041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168" name="Freeform 91">
              <a:extLst>
                <a:ext uri="{FF2B5EF4-FFF2-40B4-BE49-F238E27FC236}">
                  <a16:creationId xmlns:a16="http://schemas.microsoft.com/office/drawing/2014/main" id="{546251A3-9650-4C0F-8F17-28ACC6765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9" name="Freeform 92">
              <a:extLst>
                <a:ext uri="{FF2B5EF4-FFF2-40B4-BE49-F238E27FC236}">
                  <a16:creationId xmlns:a16="http://schemas.microsoft.com/office/drawing/2014/main" id="{C02C79BE-BBF9-4C69-9E30-323BCBAE3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0" name="Rectangle 93">
              <a:extLst>
                <a:ext uri="{FF2B5EF4-FFF2-40B4-BE49-F238E27FC236}">
                  <a16:creationId xmlns:a16="http://schemas.microsoft.com/office/drawing/2014/main" id="{C3C87C86-F6DE-42A1-8AA1-CB26AE812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6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9171" name="Group 94">
              <a:extLst>
                <a:ext uri="{FF2B5EF4-FFF2-40B4-BE49-F238E27FC236}">
                  <a16:creationId xmlns:a16="http://schemas.microsoft.com/office/drawing/2014/main" id="{3A7EB1A0-8DAB-43E7-BD1C-DD9ACC0C4F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9196" name="AutoShape 95">
                <a:extLst>
                  <a:ext uri="{FF2B5EF4-FFF2-40B4-BE49-F238E27FC236}">
                    <a16:creationId xmlns:a16="http://schemas.microsoft.com/office/drawing/2014/main" id="{46FB885E-2E31-4E5B-A319-2B4403D95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197" name="AutoShape 96">
                <a:extLst>
                  <a:ext uri="{FF2B5EF4-FFF2-40B4-BE49-F238E27FC236}">
                    <a16:creationId xmlns:a16="http://schemas.microsoft.com/office/drawing/2014/main" id="{F463D299-119F-4666-8B19-19F758A7F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" y="2586"/>
                <a:ext cx="706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9172" name="Rectangle 97">
              <a:extLst>
                <a:ext uri="{FF2B5EF4-FFF2-40B4-BE49-F238E27FC236}">
                  <a16:creationId xmlns:a16="http://schemas.microsoft.com/office/drawing/2014/main" id="{E40799C1-535E-4B70-A775-BF3B75E29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1020"/>
              <a:ext cx="596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9173" name="Group 98">
              <a:extLst>
                <a:ext uri="{FF2B5EF4-FFF2-40B4-BE49-F238E27FC236}">
                  <a16:creationId xmlns:a16="http://schemas.microsoft.com/office/drawing/2014/main" id="{8F916D90-4AF7-46CA-867D-741FB0A895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9194" name="AutoShape 99">
                <a:extLst>
                  <a:ext uri="{FF2B5EF4-FFF2-40B4-BE49-F238E27FC236}">
                    <a16:creationId xmlns:a16="http://schemas.microsoft.com/office/drawing/2014/main" id="{5BECFE36-DA3D-47A0-B3FC-8EE519408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195" name="AutoShape 100">
                <a:extLst>
                  <a:ext uri="{FF2B5EF4-FFF2-40B4-BE49-F238E27FC236}">
                    <a16:creationId xmlns:a16="http://schemas.microsoft.com/office/drawing/2014/main" id="{378873B6-8BE8-4BDB-8504-34A2A531E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8"/>
                <a:ext cx="706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9174" name="Rectangle 101">
              <a:extLst>
                <a:ext uri="{FF2B5EF4-FFF2-40B4-BE49-F238E27FC236}">
                  <a16:creationId xmlns:a16="http://schemas.microsoft.com/office/drawing/2014/main" id="{57D1C8BB-B26A-4CB3-8226-F0A7E7105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1362"/>
              <a:ext cx="596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175" name="Rectangle 102">
              <a:extLst>
                <a:ext uri="{FF2B5EF4-FFF2-40B4-BE49-F238E27FC236}">
                  <a16:creationId xmlns:a16="http://schemas.microsoft.com/office/drawing/2014/main" id="{1557531E-C1AF-4831-8647-03667FE64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1" y="1657"/>
              <a:ext cx="596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9176" name="Group 103">
              <a:extLst>
                <a:ext uri="{FF2B5EF4-FFF2-40B4-BE49-F238E27FC236}">
                  <a16:creationId xmlns:a16="http://schemas.microsoft.com/office/drawing/2014/main" id="{FDFB3CAA-A97F-425C-A065-9071A8D2AB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9192" name="AutoShape 104">
                <a:extLst>
                  <a:ext uri="{FF2B5EF4-FFF2-40B4-BE49-F238E27FC236}">
                    <a16:creationId xmlns:a16="http://schemas.microsoft.com/office/drawing/2014/main" id="{0890AEBD-8E94-4B1F-88AC-215DE6D1C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18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193" name="AutoShape 105">
                <a:extLst>
                  <a:ext uri="{FF2B5EF4-FFF2-40B4-BE49-F238E27FC236}">
                    <a16:creationId xmlns:a16="http://schemas.microsoft.com/office/drawing/2014/main" id="{5CE6C934-FDA5-4412-A082-322CCDEEB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2" cy="11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9177" name="Freeform 106">
              <a:extLst>
                <a:ext uri="{FF2B5EF4-FFF2-40B4-BE49-F238E27FC236}">
                  <a16:creationId xmlns:a16="http://schemas.microsoft.com/office/drawing/2014/main" id="{C55B8E38-EEBD-4320-B734-C8658018B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9178" name="Group 107">
              <a:extLst>
                <a:ext uri="{FF2B5EF4-FFF2-40B4-BE49-F238E27FC236}">
                  <a16:creationId xmlns:a16="http://schemas.microsoft.com/office/drawing/2014/main" id="{DA73F206-1094-4FB5-84CC-5E45B2754D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9190" name="AutoShape 108">
                <a:extLst>
                  <a:ext uri="{FF2B5EF4-FFF2-40B4-BE49-F238E27FC236}">
                    <a16:creationId xmlns:a16="http://schemas.microsoft.com/office/drawing/2014/main" id="{80AF04D8-E7BA-467B-ACAD-BDC6E9B9D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5"/>
                <a:ext cx="730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9191" name="AutoShape 109">
                <a:extLst>
                  <a:ext uri="{FF2B5EF4-FFF2-40B4-BE49-F238E27FC236}">
                    <a16:creationId xmlns:a16="http://schemas.microsoft.com/office/drawing/2014/main" id="{7F190401-4E07-41D5-914A-662CF2820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" y="2580"/>
                <a:ext cx="705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9179" name="Rectangle 110">
              <a:extLst>
                <a:ext uri="{FF2B5EF4-FFF2-40B4-BE49-F238E27FC236}">
                  <a16:creationId xmlns:a16="http://schemas.microsoft.com/office/drawing/2014/main" id="{F60FD62B-83BB-4A29-835E-78C462F42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180" name="Freeform 111">
              <a:extLst>
                <a:ext uri="{FF2B5EF4-FFF2-40B4-BE49-F238E27FC236}">
                  <a16:creationId xmlns:a16="http://schemas.microsoft.com/office/drawing/2014/main" id="{46CD1788-2B61-477B-A9D4-7006D51C6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1" name="Freeform 112">
              <a:extLst>
                <a:ext uri="{FF2B5EF4-FFF2-40B4-BE49-F238E27FC236}">
                  <a16:creationId xmlns:a16="http://schemas.microsoft.com/office/drawing/2014/main" id="{F77E100B-BD6F-45B8-B7FF-6F2E09ED1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2" name="Oval 113">
              <a:extLst>
                <a:ext uri="{FF2B5EF4-FFF2-40B4-BE49-F238E27FC236}">
                  <a16:creationId xmlns:a16="http://schemas.microsoft.com/office/drawing/2014/main" id="{03901138-7417-4EE2-937A-7F4083BFC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4" y="2613"/>
              <a:ext cx="51" cy="9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183" name="Freeform 114">
              <a:extLst>
                <a:ext uri="{FF2B5EF4-FFF2-40B4-BE49-F238E27FC236}">
                  <a16:creationId xmlns:a16="http://schemas.microsoft.com/office/drawing/2014/main" id="{807B76A7-435D-4D5F-B471-F5AA3D9C7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4" name="AutoShape 115">
              <a:extLst>
                <a:ext uri="{FF2B5EF4-FFF2-40B4-BE49-F238E27FC236}">
                  <a16:creationId xmlns:a16="http://schemas.microsoft.com/office/drawing/2014/main" id="{9524369C-71B0-4FAC-9737-FA59E2FF2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203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185" name="AutoShape 116">
              <a:extLst>
                <a:ext uri="{FF2B5EF4-FFF2-40B4-BE49-F238E27FC236}">
                  <a16:creationId xmlns:a16="http://schemas.microsoft.com/office/drawing/2014/main" id="{9BDB6306-6252-4E43-9521-AF7D299B5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2711"/>
              <a:ext cx="1061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186" name="Oval 117">
              <a:extLst>
                <a:ext uri="{FF2B5EF4-FFF2-40B4-BE49-F238E27FC236}">
                  <a16:creationId xmlns:a16="http://schemas.microsoft.com/office/drawing/2014/main" id="{70304107-9263-443F-B85E-377B8EC5F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2" y="2385"/>
              <a:ext cx="152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187" name="Oval 118">
              <a:extLst>
                <a:ext uri="{FF2B5EF4-FFF2-40B4-BE49-F238E27FC236}">
                  <a16:creationId xmlns:a16="http://schemas.microsoft.com/office/drawing/2014/main" id="{2C1B297C-E1A7-4F4B-854E-51F715D81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5"/>
              <a:ext cx="162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188" name="Oval 119">
              <a:extLst>
                <a:ext uri="{FF2B5EF4-FFF2-40B4-BE49-F238E27FC236}">
                  <a16:creationId xmlns:a16="http://schemas.microsoft.com/office/drawing/2014/main" id="{4362C83C-4F42-4D24-AA5E-265583782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6" y="2378"/>
              <a:ext cx="152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189" name="Rectangle 120">
              <a:extLst>
                <a:ext uri="{FF2B5EF4-FFF2-40B4-BE49-F238E27FC236}">
                  <a16:creationId xmlns:a16="http://schemas.microsoft.com/office/drawing/2014/main" id="{8788C48A-6379-4C1C-800E-830595F78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2"/>
              <a:ext cx="91" cy="76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Footer Placeholder 4">
            <a:extLst>
              <a:ext uri="{FF2B5EF4-FFF2-40B4-BE49-F238E27FC236}">
                <a16:creationId xmlns:a16="http://schemas.microsoft.com/office/drawing/2014/main" id="{D520F7B1-9061-4BAB-A637-7F95EBA817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50179" name="Slide Number Placeholder 5">
            <a:extLst>
              <a:ext uri="{FF2B5EF4-FFF2-40B4-BE49-F238E27FC236}">
                <a16:creationId xmlns:a16="http://schemas.microsoft.com/office/drawing/2014/main" id="{241D2343-9238-4707-81E7-B46ECBB1FA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068FDE1B-D01B-46E8-BBB2-D2FF4023ABD1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50180" name="Picture 60" descr="underline_base">
            <a:extLst>
              <a:ext uri="{FF2B5EF4-FFF2-40B4-BE49-F238E27FC236}">
                <a16:creationId xmlns:a16="http://schemas.microsoft.com/office/drawing/2014/main" id="{E06534FE-7491-432D-A045-A7A67682BAA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913" y="842963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5" name="Rectangle 2">
            <a:extLst>
              <a:ext uri="{FF2B5EF4-FFF2-40B4-BE49-F238E27FC236}">
                <a16:creationId xmlns:a16="http://schemas.microsoft.com/office/drawing/2014/main" id="{936D848F-936A-4C44-8F4C-429BDA856CA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63513"/>
            <a:ext cx="7772400" cy="963612"/>
          </a:xfrm>
        </p:spPr>
        <p:txBody>
          <a:bodyPr/>
          <a:lstStyle/>
          <a:p>
            <a:pPr>
              <a:defRPr/>
            </a:pPr>
            <a:r>
              <a:rPr lang="en-US" sz="4000">
                <a:ea typeface="ＭＳ Ｐゴシック" charset="0"/>
                <a:cs typeface="+mj-cs"/>
              </a:rPr>
              <a:t>Pipelining: increased utilization</a:t>
            </a:r>
          </a:p>
        </p:txBody>
      </p:sp>
      <p:sp>
        <p:nvSpPr>
          <p:cNvPr id="50182" name="Line 3">
            <a:extLst>
              <a:ext uri="{FF2B5EF4-FFF2-40B4-BE49-F238E27FC236}">
                <a16:creationId xmlns:a16="http://schemas.microsoft.com/office/drawing/2014/main" id="{B2C30F3E-B5E3-417B-8858-83F354115A91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1825" y="1778000"/>
            <a:ext cx="2082800" cy="9318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3" name="Text Box 4">
            <a:extLst>
              <a:ext uri="{FF2B5EF4-FFF2-40B4-BE49-F238E27FC236}">
                <a16:creationId xmlns:a16="http://schemas.microsoft.com/office/drawing/2014/main" id="{6A176335-EF66-4FF3-A4A3-401C4A32D6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571625"/>
            <a:ext cx="3086100" cy="3540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first packet bit transmitted, t = 0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50184" name="Line 5">
            <a:extLst>
              <a:ext uri="{FF2B5EF4-FFF2-40B4-BE49-F238E27FC236}">
                <a16:creationId xmlns:a16="http://schemas.microsoft.com/office/drawing/2014/main" id="{D8342962-21B8-4FA9-8279-8B07496AA671}"/>
              </a:ext>
            </a:extLst>
          </p:cNvPr>
          <p:cNvSpPr>
            <a:spLocks noChangeShapeType="1"/>
          </p:cNvSpPr>
          <p:nvPr/>
        </p:nvSpPr>
        <p:spPr bwMode="auto">
          <a:xfrm>
            <a:off x="3162300" y="1555750"/>
            <a:ext cx="20638" cy="32845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5" name="Line 6">
            <a:extLst>
              <a:ext uri="{FF2B5EF4-FFF2-40B4-BE49-F238E27FC236}">
                <a16:creationId xmlns:a16="http://schemas.microsoft.com/office/drawing/2014/main" id="{45E3471C-4926-493C-8476-17E6240096DC}"/>
              </a:ext>
            </a:extLst>
          </p:cNvPr>
          <p:cNvSpPr>
            <a:spLocks noChangeShapeType="1"/>
          </p:cNvSpPr>
          <p:nvPr/>
        </p:nvSpPr>
        <p:spPr bwMode="auto">
          <a:xfrm>
            <a:off x="5243513" y="1568450"/>
            <a:ext cx="22225" cy="33512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6" name="Text Box 7">
            <a:extLst>
              <a:ext uri="{FF2B5EF4-FFF2-40B4-BE49-F238E27FC236}">
                <a16:creationId xmlns:a16="http://schemas.microsoft.com/office/drawing/2014/main" id="{471241F2-0377-4C9A-9067-F64C25D73C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1925" y="1228725"/>
            <a:ext cx="1042988" cy="355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sender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50187" name="Text Box 8">
            <a:extLst>
              <a:ext uri="{FF2B5EF4-FFF2-40B4-BE49-F238E27FC236}">
                <a16:creationId xmlns:a16="http://schemas.microsoft.com/office/drawing/2014/main" id="{909E4EF0-DEFD-4BD3-93AE-C91139C11D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0750" y="1228725"/>
            <a:ext cx="1108075" cy="355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receiver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50188" name="Line 9">
            <a:extLst>
              <a:ext uri="{FF2B5EF4-FFF2-40B4-BE49-F238E27FC236}">
                <a16:creationId xmlns:a16="http://schemas.microsoft.com/office/drawing/2014/main" id="{BB5069EB-9FF3-4E24-9607-C0ABF2F4C229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2938" y="1773238"/>
            <a:ext cx="2049462" cy="31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9" name="Line 10">
            <a:extLst>
              <a:ext uri="{FF2B5EF4-FFF2-40B4-BE49-F238E27FC236}">
                <a16:creationId xmlns:a16="http://schemas.microsoft.com/office/drawing/2014/main" id="{85F00F57-EB87-4AA9-8D6E-799FA7923EC9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9288" y="3905250"/>
            <a:ext cx="2049462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90" name="Freeform 11">
            <a:extLst>
              <a:ext uri="{FF2B5EF4-FFF2-40B4-BE49-F238E27FC236}">
                <a16:creationId xmlns:a16="http://schemas.microsoft.com/office/drawing/2014/main" id="{9F3A5EE9-0B30-4C33-9BFB-7FBBB67B5914}"/>
              </a:ext>
            </a:extLst>
          </p:cNvPr>
          <p:cNvSpPr>
            <a:spLocks/>
          </p:cNvSpPr>
          <p:nvPr/>
        </p:nvSpPr>
        <p:spPr bwMode="auto">
          <a:xfrm>
            <a:off x="3167063" y="1770063"/>
            <a:ext cx="2087562" cy="1169987"/>
          </a:xfrm>
          <a:custGeom>
            <a:avLst/>
            <a:gdLst>
              <a:gd name="T0" fmla="*/ 0 w 2902"/>
              <a:gd name="T1" fmla="*/ 0 h 1185"/>
              <a:gd name="T2" fmla="*/ 2147483646 w 2902"/>
              <a:gd name="T3" fmla="*/ 2147483646 h 1185"/>
              <a:gd name="T4" fmla="*/ 2147483646 w 2902"/>
              <a:gd name="T5" fmla="*/ 2147483646 h 1185"/>
              <a:gd name="T6" fmla="*/ 0 w 2902"/>
              <a:gd name="T7" fmla="*/ 2147483646 h 1185"/>
              <a:gd name="T8" fmla="*/ 0 w 2902"/>
              <a:gd name="T9" fmla="*/ 0 h 11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02" h="1185">
                <a:moveTo>
                  <a:pt x="0" y="0"/>
                </a:moveTo>
                <a:lnTo>
                  <a:pt x="2895" y="937"/>
                </a:lnTo>
                <a:lnTo>
                  <a:pt x="2902" y="1185"/>
                </a:lnTo>
                <a:lnTo>
                  <a:pt x="0" y="247"/>
                </a:lnTo>
                <a:lnTo>
                  <a:pt x="0" y="0"/>
                </a:lnTo>
                <a:close/>
              </a:path>
            </a:pathLst>
          </a:custGeom>
          <a:solidFill>
            <a:srgbClr val="00CC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91" name="Line 12">
            <a:extLst>
              <a:ext uri="{FF2B5EF4-FFF2-40B4-BE49-F238E27FC236}">
                <a16:creationId xmlns:a16="http://schemas.microsoft.com/office/drawing/2014/main" id="{AF1D3836-D1D9-42E5-9AB4-FCDA249390A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32125" y="1770063"/>
            <a:ext cx="123825" cy="31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92" name="Line 13">
            <a:extLst>
              <a:ext uri="{FF2B5EF4-FFF2-40B4-BE49-F238E27FC236}">
                <a16:creationId xmlns:a16="http://schemas.microsoft.com/office/drawing/2014/main" id="{0F9FCEF3-53B5-49B9-ADC5-D1BE2D4076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32125" y="2014538"/>
            <a:ext cx="1238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93" name="Text Box 14">
            <a:extLst>
              <a:ext uri="{FF2B5EF4-FFF2-40B4-BE49-F238E27FC236}">
                <a16:creationId xmlns:a16="http://schemas.microsoft.com/office/drawing/2014/main" id="{FF4850D1-051A-40B3-BF65-84352412A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1075" y="2754313"/>
            <a:ext cx="9652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RTT 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50194" name="Line 15">
            <a:extLst>
              <a:ext uri="{FF2B5EF4-FFF2-40B4-BE49-F238E27FC236}">
                <a16:creationId xmlns:a16="http://schemas.microsoft.com/office/drawing/2014/main" id="{7BFD6173-337E-4B8D-9A80-D02C5007DA19}"/>
              </a:ext>
            </a:extLst>
          </p:cNvPr>
          <p:cNvSpPr>
            <a:spLocks noChangeShapeType="1"/>
          </p:cNvSpPr>
          <p:nvPr/>
        </p:nvSpPr>
        <p:spPr bwMode="auto">
          <a:xfrm>
            <a:off x="3065463" y="3065463"/>
            <a:ext cx="9525" cy="8207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95" name="Line 16">
            <a:extLst>
              <a:ext uri="{FF2B5EF4-FFF2-40B4-BE49-F238E27FC236}">
                <a16:creationId xmlns:a16="http://schemas.microsoft.com/office/drawing/2014/main" id="{DA1882D5-065F-4B07-A672-AABC6D47A2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070225" y="2036763"/>
            <a:ext cx="1588" cy="7762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96" name="Text Box 17">
            <a:extLst>
              <a:ext uri="{FF2B5EF4-FFF2-40B4-BE49-F238E27FC236}">
                <a16:creationId xmlns:a16="http://schemas.microsoft.com/office/drawing/2014/main" id="{4C46C5F6-7745-44D4-A805-E542364412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6075" y="1852613"/>
            <a:ext cx="2740025" cy="354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last bit transmitted, t = L / R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50197" name="Line 18">
            <a:extLst>
              <a:ext uri="{FF2B5EF4-FFF2-40B4-BE49-F238E27FC236}">
                <a16:creationId xmlns:a16="http://schemas.microsoft.com/office/drawing/2014/main" id="{348A32CB-684E-4276-A0B7-630CF915DEC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32400" y="2695575"/>
            <a:ext cx="1254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98" name="Text Box 19">
            <a:extLst>
              <a:ext uri="{FF2B5EF4-FFF2-40B4-BE49-F238E27FC236}">
                <a16:creationId xmlns:a16="http://schemas.microsoft.com/office/drawing/2014/main" id="{2EB4DE5F-110F-4BE8-A491-5F7E57FFA0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08600" y="2517775"/>
            <a:ext cx="2641600" cy="35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first packet bit arrives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50199" name="Line 20">
            <a:extLst>
              <a:ext uri="{FF2B5EF4-FFF2-40B4-BE49-F238E27FC236}">
                <a16:creationId xmlns:a16="http://schemas.microsoft.com/office/drawing/2014/main" id="{F05C08B2-C72C-4075-92EB-0176DE0AED36}"/>
              </a:ext>
            </a:extLst>
          </p:cNvPr>
          <p:cNvSpPr>
            <a:spLocks noChangeShapeType="1"/>
          </p:cNvSpPr>
          <p:nvPr/>
        </p:nvSpPr>
        <p:spPr bwMode="auto">
          <a:xfrm>
            <a:off x="5254625" y="2946400"/>
            <a:ext cx="1190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00" name="Text Box 21">
            <a:extLst>
              <a:ext uri="{FF2B5EF4-FFF2-40B4-BE49-F238E27FC236}">
                <a16:creationId xmlns:a16="http://schemas.microsoft.com/office/drawing/2014/main" id="{2F6C9DDE-9848-43A5-9C8D-EA32C68868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3363" y="2770188"/>
            <a:ext cx="35814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last packet bit arrives, send ACK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50201" name="Text Box 22">
            <a:extLst>
              <a:ext uri="{FF2B5EF4-FFF2-40B4-BE49-F238E27FC236}">
                <a16:creationId xmlns:a16="http://schemas.microsoft.com/office/drawing/2014/main" id="{0EB46910-4B7F-4D1D-B675-1D73618DD6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713" y="3562350"/>
            <a:ext cx="26352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ACK arrives, send next 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packet, t = RTT + L / R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grpSp>
        <p:nvGrpSpPr>
          <p:cNvPr id="50202" name="Group 23">
            <a:extLst>
              <a:ext uri="{FF2B5EF4-FFF2-40B4-BE49-F238E27FC236}">
                <a16:creationId xmlns:a16="http://schemas.microsoft.com/office/drawing/2014/main" id="{28D26A16-12A6-44C0-AA6E-7946D067609E}"/>
              </a:ext>
            </a:extLst>
          </p:cNvPr>
          <p:cNvGrpSpPr>
            <a:grpSpLocks/>
          </p:cNvGrpSpPr>
          <p:nvPr/>
        </p:nvGrpSpPr>
        <p:grpSpPr bwMode="auto">
          <a:xfrm>
            <a:off x="3043238" y="3892550"/>
            <a:ext cx="1466850" cy="608013"/>
            <a:chOff x="12502" y="21425"/>
            <a:chExt cx="3400" cy="1025"/>
          </a:xfrm>
        </p:grpSpPr>
        <p:sp>
          <p:nvSpPr>
            <p:cNvPr id="50231" name="Line 24">
              <a:extLst>
                <a:ext uri="{FF2B5EF4-FFF2-40B4-BE49-F238E27FC236}">
                  <a16:creationId xmlns:a16="http://schemas.microsoft.com/office/drawing/2014/main" id="{9B96DC5E-8499-4CD2-92DA-D816E335E5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502" y="21425"/>
              <a:ext cx="288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2" name="Freeform 25">
              <a:extLst>
                <a:ext uri="{FF2B5EF4-FFF2-40B4-BE49-F238E27FC236}">
                  <a16:creationId xmlns:a16="http://schemas.microsoft.com/office/drawing/2014/main" id="{57D3C94B-9E98-496F-B85D-8FCCBD719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7" y="21438"/>
              <a:ext cx="3075" cy="987"/>
            </a:xfrm>
            <a:custGeom>
              <a:avLst/>
              <a:gdLst>
                <a:gd name="T0" fmla="*/ 0 w 1845"/>
                <a:gd name="T1" fmla="*/ 0 h 592"/>
                <a:gd name="T2" fmla="*/ 508578 w 1845"/>
                <a:gd name="T3" fmla="*/ 163834 h 592"/>
                <a:gd name="T4" fmla="*/ 301853 w 1845"/>
                <a:gd name="T5" fmla="*/ 163834 h 592"/>
                <a:gd name="T6" fmla="*/ 0 w 1845"/>
                <a:gd name="T7" fmla="*/ 68366 h 592"/>
                <a:gd name="T8" fmla="*/ 0 w 1845"/>
                <a:gd name="T9" fmla="*/ 0 h 5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45" h="592">
                  <a:moveTo>
                    <a:pt x="0" y="0"/>
                  </a:moveTo>
                  <a:lnTo>
                    <a:pt x="1845" y="592"/>
                  </a:lnTo>
                  <a:lnTo>
                    <a:pt x="1095" y="592"/>
                  </a:lnTo>
                  <a:lnTo>
                    <a:pt x="0" y="247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233" name="Group 26">
              <a:extLst>
                <a:ext uri="{FF2B5EF4-FFF2-40B4-BE49-F238E27FC236}">
                  <a16:creationId xmlns:a16="http://schemas.microsoft.com/office/drawing/2014/main" id="{CACC1E0C-79AA-4B67-9C56-5B1E74F826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815" y="21425"/>
              <a:ext cx="2776" cy="913"/>
              <a:chOff x="12315" y="13225"/>
              <a:chExt cx="2775" cy="913"/>
            </a:xfrm>
          </p:grpSpPr>
          <p:sp>
            <p:nvSpPr>
              <p:cNvPr id="50236" name="Line 27">
                <a:extLst>
                  <a:ext uri="{FF2B5EF4-FFF2-40B4-BE49-F238E27FC236}">
                    <a16:creationId xmlns:a16="http://schemas.microsoft.com/office/drawing/2014/main" id="{D2B80342-ABCA-44C5-8426-9FB232DF84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315" y="13225"/>
                <a:ext cx="1587" cy="5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37" name="Line 28">
                <a:extLst>
                  <a:ext uri="{FF2B5EF4-FFF2-40B4-BE49-F238E27FC236}">
                    <a16:creationId xmlns:a16="http://schemas.microsoft.com/office/drawing/2014/main" id="{6E51C433-01A6-459D-A4DF-BD2D1FD9EB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915" y="13737"/>
                <a:ext cx="1175" cy="40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0234" name="Line 29">
              <a:extLst>
                <a:ext uri="{FF2B5EF4-FFF2-40B4-BE49-F238E27FC236}">
                  <a16:creationId xmlns:a16="http://schemas.microsoft.com/office/drawing/2014/main" id="{C7BFD63B-B6C6-43AC-BB50-9700FA04FF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815" y="21837"/>
              <a:ext cx="687" cy="2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5" name="Line 30">
              <a:extLst>
                <a:ext uri="{FF2B5EF4-FFF2-40B4-BE49-F238E27FC236}">
                  <a16:creationId xmlns:a16="http://schemas.microsoft.com/office/drawing/2014/main" id="{B249FB46-34B5-4EED-A8A1-FC63DA472A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15" y="22048"/>
              <a:ext cx="1175" cy="40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0203" name="Freeform 31">
            <a:extLst>
              <a:ext uri="{FF2B5EF4-FFF2-40B4-BE49-F238E27FC236}">
                <a16:creationId xmlns:a16="http://schemas.microsoft.com/office/drawing/2014/main" id="{647A2A48-F774-4FFE-B00C-4C033D6C4BAA}"/>
              </a:ext>
            </a:extLst>
          </p:cNvPr>
          <p:cNvSpPr>
            <a:spLocks/>
          </p:cNvSpPr>
          <p:nvPr/>
        </p:nvSpPr>
        <p:spPr bwMode="auto">
          <a:xfrm>
            <a:off x="3171825" y="2022475"/>
            <a:ext cx="2087563" cy="1168400"/>
          </a:xfrm>
          <a:custGeom>
            <a:avLst/>
            <a:gdLst>
              <a:gd name="T0" fmla="*/ 0 w 2902"/>
              <a:gd name="T1" fmla="*/ 0 h 1185"/>
              <a:gd name="T2" fmla="*/ 2147483646 w 2902"/>
              <a:gd name="T3" fmla="*/ 2147483646 h 1185"/>
              <a:gd name="T4" fmla="*/ 2147483646 w 2902"/>
              <a:gd name="T5" fmla="*/ 2147483646 h 1185"/>
              <a:gd name="T6" fmla="*/ 0 w 2902"/>
              <a:gd name="T7" fmla="*/ 2147483646 h 1185"/>
              <a:gd name="T8" fmla="*/ 0 w 2902"/>
              <a:gd name="T9" fmla="*/ 0 h 11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02" h="1185">
                <a:moveTo>
                  <a:pt x="0" y="0"/>
                </a:moveTo>
                <a:lnTo>
                  <a:pt x="2895" y="937"/>
                </a:lnTo>
                <a:lnTo>
                  <a:pt x="2902" y="1185"/>
                </a:lnTo>
                <a:lnTo>
                  <a:pt x="0" y="247"/>
                </a:lnTo>
                <a:lnTo>
                  <a:pt x="0" y="0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04" name="Freeform 32">
            <a:extLst>
              <a:ext uri="{FF2B5EF4-FFF2-40B4-BE49-F238E27FC236}">
                <a16:creationId xmlns:a16="http://schemas.microsoft.com/office/drawing/2014/main" id="{CC2E8F5D-1130-4AC7-B190-710081B8E7E2}"/>
              </a:ext>
            </a:extLst>
          </p:cNvPr>
          <p:cNvSpPr>
            <a:spLocks/>
          </p:cNvSpPr>
          <p:nvPr/>
        </p:nvSpPr>
        <p:spPr bwMode="auto">
          <a:xfrm>
            <a:off x="3171825" y="2273300"/>
            <a:ext cx="2087563" cy="1168400"/>
          </a:xfrm>
          <a:custGeom>
            <a:avLst/>
            <a:gdLst>
              <a:gd name="T0" fmla="*/ 0 w 2902"/>
              <a:gd name="T1" fmla="*/ 0 h 1185"/>
              <a:gd name="T2" fmla="*/ 2147483646 w 2902"/>
              <a:gd name="T3" fmla="*/ 2147483646 h 1185"/>
              <a:gd name="T4" fmla="*/ 2147483646 w 2902"/>
              <a:gd name="T5" fmla="*/ 2147483646 h 1185"/>
              <a:gd name="T6" fmla="*/ 0 w 2902"/>
              <a:gd name="T7" fmla="*/ 2147483646 h 1185"/>
              <a:gd name="T8" fmla="*/ 0 w 2902"/>
              <a:gd name="T9" fmla="*/ 0 h 11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02" h="1185">
                <a:moveTo>
                  <a:pt x="0" y="0"/>
                </a:moveTo>
                <a:lnTo>
                  <a:pt x="2895" y="937"/>
                </a:lnTo>
                <a:lnTo>
                  <a:pt x="2902" y="1185"/>
                </a:lnTo>
                <a:lnTo>
                  <a:pt x="0" y="247"/>
                </a:lnTo>
                <a:lnTo>
                  <a:pt x="0" y="0"/>
                </a:lnTo>
                <a:close/>
              </a:path>
            </a:pathLst>
          </a:custGeom>
          <a:solidFill>
            <a:srgbClr val="00CC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205" name="Line 33">
            <a:extLst>
              <a:ext uri="{FF2B5EF4-FFF2-40B4-BE49-F238E27FC236}">
                <a16:creationId xmlns:a16="http://schemas.microsoft.com/office/drawing/2014/main" id="{5D0467B7-1E1C-4372-B631-04E19D889A6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89288" y="2954338"/>
            <a:ext cx="2065337" cy="9318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06" name="Line 34">
            <a:extLst>
              <a:ext uri="{FF2B5EF4-FFF2-40B4-BE49-F238E27FC236}">
                <a16:creationId xmlns:a16="http://schemas.microsoft.com/office/drawing/2014/main" id="{3913D2C5-DB0A-45F8-B595-697952D5ACC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89288" y="3205163"/>
            <a:ext cx="2065337" cy="9318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0207" name="Group 35">
            <a:extLst>
              <a:ext uri="{FF2B5EF4-FFF2-40B4-BE49-F238E27FC236}">
                <a16:creationId xmlns:a16="http://schemas.microsoft.com/office/drawing/2014/main" id="{00F2CB3E-72A6-4E77-BD2E-F2B09CEDA8C7}"/>
              </a:ext>
            </a:extLst>
          </p:cNvPr>
          <p:cNvGrpSpPr>
            <a:grpSpLocks/>
          </p:cNvGrpSpPr>
          <p:nvPr/>
        </p:nvGrpSpPr>
        <p:grpSpPr bwMode="auto">
          <a:xfrm>
            <a:off x="3032125" y="4130675"/>
            <a:ext cx="1466850" cy="606425"/>
            <a:chOff x="12502" y="21425"/>
            <a:chExt cx="3400" cy="1025"/>
          </a:xfrm>
        </p:grpSpPr>
        <p:sp>
          <p:nvSpPr>
            <p:cNvPr id="50224" name="Line 36">
              <a:extLst>
                <a:ext uri="{FF2B5EF4-FFF2-40B4-BE49-F238E27FC236}">
                  <a16:creationId xmlns:a16="http://schemas.microsoft.com/office/drawing/2014/main" id="{3D688E7E-8EBF-496D-BC47-2362AE0276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502" y="21425"/>
              <a:ext cx="288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5" name="Freeform 37">
              <a:extLst>
                <a:ext uri="{FF2B5EF4-FFF2-40B4-BE49-F238E27FC236}">
                  <a16:creationId xmlns:a16="http://schemas.microsoft.com/office/drawing/2014/main" id="{99A8412B-1EB2-4D28-8417-74548C30E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7" y="21438"/>
              <a:ext cx="3075" cy="987"/>
            </a:xfrm>
            <a:custGeom>
              <a:avLst/>
              <a:gdLst>
                <a:gd name="T0" fmla="*/ 0 w 1845"/>
                <a:gd name="T1" fmla="*/ 0 h 592"/>
                <a:gd name="T2" fmla="*/ 508578 w 1845"/>
                <a:gd name="T3" fmla="*/ 163834 h 592"/>
                <a:gd name="T4" fmla="*/ 301853 w 1845"/>
                <a:gd name="T5" fmla="*/ 163834 h 592"/>
                <a:gd name="T6" fmla="*/ 0 w 1845"/>
                <a:gd name="T7" fmla="*/ 68366 h 592"/>
                <a:gd name="T8" fmla="*/ 0 w 1845"/>
                <a:gd name="T9" fmla="*/ 0 h 5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45" h="592">
                  <a:moveTo>
                    <a:pt x="0" y="0"/>
                  </a:moveTo>
                  <a:lnTo>
                    <a:pt x="1845" y="592"/>
                  </a:lnTo>
                  <a:lnTo>
                    <a:pt x="1095" y="592"/>
                  </a:lnTo>
                  <a:lnTo>
                    <a:pt x="0" y="247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226" name="Group 38">
              <a:extLst>
                <a:ext uri="{FF2B5EF4-FFF2-40B4-BE49-F238E27FC236}">
                  <a16:creationId xmlns:a16="http://schemas.microsoft.com/office/drawing/2014/main" id="{1431D888-82C1-4759-8162-F7DB1E73C8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815" y="21425"/>
              <a:ext cx="2776" cy="913"/>
              <a:chOff x="12315" y="13225"/>
              <a:chExt cx="2775" cy="913"/>
            </a:xfrm>
          </p:grpSpPr>
          <p:sp>
            <p:nvSpPr>
              <p:cNvPr id="50229" name="Line 39">
                <a:extLst>
                  <a:ext uri="{FF2B5EF4-FFF2-40B4-BE49-F238E27FC236}">
                    <a16:creationId xmlns:a16="http://schemas.microsoft.com/office/drawing/2014/main" id="{5BCCBBDC-F2B6-474B-B597-EF7EB2D58E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315" y="13225"/>
                <a:ext cx="1587" cy="5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30" name="Line 40">
                <a:extLst>
                  <a:ext uri="{FF2B5EF4-FFF2-40B4-BE49-F238E27FC236}">
                    <a16:creationId xmlns:a16="http://schemas.microsoft.com/office/drawing/2014/main" id="{BF56C891-F340-4E6B-978C-61BE3C9137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915" y="13737"/>
                <a:ext cx="1175" cy="40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0227" name="Line 41">
              <a:extLst>
                <a:ext uri="{FF2B5EF4-FFF2-40B4-BE49-F238E27FC236}">
                  <a16:creationId xmlns:a16="http://schemas.microsoft.com/office/drawing/2014/main" id="{E3C7FADC-651D-4B74-9A4F-983537EAD9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815" y="21837"/>
              <a:ext cx="687" cy="2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8" name="Line 42">
              <a:extLst>
                <a:ext uri="{FF2B5EF4-FFF2-40B4-BE49-F238E27FC236}">
                  <a16:creationId xmlns:a16="http://schemas.microsoft.com/office/drawing/2014/main" id="{312F7F9D-222E-479F-87B0-8158C2E623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15" y="22048"/>
              <a:ext cx="1175" cy="40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208" name="Group 43">
            <a:extLst>
              <a:ext uri="{FF2B5EF4-FFF2-40B4-BE49-F238E27FC236}">
                <a16:creationId xmlns:a16="http://schemas.microsoft.com/office/drawing/2014/main" id="{86243665-5ACB-45F4-9026-768F6F7C4079}"/>
              </a:ext>
            </a:extLst>
          </p:cNvPr>
          <p:cNvGrpSpPr>
            <a:grpSpLocks/>
          </p:cNvGrpSpPr>
          <p:nvPr/>
        </p:nvGrpSpPr>
        <p:grpSpPr bwMode="auto">
          <a:xfrm>
            <a:off x="3043238" y="4381500"/>
            <a:ext cx="1466850" cy="606425"/>
            <a:chOff x="12502" y="21425"/>
            <a:chExt cx="3400" cy="1025"/>
          </a:xfrm>
        </p:grpSpPr>
        <p:sp>
          <p:nvSpPr>
            <p:cNvPr id="50217" name="Line 44">
              <a:extLst>
                <a:ext uri="{FF2B5EF4-FFF2-40B4-BE49-F238E27FC236}">
                  <a16:creationId xmlns:a16="http://schemas.microsoft.com/office/drawing/2014/main" id="{94E00BAE-00C2-49E4-86B1-A5105C9D53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502" y="21425"/>
              <a:ext cx="288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8" name="Freeform 45">
              <a:extLst>
                <a:ext uri="{FF2B5EF4-FFF2-40B4-BE49-F238E27FC236}">
                  <a16:creationId xmlns:a16="http://schemas.microsoft.com/office/drawing/2014/main" id="{E4B81A8E-BE60-4740-A7D3-CC6C7A2C0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7" y="21438"/>
              <a:ext cx="3075" cy="987"/>
            </a:xfrm>
            <a:custGeom>
              <a:avLst/>
              <a:gdLst>
                <a:gd name="T0" fmla="*/ 0 w 1845"/>
                <a:gd name="T1" fmla="*/ 0 h 592"/>
                <a:gd name="T2" fmla="*/ 508578 w 1845"/>
                <a:gd name="T3" fmla="*/ 163834 h 592"/>
                <a:gd name="T4" fmla="*/ 301853 w 1845"/>
                <a:gd name="T5" fmla="*/ 163834 h 592"/>
                <a:gd name="T6" fmla="*/ 0 w 1845"/>
                <a:gd name="T7" fmla="*/ 68366 h 592"/>
                <a:gd name="T8" fmla="*/ 0 w 1845"/>
                <a:gd name="T9" fmla="*/ 0 h 5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45" h="592">
                  <a:moveTo>
                    <a:pt x="0" y="0"/>
                  </a:moveTo>
                  <a:lnTo>
                    <a:pt x="1845" y="592"/>
                  </a:lnTo>
                  <a:lnTo>
                    <a:pt x="1095" y="592"/>
                  </a:lnTo>
                  <a:lnTo>
                    <a:pt x="0" y="247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219" name="Group 46">
              <a:extLst>
                <a:ext uri="{FF2B5EF4-FFF2-40B4-BE49-F238E27FC236}">
                  <a16:creationId xmlns:a16="http://schemas.microsoft.com/office/drawing/2014/main" id="{80EE2C69-90B5-4858-A9FC-4C8EBE8718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815" y="21425"/>
              <a:ext cx="2776" cy="913"/>
              <a:chOff x="12315" y="13225"/>
              <a:chExt cx="2775" cy="913"/>
            </a:xfrm>
          </p:grpSpPr>
          <p:sp>
            <p:nvSpPr>
              <p:cNvPr id="50222" name="Line 47">
                <a:extLst>
                  <a:ext uri="{FF2B5EF4-FFF2-40B4-BE49-F238E27FC236}">
                    <a16:creationId xmlns:a16="http://schemas.microsoft.com/office/drawing/2014/main" id="{205243F9-17CE-425C-8E07-381C0C2B6B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315" y="13225"/>
                <a:ext cx="1587" cy="5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23" name="Line 48">
                <a:extLst>
                  <a:ext uri="{FF2B5EF4-FFF2-40B4-BE49-F238E27FC236}">
                    <a16:creationId xmlns:a16="http://schemas.microsoft.com/office/drawing/2014/main" id="{A9050E87-BC4F-49EE-B495-ECC8368EBB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915" y="13737"/>
                <a:ext cx="1175" cy="40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0220" name="Line 49">
              <a:extLst>
                <a:ext uri="{FF2B5EF4-FFF2-40B4-BE49-F238E27FC236}">
                  <a16:creationId xmlns:a16="http://schemas.microsoft.com/office/drawing/2014/main" id="{79191BDA-1B95-4CB1-ADEC-999E622C22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815" y="21837"/>
              <a:ext cx="687" cy="2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1" name="Line 50">
              <a:extLst>
                <a:ext uri="{FF2B5EF4-FFF2-40B4-BE49-F238E27FC236}">
                  <a16:creationId xmlns:a16="http://schemas.microsoft.com/office/drawing/2014/main" id="{B891D9EA-8773-4B94-9BC7-5CDACFE17B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15" y="22048"/>
              <a:ext cx="1175" cy="40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0209" name="Line 51">
            <a:extLst>
              <a:ext uri="{FF2B5EF4-FFF2-40B4-BE49-F238E27FC236}">
                <a16:creationId xmlns:a16="http://schemas.microsoft.com/office/drawing/2014/main" id="{34CBFC23-C1CD-468D-AF36-7C8DDE04228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4050" y="3457575"/>
            <a:ext cx="2065338" cy="9318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0" name="Text Box 52">
            <a:extLst>
              <a:ext uri="{FF2B5EF4-FFF2-40B4-BE49-F238E27FC236}">
                <a16:creationId xmlns:a16="http://schemas.microsoft.com/office/drawing/2014/main" id="{A3B64001-7BF7-4E78-A30B-62820212DD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0188" y="3024188"/>
            <a:ext cx="3833812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last bit of 2</a:t>
            </a:r>
            <a:r>
              <a:rPr lang="en-US" altLang="en-US" sz="1600" baseline="30000">
                <a:latin typeface="Arial" panose="020B0604020202020204" pitchFamily="34" charset="0"/>
              </a:rPr>
              <a:t>nd</a:t>
            </a:r>
            <a:r>
              <a:rPr lang="en-US" altLang="en-US" sz="1600">
                <a:latin typeface="Arial" panose="020B0604020202020204" pitchFamily="34" charset="0"/>
              </a:rPr>
              <a:t> packet arrives, send ACK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50211" name="Line 53">
            <a:extLst>
              <a:ext uri="{FF2B5EF4-FFF2-40B4-BE49-F238E27FC236}">
                <a16:creationId xmlns:a16="http://schemas.microsoft.com/office/drawing/2014/main" id="{F7802D1D-E367-40DC-A643-CA4B22C624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54625" y="3182938"/>
            <a:ext cx="1127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2" name="Line 54">
            <a:extLst>
              <a:ext uri="{FF2B5EF4-FFF2-40B4-BE49-F238E27FC236}">
                <a16:creationId xmlns:a16="http://schemas.microsoft.com/office/drawing/2014/main" id="{7D3683D9-1771-4F6F-9E59-3B7C209E812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65738" y="3435350"/>
            <a:ext cx="1127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3" name="Text Box 55">
            <a:extLst>
              <a:ext uri="{FF2B5EF4-FFF2-40B4-BE49-F238E27FC236}">
                <a16:creationId xmlns:a16="http://schemas.microsoft.com/office/drawing/2014/main" id="{A3D30165-423D-4923-AE65-4663B1404E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05425" y="3257550"/>
            <a:ext cx="383857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last bit of 3</a:t>
            </a:r>
            <a:r>
              <a:rPr lang="en-US" altLang="en-US" sz="1600" baseline="30000">
                <a:latin typeface="Arial" panose="020B0604020202020204" pitchFamily="34" charset="0"/>
              </a:rPr>
              <a:t>rd</a:t>
            </a:r>
            <a:r>
              <a:rPr lang="en-US" altLang="en-US" sz="1600">
                <a:latin typeface="Arial" panose="020B0604020202020204" pitchFamily="34" charset="0"/>
              </a:rPr>
              <a:t> packet arrives, send ACK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50214" name="Text Box 57">
            <a:extLst>
              <a:ext uri="{FF2B5EF4-FFF2-40B4-BE49-F238E27FC236}">
                <a16:creationId xmlns:a16="http://schemas.microsoft.com/office/drawing/2014/main" id="{D0DCBEE2-8A5E-42BB-85CF-236AB5F8D1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8150" y="4152900"/>
            <a:ext cx="34607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3-packet pipelining increases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 utilization by a factor of 3!</a:t>
            </a:r>
          </a:p>
        </p:txBody>
      </p:sp>
      <p:sp>
        <p:nvSpPr>
          <p:cNvPr id="50215" name="Line 58">
            <a:extLst>
              <a:ext uri="{FF2B5EF4-FFF2-40B4-BE49-F238E27FC236}">
                <a16:creationId xmlns:a16="http://schemas.microsoft.com/office/drawing/2014/main" id="{79CA3CDE-3220-4DA4-A8BD-26149BD805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86513" y="4821238"/>
            <a:ext cx="125412" cy="51276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aphicFrame>
        <p:nvGraphicFramePr>
          <p:cNvPr id="50216" name="Object 61">
            <a:extLst>
              <a:ext uri="{FF2B5EF4-FFF2-40B4-BE49-F238E27FC236}">
                <a16:creationId xmlns:a16="http://schemas.microsoft.com/office/drawing/2014/main" id="{529D7174-31ED-45EE-AD5F-3A646579C0E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555750" y="5087938"/>
          <a:ext cx="6748463" cy="933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238" name="Picture" r:id="rId4" imgW="3581400" imgH="495300" progId="Word.Picture.8">
                  <p:embed/>
                </p:oleObj>
              </mc:Choice>
              <mc:Fallback>
                <p:oleObj name="Picture" r:id="rId4" imgW="3581400" imgH="495300" progId="Word.Picture.8">
                  <p:embed/>
                  <p:pic>
                    <p:nvPicPr>
                      <p:cNvPr id="0" name="Object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55750" y="5087938"/>
                        <a:ext cx="6748463" cy="9334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Footer Placeholder 5">
            <a:extLst>
              <a:ext uri="{FF2B5EF4-FFF2-40B4-BE49-F238E27FC236}">
                <a16:creationId xmlns:a16="http://schemas.microsoft.com/office/drawing/2014/main" id="{3716FF75-431B-4896-927C-556696AC22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51203" name="Slide Number Placeholder 6">
            <a:extLst>
              <a:ext uri="{FF2B5EF4-FFF2-40B4-BE49-F238E27FC236}">
                <a16:creationId xmlns:a16="http://schemas.microsoft.com/office/drawing/2014/main" id="{3B704F6A-4FB0-40A7-83D3-64A8495DC9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7721FBB6-481F-4BB8-9811-FF73CF830DF6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51204" name="Picture 7" descr="underline_base">
            <a:extLst>
              <a:ext uri="{FF2B5EF4-FFF2-40B4-BE49-F238E27FC236}">
                <a16:creationId xmlns:a16="http://schemas.microsoft.com/office/drawing/2014/main" id="{EDE5D9FC-0F4C-447D-BF80-FE85A811635D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613" y="904875"/>
            <a:ext cx="7313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9" name="Rectangle 2">
            <a:extLst>
              <a:ext uri="{FF2B5EF4-FFF2-40B4-BE49-F238E27FC236}">
                <a16:creationId xmlns:a16="http://schemas.microsoft.com/office/drawing/2014/main" id="{506A1C32-467C-4C5D-8AD1-BACC4F43177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207963"/>
            <a:ext cx="7772400" cy="930275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Pipelined protocols: overview</a:t>
            </a:r>
          </a:p>
        </p:txBody>
      </p:sp>
      <p:sp>
        <p:nvSpPr>
          <p:cNvPr id="51206" name="Rectangle 3">
            <a:extLst>
              <a:ext uri="{FF2B5EF4-FFF2-40B4-BE49-F238E27FC236}">
                <a16:creationId xmlns:a16="http://schemas.microsoft.com/office/drawing/2014/main" id="{CB173816-6977-4DA6-8A1B-C04CBD0E6DA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455738"/>
            <a:ext cx="3954463" cy="4848225"/>
          </a:xfrm>
        </p:spPr>
        <p:txBody>
          <a:bodyPr/>
          <a:lstStyle/>
          <a:p>
            <a:pPr>
              <a:lnSpc>
                <a:spcPct val="70000"/>
              </a:lnSpc>
              <a:buFont typeface="Wingdings" panose="05000000000000000000" pitchFamily="2" charset="2"/>
              <a:buNone/>
            </a:pPr>
            <a:r>
              <a:rPr lang="en-US" altLang="en-US" u="sng">
                <a:solidFill>
                  <a:srgbClr val="CC0000"/>
                </a:solidFill>
              </a:rPr>
              <a:t>Go-back-N:</a:t>
            </a:r>
          </a:p>
          <a:p>
            <a:pPr>
              <a:lnSpc>
                <a:spcPct val="75000"/>
              </a:lnSpc>
            </a:pPr>
            <a:r>
              <a:rPr lang="en-US" altLang="en-US"/>
              <a:t>sender can have up to N unacked packets in pipeline</a:t>
            </a:r>
          </a:p>
          <a:p>
            <a:pPr>
              <a:lnSpc>
                <a:spcPct val="75000"/>
              </a:lnSpc>
            </a:pPr>
            <a:r>
              <a:rPr lang="en-US" altLang="en-US"/>
              <a:t>receiver only sends </a:t>
            </a:r>
            <a:r>
              <a:rPr lang="en-US" altLang="en-US" i="1">
                <a:solidFill>
                  <a:srgbClr val="CC0000"/>
                </a:solidFill>
              </a:rPr>
              <a:t>cumulative ack</a:t>
            </a:r>
          </a:p>
          <a:p>
            <a:pPr lvl="1"/>
            <a:r>
              <a:rPr lang="en-US" altLang="en-US"/>
              <a:t>doesn</a:t>
            </a:r>
            <a:r>
              <a:rPr lang="ja-JP" altLang="en-US"/>
              <a:t>’</a:t>
            </a:r>
            <a:r>
              <a:rPr lang="en-US" altLang="ja-JP"/>
              <a:t>t ack packet if there</a:t>
            </a:r>
            <a:r>
              <a:rPr lang="ja-JP" altLang="en-US"/>
              <a:t>’</a:t>
            </a:r>
            <a:r>
              <a:rPr lang="en-US" altLang="ja-JP"/>
              <a:t>s a gap</a:t>
            </a:r>
          </a:p>
          <a:p>
            <a:pPr>
              <a:lnSpc>
                <a:spcPct val="75000"/>
              </a:lnSpc>
            </a:pPr>
            <a:r>
              <a:rPr lang="en-US" altLang="en-US"/>
              <a:t>sender has timer for oldest unacked packet</a:t>
            </a:r>
          </a:p>
          <a:p>
            <a:pPr lvl="1"/>
            <a:r>
              <a:rPr lang="en-US" altLang="en-US"/>
              <a:t>when timer expires, retransmit </a:t>
            </a:r>
            <a:r>
              <a:rPr lang="en-US" altLang="en-US" i="1"/>
              <a:t>all</a:t>
            </a:r>
            <a:r>
              <a:rPr lang="en-US" altLang="en-US"/>
              <a:t> unacked packets</a:t>
            </a:r>
          </a:p>
        </p:txBody>
      </p:sp>
      <p:sp>
        <p:nvSpPr>
          <p:cNvPr id="51207" name="Rectangle 4">
            <a:extLst>
              <a:ext uri="{FF2B5EF4-FFF2-40B4-BE49-F238E27FC236}">
                <a16:creationId xmlns:a16="http://schemas.microsoft.com/office/drawing/2014/main" id="{8108AEAA-AE0D-4516-A3CE-EC539E5B0853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455738"/>
            <a:ext cx="4289425" cy="4648200"/>
          </a:xfrm>
        </p:spPr>
        <p:txBody>
          <a:bodyPr/>
          <a:lstStyle/>
          <a:p>
            <a:pPr>
              <a:lnSpc>
                <a:spcPct val="70000"/>
              </a:lnSpc>
              <a:buFont typeface="Wingdings" panose="05000000000000000000" pitchFamily="2" charset="2"/>
              <a:buNone/>
            </a:pPr>
            <a:r>
              <a:rPr lang="en-US" altLang="en-US" u="sng">
                <a:solidFill>
                  <a:srgbClr val="CC0000"/>
                </a:solidFill>
              </a:rPr>
              <a:t>Selective Repeat:</a:t>
            </a:r>
          </a:p>
          <a:p>
            <a:pPr>
              <a:lnSpc>
                <a:spcPct val="75000"/>
              </a:lnSpc>
            </a:pPr>
            <a:r>
              <a:rPr lang="en-US" altLang="en-US"/>
              <a:t>sender can have up to N unack</a:t>
            </a:r>
            <a:r>
              <a:rPr lang="ja-JP" altLang="en-US"/>
              <a:t>’</a:t>
            </a:r>
            <a:r>
              <a:rPr lang="en-US" altLang="ja-JP"/>
              <a:t>ed packets in pipeline</a:t>
            </a:r>
          </a:p>
          <a:p>
            <a:pPr>
              <a:lnSpc>
                <a:spcPct val="75000"/>
              </a:lnSpc>
            </a:pPr>
            <a:r>
              <a:rPr lang="en-US" altLang="en-US"/>
              <a:t>rcvr sends </a:t>
            </a:r>
            <a:r>
              <a:rPr lang="en-US" altLang="en-US" i="1">
                <a:solidFill>
                  <a:srgbClr val="CC0000"/>
                </a:solidFill>
              </a:rPr>
              <a:t>individual ack</a:t>
            </a:r>
            <a:r>
              <a:rPr lang="en-US" altLang="en-US"/>
              <a:t> for each packet</a:t>
            </a:r>
          </a:p>
          <a:p>
            <a:pPr>
              <a:lnSpc>
                <a:spcPct val="70000"/>
              </a:lnSpc>
            </a:pPr>
            <a:endParaRPr lang="en-US" altLang="en-US"/>
          </a:p>
          <a:p>
            <a:pPr>
              <a:lnSpc>
                <a:spcPct val="70000"/>
              </a:lnSpc>
              <a:buFont typeface="Wingdings" panose="05000000000000000000" pitchFamily="2" charset="2"/>
              <a:buNone/>
            </a:pPr>
            <a:endParaRPr lang="en-US" altLang="en-US"/>
          </a:p>
          <a:p>
            <a:pPr>
              <a:lnSpc>
                <a:spcPct val="75000"/>
              </a:lnSpc>
              <a:spcBef>
                <a:spcPct val="0"/>
              </a:spcBef>
            </a:pPr>
            <a:r>
              <a:rPr lang="en-US" altLang="en-US"/>
              <a:t>sender maintains timer for each unacked packet</a:t>
            </a:r>
          </a:p>
          <a:p>
            <a:pPr lvl="1">
              <a:lnSpc>
                <a:spcPct val="80000"/>
              </a:lnSpc>
            </a:pPr>
            <a:r>
              <a:rPr lang="en-US" altLang="en-US"/>
              <a:t>when timer expires, retransmit only that unacked packet</a:t>
            </a:r>
          </a:p>
          <a:p>
            <a:pPr>
              <a:lnSpc>
                <a:spcPct val="70000"/>
              </a:lnSpc>
            </a:pPr>
            <a:endParaRPr lang="en-US" altLang="en-US"/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Footer Placeholder 5">
            <a:extLst>
              <a:ext uri="{FF2B5EF4-FFF2-40B4-BE49-F238E27FC236}">
                <a16:creationId xmlns:a16="http://schemas.microsoft.com/office/drawing/2014/main" id="{D3F0C258-754E-4FF0-B551-68D48EA8AE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52227" name="Slide Number Placeholder 6">
            <a:extLst>
              <a:ext uri="{FF2B5EF4-FFF2-40B4-BE49-F238E27FC236}">
                <a16:creationId xmlns:a16="http://schemas.microsoft.com/office/drawing/2014/main" id="{DF143F16-76E6-46B6-962A-42496378BF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12B11A61-8BBF-4808-9BF9-E63446101799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48132" name="Rectangle 2">
            <a:extLst>
              <a:ext uri="{FF2B5EF4-FFF2-40B4-BE49-F238E27FC236}">
                <a16:creationId xmlns:a16="http://schemas.microsoft.com/office/drawing/2014/main" id="{86F8BD53-E802-4979-A0D1-D189DF3D31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52400"/>
            <a:ext cx="7772400" cy="952500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Go-Back-N: sender</a:t>
            </a:r>
          </a:p>
        </p:txBody>
      </p:sp>
      <p:sp>
        <p:nvSpPr>
          <p:cNvPr id="52229" name="Rectangle 3">
            <a:extLst>
              <a:ext uri="{FF2B5EF4-FFF2-40B4-BE49-F238E27FC236}">
                <a16:creationId xmlns:a16="http://schemas.microsoft.com/office/drawing/2014/main" id="{CD4C103E-D168-433A-AFF5-99888709F288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14450"/>
            <a:ext cx="8324850" cy="1219200"/>
          </a:xfrm>
        </p:spPr>
        <p:txBody>
          <a:bodyPr/>
          <a:lstStyle/>
          <a:p>
            <a:r>
              <a:rPr lang="en-US" altLang="en-US" sz="2400"/>
              <a:t>k-bit seq # in pkt header</a:t>
            </a:r>
          </a:p>
          <a:p>
            <a:r>
              <a:rPr lang="ja-JP" altLang="en-US" sz="2400"/>
              <a:t>“</a:t>
            </a:r>
            <a:r>
              <a:rPr lang="en-US" altLang="ja-JP" sz="2400"/>
              <a:t>window</a:t>
            </a:r>
            <a:r>
              <a:rPr lang="ja-JP" altLang="en-US" sz="2400"/>
              <a:t>”</a:t>
            </a:r>
            <a:r>
              <a:rPr lang="en-US" altLang="ja-JP" sz="2400"/>
              <a:t> of up to N, consecutive unack</a:t>
            </a:r>
            <a:r>
              <a:rPr lang="ja-JP" altLang="en-US" sz="2400"/>
              <a:t>’</a:t>
            </a:r>
            <a:r>
              <a:rPr lang="en-US" altLang="ja-JP" sz="2400"/>
              <a:t>ed pkts allowed</a:t>
            </a:r>
          </a:p>
          <a:p>
            <a:endParaRPr lang="en-US" altLang="en-US"/>
          </a:p>
          <a:p>
            <a:endParaRPr lang="en-US" altLang="en-US"/>
          </a:p>
        </p:txBody>
      </p:sp>
      <p:pic>
        <p:nvPicPr>
          <p:cNvPr id="52230" name="Picture 4" descr="gbn_seqnum">
            <a:extLst>
              <a:ext uri="{FF2B5EF4-FFF2-40B4-BE49-F238E27FC236}">
                <a16:creationId xmlns:a16="http://schemas.microsoft.com/office/drawing/2014/main" id="{C35BF234-24C6-489B-9AEB-6C99316279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075" y="2263775"/>
            <a:ext cx="8099425" cy="163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31" name="Rectangle 5">
            <a:extLst>
              <a:ext uri="{FF2B5EF4-FFF2-40B4-BE49-F238E27FC236}">
                <a16:creationId xmlns:a16="http://schemas.microsoft.com/office/drawing/2014/main" id="{C80946A1-87A5-4537-AA5B-0BAB7A5FC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" y="4149725"/>
            <a:ext cx="832485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92100" indent="-2921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685800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400"/>
              <a:t>ACK(n): ACKs all pkts up to, including seq # n - </a:t>
            </a:r>
            <a:r>
              <a:rPr lang="ja-JP" altLang="en-US" sz="2400" i="1">
                <a:solidFill>
                  <a:srgbClr val="CC0000"/>
                </a:solidFill>
              </a:rPr>
              <a:t>“</a:t>
            </a:r>
            <a:r>
              <a:rPr lang="en-US" altLang="ja-JP" sz="2400" i="1">
                <a:solidFill>
                  <a:srgbClr val="CC0000"/>
                </a:solidFill>
              </a:rPr>
              <a:t>cumulative ACK</a:t>
            </a:r>
            <a:r>
              <a:rPr lang="ja-JP" altLang="en-US" sz="2400" i="1">
                <a:solidFill>
                  <a:srgbClr val="CC0000"/>
                </a:solidFill>
              </a:rPr>
              <a:t>”</a:t>
            </a:r>
            <a:endParaRPr lang="en-US" altLang="ja-JP" sz="2400" i="1">
              <a:solidFill>
                <a:srgbClr val="CC0000"/>
              </a:solidFill>
            </a:endParaRPr>
          </a:p>
          <a:p>
            <a:pPr lvl="1"/>
            <a:r>
              <a:rPr lang="en-US" altLang="en-US" sz="2400"/>
              <a:t>may receive duplicate ACKs (see receiver)</a:t>
            </a:r>
            <a:endParaRPr lang="en-US" altLang="en-US" sz="2000"/>
          </a:p>
          <a:p>
            <a:r>
              <a:rPr lang="en-US" altLang="en-US" sz="2400"/>
              <a:t>timer for oldest in-flight pkt</a:t>
            </a:r>
          </a:p>
          <a:p>
            <a:r>
              <a:rPr lang="en-US" altLang="en-US" sz="2400" i="1"/>
              <a:t>timeout(n):</a:t>
            </a:r>
            <a:r>
              <a:rPr lang="en-US" altLang="en-US" sz="2400"/>
              <a:t> retransmit packet n and all higher seq # pkts in window</a:t>
            </a:r>
            <a:endParaRPr lang="en-US" altLang="en-US" sz="2800"/>
          </a:p>
          <a:p>
            <a:pPr>
              <a:buSzPct val="65000"/>
              <a:buFont typeface="Wingdings" panose="05000000000000000000" pitchFamily="2" charset="2"/>
              <a:buChar char="v"/>
            </a:pPr>
            <a:endParaRPr lang="en-US" altLang="en-US" sz="2800"/>
          </a:p>
        </p:txBody>
      </p:sp>
      <p:sp>
        <p:nvSpPr>
          <p:cNvPr id="52232" name="Rectangle 6">
            <a:extLst>
              <a:ext uri="{FF2B5EF4-FFF2-40B4-BE49-F238E27FC236}">
                <a16:creationId xmlns:a16="http://schemas.microsoft.com/office/drawing/2014/main" id="{FE1F013F-75CE-40A9-BB44-53B258003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9888" y="2789238"/>
            <a:ext cx="2206625" cy="63658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pic>
        <p:nvPicPr>
          <p:cNvPr id="52233" name="Picture 9" descr="underline_base">
            <a:extLst>
              <a:ext uri="{FF2B5EF4-FFF2-40B4-BE49-F238E27FC236}">
                <a16:creationId xmlns:a16="http://schemas.microsoft.com/office/drawing/2014/main" id="{FD953318-871F-4EED-925E-2167809AB2A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563" y="850900"/>
            <a:ext cx="5027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Footer Placeholder 3">
            <a:extLst>
              <a:ext uri="{FF2B5EF4-FFF2-40B4-BE49-F238E27FC236}">
                <a16:creationId xmlns:a16="http://schemas.microsoft.com/office/drawing/2014/main" id="{D51C417C-6E31-4457-B819-FC44FB5F84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53251" name="Slide Number Placeholder 4">
            <a:extLst>
              <a:ext uri="{FF2B5EF4-FFF2-40B4-BE49-F238E27FC236}">
                <a16:creationId xmlns:a16="http://schemas.microsoft.com/office/drawing/2014/main" id="{09262A87-361A-46B2-B0AF-F5189AD3D5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B84C853C-C6FB-4E07-A5AA-0FCCFC82A3B1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49156" name="Rectangle 2">
            <a:extLst>
              <a:ext uri="{FF2B5EF4-FFF2-40B4-BE49-F238E27FC236}">
                <a16:creationId xmlns:a16="http://schemas.microsoft.com/office/drawing/2014/main" id="{F4B844D9-A750-4EDC-B624-C90CE1738BB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44500" y="207963"/>
            <a:ext cx="7772400" cy="700087"/>
          </a:xfrm>
        </p:spPr>
        <p:txBody>
          <a:bodyPr/>
          <a:lstStyle/>
          <a:p>
            <a:pPr>
              <a:defRPr/>
            </a:pPr>
            <a:r>
              <a:rPr lang="en-US" sz="3600">
                <a:ea typeface="ＭＳ Ｐゴシック" charset="0"/>
                <a:cs typeface="+mj-cs"/>
              </a:rPr>
              <a:t>GBN: sender extended FSM</a:t>
            </a:r>
            <a:endParaRPr lang="en-US">
              <a:ea typeface="ＭＳ Ｐゴシック" charset="0"/>
              <a:cs typeface="+mj-cs"/>
            </a:endParaRPr>
          </a:p>
        </p:txBody>
      </p:sp>
      <p:grpSp>
        <p:nvGrpSpPr>
          <p:cNvPr id="53253" name="Group 3">
            <a:extLst>
              <a:ext uri="{FF2B5EF4-FFF2-40B4-BE49-F238E27FC236}">
                <a16:creationId xmlns:a16="http://schemas.microsoft.com/office/drawing/2014/main" id="{A0279F53-2D55-4D86-A689-3322DA9D9409}"/>
              </a:ext>
            </a:extLst>
          </p:cNvPr>
          <p:cNvGrpSpPr>
            <a:grpSpLocks/>
          </p:cNvGrpSpPr>
          <p:nvPr/>
        </p:nvGrpSpPr>
        <p:grpSpPr bwMode="auto">
          <a:xfrm>
            <a:off x="3535363" y="3743325"/>
            <a:ext cx="800100" cy="657225"/>
            <a:chOff x="1939" y="2515"/>
            <a:chExt cx="504" cy="414"/>
          </a:xfrm>
        </p:grpSpPr>
        <p:sp>
          <p:nvSpPr>
            <p:cNvPr id="53274" name="Oval 4">
              <a:extLst>
                <a:ext uri="{FF2B5EF4-FFF2-40B4-BE49-F238E27FC236}">
                  <a16:creationId xmlns:a16="http://schemas.microsoft.com/office/drawing/2014/main" id="{1E575753-9E8B-4038-B964-C91608458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2515"/>
              <a:ext cx="420" cy="414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53275" name="Text Box 5">
              <a:extLst>
                <a:ext uri="{FF2B5EF4-FFF2-40B4-BE49-F238E27FC236}">
                  <a16:creationId xmlns:a16="http://schemas.microsoft.com/office/drawing/2014/main" id="{4508F717-F2CF-4D91-AA18-53886DAF97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9" y="2611"/>
              <a:ext cx="504" cy="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Wait</a:t>
              </a:r>
              <a:endParaRPr lang="en-US" altLang="en-US" sz="1600">
                <a:latin typeface="Times New Roman" panose="02020603050405020304" pitchFamily="18" charset="0"/>
              </a:endParaRPr>
            </a:p>
          </p:txBody>
        </p:sp>
      </p:grpSp>
      <p:sp>
        <p:nvSpPr>
          <p:cNvPr id="53254" name="Line 6">
            <a:extLst>
              <a:ext uri="{FF2B5EF4-FFF2-40B4-BE49-F238E27FC236}">
                <a16:creationId xmlns:a16="http://schemas.microsoft.com/office/drawing/2014/main" id="{0E09D93E-047B-4C70-9636-D5882B3B8FB4}"/>
              </a:ext>
            </a:extLst>
          </p:cNvPr>
          <p:cNvSpPr>
            <a:spLocks noChangeShapeType="1"/>
          </p:cNvSpPr>
          <p:nvPr/>
        </p:nvSpPr>
        <p:spPr bwMode="auto">
          <a:xfrm>
            <a:off x="2028825" y="2830513"/>
            <a:ext cx="1624013" cy="1069975"/>
          </a:xfrm>
          <a:prstGeom prst="line">
            <a:avLst/>
          </a:prstGeom>
          <a:noFill/>
          <a:ln w="28575">
            <a:solidFill>
              <a:srgbClr val="00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5" name="Text Box 7">
            <a:extLst>
              <a:ext uri="{FF2B5EF4-FFF2-40B4-BE49-F238E27FC236}">
                <a16:creationId xmlns:a16="http://schemas.microsoft.com/office/drawing/2014/main" id="{11DA3BC9-E63D-48FA-AE78-E8710EB90D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1388" y="3810000"/>
            <a:ext cx="2776537" cy="82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start_timer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udt_send(sndpkt[base])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udt_send(sndpkt[base+1])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…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udt_send(sndpkt[nextseqnum-1])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53256" name="Text Box 8">
            <a:extLst>
              <a:ext uri="{FF2B5EF4-FFF2-40B4-BE49-F238E27FC236}">
                <a16:creationId xmlns:a16="http://schemas.microsoft.com/office/drawing/2014/main" id="{DA51712F-88B5-48AE-9338-B5AA29D7B8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3613" y="3575050"/>
            <a:ext cx="11001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timeout</a:t>
            </a:r>
            <a:endParaRPr lang="en-US" altLang="en-US" sz="1400">
              <a:latin typeface="Times New Roman" panose="02020603050405020304" pitchFamily="18" charset="0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53257" name="Line 9">
            <a:extLst>
              <a:ext uri="{FF2B5EF4-FFF2-40B4-BE49-F238E27FC236}">
                <a16:creationId xmlns:a16="http://schemas.microsoft.com/office/drawing/2014/main" id="{A3184C06-B444-403D-9539-D4E81697008B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7750" y="3851275"/>
            <a:ext cx="1619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8" name="Freeform 10">
            <a:extLst>
              <a:ext uri="{FF2B5EF4-FFF2-40B4-BE49-F238E27FC236}">
                <a16:creationId xmlns:a16="http://schemas.microsoft.com/office/drawing/2014/main" id="{AAA9EE95-CC5E-474F-9D4D-C262FCFDB412}"/>
              </a:ext>
            </a:extLst>
          </p:cNvPr>
          <p:cNvSpPr>
            <a:spLocks/>
          </p:cNvSpPr>
          <p:nvPr/>
        </p:nvSpPr>
        <p:spPr bwMode="auto">
          <a:xfrm>
            <a:off x="4360863" y="3498850"/>
            <a:ext cx="393700" cy="1152525"/>
          </a:xfrm>
          <a:custGeom>
            <a:avLst/>
            <a:gdLst>
              <a:gd name="T0" fmla="*/ 2147483646 w 619"/>
              <a:gd name="T1" fmla="*/ 2147483646 h 1815"/>
              <a:gd name="T2" fmla="*/ 0 w 619"/>
              <a:gd name="T3" fmla="*/ 2147483646 h 181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9" name="Text Box 11">
            <a:extLst>
              <a:ext uri="{FF2B5EF4-FFF2-40B4-BE49-F238E27FC236}">
                <a16:creationId xmlns:a16="http://schemas.microsoft.com/office/drawing/2014/main" id="{A28246F0-E315-4073-9B71-7BE3A9B034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4050" y="1069975"/>
            <a:ext cx="2333625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rdt_send(data)</a:t>
            </a:r>
            <a:r>
              <a:rPr lang="en-US" altLang="en-US" sz="1000">
                <a:latin typeface="Arial" panose="020B0604020202020204" pitchFamily="34" charset="0"/>
              </a:rPr>
              <a:t> 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53260" name="Line 12">
            <a:extLst>
              <a:ext uri="{FF2B5EF4-FFF2-40B4-BE49-F238E27FC236}">
                <a16:creationId xmlns:a16="http://schemas.microsoft.com/office/drawing/2014/main" id="{D7751EDC-B34A-4F41-AF19-BF3B8AEE45FD}"/>
              </a:ext>
            </a:extLst>
          </p:cNvPr>
          <p:cNvSpPr>
            <a:spLocks noChangeShapeType="1"/>
          </p:cNvSpPr>
          <p:nvPr/>
        </p:nvSpPr>
        <p:spPr bwMode="auto">
          <a:xfrm>
            <a:off x="3302000" y="1389063"/>
            <a:ext cx="19145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1" name="Text Box 13">
            <a:extLst>
              <a:ext uri="{FF2B5EF4-FFF2-40B4-BE49-F238E27FC236}">
                <a16:creationId xmlns:a16="http://schemas.microsoft.com/office/drawing/2014/main" id="{37F0A9F1-FDE5-4E37-9B26-8780142CE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4050" y="1411288"/>
            <a:ext cx="5521325" cy="146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if (nextseqnum &lt; base+N) {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    sndpkt[nextseqnum] = make_pkt(nextseqnum,data,chksum)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    udt_send(sndpkt[nextseqnum])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    if (base == nextseqnum)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       start_timer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    nextseqnum++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    }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else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  refuse_data(data)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53262" name="Freeform 14">
            <a:extLst>
              <a:ext uri="{FF2B5EF4-FFF2-40B4-BE49-F238E27FC236}">
                <a16:creationId xmlns:a16="http://schemas.microsoft.com/office/drawing/2014/main" id="{2C83DF11-A480-4BB1-AAD4-1C1170D42855}"/>
              </a:ext>
            </a:extLst>
          </p:cNvPr>
          <p:cNvSpPr>
            <a:spLocks/>
          </p:cNvSpPr>
          <p:nvPr/>
        </p:nvSpPr>
        <p:spPr bwMode="auto">
          <a:xfrm rot="5142103" flipH="1">
            <a:off x="3787776" y="2933700"/>
            <a:ext cx="393700" cy="1152525"/>
          </a:xfrm>
          <a:custGeom>
            <a:avLst/>
            <a:gdLst>
              <a:gd name="T0" fmla="*/ 2147483646 w 619"/>
              <a:gd name="T1" fmla="*/ 2147483646 h 1815"/>
              <a:gd name="T2" fmla="*/ 0 w 619"/>
              <a:gd name="T3" fmla="*/ 2147483646 h 181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3" name="Text Box 15">
            <a:extLst>
              <a:ext uri="{FF2B5EF4-FFF2-40B4-BE49-F238E27FC236}">
                <a16:creationId xmlns:a16="http://schemas.microsoft.com/office/drawing/2014/main" id="{014D1077-26E5-4A6F-A27A-369F1F7C57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3275" y="5478463"/>
            <a:ext cx="3686175" cy="82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base = getacknum(rcvpkt)+1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If (base == nextseqnum)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    stop_timer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  else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    start_timer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53264" name="Text Box 16">
            <a:extLst>
              <a:ext uri="{FF2B5EF4-FFF2-40B4-BE49-F238E27FC236}">
                <a16:creationId xmlns:a16="http://schemas.microsoft.com/office/drawing/2014/main" id="{639994E7-D707-4171-9B72-BF33509D0F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5975" y="4978400"/>
            <a:ext cx="2833688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rdt_rcv(rcvpkt) &amp;&amp;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   notcorrupt(rcvpkt)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53265" name="Line 17">
            <a:extLst>
              <a:ext uri="{FF2B5EF4-FFF2-40B4-BE49-F238E27FC236}">
                <a16:creationId xmlns:a16="http://schemas.microsoft.com/office/drawing/2014/main" id="{41C8FE32-5B2D-41F7-9313-B7DC0CFCA23C}"/>
              </a:ext>
            </a:extLst>
          </p:cNvPr>
          <p:cNvSpPr>
            <a:spLocks noChangeShapeType="1"/>
          </p:cNvSpPr>
          <p:nvPr/>
        </p:nvSpPr>
        <p:spPr bwMode="auto">
          <a:xfrm>
            <a:off x="3448050" y="5502275"/>
            <a:ext cx="161925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6" name="Freeform 18">
            <a:extLst>
              <a:ext uri="{FF2B5EF4-FFF2-40B4-BE49-F238E27FC236}">
                <a16:creationId xmlns:a16="http://schemas.microsoft.com/office/drawing/2014/main" id="{7137607D-912C-4633-8B8E-939079F66971}"/>
              </a:ext>
            </a:extLst>
          </p:cNvPr>
          <p:cNvSpPr>
            <a:spLocks/>
          </p:cNvSpPr>
          <p:nvPr/>
        </p:nvSpPr>
        <p:spPr bwMode="auto">
          <a:xfrm>
            <a:off x="3505200" y="4446588"/>
            <a:ext cx="1054100" cy="674687"/>
          </a:xfrm>
          <a:custGeom>
            <a:avLst/>
            <a:gdLst>
              <a:gd name="T0" fmla="*/ 2147483646 w 664"/>
              <a:gd name="T1" fmla="*/ 2147483646 h 425"/>
              <a:gd name="T2" fmla="*/ 2147483646 w 664"/>
              <a:gd name="T3" fmla="*/ 0 h 42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64" h="425">
                <a:moveTo>
                  <a:pt x="241" y="20"/>
                </a:moveTo>
                <a:cubicBezTo>
                  <a:pt x="0" y="393"/>
                  <a:pt x="664" y="425"/>
                  <a:pt x="388" y="0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7" name="Line 19">
            <a:extLst>
              <a:ext uri="{FF2B5EF4-FFF2-40B4-BE49-F238E27FC236}">
                <a16:creationId xmlns:a16="http://schemas.microsoft.com/office/drawing/2014/main" id="{715456E4-9060-4D29-AD4E-974944BCCD08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4488" y="3257550"/>
            <a:ext cx="80327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8" name="Text Box 20">
            <a:extLst>
              <a:ext uri="{FF2B5EF4-FFF2-40B4-BE49-F238E27FC236}">
                <a16:creationId xmlns:a16="http://schemas.microsoft.com/office/drawing/2014/main" id="{D136BD07-9DB7-4E21-8193-8173EA8B7F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488" y="3227388"/>
            <a:ext cx="14859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base=1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nextseqnum=1</a:t>
            </a:r>
            <a:endParaRPr lang="en-US" altLang="en-US" sz="1400">
              <a:latin typeface="Times New Roman" panose="02020603050405020304" pitchFamily="18" charset="0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53269" name="Text Box 21">
            <a:extLst>
              <a:ext uri="{FF2B5EF4-FFF2-40B4-BE49-F238E27FC236}">
                <a16:creationId xmlns:a16="http://schemas.microsoft.com/office/drawing/2014/main" id="{975399BE-7DE1-4455-B4DE-AFBFCC6A0F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0950" y="4289425"/>
            <a:ext cx="2047875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rdt_rcv(rcvpkt)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   &amp;&amp; corrupt(rcvpkt)</a:t>
            </a:r>
            <a:r>
              <a:rPr lang="en-US" altLang="en-US" sz="1000">
                <a:latin typeface="Arial" panose="020B0604020202020204" pitchFamily="34" charset="0"/>
              </a:rPr>
              <a:t>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53270" name="Line 22">
            <a:extLst>
              <a:ext uri="{FF2B5EF4-FFF2-40B4-BE49-F238E27FC236}">
                <a16:creationId xmlns:a16="http://schemas.microsoft.com/office/drawing/2014/main" id="{E3BF2691-65D0-4F86-A9C9-45E164FC2DC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43025" y="4787900"/>
            <a:ext cx="15208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1" name="Freeform 23">
            <a:extLst>
              <a:ext uri="{FF2B5EF4-FFF2-40B4-BE49-F238E27FC236}">
                <a16:creationId xmlns:a16="http://schemas.microsoft.com/office/drawing/2014/main" id="{1EFF0417-DDC2-4352-8E1A-C4C713C780D0}"/>
              </a:ext>
            </a:extLst>
          </p:cNvPr>
          <p:cNvSpPr>
            <a:spLocks/>
          </p:cNvSpPr>
          <p:nvPr/>
        </p:nvSpPr>
        <p:spPr bwMode="auto">
          <a:xfrm>
            <a:off x="2898775" y="4221163"/>
            <a:ext cx="695325" cy="638175"/>
          </a:xfrm>
          <a:custGeom>
            <a:avLst/>
            <a:gdLst>
              <a:gd name="T0" fmla="*/ 2147483646 w 1095"/>
              <a:gd name="T1" fmla="*/ 0 h 1005"/>
              <a:gd name="T2" fmla="*/ 2147483646 w 1095"/>
              <a:gd name="T3" fmla="*/ 2147483646 h 100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095" h="1005">
                <a:moveTo>
                  <a:pt x="1005" y="0"/>
                </a:moveTo>
                <a:cubicBezTo>
                  <a:pt x="0" y="30"/>
                  <a:pt x="645" y="1005"/>
                  <a:pt x="1095" y="165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2" name="Text Box 24">
            <a:extLst>
              <a:ext uri="{FF2B5EF4-FFF2-40B4-BE49-F238E27FC236}">
                <a16:creationId xmlns:a16="http://schemas.microsoft.com/office/drawing/2014/main" id="{D22A9C96-27F2-4439-983B-3C3A16DC98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0350" y="2927350"/>
            <a:ext cx="323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Symbol" panose="05050102010706020507" pitchFamily="18" charset="2"/>
              </a:rPr>
              <a:t>L</a:t>
            </a:r>
          </a:p>
        </p:txBody>
      </p:sp>
      <p:pic>
        <p:nvPicPr>
          <p:cNvPr id="53273" name="Picture 25" descr="underline_base">
            <a:extLst>
              <a:ext uri="{FF2B5EF4-FFF2-40B4-BE49-F238E27FC236}">
                <a16:creationId xmlns:a16="http://schemas.microsoft.com/office/drawing/2014/main" id="{7C943C87-8215-4D13-BFBA-E878B61A39D6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263" y="760413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Footer Placeholder 5">
            <a:extLst>
              <a:ext uri="{FF2B5EF4-FFF2-40B4-BE49-F238E27FC236}">
                <a16:creationId xmlns:a16="http://schemas.microsoft.com/office/drawing/2014/main" id="{60B8C6D5-629B-489F-9799-265674B480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54275" name="Slide Number Placeholder 6">
            <a:extLst>
              <a:ext uri="{FF2B5EF4-FFF2-40B4-BE49-F238E27FC236}">
                <a16:creationId xmlns:a16="http://schemas.microsoft.com/office/drawing/2014/main" id="{0E9F03EA-3BB1-463A-9593-5F33F7F0DF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B4A8D260-327F-4F70-A554-31A39765465B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54276" name="Rectangle 3">
            <a:extLst>
              <a:ext uri="{FF2B5EF4-FFF2-40B4-BE49-F238E27FC236}">
                <a16:creationId xmlns:a16="http://schemas.microsoft.com/office/drawing/2014/main" id="{4C2A8F51-3AC4-4A6B-8BEE-87DD1D08E4AF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801688" y="3641725"/>
            <a:ext cx="8148637" cy="285432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/>
              <a:t>ACK-only: always send ACK for correctly-received pkt with highest </a:t>
            </a:r>
            <a:r>
              <a:rPr lang="en-US" altLang="en-US" i="1">
                <a:solidFill>
                  <a:srgbClr val="CC0000"/>
                </a:solidFill>
              </a:rPr>
              <a:t>in-order</a:t>
            </a:r>
            <a:r>
              <a:rPr lang="en-US" altLang="en-US"/>
              <a:t> seq #</a:t>
            </a:r>
          </a:p>
          <a:p>
            <a:pPr lvl="1"/>
            <a:r>
              <a:rPr lang="en-US" altLang="en-US"/>
              <a:t>may generate duplicate ACKs</a:t>
            </a:r>
          </a:p>
          <a:p>
            <a:pPr lvl="1"/>
            <a:r>
              <a:rPr lang="en-US" altLang="en-US"/>
              <a:t>need only remember </a:t>
            </a:r>
            <a:r>
              <a:rPr lang="en-US" altLang="en-US" b="1">
                <a:latin typeface="Courier New" panose="02070309020205020404" pitchFamily="49" charset="0"/>
              </a:rPr>
              <a:t>expectedseqnum</a:t>
            </a:r>
          </a:p>
          <a:p>
            <a:r>
              <a:rPr lang="en-US" altLang="en-US"/>
              <a:t>out-of-order pkt: </a:t>
            </a:r>
          </a:p>
          <a:p>
            <a:pPr lvl="1"/>
            <a:r>
              <a:rPr lang="en-US" altLang="en-US"/>
              <a:t>discard (don</a:t>
            </a:r>
            <a:r>
              <a:rPr lang="ja-JP" altLang="en-US"/>
              <a:t>’</a:t>
            </a:r>
            <a:r>
              <a:rPr lang="en-US" altLang="ja-JP"/>
              <a:t>t buffer): </a:t>
            </a:r>
            <a:r>
              <a:rPr lang="en-US" altLang="ja-JP" i="1">
                <a:solidFill>
                  <a:srgbClr val="CC0000"/>
                </a:solidFill>
              </a:rPr>
              <a:t>no receiver buffering!</a:t>
            </a:r>
          </a:p>
          <a:p>
            <a:pPr lvl="1"/>
            <a:r>
              <a:rPr lang="en-US" altLang="en-US"/>
              <a:t>re-ACK pkt with highest in-order seq #</a:t>
            </a:r>
          </a:p>
        </p:txBody>
      </p:sp>
      <p:sp>
        <p:nvSpPr>
          <p:cNvPr id="54277" name="Oval 4">
            <a:extLst>
              <a:ext uri="{FF2B5EF4-FFF2-40B4-BE49-F238E27FC236}">
                <a16:creationId xmlns:a16="http://schemas.microsoft.com/office/drawing/2014/main" id="{C348E245-B434-4BA6-ADB9-26012E2A7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125" y="2041525"/>
            <a:ext cx="666750" cy="6572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54278" name="Text Box 5">
            <a:extLst>
              <a:ext uri="{FF2B5EF4-FFF2-40B4-BE49-F238E27FC236}">
                <a16:creationId xmlns:a16="http://schemas.microsoft.com/office/drawing/2014/main" id="{D660CBAC-FE9B-4ACB-BAFB-44EE4A4951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8638" y="2209800"/>
            <a:ext cx="800100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Wait</a:t>
            </a:r>
            <a:endParaRPr lang="en-US" altLang="en-US" sz="1600">
              <a:latin typeface="Times New Roman" panose="02020603050405020304" pitchFamily="18" charset="0"/>
            </a:endParaRPr>
          </a:p>
        </p:txBody>
      </p:sp>
      <p:sp>
        <p:nvSpPr>
          <p:cNvPr id="54279" name="Line 6">
            <a:extLst>
              <a:ext uri="{FF2B5EF4-FFF2-40B4-BE49-F238E27FC236}">
                <a16:creationId xmlns:a16="http://schemas.microsoft.com/office/drawing/2014/main" id="{964456F4-D5A0-46F4-80F6-795589BF9EED}"/>
              </a:ext>
            </a:extLst>
          </p:cNvPr>
          <p:cNvSpPr>
            <a:spLocks noChangeShapeType="1"/>
          </p:cNvSpPr>
          <p:nvPr/>
        </p:nvSpPr>
        <p:spPr bwMode="auto">
          <a:xfrm>
            <a:off x="844550" y="1881188"/>
            <a:ext cx="2298700" cy="474662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0" name="Text Box 7">
            <a:extLst>
              <a:ext uri="{FF2B5EF4-FFF2-40B4-BE49-F238E27FC236}">
                <a16:creationId xmlns:a16="http://schemas.microsoft.com/office/drawing/2014/main" id="{D317AAC2-65C3-47B9-90DF-2422B94AFE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7463" y="1468438"/>
            <a:ext cx="1617662" cy="31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udt_send(sndpkt)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54281" name="Text Box 8">
            <a:extLst>
              <a:ext uri="{FF2B5EF4-FFF2-40B4-BE49-F238E27FC236}">
                <a16:creationId xmlns:a16="http://schemas.microsoft.com/office/drawing/2014/main" id="{8FCF9232-02A4-4DCE-9FAD-0DC346E8C5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7150" y="1192213"/>
            <a:ext cx="725488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default</a:t>
            </a:r>
            <a:endParaRPr lang="en-US" altLang="en-US" sz="1400">
              <a:latin typeface="Times New Roman" panose="02020603050405020304" pitchFamily="18" charset="0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54282" name="Line 9">
            <a:extLst>
              <a:ext uri="{FF2B5EF4-FFF2-40B4-BE49-F238E27FC236}">
                <a16:creationId xmlns:a16="http://schemas.microsoft.com/office/drawing/2014/main" id="{B39C88A0-E68B-4525-9B5D-504C0CC8789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8113" y="1489075"/>
            <a:ext cx="81597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3" name="Freeform 10">
            <a:extLst>
              <a:ext uri="{FF2B5EF4-FFF2-40B4-BE49-F238E27FC236}">
                <a16:creationId xmlns:a16="http://schemas.microsoft.com/office/drawing/2014/main" id="{A12BF8B7-B511-4BC2-9B99-DD9A83CC05D0}"/>
              </a:ext>
            </a:extLst>
          </p:cNvPr>
          <p:cNvSpPr>
            <a:spLocks/>
          </p:cNvSpPr>
          <p:nvPr/>
        </p:nvSpPr>
        <p:spPr bwMode="auto">
          <a:xfrm>
            <a:off x="3832225" y="1784350"/>
            <a:ext cx="828675" cy="1152525"/>
          </a:xfrm>
          <a:custGeom>
            <a:avLst/>
            <a:gdLst>
              <a:gd name="T0" fmla="*/ 2147483646 w 619"/>
              <a:gd name="T1" fmla="*/ 2147483646 h 1815"/>
              <a:gd name="T2" fmla="*/ 0 w 619"/>
              <a:gd name="T3" fmla="*/ 2147483646 h 181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4" name="Text Box 11">
            <a:extLst>
              <a:ext uri="{FF2B5EF4-FFF2-40B4-BE49-F238E27FC236}">
                <a16:creationId xmlns:a16="http://schemas.microsoft.com/office/drawing/2014/main" id="{B0B4A354-4778-4FC9-B93B-26C4C2F269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5938" y="1554163"/>
            <a:ext cx="3570287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rdt_rcv(rcvpkt)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  &amp;&amp; notcurrupt(rcvpkt)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  &amp;&amp; hasseqnum(rcvpkt,expectedseqnum) 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54285" name="Line 12">
            <a:extLst>
              <a:ext uri="{FF2B5EF4-FFF2-40B4-BE49-F238E27FC236}">
                <a16:creationId xmlns:a16="http://schemas.microsoft.com/office/drawing/2014/main" id="{5B83133E-EA68-48A9-B904-DD287516B52E}"/>
              </a:ext>
            </a:extLst>
          </p:cNvPr>
          <p:cNvSpPr>
            <a:spLocks noChangeShapeType="1"/>
          </p:cNvSpPr>
          <p:nvPr/>
        </p:nvSpPr>
        <p:spPr bwMode="auto">
          <a:xfrm>
            <a:off x="4395788" y="2246313"/>
            <a:ext cx="31750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6" name="Text Box 13">
            <a:extLst>
              <a:ext uri="{FF2B5EF4-FFF2-40B4-BE49-F238E27FC236}">
                <a16:creationId xmlns:a16="http://schemas.microsoft.com/office/drawing/2014/main" id="{45D7D891-AFBE-4E3C-B0A3-9581C6915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0700" y="2289175"/>
            <a:ext cx="4314825" cy="85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extract(rcvpkt,data)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deliver_data(data)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sndpkt = make_pkt(expectedseqnum,ACK,chksum)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udt_send(sndpkt)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expectedseqnum++</a:t>
            </a:r>
            <a:endParaRPr lang="en-US" altLang="en-US" sz="1400">
              <a:latin typeface="Times New Roman" panose="02020603050405020304" pitchFamily="18" charset="0"/>
            </a:endParaRPr>
          </a:p>
        </p:txBody>
      </p:sp>
      <p:sp>
        <p:nvSpPr>
          <p:cNvPr id="54287" name="Freeform 14">
            <a:extLst>
              <a:ext uri="{FF2B5EF4-FFF2-40B4-BE49-F238E27FC236}">
                <a16:creationId xmlns:a16="http://schemas.microsoft.com/office/drawing/2014/main" id="{51F924B0-C647-4760-835A-3FE28CFB9C4D}"/>
              </a:ext>
            </a:extLst>
          </p:cNvPr>
          <p:cNvSpPr>
            <a:spLocks/>
          </p:cNvSpPr>
          <p:nvPr/>
        </p:nvSpPr>
        <p:spPr bwMode="auto">
          <a:xfrm rot="5142103" flipH="1">
            <a:off x="3305176" y="1260475"/>
            <a:ext cx="393700" cy="1152525"/>
          </a:xfrm>
          <a:custGeom>
            <a:avLst/>
            <a:gdLst>
              <a:gd name="T0" fmla="*/ 2147483646 w 619"/>
              <a:gd name="T1" fmla="*/ 2147483646 h 1815"/>
              <a:gd name="T2" fmla="*/ 0 w 619"/>
              <a:gd name="T3" fmla="*/ 2147483646 h 181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 cmpd="sng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8" name="Line 15">
            <a:extLst>
              <a:ext uri="{FF2B5EF4-FFF2-40B4-BE49-F238E27FC236}">
                <a16:creationId xmlns:a16="http://schemas.microsoft.com/office/drawing/2014/main" id="{15741963-0321-4477-8E57-FE8A46FB469D}"/>
              </a:ext>
            </a:extLst>
          </p:cNvPr>
          <p:cNvSpPr>
            <a:spLocks noChangeShapeType="1"/>
          </p:cNvSpPr>
          <p:nvPr/>
        </p:nvSpPr>
        <p:spPr bwMode="auto">
          <a:xfrm>
            <a:off x="784225" y="2293938"/>
            <a:ext cx="123825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Text Box 16">
            <a:extLst>
              <a:ext uri="{FF2B5EF4-FFF2-40B4-BE49-F238E27FC236}">
                <a16:creationId xmlns:a16="http://schemas.microsoft.com/office/drawing/2014/main" id="{A0134E87-1D3E-44AA-8D58-3D01168E44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738" y="2314575"/>
            <a:ext cx="3641725" cy="981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expectedseqnum=1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sndpkt =   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  make_pkt(0,ACK,chksum)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latin typeface="Times New Roman" panose="02020603050405020304" pitchFamily="18" charset="0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54290" name="Text Box 17">
            <a:extLst>
              <a:ext uri="{FF2B5EF4-FFF2-40B4-BE49-F238E27FC236}">
                <a16:creationId xmlns:a16="http://schemas.microsoft.com/office/drawing/2014/main" id="{1686F8DA-B239-47BF-A1E9-BD701F0066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250" y="1990725"/>
            <a:ext cx="323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Symbol" panose="05050102010706020507" pitchFamily="18" charset="2"/>
              </a:rPr>
              <a:t>L</a:t>
            </a:r>
          </a:p>
        </p:txBody>
      </p:sp>
      <p:sp>
        <p:nvSpPr>
          <p:cNvPr id="50195" name="Rectangle 19">
            <a:extLst>
              <a:ext uri="{FF2B5EF4-FFF2-40B4-BE49-F238E27FC236}">
                <a16:creationId xmlns:a16="http://schemas.microsoft.com/office/drawing/2014/main" id="{52575E2E-6E28-49E5-88A7-6A74AC1EFA7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44500" y="207963"/>
            <a:ext cx="7772400" cy="700087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GBN: receiver extended FSM</a:t>
            </a:r>
          </a:p>
        </p:txBody>
      </p:sp>
      <p:pic>
        <p:nvPicPr>
          <p:cNvPr id="54292" name="Picture 22" descr="underline_base">
            <a:extLst>
              <a:ext uri="{FF2B5EF4-FFF2-40B4-BE49-F238E27FC236}">
                <a16:creationId xmlns:a16="http://schemas.microsoft.com/office/drawing/2014/main" id="{ABD50523-0A09-493A-BF1A-9C9C9C0DBB22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7850" y="806450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Footer Placeholder 5">
            <a:extLst>
              <a:ext uri="{FF2B5EF4-FFF2-40B4-BE49-F238E27FC236}">
                <a16:creationId xmlns:a16="http://schemas.microsoft.com/office/drawing/2014/main" id="{BE4EDD24-B1D8-40C2-8068-383631CED1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8195" name="Slide Number Placeholder 6">
            <a:extLst>
              <a:ext uri="{FF2B5EF4-FFF2-40B4-BE49-F238E27FC236}">
                <a16:creationId xmlns:a16="http://schemas.microsoft.com/office/drawing/2014/main" id="{0EED0354-8CD6-45B3-9C99-0D6261F888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047BA4B2-3549-4CE5-93ED-7E403781AFBD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8196" name="Picture 10" descr="underline_base">
            <a:extLst>
              <a:ext uri="{FF2B5EF4-FFF2-40B4-BE49-F238E27FC236}">
                <a16:creationId xmlns:a16="http://schemas.microsoft.com/office/drawing/2014/main" id="{AB34E7AA-EA97-47A8-80B2-9A934B06CD90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225" y="1039813"/>
            <a:ext cx="658177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5" name="Rectangle 2">
            <a:extLst>
              <a:ext uri="{FF2B5EF4-FFF2-40B4-BE49-F238E27FC236}">
                <a16:creationId xmlns:a16="http://schemas.microsoft.com/office/drawing/2014/main" id="{F5CCE749-7738-4257-9B05-B5A97F445F1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Transport vs. network layer</a:t>
            </a:r>
          </a:p>
        </p:txBody>
      </p:sp>
      <p:sp>
        <p:nvSpPr>
          <p:cNvPr id="5126" name="Rectangle 3">
            <a:extLst>
              <a:ext uri="{FF2B5EF4-FFF2-40B4-BE49-F238E27FC236}">
                <a16:creationId xmlns:a16="http://schemas.microsoft.com/office/drawing/2014/main" id="{BB0D3C58-2D7D-4631-8EFD-C2ED074692AF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589088"/>
            <a:ext cx="3810000" cy="4648200"/>
          </a:xfrm>
        </p:spPr>
        <p:txBody>
          <a:bodyPr/>
          <a:lstStyle/>
          <a:p>
            <a:pPr>
              <a:lnSpc>
                <a:spcPct val="70000"/>
              </a:lnSpc>
              <a:buFont typeface="Wingdings" charset="2"/>
              <a:buChar char="§"/>
              <a:defRPr/>
            </a:pPr>
            <a:r>
              <a:rPr lang="en-US" sz="3200" i="1">
                <a:solidFill>
                  <a:srgbClr val="000099"/>
                </a:solidFill>
                <a:ea typeface="ＭＳ Ｐゴシック" charset="0"/>
                <a:cs typeface="+mn-cs"/>
              </a:rPr>
              <a:t>network layer:</a:t>
            </a:r>
            <a:r>
              <a:rPr lang="en-US" sz="3200">
                <a:ea typeface="ＭＳ Ｐゴシック" charset="0"/>
                <a:cs typeface="+mn-cs"/>
              </a:rPr>
              <a:t> logical communication between hosts</a:t>
            </a:r>
          </a:p>
          <a:p>
            <a:pPr>
              <a:lnSpc>
                <a:spcPct val="70000"/>
              </a:lnSpc>
              <a:buFont typeface="Wingdings" charset="2"/>
              <a:buChar char="§"/>
              <a:defRPr/>
            </a:pPr>
            <a:r>
              <a:rPr lang="en-US" sz="3200" i="1">
                <a:solidFill>
                  <a:srgbClr val="000099"/>
                </a:solidFill>
                <a:ea typeface="ＭＳ Ｐゴシック" charset="0"/>
                <a:cs typeface="+mn-cs"/>
              </a:rPr>
              <a:t>transport layer:</a:t>
            </a:r>
            <a:r>
              <a:rPr lang="en-US" sz="3200">
                <a:ea typeface="ＭＳ Ｐゴシック" charset="0"/>
                <a:cs typeface="+mn-cs"/>
              </a:rPr>
              <a:t> logical communication between processes</a:t>
            </a:r>
            <a:r>
              <a:rPr lang="en-US">
                <a:ea typeface="ＭＳ Ｐゴシック" charset="0"/>
                <a:cs typeface="+mn-cs"/>
              </a:rPr>
              <a:t> </a:t>
            </a:r>
          </a:p>
          <a:p>
            <a:pPr lvl="1">
              <a:lnSpc>
                <a:spcPct val="70000"/>
              </a:lnSpc>
              <a:buFont typeface="Arial"/>
              <a:buChar char="•"/>
              <a:defRPr/>
            </a:pPr>
            <a:r>
              <a:rPr lang="en-US" sz="2800">
                <a:ea typeface="ＭＳ Ｐゴシック" charset="0"/>
              </a:rPr>
              <a:t>relies on, enhances, network layer services</a:t>
            </a:r>
          </a:p>
        </p:txBody>
      </p:sp>
      <p:sp>
        <p:nvSpPr>
          <p:cNvPr id="8199" name="Rectangle 4">
            <a:extLst>
              <a:ext uri="{FF2B5EF4-FFF2-40B4-BE49-F238E27FC236}">
                <a16:creationId xmlns:a16="http://schemas.microsoft.com/office/drawing/2014/main" id="{4236DF01-9382-4917-8B0A-BDE8E0FEDF3E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760913" y="2230438"/>
            <a:ext cx="3967162" cy="4249737"/>
          </a:xfrm>
        </p:spPr>
        <p:txBody>
          <a:bodyPr/>
          <a:lstStyle/>
          <a:p>
            <a:pPr>
              <a:lnSpc>
                <a:spcPct val="70000"/>
              </a:lnSpc>
              <a:buFont typeface="Wingdings" panose="05000000000000000000" pitchFamily="2" charset="2"/>
              <a:buNone/>
            </a:pPr>
            <a:r>
              <a:rPr lang="en-US" altLang="en-US" sz="2400" i="1"/>
              <a:t>12 kids in Ann</a:t>
            </a:r>
            <a:r>
              <a:rPr lang="ja-JP" altLang="en-US" sz="2400" i="1"/>
              <a:t>’</a:t>
            </a:r>
            <a:r>
              <a:rPr lang="en-US" altLang="ja-JP" sz="2400" i="1"/>
              <a:t>s house sending letters to 12 kids in Bill</a:t>
            </a:r>
            <a:r>
              <a:rPr lang="ja-JP" altLang="en-US" sz="2400" i="1"/>
              <a:t>’</a:t>
            </a:r>
            <a:r>
              <a:rPr lang="en-US" altLang="ja-JP" sz="2400" i="1"/>
              <a:t>s house:</a:t>
            </a:r>
            <a:endParaRPr lang="en-US" altLang="ja-JP" sz="2400"/>
          </a:p>
          <a:p>
            <a:pPr>
              <a:lnSpc>
                <a:spcPct val="70000"/>
              </a:lnSpc>
            </a:pPr>
            <a:r>
              <a:rPr lang="en-US" altLang="en-US" sz="2400"/>
              <a:t>hosts = houses</a:t>
            </a:r>
          </a:p>
          <a:p>
            <a:pPr>
              <a:lnSpc>
                <a:spcPct val="70000"/>
              </a:lnSpc>
            </a:pPr>
            <a:r>
              <a:rPr lang="en-US" altLang="en-US" sz="2400"/>
              <a:t>processes = kids</a:t>
            </a:r>
          </a:p>
          <a:p>
            <a:pPr>
              <a:lnSpc>
                <a:spcPct val="70000"/>
              </a:lnSpc>
            </a:pPr>
            <a:r>
              <a:rPr lang="en-US" altLang="en-US" sz="2400"/>
              <a:t>app messages = letters in envelopes</a:t>
            </a:r>
          </a:p>
          <a:p>
            <a:pPr>
              <a:lnSpc>
                <a:spcPct val="70000"/>
              </a:lnSpc>
            </a:pPr>
            <a:r>
              <a:rPr lang="en-US" altLang="en-US" sz="2400"/>
              <a:t>transport protocol = Ann and Bill who demux to in-house siblings</a:t>
            </a:r>
          </a:p>
          <a:p>
            <a:pPr>
              <a:lnSpc>
                <a:spcPct val="70000"/>
              </a:lnSpc>
            </a:pPr>
            <a:r>
              <a:rPr lang="en-US" altLang="en-US" sz="2400"/>
              <a:t>network-layer protocol = postal service</a:t>
            </a:r>
          </a:p>
          <a:p>
            <a:pPr>
              <a:lnSpc>
                <a:spcPct val="70000"/>
              </a:lnSpc>
              <a:buFont typeface="Wingdings" panose="05000000000000000000" pitchFamily="2" charset="2"/>
              <a:buNone/>
            </a:pPr>
            <a:endParaRPr lang="en-US" altLang="en-US" sz="2400"/>
          </a:p>
        </p:txBody>
      </p:sp>
      <p:sp>
        <p:nvSpPr>
          <p:cNvPr id="8200" name="Rectangle 7">
            <a:extLst>
              <a:ext uri="{FF2B5EF4-FFF2-40B4-BE49-F238E27FC236}">
                <a16:creationId xmlns:a16="http://schemas.microsoft.com/office/drawing/2014/main" id="{B4743658-C390-4185-89CD-A8467FC02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9963" y="1947863"/>
            <a:ext cx="4016375" cy="3836987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201" name="Text Box 11">
            <a:extLst>
              <a:ext uri="{FF2B5EF4-FFF2-40B4-BE49-F238E27FC236}">
                <a16:creationId xmlns:a16="http://schemas.microsoft.com/office/drawing/2014/main" id="{D2E69CA7-6760-4AFB-9EE9-2CD3DF0C4A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0613" y="1724025"/>
            <a:ext cx="2695575" cy="4333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45000"/>
              </a:spcBef>
              <a:buSzPct val="65000"/>
              <a:buFont typeface="Wingdings" panose="05000000000000000000" pitchFamily="2" charset="2"/>
              <a:buNone/>
            </a:pPr>
            <a:r>
              <a:rPr lang="en-US" altLang="en-US" sz="2800" i="1">
                <a:solidFill>
                  <a:srgbClr val="000099"/>
                </a:solidFill>
              </a:rPr>
              <a:t>household analogy:</a:t>
            </a:r>
            <a:endParaRPr lang="en-US" altLang="en-US" sz="2800" i="1"/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Footer Placeholder 3">
            <a:extLst>
              <a:ext uri="{FF2B5EF4-FFF2-40B4-BE49-F238E27FC236}">
                <a16:creationId xmlns:a16="http://schemas.microsoft.com/office/drawing/2014/main" id="{D302D311-C18D-4AB7-9E9F-C9AAA3D377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55299" name="Slide Number Placeholder 4">
            <a:extLst>
              <a:ext uri="{FF2B5EF4-FFF2-40B4-BE49-F238E27FC236}">
                <a16:creationId xmlns:a16="http://schemas.microsoft.com/office/drawing/2014/main" id="{E9973882-FDCD-49AC-9E69-30890575D7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D920A151-556F-44AF-9A25-C8B939919DDD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51204" name="Rectangle 2">
            <a:extLst>
              <a:ext uri="{FF2B5EF4-FFF2-40B4-BE49-F238E27FC236}">
                <a16:creationId xmlns:a16="http://schemas.microsoft.com/office/drawing/2014/main" id="{B1F5B45B-85D5-4215-BA05-AB3F8ED086D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76250" y="204788"/>
            <a:ext cx="7772400" cy="650875"/>
          </a:xfrm>
        </p:spPr>
        <p:txBody>
          <a:bodyPr/>
          <a:lstStyle/>
          <a:p>
            <a:pPr>
              <a:defRPr/>
            </a:pPr>
            <a:r>
              <a:rPr lang="en-US" sz="4000">
                <a:ea typeface="ＭＳ Ｐゴシック" charset="0"/>
                <a:cs typeface="+mj-cs"/>
              </a:rPr>
              <a:t>GBN in action</a:t>
            </a:r>
            <a:endParaRPr lang="en-US">
              <a:ea typeface="ＭＳ Ｐゴシック" charset="0"/>
              <a:cs typeface="+mj-cs"/>
            </a:endParaRPr>
          </a:p>
        </p:txBody>
      </p:sp>
      <p:sp>
        <p:nvSpPr>
          <p:cNvPr id="55301" name="Text Box 4">
            <a:extLst>
              <a:ext uri="{FF2B5EF4-FFF2-40B4-BE49-F238E27FC236}">
                <a16:creationId xmlns:a16="http://schemas.microsoft.com/office/drawing/2014/main" id="{B010FEAA-E72D-42BF-A308-2EF998B6D4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2075" y="1412875"/>
            <a:ext cx="1246188" cy="146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 pkt0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 pkt1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 pkt2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 pkt3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(wait)</a:t>
            </a:r>
          </a:p>
        </p:txBody>
      </p:sp>
      <p:sp>
        <p:nvSpPr>
          <p:cNvPr id="55302" name="Text Box 5">
            <a:extLst>
              <a:ext uri="{FF2B5EF4-FFF2-40B4-BE49-F238E27FC236}">
                <a16:creationId xmlns:a16="http://schemas.microsoft.com/office/drawing/2014/main" id="{8BB0E31C-A72E-4C1F-AD5A-AC801B423E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2750" y="1041400"/>
            <a:ext cx="9366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 u="sng">
                <a:solidFill>
                  <a:srgbClr val="000099"/>
                </a:solidFill>
                <a:latin typeface="Tahoma" panose="020B0604030504040204" pitchFamily="34" charset="0"/>
              </a:rPr>
              <a:t>sender</a:t>
            </a:r>
          </a:p>
        </p:txBody>
      </p:sp>
      <p:sp>
        <p:nvSpPr>
          <p:cNvPr id="55303" name="Text Box 6">
            <a:extLst>
              <a:ext uri="{FF2B5EF4-FFF2-40B4-BE49-F238E27FC236}">
                <a16:creationId xmlns:a16="http://schemas.microsoft.com/office/drawing/2014/main" id="{5A0BC937-8C70-483D-B5F7-BBF2E75FF7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83288" y="1060450"/>
            <a:ext cx="10715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 u="sng">
                <a:solidFill>
                  <a:srgbClr val="008000"/>
                </a:solidFill>
                <a:latin typeface="Tahoma" panose="020B0604030504040204" pitchFamily="34" charset="0"/>
              </a:rPr>
              <a:t>receiver</a:t>
            </a:r>
          </a:p>
        </p:txBody>
      </p:sp>
      <p:sp>
        <p:nvSpPr>
          <p:cNvPr id="55304" name="Line 14">
            <a:extLst>
              <a:ext uri="{FF2B5EF4-FFF2-40B4-BE49-F238E27FC236}">
                <a16:creationId xmlns:a16="http://schemas.microsoft.com/office/drawing/2014/main" id="{44C1FD0D-DC0B-4BFE-B859-0B2791197445}"/>
              </a:ext>
            </a:extLst>
          </p:cNvPr>
          <p:cNvSpPr>
            <a:spLocks noChangeShapeType="1"/>
          </p:cNvSpPr>
          <p:nvPr/>
        </p:nvSpPr>
        <p:spPr bwMode="auto">
          <a:xfrm>
            <a:off x="6057900" y="1658938"/>
            <a:ext cx="11113" cy="45386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5305" name="Text Box 15">
            <a:extLst>
              <a:ext uri="{FF2B5EF4-FFF2-40B4-BE49-F238E27FC236}">
                <a16:creationId xmlns:a16="http://schemas.microsoft.com/office/drawing/2014/main" id="{AC9BD84D-4198-41DC-9E55-3C718F258C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0750" y="1854200"/>
            <a:ext cx="2568575" cy="146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receive pkt0, send ack0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receive pkt1, send ack1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receive pkt3, discard,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           (re)send ack1</a:t>
            </a:r>
          </a:p>
        </p:txBody>
      </p:sp>
      <p:sp>
        <p:nvSpPr>
          <p:cNvPr id="55306" name="Text Box 22">
            <a:extLst>
              <a:ext uri="{FF2B5EF4-FFF2-40B4-BE49-F238E27FC236}">
                <a16:creationId xmlns:a16="http://schemas.microsoft.com/office/drawing/2014/main" id="{64062163-6F59-4244-82FD-A3893CC1C4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6413" y="3016250"/>
            <a:ext cx="2154237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ack0, send pkt4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ack1, send pkt5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Tahoma" panose="020B0604030504040204" pitchFamily="34" charset="0"/>
            </a:endParaRPr>
          </a:p>
        </p:txBody>
      </p:sp>
      <p:pic>
        <p:nvPicPr>
          <p:cNvPr id="55307" name="Picture 34" descr="alarm_clock_ringing">
            <a:extLst>
              <a:ext uri="{FF2B5EF4-FFF2-40B4-BE49-F238E27FC236}">
                <a16:creationId xmlns:a16="http://schemas.microsoft.com/office/drawing/2014/main" id="{D00CEF94-5D20-4B1D-9845-BBD51F7608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3100" y="4164013"/>
            <a:ext cx="43656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308" name="Text Box 35">
            <a:extLst>
              <a:ext uri="{FF2B5EF4-FFF2-40B4-BE49-F238E27FC236}">
                <a16:creationId xmlns:a16="http://schemas.microsoft.com/office/drawing/2014/main" id="{96B8129A-9765-4950-B309-073FEE58A2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1400" y="4379913"/>
            <a:ext cx="1538288" cy="29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solidFill>
                  <a:srgbClr val="FF0000"/>
                </a:solidFill>
                <a:latin typeface="Tahoma" panose="020B0604030504040204" pitchFamily="34" charset="0"/>
              </a:rPr>
              <a:t>pkt 2 timeout</a:t>
            </a:r>
          </a:p>
        </p:txBody>
      </p:sp>
      <p:sp>
        <p:nvSpPr>
          <p:cNvPr id="55309" name="Text Box 36">
            <a:extLst>
              <a:ext uri="{FF2B5EF4-FFF2-40B4-BE49-F238E27FC236}">
                <a16:creationId xmlns:a16="http://schemas.microsoft.com/office/drawing/2014/main" id="{965EC6D7-FDC5-407F-B89A-9470BE7381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6838" y="4594225"/>
            <a:ext cx="1246187" cy="1082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 pkt2</a:t>
            </a:r>
          </a:p>
          <a:p>
            <a:pPr algn="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 pkt3</a:t>
            </a:r>
          </a:p>
          <a:p>
            <a:pPr algn="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 pkt4</a:t>
            </a:r>
          </a:p>
          <a:p>
            <a:pPr algn="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 pkt5</a:t>
            </a:r>
          </a:p>
        </p:txBody>
      </p:sp>
      <p:sp>
        <p:nvSpPr>
          <p:cNvPr id="55310" name="Line 7">
            <a:extLst>
              <a:ext uri="{FF2B5EF4-FFF2-40B4-BE49-F238E27FC236}">
                <a16:creationId xmlns:a16="http://schemas.microsoft.com/office/drawing/2014/main" id="{3675C8FE-B3C5-4979-B109-63530FA7D964}"/>
              </a:ext>
            </a:extLst>
          </p:cNvPr>
          <p:cNvSpPr>
            <a:spLocks noChangeShapeType="1"/>
          </p:cNvSpPr>
          <p:nvPr/>
        </p:nvSpPr>
        <p:spPr bwMode="auto">
          <a:xfrm>
            <a:off x="3922713" y="1606550"/>
            <a:ext cx="2101850" cy="468313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5311" name="Line 11">
            <a:extLst>
              <a:ext uri="{FF2B5EF4-FFF2-40B4-BE49-F238E27FC236}">
                <a16:creationId xmlns:a16="http://schemas.microsoft.com/office/drawing/2014/main" id="{0DC128B5-2C40-4A3E-B845-910C8E7EB9E2}"/>
              </a:ext>
            </a:extLst>
          </p:cNvPr>
          <p:cNvSpPr>
            <a:spLocks noChangeShapeType="1"/>
          </p:cNvSpPr>
          <p:nvPr/>
        </p:nvSpPr>
        <p:spPr bwMode="auto">
          <a:xfrm>
            <a:off x="3921125" y="1881188"/>
            <a:ext cx="2100263" cy="468312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5312" name="Line 12">
            <a:extLst>
              <a:ext uri="{FF2B5EF4-FFF2-40B4-BE49-F238E27FC236}">
                <a16:creationId xmlns:a16="http://schemas.microsoft.com/office/drawing/2014/main" id="{24DFD8BD-3C3A-49AA-9436-7A2FE56AB18B}"/>
              </a:ext>
            </a:extLst>
          </p:cNvPr>
          <p:cNvSpPr>
            <a:spLocks noChangeShapeType="1"/>
          </p:cNvSpPr>
          <p:nvPr/>
        </p:nvSpPr>
        <p:spPr bwMode="auto">
          <a:xfrm>
            <a:off x="3937000" y="2144713"/>
            <a:ext cx="876300" cy="20002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5313" name="Line 13">
            <a:extLst>
              <a:ext uri="{FF2B5EF4-FFF2-40B4-BE49-F238E27FC236}">
                <a16:creationId xmlns:a16="http://schemas.microsoft.com/office/drawing/2014/main" id="{F199D33A-DAEB-4341-AC75-01B57DB3B152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3350" y="2430463"/>
            <a:ext cx="2100263" cy="468312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5314" name="Line 17">
            <a:extLst>
              <a:ext uri="{FF2B5EF4-FFF2-40B4-BE49-F238E27FC236}">
                <a16:creationId xmlns:a16="http://schemas.microsoft.com/office/drawing/2014/main" id="{3F7A7D4F-CDEA-49B3-82EC-7D3AE1CE6B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29063" y="2130425"/>
            <a:ext cx="2014537" cy="10668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5315" name="Text Box 19">
            <a:extLst>
              <a:ext uri="{FF2B5EF4-FFF2-40B4-BE49-F238E27FC236}">
                <a16:creationId xmlns:a16="http://schemas.microsoft.com/office/drawing/2014/main" id="{192A8B5A-EE91-4E30-B38B-6CDB1FCA3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9000" y="2179638"/>
            <a:ext cx="34131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FF0000"/>
                </a:solidFill>
                <a:latin typeface="Tahoma" panose="020B0604030504040204" pitchFamily="34" charset="0"/>
              </a:rPr>
              <a:t>X</a:t>
            </a:r>
          </a:p>
        </p:txBody>
      </p:sp>
      <p:sp>
        <p:nvSpPr>
          <p:cNvPr id="55316" name="Text Box 20">
            <a:extLst>
              <a:ext uri="{FF2B5EF4-FFF2-40B4-BE49-F238E27FC236}">
                <a16:creationId xmlns:a16="http://schemas.microsoft.com/office/drawing/2014/main" id="{919AEDCC-5728-4CED-BA7A-5B82540D62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7750" y="2200275"/>
            <a:ext cx="522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FF0000"/>
                </a:solidFill>
                <a:latin typeface="Tahoma" panose="020B0604030504040204" pitchFamily="34" charset="0"/>
              </a:rPr>
              <a:t>loss</a:t>
            </a:r>
          </a:p>
        </p:txBody>
      </p:sp>
      <p:sp>
        <p:nvSpPr>
          <p:cNvPr id="55317" name="Line 21">
            <a:extLst>
              <a:ext uri="{FF2B5EF4-FFF2-40B4-BE49-F238E27FC236}">
                <a16:creationId xmlns:a16="http://schemas.microsoft.com/office/drawing/2014/main" id="{53480C2B-D611-4DBE-B1BD-1E63B9EEA1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25888" y="2416175"/>
            <a:ext cx="2014537" cy="1100138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5318" name="Line 24">
            <a:extLst>
              <a:ext uri="{FF2B5EF4-FFF2-40B4-BE49-F238E27FC236}">
                <a16:creationId xmlns:a16="http://schemas.microsoft.com/office/drawing/2014/main" id="{1986C49D-21A4-4F34-B876-A3F1AE0D32E9}"/>
              </a:ext>
            </a:extLst>
          </p:cNvPr>
          <p:cNvSpPr>
            <a:spLocks noChangeShapeType="1"/>
          </p:cNvSpPr>
          <p:nvPr/>
        </p:nvSpPr>
        <p:spPr bwMode="auto">
          <a:xfrm>
            <a:off x="3929063" y="3252788"/>
            <a:ext cx="2100262" cy="468312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5319" name="Line 25">
            <a:extLst>
              <a:ext uri="{FF2B5EF4-FFF2-40B4-BE49-F238E27FC236}">
                <a16:creationId xmlns:a16="http://schemas.microsoft.com/office/drawing/2014/main" id="{BDDAD73C-39FC-4399-A6A0-61247652BB09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0813" y="3571875"/>
            <a:ext cx="2101850" cy="468313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5320" name="Line 26">
            <a:extLst>
              <a:ext uri="{FF2B5EF4-FFF2-40B4-BE49-F238E27FC236}">
                <a16:creationId xmlns:a16="http://schemas.microsoft.com/office/drawing/2014/main" id="{CCEE6FF7-7C44-4643-B4EB-2395D6DA5E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57638" y="2946400"/>
            <a:ext cx="2014537" cy="1100138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55321" name="Group 29">
            <a:extLst>
              <a:ext uri="{FF2B5EF4-FFF2-40B4-BE49-F238E27FC236}">
                <a16:creationId xmlns:a16="http://schemas.microsoft.com/office/drawing/2014/main" id="{93FF57EE-42D4-46B7-9CE4-423DBFE0C525}"/>
              </a:ext>
            </a:extLst>
          </p:cNvPr>
          <p:cNvGrpSpPr>
            <a:grpSpLocks/>
          </p:cNvGrpSpPr>
          <p:nvPr/>
        </p:nvGrpSpPr>
        <p:grpSpPr bwMode="auto">
          <a:xfrm>
            <a:off x="3817938" y="2135188"/>
            <a:ext cx="103187" cy="2462212"/>
            <a:chOff x="3651" y="1878"/>
            <a:chExt cx="78" cy="963"/>
          </a:xfrm>
        </p:grpSpPr>
        <p:sp>
          <p:nvSpPr>
            <p:cNvPr id="55367" name="Line 30">
              <a:extLst>
                <a:ext uri="{FF2B5EF4-FFF2-40B4-BE49-F238E27FC236}">
                  <a16:creationId xmlns:a16="http://schemas.microsoft.com/office/drawing/2014/main" id="{FEFA8C4A-772A-48D6-8838-B93139E455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9" y="1879"/>
              <a:ext cx="0" cy="9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5368" name="Line 31">
              <a:extLst>
                <a:ext uri="{FF2B5EF4-FFF2-40B4-BE49-F238E27FC236}">
                  <a16:creationId xmlns:a16="http://schemas.microsoft.com/office/drawing/2014/main" id="{7D62FE25-925F-4B9A-8281-059D66ECD9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1878"/>
              <a:ext cx="7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5369" name="Line 32">
              <a:extLst>
                <a:ext uri="{FF2B5EF4-FFF2-40B4-BE49-F238E27FC236}">
                  <a16:creationId xmlns:a16="http://schemas.microsoft.com/office/drawing/2014/main" id="{884C0B48-79ED-4078-BC99-EB79B6D605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2841"/>
              <a:ext cx="7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55322" name="Line 37">
            <a:extLst>
              <a:ext uri="{FF2B5EF4-FFF2-40B4-BE49-F238E27FC236}">
                <a16:creationId xmlns:a16="http://schemas.microsoft.com/office/drawing/2014/main" id="{3E2460EF-3943-4331-9B32-21B8E3F5F079}"/>
              </a:ext>
            </a:extLst>
          </p:cNvPr>
          <p:cNvSpPr>
            <a:spLocks noChangeShapeType="1"/>
          </p:cNvSpPr>
          <p:nvPr/>
        </p:nvSpPr>
        <p:spPr bwMode="auto">
          <a:xfrm>
            <a:off x="3937000" y="4765675"/>
            <a:ext cx="2100263" cy="468313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5323" name="Line 38">
            <a:extLst>
              <a:ext uri="{FF2B5EF4-FFF2-40B4-BE49-F238E27FC236}">
                <a16:creationId xmlns:a16="http://schemas.microsoft.com/office/drawing/2014/main" id="{1125B158-FB15-49A7-8D36-FC12F9EFAB4D}"/>
              </a:ext>
            </a:extLst>
          </p:cNvPr>
          <p:cNvSpPr>
            <a:spLocks noChangeShapeType="1"/>
          </p:cNvSpPr>
          <p:nvPr/>
        </p:nvSpPr>
        <p:spPr bwMode="auto">
          <a:xfrm>
            <a:off x="3929063" y="5010150"/>
            <a:ext cx="2101850" cy="468313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5324" name="Line 39">
            <a:extLst>
              <a:ext uri="{FF2B5EF4-FFF2-40B4-BE49-F238E27FC236}">
                <a16:creationId xmlns:a16="http://schemas.microsoft.com/office/drawing/2014/main" id="{9B707DF5-79E9-4D80-96D6-A4242CA3D79D}"/>
              </a:ext>
            </a:extLst>
          </p:cNvPr>
          <p:cNvSpPr>
            <a:spLocks noChangeShapeType="1"/>
          </p:cNvSpPr>
          <p:nvPr/>
        </p:nvSpPr>
        <p:spPr bwMode="auto">
          <a:xfrm>
            <a:off x="3922713" y="5243513"/>
            <a:ext cx="2101850" cy="468312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5325" name="Line 40">
            <a:extLst>
              <a:ext uri="{FF2B5EF4-FFF2-40B4-BE49-F238E27FC236}">
                <a16:creationId xmlns:a16="http://schemas.microsoft.com/office/drawing/2014/main" id="{F19D3339-74B0-4310-AF1E-322F88EDA3CB}"/>
              </a:ext>
            </a:extLst>
          </p:cNvPr>
          <p:cNvSpPr>
            <a:spLocks noChangeShapeType="1"/>
          </p:cNvSpPr>
          <p:nvPr/>
        </p:nvSpPr>
        <p:spPr bwMode="auto">
          <a:xfrm>
            <a:off x="3925888" y="5476875"/>
            <a:ext cx="2100262" cy="468313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5326" name="Text Box 41">
            <a:extLst>
              <a:ext uri="{FF2B5EF4-FFF2-40B4-BE49-F238E27FC236}">
                <a16:creationId xmlns:a16="http://schemas.microsoft.com/office/drawing/2014/main" id="{6F1FF2CC-C1BC-4E40-8CAA-ED2C3A8221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7575" y="3378200"/>
            <a:ext cx="2413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receive pkt4, discard,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           (re)send ack1</a:t>
            </a:r>
          </a:p>
        </p:txBody>
      </p:sp>
      <p:sp>
        <p:nvSpPr>
          <p:cNvPr id="55327" name="Text Box 42">
            <a:extLst>
              <a:ext uri="{FF2B5EF4-FFF2-40B4-BE49-F238E27FC236}">
                <a16:creationId xmlns:a16="http://schemas.microsoft.com/office/drawing/2014/main" id="{C31BC176-7D58-4EBF-A4B6-B8FF889132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6625" y="3898900"/>
            <a:ext cx="2413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receive pkt5, discard,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           (re)send ack1</a:t>
            </a:r>
          </a:p>
        </p:txBody>
      </p:sp>
      <p:sp>
        <p:nvSpPr>
          <p:cNvPr id="55328" name="Text Box 43">
            <a:extLst>
              <a:ext uri="{FF2B5EF4-FFF2-40B4-BE49-F238E27FC236}">
                <a16:creationId xmlns:a16="http://schemas.microsoft.com/office/drawing/2014/main" id="{08B58AC3-41AF-498B-9CB4-0E27B020D1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7738" y="5053013"/>
            <a:ext cx="2965450" cy="1082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pkt2, deliver, send ack2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pkt3, deliver, send ack3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pkt4, deliver, send ack4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pkt5, deliver, send ack5</a:t>
            </a:r>
          </a:p>
        </p:txBody>
      </p:sp>
      <p:sp>
        <p:nvSpPr>
          <p:cNvPr id="55329" name="Text Box 44">
            <a:extLst>
              <a:ext uri="{FF2B5EF4-FFF2-40B4-BE49-F238E27FC236}">
                <a16:creationId xmlns:a16="http://schemas.microsoft.com/office/drawing/2014/main" id="{DC2F45F4-58CB-4CFD-884A-803F50F46A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9625" y="3881438"/>
            <a:ext cx="18113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ignore duplicate ACK</a:t>
            </a:r>
          </a:p>
        </p:txBody>
      </p:sp>
      <p:grpSp>
        <p:nvGrpSpPr>
          <p:cNvPr id="55330" name="Group 65">
            <a:extLst>
              <a:ext uri="{FF2B5EF4-FFF2-40B4-BE49-F238E27FC236}">
                <a16:creationId xmlns:a16="http://schemas.microsoft.com/office/drawing/2014/main" id="{37442593-DEC7-44B0-B1E8-A518F06D3940}"/>
              </a:ext>
            </a:extLst>
          </p:cNvPr>
          <p:cNvGrpSpPr>
            <a:grpSpLocks/>
          </p:cNvGrpSpPr>
          <p:nvPr/>
        </p:nvGrpSpPr>
        <p:grpSpPr bwMode="auto">
          <a:xfrm>
            <a:off x="182563" y="1450975"/>
            <a:ext cx="1512887" cy="304800"/>
            <a:chOff x="115" y="914"/>
            <a:chExt cx="953" cy="192"/>
          </a:xfrm>
        </p:grpSpPr>
        <p:sp>
          <p:nvSpPr>
            <p:cNvPr id="55365" name="Rectangle 60">
              <a:extLst>
                <a:ext uri="{FF2B5EF4-FFF2-40B4-BE49-F238E27FC236}">
                  <a16:creationId xmlns:a16="http://schemas.microsoft.com/office/drawing/2014/main" id="{F1CBB436-666D-47F3-AEF1-D543DB924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" y="936"/>
              <a:ext cx="396" cy="144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5366" name="Text Box 46">
              <a:extLst>
                <a:ext uri="{FF2B5EF4-FFF2-40B4-BE49-F238E27FC236}">
                  <a16:creationId xmlns:a16="http://schemas.microsoft.com/office/drawing/2014/main" id="{1A55F64B-3296-481A-91D9-1D96544AB5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" y="914"/>
              <a:ext cx="9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chemeClr val="bg1"/>
                  </a:solidFill>
                  <a:latin typeface="Arial" panose="020B0604020202020204" pitchFamily="34" charset="0"/>
                </a:rPr>
                <a:t>0 1 2 3 </a:t>
              </a:r>
              <a:r>
                <a:rPr lang="en-US" altLang="en-US" sz="1400">
                  <a:latin typeface="Arial" panose="020B0604020202020204" pitchFamily="34" charset="0"/>
                </a:rPr>
                <a:t>4 5 6 7 8 </a:t>
              </a:r>
            </a:p>
          </p:txBody>
        </p:sp>
      </p:grpSp>
      <p:sp>
        <p:nvSpPr>
          <p:cNvPr id="55331" name="Text Box 59">
            <a:extLst>
              <a:ext uri="{FF2B5EF4-FFF2-40B4-BE49-F238E27FC236}">
                <a16:creationId xmlns:a16="http://schemas.microsoft.com/office/drawing/2014/main" id="{48383609-A828-4531-A767-F44B55A088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00" y="1104900"/>
            <a:ext cx="21463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u="sng">
                <a:solidFill>
                  <a:srgbClr val="000099"/>
                </a:solidFill>
                <a:latin typeface="Tahoma" panose="020B0604030504040204" pitchFamily="34" charset="0"/>
              </a:rPr>
              <a:t>sender window (N=4)</a:t>
            </a:r>
          </a:p>
        </p:txBody>
      </p:sp>
      <p:grpSp>
        <p:nvGrpSpPr>
          <p:cNvPr id="55332" name="Group 67">
            <a:extLst>
              <a:ext uri="{FF2B5EF4-FFF2-40B4-BE49-F238E27FC236}">
                <a16:creationId xmlns:a16="http://schemas.microsoft.com/office/drawing/2014/main" id="{62A2B096-E730-4135-93C9-6314098A2732}"/>
              </a:ext>
            </a:extLst>
          </p:cNvPr>
          <p:cNvGrpSpPr>
            <a:grpSpLocks/>
          </p:cNvGrpSpPr>
          <p:nvPr/>
        </p:nvGrpSpPr>
        <p:grpSpPr bwMode="auto">
          <a:xfrm>
            <a:off x="179388" y="1736725"/>
            <a:ext cx="1512887" cy="304800"/>
            <a:chOff x="115" y="914"/>
            <a:chExt cx="953" cy="192"/>
          </a:xfrm>
        </p:grpSpPr>
        <p:sp>
          <p:nvSpPr>
            <p:cNvPr id="55363" name="Rectangle 68">
              <a:extLst>
                <a:ext uri="{FF2B5EF4-FFF2-40B4-BE49-F238E27FC236}">
                  <a16:creationId xmlns:a16="http://schemas.microsoft.com/office/drawing/2014/main" id="{8F7ED5E3-C409-4493-88B9-76D97DD33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" y="936"/>
              <a:ext cx="396" cy="144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5364" name="Text Box 69">
              <a:extLst>
                <a:ext uri="{FF2B5EF4-FFF2-40B4-BE49-F238E27FC236}">
                  <a16:creationId xmlns:a16="http://schemas.microsoft.com/office/drawing/2014/main" id="{EB6D3E78-DA6F-4A7C-B25A-E8AC6C0BE8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" y="914"/>
              <a:ext cx="9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chemeClr val="bg1"/>
                  </a:solidFill>
                  <a:latin typeface="Arial" panose="020B0604020202020204" pitchFamily="34" charset="0"/>
                </a:rPr>
                <a:t>0 1 2 3 </a:t>
              </a:r>
              <a:r>
                <a:rPr lang="en-US" altLang="en-US" sz="1400">
                  <a:latin typeface="Arial" panose="020B0604020202020204" pitchFamily="34" charset="0"/>
                </a:rPr>
                <a:t>4 5 6 7 8 </a:t>
              </a:r>
            </a:p>
          </p:txBody>
        </p:sp>
      </p:grpSp>
      <p:grpSp>
        <p:nvGrpSpPr>
          <p:cNvPr id="55333" name="Group 70">
            <a:extLst>
              <a:ext uri="{FF2B5EF4-FFF2-40B4-BE49-F238E27FC236}">
                <a16:creationId xmlns:a16="http://schemas.microsoft.com/office/drawing/2014/main" id="{9F562673-0E6B-4960-A5DA-A623184B274C}"/>
              </a:ext>
            </a:extLst>
          </p:cNvPr>
          <p:cNvGrpSpPr>
            <a:grpSpLocks/>
          </p:cNvGrpSpPr>
          <p:nvPr/>
        </p:nvGrpSpPr>
        <p:grpSpPr bwMode="auto">
          <a:xfrm>
            <a:off x="187325" y="2022475"/>
            <a:ext cx="1512888" cy="304800"/>
            <a:chOff x="115" y="914"/>
            <a:chExt cx="953" cy="192"/>
          </a:xfrm>
        </p:grpSpPr>
        <p:sp>
          <p:nvSpPr>
            <p:cNvPr id="55361" name="Rectangle 71">
              <a:extLst>
                <a:ext uri="{FF2B5EF4-FFF2-40B4-BE49-F238E27FC236}">
                  <a16:creationId xmlns:a16="http://schemas.microsoft.com/office/drawing/2014/main" id="{995E538B-872C-4C2C-8E67-5B38356CF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" y="936"/>
              <a:ext cx="396" cy="144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5362" name="Text Box 72">
              <a:extLst>
                <a:ext uri="{FF2B5EF4-FFF2-40B4-BE49-F238E27FC236}">
                  <a16:creationId xmlns:a16="http://schemas.microsoft.com/office/drawing/2014/main" id="{B4A1FAA1-122D-4568-83B5-ADDA2E1EF6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" y="914"/>
              <a:ext cx="9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chemeClr val="bg1"/>
                  </a:solidFill>
                  <a:latin typeface="Arial" panose="020B0604020202020204" pitchFamily="34" charset="0"/>
                </a:rPr>
                <a:t>0 1 2 3 </a:t>
              </a:r>
              <a:r>
                <a:rPr lang="en-US" altLang="en-US" sz="1400">
                  <a:latin typeface="Arial" panose="020B0604020202020204" pitchFamily="34" charset="0"/>
                </a:rPr>
                <a:t>4 5 6 7 8 </a:t>
              </a:r>
            </a:p>
          </p:txBody>
        </p:sp>
      </p:grpSp>
      <p:grpSp>
        <p:nvGrpSpPr>
          <p:cNvPr id="55334" name="Group 73">
            <a:extLst>
              <a:ext uri="{FF2B5EF4-FFF2-40B4-BE49-F238E27FC236}">
                <a16:creationId xmlns:a16="http://schemas.microsoft.com/office/drawing/2014/main" id="{0736074E-8394-4DC3-A296-1E9051D77E59}"/>
              </a:ext>
            </a:extLst>
          </p:cNvPr>
          <p:cNvGrpSpPr>
            <a:grpSpLocks/>
          </p:cNvGrpSpPr>
          <p:nvPr/>
        </p:nvGrpSpPr>
        <p:grpSpPr bwMode="auto">
          <a:xfrm>
            <a:off x="184150" y="2297113"/>
            <a:ext cx="1512888" cy="304800"/>
            <a:chOff x="115" y="914"/>
            <a:chExt cx="953" cy="192"/>
          </a:xfrm>
        </p:grpSpPr>
        <p:sp>
          <p:nvSpPr>
            <p:cNvPr id="55359" name="Rectangle 74">
              <a:extLst>
                <a:ext uri="{FF2B5EF4-FFF2-40B4-BE49-F238E27FC236}">
                  <a16:creationId xmlns:a16="http://schemas.microsoft.com/office/drawing/2014/main" id="{AD7E1E98-7E5C-4BAC-9445-CEF75B4BD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" y="936"/>
              <a:ext cx="396" cy="144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5360" name="Text Box 75">
              <a:extLst>
                <a:ext uri="{FF2B5EF4-FFF2-40B4-BE49-F238E27FC236}">
                  <a16:creationId xmlns:a16="http://schemas.microsoft.com/office/drawing/2014/main" id="{18F6212A-8A57-410C-A8AB-4139A2A0DF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" y="914"/>
              <a:ext cx="9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chemeClr val="bg1"/>
                  </a:solidFill>
                  <a:latin typeface="Arial" panose="020B0604020202020204" pitchFamily="34" charset="0"/>
                </a:rPr>
                <a:t>0 1 2 3 </a:t>
              </a:r>
              <a:r>
                <a:rPr lang="en-US" altLang="en-US" sz="1400">
                  <a:latin typeface="Arial" panose="020B0604020202020204" pitchFamily="34" charset="0"/>
                </a:rPr>
                <a:t>4 5 6 7 8 </a:t>
              </a:r>
            </a:p>
          </p:txBody>
        </p:sp>
      </p:grpSp>
      <p:sp>
        <p:nvSpPr>
          <p:cNvPr id="55335" name="Rectangle 79">
            <a:extLst>
              <a:ext uri="{FF2B5EF4-FFF2-40B4-BE49-F238E27FC236}">
                <a16:creationId xmlns:a16="http://schemas.microsoft.com/office/drawing/2014/main" id="{77EB1212-6124-400C-B659-9C31AF6D17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3101975"/>
            <a:ext cx="628650" cy="228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55336" name="Text Box 80">
            <a:extLst>
              <a:ext uri="{FF2B5EF4-FFF2-40B4-BE49-F238E27FC236}">
                <a16:creationId xmlns:a16="http://schemas.microsoft.com/office/drawing/2014/main" id="{00683C34-81D9-438F-A6D3-7911985ED0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" y="3067050"/>
            <a:ext cx="15128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0 </a:t>
            </a:r>
            <a:r>
              <a:rPr lang="en-US" altLang="en-US" sz="1400">
                <a:solidFill>
                  <a:schemeClr val="bg1"/>
                </a:solidFill>
                <a:latin typeface="Arial" panose="020B0604020202020204" pitchFamily="34" charset="0"/>
              </a:rPr>
              <a:t>1 2 3 4</a:t>
            </a:r>
            <a:r>
              <a:rPr lang="en-US" altLang="en-US" sz="1400">
                <a:latin typeface="Arial" panose="020B0604020202020204" pitchFamily="34" charset="0"/>
              </a:rPr>
              <a:t> 5 6 7 8 </a:t>
            </a:r>
          </a:p>
        </p:txBody>
      </p:sp>
      <p:grpSp>
        <p:nvGrpSpPr>
          <p:cNvPr id="55337" name="Group 84">
            <a:extLst>
              <a:ext uri="{FF2B5EF4-FFF2-40B4-BE49-F238E27FC236}">
                <a16:creationId xmlns:a16="http://schemas.microsoft.com/office/drawing/2014/main" id="{D5BDD99E-0C33-4E4C-9EF8-1D5B0E037D0B}"/>
              </a:ext>
            </a:extLst>
          </p:cNvPr>
          <p:cNvGrpSpPr>
            <a:grpSpLocks/>
          </p:cNvGrpSpPr>
          <p:nvPr/>
        </p:nvGrpSpPr>
        <p:grpSpPr bwMode="auto">
          <a:xfrm>
            <a:off x="177800" y="3341688"/>
            <a:ext cx="1512888" cy="304800"/>
            <a:chOff x="112" y="2105"/>
            <a:chExt cx="953" cy="192"/>
          </a:xfrm>
        </p:grpSpPr>
        <p:sp>
          <p:nvSpPr>
            <p:cNvPr id="55357" name="Rectangle 82">
              <a:extLst>
                <a:ext uri="{FF2B5EF4-FFF2-40B4-BE49-F238E27FC236}">
                  <a16:creationId xmlns:a16="http://schemas.microsoft.com/office/drawing/2014/main" id="{DE6B10C5-D953-487E-A7B3-FF7D27F30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" y="2127"/>
              <a:ext cx="396" cy="144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5358" name="Text Box 83">
              <a:extLst>
                <a:ext uri="{FF2B5EF4-FFF2-40B4-BE49-F238E27FC236}">
                  <a16:creationId xmlns:a16="http://schemas.microsoft.com/office/drawing/2014/main" id="{E8E22859-DFEF-4964-8509-D1D568690E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" y="2105"/>
              <a:ext cx="9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0 1</a:t>
              </a:r>
              <a:r>
                <a:rPr lang="en-US" altLang="en-US" sz="1400">
                  <a:solidFill>
                    <a:schemeClr val="bg1"/>
                  </a:solidFill>
                  <a:latin typeface="Arial" panose="020B0604020202020204" pitchFamily="34" charset="0"/>
                </a:rPr>
                <a:t> 2 3 4 5</a:t>
              </a:r>
              <a:r>
                <a:rPr lang="en-US" altLang="en-US" sz="1400">
                  <a:latin typeface="Arial" panose="020B0604020202020204" pitchFamily="34" charset="0"/>
                </a:rPr>
                <a:t> 6 7 8 </a:t>
              </a:r>
            </a:p>
          </p:txBody>
        </p:sp>
      </p:grpSp>
      <p:grpSp>
        <p:nvGrpSpPr>
          <p:cNvPr id="55338" name="Group 85">
            <a:extLst>
              <a:ext uri="{FF2B5EF4-FFF2-40B4-BE49-F238E27FC236}">
                <a16:creationId xmlns:a16="http://schemas.microsoft.com/office/drawing/2014/main" id="{17AA8CEC-F377-4348-AC80-996B2E11EF4B}"/>
              </a:ext>
            </a:extLst>
          </p:cNvPr>
          <p:cNvGrpSpPr>
            <a:grpSpLocks/>
          </p:cNvGrpSpPr>
          <p:nvPr/>
        </p:nvGrpSpPr>
        <p:grpSpPr bwMode="auto">
          <a:xfrm>
            <a:off x="166688" y="4635500"/>
            <a:ext cx="1512887" cy="304800"/>
            <a:chOff x="112" y="2105"/>
            <a:chExt cx="953" cy="192"/>
          </a:xfrm>
        </p:grpSpPr>
        <p:sp>
          <p:nvSpPr>
            <p:cNvPr id="55355" name="Rectangle 86">
              <a:extLst>
                <a:ext uri="{FF2B5EF4-FFF2-40B4-BE49-F238E27FC236}">
                  <a16:creationId xmlns:a16="http://schemas.microsoft.com/office/drawing/2014/main" id="{3B3044FE-11DC-4C1C-8DE1-8F85EC242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" y="2127"/>
              <a:ext cx="396" cy="144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5356" name="Text Box 87">
              <a:extLst>
                <a:ext uri="{FF2B5EF4-FFF2-40B4-BE49-F238E27FC236}">
                  <a16:creationId xmlns:a16="http://schemas.microsoft.com/office/drawing/2014/main" id="{61B0D4E8-0DE1-42DD-AC3B-DA4AD1EF71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" y="2105"/>
              <a:ext cx="9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0 1</a:t>
              </a:r>
              <a:r>
                <a:rPr lang="en-US" altLang="en-US" sz="1400">
                  <a:solidFill>
                    <a:schemeClr val="bg1"/>
                  </a:solidFill>
                  <a:latin typeface="Arial" panose="020B0604020202020204" pitchFamily="34" charset="0"/>
                </a:rPr>
                <a:t> 2 3 4 5</a:t>
              </a:r>
              <a:r>
                <a:rPr lang="en-US" altLang="en-US" sz="1400">
                  <a:latin typeface="Arial" panose="020B0604020202020204" pitchFamily="34" charset="0"/>
                </a:rPr>
                <a:t> 6 7 8 </a:t>
              </a:r>
            </a:p>
          </p:txBody>
        </p:sp>
      </p:grpSp>
      <p:grpSp>
        <p:nvGrpSpPr>
          <p:cNvPr id="55339" name="Group 88">
            <a:extLst>
              <a:ext uri="{FF2B5EF4-FFF2-40B4-BE49-F238E27FC236}">
                <a16:creationId xmlns:a16="http://schemas.microsoft.com/office/drawing/2014/main" id="{CF7938DD-0289-46DB-A1E3-BCAFE08C67F8}"/>
              </a:ext>
            </a:extLst>
          </p:cNvPr>
          <p:cNvGrpSpPr>
            <a:grpSpLocks/>
          </p:cNvGrpSpPr>
          <p:nvPr/>
        </p:nvGrpSpPr>
        <p:grpSpPr bwMode="auto">
          <a:xfrm>
            <a:off x="174625" y="4876800"/>
            <a:ext cx="1512888" cy="304800"/>
            <a:chOff x="112" y="2105"/>
            <a:chExt cx="953" cy="192"/>
          </a:xfrm>
        </p:grpSpPr>
        <p:sp>
          <p:nvSpPr>
            <p:cNvPr id="55353" name="Rectangle 89">
              <a:extLst>
                <a:ext uri="{FF2B5EF4-FFF2-40B4-BE49-F238E27FC236}">
                  <a16:creationId xmlns:a16="http://schemas.microsoft.com/office/drawing/2014/main" id="{A8EE4996-ACD1-49B7-ADF2-97C01A52E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" y="2127"/>
              <a:ext cx="396" cy="144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5354" name="Text Box 90">
              <a:extLst>
                <a:ext uri="{FF2B5EF4-FFF2-40B4-BE49-F238E27FC236}">
                  <a16:creationId xmlns:a16="http://schemas.microsoft.com/office/drawing/2014/main" id="{21141A42-C988-4E1B-978B-5BF6145940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" y="2105"/>
              <a:ext cx="9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0 1</a:t>
              </a:r>
              <a:r>
                <a:rPr lang="en-US" altLang="en-US" sz="1400">
                  <a:solidFill>
                    <a:schemeClr val="bg1"/>
                  </a:solidFill>
                  <a:latin typeface="Arial" panose="020B0604020202020204" pitchFamily="34" charset="0"/>
                </a:rPr>
                <a:t> 2 3 4 5</a:t>
              </a:r>
              <a:r>
                <a:rPr lang="en-US" altLang="en-US" sz="1400">
                  <a:latin typeface="Arial" panose="020B0604020202020204" pitchFamily="34" charset="0"/>
                </a:rPr>
                <a:t> 6 7 8 </a:t>
              </a:r>
            </a:p>
          </p:txBody>
        </p:sp>
      </p:grpSp>
      <p:grpSp>
        <p:nvGrpSpPr>
          <p:cNvPr id="55340" name="Group 91">
            <a:extLst>
              <a:ext uri="{FF2B5EF4-FFF2-40B4-BE49-F238E27FC236}">
                <a16:creationId xmlns:a16="http://schemas.microsoft.com/office/drawing/2014/main" id="{FF305587-694D-4B43-BC34-B79A95022B95}"/>
              </a:ext>
            </a:extLst>
          </p:cNvPr>
          <p:cNvGrpSpPr>
            <a:grpSpLocks/>
          </p:cNvGrpSpPr>
          <p:nvPr/>
        </p:nvGrpSpPr>
        <p:grpSpPr bwMode="auto">
          <a:xfrm>
            <a:off x="171450" y="5140325"/>
            <a:ext cx="1512888" cy="304800"/>
            <a:chOff x="112" y="2105"/>
            <a:chExt cx="953" cy="192"/>
          </a:xfrm>
        </p:grpSpPr>
        <p:sp>
          <p:nvSpPr>
            <p:cNvPr id="55351" name="Rectangle 92">
              <a:extLst>
                <a:ext uri="{FF2B5EF4-FFF2-40B4-BE49-F238E27FC236}">
                  <a16:creationId xmlns:a16="http://schemas.microsoft.com/office/drawing/2014/main" id="{F7CAEEF5-DF98-4A24-BC60-407EBF40E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" y="2127"/>
              <a:ext cx="396" cy="144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5352" name="Text Box 93">
              <a:extLst>
                <a:ext uri="{FF2B5EF4-FFF2-40B4-BE49-F238E27FC236}">
                  <a16:creationId xmlns:a16="http://schemas.microsoft.com/office/drawing/2014/main" id="{8F5D3F75-B1FE-403E-A888-BCB88CDBBC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" y="2105"/>
              <a:ext cx="9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0 1</a:t>
              </a:r>
              <a:r>
                <a:rPr lang="en-US" altLang="en-US" sz="1400">
                  <a:solidFill>
                    <a:schemeClr val="bg1"/>
                  </a:solidFill>
                  <a:latin typeface="Arial" panose="020B0604020202020204" pitchFamily="34" charset="0"/>
                </a:rPr>
                <a:t> 2 3 4 5</a:t>
              </a:r>
              <a:r>
                <a:rPr lang="en-US" altLang="en-US" sz="1400">
                  <a:latin typeface="Arial" panose="020B0604020202020204" pitchFamily="34" charset="0"/>
                </a:rPr>
                <a:t> 6 7 8 </a:t>
              </a:r>
            </a:p>
          </p:txBody>
        </p:sp>
      </p:grpSp>
      <p:grpSp>
        <p:nvGrpSpPr>
          <p:cNvPr id="55341" name="Group 94">
            <a:extLst>
              <a:ext uri="{FF2B5EF4-FFF2-40B4-BE49-F238E27FC236}">
                <a16:creationId xmlns:a16="http://schemas.microsoft.com/office/drawing/2014/main" id="{7104F382-7BDE-4DD6-AFA3-D9B77915CD47}"/>
              </a:ext>
            </a:extLst>
          </p:cNvPr>
          <p:cNvGrpSpPr>
            <a:grpSpLocks/>
          </p:cNvGrpSpPr>
          <p:nvPr/>
        </p:nvGrpSpPr>
        <p:grpSpPr bwMode="auto">
          <a:xfrm>
            <a:off x="168275" y="5381625"/>
            <a:ext cx="1512888" cy="304800"/>
            <a:chOff x="112" y="2105"/>
            <a:chExt cx="953" cy="192"/>
          </a:xfrm>
        </p:grpSpPr>
        <p:sp>
          <p:nvSpPr>
            <p:cNvPr id="55349" name="Rectangle 95">
              <a:extLst>
                <a:ext uri="{FF2B5EF4-FFF2-40B4-BE49-F238E27FC236}">
                  <a16:creationId xmlns:a16="http://schemas.microsoft.com/office/drawing/2014/main" id="{C9240DE8-5164-4029-812F-8C73D7865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" y="2127"/>
              <a:ext cx="396" cy="144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5350" name="Text Box 96">
              <a:extLst>
                <a:ext uri="{FF2B5EF4-FFF2-40B4-BE49-F238E27FC236}">
                  <a16:creationId xmlns:a16="http://schemas.microsoft.com/office/drawing/2014/main" id="{850A0A94-3207-4F63-A582-438C89D74E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" y="2105"/>
              <a:ext cx="9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0 1</a:t>
              </a:r>
              <a:r>
                <a:rPr lang="en-US" altLang="en-US" sz="1400">
                  <a:solidFill>
                    <a:schemeClr val="bg1"/>
                  </a:solidFill>
                  <a:latin typeface="Arial" panose="020B0604020202020204" pitchFamily="34" charset="0"/>
                </a:rPr>
                <a:t> 2 3 4 5</a:t>
              </a:r>
              <a:r>
                <a:rPr lang="en-US" altLang="en-US" sz="1400">
                  <a:latin typeface="Arial" panose="020B0604020202020204" pitchFamily="34" charset="0"/>
                </a:rPr>
                <a:t> 6 7 8 </a:t>
              </a:r>
            </a:p>
          </p:txBody>
        </p:sp>
      </p:grpSp>
      <p:pic>
        <p:nvPicPr>
          <p:cNvPr id="55342" name="Picture 97" descr="underline_base">
            <a:extLst>
              <a:ext uri="{FF2B5EF4-FFF2-40B4-BE49-F238E27FC236}">
                <a16:creationId xmlns:a16="http://schemas.microsoft.com/office/drawing/2014/main" id="{69DB6121-75C3-4F81-9135-947DFFF9952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513" y="744538"/>
            <a:ext cx="3656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343" name="Line 98">
            <a:extLst>
              <a:ext uri="{FF2B5EF4-FFF2-40B4-BE49-F238E27FC236}">
                <a16:creationId xmlns:a16="http://schemas.microsoft.com/office/drawing/2014/main" id="{8F2AE59D-9496-4CF2-989C-901D3A7662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91100" y="3757613"/>
            <a:ext cx="1033463" cy="563562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5344" name="Line 99">
            <a:extLst>
              <a:ext uri="{FF2B5EF4-FFF2-40B4-BE49-F238E27FC236}">
                <a16:creationId xmlns:a16="http://schemas.microsoft.com/office/drawing/2014/main" id="{A8B52E85-CEEA-4BF6-8401-05FD92A08F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97450" y="4067175"/>
            <a:ext cx="1033463" cy="563563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5345" name="Line 100">
            <a:extLst>
              <a:ext uri="{FF2B5EF4-FFF2-40B4-BE49-F238E27FC236}">
                <a16:creationId xmlns:a16="http://schemas.microsoft.com/office/drawing/2014/main" id="{16AF8CB4-0C72-4E45-8536-025BCF97BC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92688" y="5257800"/>
            <a:ext cx="1033462" cy="563563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5346" name="Line 101">
            <a:extLst>
              <a:ext uri="{FF2B5EF4-FFF2-40B4-BE49-F238E27FC236}">
                <a16:creationId xmlns:a16="http://schemas.microsoft.com/office/drawing/2014/main" id="{E486189C-23D1-4CE9-A64C-B84232CB3B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76813" y="5511800"/>
            <a:ext cx="1033462" cy="563563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5347" name="Line 102">
            <a:extLst>
              <a:ext uri="{FF2B5EF4-FFF2-40B4-BE49-F238E27FC236}">
                <a16:creationId xmlns:a16="http://schemas.microsoft.com/office/drawing/2014/main" id="{897250BF-45B2-4316-8898-F3A806419CD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60938" y="5754688"/>
            <a:ext cx="1033462" cy="563562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5348" name="Line 103">
            <a:extLst>
              <a:ext uri="{FF2B5EF4-FFF2-40B4-BE49-F238E27FC236}">
                <a16:creationId xmlns:a16="http://schemas.microsoft.com/office/drawing/2014/main" id="{362FBFF9-0F55-4C7D-B7FB-6F99D12ACD2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45063" y="5997575"/>
            <a:ext cx="1033462" cy="563563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Footer Placeholder 5">
            <a:extLst>
              <a:ext uri="{FF2B5EF4-FFF2-40B4-BE49-F238E27FC236}">
                <a16:creationId xmlns:a16="http://schemas.microsoft.com/office/drawing/2014/main" id="{6C38BAAF-4CFD-4C86-9E10-BB6E7529B1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56323" name="Slide Number Placeholder 6">
            <a:extLst>
              <a:ext uri="{FF2B5EF4-FFF2-40B4-BE49-F238E27FC236}">
                <a16:creationId xmlns:a16="http://schemas.microsoft.com/office/drawing/2014/main" id="{BD006D21-FC8B-4B77-AF7E-D8863C1D4F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2D7F859C-B831-48B4-A9AF-B791C5CB1DB3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56324" name="Picture 4" descr="underline_base">
            <a:extLst>
              <a:ext uri="{FF2B5EF4-FFF2-40B4-BE49-F238E27FC236}">
                <a16:creationId xmlns:a16="http://schemas.microsoft.com/office/drawing/2014/main" id="{E3DEA22E-E5C0-4E68-AC2D-FA3179E243B9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7850" y="1000125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29" name="Rectangle 2">
            <a:extLst>
              <a:ext uri="{FF2B5EF4-FFF2-40B4-BE49-F238E27FC236}">
                <a16:creationId xmlns:a16="http://schemas.microsoft.com/office/drawing/2014/main" id="{C4FE4583-665B-45EF-809C-37B23CF815C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4000">
                <a:ea typeface="ＭＳ Ｐゴシック" charset="0"/>
                <a:cs typeface="+mj-cs"/>
              </a:rPr>
              <a:t>Selective repeat</a:t>
            </a:r>
            <a:endParaRPr lang="en-US">
              <a:ea typeface="ＭＳ Ｐゴシック" charset="0"/>
              <a:cs typeface="+mj-cs"/>
            </a:endParaRPr>
          </a:p>
        </p:txBody>
      </p:sp>
      <p:sp>
        <p:nvSpPr>
          <p:cNvPr id="56326" name="Rectangle 3">
            <a:extLst>
              <a:ext uri="{FF2B5EF4-FFF2-40B4-BE49-F238E27FC236}">
                <a16:creationId xmlns:a16="http://schemas.microsoft.com/office/drawing/2014/main" id="{8061A130-300A-4DF9-839C-74F904BD7404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52450" y="1466850"/>
            <a:ext cx="7562850" cy="4648200"/>
          </a:xfrm>
        </p:spPr>
        <p:txBody>
          <a:bodyPr/>
          <a:lstStyle/>
          <a:p>
            <a:r>
              <a:rPr lang="en-US" altLang="en-US"/>
              <a:t>receiver </a:t>
            </a:r>
            <a:r>
              <a:rPr lang="en-US" altLang="en-US" i="1"/>
              <a:t>individually</a:t>
            </a:r>
            <a:r>
              <a:rPr lang="en-US" altLang="en-US"/>
              <a:t> acknowledges all correctly received pkts</a:t>
            </a:r>
          </a:p>
          <a:p>
            <a:pPr lvl="1"/>
            <a:r>
              <a:rPr lang="en-US" altLang="en-US"/>
              <a:t>buffers pkts, as needed, for eventual in-order delivery to upper layer</a:t>
            </a:r>
          </a:p>
          <a:p>
            <a:r>
              <a:rPr lang="en-US" altLang="en-US"/>
              <a:t>sender only resends pkts for which ACK not received</a:t>
            </a:r>
          </a:p>
          <a:p>
            <a:pPr lvl="1"/>
            <a:r>
              <a:rPr lang="en-US" altLang="en-US"/>
              <a:t>sender timer for each unACKed pkt</a:t>
            </a:r>
          </a:p>
          <a:p>
            <a:r>
              <a:rPr lang="en-US" altLang="en-US"/>
              <a:t>sender window</a:t>
            </a:r>
          </a:p>
          <a:p>
            <a:pPr lvl="1"/>
            <a:r>
              <a:rPr lang="en-US" altLang="en-US" i="1"/>
              <a:t>N</a:t>
            </a:r>
            <a:r>
              <a:rPr lang="en-US" altLang="en-US"/>
              <a:t> consecutive seq #</a:t>
            </a:r>
            <a:r>
              <a:rPr lang="ja-JP" altLang="en-US"/>
              <a:t>’</a:t>
            </a:r>
            <a:r>
              <a:rPr lang="en-US" altLang="ja-JP"/>
              <a:t>s</a:t>
            </a:r>
          </a:p>
          <a:p>
            <a:pPr lvl="1"/>
            <a:r>
              <a:rPr lang="en-US" altLang="en-US"/>
              <a:t>limits seq #s of sent, unACKed pkts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ooter Placeholder 3">
            <a:extLst>
              <a:ext uri="{FF2B5EF4-FFF2-40B4-BE49-F238E27FC236}">
                <a16:creationId xmlns:a16="http://schemas.microsoft.com/office/drawing/2014/main" id="{FDC53D16-3359-4B18-9112-A13EDB6264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57347" name="Slide Number Placeholder 4">
            <a:extLst>
              <a:ext uri="{FF2B5EF4-FFF2-40B4-BE49-F238E27FC236}">
                <a16:creationId xmlns:a16="http://schemas.microsoft.com/office/drawing/2014/main" id="{1DC69180-F44A-44DD-BE8F-825A4F2B2E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E000089B-9650-40C1-9E9F-2B8D3D5AB537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53252" name="Rectangle 2">
            <a:extLst>
              <a:ext uri="{FF2B5EF4-FFF2-40B4-BE49-F238E27FC236}">
                <a16:creationId xmlns:a16="http://schemas.microsoft.com/office/drawing/2014/main" id="{9F5A911D-F8DF-4E26-B09C-DA3DB66203A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85750" y="182563"/>
            <a:ext cx="8486775" cy="898525"/>
          </a:xfrm>
        </p:spPr>
        <p:txBody>
          <a:bodyPr/>
          <a:lstStyle/>
          <a:p>
            <a:pPr>
              <a:defRPr/>
            </a:pPr>
            <a:r>
              <a:rPr lang="en-US" sz="3600">
                <a:ea typeface="ＭＳ Ｐゴシック" charset="0"/>
                <a:cs typeface="+mj-cs"/>
              </a:rPr>
              <a:t>Selective repeat: sender, receiver windows</a:t>
            </a:r>
            <a:endParaRPr lang="en-US">
              <a:ea typeface="ＭＳ Ｐゴシック" charset="0"/>
              <a:cs typeface="+mj-cs"/>
            </a:endParaRPr>
          </a:p>
        </p:txBody>
      </p:sp>
      <p:pic>
        <p:nvPicPr>
          <p:cNvPr id="57349" name="Picture 3" descr="sr_seqnum">
            <a:extLst>
              <a:ext uri="{FF2B5EF4-FFF2-40B4-BE49-F238E27FC236}">
                <a16:creationId xmlns:a16="http://schemas.microsoft.com/office/drawing/2014/main" id="{7AC0BDC0-D9F5-4E7A-9631-8ED0B8D432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825" y="1404938"/>
            <a:ext cx="8235950" cy="4916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50" name="Rectangle 4">
            <a:extLst>
              <a:ext uri="{FF2B5EF4-FFF2-40B4-BE49-F238E27FC236}">
                <a16:creationId xmlns:a16="http://schemas.microsoft.com/office/drawing/2014/main" id="{ACA5C52A-601B-439C-B25E-2881AC8FBC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3825" y="1917700"/>
            <a:ext cx="2141538" cy="6143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57351" name="Rectangle 5">
            <a:extLst>
              <a:ext uri="{FF2B5EF4-FFF2-40B4-BE49-F238E27FC236}">
                <a16:creationId xmlns:a16="http://schemas.microsoft.com/office/drawing/2014/main" id="{A0370CC7-604B-48FA-807E-0A60AD00CE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8825" y="4516438"/>
            <a:ext cx="2130425" cy="579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pic>
        <p:nvPicPr>
          <p:cNvPr id="57352" name="Picture 6" descr="underline_base">
            <a:extLst>
              <a:ext uri="{FF2B5EF4-FFF2-40B4-BE49-F238E27FC236}">
                <a16:creationId xmlns:a16="http://schemas.microsoft.com/office/drawing/2014/main" id="{9F2AB6AC-BB53-4FB3-ACBA-DD3458895F2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6238" y="82232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Footer Placeholder 5">
            <a:extLst>
              <a:ext uri="{FF2B5EF4-FFF2-40B4-BE49-F238E27FC236}">
                <a16:creationId xmlns:a16="http://schemas.microsoft.com/office/drawing/2014/main" id="{BFBFBF93-DB0F-4E42-BACF-CB6B29D016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58371" name="Slide Number Placeholder 6">
            <a:extLst>
              <a:ext uri="{FF2B5EF4-FFF2-40B4-BE49-F238E27FC236}">
                <a16:creationId xmlns:a16="http://schemas.microsoft.com/office/drawing/2014/main" id="{29F04E8E-9EF3-4BB8-93F0-4A242A61B7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0F6463F6-F8F0-4201-8C72-86DEED3A08F9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58372" name="Picture 13" descr="underline_base">
            <a:extLst>
              <a:ext uri="{FF2B5EF4-FFF2-40B4-BE49-F238E27FC236}">
                <a16:creationId xmlns:a16="http://schemas.microsoft.com/office/drawing/2014/main" id="{409013A4-2170-4CB2-BFB8-90AF1319FB55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38" y="898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7" name="Rectangle 2">
            <a:extLst>
              <a:ext uri="{FF2B5EF4-FFF2-40B4-BE49-F238E27FC236}">
                <a16:creationId xmlns:a16="http://schemas.microsoft.com/office/drawing/2014/main" id="{9EB266A9-5842-405F-851C-06D0ECD16A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47675" y="247650"/>
            <a:ext cx="7772400" cy="838200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Selective repeat</a:t>
            </a:r>
          </a:p>
        </p:txBody>
      </p:sp>
      <p:sp>
        <p:nvSpPr>
          <p:cNvPr id="54278" name="Rectangle 3">
            <a:extLst>
              <a:ext uri="{FF2B5EF4-FFF2-40B4-BE49-F238E27FC236}">
                <a16:creationId xmlns:a16="http://schemas.microsoft.com/office/drawing/2014/main" id="{0E2690A2-4BD5-4737-AAFA-426948D5EE55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>
                <a:solidFill>
                  <a:srgbClr val="CC0000"/>
                </a:solidFill>
                <a:ea typeface="ＭＳ Ｐゴシック" charset="0"/>
                <a:cs typeface="+mn-cs"/>
              </a:rPr>
              <a:t>data from above:</a:t>
            </a:r>
          </a:p>
          <a:p>
            <a:pPr>
              <a:buFont typeface="Wingdings" charset="2"/>
              <a:buChar char="§"/>
              <a:defRPr/>
            </a:pPr>
            <a:r>
              <a:rPr lang="en-US" sz="2400">
                <a:ea typeface="ＭＳ Ｐゴシック" charset="0"/>
                <a:cs typeface="+mn-cs"/>
              </a:rPr>
              <a:t>if next available seq # in window, send pkt</a:t>
            </a:r>
          </a:p>
          <a:p>
            <a:pPr>
              <a:buFont typeface="Wingdings" charset="0"/>
              <a:buNone/>
              <a:defRPr/>
            </a:pPr>
            <a:r>
              <a:rPr lang="en-US">
                <a:solidFill>
                  <a:srgbClr val="CC0000"/>
                </a:solidFill>
                <a:ea typeface="ＭＳ Ｐゴシック" charset="0"/>
                <a:cs typeface="+mn-cs"/>
              </a:rPr>
              <a:t>timeout(n):</a:t>
            </a:r>
          </a:p>
          <a:p>
            <a:pPr>
              <a:buFont typeface="Wingdings" charset="2"/>
              <a:buChar char="§"/>
              <a:defRPr/>
            </a:pPr>
            <a:r>
              <a:rPr lang="en-US" sz="2400">
                <a:ea typeface="ＭＳ Ｐゴシック" charset="0"/>
                <a:cs typeface="+mn-cs"/>
              </a:rPr>
              <a:t>resend pkt n, restart timer</a:t>
            </a:r>
          </a:p>
          <a:p>
            <a:pPr>
              <a:buFont typeface="Wingdings" charset="0"/>
              <a:buNone/>
              <a:defRPr/>
            </a:pPr>
            <a:r>
              <a:rPr lang="en-US" sz="2400">
                <a:solidFill>
                  <a:srgbClr val="CC0000"/>
                </a:solidFill>
                <a:ea typeface="ＭＳ Ｐゴシック" charset="0"/>
                <a:cs typeface="+mn-cs"/>
              </a:rPr>
              <a:t>ACK(n)</a:t>
            </a:r>
            <a:r>
              <a:rPr lang="en-US">
                <a:solidFill>
                  <a:srgbClr val="FF0000"/>
                </a:solidFill>
                <a:ea typeface="ＭＳ Ｐゴシック" charset="0"/>
                <a:cs typeface="+mn-cs"/>
              </a:rPr>
              <a:t> </a:t>
            </a:r>
            <a:r>
              <a:rPr lang="en-US" sz="2400">
                <a:ea typeface="ＭＳ Ｐゴシック" charset="0"/>
                <a:cs typeface="+mn-cs"/>
              </a:rPr>
              <a:t>in </a:t>
            </a:r>
            <a:r>
              <a:rPr lang="en-US" sz="1800">
                <a:ea typeface="ＭＳ Ｐゴシック" charset="0"/>
                <a:cs typeface="+mn-cs"/>
              </a:rPr>
              <a:t>[sendbase,sendbase+N]:</a:t>
            </a:r>
            <a:endParaRPr lang="en-US" sz="2400">
              <a:ea typeface="ＭＳ Ｐゴシック" charset="0"/>
              <a:cs typeface="+mn-cs"/>
            </a:endParaRPr>
          </a:p>
          <a:p>
            <a:pPr>
              <a:buFont typeface="Wingdings" charset="2"/>
              <a:buChar char="§"/>
              <a:defRPr/>
            </a:pPr>
            <a:r>
              <a:rPr lang="en-US" sz="2400">
                <a:ea typeface="ＭＳ Ｐゴシック" charset="0"/>
                <a:cs typeface="+mn-cs"/>
              </a:rPr>
              <a:t>mark pkt n as received</a:t>
            </a:r>
          </a:p>
          <a:p>
            <a:pPr>
              <a:buFont typeface="Wingdings" charset="2"/>
              <a:buChar char="§"/>
              <a:defRPr/>
            </a:pPr>
            <a:r>
              <a:rPr lang="en-US" sz="2400">
                <a:ea typeface="ＭＳ Ｐゴシック" charset="0"/>
                <a:cs typeface="+mn-cs"/>
              </a:rPr>
              <a:t>if n smallest unACKed pkt, advance window base to next unACKed seq # </a:t>
            </a:r>
            <a:endParaRPr lang="en-US">
              <a:ea typeface="ＭＳ Ｐゴシック" charset="0"/>
              <a:cs typeface="+mn-cs"/>
            </a:endParaRPr>
          </a:p>
          <a:p>
            <a:pPr>
              <a:buFont typeface="Wingdings" charset="2"/>
              <a:buChar char="§"/>
              <a:defRPr/>
            </a:pPr>
            <a:endParaRPr lang="en-US">
              <a:ea typeface="ＭＳ Ｐゴシック" charset="0"/>
              <a:cs typeface="+mn-cs"/>
            </a:endParaRPr>
          </a:p>
        </p:txBody>
      </p:sp>
      <p:sp>
        <p:nvSpPr>
          <p:cNvPr id="58375" name="Rectangle 4">
            <a:extLst>
              <a:ext uri="{FF2B5EF4-FFF2-40B4-BE49-F238E27FC236}">
                <a16:creationId xmlns:a16="http://schemas.microsoft.com/office/drawing/2014/main" id="{467C59B9-0377-420B-B4BB-23B67E7D0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" y="1457325"/>
            <a:ext cx="3838575" cy="4610100"/>
          </a:xfrm>
          <a:prstGeom prst="rect">
            <a:avLst/>
          </a:prstGeom>
          <a:noFill/>
          <a:ln w="28575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58376" name="Group 5">
            <a:extLst>
              <a:ext uri="{FF2B5EF4-FFF2-40B4-BE49-F238E27FC236}">
                <a16:creationId xmlns:a16="http://schemas.microsoft.com/office/drawing/2014/main" id="{789A9B75-79D5-4AB9-AC07-1C3A97B23ADE}"/>
              </a:ext>
            </a:extLst>
          </p:cNvPr>
          <p:cNvGrpSpPr>
            <a:grpSpLocks/>
          </p:cNvGrpSpPr>
          <p:nvPr/>
        </p:nvGrpSpPr>
        <p:grpSpPr bwMode="auto">
          <a:xfrm>
            <a:off x="698500" y="1155700"/>
            <a:ext cx="1160463" cy="519113"/>
            <a:chOff x="1100" y="3896"/>
            <a:chExt cx="731" cy="327"/>
          </a:xfrm>
        </p:grpSpPr>
        <p:sp>
          <p:nvSpPr>
            <p:cNvPr id="58382" name="Rectangle 6">
              <a:extLst>
                <a:ext uri="{FF2B5EF4-FFF2-40B4-BE49-F238E27FC236}">
                  <a16:creationId xmlns:a16="http://schemas.microsoft.com/office/drawing/2014/main" id="{4D55248B-E911-4D5B-ADD8-9BC47EF0B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" y="3984"/>
              <a:ext cx="612" cy="1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8383" name="Text Box 7">
              <a:extLst>
                <a:ext uri="{FF2B5EF4-FFF2-40B4-BE49-F238E27FC236}">
                  <a16:creationId xmlns:a16="http://schemas.microsoft.com/office/drawing/2014/main" id="{5DE0F97F-1BB0-426B-8A80-F37639674D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" y="3896"/>
              <a:ext cx="731" cy="3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99"/>
                  </a:solidFill>
                </a:rPr>
                <a:t>sender</a:t>
              </a:r>
            </a:p>
          </p:txBody>
        </p:sp>
      </p:grpSp>
      <p:sp>
        <p:nvSpPr>
          <p:cNvPr id="54281" name="Rectangle 8">
            <a:extLst>
              <a:ext uri="{FF2B5EF4-FFF2-40B4-BE49-F238E27FC236}">
                <a16:creationId xmlns:a16="http://schemas.microsoft.com/office/drawing/2014/main" id="{F2F8DED0-9721-4472-B2C3-02BC32605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25" y="1581150"/>
            <a:ext cx="3810000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dirty="0" err="1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pkt</a:t>
            </a:r>
            <a:r>
              <a:rPr lang="en-US" sz="2800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 n in </a:t>
            </a:r>
            <a:r>
              <a:rPr lang="en-US" sz="1800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[</a:t>
            </a:r>
            <a:r>
              <a:rPr lang="en-US" sz="1800" dirty="0" err="1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rcvbase</a:t>
            </a:r>
            <a:r>
              <a:rPr lang="en-US" sz="1800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, rcvbase+N-1]</a:t>
            </a:r>
            <a:endParaRPr lang="en-US" sz="2800" dirty="0">
              <a:solidFill>
                <a:srgbClr val="CC0000"/>
              </a:solidFill>
              <a:latin typeface="Gill Sans MT" charset="0"/>
              <a:ea typeface="ＭＳ Ｐゴシック" charset="0"/>
            </a:endParaRPr>
          </a:p>
          <a:p>
            <a:pPr marL="292100" indent="-2921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send ACK(n)</a:t>
            </a:r>
          </a:p>
          <a:p>
            <a:pPr marL="292100" indent="-2921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out-of-order: buffer</a:t>
            </a:r>
          </a:p>
          <a:p>
            <a:pPr marL="292100" indent="-2921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in-order: deliver (also deliver buffered, in-order </a:t>
            </a:r>
            <a:r>
              <a:rPr lang="en-US" sz="2400" dirty="0" err="1">
                <a:latin typeface="Gill Sans MT" charset="0"/>
                <a:ea typeface="ＭＳ Ｐゴシック" charset="0"/>
              </a:rPr>
              <a:t>pkts</a:t>
            </a:r>
            <a:r>
              <a:rPr lang="en-US" sz="2400" dirty="0">
                <a:latin typeface="Gill Sans MT" charset="0"/>
                <a:ea typeface="ＭＳ Ｐゴシック" charset="0"/>
              </a:rPr>
              <a:t>), advance window to next not-yet-received </a:t>
            </a:r>
            <a:r>
              <a:rPr lang="en-US" sz="2400" dirty="0" err="1">
                <a:latin typeface="Gill Sans MT" charset="0"/>
                <a:ea typeface="ＭＳ Ｐゴシック" charset="0"/>
              </a:rPr>
              <a:t>pkt</a:t>
            </a:r>
            <a:endParaRPr lang="en-US" sz="2400" dirty="0">
              <a:latin typeface="Gill Sans MT" charset="0"/>
              <a:ea typeface="ＭＳ Ｐゴシック" charset="0"/>
            </a:endParaRP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dirty="0" err="1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pkt</a:t>
            </a:r>
            <a:r>
              <a:rPr lang="en-US" sz="2800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 n in </a:t>
            </a:r>
            <a:r>
              <a:rPr lang="en-US" sz="1800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[rcvbase-N,rcvbase-1]</a:t>
            </a:r>
            <a:endParaRPr lang="en-US" sz="2800" dirty="0">
              <a:solidFill>
                <a:srgbClr val="CC0000"/>
              </a:solidFill>
              <a:latin typeface="Gill Sans MT" charset="0"/>
              <a:ea typeface="ＭＳ Ｐゴシック" charset="0"/>
            </a:endParaRPr>
          </a:p>
          <a:p>
            <a:pPr marL="292100" indent="-2921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ACK(n)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otherwise:</a:t>
            </a:r>
            <a:r>
              <a:rPr lang="en-US" sz="2400" dirty="0">
                <a:solidFill>
                  <a:srgbClr val="FF0000"/>
                </a:solidFill>
                <a:latin typeface="Gill Sans MT" charset="0"/>
                <a:ea typeface="ＭＳ Ｐゴシック" charset="0"/>
              </a:rPr>
              <a:t> </a:t>
            </a:r>
          </a:p>
          <a:p>
            <a:pPr marL="292100" indent="-2921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ignore </a:t>
            </a:r>
            <a:endParaRPr lang="en-US" sz="2800" dirty="0">
              <a:latin typeface="Gill Sans MT" charset="0"/>
              <a:ea typeface="ＭＳ Ｐゴシック" charset="0"/>
            </a:endParaRP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800" dirty="0">
              <a:latin typeface="Gill Sans MT" charset="0"/>
              <a:ea typeface="ＭＳ Ｐゴシック" charset="0"/>
            </a:endParaRPr>
          </a:p>
        </p:txBody>
      </p:sp>
      <p:sp>
        <p:nvSpPr>
          <p:cNvPr id="58378" name="Rectangle 9">
            <a:extLst>
              <a:ext uri="{FF2B5EF4-FFF2-40B4-BE49-F238E27FC236}">
                <a16:creationId xmlns:a16="http://schemas.microsoft.com/office/drawing/2014/main" id="{24947664-8FF7-455B-881F-F1248CC2B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2525" y="1438275"/>
            <a:ext cx="3838575" cy="4610100"/>
          </a:xfrm>
          <a:prstGeom prst="rect">
            <a:avLst/>
          </a:prstGeom>
          <a:noFill/>
          <a:ln w="28575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58379" name="Group 10">
            <a:extLst>
              <a:ext uri="{FF2B5EF4-FFF2-40B4-BE49-F238E27FC236}">
                <a16:creationId xmlns:a16="http://schemas.microsoft.com/office/drawing/2014/main" id="{EB65C22E-4FF0-4565-9FD7-27EB7FD16368}"/>
              </a:ext>
            </a:extLst>
          </p:cNvPr>
          <p:cNvGrpSpPr>
            <a:grpSpLocks/>
          </p:cNvGrpSpPr>
          <p:nvPr/>
        </p:nvGrpSpPr>
        <p:grpSpPr bwMode="auto">
          <a:xfrm>
            <a:off x="5186363" y="1127125"/>
            <a:ext cx="1365250" cy="519113"/>
            <a:chOff x="3339" y="158"/>
            <a:chExt cx="860" cy="327"/>
          </a:xfrm>
        </p:grpSpPr>
        <p:sp>
          <p:nvSpPr>
            <p:cNvPr id="58380" name="Rectangle 11">
              <a:extLst>
                <a:ext uri="{FF2B5EF4-FFF2-40B4-BE49-F238E27FC236}">
                  <a16:creationId xmlns:a16="http://schemas.microsoft.com/office/drawing/2014/main" id="{52706735-44AB-47D5-B7D0-95FB0CA58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264"/>
              <a:ext cx="822" cy="1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8381" name="Text Box 12">
              <a:extLst>
                <a:ext uri="{FF2B5EF4-FFF2-40B4-BE49-F238E27FC236}">
                  <a16:creationId xmlns:a16="http://schemas.microsoft.com/office/drawing/2014/main" id="{15E54F59-52F6-4D46-BC67-50E06C6CAC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9" y="158"/>
              <a:ext cx="8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99"/>
                  </a:solidFill>
                </a:rPr>
                <a:t>receiver</a:t>
              </a:r>
            </a:p>
          </p:txBody>
        </p:sp>
      </p:grp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ooter Placeholder 3">
            <a:extLst>
              <a:ext uri="{FF2B5EF4-FFF2-40B4-BE49-F238E27FC236}">
                <a16:creationId xmlns:a16="http://schemas.microsoft.com/office/drawing/2014/main" id="{52ACA7DA-BDDA-4F75-9776-7CA095E2C9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59395" name="Slide Number Placeholder 4">
            <a:extLst>
              <a:ext uri="{FF2B5EF4-FFF2-40B4-BE49-F238E27FC236}">
                <a16:creationId xmlns:a16="http://schemas.microsoft.com/office/drawing/2014/main" id="{208211C1-AE21-4230-8761-5E2F8D0C2C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272E82DC-64A4-4C5D-B38A-CF22290CE6D4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59396" name="Picture 94" descr="underline_base">
            <a:extLst>
              <a:ext uri="{FF2B5EF4-FFF2-40B4-BE49-F238E27FC236}">
                <a16:creationId xmlns:a16="http://schemas.microsoft.com/office/drawing/2014/main" id="{ADAF2CDD-0A94-431A-9E42-494FB9B05C63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4650" y="806450"/>
            <a:ext cx="5027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301" name="Rectangle 2">
            <a:extLst>
              <a:ext uri="{FF2B5EF4-FFF2-40B4-BE49-F238E27FC236}">
                <a16:creationId xmlns:a16="http://schemas.microsoft.com/office/drawing/2014/main" id="{9CF7F9FB-AFD4-4CF1-B6D9-0835B7EABC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17500" y="198438"/>
            <a:ext cx="7772400" cy="838200"/>
          </a:xfrm>
        </p:spPr>
        <p:txBody>
          <a:bodyPr/>
          <a:lstStyle/>
          <a:p>
            <a:pPr>
              <a:defRPr/>
            </a:pPr>
            <a:r>
              <a:rPr lang="en-US" sz="3600">
                <a:ea typeface="ＭＳ Ｐゴシック" charset="0"/>
                <a:cs typeface="+mj-cs"/>
              </a:rPr>
              <a:t>Selective repeat in action</a:t>
            </a:r>
          </a:p>
        </p:txBody>
      </p:sp>
      <p:sp>
        <p:nvSpPr>
          <p:cNvPr id="59398" name="Text Box 4">
            <a:extLst>
              <a:ext uri="{FF2B5EF4-FFF2-40B4-BE49-F238E27FC236}">
                <a16:creationId xmlns:a16="http://schemas.microsoft.com/office/drawing/2014/main" id="{D4180423-BB39-44DA-AC1F-44A757BDB4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5413" y="1490663"/>
            <a:ext cx="1246187" cy="1465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 pkt0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 pkt1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 pkt2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 pkt3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(wait)</a:t>
            </a:r>
          </a:p>
        </p:txBody>
      </p:sp>
      <p:sp>
        <p:nvSpPr>
          <p:cNvPr id="59399" name="Text Box 5">
            <a:extLst>
              <a:ext uri="{FF2B5EF4-FFF2-40B4-BE49-F238E27FC236}">
                <a16:creationId xmlns:a16="http://schemas.microsoft.com/office/drawing/2014/main" id="{690ED54F-FD0A-4D9D-B808-356613674E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6088" y="1119188"/>
            <a:ext cx="9366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 u="sng">
                <a:solidFill>
                  <a:srgbClr val="000099"/>
                </a:solidFill>
                <a:latin typeface="Tahoma" panose="020B0604030504040204" pitchFamily="34" charset="0"/>
              </a:rPr>
              <a:t>sender</a:t>
            </a:r>
          </a:p>
        </p:txBody>
      </p:sp>
      <p:sp>
        <p:nvSpPr>
          <p:cNvPr id="59400" name="Text Box 6">
            <a:extLst>
              <a:ext uri="{FF2B5EF4-FFF2-40B4-BE49-F238E27FC236}">
                <a16:creationId xmlns:a16="http://schemas.microsoft.com/office/drawing/2014/main" id="{E6DAE70E-3487-4D25-9198-50E21747AE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6625" y="1138238"/>
            <a:ext cx="10715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 u="sng">
                <a:solidFill>
                  <a:srgbClr val="008000"/>
                </a:solidFill>
                <a:latin typeface="Tahoma" panose="020B0604030504040204" pitchFamily="34" charset="0"/>
              </a:rPr>
              <a:t>receiver</a:t>
            </a:r>
          </a:p>
        </p:txBody>
      </p:sp>
      <p:sp>
        <p:nvSpPr>
          <p:cNvPr id="59401" name="Line 7">
            <a:extLst>
              <a:ext uri="{FF2B5EF4-FFF2-40B4-BE49-F238E27FC236}">
                <a16:creationId xmlns:a16="http://schemas.microsoft.com/office/drawing/2014/main" id="{A1CF0AA3-1B20-41BF-95F3-14AFFB6BC3F2}"/>
              </a:ext>
            </a:extLst>
          </p:cNvPr>
          <p:cNvSpPr>
            <a:spLocks noChangeShapeType="1"/>
          </p:cNvSpPr>
          <p:nvPr/>
        </p:nvSpPr>
        <p:spPr bwMode="auto">
          <a:xfrm>
            <a:off x="6091238" y="1736725"/>
            <a:ext cx="11112" cy="4538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9402" name="Text Box 8">
            <a:extLst>
              <a:ext uri="{FF2B5EF4-FFF2-40B4-BE49-F238E27FC236}">
                <a16:creationId xmlns:a16="http://schemas.microsoft.com/office/drawing/2014/main" id="{F86E44C4-A6E8-4A8E-BBBE-03EE11ED75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34088" y="1931988"/>
            <a:ext cx="2568575" cy="1465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receive pkt0, send ack0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receive pkt1, send ack1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receive pkt3, buffer,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           send ack3</a:t>
            </a:r>
          </a:p>
        </p:txBody>
      </p:sp>
      <p:sp>
        <p:nvSpPr>
          <p:cNvPr id="59403" name="Text Box 9">
            <a:extLst>
              <a:ext uri="{FF2B5EF4-FFF2-40B4-BE49-F238E27FC236}">
                <a16:creationId xmlns:a16="http://schemas.microsoft.com/office/drawing/2014/main" id="{1235F345-2A30-4946-99AB-9526450197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0" y="3094038"/>
            <a:ext cx="2154238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ack0, send pkt4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ack1, send pkt5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Tahoma" panose="020B0604030504040204" pitchFamily="34" charset="0"/>
            </a:endParaRPr>
          </a:p>
        </p:txBody>
      </p:sp>
      <p:pic>
        <p:nvPicPr>
          <p:cNvPr id="59404" name="Picture 10" descr="alarm_clock_ringing">
            <a:extLst>
              <a:ext uri="{FF2B5EF4-FFF2-40B4-BE49-F238E27FC236}">
                <a16:creationId xmlns:a16="http://schemas.microsoft.com/office/drawing/2014/main" id="{CD21F944-AAA4-45AE-B9BB-A21B77D551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6438" y="4241800"/>
            <a:ext cx="436562" cy="481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05" name="Text Box 11">
            <a:extLst>
              <a:ext uri="{FF2B5EF4-FFF2-40B4-BE49-F238E27FC236}">
                <a16:creationId xmlns:a16="http://schemas.microsoft.com/office/drawing/2014/main" id="{EFEC92BB-F426-4678-9646-FE611AD7C8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4738" y="4457700"/>
            <a:ext cx="1538287" cy="29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7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solidFill>
                  <a:srgbClr val="FF0000"/>
                </a:solidFill>
                <a:latin typeface="Tahoma" panose="020B0604030504040204" pitchFamily="34" charset="0"/>
              </a:rPr>
              <a:t>pkt 2 timeout</a:t>
            </a:r>
          </a:p>
        </p:txBody>
      </p:sp>
      <p:sp>
        <p:nvSpPr>
          <p:cNvPr id="59406" name="Text Box 12">
            <a:extLst>
              <a:ext uri="{FF2B5EF4-FFF2-40B4-BE49-F238E27FC236}">
                <a16:creationId xmlns:a16="http://schemas.microsoft.com/office/drawing/2014/main" id="{A4CEDE1E-337B-4076-BCE0-3322E39EDF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0175" y="4672013"/>
            <a:ext cx="124618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send  pkt2</a:t>
            </a:r>
          </a:p>
        </p:txBody>
      </p:sp>
      <p:sp>
        <p:nvSpPr>
          <p:cNvPr id="59407" name="Line 14">
            <a:extLst>
              <a:ext uri="{FF2B5EF4-FFF2-40B4-BE49-F238E27FC236}">
                <a16:creationId xmlns:a16="http://schemas.microsoft.com/office/drawing/2014/main" id="{B7027454-AAE1-4341-9969-6B23C4B91740}"/>
              </a:ext>
            </a:extLst>
          </p:cNvPr>
          <p:cNvSpPr>
            <a:spLocks noChangeShapeType="1"/>
          </p:cNvSpPr>
          <p:nvPr/>
        </p:nvSpPr>
        <p:spPr bwMode="auto">
          <a:xfrm>
            <a:off x="3956050" y="1684338"/>
            <a:ext cx="2101850" cy="468312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9408" name="Line 15">
            <a:extLst>
              <a:ext uri="{FF2B5EF4-FFF2-40B4-BE49-F238E27FC236}">
                <a16:creationId xmlns:a16="http://schemas.microsoft.com/office/drawing/2014/main" id="{B1139B9C-976E-4411-B9D0-B5C520018775}"/>
              </a:ext>
            </a:extLst>
          </p:cNvPr>
          <p:cNvSpPr>
            <a:spLocks noChangeShapeType="1"/>
          </p:cNvSpPr>
          <p:nvPr/>
        </p:nvSpPr>
        <p:spPr bwMode="auto">
          <a:xfrm>
            <a:off x="3954463" y="1958975"/>
            <a:ext cx="2100262" cy="468313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9409" name="Line 16">
            <a:extLst>
              <a:ext uri="{FF2B5EF4-FFF2-40B4-BE49-F238E27FC236}">
                <a16:creationId xmlns:a16="http://schemas.microsoft.com/office/drawing/2014/main" id="{AA7CD544-AAF4-434F-8BD7-2EE9E390B175}"/>
              </a:ext>
            </a:extLst>
          </p:cNvPr>
          <p:cNvSpPr>
            <a:spLocks noChangeShapeType="1"/>
          </p:cNvSpPr>
          <p:nvPr/>
        </p:nvSpPr>
        <p:spPr bwMode="auto">
          <a:xfrm>
            <a:off x="3970338" y="2222500"/>
            <a:ext cx="876300" cy="20002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9410" name="Line 17">
            <a:extLst>
              <a:ext uri="{FF2B5EF4-FFF2-40B4-BE49-F238E27FC236}">
                <a16:creationId xmlns:a16="http://schemas.microsoft.com/office/drawing/2014/main" id="{979F88FD-7B68-4010-B710-A78909A84C7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76688" y="2508250"/>
            <a:ext cx="2100262" cy="468313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9411" name="Line 18">
            <a:extLst>
              <a:ext uri="{FF2B5EF4-FFF2-40B4-BE49-F238E27FC236}">
                <a16:creationId xmlns:a16="http://schemas.microsoft.com/office/drawing/2014/main" id="{73640F74-9912-4E77-858F-463043BCE0C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62400" y="2208213"/>
            <a:ext cx="2014538" cy="10668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9412" name="Text Box 19">
            <a:extLst>
              <a:ext uri="{FF2B5EF4-FFF2-40B4-BE49-F238E27FC236}">
                <a16:creationId xmlns:a16="http://schemas.microsoft.com/office/drawing/2014/main" id="{CEB5B7C3-9B93-4D8E-953B-6B94F2905A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2338" y="2257425"/>
            <a:ext cx="34131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FF0000"/>
                </a:solidFill>
                <a:latin typeface="Tahoma" panose="020B0604030504040204" pitchFamily="34" charset="0"/>
              </a:rPr>
              <a:t>X</a:t>
            </a:r>
          </a:p>
        </p:txBody>
      </p:sp>
      <p:sp>
        <p:nvSpPr>
          <p:cNvPr id="59413" name="Text Box 20">
            <a:extLst>
              <a:ext uri="{FF2B5EF4-FFF2-40B4-BE49-F238E27FC236}">
                <a16:creationId xmlns:a16="http://schemas.microsoft.com/office/drawing/2014/main" id="{1565891F-0FA3-4197-9D0E-5CD3545027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1088" y="2278063"/>
            <a:ext cx="5222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FF0000"/>
                </a:solidFill>
                <a:latin typeface="Tahoma" panose="020B0604030504040204" pitchFamily="34" charset="0"/>
              </a:rPr>
              <a:t>loss</a:t>
            </a:r>
          </a:p>
        </p:txBody>
      </p:sp>
      <p:sp>
        <p:nvSpPr>
          <p:cNvPr id="59414" name="Line 21">
            <a:extLst>
              <a:ext uri="{FF2B5EF4-FFF2-40B4-BE49-F238E27FC236}">
                <a16:creationId xmlns:a16="http://schemas.microsoft.com/office/drawing/2014/main" id="{BFBFAAAB-E12F-4E1E-AC40-74CB7D22CA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59225" y="2493963"/>
            <a:ext cx="2014538" cy="1100137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9415" name="Line 22">
            <a:extLst>
              <a:ext uri="{FF2B5EF4-FFF2-40B4-BE49-F238E27FC236}">
                <a16:creationId xmlns:a16="http://schemas.microsoft.com/office/drawing/2014/main" id="{15A263C8-19D8-4E1B-A418-0114C8FE7B34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2400" y="3330575"/>
            <a:ext cx="2100263" cy="468313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9416" name="Line 23">
            <a:extLst>
              <a:ext uri="{FF2B5EF4-FFF2-40B4-BE49-F238E27FC236}">
                <a16:creationId xmlns:a16="http://schemas.microsoft.com/office/drawing/2014/main" id="{A178C670-789B-4D06-BDA0-189C8B141505}"/>
              </a:ext>
            </a:extLst>
          </p:cNvPr>
          <p:cNvSpPr>
            <a:spLocks noChangeShapeType="1"/>
          </p:cNvSpPr>
          <p:nvPr/>
        </p:nvSpPr>
        <p:spPr bwMode="auto">
          <a:xfrm>
            <a:off x="3994150" y="3649663"/>
            <a:ext cx="2101850" cy="468312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9417" name="Line 24">
            <a:extLst>
              <a:ext uri="{FF2B5EF4-FFF2-40B4-BE49-F238E27FC236}">
                <a16:creationId xmlns:a16="http://schemas.microsoft.com/office/drawing/2014/main" id="{2D4376F4-612C-4435-B6EB-CED2749F641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90975" y="3024188"/>
            <a:ext cx="2014538" cy="1100137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59418" name="Group 25">
            <a:extLst>
              <a:ext uri="{FF2B5EF4-FFF2-40B4-BE49-F238E27FC236}">
                <a16:creationId xmlns:a16="http://schemas.microsoft.com/office/drawing/2014/main" id="{04E030EC-317E-4197-9CBE-BFF03746C2E3}"/>
              </a:ext>
            </a:extLst>
          </p:cNvPr>
          <p:cNvGrpSpPr>
            <a:grpSpLocks/>
          </p:cNvGrpSpPr>
          <p:nvPr/>
        </p:nvGrpSpPr>
        <p:grpSpPr bwMode="auto">
          <a:xfrm>
            <a:off x="3851275" y="2212975"/>
            <a:ext cx="103188" cy="2462213"/>
            <a:chOff x="3651" y="1878"/>
            <a:chExt cx="78" cy="963"/>
          </a:xfrm>
        </p:grpSpPr>
        <p:sp>
          <p:nvSpPr>
            <p:cNvPr id="59461" name="Line 26">
              <a:extLst>
                <a:ext uri="{FF2B5EF4-FFF2-40B4-BE49-F238E27FC236}">
                  <a16:creationId xmlns:a16="http://schemas.microsoft.com/office/drawing/2014/main" id="{8CD94CF5-028A-40E6-9077-0460982627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9" y="1879"/>
              <a:ext cx="0" cy="9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9462" name="Line 27">
              <a:extLst>
                <a:ext uri="{FF2B5EF4-FFF2-40B4-BE49-F238E27FC236}">
                  <a16:creationId xmlns:a16="http://schemas.microsoft.com/office/drawing/2014/main" id="{08FE1A63-4AAE-4C54-9675-DCB31D84E0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1878"/>
              <a:ext cx="7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9463" name="Line 28">
              <a:extLst>
                <a:ext uri="{FF2B5EF4-FFF2-40B4-BE49-F238E27FC236}">
                  <a16:creationId xmlns:a16="http://schemas.microsoft.com/office/drawing/2014/main" id="{64C5C9FB-FE84-474B-90BC-4C646C23AA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2841"/>
              <a:ext cx="7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59419" name="Line 29">
            <a:extLst>
              <a:ext uri="{FF2B5EF4-FFF2-40B4-BE49-F238E27FC236}">
                <a16:creationId xmlns:a16="http://schemas.microsoft.com/office/drawing/2014/main" id="{69FAE789-BB3C-4E47-9C7D-B1ACDDA1FA0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92563" y="4843463"/>
            <a:ext cx="2100262" cy="468312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9420" name="Text Box 33">
            <a:extLst>
              <a:ext uri="{FF2B5EF4-FFF2-40B4-BE49-F238E27FC236}">
                <a16:creationId xmlns:a16="http://schemas.microsoft.com/office/drawing/2014/main" id="{0E996FEC-B8D4-4438-AD00-9BD5152277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30913" y="3455988"/>
            <a:ext cx="23002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receive pkt4, buffer,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           send ack4</a:t>
            </a:r>
          </a:p>
        </p:txBody>
      </p:sp>
      <p:sp>
        <p:nvSpPr>
          <p:cNvPr id="59421" name="Text Box 34">
            <a:extLst>
              <a:ext uri="{FF2B5EF4-FFF2-40B4-BE49-F238E27FC236}">
                <a16:creationId xmlns:a16="http://schemas.microsoft.com/office/drawing/2014/main" id="{1081FF03-C3A4-4575-9E9A-C7C9D25A51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9963" y="3976688"/>
            <a:ext cx="23002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receive pkt5, buffer,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           send ack5</a:t>
            </a:r>
          </a:p>
        </p:txBody>
      </p:sp>
      <p:sp>
        <p:nvSpPr>
          <p:cNvPr id="59422" name="Text Box 35">
            <a:extLst>
              <a:ext uri="{FF2B5EF4-FFF2-40B4-BE49-F238E27FC236}">
                <a16:creationId xmlns:a16="http://schemas.microsoft.com/office/drawing/2014/main" id="{C9036E67-2E23-4BBA-86AD-5CEFAD4DB3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1075" y="5130800"/>
            <a:ext cx="2960688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rcv pkt2; deliver pkt2,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pkt3, pkt4, pkt5; send ack2</a:t>
            </a:r>
          </a:p>
        </p:txBody>
      </p:sp>
      <p:sp>
        <p:nvSpPr>
          <p:cNvPr id="59423" name="Text Box 36">
            <a:extLst>
              <a:ext uri="{FF2B5EF4-FFF2-40B4-BE49-F238E27FC236}">
                <a16:creationId xmlns:a16="http://schemas.microsoft.com/office/drawing/2014/main" id="{38945D2E-B952-4627-8F28-EA8DD44CE5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4875" y="3959225"/>
            <a:ext cx="1698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record ack3 arrived</a:t>
            </a:r>
          </a:p>
        </p:txBody>
      </p:sp>
      <p:grpSp>
        <p:nvGrpSpPr>
          <p:cNvPr id="59424" name="Group 37">
            <a:extLst>
              <a:ext uri="{FF2B5EF4-FFF2-40B4-BE49-F238E27FC236}">
                <a16:creationId xmlns:a16="http://schemas.microsoft.com/office/drawing/2014/main" id="{38F3E3FC-9019-4B33-8872-7A026F6CFE28}"/>
              </a:ext>
            </a:extLst>
          </p:cNvPr>
          <p:cNvGrpSpPr>
            <a:grpSpLocks/>
          </p:cNvGrpSpPr>
          <p:nvPr/>
        </p:nvGrpSpPr>
        <p:grpSpPr bwMode="auto">
          <a:xfrm>
            <a:off x="215900" y="1528763"/>
            <a:ext cx="1512888" cy="304800"/>
            <a:chOff x="115" y="914"/>
            <a:chExt cx="953" cy="192"/>
          </a:xfrm>
        </p:grpSpPr>
        <p:sp>
          <p:nvSpPr>
            <p:cNvPr id="59459" name="Rectangle 38">
              <a:extLst>
                <a:ext uri="{FF2B5EF4-FFF2-40B4-BE49-F238E27FC236}">
                  <a16:creationId xmlns:a16="http://schemas.microsoft.com/office/drawing/2014/main" id="{8B1CB2F4-E0C6-4719-9298-7F2D4491A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" y="936"/>
              <a:ext cx="396" cy="144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9460" name="Text Box 39">
              <a:extLst>
                <a:ext uri="{FF2B5EF4-FFF2-40B4-BE49-F238E27FC236}">
                  <a16:creationId xmlns:a16="http://schemas.microsoft.com/office/drawing/2014/main" id="{F873FF7C-D663-4847-8F87-49BBF0A05D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" y="914"/>
              <a:ext cx="9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chemeClr val="bg1"/>
                  </a:solidFill>
                  <a:latin typeface="Arial" panose="020B0604020202020204" pitchFamily="34" charset="0"/>
                </a:rPr>
                <a:t>0 1 2 3 </a:t>
              </a:r>
              <a:r>
                <a:rPr lang="en-US" altLang="en-US" sz="1400">
                  <a:latin typeface="Arial" panose="020B0604020202020204" pitchFamily="34" charset="0"/>
                </a:rPr>
                <a:t>4 5 6 7 8 </a:t>
              </a:r>
            </a:p>
          </p:txBody>
        </p:sp>
      </p:grpSp>
      <p:sp>
        <p:nvSpPr>
          <p:cNvPr id="59425" name="Text Box 40">
            <a:extLst>
              <a:ext uri="{FF2B5EF4-FFF2-40B4-BE49-F238E27FC236}">
                <a16:creationId xmlns:a16="http://schemas.microsoft.com/office/drawing/2014/main" id="{A74DC419-75FD-42B0-8C85-B02E36D871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038" y="1182688"/>
            <a:ext cx="21463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u="sng">
                <a:solidFill>
                  <a:srgbClr val="000099"/>
                </a:solidFill>
                <a:latin typeface="Tahoma" panose="020B0604030504040204" pitchFamily="34" charset="0"/>
              </a:rPr>
              <a:t>sender window (N=4)</a:t>
            </a:r>
          </a:p>
        </p:txBody>
      </p:sp>
      <p:sp>
        <p:nvSpPr>
          <p:cNvPr id="59426" name="Rectangle 41">
            <a:extLst>
              <a:ext uri="{FF2B5EF4-FFF2-40B4-BE49-F238E27FC236}">
                <a16:creationId xmlns:a16="http://schemas.microsoft.com/office/drawing/2014/main" id="{4685068D-CA81-4313-9410-E5A2F4C34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8" y="2692400"/>
            <a:ext cx="606425" cy="228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59427" name="Group 42">
            <a:extLst>
              <a:ext uri="{FF2B5EF4-FFF2-40B4-BE49-F238E27FC236}">
                <a16:creationId xmlns:a16="http://schemas.microsoft.com/office/drawing/2014/main" id="{BF049DC5-C32F-440B-BB90-0B0170101DA7}"/>
              </a:ext>
            </a:extLst>
          </p:cNvPr>
          <p:cNvGrpSpPr>
            <a:grpSpLocks/>
          </p:cNvGrpSpPr>
          <p:nvPr/>
        </p:nvGrpSpPr>
        <p:grpSpPr bwMode="auto">
          <a:xfrm>
            <a:off x="212725" y="1814513"/>
            <a:ext cx="1512888" cy="304800"/>
            <a:chOff x="115" y="914"/>
            <a:chExt cx="953" cy="192"/>
          </a:xfrm>
        </p:grpSpPr>
        <p:sp>
          <p:nvSpPr>
            <p:cNvPr id="59457" name="Rectangle 43">
              <a:extLst>
                <a:ext uri="{FF2B5EF4-FFF2-40B4-BE49-F238E27FC236}">
                  <a16:creationId xmlns:a16="http://schemas.microsoft.com/office/drawing/2014/main" id="{BC239EC0-9093-45A6-90AB-C9428BA90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" y="936"/>
              <a:ext cx="396" cy="144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9458" name="Text Box 44">
              <a:extLst>
                <a:ext uri="{FF2B5EF4-FFF2-40B4-BE49-F238E27FC236}">
                  <a16:creationId xmlns:a16="http://schemas.microsoft.com/office/drawing/2014/main" id="{952FC2E8-D3DD-48D9-95D9-7165441AE2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" y="914"/>
              <a:ext cx="9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chemeClr val="bg1"/>
                  </a:solidFill>
                  <a:latin typeface="Arial" panose="020B0604020202020204" pitchFamily="34" charset="0"/>
                </a:rPr>
                <a:t>0 1 2 3 </a:t>
              </a:r>
              <a:r>
                <a:rPr lang="en-US" altLang="en-US" sz="1400">
                  <a:latin typeface="Arial" panose="020B0604020202020204" pitchFamily="34" charset="0"/>
                </a:rPr>
                <a:t>4 5 6 7 8 </a:t>
              </a:r>
            </a:p>
          </p:txBody>
        </p:sp>
      </p:grpSp>
      <p:grpSp>
        <p:nvGrpSpPr>
          <p:cNvPr id="59428" name="Group 45">
            <a:extLst>
              <a:ext uri="{FF2B5EF4-FFF2-40B4-BE49-F238E27FC236}">
                <a16:creationId xmlns:a16="http://schemas.microsoft.com/office/drawing/2014/main" id="{9F48BFBE-351A-40E2-9330-AE27C9E9797D}"/>
              </a:ext>
            </a:extLst>
          </p:cNvPr>
          <p:cNvGrpSpPr>
            <a:grpSpLocks/>
          </p:cNvGrpSpPr>
          <p:nvPr/>
        </p:nvGrpSpPr>
        <p:grpSpPr bwMode="auto">
          <a:xfrm>
            <a:off x="220663" y="2100263"/>
            <a:ext cx="1512887" cy="304800"/>
            <a:chOff x="115" y="914"/>
            <a:chExt cx="953" cy="192"/>
          </a:xfrm>
        </p:grpSpPr>
        <p:sp>
          <p:nvSpPr>
            <p:cNvPr id="59455" name="Rectangle 46">
              <a:extLst>
                <a:ext uri="{FF2B5EF4-FFF2-40B4-BE49-F238E27FC236}">
                  <a16:creationId xmlns:a16="http://schemas.microsoft.com/office/drawing/2014/main" id="{939BFBA7-3A4F-45D6-B597-53A209234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" y="936"/>
              <a:ext cx="396" cy="144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9456" name="Text Box 47">
              <a:extLst>
                <a:ext uri="{FF2B5EF4-FFF2-40B4-BE49-F238E27FC236}">
                  <a16:creationId xmlns:a16="http://schemas.microsoft.com/office/drawing/2014/main" id="{A0DFF25A-5AF5-49FF-8E5C-6AC9081D07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" y="914"/>
              <a:ext cx="9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chemeClr val="bg1"/>
                  </a:solidFill>
                  <a:latin typeface="Arial" panose="020B0604020202020204" pitchFamily="34" charset="0"/>
                </a:rPr>
                <a:t>0 1 2 3 </a:t>
              </a:r>
              <a:r>
                <a:rPr lang="en-US" altLang="en-US" sz="1400">
                  <a:latin typeface="Arial" panose="020B0604020202020204" pitchFamily="34" charset="0"/>
                </a:rPr>
                <a:t>4 5 6 7 8 </a:t>
              </a:r>
            </a:p>
          </p:txBody>
        </p:sp>
      </p:grpSp>
      <p:grpSp>
        <p:nvGrpSpPr>
          <p:cNvPr id="59429" name="Group 48">
            <a:extLst>
              <a:ext uri="{FF2B5EF4-FFF2-40B4-BE49-F238E27FC236}">
                <a16:creationId xmlns:a16="http://schemas.microsoft.com/office/drawing/2014/main" id="{F1847AE1-A7E7-45E7-91BF-F1A725756BF4}"/>
              </a:ext>
            </a:extLst>
          </p:cNvPr>
          <p:cNvGrpSpPr>
            <a:grpSpLocks/>
          </p:cNvGrpSpPr>
          <p:nvPr/>
        </p:nvGrpSpPr>
        <p:grpSpPr bwMode="auto">
          <a:xfrm>
            <a:off x="217488" y="2374900"/>
            <a:ext cx="1512887" cy="304800"/>
            <a:chOff x="115" y="914"/>
            <a:chExt cx="953" cy="192"/>
          </a:xfrm>
        </p:grpSpPr>
        <p:sp>
          <p:nvSpPr>
            <p:cNvPr id="59453" name="Rectangle 49">
              <a:extLst>
                <a:ext uri="{FF2B5EF4-FFF2-40B4-BE49-F238E27FC236}">
                  <a16:creationId xmlns:a16="http://schemas.microsoft.com/office/drawing/2014/main" id="{125007DE-233B-41D5-B342-5DF59EB80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" y="936"/>
              <a:ext cx="396" cy="144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9454" name="Text Box 50">
              <a:extLst>
                <a:ext uri="{FF2B5EF4-FFF2-40B4-BE49-F238E27FC236}">
                  <a16:creationId xmlns:a16="http://schemas.microsoft.com/office/drawing/2014/main" id="{427BBD6A-0F17-43BB-B94F-8EC44CB22B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" y="914"/>
              <a:ext cx="9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chemeClr val="bg1"/>
                  </a:solidFill>
                  <a:latin typeface="Arial" panose="020B0604020202020204" pitchFamily="34" charset="0"/>
                </a:rPr>
                <a:t>0 1 2 3 </a:t>
              </a:r>
              <a:r>
                <a:rPr lang="en-US" altLang="en-US" sz="1400">
                  <a:latin typeface="Arial" panose="020B0604020202020204" pitchFamily="34" charset="0"/>
                </a:rPr>
                <a:t>4 5 6 7 8 </a:t>
              </a:r>
            </a:p>
          </p:txBody>
        </p:sp>
      </p:grpSp>
      <p:sp>
        <p:nvSpPr>
          <p:cNvPr id="59430" name="Rectangle 51">
            <a:extLst>
              <a:ext uri="{FF2B5EF4-FFF2-40B4-BE49-F238E27FC236}">
                <a16:creationId xmlns:a16="http://schemas.microsoft.com/office/drawing/2014/main" id="{8BB16C3B-98F3-4E6A-AEFA-A2AD75129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625" y="3179763"/>
            <a:ext cx="628650" cy="228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59431" name="Text Box 52">
            <a:extLst>
              <a:ext uri="{FF2B5EF4-FFF2-40B4-BE49-F238E27FC236}">
                <a16:creationId xmlns:a16="http://schemas.microsoft.com/office/drawing/2014/main" id="{73576FF4-E78A-42E5-A090-12BE3070B5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313" y="3144838"/>
            <a:ext cx="15128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0 </a:t>
            </a:r>
            <a:r>
              <a:rPr lang="en-US" altLang="en-US" sz="1400">
                <a:solidFill>
                  <a:schemeClr val="bg1"/>
                </a:solidFill>
                <a:latin typeface="Arial" panose="020B0604020202020204" pitchFamily="34" charset="0"/>
              </a:rPr>
              <a:t>1 2 3 4</a:t>
            </a:r>
            <a:r>
              <a:rPr lang="en-US" altLang="en-US" sz="1400">
                <a:latin typeface="Arial" panose="020B0604020202020204" pitchFamily="34" charset="0"/>
              </a:rPr>
              <a:t> 5 6 7 8 </a:t>
            </a:r>
          </a:p>
        </p:txBody>
      </p:sp>
      <p:grpSp>
        <p:nvGrpSpPr>
          <p:cNvPr id="59432" name="Group 53">
            <a:extLst>
              <a:ext uri="{FF2B5EF4-FFF2-40B4-BE49-F238E27FC236}">
                <a16:creationId xmlns:a16="http://schemas.microsoft.com/office/drawing/2014/main" id="{71C5331D-1C6D-4757-ABA3-04486BEF7153}"/>
              </a:ext>
            </a:extLst>
          </p:cNvPr>
          <p:cNvGrpSpPr>
            <a:grpSpLocks/>
          </p:cNvGrpSpPr>
          <p:nvPr/>
        </p:nvGrpSpPr>
        <p:grpSpPr bwMode="auto">
          <a:xfrm>
            <a:off x="211138" y="3419475"/>
            <a:ext cx="1512887" cy="304800"/>
            <a:chOff x="112" y="2105"/>
            <a:chExt cx="953" cy="192"/>
          </a:xfrm>
        </p:grpSpPr>
        <p:sp>
          <p:nvSpPr>
            <p:cNvPr id="59451" name="Rectangle 54">
              <a:extLst>
                <a:ext uri="{FF2B5EF4-FFF2-40B4-BE49-F238E27FC236}">
                  <a16:creationId xmlns:a16="http://schemas.microsoft.com/office/drawing/2014/main" id="{E7C87B21-6BAC-4A03-A173-1246385CA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" y="2127"/>
              <a:ext cx="396" cy="144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9452" name="Text Box 55">
              <a:extLst>
                <a:ext uri="{FF2B5EF4-FFF2-40B4-BE49-F238E27FC236}">
                  <a16:creationId xmlns:a16="http://schemas.microsoft.com/office/drawing/2014/main" id="{84857B7B-1610-4141-99BD-F280667368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" y="2105"/>
              <a:ext cx="9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0 1</a:t>
              </a:r>
              <a:r>
                <a:rPr lang="en-US" altLang="en-US" sz="1400">
                  <a:solidFill>
                    <a:schemeClr val="bg1"/>
                  </a:solidFill>
                  <a:latin typeface="Arial" panose="020B0604020202020204" pitchFamily="34" charset="0"/>
                </a:rPr>
                <a:t> 2 3 4 5</a:t>
              </a:r>
              <a:r>
                <a:rPr lang="en-US" altLang="en-US" sz="1400">
                  <a:latin typeface="Arial" panose="020B0604020202020204" pitchFamily="34" charset="0"/>
                </a:rPr>
                <a:t> 6 7 8 </a:t>
              </a:r>
            </a:p>
          </p:txBody>
        </p:sp>
      </p:grpSp>
      <p:grpSp>
        <p:nvGrpSpPr>
          <p:cNvPr id="59433" name="Group 56">
            <a:extLst>
              <a:ext uri="{FF2B5EF4-FFF2-40B4-BE49-F238E27FC236}">
                <a16:creationId xmlns:a16="http://schemas.microsoft.com/office/drawing/2014/main" id="{14A08202-A155-4644-8FA5-AD1586EF3A12}"/>
              </a:ext>
            </a:extLst>
          </p:cNvPr>
          <p:cNvGrpSpPr>
            <a:grpSpLocks/>
          </p:cNvGrpSpPr>
          <p:nvPr/>
        </p:nvGrpSpPr>
        <p:grpSpPr bwMode="auto">
          <a:xfrm>
            <a:off x="200025" y="4713288"/>
            <a:ext cx="1512888" cy="304800"/>
            <a:chOff x="112" y="2105"/>
            <a:chExt cx="953" cy="192"/>
          </a:xfrm>
        </p:grpSpPr>
        <p:sp>
          <p:nvSpPr>
            <p:cNvPr id="59449" name="Rectangle 57">
              <a:extLst>
                <a:ext uri="{FF2B5EF4-FFF2-40B4-BE49-F238E27FC236}">
                  <a16:creationId xmlns:a16="http://schemas.microsoft.com/office/drawing/2014/main" id="{D00065F3-BB1A-4AF7-80DE-F424489FF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" y="2127"/>
              <a:ext cx="396" cy="144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9450" name="Text Box 58">
              <a:extLst>
                <a:ext uri="{FF2B5EF4-FFF2-40B4-BE49-F238E27FC236}">
                  <a16:creationId xmlns:a16="http://schemas.microsoft.com/office/drawing/2014/main" id="{1AB77400-D037-4A8A-AF36-BBAEA10D94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" y="2105"/>
              <a:ext cx="9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0 1</a:t>
              </a:r>
              <a:r>
                <a:rPr lang="en-US" altLang="en-US" sz="1400">
                  <a:solidFill>
                    <a:schemeClr val="bg1"/>
                  </a:solidFill>
                  <a:latin typeface="Arial" panose="020B0604020202020204" pitchFamily="34" charset="0"/>
                </a:rPr>
                <a:t> 2 3 4 5</a:t>
              </a:r>
              <a:r>
                <a:rPr lang="en-US" altLang="en-US" sz="1400">
                  <a:latin typeface="Arial" panose="020B0604020202020204" pitchFamily="34" charset="0"/>
                </a:rPr>
                <a:t> 6 7 8 </a:t>
              </a:r>
            </a:p>
          </p:txBody>
        </p:sp>
      </p:grpSp>
      <p:grpSp>
        <p:nvGrpSpPr>
          <p:cNvPr id="59434" name="Group 59">
            <a:extLst>
              <a:ext uri="{FF2B5EF4-FFF2-40B4-BE49-F238E27FC236}">
                <a16:creationId xmlns:a16="http://schemas.microsoft.com/office/drawing/2014/main" id="{1A7FFE57-E209-4753-BF38-AD2AF330A080}"/>
              </a:ext>
            </a:extLst>
          </p:cNvPr>
          <p:cNvGrpSpPr>
            <a:grpSpLocks/>
          </p:cNvGrpSpPr>
          <p:nvPr/>
        </p:nvGrpSpPr>
        <p:grpSpPr bwMode="auto">
          <a:xfrm>
            <a:off x="207963" y="4954588"/>
            <a:ext cx="1512887" cy="304800"/>
            <a:chOff x="112" y="2105"/>
            <a:chExt cx="953" cy="192"/>
          </a:xfrm>
        </p:grpSpPr>
        <p:sp>
          <p:nvSpPr>
            <p:cNvPr id="59447" name="Rectangle 60">
              <a:extLst>
                <a:ext uri="{FF2B5EF4-FFF2-40B4-BE49-F238E27FC236}">
                  <a16:creationId xmlns:a16="http://schemas.microsoft.com/office/drawing/2014/main" id="{FA67214F-736D-48EA-B2CB-D12031FE1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" y="2127"/>
              <a:ext cx="396" cy="144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9448" name="Text Box 61">
              <a:extLst>
                <a:ext uri="{FF2B5EF4-FFF2-40B4-BE49-F238E27FC236}">
                  <a16:creationId xmlns:a16="http://schemas.microsoft.com/office/drawing/2014/main" id="{DCAF257C-C62B-4C8D-B70B-9E9E1767CC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" y="2105"/>
              <a:ext cx="9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0 1</a:t>
              </a:r>
              <a:r>
                <a:rPr lang="en-US" altLang="en-US" sz="1400">
                  <a:solidFill>
                    <a:schemeClr val="bg1"/>
                  </a:solidFill>
                  <a:latin typeface="Arial" panose="020B0604020202020204" pitchFamily="34" charset="0"/>
                </a:rPr>
                <a:t> 2 3 4 5</a:t>
              </a:r>
              <a:r>
                <a:rPr lang="en-US" altLang="en-US" sz="1400">
                  <a:latin typeface="Arial" panose="020B0604020202020204" pitchFamily="34" charset="0"/>
                </a:rPr>
                <a:t> 6 7 8 </a:t>
              </a:r>
            </a:p>
          </p:txBody>
        </p:sp>
      </p:grpSp>
      <p:grpSp>
        <p:nvGrpSpPr>
          <p:cNvPr id="59435" name="Group 62">
            <a:extLst>
              <a:ext uri="{FF2B5EF4-FFF2-40B4-BE49-F238E27FC236}">
                <a16:creationId xmlns:a16="http://schemas.microsoft.com/office/drawing/2014/main" id="{20128797-313F-4363-A202-D7F1D0777264}"/>
              </a:ext>
            </a:extLst>
          </p:cNvPr>
          <p:cNvGrpSpPr>
            <a:grpSpLocks/>
          </p:cNvGrpSpPr>
          <p:nvPr/>
        </p:nvGrpSpPr>
        <p:grpSpPr bwMode="auto">
          <a:xfrm>
            <a:off x="204788" y="5218113"/>
            <a:ext cx="1512887" cy="304800"/>
            <a:chOff x="112" y="2105"/>
            <a:chExt cx="953" cy="192"/>
          </a:xfrm>
        </p:grpSpPr>
        <p:sp>
          <p:nvSpPr>
            <p:cNvPr id="59445" name="Rectangle 63">
              <a:extLst>
                <a:ext uri="{FF2B5EF4-FFF2-40B4-BE49-F238E27FC236}">
                  <a16:creationId xmlns:a16="http://schemas.microsoft.com/office/drawing/2014/main" id="{FF4E19AB-EB5E-4162-8922-F67AD5599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" y="2127"/>
              <a:ext cx="396" cy="144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9446" name="Text Box 64">
              <a:extLst>
                <a:ext uri="{FF2B5EF4-FFF2-40B4-BE49-F238E27FC236}">
                  <a16:creationId xmlns:a16="http://schemas.microsoft.com/office/drawing/2014/main" id="{C409AE85-8AA9-46C9-9020-99C4509D10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" y="2105"/>
              <a:ext cx="9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0 1</a:t>
              </a:r>
              <a:r>
                <a:rPr lang="en-US" altLang="en-US" sz="1400">
                  <a:solidFill>
                    <a:schemeClr val="bg1"/>
                  </a:solidFill>
                  <a:latin typeface="Arial" panose="020B0604020202020204" pitchFamily="34" charset="0"/>
                </a:rPr>
                <a:t> 2 3 4 5</a:t>
              </a:r>
              <a:r>
                <a:rPr lang="en-US" altLang="en-US" sz="1400">
                  <a:latin typeface="Arial" panose="020B0604020202020204" pitchFamily="34" charset="0"/>
                </a:rPr>
                <a:t> 6 7 8 </a:t>
              </a:r>
            </a:p>
          </p:txBody>
        </p:sp>
      </p:grpSp>
      <p:grpSp>
        <p:nvGrpSpPr>
          <p:cNvPr id="59436" name="Group 65">
            <a:extLst>
              <a:ext uri="{FF2B5EF4-FFF2-40B4-BE49-F238E27FC236}">
                <a16:creationId xmlns:a16="http://schemas.microsoft.com/office/drawing/2014/main" id="{FB1712E6-EEE7-45A7-97C4-3B29CCEB0B92}"/>
              </a:ext>
            </a:extLst>
          </p:cNvPr>
          <p:cNvGrpSpPr>
            <a:grpSpLocks/>
          </p:cNvGrpSpPr>
          <p:nvPr/>
        </p:nvGrpSpPr>
        <p:grpSpPr bwMode="auto">
          <a:xfrm>
            <a:off x="201613" y="5459413"/>
            <a:ext cx="1512887" cy="304800"/>
            <a:chOff x="112" y="2105"/>
            <a:chExt cx="953" cy="192"/>
          </a:xfrm>
        </p:grpSpPr>
        <p:sp>
          <p:nvSpPr>
            <p:cNvPr id="59443" name="Rectangle 66">
              <a:extLst>
                <a:ext uri="{FF2B5EF4-FFF2-40B4-BE49-F238E27FC236}">
                  <a16:creationId xmlns:a16="http://schemas.microsoft.com/office/drawing/2014/main" id="{96EACEEC-E579-4A0C-A8B9-601402214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" y="2127"/>
              <a:ext cx="396" cy="144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9444" name="Text Box 67">
              <a:extLst>
                <a:ext uri="{FF2B5EF4-FFF2-40B4-BE49-F238E27FC236}">
                  <a16:creationId xmlns:a16="http://schemas.microsoft.com/office/drawing/2014/main" id="{C35DF101-3980-4643-A524-09B1F49C03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" y="2105"/>
              <a:ext cx="9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0 1</a:t>
              </a:r>
              <a:r>
                <a:rPr lang="en-US" altLang="en-US" sz="1400">
                  <a:solidFill>
                    <a:schemeClr val="bg1"/>
                  </a:solidFill>
                  <a:latin typeface="Arial" panose="020B0604020202020204" pitchFamily="34" charset="0"/>
                </a:rPr>
                <a:t> 2 3 4 5</a:t>
              </a:r>
              <a:r>
                <a:rPr lang="en-US" altLang="en-US" sz="1400">
                  <a:latin typeface="Arial" panose="020B0604020202020204" pitchFamily="34" charset="0"/>
                </a:rPr>
                <a:t> 6 7 8 </a:t>
              </a:r>
            </a:p>
          </p:txBody>
        </p:sp>
      </p:grpSp>
      <p:sp>
        <p:nvSpPr>
          <p:cNvPr id="59437" name="Line 88">
            <a:extLst>
              <a:ext uri="{FF2B5EF4-FFF2-40B4-BE49-F238E27FC236}">
                <a16:creationId xmlns:a16="http://schemas.microsoft.com/office/drawing/2014/main" id="{7E656ED7-4545-49D6-94D9-EC6B6FC4BDF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65575" y="3833813"/>
            <a:ext cx="2070100" cy="1344612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9438" name="Line 89">
            <a:extLst>
              <a:ext uri="{FF2B5EF4-FFF2-40B4-BE49-F238E27FC236}">
                <a16:creationId xmlns:a16="http://schemas.microsoft.com/office/drawing/2014/main" id="{DA01E82D-8EEA-4594-9896-38CCEED28A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17963" y="4141788"/>
            <a:ext cx="2070100" cy="1344612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9439" name="Text Box 90">
            <a:extLst>
              <a:ext uri="{FF2B5EF4-FFF2-40B4-BE49-F238E27FC236}">
                <a16:creationId xmlns:a16="http://schemas.microsoft.com/office/drawing/2014/main" id="{91517A8F-D1B5-4990-9461-088E6402AE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90763" y="5003800"/>
            <a:ext cx="1698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record ack4 arrived</a:t>
            </a:r>
          </a:p>
        </p:txBody>
      </p:sp>
      <p:sp>
        <p:nvSpPr>
          <p:cNvPr id="59440" name="Text Box 91">
            <a:extLst>
              <a:ext uri="{FF2B5EF4-FFF2-40B4-BE49-F238E27FC236}">
                <a16:creationId xmlns:a16="http://schemas.microsoft.com/office/drawing/2014/main" id="{56603D64-1615-4F90-97CB-AEBFC3920A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9813" y="5300663"/>
            <a:ext cx="1698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record ack5 arrived</a:t>
            </a:r>
          </a:p>
        </p:txBody>
      </p:sp>
      <p:sp>
        <p:nvSpPr>
          <p:cNvPr id="59441" name="Line 92">
            <a:extLst>
              <a:ext uri="{FF2B5EF4-FFF2-40B4-BE49-F238E27FC236}">
                <a16:creationId xmlns:a16="http://schemas.microsoft.com/office/drawing/2014/main" id="{D99BD042-BD64-4D6C-8BE3-884DC6BD39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29213" y="5353050"/>
            <a:ext cx="922337" cy="574675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9442" name="Text Box 93">
            <a:extLst>
              <a:ext uri="{FF2B5EF4-FFF2-40B4-BE49-F238E27FC236}">
                <a16:creationId xmlns:a16="http://schemas.microsoft.com/office/drawing/2014/main" id="{D5D2FBCD-40CE-47BC-8205-FF94942879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4425" y="5861050"/>
            <a:ext cx="3498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latin typeface="Tahoma" panose="020B0604030504040204" pitchFamily="34" charset="0"/>
              </a:rPr>
              <a:t>Q: what happens when ack2 arrives?</a:t>
            </a: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Footer Placeholder 5">
            <a:extLst>
              <a:ext uri="{FF2B5EF4-FFF2-40B4-BE49-F238E27FC236}">
                <a16:creationId xmlns:a16="http://schemas.microsoft.com/office/drawing/2014/main" id="{918D6D6F-4B4F-4609-9977-4586573CB2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60419" name="Slide Number Placeholder 6">
            <a:extLst>
              <a:ext uri="{FF2B5EF4-FFF2-40B4-BE49-F238E27FC236}">
                <a16:creationId xmlns:a16="http://schemas.microsoft.com/office/drawing/2014/main" id="{A008624E-D114-46A1-859C-4253A38A40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D085E762-DF65-468A-B986-154D7634BF26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56324" name="Rectangle 2">
            <a:extLst>
              <a:ext uri="{FF2B5EF4-FFF2-40B4-BE49-F238E27FC236}">
                <a16:creationId xmlns:a16="http://schemas.microsoft.com/office/drawing/2014/main" id="{E103F9DE-302A-4CFE-8A0F-6481F29D350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22288" y="217488"/>
            <a:ext cx="7772400" cy="1143000"/>
          </a:xfrm>
        </p:spPr>
        <p:txBody>
          <a:bodyPr/>
          <a:lstStyle/>
          <a:p>
            <a:pPr>
              <a:lnSpc>
                <a:spcPct val="80000"/>
              </a:lnSpc>
              <a:defRPr/>
            </a:pPr>
            <a:r>
              <a:rPr lang="en-US" sz="3600">
                <a:ea typeface="ＭＳ Ｐゴシック" charset="0"/>
                <a:cs typeface="+mj-cs"/>
              </a:rPr>
              <a:t>Selective repeat:</a:t>
            </a:r>
            <a:br>
              <a:rPr lang="en-US" sz="3600">
                <a:ea typeface="ＭＳ Ｐゴシック" charset="0"/>
                <a:cs typeface="+mj-cs"/>
              </a:rPr>
            </a:br>
            <a:r>
              <a:rPr lang="en-US" sz="3600">
                <a:ea typeface="ＭＳ Ｐゴシック" charset="0"/>
                <a:cs typeface="+mj-cs"/>
              </a:rPr>
              <a:t>dilemma</a:t>
            </a:r>
            <a:endParaRPr lang="en-US">
              <a:ea typeface="ＭＳ Ｐゴシック" charset="0"/>
              <a:cs typeface="+mj-cs"/>
            </a:endParaRPr>
          </a:p>
        </p:txBody>
      </p:sp>
      <p:sp>
        <p:nvSpPr>
          <p:cNvPr id="60421" name="Rectangle 3">
            <a:extLst>
              <a:ext uri="{FF2B5EF4-FFF2-40B4-BE49-F238E27FC236}">
                <a16:creationId xmlns:a16="http://schemas.microsoft.com/office/drawing/2014/main" id="{C18CCB42-9048-4C7B-B882-ED7651B8C20B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42925" y="1524000"/>
            <a:ext cx="3276600" cy="35306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/>
              <a:t>example: </a:t>
            </a:r>
          </a:p>
          <a:p>
            <a:pPr>
              <a:lnSpc>
                <a:spcPct val="80000"/>
              </a:lnSpc>
            </a:pPr>
            <a:r>
              <a:rPr lang="en-US" altLang="en-US" sz="2400"/>
              <a:t>seq #</a:t>
            </a:r>
            <a:r>
              <a:rPr lang="ja-JP" altLang="en-US" sz="2400"/>
              <a:t>’</a:t>
            </a:r>
            <a:r>
              <a:rPr lang="en-US" altLang="ja-JP" sz="2400"/>
              <a:t>s: 0, 1, 2, 3</a:t>
            </a:r>
          </a:p>
          <a:p>
            <a:pPr>
              <a:lnSpc>
                <a:spcPct val="80000"/>
              </a:lnSpc>
            </a:pPr>
            <a:r>
              <a:rPr lang="en-US" altLang="en-US" sz="2400"/>
              <a:t>window size=3</a:t>
            </a:r>
            <a:endParaRPr lang="en-US" altLang="en-US"/>
          </a:p>
        </p:txBody>
      </p:sp>
      <p:sp>
        <p:nvSpPr>
          <p:cNvPr id="60422" name="Text Box 40">
            <a:extLst>
              <a:ext uri="{FF2B5EF4-FFF2-40B4-BE49-F238E27FC236}">
                <a16:creationId xmlns:a16="http://schemas.microsoft.com/office/drawing/2014/main" id="{C018EC85-F6AE-4DF2-937C-02185CB0B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4538" y="195263"/>
            <a:ext cx="145891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receiver window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(after receipt)</a:t>
            </a:r>
          </a:p>
        </p:txBody>
      </p:sp>
      <p:sp>
        <p:nvSpPr>
          <p:cNvPr id="60423" name="Text Box 41">
            <a:extLst>
              <a:ext uri="{FF2B5EF4-FFF2-40B4-BE49-F238E27FC236}">
                <a16:creationId xmlns:a16="http://schemas.microsoft.com/office/drawing/2014/main" id="{532E8ABE-A4F9-441B-B754-69E6954D32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3875" y="198438"/>
            <a:ext cx="13652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sender window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(after receipt)</a:t>
            </a:r>
          </a:p>
        </p:txBody>
      </p:sp>
      <p:sp>
        <p:nvSpPr>
          <p:cNvPr id="60424" name="Line 58">
            <a:extLst>
              <a:ext uri="{FF2B5EF4-FFF2-40B4-BE49-F238E27FC236}">
                <a16:creationId xmlns:a16="http://schemas.microsoft.com/office/drawing/2014/main" id="{92CDEDAA-2A14-4EDD-AAB6-E4FF41CBD9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419600" y="688975"/>
            <a:ext cx="1109663" cy="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0425" name="Line 59">
            <a:extLst>
              <a:ext uri="{FF2B5EF4-FFF2-40B4-BE49-F238E27FC236}">
                <a16:creationId xmlns:a16="http://schemas.microsoft.com/office/drawing/2014/main" id="{08AB6782-DF0D-4700-AE75-0ECF757A5C34}"/>
              </a:ext>
            </a:extLst>
          </p:cNvPr>
          <p:cNvSpPr>
            <a:spLocks noChangeShapeType="1"/>
          </p:cNvSpPr>
          <p:nvPr/>
        </p:nvSpPr>
        <p:spPr bwMode="auto">
          <a:xfrm>
            <a:off x="7200900" y="688975"/>
            <a:ext cx="1109663" cy="0"/>
          </a:xfrm>
          <a:prstGeom prst="lin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373889" name="Group 129">
            <a:extLst>
              <a:ext uri="{FF2B5EF4-FFF2-40B4-BE49-F238E27FC236}">
                <a16:creationId xmlns:a16="http://schemas.microsoft.com/office/drawing/2014/main" id="{67CCDAB2-9AA1-4A11-A62B-BA18CEE613DD}"/>
              </a:ext>
            </a:extLst>
          </p:cNvPr>
          <p:cNvGrpSpPr>
            <a:grpSpLocks/>
          </p:cNvGrpSpPr>
          <p:nvPr/>
        </p:nvGrpSpPr>
        <p:grpSpPr bwMode="auto">
          <a:xfrm>
            <a:off x="4438650" y="4025900"/>
            <a:ext cx="4276725" cy="2363788"/>
            <a:chOff x="2796" y="2536"/>
            <a:chExt cx="2694" cy="1489"/>
          </a:xfrm>
        </p:grpSpPr>
        <p:grpSp>
          <p:nvGrpSpPr>
            <p:cNvPr id="60470" name="Group 8">
              <a:extLst>
                <a:ext uri="{FF2B5EF4-FFF2-40B4-BE49-F238E27FC236}">
                  <a16:creationId xmlns:a16="http://schemas.microsoft.com/office/drawing/2014/main" id="{6D4F0E63-5394-4A71-B12B-3E3F6833B9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8" y="2584"/>
              <a:ext cx="649" cy="173"/>
              <a:chOff x="1895" y="3931"/>
              <a:chExt cx="649" cy="173"/>
            </a:xfrm>
          </p:grpSpPr>
          <p:sp>
            <p:nvSpPr>
              <p:cNvPr id="60504" name="Rectangle 7">
                <a:extLst>
                  <a:ext uri="{FF2B5EF4-FFF2-40B4-BE49-F238E27FC236}">
                    <a16:creationId xmlns:a16="http://schemas.microsoft.com/office/drawing/2014/main" id="{E8236E90-137C-435A-AE69-F7625A67C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0505" name="Text Box 6">
                <a:extLst>
                  <a:ext uri="{FF2B5EF4-FFF2-40B4-BE49-F238E27FC236}">
                    <a16:creationId xmlns:a16="http://schemas.microsoft.com/office/drawing/2014/main" id="{DFF66548-6F8D-4A59-9669-6A394C09F5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49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200">
                    <a:solidFill>
                      <a:schemeClr val="bg1"/>
                    </a:solidFill>
                    <a:latin typeface="Arial" panose="020B0604020202020204" pitchFamily="34" charset="0"/>
                  </a:rPr>
                  <a:t>0 1 2</a:t>
                </a:r>
                <a:r>
                  <a:rPr lang="en-US" altLang="en-US" sz="1200">
                    <a:latin typeface="Arial" panose="020B0604020202020204" pitchFamily="34" charset="0"/>
                  </a:rPr>
                  <a:t> 3 0 1 2</a:t>
                </a:r>
              </a:p>
            </p:txBody>
          </p:sp>
        </p:grpSp>
        <p:grpSp>
          <p:nvGrpSpPr>
            <p:cNvPr id="60471" name="Group 9">
              <a:extLst>
                <a:ext uri="{FF2B5EF4-FFF2-40B4-BE49-F238E27FC236}">
                  <a16:creationId xmlns:a16="http://schemas.microsoft.com/office/drawing/2014/main" id="{1FDFE47E-161C-481D-92F8-04FA0399E8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0" y="2757"/>
              <a:ext cx="649" cy="173"/>
              <a:chOff x="1895" y="3931"/>
              <a:chExt cx="649" cy="173"/>
            </a:xfrm>
          </p:grpSpPr>
          <p:sp>
            <p:nvSpPr>
              <p:cNvPr id="60502" name="Rectangle 10">
                <a:extLst>
                  <a:ext uri="{FF2B5EF4-FFF2-40B4-BE49-F238E27FC236}">
                    <a16:creationId xmlns:a16="http://schemas.microsoft.com/office/drawing/2014/main" id="{19D4FBAC-B2C4-4FA1-9132-8E7C830E4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0503" name="Text Box 11">
                <a:extLst>
                  <a:ext uri="{FF2B5EF4-FFF2-40B4-BE49-F238E27FC236}">
                    <a16:creationId xmlns:a16="http://schemas.microsoft.com/office/drawing/2014/main" id="{7D5518CC-B2E0-418C-9061-9CA7AACAA5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49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200">
                    <a:solidFill>
                      <a:schemeClr val="bg1"/>
                    </a:solidFill>
                    <a:latin typeface="Arial" panose="020B0604020202020204" pitchFamily="34" charset="0"/>
                  </a:rPr>
                  <a:t>0 1 2</a:t>
                </a:r>
                <a:r>
                  <a:rPr lang="en-US" altLang="en-US" sz="1200">
                    <a:latin typeface="Arial" panose="020B0604020202020204" pitchFamily="34" charset="0"/>
                  </a:rPr>
                  <a:t> 3 0 1 2</a:t>
                </a:r>
              </a:p>
            </p:txBody>
          </p:sp>
        </p:grpSp>
        <p:grpSp>
          <p:nvGrpSpPr>
            <p:cNvPr id="60472" name="Group 12">
              <a:extLst>
                <a:ext uri="{FF2B5EF4-FFF2-40B4-BE49-F238E27FC236}">
                  <a16:creationId xmlns:a16="http://schemas.microsoft.com/office/drawing/2014/main" id="{739B944B-6D1A-48E6-9A23-DD71973083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5" y="2923"/>
              <a:ext cx="649" cy="173"/>
              <a:chOff x="1895" y="3931"/>
              <a:chExt cx="649" cy="173"/>
            </a:xfrm>
          </p:grpSpPr>
          <p:sp>
            <p:nvSpPr>
              <p:cNvPr id="60500" name="Rectangle 13">
                <a:extLst>
                  <a:ext uri="{FF2B5EF4-FFF2-40B4-BE49-F238E27FC236}">
                    <a16:creationId xmlns:a16="http://schemas.microsoft.com/office/drawing/2014/main" id="{9B30899B-A8E8-4E2D-AC13-CBC0814AF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0501" name="Text Box 14">
                <a:extLst>
                  <a:ext uri="{FF2B5EF4-FFF2-40B4-BE49-F238E27FC236}">
                    <a16:creationId xmlns:a16="http://schemas.microsoft.com/office/drawing/2014/main" id="{05CB97A9-EAC9-4E63-B275-9333F5531A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49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200">
                    <a:solidFill>
                      <a:schemeClr val="bg1"/>
                    </a:solidFill>
                    <a:latin typeface="Arial" panose="020B0604020202020204" pitchFamily="34" charset="0"/>
                  </a:rPr>
                  <a:t>0 1 2</a:t>
                </a:r>
                <a:r>
                  <a:rPr lang="en-US" altLang="en-US" sz="1200">
                    <a:latin typeface="Arial" panose="020B0604020202020204" pitchFamily="34" charset="0"/>
                  </a:rPr>
                  <a:t> 3 0 1 2</a:t>
                </a:r>
              </a:p>
            </p:txBody>
          </p:sp>
        </p:grpSp>
        <p:sp>
          <p:nvSpPr>
            <p:cNvPr id="60473" name="Line 15">
              <a:extLst>
                <a:ext uri="{FF2B5EF4-FFF2-40B4-BE49-F238E27FC236}">
                  <a16:creationId xmlns:a16="http://schemas.microsoft.com/office/drawing/2014/main" id="{096F8465-1631-4092-A7D3-64FE44EF79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9" y="2671"/>
              <a:ext cx="1151" cy="15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0474" name="Line 16">
              <a:extLst>
                <a:ext uri="{FF2B5EF4-FFF2-40B4-BE49-F238E27FC236}">
                  <a16:creationId xmlns:a16="http://schemas.microsoft.com/office/drawing/2014/main" id="{29948664-6766-4DF1-85E5-01F409534C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8" y="2851"/>
              <a:ext cx="1139" cy="144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0475" name="Line 17">
              <a:extLst>
                <a:ext uri="{FF2B5EF4-FFF2-40B4-BE49-F238E27FC236}">
                  <a16:creationId xmlns:a16="http://schemas.microsoft.com/office/drawing/2014/main" id="{E7C76AC7-B3C8-456B-B69B-AE4963DEAC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7" y="3031"/>
              <a:ext cx="1124" cy="132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0476" name="Text Box 18">
              <a:extLst>
                <a:ext uri="{FF2B5EF4-FFF2-40B4-BE49-F238E27FC236}">
                  <a16:creationId xmlns:a16="http://schemas.microsoft.com/office/drawing/2014/main" id="{77C8EC51-518A-4DC9-A6C2-E7039F6E3F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0" y="2536"/>
              <a:ext cx="33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pkt0</a:t>
              </a:r>
            </a:p>
          </p:txBody>
        </p:sp>
        <p:sp>
          <p:nvSpPr>
            <p:cNvPr id="60477" name="Text Box 19">
              <a:extLst>
                <a:ext uri="{FF2B5EF4-FFF2-40B4-BE49-F238E27FC236}">
                  <a16:creationId xmlns:a16="http://schemas.microsoft.com/office/drawing/2014/main" id="{FC8F0E19-1890-431F-B5B7-D855899C55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8" y="2716"/>
              <a:ext cx="33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pkt1</a:t>
              </a:r>
            </a:p>
          </p:txBody>
        </p:sp>
        <p:sp>
          <p:nvSpPr>
            <p:cNvPr id="60478" name="Text Box 20">
              <a:extLst>
                <a:ext uri="{FF2B5EF4-FFF2-40B4-BE49-F238E27FC236}">
                  <a16:creationId xmlns:a16="http://schemas.microsoft.com/office/drawing/2014/main" id="{F9B00A1C-CD49-4A15-846C-0DA5BA7F9C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6" y="2896"/>
              <a:ext cx="33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pkt2</a:t>
              </a:r>
            </a:p>
          </p:txBody>
        </p:sp>
        <p:grpSp>
          <p:nvGrpSpPr>
            <p:cNvPr id="60479" name="Group 23">
              <a:extLst>
                <a:ext uri="{FF2B5EF4-FFF2-40B4-BE49-F238E27FC236}">
                  <a16:creationId xmlns:a16="http://schemas.microsoft.com/office/drawing/2014/main" id="{3A14A7A2-C2F5-4DD0-A949-2175A6322A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7" y="3573"/>
              <a:ext cx="649" cy="173"/>
              <a:chOff x="1895" y="3931"/>
              <a:chExt cx="649" cy="173"/>
            </a:xfrm>
          </p:grpSpPr>
          <p:sp>
            <p:nvSpPr>
              <p:cNvPr id="60498" name="Rectangle 24">
                <a:extLst>
                  <a:ext uri="{FF2B5EF4-FFF2-40B4-BE49-F238E27FC236}">
                    <a16:creationId xmlns:a16="http://schemas.microsoft.com/office/drawing/2014/main" id="{91237FAD-A6CD-4040-9C4E-E9C0D03DB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0499" name="Text Box 25">
                <a:extLst>
                  <a:ext uri="{FF2B5EF4-FFF2-40B4-BE49-F238E27FC236}">
                    <a16:creationId xmlns:a16="http://schemas.microsoft.com/office/drawing/2014/main" id="{13D800F2-00C6-4869-9B55-C5B91566DE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49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200">
                    <a:solidFill>
                      <a:schemeClr val="bg1"/>
                    </a:solidFill>
                    <a:latin typeface="Arial" panose="020B0604020202020204" pitchFamily="34" charset="0"/>
                  </a:rPr>
                  <a:t>0 1 2</a:t>
                </a:r>
                <a:r>
                  <a:rPr lang="en-US" altLang="en-US" sz="1200">
                    <a:latin typeface="Arial" panose="020B0604020202020204" pitchFamily="34" charset="0"/>
                  </a:rPr>
                  <a:t> 3 0 1 2</a:t>
                </a:r>
              </a:p>
            </p:txBody>
          </p:sp>
        </p:grpSp>
        <p:sp>
          <p:nvSpPr>
            <p:cNvPr id="60480" name="Line 32">
              <a:extLst>
                <a:ext uri="{FF2B5EF4-FFF2-40B4-BE49-F238E27FC236}">
                  <a16:creationId xmlns:a16="http://schemas.microsoft.com/office/drawing/2014/main" id="{B222688C-8AEF-471D-A609-2F83EF3A19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" y="3657"/>
              <a:ext cx="1124" cy="141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0481" name="Text Box 35">
              <a:extLst>
                <a:ext uri="{FF2B5EF4-FFF2-40B4-BE49-F238E27FC236}">
                  <a16:creationId xmlns:a16="http://schemas.microsoft.com/office/drawing/2014/main" id="{CA1A11E2-63B6-47EF-824F-8F88EA3EFA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3522"/>
              <a:ext cx="33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pkt0</a:t>
              </a:r>
            </a:p>
          </p:txBody>
        </p:sp>
        <p:sp>
          <p:nvSpPr>
            <p:cNvPr id="60482" name="Text Box 39">
              <a:extLst>
                <a:ext uri="{FF2B5EF4-FFF2-40B4-BE49-F238E27FC236}">
                  <a16:creationId xmlns:a16="http://schemas.microsoft.com/office/drawing/2014/main" id="{2FB22A6D-424A-4DFB-B095-72FF1DA9A9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7" y="3322"/>
              <a:ext cx="871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timeout</a:t>
              </a:r>
            </a:p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retransmit pkt0</a:t>
              </a:r>
            </a:p>
          </p:txBody>
        </p:sp>
        <p:sp>
          <p:nvSpPr>
            <p:cNvPr id="60483" name="Rectangle 45">
              <a:extLst>
                <a:ext uri="{FF2B5EF4-FFF2-40B4-BE49-F238E27FC236}">
                  <a16:creationId xmlns:a16="http://schemas.microsoft.com/office/drawing/2014/main" id="{9B823D6E-DE09-4940-BB8E-B7A637D8D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9" y="2774"/>
              <a:ext cx="253" cy="119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0484" name="Text Box 46">
              <a:extLst>
                <a:ext uri="{FF2B5EF4-FFF2-40B4-BE49-F238E27FC236}">
                  <a16:creationId xmlns:a16="http://schemas.microsoft.com/office/drawing/2014/main" id="{13D74E9A-1B93-470B-BE22-EF8083AC2E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10" y="2743"/>
              <a:ext cx="64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200">
                  <a:latin typeface="Arial" panose="020B0604020202020204" pitchFamily="34" charset="0"/>
                </a:rPr>
                <a:t>0</a:t>
              </a:r>
              <a:r>
                <a:rPr lang="en-US" altLang="en-US" sz="1200">
                  <a:solidFill>
                    <a:schemeClr val="bg1"/>
                  </a:solidFill>
                  <a:latin typeface="Arial" panose="020B0604020202020204" pitchFamily="34" charset="0"/>
                </a:rPr>
                <a:t> 1 2 3</a:t>
              </a:r>
              <a:r>
                <a:rPr lang="en-US" altLang="en-US" sz="1200">
                  <a:latin typeface="Arial" panose="020B0604020202020204" pitchFamily="34" charset="0"/>
                </a:rPr>
                <a:t> 0 1 2</a:t>
              </a:r>
            </a:p>
          </p:txBody>
        </p:sp>
        <p:sp>
          <p:nvSpPr>
            <p:cNvPr id="60485" name="Rectangle 50">
              <a:extLst>
                <a:ext uri="{FF2B5EF4-FFF2-40B4-BE49-F238E27FC236}">
                  <a16:creationId xmlns:a16="http://schemas.microsoft.com/office/drawing/2014/main" id="{7FB772A4-E05A-422A-B80A-EFE896F8C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5" y="2945"/>
              <a:ext cx="253" cy="119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0486" name="Text Box 51">
              <a:extLst>
                <a:ext uri="{FF2B5EF4-FFF2-40B4-BE49-F238E27FC236}">
                  <a16:creationId xmlns:a16="http://schemas.microsoft.com/office/drawing/2014/main" id="{5B1A3F14-A88D-492B-9BA1-78A48073BC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08" y="2916"/>
              <a:ext cx="64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200">
                  <a:latin typeface="Arial" panose="020B0604020202020204" pitchFamily="34" charset="0"/>
                </a:rPr>
                <a:t>0 1</a:t>
              </a:r>
              <a:r>
                <a:rPr lang="en-US" altLang="en-US" sz="1200">
                  <a:solidFill>
                    <a:schemeClr val="bg1"/>
                  </a:solidFill>
                  <a:latin typeface="Arial" panose="020B0604020202020204" pitchFamily="34" charset="0"/>
                </a:rPr>
                <a:t> 2 3 0</a:t>
              </a:r>
              <a:r>
                <a:rPr lang="en-US" altLang="en-US" sz="1200">
                  <a:latin typeface="Arial" panose="020B0604020202020204" pitchFamily="34" charset="0"/>
                </a:rPr>
                <a:t> 1 2</a:t>
              </a:r>
            </a:p>
          </p:txBody>
        </p:sp>
        <p:sp>
          <p:nvSpPr>
            <p:cNvPr id="60487" name="Rectangle 53">
              <a:extLst>
                <a:ext uri="{FF2B5EF4-FFF2-40B4-BE49-F238E27FC236}">
                  <a16:creationId xmlns:a16="http://schemas.microsoft.com/office/drawing/2014/main" id="{39103EBD-9523-4F9D-89EF-FEB89F730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" y="3111"/>
              <a:ext cx="253" cy="119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0488" name="Text Box 54">
              <a:extLst>
                <a:ext uri="{FF2B5EF4-FFF2-40B4-BE49-F238E27FC236}">
                  <a16:creationId xmlns:a16="http://schemas.microsoft.com/office/drawing/2014/main" id="{5D59D87E-AFC9-4D08-B898-359F8C8959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10" y="3082"/>
              <a:ext cx="64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200">
                  <a:latin typeface="Arial" panose="020B0604020202020204" pitchFamily="34" charset="0"/>
                </a:rPr>
                <a:t>0 1 2 </a:t>
              </a:r>
              <a:r>
                <a:rPr lang="en-US" altLang="en-US" sz="1200">
                  <a:solidFill>
                    <a:schemeClr val="bg1"/>
                  </a:solidFill>
                  <a:latin typeface="Arial" panose="020B0604020202020204" pitchFamily="34" charset="0"/>
                </a:rPr>
                <a:t>3 0 1</a:t>
              </a:r>
              <a:r>
                <a:rPr lang="en-US" altLang="en-US" sz="1200">
                  <a:latin typeface="Arial" panose="020B0604020202020204" pitchFamily="34" charset="0"/>
                </a:rPr>
                <a:t> 2</a:t>
              </a:r>
            </a:p>
          </p:txBody>
        </p:sp>
        <p:sp>
          <p:nvSpPr>
            <p:cNvPr id="60489" name="Line 62">
              <a:extLst>
                <a:ext uri="{FF2B5EF4-FFF2-40B4-BE49-F238E27FC236}">
                  <a16:creationId xmlns:a16="http://schemas.microsoft.com/office/drawing/2014/main" id="{2B955BA4-4897-4432-811E-B69DBFF2BA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44" y="2826"/>
              <a:ext cx="822" cy="344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0490" name="Line 63">
              <a:extLst>
                <a:ext uri="{FF2B5EF4-FFF2-40B4-BE49-F238E27FC236}">
                  <a16:creationId xmlns:a16="http://schemas.microsoft.com/office/drawing/2014/main" id="{66F32336-A95B-44EC-89BD-16C93F9ACD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3" y="2992"/>
              <a:ext cx="822" cy="344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0491" name="Line 64">
              <a:extLst>
                <a:ext uri="{FF2B5EF4-FFF2-40B4-BE49-F238E27FC236}">
                  <a16:creationId xmlns:a16="http://schemas.microsoft.com/office/drawing/2014/main" id="{4A787884-671B-40FF-974E-0D9AF0629C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82" y="3158"/>
              <a:ext cx="822" cy="344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0492" name="Text Box 65">
              <a:extLst>
                <a:ext uri="{FF2B5EF4-FFF2-40B4-BE49-F238E27FC236}">
                  <a16:creationId xmlns:a16="http://schemas.microsoft.com/office/drawing/2014/main" id="{912EA6F6-9F43-41DB-B227-2292810152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28" y="3048"/>
              <a:ext cx="204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b="1">
                  <a:solidFill>
                    <a:srgbClr val="FF0000"/>
                  </a:solidFill>
                  <a:latin typeface="Tahoma" panose="020B0604030504040204" pitchFamily="34" charset="0"/>
                </a:rPr>
                <a:t>X</a:t>
              </a:r>
            </a:p>
          </p:txBody>
        </p:sp>
        <p:sp>
          <p:nvSpPr>
            <p:cNvPr id="60493" name="Text Box 66">
              <a:extLst>
                <a:ext uri="{FF2B5EF4-FFF2-40B4-BE49-F238E27FC236}">
                  <a16:creationId xmlns:a16="http://schemas.microsoft.com/office/drawing/2014/main" id="{CE848263-E510-4105-99B1-B067799459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0" y="3228"/>
              <a:ext cx="204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b="1">
                  <a:solidFill>
                    <a:srgbClr val="FF0000"/>
                  </a:solidFill>
                  <a:latin typeface="Tahoma" panose="020B0604030504040204" pitchFamily="34" charset="0"/>
                </a:rPr>
                <a:t>X</a:t>
              </a:r>
            </a:p>
          </p:txBody>
        </p:sp>
        <p:sp>
          <p:nvSpPr>
            <p:cNvPr id="60494" name="Text Box 67">
              <a:extLst>
                <a:ext uri="{FF2B5EF4-FFF2-40B4-BE49-F238E27FC236}">
                  <a16:creationId xmlns:a16="http://schemas.microsoft.com/office/drawing/2014/main" id="{4ADEAD1F-2BF9-48D8-9E53-ECFD9E84F0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9" y="3387"/>
              <a:ext cx="204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b="1">
                  <a:solidFill>
                    <a:srgbClr val="FF0000"/>
                  </a:solidFill>
                  <a:latin typeface="Tahoma" panose="020B0604030504040204" pitchFamily="34" charset="0"/>
                </a:rPr>
                <a:t>X</a:t>
              </a:r>
            </a:p>
          </p:txBody>
        </p:sp>
        <p:sp>
          <p:nvSpPr>
            <p:cNvPr id="60495" name="Text Box 68">
              <a:extLst>
                <a:ext uri="{FF2B5EF4-FFF2-40B4-BE49-F238E27FC236}">
                  <a16:creationId xmlns:a16="http://schemas.microsoft.com/office/drawing/2014/main" id="{9B34D080-E50A-4067-8AEB-D3826CF6C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8" y="3650"/>
              <a:ext cx="9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200" i="1">
                  <a:solidFill>
                    <a:srgbClr val="CC0000"/>
                  </a:solidFill>
                  <a:latin typeface="Tahoma" panose="020B0604030504040204" pitchFamily="34" charset="0"/>
                </a:rPr>
                <a:t>will accept packet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200" i="1">
                  <a:solidFill>
                    <a:srgbClr val="CC0000"/>
                  </a:solidFill>
                  <a:latin typeface="Tahoma" panose="020B0604030504040204" pitchFamily="34" charset="0"/>
                </a:rPr>
                <a:t>with seq number 0</a:t>
              </a:r>
            </a:p>
          </p:txBody>
        </p:sp>
        <p:sp>
          <p:nvSpPr>
            <p:cNvPr id="60496" name="Line 69">
              <a:extLst>
                <a:ext uri="{FF2B5EF4-FFF2-40B4-BE49-F238E27FC236}">
                  <a16:creationId xmlns:a16="http://schemas.microsoft.com/office/drawing/2014/main" id="{03A1983A-F92A-432F-B696-1B3F79EEFC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22" y="3269"/>
              <a:ext cx="0" cy="4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0497" name="Text Box 117">
              <a:extLst>
                <a:ext uri="{FF2B5EF4-FFF2-40B4-BE49-F238E27FC236}">
                  <a16:creationId xmlns:a16="http://schemas.microsoft.com/office/drawing/2014/main" id="{F9F95BC8-79F3-4B26-BBF7-E3618F5624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96" y="3813"/>
              <a:ext cx="63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(b) oops!</a:t>
              </a:r>
            </a:p>
          </p:txBody>
        </p:sp>
      </p:grpSp>
      <p:grpSp>
        <p:nvGrpSpPr>
          <p:cNvPr id="60427" name="Group 128">
            <a:extLst>
              <a:ext uri="{FF2B5EF4-FFF2-40B4-BE49-F238E27FC236}">
                <a16:creationId xmlns:a16="http://schemas.microsoft.com/office/drawing/2014/main" id="{3F48C19C-9BF1-42E4-94F4-3C4B72081695}"/>
              </a:ext>
            </a:extLst>
          </p:cNvPr>
          <p:cNvGrpSpPr>
            <a:grpSpLocks/>
          </p:cNvGrpSpPr>
          <p:nvPr/>
        </p:nvGrpSpPr>
        <p:grpSpPr bwMode="auto">
          <a:xfrm>
            <a:off x="4449763" y="825500"/>
            <a:ext cx="4294187" cy="2138363"/>
            <a:chOff x="2803" y="520"/>
            <a:chExt cx="2705" cy="1347"/>
          </a:xfrm>
        </p:grpSpPr>
        <p:grpSp>
          <p:nvGrpSpPr>
            <p:cNvPr id="60434" name="Group 72">
              <a:extLst>
                <a:ext uri="{FF2B5EF4-FFF2-40B4-BE49-F238E27FC236}">
                  <a16:creationId xmlns:a16="http://schemas.microsoft.com/office/drawing/2014/main" id="{BBBA55B4-F80D-441B-9BDC-9AC1AAC14A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19" y="568"/>
              <a:ext cx="649" cy="173"/>
              <a:chOff x="1895" y="3931"/>
              <a:chExt cx="649" cy="173"/>
            </a:xfrm>
          </p:grpSpPr>
          <p:sp>
            <p:nvSpPr>
              <p:cNvPr id="60468" name="Rectangle 73">
                <a:extLst>
                  <a:ext uri="{FF2B5EF4-FFF2-40B4-BE49-F238E27FC236}">
                    <a16:creationId xmlns:a16="http://schemas.microsoft.com/office/drawing/2014/main" id="{30CEC7B9-8929-4C86-8E31-1620FA11E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0469" name="Text Box 74">
                <a:extLst>
                  <a:ext uri="{FF2B5EF4-FFF2-40B4-BE49-F238E27FC236}">
                    <a16:creationId xmlns:a16="http://schemas.microsoft.com/office/drawing/2014/main" id="{2891781B-156B-4809-9DEE-3C8D385F25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49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200">
                    <a:solidFill>
                      <a:schemeClr val="bg1"/>
                    </a:solidFill>
                    <a:latin typeface="Arial" panose="020B0604020202020204" pitchFamily="34" charset="0"/>
                  </a:rPr>
                  <a:t>0 1 2</a:t>
                </a:r>
                <a:r>
                  <a:rPr lang="en-US" altLang="en-US" sz="1200">
                    <a:latin typeface="Arial" panose="020B0604020202020204" pitchFamily="34" charset="0"/>
                  </a:rPr>
                  <a:t> 3 0 1 2</a:t>
                </a:r>
              </a:p>
            </p:txBody>
          </p:sp>
        </p:grpSp>
        <p:grpSp>
          <p:nvGrpSpPr>
            <p:cNvPr id="60435" name="Group 75">
              <a:extLst>
                <a:ext uri="{FF2B5EF4-FFF2-40B4-BE49-F238E27FC236}">
                  <a16:creationId xmlns:a16="http://schemas.microsoft.com/office/drawing/2014/main" id="{163D6295-B5CA-4085-9241-BE0A8CD274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31" y="741"/>
              <a:ext cx="649" cy="173"/>
              <a:chOff x="1895" y="3931"/>
              <a:chExt cx="649" cy="173"/>
            </a:xfrm>
          </p:grpSpPr>
          <p:sp>
            <p:nvSpPr>
              <p:cNvPr id="60466" name="Rectangle 76">
                <a:extLst>
                  <a:ext uri="{FF2B5EF4-FFF2-40B4-BE49-F238E27FC236}">
                    <a16:creationId xmlns:a16="http://schemas.microsoft.com/office/drawing/2014/main" id="{13562647-B3B8-4D9B-92A5-9C914ECED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0467" name="Text Box 77">
                <a:extLst>
                  <a:ext uri="{FF2B5EF4-FFF2-40B4-BE49-F238E27FC236}">
                    <a16:creationId xmlns:a16="http://schemas.microsoft.com/office/drawing/2014/main" id="{AAD278FC-78AB-4064-9317-DF4682BC07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49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200">
                    <a:solidFill>
                      <a:schemeClr val="bg1"/>
                    </a:solidFill>
                    <a:latin typeface="Arial" panose="020B0604020202020204" pitchFamily="34" charset="0"/>
                  </a:rPr>
                  <a:t>0 1 2</a:t>
                </a:r>
                <a:r>
                  <a:rPr lang="en-US" altLang="en-US" sz="1200">
                    <a:latin typeface="Arial" panose="020B0604020202020204" pitchFamily="34" charset="0"/>
                  </a:rPr>
                  <a:t> 3 0 1 2</a:t>
                </a:r>
              </a:p>
            </p:txBody>
          </p:sp>
        </p:grpSp>
        <p:grpSp>
          <p:nvGrpSpPr>
            <p:cNvPr id="60436" name="Group 78">
              <a:extLst>
                <a:ext uri="{FF2B5EF4-FFF2-40B4-BE49-F238E27FC236}">
                  <a16:creationId xmlns:a16="http://schemas.microsoft.com/office/drawing/2014/main" id="{6F7066A3-DD09-4289-AF29-AD9C8B6D6A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36" y="907"/>
              <a:ext cx="649" cy="173"/>
              <a:chOff x="1895" y="3931"/>
              <a:chExt cx="649" cy="173"/>
            </a:xfrm>
          </p:grpSpPr>
          <p:sp>
            <p:nvSpPr>
              <p:cNvPr id="60464" name="Rectangle 79">
                <a:extLst>
                  <a:ext uri="{FF2B5EF4-FFF2-40B4-BE49-F238E27FC236}">
                    <a16:creationId xmlns:a16="http://schemas.microsoft.com/office/drawing/2014/main" id="{425165CF-9ABF-430E-9260-69E1022F9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0465" name="Text Box 80">
                <a:extLst>
                  <a:ext uri="{FF2B5EF4-FFF2-40B4-BE49-F238E27FC236}">
                    <a16:creationId xmlns:a16="http://schemas.microsoft.com/office/drawing/2014/main" id="{0A3B6947-9729-4CEE-BF1B-F85FF2D1D8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49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200">
                    <a:solidFill>
                      <a:schemeClr val="bg1"/>
                    </a:solidFill>
                    <a:latin typeface="Arial" panose="020B0604020202020204" pitchFamily="34" charset="0"/>
                  </a:rPr>
                  <a:t>0 1 2</a:t>
                </a:r>
                <a:r>
                  <a:rPr lang="en-US" altLang="en-US" sz="1200">
                    <a:latin typeface="Arial" panose="020B0604020202020204" pitchFamily="34" charset="0"/>
                  </a:rPr>
                  <a:t> 3 0 1 2</a:t>
                </a:r>
              </a:p>
            </p:txBody>
          </p:sp>
        </p:grpSp>
        <p:sp>
          <p:nvSpPr>
            <p:cNvPr id="60437" name="Line 81">
              <a:extLst>
                <a:ext uri="{FF2B5EF4-FFF2-40B4-BE49-F238E27FC236}">
                  <a16:creationId xmlns:a16="http://schemas.microsoft.com/office/drawing/2014/main" id="{AF42CF4F-5FE2-4807-BD1A-88BE90DDD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0" y="655"/>
              <a:ext cx="1151" cy="15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0438" name="Line 82">
              <a:extLst>
                <a:ext uri="{FF2B5EF4-FFF2-40B4-BE49-F238E27FC236}">
                  <a16:creationId xmlns:a16="http://schemas.microsoft.com/office/drawing/2014/main" id="{FB0B4730-E97B-482D-9A6E-1EC8BB9BB0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9" y="835"/>
              <a:ext cx="1139" cy="144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0439" name="Line 83">
              <a:extLst>
                <a:ext uri="{FF2B5EF4-FFF2-40B4-BE49-F238E27FC236}">
                  <a16:creationId xmlns:a16="http://schemas.microsoft.com/office/drawing/2014/main" id="{96AB065F-B0CF-4CF4-83EA-92F7EE0762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8" y="1015"/>
              <a:ext cx="1124" cy="132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0440" name="Text Box 84">
              <a:extLst>
                <a:ext uri="{FF2B5EF4-FFF2-40B4-BE49-F238E27FC236}">
                  <a16:creationId xmlns:a16="http://schemas.microsoft.com/office/drawing/2014/main" id="{7883577A-B47E-4EFE-8EC8-144C3F7899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89" y="520"/>
              <a:ext cx="33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pkt0</a:t>
              </a:r>
            </a:p>
          </p:txBody>
        </p:sp>
        <p:sp>
          <p:nvSpPr>
            <p:cNvPr id="60441" name="Text Box 85">
              <a:extLst>
                <a:ext uri="{FF2B5EF4-FFF2-40B4-BE49-F238E27FC236}">
                  <a16:creationId xmlns:a16="http://schemas.microsoft.com/office/drawing/2014/main" id="{06BAF29E-B6B6-4AB7-8E8B-608896CB70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9" y="700"/>
              <a:ext cx="33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pkt1</a:t>
              </a:r>
            </a:p>
          </p:txBody>
        </p:sp>
        <p:sp>
          <p:nvSpPr>
            <p:cNvPr id="60442" name="Text Box 86">
              <a:extLst>
                <a:ext uri="{FF2B5EF4-FFF2-40B4-BE49-F238E27FC236}">
                  <a16:creationId xmlns:a16="http://schemas.microsoft.com/office/drawing/2014/main" id="{6C9E56F9-F477-41FD-B9F4-388856720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7" y="880"/>
              <a:ext cx="33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pkt2</a:t>
              </a:r>
            </a:p>
          </p:txBody>
        </p:sp>
        <p:sp>
          <p:nvSpPr>
            <p:cNvPr id="60443" name="Rectangle 88">
              <a:extLst>
                <a:ext uri="{FF2B5EF4-FFF2-40B4-BE49-F238E27FC236}">
                  <a16:creationId xmlns:a16="http://schemas.microsoft.com/office/drawing/2014/main" id="{00003BC6-F77C-4721-881A-F34E49891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" y="1394"/>
              <a:ext cx="253" cy="119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0444" name="Text Box 89">
              <a:extLst>
                <a:ext uri="{FF2B5EF4-FFF2-40B4-BE49-F238E27FC236}">
                  <a16:creationId xmlns:a16="http://schemas.microsoft.com/office/drawing/2014/main" id="{5E611A68-78D2-4B34-94EE-E458CDD94C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8" y="1365"/>
              <a:ext cx="64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200">
                  <a:latin typeface="Arial" panose="020B0604020202020204" pitchFamily="34" charset="0"/>
                </a:rPr>
                <a:t>0 1</a:t>
              </a:r>
              <a:r>
                <a:rPr lang="en-US" altLang="en-US" sz="1200">
                  <a:solidFill>
                    <a:schemeClr val="bg1"/>
                  </a:solidFill>
                  <a:latin typeface="Arial" panose="020B0604020202020204" pitchFamily="34" charset="0"/>
                </a:rPr>
                <a:t> 2</a:t>
              </a:r>
              <a:r>
                <a:rPr lang="en-US" altLang="en-US" sz="1200">
                  <a:latin typeface="Arial" panose="020B0604020202020204" pitchFamily="34" charset="0"/>
                </a:rPr>
                <a:t> </a:t>
              </a:r>
              <a:r>
                <a:rPr lang="en-US" altLang="en-US" sz="1200">
                  <a:solidFill>
                    <a:schemeClr val="bg1"/>
                  </a:solidFill>
                  <a:latin typeface="Arial" panose="020B0604020202020204" pitchFamily="34" charset="0"/>
                </a:rPr>
                <a:t>3 0</a:t>
              </a:r>
              <a:r>
                <a:rPr lang="en-US" altLang="en-US" sz="1200">
                  <a:latin typeface="Arial" panose="020B0604020202020204" pitchFamily="34" charset="0"/>
                </a:rPr>
                <a:t> 1 2</a:t>
              </a:r>
            </a:p>
          </p:txBody>
        </p:sp>
        <p:sp>
          <p:nvSpPr>
            <p:cNvPr id="60445" name="Line 90">
              <a:extLst>
                <a:ext uri="{FF2B5EF4-FFF2-40B4-BE49-F238E27FC236}">
                  <a16:creationId xmlns:a16="http://schemas.microsoft.com/office/drawing/2014/main" id="{343DDA93-91AA-40B4-B29D-CA1DE49CFB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0" y="1473"/>
              <a:ext cx="1124" cy="141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0446" name="Text Box 91">
              <a:extLst>
                <a:ext uri="{FF2B5EF4-FFF2-40B4-BE49-F238E27FC236}">
                  <a16:creationId xmlns:a16="http://schemas.microsoft.com/office/drawing/2014/main" id="{45BB885F-7D50-419A-83C0-4A2665F929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5" y="1478"/>
              <a:ext cx="33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pkt0</a:t>
              </a:r>
            </a:p>
          </p:txBody>
        </p:sp>
        <p:sp>
          <p:nvSpPr>
            <p:cNvPr id="60447" name="Rectangle 95">
              <a:extLst>
                <a:ext uri="{FF2B5EF4-FFF2-40B4-BE49-F238E27FC236}">
                  <a16:creationId xmlns:a16="http://schemas.microsoft.com/office/drawing/2014/main" id="{344961CB-7582-4AA5-BAED-2C8F24F0D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0" y="758"/>
              <a:ext cx="253" cy="119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0448" name="Text Box 96">
              <a:extLst>
                <a:ext uri="{FF2B5EF4-FFF2-40B4-BE49-F238E27FC236}">
                  <a16:creationId xmlns:a16="http://schemas.microsoft.com/office/drawing/2014/main" id="{62D05279-FFC6-41EF-BE9F-8251956663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1" y="727"/>
              <a:ext cx="64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200">
                  <a:latin typeface="Arial" panose="020B0604020202020204" pitchFamily="34" charset="0"/>
                </a:rPr>
                <a:t>0</a:t>
              </a:r>
              <a:r>
                <a:rPr lang="en-US" altLang="en-US" sz="1200">
                  <a:solidFill>
                    <a:schemeClr val="bg1"/>
                  </a:solidFill>
                  <a:latin typeface="Arial" panose="020B0604020202020204" pitchFamily="34" charset="0"/>
                </a:rPr>
                <a:t> 1 2 3</a:t>
              </a:r>
              <a:r>
                <a:rPr lang="en-US" altLang="en-US" sz="1200">
                  <a:latin typeface="Arial" panose="020B0604020202020204" pitchFamily="34" charset="0"/>
                </a:rPr>
                <a:t> 0 1 2</a:t>
              </a:r>
            </a:p>
          </p:txBody>
        </p:sp>
        <p:sp>
          <p:nvSpPr>
            <p:cNvPr id="60449" name="Rectangle 97">
              <a:extLst>
                <a:ext uri="{FF2B5EF4-FFF2-40B4-BE49-F238E27FC236}">
                  <a16:creationId xmlns:a16="http://schemas.microsoft.com/office/drawing/2014/main" id="{3318937C-3AF3-4744-8272-BE410F180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6" y="929"/>
              <a:ext cx="253" cy="119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0450" name="Text Box 98">
              <a:extLst>
                <a:ext uri="{FF2B5EF4-FFF2-40B4-BE49-F238E27FC236}">
                  <a16:creationId xmlns:a16="http://schemas.microsoft.com/office/drawing/2014/main" id="{1E9D5E9E-E8F2-4280-9201-8A81070258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19" y="900"/>
              <a:ext cx="64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200">
                  <a:latin typeface="Arial" panose="020B0604020202020204" pitchFamily="34" charset="0"/>
                </a:rPr>
                <a:t>0 1</a:t>
              </a:r>
              <a:r>
                <a:rPr lang="en-US" altLang="en-US" sz="1200">
                  <a:solidFill>
                    <a:schemeClr val="bg1"/>
                  </a:solidFill>
                  <a:latin typeface="Arial" panose="020B0604020202020204" pitchFamily="34" charset="0"/>
                </a:rPr>
                <a:t> 2 3 0</a:t>
              </a:r>
              <a:r>
                <a:rPr lang="en-US" altLang="en-US" sz="1200">
                  <a:latin typeface="Arial" panose="020B0604020202020204" pitchFamily="34" charset="0"/>
                </a:rPr>
                <a:t> 1 2</a:t>
              </a:r>
            </a:p>
          </p:txBody>
        </p:sp>
        <p:sp>
          <p:nvSpPr>
            <p:cNvPr id="60451" name="Rectangle 99">
              <a:extLst>
                <a:ext uri="{FF2B5EF4-FFF2-40B4-BE49-F238E27FC236}">
                  <a16:creationId xmlns:a16="http://schemas.microsoft.com/office/drawing/2014/main" id="{CEF39F50-B691-4D0A-9DD7-404239DC8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8" y="1095"/>
              <a:ext cx="253" cy="119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0452" name="Text Box 100">
              <a:extLst>
                <a:ext uri="{FF2B5EF4-FFF2-40B4-BE49-F238E27FC236}">
                  <a16:creationId xmlns:a16="http://schemas.microsoft.com/office/drawing/2014/main" id="{36C9A808-771D-4B89-A839-EA18CA7277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1" y="1066"/>
              <a:ext cx="64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200">
                  <a:latin typeface="Arial" panose="020B0604020202020204" pitchFamily="34" charset="0"/>
                </a:rPr>
                <a:t>0 1 2 </a:t>
              </a:r>
              <a:r>
                <a:rPr lang="en-US" altLang="en-US" sz="1200">
                  <a:solidFill>
                    <a:schemeClr val="bg1"/>
                  </a:solidFill>
                  <a:latin typeface="Arial" panose="020B0604020202020204" pitchFamily="34" charset="0"/>
                </a:rPr>
                <a:t>3 0 1</a:t>
              </a:r>
              <a:r>
                <a:rPr lang="en-US" altLang="en-US" sz="1200">
                  <a:latin typeface="Arial" panose="020B0604020202020204" pitchFamily="34" charset="0"/>
                </a:rPr>
                <a:t> 2</a:t>
              </a:r>
            </a:p>
          </p:txBody>
        </p:sp>
        <p:sp>
          <p:nvSpPr>
            <p:cNvPr id="60453" name="Line 103">
              <a:extLst>
                <a:ext uri="{FF2B5EF4-FFF2-40B4-BE49-F238E27FC236}">
                  <a16:creationId xmlns:a16="http://schemas.microsoft.com/office/drawing/2014/main" id="{E7C96B73-FE4F-4D08-9CDC-0B813B4767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53" y="810"/>
              <a:ext cx="1124" cy="463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0454" name="Line 104">
              <a:extLst>
                <a:ext uri="{FF2B5EF4-FFF2-40B4-BE49-F238E27FC236}">
                  <a16:creationId xmlns:a16="http://schemas.microsoft.com/office/drawing/2014/main" id="{B2237D2D-4574-4137-BFA1-8BE6D57F91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65" y="976"/>
              <a:ext cx="1131" cy="478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0455" name="Text Box 107">
              <a:extLst>
                <a:ext uri="{FF2B5EF4-FFF2-40B4-BE49-F238E27FC236}">
                  <a16:creationId xmlns:a16="http://schemas.microsoft.com/office/drawing/2014/main" id="{2F2A6E1A-7AE8-4268-9288-A4BD8E6A07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0" y="1245"/>
              <a:ext cx="204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b="1">
                  <a:solidFill>
                    <a:srgbClr val="FF0000"/>
                  </a:solidFill>
                  <a:latin typeface="Tahoma" panose="020B0604030504040204" pitchFamily="34" charset="0"/>
                </a:rPr>
                <a:t>X</a:t>
              </a:r>
            </a:p>
          </p:txBody>
        </p:sp>
        <p:sp>
          <p:nvSpPr>
            <p:cNvPr id="60456" name="Text Box 109">
              <a:extLst>
                <a:ext uri="{FF2B5EF4-FFF2-40B4-BE49-F238E27FC236}">
                  <a16:creationId xmlns:a16="http://schemas.microsoft.com/office/drawing/2014/main" id="{08FCE29E-08E4-4638-A1AE-93BA9E453B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6" y="1501"/>
              <a:ext cx="9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200" i="1">
                  <a:solidFill>
                    <a:srgbClr val="CC0000"/>
                  </a:solidFill>
                  <a:latin typeface="Tahoma" panose="020B0604030504040204" pitchFamily="34" charset="0"/>
                </a:rPr>
                <a:t>will accept packet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200" i="1">
                  <a:solidFill>
                    <a:srgbClr val="CC0000"/>
                  </a:solidFill>
                  <a:latin typeface="Tahoma" panose="020B0604030504040204" pitchFamily="34" charset="0"/>
                </a:rPr>
                <a:t>with seq number 0</a:t>
              </a:r>
            </a:p>
          </p:txBody>
        </p:sp>
        <p:sp>
          <p:nvSpPr>
            <p:cNvPr id="60457" name="Line 110">
              <a:extLst>
                <a:ext uri="{FF2B5EF4-FFF2-40B4-BE49-F238E27FC236}">
                  <a16:creationId xmlns:a16="http://schemas.microsoft.com/office/drawing/2014/main" id="{A4D574EB-54E4-455A-8DA3-BA5E9A58C4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33" y="1253"/>
              <a:ext cx="0" cy="281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0458" name="Line 112">
              <a:extLst>
                <a:ext uri="{FF2B5EF4-FFF2-40B4-BE49-F238E27FC236}">
                  <a16:creationId xmlns:a16="http://schemas.microsoft.com/office/drawing/2014/main" id="{E42EB816-3EDC-4DA0-9681-DBE04E135A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5" y="1290"/>
              <a:ext cx="372" cy="46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60459" name="Group 115">
              <a:extLst>
                <a:ext uri="{FF2B5EF4-FFF2-40B4-BE49-F238E27FC236}">
                  <a16:creationId xmlns:a16="http://schemas.microsoft.com/office/drawing/2014/main" id="{92D913A7-C03A-4624-96B8-AD3FAD0F5D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38" y="1185"/>
              <a:ext cx="649" cy="173"/>
              <a:chOff x="2667" y="3750"/>
              <a:chExt cx="649" cy="173"/>
            </a:xfrm>
          </p:grpSpPr>
          <p:sp>
            <p:nvSpPr>
              <p:cNvPr id="60462" name="Rectangle 113">
                <a:extLst>
                  <a:ext uri="{FF2B5EF4-FFF2-40B4-BE49-F238E27FC236}">
                    <a16:creationId xmlns:a16="http://schemas.microsoft.com/office/drawing/2014/main" id="{8CC33FD0-8381-4C4A-BB69-E5C7215A7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6" y="3779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0463" name="Text Box 114">
                <a:extLst>
                  <a:ext uri="{FF2B5EF4-FFF2-40B4-BE49-F238E27FC236}">
                    <a16:creationId xmlns:a16="http://schemas.microsoft.com/office/drawing/2014/main" id="{D6516514-DD97-402C-BED6-10859BFDF3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7" y="3750"/>
                <a:ext cx="649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200">
                    <a:latin typeface="Arial" panose="020B0604020202020204" pitchFamily="34" charset="0"/>
                  </a:rPr>
                  <a:t>0 </a:t>
                </a:r>
                <a:r>
                  <a:rPr lang="en-US" altLang="en-US" sz="1200">
                    <a:solidFill>
                      <a:schemeClr val="bg1"/>
                    </a:solidFill>
                    <a:latin typeface="Arial" panose="020B0604020202020204" pitchFamily="34" charset="0"/>
                  </a:rPr>
                  <a:t>1 2</a:t>
                </a:r>
                <a:r>
                  <a:rPr lang="en-US" altLang="en-US" sz="1200">
                    <a:latin typeface="Arial" panose="020B0604020202020204" pitchFamily="34" charset="0"/>
                  </a:rPr>
                  <a:t> </a:t>
                </a:r>
                <a:r>
                  <a:rPr lang="en-US" altLang="en-US" sz="1200">
                    <a:solidFill>
                      <a:schemeClr val="bg1"/>
                    </a:solidFill>
                    <a:latin typeface="Arial" panose="020B0604020202020204" pitchFamily="34" charset="0"/>
                  </a:rPr>
                  <a:t>3 </a:t>
                </a:r>
                <a:r>
                  <a:rPr lang="en-US" altLang="en-US" sz="1200">
                    <a:latin typeface="Arial" panose="020B0604020202020204" pitchFamily="34" charset="0"/>
                  </a:rPr>
                  <a:t>0 1 2</a:t>
                </a:r>
              </a:p>
            </p:txBody>
          </p:sp>
        </p:grpSp>
        <p:sp>
          <p:nvSpPr>
            <p:cNvPr id="60460" name="Text Box 116">
              <a:extLst>
                <a:ext uri="{FF2B5EF4-FFF2-40B4-BE49-F238E27FC236}">
                  <a16:creationId xmlns:a16="http://schemas.microsoft.com/office/drawing/2014/main" id="{5AF59AB1-C553-4465-A73C-019E2A0A34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7" y="1154"/>
              <a:ext cx="33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pkt3</a:t>
              </a:r>
            </a:p>
          </p:txBody>
        </p:sp>
        <p:sp>
          <p:nvSpPr>
            <p:cNvPr id="60461" name="Text Box 119">
              <a:extLst>
                <a:ext uri="{FF2B5EF4-FFF2-40B4-BE49-F238E27FC236}">
                  <a16:creationId xmlns:a16="http://schemas.microsoft.com/office/drawing/2014/main" id="{F5117FD6-0F86-4FB1-920E-934A2A45D6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3" y="1655"/>
              <a:ext cx="964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(a) no problem</a:t>
              </a:r>
            </a:p>
          </p:txBody>
        </p:sp>
      </p:grpSp>
      <p:grpSp>
        <p:nvGrpSpPr>
          <p:cNvPr id="373882" name="Group 122">
            <a:extLst>
              <a:ext uri="{FF2B5EF4-FFF2-40B4-BE49-F238E27FC236}">
                <a16:creationId xmlns:a16="http://schemas.microsoft.com/office/drawing/2014/main" id="{60A75884-08F5-46E8-938A-10150AC09DEB}"/>
              </a:ext>
            </a:extLst>
          </p:cNvPr>
          <p:cNvGrpSpPr>
            <a:grpSpLocks/>
          </p:cNvGrpSpPr>
          <p:nvPr/>
        </p:nvGrpSpPr>
        <p:grpSpPr bwMode="auto">
          <a:xfrm>
            <a:off x="6434138" y="890588"/>
            <a:ext cx="517525" cy="5278437"/>
            <a:chOff x="3821" y="550"/>
            <a:chExt cx="326" cy="3325"/>
          </a:xfrm>
        </p:grpSpPr>
        <p:pic>
          <p:nvPicPr>
            <p:cNvPr id="60432" name="Picture 5" descr="curtain">
              <a:extLst>
                <a:ext uri="{FF2B5EF4-FFF2-40B4-BE49-F238E27FC236}">
                  <a16:creationId xmlns:a16="http://schemas.microsoft.com/office/drawing/2014/main" id="{51ADB543-7751-4AF8-8AC4-D4A3846AF9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23" y="550"/>
              <a:ext cx="284" cy="1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433" name="Picture 111" descr="curtain">
              <a:extLst>
                <a:ext uri="{FF2B5EF4-FFF2-40B4-BE49-F238E27FC236}">
                  <a16:creationId xmlns:a16="http://schemas.microsoft.com/office/drawing/2014/main" id="{E3A9E2EC-6BBF-4C1E-BB82-FD69512EAF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21" y="2564"/>
              <a:ext cx="326" cy="13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73881" name="Text Box 121">
            <a:extLst>
              <a:ext uri="{FF2B5EF4-FFF2-40B4-BE49-F238E27FC236}">
                <a16:creationId xmlns:a16="http://schemas.microsoft.com/office/drawing/2014/main" id="{5999B11A-B397-4FD9-B65E-F7789C3709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5825" y="3049588"/>
            <a:ext cx="3835400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latin typeface="Tahoma" panose="020B0604030504040204" pitchFamily="34" charset="0"/>
              </a:rPr>
              <a:t>receiver can</a:t>
            </a:r>
            <a:r>
              <a:rPr lang="ja-JP" altLang="en-US" sz="1600" i="1">
                <a:latin typeface="Tahoma" panose="020B0604030504040204" pitchFamily="34" charset="0"/>
              </a:rPr>
              <a:t>’</a:t>
            </a:r>
            <a:r>
              <a:rPr lang="en-US" altLang="ja-JP" sz="1600" i="1">
                <a:latin typeface="Tahoma" panose="020B0604030504040204" pitchFamily="34" charset="0"/>
              </a:rPr>
              <a:t>t see sender side.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latin typeface="Tahoma" panose="020B0604030504040204" pitchFamily="34" charset="0"/>
              </a:rPr>
              <a:t>receiver behavior identical in both cases!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CC0000"/>
                </a:solidFill>
                <a:latin typeface="Tahoma" panose="020B0604030504040204" pitchFamily="34" charset="0"/>
              </a:rPr>
              <a:t>something</a:t>
            </a:r>
            <a:r>
              <a:rPr lang="ja-JP" altLang="en-US" sz="1600" i="1">
                <a:solidFill>
                  <a:srgbClr val="CC0000"/>
                </a:solidFill>
                <a:latin typeface="Tahoma" panose="020B0604030504040204" pitchFamily="34" charset="0"/>
              </a:rPr>
              <a:t>’</a:t>
            </a:r>
            <a:r>
              <a:rPr lang="en-US" altLang="ja-JP" sz="1600" i="1">
                <a:solidFill>
                  <a:srgbClr val="CC0000"/>
                </a:solidFill>
                <a:latin typeface="Tahoma" panose="020B0604030504040204" pitchFamily="34" charset="0"/>
              </a:rPr>
              <a:t>s (very) wrong!</a:t>
            </a:r>
            <a:endParaRPr lang="en-US" altLang="en-US" sz="1600" i="1">
              <a:solidFill>
                <a:srgbClr val="CC0000"/>
              </a:solidFill>
              <a:latin typeface="Tahoma" panose="020B0604030504040204" pitchFamily="34" charset="0"/>
            </a:endParaRPr>
          </a:p>
        </p:txBody>
      </p:sp>
      <p:pic>
        <p:nvPicPr>
          <p:cNvPr id="60430" name="Picture 123" descr="underline_base">
            <a:extLst>
              <a:ext uri="{FF2B5EF4-FFF2-40B4-BE49-F238E27FC236}">
                <a16:creationId xmlns:a16="http://schemas.microsoft.com/office/drawing/2014/main" id="{40A7E03F-2BBB-40E8-A7D3-2ED054C0424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825" y="1157288"/>
            <a:ext cx="3076575" cy="150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3884" name="Rectangle 124">
            <a:extLst>
              <a:ext uri="{FF2B5EF4-FFF2-40B4-BE49-F238E27FC236}">
                <a16:creationId xmlns:a16="http://schemas.microsoft.com/office/drawing/2014/main" id="{C91FA8B5-0AD0-4AA0-B46E-D68826392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" y="2732088"/>
            <a:ext cx="3276600" cy="1554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/>
          <a:p>
            <a:pPr marL="292100" indent="-292100">
              <a:lnSpc>
                <a:spcPct val="8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receiver sees no difference in two scenarios!</a:t>
            </a:r>
          </a:p>
          <a:p>
            <a:pPr marL="292100" indent="-292100">
              <a:lnSpc>
                <a:spcPct val="8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duplicate data accepted as new in (b)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400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Q:</a:t>
            </a:r>
            <a:r>
              <a:rPr lang="en-US" sz="2400" dirty="0">
                <a:latin typeface="Gill Sans MT" charset="0"/>
                <a:ea typeface="ＭＳ Ｐゴシック" charset="0"/>
              </a:rPr>
              <a:t> what relationship between </a:t>
            </a:r>
            <a:r>
              <a:rPr lang="en-US" sz="2400" dirty="0" err="1">
                <a:latin typeface="Gill Sans MT" charset="0"/>
                <a:ea typeface="ＭＳ Ｐゴシック" charset="0"/>
              </a:rPr>
              <a:t>seq</a:t>
            </a:r>
            <a:r>
              <a:rPr lang="en-US" sz="2400" dirty="0">
                <a:latin typeface="Gill Sans MT" charset="0"/>
                <a:ea typeface="ＭＳ Ｐゴシック" charset="0"/>
              </a:rPr>
              <a:t> # size and window size to avoid problem in (b)?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73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373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3881" grpId="0"/>
      <p:bldP spid="373884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Footer Placeholder 5">
            <a:extLst>
              <a:ext uri="{FF2B5EF4-FFF2-40B4-BE49-F238E27FC236}">
                <a16:creationId xmlns:a16="http://schemas.microsoft.com/office/drawing/2014/main" id="{B7237D75-CECF-474D-998D-F462A48308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61443" name="Slide Number Placeholder 6">
            <a:extLst>
              <a:ext uri="{FF2B5EF4-FFF2-40B4-BE49-F238E27FC236}">
                <a16:creationId xmlns:a16="http://schemas.microsoft.com/office/drawing/2014/main" id="{AD8B430E-8A52-4128-8610-AA4B28046B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A44DD4E6-DF0B-4E92-BEFE-8FEE4D642698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57348" name="Rectangle 2">
            <a:extLst>
              <a:ext uri="{FF2B5EF4-FFF2-40B4-BE49-F238E27FC236}">
                <a16:creationId xmlns:a16="http://schemas.microsoft.com/office/drawing/2014/main" id="{89461674-5222-4D5E-9881-9169903CFB5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Chapter 3 outline</a:t>
            </a:r>
          </a:p>
        </p:txBody>
      </p:sp>
      <p:sp>
        <p:nvSpPr>
          <p:cNvPr id="57349" name="Rectangle 3">
            <a:extLst>
              <a:ext uri="{FF2B5EF4-FFF2-40B4-BE49-F238E27FC236}">
                <a16:creationId xmlns:a16="http://schemas.microsoft.com/office/drawing/2014/main" id="{8A7D8A6F-858A-49C2-B63F-5892DA451CC9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3.1 transport-layer services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3.2 multiplexing and demultiplexing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3.3 connectionless transport: UDP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3.4 principles of reliable data transfer</a:t>
            </a:r>
          </a:p>
        </p:txBody>
      </p:sp>
      <p:sp>
        <p:nvSpPr>
          <p:cNvPr id="57350" name="Rectangle 4">
            <a:extLst>
              <a:ext uri="{FF2B5EF4-FFF2-40B4-BE49-F238E27FC236}">
                <a16:creationId xmlns:a16="http://schemas.microsoft.com/office/drawing/2014/main" id="{0E45E461-0A33-4355-A7E9-C0A414B71A7D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00200"/>
            <a:ext cx="4251325" cy="4648200"/>
          </a:xfrm>
        </p:spPr>
        <p:txBody>
          <a:bodyPr/>
          <a:lstStyle/>
          <a:p>
            <a:pPr marL="566738" indent="-566738">
              <a:buFont typeface="Wingdings" charset="0"/>
              <a:buNone/>
              <a:defRPr/>
            </a:pPr>
            <a:r>
              <a:rPr lang="en-US">
                <a:solidFill>
                  <a:srgbClr val="CC0000"/>
                </a:solidFill>
                <a:ea typeface="ＭＳ Ｐゴシック" charset="0"/>
                <a:cs typeface="+mn-cs"/>
              </a:rPr>
              <a:t>3.5 connection-oriented transport: TCP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segment structure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reliable data transfer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flow control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connection management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3.6 principles of congestion control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3.7 TCP congestion control</a:t>
            </a:r>
          </a:p>
        </p:txBody>
      </p:sp>
      <p:pic>
        <p:nvPicPr>
          <p:cNvPr id="61447" name="Picture 5" descr="underline_base">
            <a:extLst>
              <a:ext uri="{FF2B5EF4-FFF2-40B4-BE49-F238E27FC236}">
                <a16:creationId xmlns:a16="http://schemas.microsoft.com/office/drawing/2014/main" id="{3F6AD232-B511-4EAB-B4C2-94B4664E9D22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313" y="1017588"/>
            <a:ext cx="438785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Footer Placeholder 5">
            <a:extLst>
              <a:ext uri="{FF2B5EF4-FFF2-40B4-BE49-F238E27FC236}">
                <a16:creationId xmlns:a16="http://schemas.microsoft.com/office/drawing/2014/main" id="{D8FE3D47-5BD5-4B94-9AD5-4220FF38B8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62467" name="Slide Number Placeholder 6">
            <a:extLst>
              <a:ext uri="{FF2B5EF4-FFF2-40B4-BE49-F238E27FC236}">
                <a16:creationId xmlns:a16="http://schemas.microsoft.com/office/drawing/2014/main" id="{E3153E93-8406-4D34-A5C1-93580F0075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9FAEF07E-9542-4665-8F73-9CC85AF793CC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58372" name="Rectangle 2">
            <a:extLst>
              <a:ext uri="{FF2B5EF4-FFF2-40B4-BE49-F238E27FC236}">
                <a16:creationId xmlns:a16="http://schemas.microsoft.com/office/drawing/2014/main" id="{F4110D5C-4D4D-4DB6-A478-52D5799B251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55600" y="252413"/>
            <a:ext cx="8243888" cy="885825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TCP: Overview  </a:t>
            </a:r>
            <a:r>
              <a:rPr lang="en-US" sz="2400">
                <a:ea typeface="ＭＳ Ｐゴシック" charset="0"/>
                <a:cs typeface="+mj-cs"/>
              </a:rPr>
              <a:t>RFCs: 793,1122,1323, 2018, 2581</a:t>
            </a:r>
            <a:endParaRPr lang="en-US">
              <a:ea typeface="ＭＳ Ｐゴシック" charset="0"/>
              <a:cs typeface="+mj-cs"/>
            </a:endParaRPr>
          </a:p>
        </p:txBody>
      </p:sp>
      <p:sp>
        <p:nvSpPr>
          <p:cNvPr id="58373" name="Rectangle 3">
            <a:extLst>
              <a:ext uri="{FF2B5EF4-FFF2-40B4-BE49-F238E27FC236}">
                <a16:creationId xmlns:a16="http://schemas.microsoft.com/office/drawing/2014/main" id="{A13EDD18-EDE7-43E8-9178-C654BC646887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810125" y="1552575"/>
            <a:ext cx="3895725" cy="4648200"/>
          </a:xfrm>
        </p:spPr>
        <p:txBody>
          <a:bodyPr/>
          <a:lstStyle/>
          <a:p>
            <a:pPr>
              <a:buFont typeface="Wingdings" charset="2"/>
              <a:buChar char="§"/>
              <a:defRPr/>
            </a:pPr>
            <a:r>
              <a:rPr lang="en-US">
                <a:solidFill>
                  <a:srgbClr val="CC0000"/>
                </a:solidFill>
                <a:ea typeface="ＭＳ Ｐゴシック" charset="0"/>
                <a:cs typeface="+mn-cs"/>
              </a:rPr>
              <a:t>full duplex data: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bi-directional data flow in same connection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MSS: maximum segment size</a:t>
            </a:r>
          </a:p>
          <a:p>
            <a:pPr>
              <a:buFont typeface="Wingdings" charset="2"/>
              <a:buChar char="§"/>
              <a:defRPr/>
            </a:pPr>
            <a:r>
              <a:rPr lang="en-US">
                <a:solidFill>
                  <a:srgbClr val="CC0000"/>
                </a:solidFill>
                <a:ea typeface="ＭＳ Ｐゴシック" charset="0"/>
                <a:cs typeface="+mn-cs"/>
              </a:rPr>
              <a:t>connection-oriented:</a:t>
            </a:r>
            <a:r>
              <a:rPr lang="en-US">
                <a:ea typeface="ＭＳ Ｐゴシック" charset="0"/>
                <a:cs typeface="+mn-cs"/>
              </a:rPr>
              <a:t> 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handshaking (exchange of control msgs) inits sender, receiver state before data exchange</a:t>
            </a:r>
          </a:p>
          <a:p>
            <a:pPr>
              <a:buFont typeface="Wingdings" charset="2"/>
              <a:buChar char="§"/>
              <a:defRPr/>
            </a:pPr>
            <a:r>
              <a:rPr lang="en-US">
                <a:solidFill>
                  <a:srgbClr val="CC0000"/>
                </a:solidFill>
                <a:ea typeface="ＭＳ Ｐゴシック" charset="0"/>
                <a:cs typeface="+mn-cs"/>
              </a:rPr>
              <a:t>flow controlled: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sender will not overwhelm receiver</a:t>
            </a:r>
          </a:p>
        </p:txBody>
      </p:sp>
      <p:sp>
        <p:nvSpPr>
          <p:cNvPr id="62470" name="Rectangle 4">
            <a:extLst>
              <a:ext uri="{FF2B5EF4-FFF2-40B4-BE49-F238E27FC236}">
                <a16:creationId xmlns:a16="http://schemas.microsoft.com/office/drawing/2014/main" id="{AC399D1F-96B5-4773-9E75-23E9D8441535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571500" y="1543050"/>
            <a:ext cx="3981450" cy="4648200"/>
          </a:xfrm>
        </p:spPr>
        <p:txBody>
          <a:bodyPr/>
          <a:lstStyle/>
          <a:p>
            <a:r>
              <a:rPr lang="en-US" altLang="en-US">
                <a:solidFill>
                  <a:srgbClr val="CC0000"/>
                </a:solidFill>
              </a:rPr>
              <a:t>point-to-point:</a:t>
            </a:r>
          </a:p>
          <a:p>
            <a:pPr lvl="1"/>
            <a:r>
              <a:rPr lang="en-US" altLang="en-US"/>
              <a:t>one sender, one receiver</a:t>
            </a:r>
            <a:r>
              <a:rPr lang="en-US" altLang="en-US">
                <a:solidFill>
                  <a:srgbClr val="FF0000"/>
                </a:solidFill>
              </a:rPr>
              <a:t> </a:t>
            </a:r>
          </a:p>
          <a:p>
            <a:r>
              <a:rPr lang="en-US" altLang="en-US">
                <a:solidFill>
                  <a:srgbClr val="CC0000"/>
                </a:solidFill>
              </a:rPr>
              <a:t>reliable, in-order </a:t>
            </a:r>
            <a:r>
              <a:rPr lang="en-US" altLang="en-US" i="1">
                <a:solidFill>
                  <a:srgbClr val="CC0000"/>
                </a:solidFill>
              </a:rPr>
              <a:t>byte stream:</a:t>
            </a:r>
          </a:p>
          <a:p>
            <a:pPr lvl="1"/>
            <a:r>
              <a:rPr lang="en-US" altLang="en-US"/>
              <a:t>no </a:t>
            </a:r>
            <a:r>
              <a:rPr lang="ja-JP" altLang="en-US"/>
              <a:t>“</a:t>
            </a:r>
            <a:r>
              <a:rPr lang="en-US" altLang="ja-JP"/>
              <a:t>message boundaries</a:t>
            </a:r>
            <a:r>
              <a:rPr lang="ja-JP" altLang="en-US"/>
              <a:t>”</a:t>
            </a:r>
            <a:endParaRPr lang="en-US" altLang="ja-JP"/>
          </a:p>
          <a:p>
            <a:r>
              <a:rPr lang="en-US" altLang="en-US">
                <a:solidFill>
                  <a:srgbClr val="CC0000"/>
                </a:solidFill>
              </a:rPr>
              <a:t>pipelined:</a:t>
            </a:r>
          </a:p>
          <a:p>
            <a:pPr lvl="1"/>
            <a:r>
              <a:rPr lang="en-US" altLang="en-US"/>
              <a:t>TCP congestion and flow control set window size</a:t>
            </a:r>
            <a:endParaRPr lang="en-US" altLang="en-US" i="1"/>
          </a:p>
          <a:p>
            <a:endParaRPr lang="en-US" altLang="en-US"/>
          </a:p>
        </p:txBody>
      </p:sp>
      <p:pic>
        <p:nvPicPr>
          <p:cNvPr id="62471" name="Picture 6" descr="underline_base">
            <a:extLst>
              <a:ext uri="{FF2B5EF4-FFF2-40B4-BE49-F238E27FC236}">
                <a16:creationId xmlns:a16="http://schemas.microsoft.com/office/drawing/2014/main" id="{D245160E-2692-4C34-9C9B-0ED4E760C4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438" y="925513"/>
            <a:ext cx="8228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Footer Placeholder 3">
            <a:extLst>
              <a:ext uri="{FF2B5EF4-FFF2-40B4-BE49-F238E27FC236}">
                <a16:creationId xmlns:a16="http://schemas.microsoft.com/office/drawing/2014/main" id="{A86A0DF8-2443-41CD-A37B-9435D2ADB5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63491" name="Slide Number Placeholder 4">
            <a:extLst>
              <a:ext uri="{FF2B5EF4-FFF2-40B4-BE49-F238E27FC236}">
                <a16:creationId xmlns:a16="http://schemas.microsoft.com/office/drawing/2014/main" id="{F5825CA1-DAB2-4F19-B252-952BE237FA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69C55A2F-BD8F-41F6-8BCD-70E214A365CE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63492" name="Picture 57" descr="underline_base">
            <a:extLst>
              <a:ext uri="{FF2B5EF4-FFF2-40B4-BE49-F238E27FC236}">
                <a16:creationId xmlns:a16="http://schemas.microsoft.com/office/drawing/2014/main" id="{BF40BF27-2586-4A19-80CE-30BF46EAF5FA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0238" y="773113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397" name="Rectangle 2">
            <a:extLst>
              <a:ext uri="{FF2B5EF4-FFF2-40B4-BE49-F238E27FC236}">
                <a16:creationId xmlns:a16="http://schemas.microsoft.com/office/drawing/2014/main" id="{BE107BCC-BD6F-4A82-B2F8-C0AAB1E5728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90500"/>
            <a:ext cx="7772400" cy="781050"/>
          </a:xfrm>
        </p:spPr>
        <p:txBody>
          <a:bodyPr/>
          <a:lstStyle/>
          <a:p>
            <a:pPr>
              <a:defRPr/>
            </a:pPr>
            <a:r>
              <a:rPr lang="en-US" sz="4000">
                <a:ea typeface="ＭＳ Ｐゴシック" charset="0"/>
                <a:cs typeface="+mj-cs"/>
              </a:rPr>
              <a:t>TCP segment structure</a:t>
            </a:r>
            <a:endParaRPr lang="en-US">
              <a:ea typeface="ＭＳ Ｐゴシック" charset="0"/>
              <a:cs typeface="+mj-cs"/>
            </a:endParaRPr>
          </a:p>
        </p:txBody>
      </p:sp>
      <p:sp>
        <p:nvSpPr>
          <p:cNvPr id="63494" name="Rectangle 4">
            <a:extLst>
              <a:ext uri="{FF2B5EF4-FFF2-40B4-BE49-F238E27FC236}">
                <a16:creationId xmlns:a16="http://schemas.microsoft.com/office/drawing/2014/main" id="{DADBA2BC-75B8-471F-A83C-A6A5E0156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7188" y="1512888"/>
            <a:ext cx="3951287" cy="4824412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3495" name="Rectangle 5">
            <a:extLst>
              <a:ext uri="{FF2B5EF4-FFF2-40B4-BE49-F238E27FC236}">
                <a16:creationId xmlns:a16="http://schemas.microsoft.com/office/drawing/2014/main" id="{9F709B49-9522-421C-A618-C8C63EA6E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1463" y="1628775"/>
            <a:ext cx="3951287" cy="4805363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63496" name="Text Box 6">
            <a:extLst>
              <a:ext uri="{FF2B5EF4-FFF2-40B4-BE49-F238E27FC236}">
                <a16:creationId xmlns:a16="http://schemas.microsoft.com/office/drawing/2014/main" id="{80C3BA26-4B1F-454E-85ED-9D7FEE839A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5925" y="1587500"/>
            <a:ext cx="16637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source port #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63497" name="Text Box 7">
            <a:extLst>
              <a:ext uri="{FF2B5EF4-FFF2-40B4-BE49-F238E27FC236}">
                <a16:creationId xmlns:a16="http://schemas.microsoft.com/office/drawing/2014/main" id="{10EBE2EC-6C09-4C9B-9E01-FB330AAC9C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6188" y="1592263"/>
            <a:ext cx="13811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dest port #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63498" name="Line 8">
            <a:extLst>
              <a:ext uri="{FF2B5EF4-FFF2-40B4-BE49-F238E27FC236}">
                <a16:creationId xmlns:a16="http://schemas.microsoft.com/office/drawing/2014/main" id="{D85E87A1-EC3F-4B57-A52D-B2EFF5478D0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14638" y="2003425"/>
            <a:ext cx="3946525" cy="4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499" name="Line 9">
            <a:extLst>
              <a:ext uri="{FF2B5EF4-FFF2-40B4-BE49-F238E27FC236}">
                <a16:creationId xmlns:a16="http://schemas.microsoft.com/office/drawing/2014/main" id="{C3479FE2-0DD9-41AA-B02F-934B753BB9E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08288" y="2382838"/>
            <a:ext cx="39512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0" name="Line 10">
            <a:extLst>
              <a:ext uri="{FF2B5EF4-FFF2-40B4-BE49-F238E27FC236}">
                <a16:creationId xmlns:a16="http://schemas.microsoft.com/office/drawing/2014/main" id="{E1BF73A2-66AB-4310-B88A-BD6CC9544F3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54563" y="1628775"/>
            <a:ext cx="0" cy="3921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1" name="Text Box 11">
            <a:extLst>
              <a:ext uri="{FF2B5EF4-FFF2-40B4-BE49-F238E27FC236}">
                <a16:creationId xmlns:a16="http://schemas.microsoft.com/office/drawing/2014/main" id="{F2DC4112-3094-44AF-9C87-ED097A7364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7363" y="1098550"/>
            <a:ext cx="857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32 bits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63502" name="Line 12">
            <a:extLst>
              <a:ext uri="{FF2B5EF4-FFF2-40B4-BE49-F238E27FC236}">
                <a16:creationId xmlns:a16="http://schemas.microsoft.com/office/drawing/2014/main" id="{EFC0D9AB-79DF-4C9C-8727-3155A58AE34B}"/>
              </a:ext>
            </a:extLst>
          </p:cNvPr>
          <p:cNvSpPr>
            <a:spLocks noChangeShapeType="1"/>
          </p:cNvSpPr>
          <p:nvPr/>
        </p:nvSpPr>
        <p:spPr bwMode="auto">
          <a:xfrm>
            <a:off x="5297488" y="1344613"/>
            <a:ext cx="1427162" cy="4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3" name="Line 13">
            <a:extLst>
              <a:ext uri="{FF2B5EF4-FFF2-40B4-BE49-F238E27FC236}">
                <a16:creationId xmlns:a16="http://schemas.microsoft.com/office/drawing/2014/main" id="{931BCE1E-FBE1-4F8B-889A-30D94F5AF43F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2789238" y="1355725"/>
            <a:ext cx="13414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4" name="Text Box 14">
            <a:extLst>
              <a:ext uri="{FF2B5EF4-FFF2-40B4-BE49-F238E27FC236}">
                <a16:creationId xmlns:a16="http://schemas.microsoft.com/office/drawing/2014/main" id="{906B2F5A-ED47-49BB-A899-0452CBACDC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3975" y="4567238"/>
            <a:ext cx="2005013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application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data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(variable length)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63505" name="Text Box 15">
            <a:extLst>
              <a:ext uri="{FF2B5EF4-FFF2-40B4-BE49-F238E27FC236}">
                <a16:creationId xmlns:a16="http://schemas.microsoft.com/office/drawing/2014/main" id="{84F6804E-00B4-4ADC-B175-1AE5D6C8F4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5" y="1982788"/>
            <a:ext cx="2486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sequence number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63506" name="Line 16">
            <a:extLst>
              <a:ext uri="{FF2B5EF4-FFF2-40B4-BE49-F238E27FC236}">
                <a16:creationId xmlns:a16="http://schemas.microsoft.com/office/drawing/2014/main" id="{D7598F97-E9BE-49A8-A2F0-8C0DD452388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17813" y="2763838"/>
            <a:ext cx="39512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7" name="Text Box 17">
            <a:extLst>
              <a:ext uri="{FF2B5EF4-FFF2-40B4-BE49-F238E27FC236}">
                <a16:creationId xmlns:a16="http://schemas.microsoft.com/office/drawing/2014/main" id="{10F9CDE1-9F97-4146-A44B-FD6B35A074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825" y="2382838"/>
            <a:ext cx="34099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acknowledgement number</a:t>
            </a:r>
          </a:p>
        </p:txBody>
      </p:sp>
      <p:sp>
        <p:nvSpPr>
          <p:cNvPr id="63508" name="Line 18">
            <a:extLst>
              <a:ext uri="{FF2B5EF4-FFF2-40B4-BE49-F238E27FC236}">
                <a16:creationId xmlns:a16="http://schemas.microsoft.com/office/drawing/2014/main" id="{74BCBFE2-4463-4528-8EB5-76C7BB4548F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13050" y="3159125"/>
            <a:ext cx="39512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9" name="Line 19">
            <a:extLst>
              <a:ext uri="{FF2B5EF4-FFF2-40B4-BE49-F238E27FC236}">
                <a16:creationId xmlns:a16="http://schemas.microsoft.com/office/drawing/2014/main" id="{51BB2F3A-672B-47F8-8F74-3666AA61765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08288" y="3549650"/>
            <a:ext cx="39512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10" name="Line 20">
            <a:extLst>
              <a:ext uri="{FF2B5EF4-FFF2-40B4-BE49-F238E27FC236}">
                <a16:creationId xmlns:a16="http://schemas.microsoft.com/office/drawing/2014/main" id="{CC38500F-5A08-499B-9EAD-4D2EDDEF7F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08288" y="4111625"/>
            <a:ext cx="39512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11" name="Line 21">
            <a:extLst>
              <a:ext uri="{FF2B5EF4-FFF2-40B4-BE49-F238E27FC236}">
                <a16:creationId xmlns:a16="http://schemas.microsoft.com/office/drawing/2014/main" id="{3279F75D-927D-4ED7-AA62-EFAC271F45E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768850" y="2767013"/>
            <a:ext cx="4763" cy="7778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12" name="Text Box 22">
            <a:extLst>
              <a:ext uri="{FF2B5EF4-FFF2-40B4-BE49-F238E27FC236}">
                <a16:creationId xmlns:a16="http://schemas.microsoft.com/office/drawing/2014/main" id="{9A28A84D-13A5-416D-8160-5507E2F3B3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0450" y="2770188"/>
            <a:ext cx="1746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receive window</a:t>
            </a:r>
          </a:p>
        </p:txBody>
      </p:sp>
      <p:sp>
        <p:nvSpPr>
          <p:cNvPr id="63513" name="Text Box 23">
            <a:extLst>
              <a:ext uri="{FF2B5EF4-FFF2-40B4-BE49-F238E27FC236}">
                <a16:creationId xmlns:a16="http://schemas.microsoft.com/office/drawing/2014/main" id="{E5D5BD6B-36C4-4C97-982E-257456BEBF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5850" y="3165475"/>
            <a:ext cx="1822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Urg data pointer</a:t>
            </a:r>
          </a:p>
        </p:txBody>
      </p:sp>
      <p:sp>
        <p:nvSpPr>
          <p:cNvPr id="63514" name="Text Box 24">
            <a:extLst>
              <a:ext uri="{FF2B5EF4-FFF2-40B4-BE49-F238E27FC236}">
                <a16:creationId xmlns:a16="http://schemas.microsoft.com/office/drawing/2014/main" id="{A6A1ABDF-5021-47B0-AC44-6945311A6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9763" y="3146425"/>
            <a:ext cx="1212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checksum</a:t>
            </a:r>
          </a:p>
        </p:txBody>
      </p:sp>
      <p:sp>
        <p:nvSpPr>
          <p:cNvPr id="63515" name="Text Box 25">
            <a:extLst>
              <a:ext uri="{FF2B5EF4-FFF2-40B4-BE49-F238E27FC236}">
                <a16:creationId xmlns:a16="http://schemas.microsoft.com/office/drawing/2014/main" id="{EB01878A-E8DF-420E-B253-2980D1FF70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2313" y="2798763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F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63516" name="Line 26">
            <a:extLst>
              <a:ext uri="{FF2B5EF4-FFF2-40B4-BE49-F238E27FC236}">
                <a16:creationId xmlns:a16="http://schemas.microsoft.com/office/drawing/2014/main" id="{992855DC-9FF2-4923-8BDF-89D3C382A10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11688" y="2757488"/>
            <a:ext cx="0" cy="3921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17" name="Line 27">
            <a:extLst>
              <a:ext uri="{FF2B5EF4-FFF2-40B4-BE49-F238E27FC236}">
                <a16:creationId xmlns:a16="http://schemas.microsoft.com/office/drawing/2014/main" id="{A51F3146-CCA9-488C-9145-DF93D828BC7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49763" y="2762250"/>
            <a:ext cx="0" cy="3921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18" name="Line 28">
            <a:extLst>
              <a:ext uri="{FF2B5EF4-FFF2-40B4-BE49-F238E27FC236}">
                <a16:creationId xmlns:a16="http://schemas.microsoft.com/office/drawing/2014/main" id="{7858291E-7063-4884-AC75-A183C407309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83075" y="2762250"/>
            <a:ext cx="0" cy="3921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19" name="Line 29">
            <a:extLst>
              <a:ext uri="{FF2B5EF4-FFF2-40B4-BE49-F238E27FC236}">
                <a16:creationId xmlns:a16="http://schemas.microsoft.com/office/drawing/2014/main" id="{D7A3F80B-929F-4A74-9610-E934186988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21150" y="2767013"/>
            <a:ext cx="0" cy="3921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20" name="Line 30">
            <a:extLst>
              <a:ext uri="{FF2B5EF4-FFF2-40B4-BE49-F238E27FC236}">
                <a16:creationId xmlns:a16="http://schemas.microsoft.com/office/drawing/2014/main" id="{4E91B28E-BEEC-499A-82E2-98CC42287AF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63988" y="2762250"/>
            <a:ext cx="0" cy="3921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21" name="Line 31">
            <a:extLst>
              <a:ext uri="{FF2B5EF4-FFF2-40B4-BE49-F238E27FC236}">
                <a16:creationId xmlns:a16="http://schemas.microsoft.com/office/drawing/2014/main" id="{6EB02A23-3C5C-4376-8813-3CF857AC164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92538" y="2771775"/>
            <a:ext cx="0" cy="3921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22" name="Text Box 32">
            <a:extLst>
              <a:ext uri="{FF2B5EF4-FFF2-40B4-BE49-F238E27FC236}">
                <a16:creationId xmlns:a16="http://schemas.microsoft.com/office/drawing/2014/main" id="{5380B2EC-684F-45D4-B91A-A1DD41807F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5625" y="2794000"/>
            <a:ext cx="3190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S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63523" name="Text Box 33">
            <a:extLst>
              <a:ext uri="{FF2B5EF4-FFF2-40B4-BE49-F238E27FC236}">
                <a16:creationId xmlns:a16="http://schemas.microsoft.com/office/drawing/2014/main" id="{3A8C9BDD-D355-416B-BEEB-A53BCFC5E0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2588" y="2794000"/>
            <a:ext cx="3302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63524" name="Text Box 34">
            <a:extLst>
              <a:ext uri="{FF2B5EF4-FFF2-40B4-BE49-F238E27FC236}">
                <a16:creationId xmlns:a16="http://schemas.microsoft.com/office/drawing/2014/main" id="{5D4D5769-A864-43AB-B8A8-2F127FE791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0663" y="2789238"/>
            <a:ext cx="3190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P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63525" name="Text Box 35">
            <a:extLst>
              <a:ext uri="{FF2B5EF4-FFF2-40B4-BE49-F238E27FC236}">
                <a16:creationId xmlns:a16="http://schemas.microsoft.com/office/drawing/2014/main" id="{5E905EF3-4851-46B5-82D0-5845A431B0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8263" y="2789238"/>
            <a:ext cx="3190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A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63526" name="Text Box 36">
            <a:extLst>
              <a:ext uri="{FF2B5EF4-FFF2-40B4-BE49-F238E27FC236}">
                <a16:creationId xmlns:a16="http://schemas.microsoft.com/office/drawing/2014/main" id="{6AF0ECAC-3E3C-47B0-9B6D-EED1B541A0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11575" y="2789238"/>
            <a:ext cx="3302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U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63527" name="Text Box 37">
            <a:extLst>
              <a:ext uri="{FF2B5EF4-FFF2-40B4-BE49-F238E27FC236}">
                <a16:creationId xmlns:a16="http://schemas.microsoft.com/office/drawing/2014/main" id="{ECA55897-C0DD-4E1A-B4F9-AB6AC62960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9075" y="2697163"/>
            <a:ext cx="5778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head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len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63528" name="Text Box 38">
            <a:extLst>
              <a:ext uri="{FF2B5EF4-FFF2-40B4-BE49-F238E27FC236}">
                <a16:creationId xmlns:a16="http://schemas.microsoft.com/office/drawing/2014/main" id="{E86E0039-52FC-4299-AC7E-B3A588A78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0" y="2697163"/>
            <a:ext cx="5683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not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used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63529" name="Line 39">
            <a:extLst>
              <a:ext uri="{FF2B5EF4-FFF2-40B4-BE49-F238E27FC236}">
                <a16:creationId xmlns:a16="http://schemas.microsoft.com/office/drawing/2014/main" id="{1DD80DD8-3E51-409E-B7E5-F51BC51B8D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87713" y="2762250"/>
            <a:ext cx="0" cy="3921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30" name="Text Box 40">
            <a:extLst>
              <a:ext uri="{FF2B5EF4-FFF2-40B4-BE49-F238E27FC236}">
                <a16:creationId xmlns:a16="http://schemas.microsoft.com/office/drawing/2014/main" id="{9AE8C669-7F48-4D9E-97FF-25D9779CAE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7875" y="3648075"/>
            <a:ext cx="28940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options (variable length)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63531" name="Text Box 41">
            <a:extLst>
              <a:ext uri="{FF2B5EF4-FFF2-40B4-BE49-F238E27FC236}">
                <a16:creationId xmlns:a16="http://schemas.microsoft.com/office/drawing/2014/main" id="{0AC32A86-8BD3-4540-9A76-0AB39D293A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938" y="1427163"/>
            <a:ext cx="220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URG: urgent data 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(generally not used)</a:t>
            </a:r>
            <a:endParaRPr lang="en-US" altLang="en-US" sz="1000">
              <a:latin typeface="Arial" panose="020B0604020202020204" pitchFamily="34" charset="0"/>
            </a:endParaRPr>
          </a:p>
        </p:txBody>
      </p:sp>
      <p:sp>
        <p:nvSpPr>
          <p:cNvPr id="63532" name="Text Box 42">
            <a:extLst>
              <a:ext uri="{FF2B5EF4-FFF2-40B4-BE49-F238E27FC236}">
                <a16:creationId xmlns:a16="http://schemas.microsoft.com/office/drawing/2014/main" id="{33802E62-2D92-4BDE-979E-9082F9FE3F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6313" y="2151063"/>
            <a:ext cx="1441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ACK: ACK #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valid</a:t>
            </a:r>
            <a:endParaRPr lang="en-US" altLang="en-US" sz="1000">
              <a:latin typeface="Arial" panose="020B0604020202020204" pitchFamily="34" charset="0"/>
            </a:endParaRPr>
          </a:p>
        </p:txBody>
      </p:sp>
      <p:sp>
        <p:nvSpPr>
          <p:cNvPr id="63533" name="Text Box 43">
            <a:extLst>
              <a:ext uri="{FF2B5EF4-FFF2-40B4-BE49-F238E27FC236}">
                <a16:creationId xmlns:a16="http://schemas.microsoft.com/office/drawing/2014/main" id="{495D68DF-2763-41F6-B788-588A1BA594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863" y="2827338"/>
            <a:ext cx="22669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PSH: push data now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(generally not used)</a:t>
            </a:r>
          </a:p>
        </p:txBody>
      </p:sp>
      <p:sp>
        <p:nvSpPr>
          <p:cNvPr id="63534" name="Text Box 44">
            <a:extLst>
              <a:ext uri="{FF2B5EF4-FFF2-40B4-BE49-F238E27FC236}">
                <a16:creationId xmlns:a16="http://schemas.microsoft.com/office/drawing/2014/main" id="{F1838B08-0085-4680-885D-4EB2D8DBEC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4513" y="3627438"/>
            <a:ext cx="191135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RST, SYN, FIN: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connection estab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(setup, teardown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commands)</a:t>
            </a:r>
          </a:p>
        </p:txBody>
      </p:sp>
      <p:sp>
        <p:nvSpPr>
          <p:cNvPr id="63535" name="Line 45">
            <a:extLst>
              <a:ext uri="{FF2B5EF4-FFF2-40B4-BE49-F238E27FC236}">
                <a16:creationId xmlns:a16="http://schemas.microsoft.com/office/drawing/2014/main" id="{3DD90554-DE64-475E-BBD9-78095BB6AF6B}"/>
              </a:ext>
            </a:extLst>
          </p:cNvPr>
          <p:cNvSpPr>
            <a:spLocks noChangeShapeType="1"/>
          </p:cNvSpPr>
          <p:nvPr/>
        </p:nvSpPr>
        <p:spPr bwMode="auto">
          <a:xfrm>
            <a:off x="2371725" y="1800225"/>
            <a:ext cx="1495425" cy="10287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36" name="Line 46">
            <a:extLst>
              <a:ext uri="{FF2B5EF4-FFF2-40B4-BE49-F238E27FC236}">
                <a16:creationId xmlns:a16="http://schemas.microsoft.com/office/drawing/2014/main" id="{7F179F12-4E74-45DC-B831-2D30641EA218}"/>
              </a:ext>
            </a:extLst>
          </p:cNvPr>
          <p:cNvSpPr>
            <a:spLocks noChangeShapeType="1"/>
          </p:cNvSpPr>
          <p:nvPr/>
        </p:nvSpPr>
        <p:spPr bwMode="auto">
          <a:xfrm>
            <a:off x="2376488" y="2487613"/>
            <a:ext cx="1658937" cy="4413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37" name="Line 47">
            <a:extLst>
              <a:ext uri="{FF2B5EF4-FFF2-40B4-BE49-F238E27FC236}">
                <a16:creationId xmlns:a16="http://schemas.microsoft.com/office/drawing/2014/main" id="{81812389-37F5-4953-9730-433DACF8772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7125" y="3041650"/>
            <a:ext cx="1827213" cy="24447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38" name="Freeform 48">
            <a:extLst>
              <a:ext uri="{FF2B5EF4-FFF2-40B4-BE49-F238E27FC236}">
                <a16:creationId xmlns:a16="http://schemas.microsoft.com/office/drawing/2014/main" id="{B9050300-97E9-44C3-9C19-454BFAF8E6DF}"/>
              </a:ext>
            </a:extLst>
          </p:cNvPr>
          <p:cNvSpPr>
            <a:spLocks/>
          </p:cNvSpPr>
          <p:nvPr/>
        </p:nvSpPr>
        <p:spPr bwMode="auto">
          <a:xfrm>
            <a:off x="2390775" y="3105150"/>
            <a:ext cx="2314575" cy="704850"/>
          </a:xfrm>
          <a:custGeom>
            <a:avLst/>
            <a:gdLst>
              <a:gd name="T0" fmla="*/ 0 w 1458"/>
              <a:gd name="T1" fmla="*/ 2147483646 h 444"/>
              <a:gd name="T2" fmla="*/ 2147483646 w 1458"/>
              <a:gd name="T3" fmla="*/ 0 h 444"/>
              <a:gd name="T4" fmla="*/ 2147483646 w 1458"/>
              <a:gd name="T5" fmla="*/ 2147483646 h 44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58" h="444">
                <a:moveTo>
                  <a:pt x="0" y="444"/>
                </a:moveTo>
                <a:lnTo>
                  <a:pt x="1248" y="0"/>
                </a:lnTo>
                <a:lnTo>
                  <a:pt x="1458" y="6"/>
                </a:lnTo>
              </a:path>
            </a:pathLst>
          </a:custGeom>
          <a:noFill/>
          <a:ln w="1905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39" name="Text Box 49">
            <a:extLst>
              <a:ext uri="{FF2B5EF4-FFF2-40B4-BE49-F238E27FC236}">
                <a16:creationId xmlns:a16="http://schemas.microsoft.com/office/drawing/2014/main" id="{916FAFFA-F83F-40AC-A66D-60F60EC072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9025" y="3008313"/>
            <a:ext cx="125095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# bytes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rcvr willing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to accept</a:t>
            </a:r>
          </a:p>
        </p:txBody>
      </p:sp>
      <p:sp>
        <p:nvSpPr>
          <p:cNvPr id="63540" name="Text Box 50">
            <a:extLst>
              <a:ext uri="{FF2B5EF4-FFF2-40B4-BE49-F238E27FC236}">
                <a16:creationId xmlns:a16="http://schemas.microsoft.com/office/drawing/2014/main" id="{A93AF31C-FA15-4711-8C2C-7EEA18BDCB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2638" y="1522413"/>
            <a:ext cx="177165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counting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by bytes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of data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(not segments!)</a:t>
            </a:r>
          </a:p>
        </p:txBody>
      </p:sp>
      <p:sp>
        <p:nvSpPr>
          <p:cNvPr id="63541" name="Text Box 51">
            <a:extLst>
              <a:ext uri="{FF2B5EF4-FFF2-40B4-BE49-F238E27FC236}">
                <a16:creationId xmlns:a16="http://schemas.microsoft.com/office/drawing/2014/main" id="{4F6CAE2A-ADBE-4D7D-B024-934EAE0DD0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2663" y="4960938"/>
            <a:ext cx="136525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Internet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checksum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(as in UDP)</a:t>
            </a:r>
          </a:p>
        </p:txBody>
      </p:sp>
      <p:sp>
        <p:nvSpPr>
          <p:cNvPr id="63542" name="Line 52">
            <a:extLst>
              <a:ext uri="{FF2B5EF4-FFF2-40B4-BE49-F238E27FC236}">
                <a16:creationId xmlns:a16="http://schemas.microsoft.com/office/drawing/2014/main" id="{14A99A8E-E243-4C74-A24B-E08A29AF032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66950" y="3429000"/>
            <a:ext cx="2105025" cy="19812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43" name="Line 53">
            <a:extLst>
              <a:ext uri="{FF2B5EF4-FFF2-40B4-BE49-F238E27FC236}">
                <a16:creationId xmlns:a16="http://schemas.microsoft.com/office/drawing/2014/main" id="{7C6DCADE-1879-4D42-A798-33B0376A526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686550" y="3019425"/>
            <a:ext cx="809625" cy="4667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44" name="Line 54">
            <a:extLst>
              <a:ext uri="{FF2B5EF4-FFF2-40B4-BE49-F238E27FC236}">
                <a16:creationId xmlns:a16="http://schemas.microsoft.com/office/drawing/2014/main" id="{0273D057-CFBF-4640-881E-A8621A619B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9875" y="1724025"/>
            <a:ext cx="552450" cy="8858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45" name="Line 55">
            <a:extLst>
              <a:ext uri="{FF2B5EF4-FFF2-40B4-BE49-F238E27FC236}">
                <a16:creationId xmlns:a16="http://schemas.microsoft.com/office/drawing/2014/main" id="{5C3126E1-99DD-42D0-8876-B22BE68F92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81775" y="1714500"/>
            <a:ext cx="571500" cy="52387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Footer Placeholder 5">
            <a:extLst>
              <a:ext uri="{FF2B5EF4-FFF2-40B4-BE49-F238E27FC236}">
                <a16:creationId xmlns:a16="http://schemas.microsoft.com/office/drawing/2014/main" id="{C447B1C2-907E-449B-B2CD-6A2EF3C1A02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64515" name="Slide Number Placeholder 6">
            <a:extLst>
              <a:ext uri="{FF2B5EF4-FFF2-40B4-BE49-F238E27FC236}">
                <a16:creationId xmlns:a16="http://schemas.microsoft.com/office/drawing/2014/main" id="{E1450F59-6D39-4202-8179-F4D81B0452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1B694470-8F88-4DB7-81E3-B2C2EB0DBFD4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64516" name="Picture 35" descr="underline_base">
            <a:extLst>
              <a:ext uri="{FF2B5EF4-FFF2-40B4-BE49-F238E27FC236}">
                <a16:creationId xmlns:a16="http://schemas.microsoft.com/office/drawing/2014/main" id="{A4D08922-E89C-48E8-A28A-EBCF08B8DB08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825" y="815975"/>
            <a:ext cx="5942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21" name="Rectangle 4">
            <a:extLst>
              <a:ext uri="{FF2B5EF4-FFF2-40B4-BE49-F238E27FC236}">
                <a16:creationId xmlns:a16="http://schemas.microsoft.com/office/drawing/2014/main" id="{70836E95-5B4D-46F0-BB48-DD1EBD51848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66713" y="150813"/>
            <a:ext cx="7772400" cy="885825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TCP seq. numbers, ACKs</a:t>
            </a:r>
          </a:p>
        </p:txBody>
      </p:sp>
      <p:sp>
        <p:nvSpPr>
          <p:cNvPr id="64518" name="Rectangle 5">
            <a:extLst>
              <a:ext uri="{FF2B5EF4-FFF2-40B4-BE49-F238E27FC236}">
                <a16:creationId xmlns:a16="http://schemas.microsoft.com/office/drawing/2014/main" id="{A2B9D1DB-427D-496E-A5A0-BC0A8BC8342A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355600" y="1339850"/>
            <a:ext cx="3927475" cy="4648200"/>
          </a:xfrm>
        </p:spPr>
        <p:txBody>
          <a:bodyPr/>
          <a:lstStyle/>
          <a:p>
            <a:pPr marL="234950" indent="-123825">
              <a:buFont typeface="Wingdings" panose="05000000000000000000" pitchFamily="2" charset="2"/>
              <a:buNone/>
            </a:pPr>
            <a:r>
              <a:rPr lang="en-US" altLang="en-US" sz="2400" u="sng">
                <a:solidFill>
                  <a:srgbClr val="CC0000"/>
                </a:solidFill>
              </a:rPr>
              <a:t>sequence numbers:</a:t>
            </a:r>
            <a:endParaRPr lang="en-US" altLang="en-US" sz="2400">
              <a:solidFill>
                <a:srgbClr val="CC0000"/>
              </a:solidFill>
            </a:endParaRPr>
          </a:p>
          <a:p>
            <a:pPr marL="512763" lvl="1" indent="-163513"/>
            <a:r>
              <a:rPr lang="en-US" altLang="en-US"/>
              <a:t>byte stream </a:t>
            </a:r>
            <a:r>
              <a:rPr lang="ja-JP" altLang="en-US"/>
              <a:t>“</a:t>
            </a:r>
            <a:r>
              <a:rPr lang="en-US" altLang="ja-JP"/>
              <a:t>number</a:t>
            </a:r>
            <a:r>
              <a:rPr lang="ja-JP" altLang="en-US"/>
              <a:t>”</a:t>
            </a:r>
            <a:r>
              <a:rPr lang="en-US" altLang="ja-JP"/>
              <a:t> of first byte in segment</a:t>
            </a:r>
            <a:r>
              <a:rPr lang="ja-JP" altLang="en-US"/>
              <a:t>’</a:t>
            </a:r>
            <a:r>
              <a:rPr lang="en-US" altLang="ja-JP"/>
              <a:t>s data</a:t>
            </a:r>
            <a:endParaRPr lang="en-US" altLang="ja-JP" sz="2000"/>
          </a:p>
          <a:p>
            <a:pPr marL="234950" indent="-123825">
              <a:buFont typeface="Wingdings" panose="05000000000000000000" pitchFamily="2" charset="2"/>
              <a:buNone/>
            </a:pPr>
            <a:r>
              <a:rPr lang="en-US" altLang="en-US" sz="2400" u="sng">
                <a:solidFill>
                  <a:srgbClr val="CC0000"/>
                </a:solidFill>
              </a:rPr>
              <a:t>acknowledgements:</a:t>
            </a:r>
            <a:endParaRPr lang="en-US" altLang="en-US" sz="2400">
              <a:solidFill>
                <a:srgbClr val="CC0000"/>
              </a:solidFill>
            </a:endParaRPr>
          </a:p>
          <a:p>
            <a:pPr marL="512763" lvl="1" indent="-163513"/>
            <a:r>
              <a:rPr lang="en-US" altLang="en-US"/>
              <a:t>seq # of next byte expected from other side</a:t>
            </a:r>
          </a:p>
          <a:p>
            <a:pPr marL="512763" lvl="1" indent="-163513"/>
            <a:r>
              <a:rPr lang="en-US" altLang="en-US"/>
              <a:t>cumulative ACK</a:t>
            </a:r>
          </a:p>
          <a:p>
            <a:pPr marL="234950" indent="-123825">
              <a:buFont typeface="Wingdings" panose="05000000000000000000" pitchFamily="2" charset="2"/>
              <a:buNone/>
            </a:pPr>
            <a:r>
              <a:rPr lang="en-US" altLang="en-US" sz="2400">
                <a:solidFill>
                  <a:srgbClr val="CC0000"/>
                </a:solidFill>
              </a:rPr>
              <a:t>Q:</a:t>
            </a:r>
            <a:r>
              <a:rPr lang="en-US" altLang="en-US" sz="2400"/>
              <a:t> how receiver handles out-of-order segments</a:t>
            </a:r>
          </a:p>
          <a:p>
            <a:pPr marL="512763" lvl="1" indent="-163513"/>
            <a:r>
              <a:rPr lang="en-US" altLang="en-US"/>
              <a:t>A: TCP spec doesn</a:t>
            </a:r>
            <a:r>
              <a:rPr lang="ja-JP" altLang="en-US"/>
              <a:t>’</a:t>
            </a:r>
            <a:r>
              <a:rPr lang="en-US" altLang="ja-JP"/>
              <a:t>t say, - up to implementor</a:t>
            </a:r>
            <a:endParaRPr lang="en-US" altLang="en-US"/>
          </a:p>
        </p:txBody>
      </p:sp>
      <p:grpSp>
        <p:nvGrpSpPr>
          <p:cNvPr id="187584" name="Group 192">
            <a:extLst>
              <a:ext uri="{FF2B5EF4-FFF2-40B4-BE49-F238E27FC236}">
                <a16:creationId xmlns:a16="http://schemas.microsoft.com/office/drawing/2014/main" id="{F526137E-2498-43A9-B51A-AA52746BEE41}"/>
              </a:ext>
            </a:extLst>
          </p:cNvPr>
          <p:cNvGrpSpPr>
            <a:grpSpLocks/>
          </p:cNvGrpSpPr>
          <p:nvPr/>
        </p:nvGrpSpPr>
        <p:grpSpPr bwMode="auto">
          <a:xfrm>
            <a:off x="5770563" y="3816350"/>
            <a:ext cx="2897187" cy="2541588"/>
            <a:chOff x="3599" y="2404"/>
            <a:chExt cx="1825" cy="1601"/>
          </a:xfrm>
        </p:grpSpPr>
        <p:sp>
          <p:nvSpPr>
            <p:cNvPr id="64601" name="Rectangle 167">
              <a:extLst>
                <a:ext uri="{FF2B5EF4-FFF2-40B4-BE49-F238E27FC236}">
                  <a16:creationId xmlns:a16="http://schemas.microsoft.com/office/drawing/2014/main" id="{B6F3C069-2E9E-40CE-A1A7-CA4A80B5F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3" y="3587"/>
              <a:ext cx="1202" cy="130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64602" name="Group 148">
              <a:extLst>
                <a:ext uri="{FF2B5EF4-FFF2-40B4-BE49-F238E27FC236}">
                  <a16:creationId xmlns:a16="http://schemas.microsoft.com/office/drawing/2014/main" id="{BC93A03B-6FAF-42BE-9EEB-052295485F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" y="3291"/>
              <a:ext cx="1252" cy="714"/>
              <a:chOff x="1976" y="2984"/>
              <a:chExt cx="1252" cy="714"/>
            </a:xfrm>
          </p:grpSpPr>
          <p:sp>
            <p:nvSpPr>
              <p:cNvPr id="64605" name="Rectangle 149">
                <a:extLst>
                  <a:ext uri="{FF2B5EF4-FFF2-40B4-BE49-F238E27FC236}">
                    <a16:creationId xmlns:a16="http://schemas.microsoft.com/office/drawing/2014/main" id="{4C70AB17-B7B0-4241-AE11-903FF6D2E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4" y="2995"/>
                <a:ext cx="1210" cy="703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4606" name="Text Box 150">
                <a:extLst>
                  <a:ext uri="{FF2B5EF4-FFF2-40B4-BE49-F238E27FC236}">
                    <a16:creationId xmlns:a16="http://schemas.microsoft.com/office/drawing/2014/main" id="{C1C4873A-0FF2-4C36-BE7A-58C97BCF86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01" y="2984"/>
                <a:ext cx="580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source port #</a:t>
                </a:r>
              </a:p>
            </p:txBody>
          </p:sp>
          <p:sp>
            <p:nvSpPr>
              <p:cNvPr id="64607" name="Text Box 151">
                <a:extLst>
                  <a:ext uri="{FF2B5EF4-FFF2-40B4-BE49-F238E27FC236}">
                    <a16:creationId xmlns:a16="http://schemas.microsoft.com/office/drawing/2014/main" id="{5669D094-EB7A-418C-885E-BD8E526428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8" y="2987"/>
                <a:ext cx="491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dest port #</a:t>
                </a:r>
              </a:p>
            </p:txBody>
          </p:sp>
          <p:sp>
            <p:nvSpPr>
              <p:cNvPr id="64608" name="Text Box 152">
                <a:extLst>
                  <a:ext uri="{FF2B5EF4-FFF2-40B4-BE49-F238E27FC236}">
                    <a16:creationId xmlns:a16="http://schemas.microsoft.com/office/drawing/2014/main" id="{DA79F118-C4CD-4C22-8606-46F9FB4319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54" y="3117"/>
                <a:ext cx="91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200">
                    <a:latin typeface="Arial" panose="020B0604020202020204" pitchFamily="34" charset="0"/>
                  </a:rPr>
                  <a:t>sequence number</a:t>
                </a:r>
              </a:p>
            </p:txBody>
          </p:sp>
          <p:sp>
            <p:nvSpPr>
              <p:cNvPr id="64609" name="Text Box 153">
                <a:extLst>
                  <a:ext uri="{FF2B5EF4-FFF2-40B4-BE49-F238E27FC236}">
                    <a16:creationId xmlns:a16="http://schemas.microsoft.com/office/drawing/2014/main" id="{5EAFB77C-1225-4372-9BB5-3A70E1A0AF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76" y="3257"/>
                <a:ext cx="125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200">
                    <a:solidFill>
                      <a:schemeClr val="bg1"/>
                    </a:solidFill>
                    <a:latin typeface="Arial" panose="020B0604020202020204" pitchFamily="34" charset="0"/>
                  </a:rPr>
                  <a:t>acknowledgement number</a:t>
                </a:r>
              </a:p>
            </p:txBody>
          </p:sp>
          <p:sp>
            <p:nvSpPr>
              <p:cNvPr id="64610" name="Text Box 154">
                <a:extLst>
                  <a:ext uri="{FF2B5EF4-FFF2-40B4-BE49-F238E27FC236}">
                    <a16:creationId xmlns:a16="http://schemas.microsoft.com/office/drawing/2014/main" id="{5E2C4B75-3D5C-4867-8977-D8D4F5B43A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53" y="3544"/>
                <a:ext cx="475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checksum</a:t>
                </a:r>
              </a:p>
            </p:txBody>
          </p:sp>
          <p:sp>
            <p:nvSpPr>
              <p:cNvPr id="64611" name="Line 155">
                <a:extLst>
                  <a:ext uri="{FF2B5EF4-FFF2-40B4-BE49-F238E27FC236}">
                    <a16:creationId xmlns:a16="http://schemas.microsoft.com/office/drawing/2014/main" id="{4A9CA163-49DD-4FA0-BD29-CAD177FF65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94" y="3138"/>
                <a:ext cx="12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4612" name="Line 156">
                <a:extLst>
                  <a:ext uri="{FF2B5EF4-FFF2-40B4-BE49-F238E27FC236}">
                    <a16:creationId xmlns:a16="http://schemas.microsoft.com/office/drawing/2014/main" id="{6AF564E2-CDDF-4089-BE14-DC32F421F7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94" y="3274"/>
                <a:ext cx="12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4613" name="Line 157">
                <a:extLst>
                  <a:ext uri="{FF2B5EF4-FFF2-40B4-BE49-F238E27FC236}">
                    <a16:creationId xmlns:a16="http://schemas.microsoft.com/office/drawing/2014/main" id="{E9482773-634F-4B91-B282-BCF73D4BF9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92" y="3414"/>
                <a:ext cx="12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4614" name="Line 158">
                <a:extLst>
                  <a:ext uri="{FF2B5EF4-FFF2-40B4-BE49-F238E27FC236}">
                    <a16:creationId xmlns:a16="http://schemas.microsoft.com/office/drawing/2014/main" id="{1015167B-9151-4B43-9622-71902B6130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88" y="2994"/>
                <a:ext cx="0" cy="1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4615" name="Line 159">
                <a:extLst>
                  <a:ext uri="{FF2B5EF4-FFF2-40B4-BE49-F238E27FC236}">
                    <a16:creationId xmlns:a16="http://schemas.microsoft.com/office/drawing/2014/main" id="{64245C7F-3BE7-4EDD-BEAB-7FE4FC4957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88" y="3416"/>
                <a:ext cx="0" cy="2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4616" name="Line 160">
                <a:extLst>
                  <a:ext uri="{FF2B5EF4-FFF2-40B4-BE49-F238E27FC236}">
                    <a16:creationId xmlns:a16="http://schemas.microsoft.com/office/drawing/2014/main" id="{E7601D29-DEA8-467B-BC22-EFDD6CD03F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94" y="3548"/>
                <a:ext cx="12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4617" name="Text Box 161">
                <a:extLst>
                  <a:ext uri="{FF2B5EF4-FFF2-40B4-BE49-F238E27FC236}">
                    <a16:creationId xmlns:a16="http://schemas.microsoft.com/office/drawing/2014/main" id="{1DE952C6-54D0-4DE0-B792-C2741368ED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08" y="3390"/>
                <a:ext cx="323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200">
                    <a:latin typeface="Arial" panose="020B0604020202020204" pitchFamily="34" charset="0"/>
                  </a:rPr>
                  <a:t>rwnd</a:t>
                </a:r>
              </a:p>
            </p:txBody>
          </p:sp>
          <p:sp>
            <p:nvSpPr>
              <p:cNvPr id="64618" name="Text Box 162">
                <a:extLst>
                  <a:ext uri="{FF2B5EF4-FFF2-40B4-BE49-F238E27FC236}">
                    <a16:creationId xmlns:a16="http://schemas.microsoft.com/office/drawing/2014/main" id="{9FED6D8E-D90C-4ACE-B0AB-6065CAF3DB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51" y="3544"/>
                <a:ext cx="496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urg pointer</a:t>
                </a:r>
              </a:p>
            </p:txBody>
          </p:sp>
          <p:sp>
            <p:nvSpPr>
              <p:cNvPr id="64619" name="Line 163">
                <a:extLst>
                  <a:ext uri="{FF2B5EF4-FFF2-40B4-BE49-F238E27FC236}">
                    <a16:creationId xmlns:a16="http://schemas.microsoft.com/office/drawing/2014/main" id="{0E2709C1-8BC1-4BB3-B337-F2BA6C050D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8" y="3413"/>
                <a:ext cx="0" cy="13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4620" name="Line 164">
                <a:extLst>
                  <a:ext uri="{FF2B5EF4-FFF2-40B4-BE49-F238E27FC236}">
                    <a16:creationId xmlns:a16="http://schemas.microsoft.com/office/drawing/2014/main" id="{F48C1D0B-C937-4198-876D-C14D7B8B15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3" y="3412"/>
                <a:ext cx="0" cy="13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64603" name="Text Box 166">
              <a:extLst>
                <a:ext uri="{FF2B5EF4-FFF2-40B4-BE49-F238E27FC236}">
                  <a16:creationId xmlns:a16="http://schemas.microsoft.com/office/drawing/2014/main" id="{A1262AB4-4D11-487E-81B7-0EAAD03F77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4" y="3092"/>
              <a:ext cx="172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incoming segment to sender</a:t>
              </a:r>
            </a:p>
          </p:txBody>
        </p:sp>
        <p:sp>
          <p:nvSpPr>
            <p:cNvPr id="64604" name="Freeform 168">
              <a:extLst>
                <a:ext uri="{FF2B5EF4-FFF2-40B4-BE49-F238E27FC236}">
                  <a16:creationId xmlns:a16="http://schemas.microsoft.com/office/drawing/2014/main" id="{FDB7879A-A0F9-4824-812D-16B1A99AFC4C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3599" y="2404"/>
              <a:ext cx="107" cy="1194"/>
            </a:xfrm>
            <a:custGeom>
              <a:avLst/>
              <a:gdLst>
                <a:gd name="T0" fmla="*/ 0 w 107"/>
                <a:gd name="T1" fmla="*/ 0 h 910"/>
                <a:gd name="T2" fmla="*/ 107 w 107"/>
                <a:gd name="T3" fmla="*/ 0 h 910"/>
                <a:gd name="T4" fmla="*/ 107 w 107"/>
                <a:gd name="T5" fmla="*/ 18065 h 9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910">
                  <a:moveTo>
                    <a:pt x="0" y="0"/>
                  </a:moveTo>
                  <a:lnTo>
                    <a:pt x="107" y="0"/>
                  </a:lnTo>
                  <a:lnTo>
                    <a:pt x="107" y="910"/>
                  </a:lnTo>
                </a:path>
              </a:pathLst>
            </a:custGeom>
            <a:noFill/>
            <a:ln w="9525" cap="flat" cmpd="sng">
              <a:solidFill>
                <a:srgbClr val="CC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587" name="Group 195">
            <a:extLst>
              <a:ext uri="{FF2B5EF4-FFF2-40B4-BE49-F238E27FC236}">
                <a16:creationId xmlns:a16="http://schemas.microsoft.com/office/drawing/2014/main" id="{62CF2A98-DB35-496A-BCC5-20D941AE0105}"/>
              </a:ext>
            </a:extLst>
          </p:cNvPr>
          <p:cNvGrpSpPr>
            <a:grpSpLocks/>
          </p:cNvGrpSpPr>
          <p:nvPr/>
        </p:nvGrpSpPr>
        <p:grpSpPr bwMode="auto">
          <a:xfrm>
            <a:off x="6546850" y="5849938"/>
            <a:ext cx="358775" cy="304800"/>
            <a:chOff x="5144" y="3677"/>
            <a:chExt cx="226" cy="192"/>
          </a:xfrm>
        </p:grpSpPr>
        <p:sp>
          <p:nvSpPr>
            <p:cNvPr id="64599" name="Rectangle 194">
              <a:extLst>
                <a:ext uri="{FF2B5EF4-FFF2-40B4-BE49-F238E27FC236}">
                  <a16:creationId xmlns:a16="http://schemas.microsoft.com/office/drawing/2014/main" id="{3EC72E75-5C39-476E-8214-7488C29FE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2" y="3716"/>
              <a:ext cx="88" cy="130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4600" name="Text Box 193">
              <a:extLst>
                <a:ext uri="{FF2B5EF4-FFF2-40B4-BE49-F238E27FC236}">
                  <a16:creationId xmlns:a16="http://schemas.microsoft.com/office/drawing/2014/main" id="{1DC8A4E5-F84D-468D-A2F6-5B3ACEDE4F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44" y="3677"/>
              <a:ext cx="22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chemeClr val="bg1"/>
                  </a:solidFill>
                  <a:latin typeface="Arial Narrow" panose="020B0606020202030204" pitchFamily="34" charset="0"/>
                </a:rPr>
                <a:t>A</a:t>
              </a:r>
            </a:p>
          </p:txBody>
        </p:sp>
      </p:grpSp>
      <p:sp>
        <p:nvSpPr>
          <p:cNvPr id="64521" name="Rectangle 37">
            <a:extLst>
              <a:ext uri="{FF2B5EF4-FFF2-40B4-BE49-F238E27FC236}">
                <a16:creationId xmlns:a16="http://schemas.microsoft.com/office/drawing/2014/main" id="{CEC812ED-46F1-486D-984C-D7B0B26BB2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7413" y="3038475"/>
            <a:ext cx="65087" cy="6223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rgbClr val="33CC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22" name="Rectangle 39">
            <a:extLst>
              <a:ext uri="{FF2B5EF4-FFF2-40B4-BE49-F238E27FC236}">
                <a16:creationId xmlns:a16="http://schemas.microsoft.com/office/drawing/2014/main" id="{E012BB20-2A5A-46E5-832C-6ACC1E540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250" y="3040063"/>
            <a:ext cx="65088" cy="622300"/>
          </a:xfrm>
          <a:prstGeom prst="rect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23" name="Rectangle 40">
            <a:extLst>
              <a:ext uri="{FF2B5EF4-FFF2-40B4-BE49-F238E27FC236}">
                <a16:creationId xmlns:a16="http://schemas.microsoft.com/office/drawing/2014/main" id="{7661D445-746C-4A46-8090-5E810AFD4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2675" y="3038475"/>
            <a:ext cx="65088" cy="622300"/>
          </a:xfrm>
          <a:prstGeom prst="rect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24" name="Rectangle 41">
            <a:extLst>
              <a:ext uri="{FF2B5EF4-FFF2-40B4-BE49-F238E27FC236}">
                <a16:creationId xmlns:a16="http://schemas.microsoft.com/office/drawing/2014/main" id="{FD2690A4-9F34-497D-AD5E-7C2E13DAFF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9513" y="3038475"/>
            <a:ext cx="65087" cy="622300"/>
          </a:xfrm>
          <a:prstGeom prst="rect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25" name="Rectangle 42">
            <a:extLst>
              <a:ext uri="{FF2B5EF4-FFF2-40B4-BE49-F238E27FC236}">
                <a16:creationId xmlns:a16="http://schemas.microsoft.com/office/drawing/2014/main" id="{1708B7C9-C911-486B-964F-1EB275FFC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4763" y="3038475"/>
            <a:ext cx="65087" cy="622300"/>
          </a:xfrm>
          <a:prstGeom prst="rect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26" name="Rectangle 43">
            <a:extLst>
              <a:ext uri="{FF2B5EF4-FFF2-40B4-BE49-F238E27FC236}">
                <a16:creationId xmlns:a16="http://schemas.microsoft.com/office/drawing/2014/main" id="{A5A1B1C4-3A62-4DF3-87A7-3D904AB65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3038475"/>
            <a:ext cx="65088" cy="622300"/>
          </a:xfrm>
          <a:prstGeom prst="rect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27" name="Rectangle 45">
            <a:extLst>
              <a:ext uri="{FF2B5EF4-FFF2-40B4-BE49-F238E27FC236}">
                <a16:creationId xmlns:a16="http://schemas.microsoft.com/office/drawing/2014/main" id="{BCC945AF-021E-4B87-9112-AA68DEFB3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3675" y="3038475"/>
            <a:ext cx="65088" cy="622300"/>
          </a:xfrm>
          <a:prstGeom prst="rect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28" name="Rectangle 46">
            <a:extLst>
              <a:ext uri="{FF2B5EF4-FFF2-40B4-BE49-F238E27FC236}">
                <a16:creationId xmlns:a16="http://schemas.microsoft.com/office/drawing/2014/main" id="{29DC5FE5-F6AD-40EE-A25E-C3A2F9D70F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8925" y="3038475"/>
            <a:ext cx="65088" cy="622300"/>
          </a:xfrm>
          <a:prstGeom prst="rect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29" name="Rectangle 47">
            <a:extLst>
              <a:ext uri="{FF2B5EF4-FFF2-40B4-BE49-F238E27FC236}">
                <a16:creationId xmlns:a16="http://schemas.microsoft.com/office/drawing/2014/main" id="{4A8F9582-9DBC-4E17-98FB-153C295D9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175" y="3038475"/>
            <a:ext cx="65088" cy="622300"/>
          </a:xfrm>
          <a:prstGeom prst="rect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30" name="Rectangle 50">
            <a:extLst>
              <a:ext uri="{FF2B5EF4-FFF2-40B4-BE49-F238E27FC236}">
                <a16:creationId xmlns:a16="http://schemas.microsoft.com/office/drawing/2014/main" id="{698BBAF6-5D7F-41E7-BB84-4EE4C4A9AE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0538" y="3038475"/>
            <a:ext cx="65087" cy="622300"/>
          </a:xfrm>
          <a:prstGeom prst="rect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31" name="Rectangle 51">
            <a:extLst>
              <a:ext uri="{FF2B5EF4-FFF2-40B4-BE49-F238E27FC236}">
                <a16:creationId xmlns:a16="http://schemas.microsoft.com/office/drawing/2014/main" id="{613D61DE-0E16-4FB6-B247-66DAE894BA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8963" y="3040063"/>
            <a:ext cx="65087" cy="622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32" name="Rectangle 52">
            <a:extLst>
              <a:ext uri="{FF2B5EF4-FFF2-40B4-BE49-F238E27FC236}">
                <a16:creationId xmlns:a16="http://schemas.microsoft.com/office/drawing/2014/main" id="{278D5CEE-BCF0-4C2F-B14A-7A27D822FB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038475"/>
            <a:ext cx="65088" cy="622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33" name="Rectangle 53">
            <a:extLst>
              <a:ext uri="{FF2B5EF4-FFF2-40B4-BE49-F238E27FC236}">
                <a16:creationId xmlns:a16="http://schemas.microsoft.com/office/drawing/2014/main" id="{746FBD49-4AB6-4B89-8EF9-BA5C69E099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2638" y="3038475"/>
            <a:ext cx="65087" cy="622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34" name="Rectangle 54">
            <a:extLst>
              <a:ext uri="{FF2B5EF4-FFF2-40B4-BE49-F238E27FC236}">
                <a16:creationId xmlns:a16="http://schemas.microsoft.com/office/drawing/2014/main" id="{33EFE7E8-466F-4A34-992F-DC130D939E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9475" y="3038475"/>
            <a:ext cx="65088" cy="622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35" name="Rectangle 55">
            <a:extLst>
              <a:ext uri="{FF2B5EF4-FFF2-40B4-BE49-F238E27FC236}">
                <a16:creationId xmlns:a16="http://schemas.microsoft.com/office/drawing/2014/main" id="{AD7320D8-66A0-4782-A610-318F4E98A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3038475"/>
            <a:ext cx="65088" cy="622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36" name="Rectangle 56">
            <a:extLst>
              <a:ext uri="{FF2B5EF4-FFF2-40B4-BE49-F238E27FC236}">
                <a16:creationId xmlns:a16="http://schemas.microsoft.com/office/drawing/2014/main" id="{608BD4A1-9E8B-4ABA-92E5-7AABACD12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6800" y="3038475"/>
            <a:ext cx="65088" cy="622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37" name="Rectangle 57">
            <a:extLst>
              <a:ext uri="{FF2B5EF4-FFF2-40B4-BE49-F238E27FC236}">
                <a16:creationId xmlns:a16="http://schemas.microsoft.com/office/drawing/2014/main" id="{FA54F505-EA98-48DD-B449-BCCD94073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2050" y="3038475"/>
            <a:ext cx="65088" cy="622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38" name="Rectangle 58">
            <a:extLst>
              <a:ext uri="{FF2B5EF4-FFF2-40B4-BE49-F238E27FC236}">
                <a16:creationId xmlns:a16="http://schemas.microsoft.com/office/drawing/2014/main" id="{A50088E6-2036-4793-B062-D0979C020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8888" y="3038475"/>
            <a:ext cx="65087" cy="622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39" name="Rectangle 59">
            <a:extLst>
              <a:ext uri="{FF2B5EF4-FFF2-40B4-BE49-F238E27FC236}">
                <a16:creationId xmlns:a16="http://schemas.microsoft.com/office/drawing/2014/main" id="{AB0D099A-408A-4856-B764-265C5646CB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7788" y="3038475"/>
            <a:ext cx="65087" cy="622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40" name="Rectangle 60">
            <a:extLst>
              <a:ext uri="{FF2B5EF4-FFF2-40B4-BE49-F238E27FC236}">
                <a16:creationId xmlns:a16="http://schemas.microsoft.com/office/drawing/2014/main" id="{BCFEB721-3AA8-4DFB-9205-77CFBDE50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3038" y="3038475"/>
            <a:ext cx="65087" cy="622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41" name="Rectangle 61">
            <a:extLst>
              <a:ext uri="{FF2B5EF4-FFF2-40B4-BE49-F238E27FC236}">
                <a16:creationId xmlns:a16="http://schemas.microsoft.com/office/drawing/2014/main" id="{B77DBE21-A049-4AE3-ADD8-925300BFA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6700" y="3036888"/>
            <a:ext cx="65088" cy="6223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42" name="Rectangle 62">
            <a:extLst>
              <a:ext uri="{FF2B5EF4-FFF2-40B4-BE49-F238E27FC236}">
                <a16:creationId xmlns:a16="http://schemas.microsoft.com/office/drawing/2014/main" id="{3204F34E-CAC4-44D6-8D51-DAE8E9E1E8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3036888"/>
            <a:ext cx="65088" cy="6223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43" name="Rectangle 63">
            <a:extLst>
              <a:ext uri="{FF2B5EF4-FFF2-40B4-BE49-F238E27FC236}">
                <a16:creationId xmlns:a16="http://schemas.microsoft.com/office/drawing/2014/main" id="{5F7C84D6-ED73-4CFC-8BC3-F7CCDFA67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5613" y="3036888"/>
            <a:ext cx="65087" cy="6223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44" name="Rectangle 64">
            <a:extLst>
              <a:ext uri="{FF2B5EF4-FFF2-40B4-BE49-F238E27FC236}">
                <a16:creationId xmlns:a16="http://schemas.microsoft.com/office/drawing/2014/main" id="{35C8C1C2-6152-4FFE-A518-FA0A159F1A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0863" y="3036888"/>
            <a:ext cx="65087" cy="6223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45" name="Rectangle 65">
            <a:extLst>
              <a:ext uri="{FF2B5EF4-FFF2-40B4-BE49-F238E27FC236}">
                <a16:creationId xmlns:a16="http://schemas.microsoft.com/office/drawing/2014/main" id="{1C3B7FF5-6D33-4947-9894-BAFB08C76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9763" y="3036888"/>
            <a:ext cx="65087" cy="6223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46" name="Rectangle 66">
            <a:extLst>
              <a:ext uri="{FF2B5EF4-FFF2-40B4-BE49-F238E27FC236}">
                <a16:creationId xmlns:a16="http://schemas.microsoft.com/office/drawing/2014/main" id="{A9F4B258-E006-46BE-82AD-1286879EA6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5013" y="3036888"/>
            <a:ext cx="65087" cy="6223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47" name="Rectangle 68">
            <a:extLst>
              <a:ext uri="{FF2B5EF4-FFF2-40B4-BE49-F238E27FC236}">
                <a16:creationId xmlns:a16="http://schemas.microsoft.com/office/drawing/2014/main" id="{E2FB203B-96FF-4A44-A2DE-7ECC6389A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1850" y="3038475"/>
            <a:ext cx="65088" cy="6223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48" name="Rectangle 69">
            <a:extLst>
              <a:ext uri="{FF2B5EF4-FFF2-40B4-BE49-F238E27FC236}">
                <a16:creationId xmlns:a16="http://schemas.microsoft.com/office/drawing/2014/main" id="{AE2AB767-57C8-4F86-B585-34AFDF5FC8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8688" y="3040063"/>
            <a:ext cx="65087" cy="6223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49" name="Rectangle 70">
            <a:extLst>
              <a:ext uri="{FF2B5EF4-FFF2-40B4-BE49-F238E27FC236}">
                <a16:creationId xmlns:a16="http://schemas.microsoft.com/office/drawing/2014/main" id="{C322C627-3E4F-4A31-B066-43BC7B4C8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5525" y="3038475"/>
            <a:ext cx="65088" cy="6223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50" name="Rectangle 71">
            <a:extLst>
              <a:ext uri="{FF2B5EF4-FFF2-40B4-BE49-F238E27FC236}">
                <a16:creationId xmlns:a16="http://schemas.microsoft.com/office/drawing/2014/main" id="{308AE3FF-B7ED-4C63-B693-3FB0983B6D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3950" y="3038475"/>
            <a:ext cx="65088" cy="6223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51" name="Rectangle 72">
            <a:extLst>
              <a:ext uri="{FF2B5EF4-FFF2-40B4-BE49-F238E27FC236}">
                <a16:creationId xmlns:a16="http://schemas.microsoft.com/office/drawing/2014/main" id="{4285D5F2-545B-42E3-8D6F-E561177EA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9200" y="3038475"/>
            <a:ext cx="65088" cy="6223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52" name="Rectangle 73">
            <a:extLst>
              <a:ext uri="{FF2B5EF4-FFF2-40B4-BE49-F238E27FC236}">
                <a16:creationId xmlns:a16="http://schemas.microsoft.com/office/drawing/2014/main" id="{2D601489-54F8-434A-B6D3-8C9F3490C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4450" y="3038475"/>
            <a:ext cx="65088" cy="6223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53" name="Rectangle 74">
            <a:extLst>
              <a:ext uri="{FF2B5EF4-FFF2-40B4-BE49-F238E27FC236}">
                <a16:creationId xmlns:a16="http://schemas.microsoft.com/office/drawing/2014/main" id="{BA3CBAAE-7786-4605-B764-58E008BEC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6525" y="3038475"/>
            <a:ext cx="65088" cy="6223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54" name="Rectangle 75">
            <a:extLst>
              <a:ext uri="{FF2B5EF4-FFF2-40B4-BE49-F238E27FC236}">
                <a16:creationId xmlns:a16="http://schemas.microsoft.com/office/drawing/2014/main" id="{5207EAE2-77E1-4C1C-9972-4FFE46418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3363" y="3038475"/>
            <a:ext cx="65087" cy="6223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55" name="Rectangle 76">
            <a:extLst>
              <a:ext uri="{FF2B5EF4-FFF2-40B4-BE49-F238E27FC236}">
                <a16:creationId xmlns:a16="http://schemas.microsoft.com/office/drawing/2014/main" id="{CD266863-1526-40FE-BD95-4CFD2AE2E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038475"/>
            <a:ext cx="65087" cy="622300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56" name="Rectangle 78">
            <a:extLst>
              <a:ext uri="{FF2B5EF4-FFF2-40B4-BE49-F238E27FC236}">
                <a16:creationId xmlns:a16="http://schemas.microsoft.com/office/drawing/2014/main" id="{FDE4C14E-984E-485E-9EEF-1818EED29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4550" y="3776663"/>
            <a:ext cx="3408363" cy="88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57" name="Rectangle 79">
            <a:extLst>
              <a:ext uri="{FF2B5EF4-FFF2-40B4-BE49-F238E27FC236}">
                <a16:creationId xmlns:a16="http://schemas.microsoft.com/office/drawing/2014/main" id="{00CB801B-73BA-439B-AEEC-C01A63731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0275" y="2928938"/>
            <a:ext cx="3408363" cy="88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4558" name="Line 80">
            <a:extLst>
              <a:ext uri="{FF2B5EF4-FFF2-40B4-BE49-F238E27FC236}">
                <a16:creationId xmlns:a16="http://schemas.microsoft.com/office/drawing/2014/main" id="{F15C452B-D1C4-449A-9C27-EAAF40A601FB}"/>
              </a:ext>
            </a:extLst>
          </p:cNvPr>
          <p:cNvSpPr>
            <a:spLocks noChangeShapeType="1"/>
          </p:cNvSpPr>
          <p:nvPr/>
        </p:nvSpPr>
        <p:spPr bwMode="auto">
          <a:xfrm>
            <a:off x="4762500" y="3890963"/>
            <a:ext cx="868363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59" name="Line 82">
            <a:extLst>
              <a:ext uri="{FF2B5EF4-FFF2-40B4-BE49-F238E27FC236}">
                <a16:creationId xmlns:a16="http://schemas.microsoft.com/office/drawing/2014/main" id="{C7641CC5-8110-4180-9377-ED614389532E}"/>
              </a:ext>
            </a:extLst>
          </p:cNvPr>
          <p:cNvSpPr>
            <a:spLocks noChangeShapeType="1"/>
          </p:cNvSpPr>
          <p:nvPr/>
        </p:nvSpPr>
        <p:spPr bwMode="auto">
          <a:xfrm>
            <a:off x="5697538" y="3892550"/>
            <a:ext cx="868362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60" name="Line 83">
            <a:extLst>
              <a:ext uri="{FF2B5EF4-FFF2-40B4-BE49-F238E27FC236}">
                <a16:creationId xmlns:a16="http://schemas.microsoft.com/office/drawing/2014/main" id="{EFC97D8C-8F1A-464E-99E2-ADE430BF40D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91375" y="3890963"/>
            <a:ext cx="801688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61" name="Line 84">
            <a:extLst>
              <a:ext uri="{FF2B5EF4-FFF2-40B4-BE49-F238E27FC236}">
                <a16:creationId xmlns:a16="http://schemas.microsoft.com/office/drawing/2014/main" id="{18EBBB57-FAEB-41E5-891F-0D7E78F1506B}"/>
              </a:ext>
            </a:extLst>
          </p:cNvPr>
          <p:cNvSpPr>
            <a:spLocks noChangeShapeType="1"/>
          </p:cNvSpPr>
          <p:nvPr/>
        </p:nvSpPr>
        <p:spPr bwMode="auto">
          <a:xfrm>
            <a:off x="6621463" y="3892550"/>
            <a:ext cx="528637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62" name="Line 87">
            <a:extLst>
              <a:ext uri="{FF2B5EF4-FFF2-40B4-BE49-F238E27FC236}">
                <a16:creationId xmlns:a16="http://schemas.microsoft.com/office/drawing/2014/main" id="{10CB1245-E93C-421D-BB49-640DF203247A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4575" y="3914775"/>
            <a:ext cx="0" cy="233363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63" name="Line 88">
            <a:extLst>
              <a:ext uri="{FF2B5EF4-FFF2-40B4-BE49-F238E27FC236}">
                <a16:creationId xmlns:a16="http://schemas.microsoft.com/office/drawing/2014/main" id="{ADC4BCD1-C188-4121-9B48-F76399E7DB7D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3300" y="3910013"/>
            <a:ext cx="0" cy="23336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64" name="Line 89">
            <a:extLst>
              <a:ext uri="{FF2B5EF4-FFF2-40B4-BE49-F238E27FC236}">
                <a16:creationId xmlns:a16="http://schemas.microsoft.com/office/drawing/2014/main" id="{0DF999FA-472E-43BA-BD25-858A82D22842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2450" y="3910013"/>
            <a:ext cx="0" cy="23336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65" name="Line 90">
            <a:extLst>
              <a:ext uri="{FF2B5EF4-FFF2-40B4-BE49-F238E27FC236}">
                <a16:creationId xmlns:a16="http://schemas.microsoft.com/office/drawing/2014/main" id="{82FB0039-FB01-4054-BBEE-C02975C431FA}"/>
              </a:ext>
            </a:extLst>
          </p:cNvPr>
          <p:cNvSpPr>
            <a:spLocks noChangeShapeType="1"/>
          </p:cNvSpPr>
          <p:nvPr/>
        </p:nvSpPr>
        <p:spPr bwMode="auto">
          <a:xfrm>
            <a:off x="7559675" y="3910013"/>
            <a:ext cx="0" cy="23336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4566" name="Text Box 91">
            <a:extLst>
              <a:ext uri="{FF2B5EF4-FFF2-40B4-BE49-F238E27FC236}">
                <a16:creationId xmlns:a16="http://schemas.microsoft.com/office/drawing/2014/main" id="{4A670A67-F314-4D17-9F54-DC09A5FB63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0750" y="4138613"/>
            <a:ext cx="693738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sent 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ACKed</a:t>
            </a:r>
          </a:p>
        </p:txBody>
      </p:sp>
      <p:sp>
        <p:nvSpPr>
          <p:cNvPr id="64567" name="Text Box 92">
            <a:extLst>
              <a:ext uri="{FF2B5EF4-FFF2-40B4-BE49-F238E27FC236}">
                <a16:creationId xmlns:a16="http://schemas.microsoft.com/office/drawing/2014/main" id="{47AB2D49-1CBC-46E7-AD42-9A783D5655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1825" y="4144963"/>
            <a:ext cx="1066800" cy="66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sent, not-yet ACKed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(</a:t>
            </a:r>
            <a:r>
              <a:rPr lang="ja-JP" altLang="en-US" sz="1400">
                <a:latin typeface="Tahoma" panose="020B0604030504040204" pitchFamily="34" charset="0"/>
              </a:rPr>
              <a:t>“</a:t>
            </a:r>
            <a:r>
              <a:rPr lang="en-US" altLang="ja-JP" sz="1400">
                <a:latin typeface="Tahoma" panose="020B0604030504040204" pitchFamily="34" charset="0"/>
              </a:rPr>
              <a:t>in-flight</a:t>
            </a:r>
            <a:r>
              <a:rPr lang="ja-JP" altLang="en-US" sz="1400">
                <a:latin typeface="Tahoma" panose="020B0604030504040204" pitchFamily="34" charset="0"/>
              </a:rPr>
              <a:t>”</a:t>
            </a:r>
            <a:r>
              <a:rPr lang="en-US" altLang="ja-JP" sz="1400">
                <a:latin typeface="Tahoma" panose="020B0604030504040204" pitchFamily="34" charset="0"/>
              </a:rPr>
              <a:t>)</a:t>
            </a:r>
            <a:endParaRPr lang="en-US" altLang="en-US" sz="1400">
              <a:latin typeface="Tahoma" panose="020B0604030504040204" pitchFamily="34" charset="0"/>
            </a:endParaRPr>
          </a:p>
        </p:txBody>
      </p:sp>
      <p:sp>
        <p:nvSpPr>
          <p:cNvPr id="64568" name="Text Box 93">
            <a:extLst>
              <a:ext uri="{FF2B5EF4-FFF2-40B4-BE49-F238E27FC236}">
                <a16:creationId xmlns:a16="http://schemas.microsoft.com/office/drawing/2014/main" id="{6B865892-FC5F-4253-8E3B-003C8E3747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1313" y="4140200"/>
            <a:ext cx="1066800" cy="66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usable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but not 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yet sent</a:t>
            </a:r>
          </a:p>
        </p:txBody>
      </p:sp>
      <p:sp>
        <p:nvSpPr>
          <p:cNvPr id="64569" name="Text Box 94">
            <a:extLst>
              <a:ext uri="{FF2B5EF4-FFF2-40B4-BE49-F238E27FC236}">
                <a16:creationId xmlns:a16="http://schemas.microsoft.com/office/drawing/2014/main" id="{C5FCBCC9-6C1B-46DB-9EA4-30FA50DE11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8550" y="4144963"/>
            <a:ext cx="81915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not 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usable</a:t>
            </a:r>
          </a:p>
        </p:txBody>
      </p:sp>
      <p:sp>
        <p:nvSpPr>
          <p:cNvPr id="64570" name="Text Box 96">
            <a:extLst>
              <a:ext uri="{FF2B5EF4-FFF2-40B4-BE49-F238E27FC236}">
                <a16:creationId xmlns:a16="http://schemas.microsoft.com/office/drawing/2014/main" id="{DB4614BB-4B86-489A-ACCB-62C5121D27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2573338"/>
            <a:ext cx="1131888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window size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latin typeface="Tahoma" panose="020B0604030504040204" pitchFamily="34" charset="0"/>
              </a:rPr>
              <a:t> N</a:t>
            </a:r>
          </a:p>
        </p:txBody>
      </p:sp>
      <p:grpSp>
        <p:nvGrpSpPr>
          <p:cNvPr id="64571" name="Group 99">
            <a:extLst>
              <a:ext uri="{FF2B5EF4-FFF2-40B4-BE49-F238E27FC236}">
                <a16:creationId xmlns:a16="http://schemas.microsoft.com/office/drawing/2014/main" id="{16764AC4-CB16-4EDC-8B5C-694662A13C62}"/>
              </a:ext>
            </a:extLst>
          </p:cNvPr>
          <p:cNvGrpSpPr>
            <a:grpSpLocks/>
          </p:cNvGrpSpPr>
          <p:nvPr/>
        </p:nvGrpSpPr>
        <p:grpSpPr bwMode="auto">
          <a:xfrm>
            <a:off x="6557963" y="2797175"/>
            <a:ext cx="593725" cy="136525"/>
            <a:chOff x="4250" y="1692"/>
            <a:chExt cx="374" cy="86"/>
          </a:xfrm>
        </p:grpSpPr>
        <p:sp>
          <p:nvSpPr>
            <p:cNvPr id="64597" name="Line 97">
              <a:extLst>
                <a:ext uri="{FF2B5EF4-FFF2-40B4-BE49-F238E27FC236}">
                  <a16:creationId xmlns:a16="http://schemas.microsoft.com/office/drawing/2014/main" id="{F624D053-A94B-49F1-9255-8A4F3F9433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0" y="1738"/>
              <a:ext cx="374" cy="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598" name="Line 98">
              <a:extLst>
                <a:ext uri="{FF2B5EF4-FFF2-40B4-BE49-F238E27FC236}">
                  <a16:creationId xmlns:a16="http://schemas.microsoft.com/office/drawing/2014/main" id="{A45C2B4E-3B2E-432F-9890-2535C28940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2" y="1692"/>
              <a:ext cx="0" cy="8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4572" name="Group 100">
            <a:extLst>
              <a:ext uri="{FF2B5EF4-FFF2-40B4-BE49-F238E27FC236}">
                <a16:creationId xmlns:a16="http://schemas.microsoft.com/office/drawing/2014/main" id="{CD528748-1084-4044-BC87-209688F215A8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5665788" y="2822575"/>
            <a:ext cx="593725" cy="136525"/>
            <a:chOff x="4250" y="1692"/>
            <a:chExt cx="374" cy="86"/>
          </a:xfrm>
        </p:grpSpPr>
        <p:sp>
          <p:nvSpPr>
            <p:cNvPr id="64595" name="Line 101">
              <a:extLst>
                <a:ext uri="{FF2B5EF4-FFF2-40B4-BE49-F238E27FC236}">
                  <a16:creationId xmlns:a16="http://schemas.microsoft.com/office/drawing/2014/main" id="{7B3C27BB-6B01-4FB7-900D-42ABDEEAB6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7" y="1745"/>
              <a:ext cx="374" cy="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596" name="Line 102">
              <a:extLst>
                <a:ext uri="{FF2B5EF4-FFF2-40B4-BE49-F238E27FC236}">
                  <a16:creationId xmlns:a16="http://schemas.microsoft.com/office/drawing/2014/main" id="{686B7AFA-6E2C-4312-A6EF-94635181E1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9" y="1699"/>
              <a:ext cx="0" cy="8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4573" name="Text Box 196">
            <a:extLst>
              <a:ext uri="{FF2B5EF4-FFF2-40B4-BE49-F238E27FC236}">
                <a16:creationId xmlns:a16="http://schemas.microsoft.com/office/drawing/2014/main" id="{F7CF4CE2-3E74-4F52-A71B-5EB29561C9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6650" y="3592513"/>
            <a:ext cx="31781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lvl="1" algn="ctr">
              <a:lnSpc>
                <a:spcPct val="10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n-US" sz="1400" i="1">
                <a:latin typeface="Tahoma" panose="020B0604030504040204" pitchFamily="34" charset="0"/>
              </a:rPr>
              <a:t>sender sequence number space </a:t>
            </a:r>
          </a:p>
        </p:txBody>
      </p:sp>
      <p:grpSp>
        <p:nvGrpSpPr>
          <p:cNvPr id="187591" name="Group 199">
            <a:extLst>
              <a:ext uri="{FF2B5EF4-FFF2-40B4-BE49-F238E27FC236}">
                <a16:creationId xmlns:a16="http://schemas.microsoft.com/office/drawing/2014/main" id="{62AC9FB0-DDDF-49F7-B092-1B10D98962BD}"/>
              </a:ext>
            </a:extLst>
          </p:cNvPr>
          <p:cNvGrpSpPr>
            <a:grpSpLocks/>
          </p:cNvGrpSpPr>
          <p:nvPr/>
        </p:nvGrpSpPr>
        <p:grpSpPr bwMode="auto">
          <a:xfrm>
            <a:off x="4449763" y="1068388"/>
            <a:ext cx="2952750" cy="1954212"/>
            <a:chOff x="2768" y="673"/>
            <a:chExt cx="1860" cy="1231"/>
          </a:xfrm>
        </p:grpSpPr>
        <p:sp>
          <p:nvSpPr>
            <p:cNvPr id="64575" name="Rectangle 171">
              <a:extLst>
                <a:ext uri="{FF2B5EF4-FFF2-40B4-BE49-F238E27FC236}">
                  <a16:creationId xmlns:a16="http://schemas.microsoft.com/office/drawing/2014/main" id="{E055C288-BEED-40AF-93A4-FA919B20A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" y="1028"/>
              <a:ext cx="1202" cy="130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64576" name="Group 172">
              <a:extLst>
                <a:ext uri="{FF2B5EF4-FFF2-40B4-BE49-F238E27FC236}">
                  <a16:creationId xmlns:a16="http://schemas.microsoft.com/office/drawing/2014/main" id="{1EEC459A-570F-4998-93C6-DFFB610183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0" y="872"/>
              <a:ext cx="1252" cy="714"/>
              <a:chOff x="1976" y="2984"/>
              <a:chExt cx="1252" cy="714"/>
            </a:xfrm>
          </p:grpSpPr>
          <p:sp>
            <p:nvSpPr>
              <p:cNvPr id="64579" name="Rectangle 173">
                <a:extLst>
                  <a:ext uri="{FF2B5EF4-FFF2-40B4-BE49-F238E27FC236}">
                    <a16:creationId xmlns:a16="http://schemas.microsoft.com/office/drawing/2014/main" id="{D9C56EB3-98DB-4A38-8694-A3785C22E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4" y="2995"/>
                <a:ext cx="1210" cy="703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4580" name="Text Box 174">
                <a:extLst>
                  <a:ext uri="{FF2B5EF4-FFF2-40B4-BE49-F238E27FC236}">
                    <a16:creationId xmlns:a16="http://schemas.microsoft.com/office/drawing/2014/main" id="{03A18EF1-0552-4497-947F-68E6344C26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01" y="2984"/>
                <a:ext cx="580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source port #</a:t>
                </a:r>
              </a:p>
            </p:txBody>
          </p:sp>
          <p:sp>
            <p:nvSpPr>
              <p:cNvPr id="64581" name="Text Box 175">
                <a:extLst>
                  <a:ext uri="{FF2B5EF4-FFF2-40B4-BE49-F238E27FC236}">
                    <a16:creationId xmlns:a16="http://schemas.microsoft.com/office/drawing/2014/main" id="{620922B4-64A5-4B1E-BE6D-9366369DDA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8" y="2987"/>
                <a:ext cx="491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dest port #</a:t>
                </a:r>
              </a:p>
            </p:txBody>
          </p:sp>
          <p:sp>
            <p:nvSpPr>
              <p:cNvPr id="64582" name="Text Box 176">
                <a:extLst>
                  <a:ext uri="{FF2B5EF4-FFF2-40B4-BE49-F238E27FC236}">
                    <a16:creationId xmlns:a16="http://schemas.microsoft.com/office/drawing/2014/main" id="{00D0993A-A0B5-4088-9B44-8D5A1718E1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54" y="3117"/>
                <a:ext cx="91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200">
                    <a:solidFill>
                      <a:schemeClr val="bg1"/>
                    </a:solidFill>
                    <a:latin typeface="Arial" panose="020B0604020202020204" pitchFamily="34" charset="0"/>
                  </a:rPr>
                  <a:t>sequence number</a:t>
                </a:r>
              </a:p>
            </p:txBody>
          </p:sp>
          <p:sp>
            <p:nvSpPr>
              <p:cNvPr id="64583" name="Text Box 177">
                <a:extLst>
                  <a:ext uri="{FF2B5EF4-FFF2-40B4-BE49-F238E27FC236}">
                    <a16:creationId xmlns:a16="http://schemas.microsoft.com/office/drawing/2014/main" id="{C5B8D6F3-7D41-4195-8A5B-2D44BFDCAA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76" y="3257"/>
                <a:ext cx="125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200">
                    <a:latin typeface="Arial" panose="020B0604020202020204" pitchFamily="34" charset="0"/>
                  </a:rPr>
                  <a:t>acknowledgement number</a:t>
                </a:r>
              </a:p>
            </p:txBody>
          </p:sp>
          <p:sp>
            <p:nvSpPr>
              <p:cNvPr id="64584" name="Text Box 178">
                <a:extLst>
                  <a:ext uri="{FF2B5EF4-FFF2-40B4-BE49-F238E27FC236}">
                    <a16:creationId xmlns:a16="http://schemas.microsoft.com/office/drawing/2014/main" id="{CF0243B4-73CF-41B5-9803-A11A8D2F0A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53" y="3544"/>
                <a:ext cx="475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checksum</a:t>
                </a:r>
              </a:p>
            </p:txBody>
          </p:sp>
          <p:sp>
            <p:nvSpPr>
              <p:cNvPr id="64585" name="Line 179">
                <a:extLst>
                  <a:ext uri="{FF2B5EF4-FFF2-40B4-BE49-F238E27FC236}">
                    <a16:creationId xmlns:a16="http://schemas.microsoft.com/office/drawing/2014/main" id="{3CA36A75-048A-4ABC-BE42-245B66FBE6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94" y="3138"/>
                <a:ext cx="12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4586" name="Line 180">
                <a:extLst>
                  <a:ext uri="{FF2B5EF4-FFF2-40B4-BE49-F238E27FC236}">
                    <a16:creationId xmlns:a16="http://schemas.microsoft.com/office/drawing/2014/main" id="{708A4691-F5EF-49FA-9360-33D6F72A89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94" y="3274"/>
                <a:ext cx="12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4587" name="Line 181">
                <a:extLst>
                  <a:ext uri="{FF2B5EF4-FFF2-40B4-BE49-F238E27FC236}">
                    <a16:creationId xmlns:a16="http://schemas.microsoft.com/office/drawing/2014/main" id="{FBAE86A9-7CB6-4A11-A235-C27EABAAE0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92" y="3414"/>
                <a:ext cx="12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4588" name="Line 182">
                <a:extLst>
                  <a:ext uri="{FF2B5EF4-FFF2-40B4-BE49-F238E27FC236}">
                    <a16:creationId xmlns:a16="http://schemas.microsoft.com/office/drawing/2014/main" id="{7DB9450A-3E6C-4E66-AD84-AF315081F0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88" y="2994"/>
                <a:ext cx="0" cy="1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4589" name="Line 183">
                <a:extLst>
                  <a:ext uri="{FF2B5EF4-FFF2-40B4-BE49-F238E27FC236}">
                    <a16:creationId xmlns:a16="http://schemas.microsoft.com/office/drawing/2014/main" id="{ED9B1B8B-3A67-4CA4-8E94-6CD23CE540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88" y="3416"/>
                <a:ext cx="0" cy="2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4590" name="Line 184">
                <a:extLst>
                  <a:ext uri="{FF2B5EF4-FFF2-40B4-BE49-F238E27FC236}">
                    <a16:creationId xmlns:a16="http://schemas.microsoft.com/office/drawing/2014/main" id="{90F2485B-3F95-4C67-A4EE-7F3B95C5E7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94" y="3548"/>
                <a:ext cx="12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4591" name="Text Box 185">
                <a:extLst>
                  <a:ext uri="{FF2B5EF4-FFF2-40B4-BE49-F238E27FC236}">
                    <a16:creationId xmlns:a16="http://schemas.microsoft.com/office/drawing/2014/main" id="{1E567617-A091-4557-B545-754CD18028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08" y="3390"/>
                <a:ext cx="323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200">
                    <a:latin typeface="Arial" panose="020B0604020202020204" pitchFamily="34" charset="0"/>
                  </a:rPr>
                  <a:t>rwnd</a:t>
                </a:r>
              </a:p>
            </p:txBody>
          </p:sp>
          <p:sp>
            <p:nvSpPr>
              <p:cNvPr id="64592" name="Text Box 186">
                <a:extLst>
                  <a:ext uri="{FF2B5EF4-FFF2-40B4-BE49-F238E27FC236}">
                    <a16:creationId xmlns:a16="http://schemas.microsoft.com/office/drawing/2014/main" id="{EADC2668-9F4D-4681-8825-C9DD48834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51" y="3544"/>
                <a:ext cx="496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panose="020B0604020202020204" pitchFamily="34" charset="0"/>
                  </a:rPr>
                  <a:t>urg pointer</a:t>
                </a:r>
              </a:p>
            </p:txBody>
          </p:sp>
          <p:sp>
            <p:nvSpPr>
              <p:cNvPr id="64593" name="Line 187">
                <a:extLst>
                  <a:ext uri="{FF2B5EF4-FFF2-40B4-BE49-F238E27FC236}">
                    <a16:creationId xmlns:a16="http://schemas.microsoft.com/office/drawing/2014/main" id="{97149D03-4D2A-435D-976A-F198BEC73E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8" y="3413"/>
                <a:ext cx="0" cy="13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4594" name="Line 188">
                <a:extLst>
                  <a:ext uri="{FF2B5EF4-FFF2-40B4-BE49-F238E27FC236}">
                    <a16:creationId xmlns:a16="http://schemas.microsoft.com/office/drawing/2014/main" id="{A9217B31-ACF9-40EA-9FE8-ED90CE405C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3" y="3412"/>
                <a:ext cx="0" cy="13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64577" name="Text Box 189">
              <a:extLst>
                <a:ext uri="{FF2B5EF4-FFF2-40B4-BE49-F238E27FC236}">
                  <a16:creationId xmlns:a16="http://schemas.microsoft.com/office/drawing/2014/main" id="{C998C043-EE9C-407F-892D-EBD7B7E93F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68" y="673"/>
              <a:ext cx="186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outgoing segment from sender</a:t>
              </a:r>
            </a:p>
          </p:txBody>
        </p:sp>
        <p:sp>
          <p:nvSpPr>
            <p:cNvPr id="64578" name="Freeform 190">
              <a:extLst>
                <a:ext uri="{FF2B5EF4-FFF2-40B4-BE49-F238E27FC236}">
                  <a16:creationId xmlns:a16="http://schemas.microsoft.com/office/drawing/2014/main" id="{AE962F5F-AB09-4A7B-B1CF-9E815BEDD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1080"/>
              <a:ext cx="107" cy="824"/>
            </a:xfrm>
            <a:custGeom>
              <a:avLst/>
              <a:gdLst>
                <a:gd name="T0" fmla="*/ 0 w 107"/>
                <a:gd name="T1" fmla="*/ 0 h 910"/>
                <a:gd name="T2" fmla="*/ 107 w 107"/>
                <a:gd name="T3" fmla="*/ 0 h 910"/>
                <a:gd name="T4" fmla="*/ 107 w 107"/>
                <a:gd name="T5" fmla="*/ 305 h 9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910">
                  <a:moveTo>
                    <a:pt x="0" y="0"/>
                  </a:moveTo>
                  <a:lnTo>
                    <a:pt x="107" y="0"/>
                  </a:lnTo>
                  <a:lnTo>
                    <a:pt x="107" y="910"/>
                  </a:lnTo>
                </a:path>
              </a:pathLst>
            </a:custGeom>
            <a:noFill/>
            <a:ln w="9525" cap="flat" cmpd="sng">
              <a:solidFill>
                <a:srgbClr val="CC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87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7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87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Footer Placeholder 5">
            <a:extLst>
              <a:ext uri="{FF2B5EF4-FFF2-40B4-BE49-F238E27FC236}">
                <a16:creationId xmlns:a16="http://schemas.microsoft.com/office/drawing/2014/main" id="{0250E17B-3567-4CD9-9399-BE2B9EA367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9219" name="Slide Number Placeholder 6">
            <a:extLst>
              <a:ext uri="{FF2B5EF4-FFF2-40B4-BE49-F238E27FC236}">
                <a16:creationId xmlns:a16="http://schemas.microsoft.com/office/drawing/2014/main" id="{56F8F925-5EC7-4698-AA90-5BBF8CDDEE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9292182B-9A82-46AE-ADDD-3625656C2FD5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9220" name="Group 940">
            <a:extLst>
              <a:ext uri="{FF2B5EF4-FFF2-40B4-BE49-F238E27FC236}">
                <a16:creationId xmlns:a16="http://schemas.microsoft.com/office/drawing/2014/main" id="{EA6D155F-BF93-488B-86C4-0C461CCF6B3F}"/>
              </a:ext>
            </a:extLst>
          </p:cNvPr>
          <p:cNvGrpSpPr>
            <a:grpSpLocks/>
          </p:cNvGrpSpPr>
          <p:nvPr/>
        </p:nvGrpSpPr>
        <p:grpSpPr bwMode="auto">
          <a:xfrm>
            <a:off x="5048250" y="1524000"/>
            <a:ext cx="3540125" cy="4545013"/>
            <a:chOff x="3277" y="974"/>
            <a:chExt cx="2230" cy="2863"/>
          </a:xfrm>
        </p:grpSpPr>
        <p:sp>
          <p:nvSpPr>
            <p:cNvPr id="9350" name="Freeform 941">
              <a:extLst>
                <a:ext uri="{FF2B5EF4-FFF2-40B4-BE49-F238E27FC236}">
                  <a16:creationId xmlns:a16="http://schemas.microsoft.com/office/drawing/2014/main" id="{DF2F60DF-F55F-40D0-ADF2-1A7522C29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178 w 1036"/>
                <a:gd name="T1" fmla="*/ 11 h 675"/>
                <a:gd name="T2" fmla="*/ 711 w 1036"/>
                <a:gd name="T3" fmla="*/ 53 h 675"/>
                <a:gd name="T4" fmla="*/ 376 w 1036"/>
                <a:gd name="T5" fmla="*/ 129 h 675"/>
                <a:gd name="T6" fmla="*/ 279 w 1036"/>
                <a:gd name="T7" fmla="*/ 229 h 675"/>
                <a:gd name="T8" fmla="*/ 39 w 1036"/>
                <a:gd name="T9" fmla="*/ 297 h 675"/>
                <a:gd name="T10" fmla="*/ 31 w 1036"/>
                <a:gd name="T11" fmla="*/ 459 h 675"/>
                <a:gd name="T12" fmla="*/ 240 w 1036"/>
                <a:gd name="T13" fmla="*/ 489 h 675"/>
                <a:gd name="T14" fmla="*/ 836 w 1036"/>
                <a:gd name="T15" fmla="*/ 489 h 675"/>
                <a:gd name="T16" fmla="*/ 1088 w 1036"/>
                <a:gd name="T17" fmla="*/ 555 h 675"/>
                <a:gd name="T18" fmla="*/ 1369 w 1036"/>
                <a:gd name="T19" fmla="*/ 657 h 675"/>
                <a:gd name="T20" fmla="*/ 1583 w 1036"/>
                <a:gd name="T21" fmla="*/ 661 h 675"/>
                <a:gd name="T22" fmla="*/ 1732 w 1036"/>
                <a:gd name="T23" fmla="*/ 603 h 675"/>
                <a:gd name="T24" fmla="*/ 1807 w 1036"/>
                <a:gd name="T25" fmla="*/ 445 h 675"/>
                <a:gd name="T26" fmla="*/ 1853 w 1036"/>
                <a:gd name="T27" fmla="*/ 291 h 675"/>
                <a:gd name="T28" fmla="*/ 1859 w 1036"/>
                <a:gd name="T29" fmla="*/ 107 h 675"/>
                <a:gd name="T30" fmla="*/ 1701 w 1036"/>
                <a:gd name="T31" fmla="*/ 17 h 675"/>
                <a:gd name="T32" fmla="*/ 1412 w 1036"/>
                <a:gd name="T33" fmla="*/ 3 h 675"/>
                <a:gd name="T34" fmla="*/ 117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351" name="Group 942">
              <a:extLst>
                <a:ext uri="{FF2B5EF4-FFF2-40B4-BE49-F238E27FC236}">
                  <a16:creationId xmlns:a16="http://schemas.microsoft.com/office/drawing/2014/main" id="{8E537EB5-EA50-499F-80CF-34BB935542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9729" name="Rectangle 943">
                <a:extLst>
                  <a:ext uri="{FF2B5EF4-FFF2-40B4-BE49-F238E27FC236}">
                    <a16:creationId xmlns:a16="http://schemas.microsoft.com/office/drawing/2014/main" id="{07F6369E-FB3E-480D-9479-2C32B6B82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730" name="AutoShape 944">
                <a:extLst>
                  <a:ext uri="{FF2B5EF4-FFF2-40B4-BE49-F238E27FC236}">
                    <a16:creationId xmlns:a16="http://schemas.microsoft.com/office/drawing/2014/main" id="{43D25837-BB4B-47A4-977C-3EA19145D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240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52" name="Freeform 945">
              <a:extLst>
                <a:ext uri="{FF2B5EF4-FFF2-40B4-BE49-F238E27FC236}">
                  <a16:creationId xmlns:a16="http://schemas.microsoft.com/office/drawing/2014/main" id="{25F79943-1B04-4A12-B61B-156BE48B0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3" name="Line 946">
              <a:extLst>
                <a:ext uri="{FF2B5EF4-FFF2-40B4-BE49-F238E27FC236}">
                  <a16:creationId xmlns:a16="http://schemas.microsoft.com/office/drawing/2014/main" id="{C4A67F1F-72C8-4692-AE3D-ACD33C3FE5B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942" y="3252"/>
              <a:ext cx="330" cy="88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54" name="Line 947">
              <a:extLst>
                <a:ext uri="{FF2B5EF4-FFF2-40B4-BE49-F238E27FC236}">
                  <a16:creationId xmlns:a16="http://schemas.microsoft.com/office/drawing/2014/main" id="{6472EA43-3DA8-4E08-AF4A-2526AD3C627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55" name="Line 948">
              <a:extLst>
                <a:ext uri="{FF2B5EF4-FFF2-40B4-BE49-F238E27FC236}">
                  <a16:creationId xmlns:a16="http://schemas.microsoft.com/office/drawing/2014/main" id="{2643F403-FDF0-416D-A922-9C37992C776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5151" y="3225"/>
              <a:ext cx="0" cy="7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56" name="Line 949">
              <a:extLst>
                <a:ext uri="{FF2B5EF4-FFF2-40B4-BE49-F238E27FC236}">
                  <a16:creationId xmlns:a16="http://schemas.microsoft.com/office/drawing/2014/main" id="{00D03CF3-2547-4219-9F7B-B5BA66B36A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27" y="2977"/>
              <a:ext cx="160" cy="29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7" name="Line 950">
              <a:extLst>
                <a:ext uri="{FF2B5EF4-FFF2-40B4-BE49-F238E27FC236}">
                  <a16:creationId xmlns:a16="http://schemas.microsoft.com/office/drawing/2014/main" id="{AECDF3A1-CA19-457F-9D4D-A6B0DD87FE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3" y="3009"/>
              <a:ext cx="124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8" name="Line 951">
              <a:extLst>
                <a:ext uri="{FF2B5EF4-FFF2-40B4-BE49-F238E27FC236}">
                  <a16:creationId xmlns:a16="http://schemas.microsoft.com/office/drawing/2014/main" id="{BC47825A-1CE3-4C35-975F-18578F3EB8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0" y="3221"/>
              <a:ext cx="17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9" name="Line 952">
              <a:extLst>
                <a:ext uri="{FF2B5EF4-FFF2-40B4-BE49-F238E27FC236}">
                  <a16:creationId xmlns:a16="http://schemas.microsoft.com/office/drawing/2014/main" id="{D3BE0B57-C518-45F6-B40A-6651607837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4" y="3271"/>
              <a:ext cx="30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0" name="Line 953">
              <a:extLst>
                <a:ext uri="{FF2B5EF4-FFF2-40B4-BE49-F238E27FC236}">
                  <a16:creationId xmlns:a16="http://schemas.microsoft.com/office/drawing/2014/main" id="{93BBF754-83AC-409C-B544-F4CF946845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65" y="3213"/>
              <a:ext cx="34" cy="5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1" name="Line 954">
              <a:extLst>
                <a:ext uri="{FF2B5EF4-FFF2-40B4-BE49-F238E27FC236}">
                  <a16:creationId xmlns:a16="http://schemas.microsoft.com/office/drawing/2014/main" id="{6969E03D-D08C-46EB-89D7-928F1ABCDE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47" y="3269"/>
              <a:ext cx="1" cy="5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2" name="Line 955">
              <a:extLst>
                <a:ext uri="{FF2B5EF4-FFF2-40B4-BE49-F238E27FC236}">
                  <a16:creationId xmlns:a16="http://schemas.microsoft.com/office/drawing/2014/main" id="{464B2B1A-2D4A-4B8F-B754-64B80C2243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97" y="3274"/>
              <a:ext cx="0" cy="4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3" name="Line 956">
              <a:extLst>
                <a:ext uri="{FF2B5EF4-FFF2-40B4-BE49-F238E27FC236}">
                  <a16:creationId xmlns:a16="http://schemas.microsoft.com/office/drawing/2014/main" id="{D312BB6B-6AF7-4E2D-83CF-327D3D1AE2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4" name="Line 957">
              <a:extLst>
                <a:ext uri="{FF2B5EF4-FFF2-40B4-BE49-F238E27FC236}">
                  <a16:creationId xmlns:a16="http://schemas.microsoft.com/office/drawing/2014/main" id="{83EA79CF-F206-4713-B934-496271AB0A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01" y="3144"/>
              <a:ext cx="51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5" name="Line 958">
              <a:extLst>
                <a:ext uri="{FF2B5EF4-FFF2-40B4-BE49-F238E27FC236}">
                  <a16:creationId xmlns:a16="http://schemas.microsoft.com/office/drawing/2014/main" id="{3F95895F-458B-4E30-95C9-3410D7EFFD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6" name="Line 959">
              <a:extLst>
                <a:ext uri="{FF2B5EF4-FFF2-40B4-BE49-F238E27FC236}">
                  <a16:creationId xmlns:a16="http://schemas.microsoft.com/office/drawing/2014/main" id="{2569077A-401C-4A8E-9BB4-31A715B3F2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367" name="Group 960">
              <a:extLst>
                <a:ext uri="{FF2B5EF4-FFF2-40B4-BE49-F238E27FC236}">
                  <a16:creationId xmlns:a16="http://schemas.microsoft.com/office/drawing/2014/main" id="{376D86CC-8E3F-4249-B151-1A4BCA5ED9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9727" name="Picture 961" descr="access_point_stylized_small">
                <a:extLst>
                  <a:ext uri="{FF2B5EF4-FFF2-40B4-BE49-F238E27FC236}">
                    <a16:creationId xmlns:a16="http://schemas.microsoft.com/office/drawing/2014/main" id="{0DA4691C-0562-448D-8692-677C788456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728" name="Picture 962" descr="antenna_radiation_stylized">
                <a:extLst>
                  <a:ext uri="{FF2B5EF4-FFF2-40B4-BE49-F238E27FC236}">
                    <a16:creationId xmlns:a16="http://schemas.microsoft.com/office/drawing/2014/main" id="{04C7D0E5-F037-46C7-B220-EB84B83F19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9368" name="Freeform 963">
              <a:extLst>
                <a:ext uri="{FF2B5EF4-FFF2-40B4-BE49-F238E27FC236}">
                  <a16:creationId xmlns:a16="http://schemas.microsoft.com/office/drawing/2014/main" id="{7FEBCA66-AFF5-4B03-94DB-16A1ED2BB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9" name="Freeform 964">
              <a:extLst>
                <a:ext uri="{FF2B5EF4-FFF2-40B4-BE49-F238E27FC236}">
                  <a16:creationId xmlns:a16="http://schemas.microsoft.com/office/drawing/2014/main" id="{ADD58027-B980-4445-8F09-D1F6CB12C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20841 w 765"/>
                <a:gd name="T1" fmla="*/ 1179 h 459"/>
                <a:gd name="T2" fmla="*/ 14124 w 765"/>
                <a:gd name="T3" fmla="*/ 8372 h 459"/>
                <a:gd name="T4" fmla="*/ 4725 w 765"/>
                <a:gd name="T5" fmla="*/ 11916 h 459"/>
                <a:gd name="T6" fmla="*/ 675 w 765"/>
                <a:gd name="T7" fmla="*/ 40153 h 459"/>
                <a:gd name="T8" fmla="*/ 8837 w 765"/>
                <a:gd name="T9" fmla="*/ 53053 h 459"/>
                <a:gd name="T10" fmla="*/ 16987 w 765"/>
                <a:gd name="T11" fmla="*/ 50852 h 459"/>
                <a:gd name="T12" fmla="*/ 28673 w 765"/>
                <a:gd name="T13" fmla="*/ 53053 h 459"/>
                <a:gd name="T14" fmla="*/ 34311 w 765"/>
                <a:gd name="T15" fmla="*/ 51822 h 459"/>
                <a:gd name="T16" fmla="*/ 36933 w 765"/>
                <a:gd name="T17" fmla="*/ 44463 h 459"/>
                <a:gd name="T18" fmla="*/ 36868 w 765"/>
                <a:gd name="T19" fmla="*/ 18873 h 459"/>
                <a:gd name="T20" fmla="*/ 32538 w 765"/>
                <a:gd name="T21" fmla="*/ 4117 h 459"/>
                <a:gd name="T22" fmla="*/ 20841 w 765"/>
                <a:gd name="T23" fmla="*/ 1179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0" name="Line 965">
              <a:extLst>
                <a:ext uri="{FF2B5EF4-FFF2-40B4-BE49-F238E27FC236}">
                  <a16:creationId xmlns:a16="http://schemas.microsoft.com/office/drawing/2014/main" id="{8D704E0A-D593-43CA-A091-B50CAC3928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1" name="Line 966">
              <a:extLst>
                <a:ext uri="{FF2B5EF4-FFF2-40B4-BE49-F238E27FC236}">
                  <a16:creationId xmlns:a16="http://schemas.microsoft.com/office/drawing/2014/main" id="{080A71F8-5287-4B4D-818D-7B1D12ED97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2" name="Line 967">
              <a:extLst>
                <a:ext uri="{FF2B5EF4-FFF2-40B4-BE49-F238E27FC236}">
                  <a16:creationId xmlns:a16="http://schemas.microsoft.com/office/drawing/2014/main" id="{2D80DA9D-0EBA-4AE0-851D-93834F1157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3" name="Line 968">
              <a:extLst>
                <a:ext uri="{FF2B5EF4-FFF2-40B4-BE49-F238E27FC236}">
                  <a16:creationId xmlns:a16="http://schemas.microsoft.com/office/drawing/2014/main" id="{29068D5F-C01C-49CA-96E9-DE6FC2949E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4" name="Line 969">
              <a:extLst>
                <a:ext uri="{FF2B5EF4-FFF2-40B4-BE49-F238E27FC236}">
                  <a16:creationId xmlns:a16="http://schemas.microsoft.com/office/drawing/2014/main" id="{E02874CC-12B3-42DF-B5AE-9B59FE6E93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5" name="Line 970">
              <a:extLst>
                <a:ext uri="{FF2B5EF4-FFF2-40B4-BE49-F238E27FC236}">
                  <a16:creationId xmlns:a16="http://schemas.microsoft.com/office/drawing/2014/main" id="{EE09D264-6C68-488E-950B-54AEB4B0BF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6" name="Line 971">
              <a:extLst>
                <a:ext uri="{FF2B5EF4-FFF2-40B4-BE49-F238E27FC236}">
                  <a16:creationId xmlns:a16="http://schemas.microsoft.com/office/drawing/2014/main" id="{98F6E8CE-6BD4-4D7D-B06E-DB9B78786F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7" name="Line 972">
              <a:extLst>
                <a:ext uri="{FF2B5EF4-FFF2-40B4-BE49-F238E27FC236}">
                  <a16:creationId xmlns:a16="http://schemas.microsoft.com/office/drawing/2014/main" id="{D32D1F62-A45A-4EFB-B8CC-ED19428819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8" name="Line 973">
              <a:extLst>
                <a:ext uri="{FF2B5EF4-FFF2-40B4-BE49-F238E27FC236}">
                  <a16:creationId xmlns:a16="http://schemas.microsoft.com/office/drawing/2014/main" id="{CADA12A8-914E-4E39-894E-3914987BE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9" name="Line 974">
              <a:extLst>
                <a:ext uri="{FF2B5EF4-FFF2-40B4-BE49-F238E27FC236}">
                  <a16:creationId xmlns:a16="http://schemas.microsoft.com/office/drawing/2014/main" id="{7E3637F2-C1BC-43F9-8744-0E539B7269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0" name="Line 975">
              <a:extLst>
                <a:ext uri="{FF2B5EF4-FFF2-40B4-BE49-F238E27FC236}">
                  <a16:creationId xmlns:a16="http://schemas.microsoft.com/office/drawing/2014/main" id="{FDD57B5A-5E67-495B-850A-6FEB3056D6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1" name="Line 976">
              <a:extLst>
                <a:ext uri="{FF2B5EF4-FFF2-40B4-BE49-F238E27FC236}">
                  <a16:creationId xmlns:a16="http://schemas.microsoft.com/office/drawing/2014/main" id="{25600DDD-E5E7-4351-9B26-18406847DD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2" name="Line 977">
              <a:extLst>
                <a:ext uri="{FF2B5EF4-FFF2-40B4-BE49-F238E27FC236}">
                  <a16:creationId xmlns:a16="http://schemas.microsoft.com/office/drawing/2014/main" id="{E8581678-0205-49E0-9473-F96EADADE5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3" name="Line 978">
              <a:extLst>
                <a:ext uri="{FF2B5EF4-FFF2-40B4-BE49-F238E27FC236}">
                  <a16:creationId xmlns:a16="http://schemas.microsoft.com/office/drawing/2014/main" id="{59C4C58F-16A6-4F2D-8A76-7E0490A1AF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4" name="Line 979">
              <a:extLst>
                <a:ext uri="{FF2B5EF4-FFF2-40B4-BE49-F238E27FC236}">
                  <a16:creationId xmlns:a16="http://schemas.microsoft.com/office/drawing/2014/main" id="{7DDFFEAF-D83A-43D2-94B2-8583CE7435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5" name="Line 980">
              <a:extLst>
                <a:ext uri="{FF2B5EF4-FFF2-40B4-BE49-F238E27FC236}">
                  <a16:creationId xmlns:a16="http://schemas.microsoft.com/office/drawing/2014/main" id="{4697A68F-F0E2-4690-82C6-4C1183E222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6" name="Line 981">
              <a:extLst>
                <a:ext uri="{FF2B5EF4-FFF2-40B4-BE49-F238E27FC236}">
                  <a16:creationId xmlns:a16="http://schemas.microsoft.com/office/drawing/2014/main" id="{85C66EA4-890B-4DFB-8A82-F945085F0D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387" name="Group 982">
              <a:extLst>
                <a:ext uri="{FF2B5EF4-FFF2-40B4-BE49-F238E27FC236}">
                  <a16:creationId xmlns:a16="http://schemas.microsoft.com/office/drawing/2014/main" id="{0328807F-CBA8-474F-A4BB-6B8C50078D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9710" name="Line 270">
                <a:extLst>
                  <a:ext uri="{FF2B5EF4-FFF2-40B4-BE49-F238E27FC236}">
                    <a16:creationId xmlns:a16="http://schemas.microsoft.com/office/drawing/2014/main" id="{69C3470D-2401-43F6-A349-34E33E601A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711" name="Line 271">
                <a:extLst>
                  <a:ext uri="{FF2B5EF4-FFF2-40B4-BE49-F238E27FC236}">
                    <a16:creationId xmlns:a16="http://schemas.microsoft.com/office/drawing/2014/main" id="{4526624B-2D12-4F50-9821-128670A42D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712" name="Line 272">
                <a:extLst>
                  <a:ext uri="{FF2B5EF4-FFF2-40B4-BE49-F238E27FC236}">
                    <a16:creationId xmlns:a16="http://schemas.microsoft.com/office/drawing/2014/main" id="{2BC110D6-E0E8-47C9-AB03-1F86EF7167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713" name="Line 273">
                <a:extLst>
                  <a:ext uri="{FF2B5EF4-FFF2-40B4-BE49-F238E27FC236}">
                    <a16:creationId xmlns:a16="http://schemas.microsoft.com/office/drawing/2014/main" id="{D59400A1-6F03-4B3A-B801-C2A0321A86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714" name="Line 274">
                <a:extLst>
                  <a:ext uri="{FF2B5EF4-FFF2-40B4-BE49-F238E27FC236}">
                    <a16:creationId xmlns:a16="http://schemas.microsoft.com/office/drawing/2014/main" id="{CD6E34B2-4160-404D-A82C-10BBD25424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715" name="Line 275">
                <a:extLst>
                  <a:ext uri="{FF2B5EF4-FFF2-40B4-BE49-F238E27FC236}">
                    <a16:creationId xmlns:a16="http://schemas.microsoft.com/office/drawing/2014/main" id="{2D5674EA-9384-429C-B5C7-63AAF58F38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716" name="Line 276">
                <a:extLst>
                  <a:ext uri="{FF2B5EF4-FFF2-40B4-BE49-F238E27FC236}">
                    <a16:creationId xmlns:a16="http://schemas.microsoft.com/office/drawing/2014/main" id="{44FE4798-228E-457B-A63C-CD93B9AB19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717" name="Line 277">
                <a:extLst>
                  <a:ext uri="{FF2B5EF4-FFF2-40B4-BE49-F238E27FC236}">
                    <a16:creationId xmlns:a16="http://schemas.microsoft.com/office/drawing/2014/main" id="{C30D9070-0319-4BD7-832D-C11F67A285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718" name="Line 278">
                <a:extLst>
                  <a:ext uri="{FF2B5EF4-FFF2-40B4-BE49-F238E27FC236}">
                    <a16:creationId xmlns:a16="http://schemas.microsoft.com/office/drawing/2014/main" id="{9B151FC1-5266-44D4-B3FB-EDE8C2BEE1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719" name="Line 279">
                <a:extLst>
                  <a:ext uri="{FF2B5EF4-FFF2-40B4-BE49-F238E27FC236}">
                    <a16:creationId xmlns:a16="http://schemas.microsoft.com/office/drawing/2014/main" id="{7CF1FC12-091E-41E7-B3F2-B54C734B11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720" name="Line 280">
                <a:extLst>
                  <a:ext uri="{FF2B5EF4-FFF2-40B4-BE49-F238E27FC236}">
                    <a16:creationId xmlns:a16="http://schemas.microsoft.com/office/drawing/2014/main" id="{58FE1B63-998E-495A-9CF9-417539AB9D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721" name="Line 281">
                <a:extLst>
                  <a:ext uri="{FF2B5EF4-FFF2-40B4-BE49-F238E27FC236}">
                    <a16:creationId xmlns:a16="http://schemas.microsoft.com/office/drawing/2014/main" id="{DEE76876-38E7-4054-962D-D8E412725D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722" name="Line 282">
                <a:extLst>
                  <a:ext uri="{FF2B5EF4-FFF2-40B4-BE49-F238E27FC236}">
                    <a16:creationId xmlns:a16="http://schemas.microsoft.com/office/drawing/2014/main" id="{DAB943D8-F2C9-4BFE-8F04-A42C396DA9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723" name="Line 283">
                <a:extLst>
                  <a:ext uri="{FF2B5EF4-FFF2-40B4-BE49-F238E27FC236}">
                    <a16:creationId xmlns:a16="http://schemas.microsoft.com/office/drawing/2014/main" id="{ACC02D33-7580-49A3-B215-0F3D865C82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724" name="Line 284">
                <a:extLst>
                  <a:ext uri="{FF2B5EF4-FFF2-40B4-BE49-F238E27FC236}">
                    <a16:creationId xmlns:a16="http://schemas.microsoft.com/office/drawing/2014/main" id="{A22AD27C-8FEA-406C-8F34-1A85F7AB64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725" name="Oval 998">
                <a:extLst>
                  <a:ext uri="{FF2B5EF4-FFF2-40B4-BE49-F238E27FC236}">
                    <a16:creationId xmlns:a16="http://schemas.microsoft.com/office/drawing/2014/main" id="{834369C7-6FC2-412D-A954-C668A8C30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9726" name="Picture 999" descr="cell_tower_radiation_gray">
                <a:extLst>
                  <a:ext uri="{FF2B5EF4-FFF2-40B4-BE49-F238E27FC236}">
                    <a16:creationId xmlns:a16="http://schemas.microsoft.com/office/drawing/2014/main" id="{4C186F66-D950-4F90-8C2D-6C1DE5A524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9388" name="Group 1000">
              <a:extLst>
                <a:ext uri="{FF2B5EF4-FFF2-40B4-BE49-F238E27FC236}">
                  <a16:creationId xmlns:a16="http://schemas.microsoft.com/office/drawing/2014/main" id="{AFF673E7-6F42-470D-8FB3-720557BB0D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9701" name="Line 1001">
                <a:extLst>
                  <a:ext uri="{FF2B5EF4-FFF2-40B4-BE49-F238E27FC236}">
                    <a16:creationId xmlns:a16="http://schemas.microsoft.com/office/drawing/2014/main" id="{A498FCB9-B195-49DF-BD71-B5B497FFD8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02" name="Oval 407">
                <a:extLst>
                  <a:ext uri="{FF2B5EF4-FFF2-40B4-BE49-F238E27FC236}">
                    <a16:creationId xmlns:a16="http://schemas.microsoft.com/office/drawing/2014/main" id="{1A5BDB14-585B-4DD8-96AD-12073F794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03" name="Rectangle 410">
                <a:extLst>
                  <a:ext uri="{FF2B5EF4-FFF2-40B4-BE49-F238E27FC236}">
                    <a16:creationId xmlns:a16="http://schemas.microsoft.com/office/drawing/2014/main" id="{4C883488-3ECF-4775-B98F-0272EF0E1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04" name="Oval 411">
                <a:extLst>
                  <a:ext uri="{FF2B5EF4-FFF2-40B4-BE49-F238E27FC236}">
                    <a16:creationId xmlns:a16="http://schemas.microsoft.com/office/drawing/2014/main" id="{ADA48378-E579-4C92-997B-C98A5C5DF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9705" name="Group 1005">
                <a:extLst>
                  <a:ext uri="{FF2B5EF4-FFF2-40B4-BE49-F238E27FC236}">
                    <a16:creationId xmlns:a16="http://schemas.microsoft.com/office/drawing/2014/main" id="{934B0688-A173-47CB-828B-EE5B615BDE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9708" name="Freeform 1006">
                  <a:extLst>
                    <a:ext uri="{FF2B5EF4-FFF2-40B4-BE49-F238E27FC236}">
                      <a16:creationId xmlns:a16="http://schemas.microsoft.com/office/drawing/2014/main" id="{16B03788-164D-4512-A957-1F646496CE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09" name="Freeform 1007">
                  <a:extLst>
                    <a:ext uri="{FF2B5EF4-FFF2-40B4-BE49-F238E27FC236}">
                      <a16:creationId xmlns:a16="http://schemas.microsoft.com/office/drawing/2014/main" id="{1CA13988-ECC9-486A-A78E-BFBA6A0A76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706" name="Line 1008">
                <a:extLst>
                  <a:ext uri="{FF2B5EF4-FFF2-40B4-BE49-F238E27FC236}">
                    <a16:creationId xmlns:a16="http://schemas.microsoft.com/office/drawing/2014/main" id="{20C6BAA8-CA2E-40CF-98E6-25A3732DBA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07" name="Line 1009">
                <a:extLst>
                  <a:ext uri="{FF2B5EF4-FFF2-40B4-BE49-F238E27FC236}">
                    <a16:creationId xmlns:a16="http://schemas.microsoft.com/office/drawing/2014/main" id="{3CCEB39A-C66D-40F2-B5D4-28754560CA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89" name="Group 1010">
              <a:extLst>
                <a:ext uri="{FF2B5EF4-FFF2-40B4-BE49-F238E27FC236}">
                  <a16:creationId xmlns:a16="http://schemas.microsoft.com/office/drawing/2014/main" id="{ABC8AF81-B362-41F0-A96C-8489424135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9693" name="Oval 407">
                <a:extLst>
                  <a:ext uri="{FF2B5EF4-FFF2-40B4-BE49-F238E27FC236}">
                    <a16:creationId xmlns:a16="http://schemas.microsoft.com/office/drawing/2014/main" id="{043860D9-9B8A-4B28-9808-0340C9E65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94" name="Rectangle 410">
                <a:extLst>
                  <a:ext uri="{FF2B5EF4-FFF2-40B4-BE49-F238E27FC236}">
                    <a16:creationId xmlns:a16="http://schemas.microsoft.com/office/drawing/2014/main" id="{9F67DB37-D93D-4D33-B996-C6F34795D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95" name="Oval 411">
                <a:extLst>
                  <a:ext uri="{FF2B5EF4-FFF2-40B4-BE49-F238E27FC236}">
                    <a16:creationId xmlns:a16="http://schemas.microsoft.com/office/drawing/2014/main" id="{308E748C-8735-4E18-B462-244F3D9EB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9696" name="Group 1014">
                <a:extLst>
                  <a:ext uri="{FF2B5EF4-FFF2-40B4-BE49-F238E27FC236}">
                    <a16:creationId xmlns:a16="http://schemas.microsoft.com/office/drawing/2014/main" id="{A57D539E-DE8A-4DDB-B4B4-436D121A30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9699" name="Freeform 1015">
                  <a:extLst>
                    <a:ext uri="{FF2B5EF4-FFF2-40B4-BE49-F238E27FC236}">
                      <a16:creationId xmlns:a16="http://schemas.microsoft.com/office/drawing/2014/main" id="{A6C957D4-0D90-43DA-8B50-5D2F7272E4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00" name="Freeform 1016">
                  <a:extLst>
                    <a:ext uri="{FF2B5EF4-FFF2-40B4-BE49-F238E27FC236}">
                      <a16:creationId xmlns:a16="http://schemas.microsoft.com/office/drawing/2014/main" id="{1E799C22-6E2D-4E37-BC3D-CFEA42FCC1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97" name="Line 1017">
                <a:extLst>
                  <a:ext uri="{FF2B5EF4-FFF2-40B4-BE49-F238E27FC236}">
                    <a16:creationId xmlns:a16="http://schemas.microsoft.com/office/drawing/2014/main" id="{92F4F6C1-67D4-4F47-9FF6-A073429E6F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98" name="Line 1018">
                <a:extLst>
                  <a:ext uri="{FF2B5EF4-FFF2-40B4-BE49-F238E27FC236}">
                    <a16:creationId xmlns:a16="http://schemas.microsoft.com/office/drawing/2014/main" id="{6BD5BB16-1695-4F1D-9462-9EFE0B1A82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90" name="Group 1019">
              <a:extLst>
                <a:ext uri="{FF2B5EF4-FFF2-40B4-BE49-F238E27FC236}">
                  <a16:creationId xmlns:a16="http://schemas.microsoft.com/office/drawing/2014/main" id="{E8B11731-D551-49A1-A99E-CFCB147C8A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9685" name="Oval 407">
                <a:extLst>
                  <a:ext uri="{FF2B5EF4-FFF2-40B4-BE49-F238E27FC236}">
                    <a16:creationId xmlns:a16="http://schemas.microsoft.com/office/drawing/2014/main" id="{1DE19F5E-7ACF-42C3-8E7D-1A7F0D300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86" name="Rectangle 410">
                <a:extLst>
                  <a:ext uri="{FF2B5EF4-FFF2-40B4-BE49-F238E27FC236}">
                    <a16:creationId xmlns:a16="http://schemas.microsoft.com/office/drawing/2014/main" id="{CBCB73FC-E707-4189-ADA1-5460F6526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87" name="Oval 411">
                <a:extLst>
                  <a:ext uri="{FF2B5EF4-FFF2-40B4-BE49-F238E27FC236}">
                    <a16:creationId xmlns:a16="http://schemas.microsoft.com/office/drawing/2014/main" id="{9B0F1031-2439-4994-A7CB-7095FDFF2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9688" name="Group 1023">
                <a:extLst>
                  <a:ext uri="{FF2B5EF4-FFF2-40B4-BE49-F238E27FC236}">
                    <a16:creationId xmlns:a16="http://schemas.microsoft.com/office/drawing/2014/main" id="{DB98C419-6668-48CA-8278-C637669D86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9691" name="Freeform 1024">
                  <a:extLst>
                    <a:ext uri="{FF2B5EF4-FFF2-40B4-BE49-F238E27FC236}">
                      <a16:creationId xmlns:a16="http://schemas.microsoft.com/office/drawing/2014/main" id="{F6238B07-8C6C-4668-A9EE-B1A40636C7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92" name="Freeform 1025">
                  <a:extLst>
                    <a:ext uri="{FF2B5EF4-FFF2-40B4-BE49-F238E27FC236}">
                      <a16:creationId xmlns:a16="http://schemas.microsoft.com/office/drawing/2014/main" id="{08780203-9300-45F1-9F31-3A09E7ABCF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89" name="Line 1026">
                <a:extLst>
                  <a:ext uri="{FF2B5EF4-FFF2-40B4-BE49-F238E27FC236}">
                    <a16:creationId xmlns:a16="http://schemas.microsoft.com/office/drawing/2014/main" id="{90292315-BF79-45C3-B086-5E001217C4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90" name="Line 1027">
                <a:extLst>
                  <a:ext uri="{FF2B5EF4-FFF2-40B4-BE49-F238E27FC236}">
                    <a16:creationId xmlns:a16="http://schemas.microsoft.com/office/drawing/2014/main" id="{6C59307B-FA83-43B9-AD9B-E7C6E842CA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91" name="Group 1028">
              <a:extLst>
                <a:ext uri="{FF2B5EF4-FFF2-40B4-BE49-F238E27FC236}">
                  <a16:creationId xmlns:a16="http://schemas.microsoft.com/office/drawing/2014/main" id="{63405B73-96CA-4AAA-95F6-15D43EF928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9677" name="Oval 407">
                <a:extLst>
                  <a:ext uri="{FF2B5EF4-FFF2-40B4-BE49-F238E27FC236}">
                    <a16:creationId xmlns:a16="http://schemas.microsoft.com/office/drawing/2014/main" id="{E987043C-F439-4CCA-99DB-26A14473B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78" name="Rectangle 410">
                <a:extLst>
                  <a:ext uri="{FF2B5EF4-FFF2-40B4-BE49-F238E27FC236}">
                    <a16:creationId xmlns:a16="http://schemas.microsoft.com/office/drawing/2014/main" id="{AA4C1A44-D31B-49B4-B07D-0A50EC7FD5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79" name="Oval 411">
                <a:extLst>
                  <a:ext uri="{FF2B5EF4-FFF2-40B4-BE49-F238E27FC236}">
                    <a16:creationId xmlns:a16="http://schemas.microsoft.com/office/drawing/2014/main" id="{7B72B53C-3509-466D-8B4F-2ED85EE3A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9680" name="Group 1032">
                <a:extLst>
                  <a:ext uri="{FF2B5EF4-FFF2-40B4-BE49-F238E27FC236}">
                    <a16:creationId xmlns:a16="http://schemas.microsoft.com/office/drawing/2014/main" id="{E9D1C062-B0F1-40D3-AAE8-830B47FF54F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9683" name="Freeform 1033">
                  <a:extLst>
                    <a:ext uri="{FF2B5EF4-FFF2-40B4-BE49-F238E27FC236}">
                      <a16:creationId xmlns:a16="http://schemas.microsoft.com/office/drawing/2014/main" id="{09CA3E26-F575-4910-9E70-4ED6EDD9C2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84" name="Freeform 1034">
                  <a:extLst>
                    <a:ext uri="{FF2B5EF4-FFF2-40B4-BE49-F238E27FC236}">
                      <a16:creationId xmlns:a16="http://schemas.microsoft.com/office/drawing/2014/main" id="{37F3F3C3-137C-4768-97C1-E6CF55F6FC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81" name="Line 1035">
                <a:extLst>
                  <a:ext uri="{FF2B5EF4-FFF2-40B4-BE49-F238E27FC236}">
                    <a16:creationId xmlns:a16="http://schemas.microsoft.com/office/drawing/2014/main" id="{83BDBB71-C383-48B7-958D-C947FD2C95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82" name="Line 1036">
                <a:extLst>
                  <a:ext uri="{FF2B5EF4-FFF2-40B4-BE49-F238E27FC236}">
                    <a16:creationId xmlns:a16="http://schemas.microsoft.com/office/drawing/2014/main" id="{60CB163C-5F20-46DB-849C-22BF19A4BC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92" name="Group 1037">
              <a:extLst>
                <a:ext uri="{FF2B5EF4-FFF2-40B4-BE49-F238E27FC236}">
                  <a16:creationId xmlns:a16="http://schemas.microsoft.com/office/drawing/2014/main" id="{87D96CF0-0629-4366-A857-56AC16E3D9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9669" name="Oval 407">
                <a:extLst>
                  <a:ext uri="{FF2B5EF4-FFF2-40B4-BE49-F238E27FC236}">
                    <a16:creationId xmlns:a16="http://schemas.microsoft.com/office/drawing/2014/main" id="{E853954E-C2CE-4219-988D-9713CA88F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70" name="Rectangle 410">
                <a:extLst>
                  <a:ext uri="{FF2B5EF4-FFF2-40B4-BE49-F238E27FC236}">
                    <a16:creationId xmlns:a16="http://schemas.microsoft.com/office/drawing/2014/main" id="{1CD437A4-84FB-4D40-BFED-9D48AD2DC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71" name="Oval 411">
                <a:extLst>
                  <a:ext uri="{FF2B5EF4-FFF2-40B4-BE49-F238E27FC236}">
                    <a16:creationId xmlns:a16="http://schemas.microsoft.com/office/drawing/2014/main" id="{5B9BA430-639C-48A4-8A4D-3EC0FD604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9672" name="Group 1041">
                <a:extLst>
                  <a:ext uri="{FF2B5EF4-FFF2-40B4-BE49-F238E27FC236}">
                    <a16:creationId xmlns:a16="http://schemas.microsoft.com/office/drawing/2014/main" id="{5CA44106-94E0-4777-B027-DE0F9EE5FB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9675" name="Freeform 1042">
                  <a:extLst>
                    <a:ext uri="{FF2B5EF4-FFF2-40B4-BE49-F238E27FC236}">
                      <a16:creationId xmlns:a16="http://schemas.microsoft.com/office/drawing/2014/main" id="{B3D43FBD-965D-4817-86AC-9FC82A2E4C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76" name="Freeform 1043">
                  <a:extLst>
                    <a:ext uri="{FF2B5EF4-FFF2-40B4-BE49-F238E27FC236}">
                      <a16:creationId xmlns:a16="http://schemas.microsoft.com/office/drawing/2014/main" id="{9AC64D74-5A77-49B2-A4CC-1F7B7C4A77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73" name="Line 1044">
                <a:extLst>
                  <a:ext uri="{FF2B5EF4-FFF2-40B4-BE49-F238E27FC236}">
                    <a16:creationId xmlns:a16="http://schemas.microsoft.com/office/drawing/2014/main" id="{2A116410-A263-4209-99ED-B6779B82F1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74" name="Line 1045">
                <a:extLst>
                  <a:ext uri="{FF2B5EF4-FFF2-40B4-BE49-F238E27FC236}">
                    <a16:creationId xmlns:a16="http://schemas.microsoft.com/office/drawing/2014/main" id="{DB4F8580-AC40-4485-94BA-FEEF7E8EC1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93" name="Group 1046">
              <a:extLst>
                <a:ext uri="{FF2B5EF4-FFF2-40B4-BE49-F238E27FC236}">
                  <a16:creationId xmlns:a16="http://schemas.microsoft.com/office/drawing/2014/main" id="{805C5F4D-8955-4DBB-9348-020CB6620E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9661" name="Oval 407">
                <a:extLst>
                  <a:ext uri="{FF2B5EF4-FFF2-40B4-BE49-F238E27FC236}">
                    <a16:creationId xmlns:a16="http://schemas.microsoft.com/office/drawing/2014/main" id="{E4C7BBA2-18F9-4C6F-A25A-8517CFF6E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62" name="Rectangle 410">
                <a:extLst>
                  <a:ext uri="{FF2B5EF4-FFF2-40B4-BE49-F238E27FC236}">
                    <a16:creationId xmlns:a16="http://schemas.microsoft.com/office/drawing/2014/main" id="{4EEF5445-9EA3-44F1-9CF6-F65FE9064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63" name="Oval 411">
                <a:extLst>
                  <a:ext uri="{FF2B5EF4-FFF2-40B4-BE49-F238E27FC236}">
                    <a16:creationId xmlns:a16="http://schemas.microsoft.com/office/drawing/2014/main" id="{CAD35193-7BED-4DD2-972E-9500AE9E2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9664" name="Group 1050">
                <a:extLst>
                  <a:ext uri="{FF2B5EF4-FFF2-40B4-BE49-F238E27FC236}">
                    <a16:creationId xmlns:a16="http://schemas.microsoft.com/office/drawing/2014/main" id="{A07FDAE0-7321-469F-BE21-35AE444315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9667" name="Freeform 1051">
                  <a:extLst>
                    <a:ext uri="{FF2B5EF4-FFF2-40B4-BE49-F238E27FC236}">
                      <a16:creationId xmlns:a16="http://schemas.microsoft.com/office/drawing/2014/main" id="{A7B19ADF-FEA1-474F-8FDE-3845557F06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68" name="Freeform 1052">
                  <a:extLst>
                    <a:ext uri="{FF2B5EF4-FFF2-40B4-BE49-F238E27FC236}">
                      <a16:creationId xmlns:a16="http://schemas.microsoft.com/office/drawing/2014/main" id="{7F8D79BE-35D5-4EBA-9140-7D6DE8979B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65" name="Line 1053">
                <a:extLst>
                  <a:ext uri="{FF2B5EF4-FFF2-40B4-BE49-F238E27FC236}">
                    <a16:creationId xmlns:a16="http://schemas.microsoft.com/office/drawing/2014/main" id="{78AF9596-84CB-4D36-9D17-F4A60BF286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66" name="Line 1054">
                <a:extLst>
                  <a:ext uri="{FF2B5EF4-FFF2-40B4-BE49-F238E27FC236}">
                    <a16:creationId xmlns:a16="http://schemas.microsoft.com/office/drawing/2014/main" id="{53EBAE69-E09E-4B08-B658-FE59C96DAB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394" name="Line 1055">
              <a:extLst>
                <a:ext uri="{FF2B5EF4-FFF2-40B4-BE49-F238E27FC236}">
                  <a16:creationId xmlns:a16="http://schemas.microsoft.com/office/drawing/2014/main" id="{6CBD6186-17C4-46D0-AD11-4277B9B93C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395" name="Group 1056">
              <a:extLst>
                <a:ext uri="{FF2B5EF4-FFF2-40B4-BE49-F238E27FC236}">
                  <a16:creationId xmlns:a16="http://schemas.microsoft.com/office/drawing/2014/main" id="{BD60C001-B042-4064-8F62-CC7DFB00A3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9653" name="Oval 407">
                <a:extLst>
                  <a:ext uri="{FF2B5EF4-FFF2-40B4-BE49-F238E27FC236}">
                    <a16:creationId xmlns:a16="http://schemas.microsoft.com/office/drawing/2014/main" id="{F093FE7C-D8BD-4495-913A-FE72269EF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54" name="Rectangle 410">
                <a:extLst>
                  <a:ext uri="{FF2B5EF4-FFF2-40B4-BE49-F238E27FC236}">
                    <a16:creationId xmlns:a16="http://schemas.microsoft.com/office/drawing/2014/main" id="{A0096215-4C60-4314-B16E-E166C87D8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55" name="Oval 411">
                <a:extLst>
                  <a:ext uri="{FF2B5EF4-FFF2-40B4-BE49-F238E27FC236}">
                    <a16:creationId xmlns:a16="http://schemas.microsoft.com/office/drawing/2014/main" id="{80A25489-9E84-4A4B-B4FB-E38A8B2F8E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9656" name="Group 1060">
                <a:extLst>
                  <a:ext uri="{FF2B5EF4-FFF2-40B4-BE49-F238E27FC236}">
                    <a16:creationId xmlns:a16="http://schemas.microsoft.com/office/drawing/2014/main" id="{07F79A96-9B9F-43DB-B0F5-89ADE578C3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9659" name="Freeform 1061">
                  <a:extLst>
                    <a:ext uri="{FF2B5EF4-FFF2-40B4-BE49-F238E27FC236}">
                      <a16:creationId xmlns:a16="http://schemas.microsoft.com/office/drawing/2014/main" id="{BB2A99E0-F6D3-4FF2-B619-7F21EB55B9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60" name="Freeform 1062">
                  <a:extLst>
                    <a:ext uri="{FF2B5EF4-FFF2-40B4-BE49-F238E27FC236}">
                      <a16:creationId xmlns:a16="http://schemas.microsoft.com/office/drawing/2014/main" id="{7B17A5C6-04AB-4773-BC07-6724774C5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57" name="Line 1063">
                <a:extLst>
                  <a:ext uri="{FF2B5EF4-FFF2-40B4-BE49-F238E27FC236}">
                    <a16:creationId xmlns:a16="http://schemas.microsoft.com/office/drawing/2014/main" id="{D7444028-9B24-4F4A-B1C7-0ECB5C476A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58" name="Line 1064">
                <a:extLst>
                  <a:ext uri="{FF2B5EF4-FFF2-40B4-BE49-F238E27FC236}">
                    <a16:creationId xmlns:a16="http://schemas.microsoft.com/office/drawing/2014/main" id="{47F14E56-BBB3-424B-91A1-EFD4331A7D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96" name="Group 1065">
              <a:extLst>
                <a:ext uri="{FF2B5EF4-FFF2-40B4-BE49-F238E27FC236}">
                  <a16:creationId xmlns:a16="http://schemas.microsoft.com/office/drawing/2014/main" id="{641D2104-7CD5-4019-987E-93F3AD6909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9645" name="Oval 407">
                <a:extLst>
                  <a:ext uri="{FF2B5EF4-FFF2-40B4-BE49-F238E27FC236}">
                    <a16:creationId xmlns:a16="http://schemas.microsoft.com/office/drawing/2014/main" id="{2BC176EB-F3AB-4550-B24A-66FADF258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46" name="Rectangle 410">
                <a:extLst>
                  <a:ext uri="{FF2B5EF4-FFF2-40B4-BE49-F238E27FC236}">
                    <a16:creationId xmlns:a16="http://schemas.microsoft.com/office/drawing/2014/main" id="{AB6D5420-58FA-4AC6-B073-2245409DC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47" name="Oval 411">
                <a:extLst>
                  <a:ext uri="{FF2B5EF4-FFF2-40B4-BE49-F238E27FC236}">
                    <a16:creationId xmlns:a16="http://schemas.microsoft.com/office/drawing/2014/main" id="{CC97E491-DB8B-466B-885B-68513A013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9648" name="Group 1069">
                <a:extLst>
                  <a:ext uri="{FF2B5EF4-FFF2-40B4-BE49-F238E27FC236}">
                    <a16:creationId xmlns:a16="http://schemas.microsoft.com/office/drawing/2014/main" id="{94479EBC-7E2E-4050-AD95-5301590935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9651" name="Freeform 1070">
                  <a:extLst>
                    <a:ext uri="{FF2B5EF4-FFF2-40B4-BE49-F238E27FC236}">
                      <a16:creationId xmlns:a16="http://schemas.microsoft.com/office/drawing/2014/main" id="{D9E12586-2789-4AE4-8D9D-838C2F6453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52" name="Freeform 1071">
                  <a:extLst>
                    <a:ext uri="{FF2B5EF4-FFF2-40B4-BE49-F238E27FC236}">
                      <a16:creationId xmlns:a16="http://schemas.microsoft.com/office/drawing/2014/main" id="{E8F7F861-4330-47B3-A8A3-A66A307346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49" name="Line 1072">
                <a:extLst>
                  <a:ext uri="{FF2B5EF4-FFF2-40B4-BE49-F238E27FC236}">
                    <a16:creationId xmlns:a16="http://schemas.microsoft.com/office/drawing/2014/main" id="{FD1E4CC1-BDA8-46D2-895F-A9E9F4E450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50" name="Line 1073">
                <a:extLst>
                  <a:ext uri="{FF2B5EF4-FFF2-40B4-BE49-F238E27FC236}">
                    <a16:creationId xmlns:a16="http://schemas.microsoft.com/office/drawing/2014/main" id="{00C983D8-CFF1-4322-8E8C-A66A191AB0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97" name="Group 1074">
              <a:extLst>
                <a:ext uri="{FF2B5EF4-FFF2-40B4-BE49-F238E27FC236}">
                  <a16:creationId xmlns:a16="http://schemas.microsoft.com/office/drawing/2014/main" id="{494C01B4-5BD4-40CB-9A4E-2D53CA500F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9637" name="Oval 407">
                <a:extLst>
                  <a:ext uri="{FF2B5EF4-FFF2-40B4-BE49-F238E27FC236}">
                    <a16:creationId xmlns:a16="http://schemas.microsoft.com/office/drawing/2014/main" id="{3F5AB7CF-663F-43F7-91D3-04C13F300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38" name="Rectangle 410">
                <a:extLst>
                  <a:ext uri="{FF2B5EF4-FFF2-40B4-BE49-F238E27FC236}">
                    <a16:creationId xmlns:a16="http://schemas.microsoft.com/office/drawing/2014/main" id="{D0D7BE53-C859-42B1-BCF1-72C601CA7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39" name="Oval 411">
                <a:extLst>
                  <a:ext uri="{FF2B5EF4-FFF2-40B4-BE49-F238E27FC236}">
                    <a16:creationId xmlns:a16="http://schemas.microsoft.com/office/drawing/2014/main" id="{B27E5FB5-41CB-492E-84B0-54366CE52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9640" name="Group 1078">
                <a:extLst>
                  <a:ext uri="{FF2B5EF4-FFF2-40B4-BE49-F238E27FC236}">
                    <a16:creationId xmlns:a16="http://schemas.microsoft.com/office/drawing/2014/main" id="{FCC5F530-5338-4390-9CF2-90E5A9A359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9643" name="Freeform 1079">
                  <a:extLst>
                    <a:ext uri="{FF2B5EF4-FFF2-40B4-BE49-F238E27FC236}">
                      <a16:creationId xmlns:a16="http://schemas.microsoft.com/office/drawing/2014/main" id="{49E6CF73-AFF3-451B-878D-FF692C3398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44" name="Freeform 1080">
                  <a:extLst>
                    <a:ext uri="{FF2B5EF4-FFF2-40B4-BE49-F238E27FC236}">
                      <a16:creationId xmlns:a16="http://schemas.microsoft.com/office/drawing/2014/main" id="{13B49F56-C3B9-448F-8421-D8B5EB18BE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41" name="Line 1081">
                <a:extLst>
                  <a:ext uri="{FF2B5EF4-FFF2-40B4-BE49-F238E27FC236}">
                    <a16:creationId xmlns:a16="http://schemas.microsoft.com/office/drawing/2014/main" id="{8D517C8B-3574-4DCF-9DDA-F8A8DE983A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42" name="Line 1082">
                <a:extLst>
                  <a:ext uri="{FF2B5EF4-FFF2-40B4-BE49-F238E27FC236}">
                    <a16:creationId xmlns:a16="http://schemas.microsoft.com/office/drawing/2014/main" id="{4E442524-C09B-4FC1-B6F9-DD4F0C637B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98" name="Group 1083">
              <a:extLst>
                <a:ext uri="{FF2B5EF4-FFF2-40B4-BE49-F238E27FC236}">
                  <a16:creationId xmlns:a16="http://schemas.microsoft.com/office/drawing/2014/main" id="{D9E882E2-99A2-410F-8A37-BF866CE12E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9629" name="Oval 407">
                <a:extLst>
                  <a:ext uri="{FF2B5EF4-FFF2-40B4-BE49-F238E27FC236}">
                    <a16:creationId xmlns:a16="http://schemas.microsoft.com/office/drawing/2014/main" id="{BEE88058-7C53-4ED1-A359-2CFE8CF55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30" name="Rectangle 410">
                <a:extLst>
                  <a:ext uri="{FF2B5EF4-FFF2-40B4-BE49-F238E27FC236}">
                    <a16:creationId xmlns:a16="http://schemas.microsoft.com/office/drawing/2014/main" id="{204FD19F-D9A5-4EE8-94F3-EAFDF8E17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31" name="Oval 411">
                <a:extLst>
                  <a:ext uri="{FF2B5EF4-FFF2-40B4-BE49-F238E27FC236}">
                    <a16:creationId xmlns:a16="http://schemas.microsoft.com/office/drawing/2014/main" id="{6AFC444B-3F42-414B-82F0-CC8FC1A29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9632" name="Group 1087">
                <a:extLst>
                  <a:ext uri="{FF2B5EF4-FFF2-40B4-BE49-F238E27FC236}">
                    <a16:creationId xmlns:a16="http://schemas.microsoft.com/office/drawing/2014/main" id="{75922504-5304-40C8-A710-1B1E8C1DC8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9635" name="Freeform 1088">
                  <a:extLst>
                    <a:ext uri="{FF2B5EF4-FFF2-40B4-BE49-F238E27FC236}">
                      <a16:creationId xmlns:a16="http://schemas.microsoft.com/office/drawing/2014/main" id="{FB4794E1-EE89-4128-BC00-0685BF9192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6" name="Freeform 1089">
                  <a:extLst>
                    <a:ext uri="{FF2B5EF4-FFF2-40B4-BE49-F238E27FC236}">
                      <a16:creationId xmlns:a16="http://schemas.microsoft.com/office/drawing/2014/main" id="{000A16A6-A779-4C67-9078-2A2FF1AC99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33" name="Line 1090">
                <a:extLst>
                  <a:ext uri="{FF2B5EF4-FFF2-40B4-BE49-F238E27FC236}">
                    <a16:creationId xmlns:a16="http://schemas.microsoft.com/office/drawing/2014/main" id="{3A96046A-60F9-4E7D-B1A9-22986FB2D3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34" name="Line 1091">
                <a:extLst>
                  <a:ext uri="{FF2B5EF4-FFF2-40B4-BE49-F238E27FC236}">
                    <a16:creationId xmlns:a16="http://schemas.microsoft.com/office/drawing/2014/main" id="{60112EE4-616D-4383-90D8-9B307C12D4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99" name="Group 1092">
              <a:extLst>
                <a:ext uri="{FF2B5EF4-FFF2-40B4-BE49-F238E27FC236}">
                  <a16:creationId xmlns:a16="http://schemas.microsoft.com/office/drawing/2014/main" id="{B3F462DF-1CEB-458B-BDBF-AF7712C195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9621" name="Oval 407">
                <a:extLst>
                  <a:ext uri="{FF2B5EF4-FFF2-40B4-BE49-F238E27FC236}">
                    <a16:creationId xmlns:a16="http://schemas.microsoft.com/office/drawing/2014/main" id="{E335CA9A-4D4C-4ED3-85AB-C32DF0BCC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22" name="Rectangle 410">
                <a:extLst>
                  <a:ext uri="{FF2B5EF4-FFF2-40B4-BE49-F238E27FC236}">
                    <a16:creationId xmlns:a16="http://schemas.microsoft.com/office/drawing/2014/main" id="{540B9842-EEF6-4E10-92FE-E1277D7B5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23" name="Oval 411">
                <a:extLst>
                  <a:ext uri="{FF2B5EF4-FFF2-40B4-BE49-F238E27FC236}">
                    <a16:creationId xmlns:a16="http://schemas.microsoft.com/office/drawing/2014/main" id="{BE1A4DBD-1C42-449F-AD62-69FD7F8AFE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9624" name="Group 1096">
                <a:extLst>
                  <a:ext uri="{FF2B5EF4-FFF2-40B4-BE49-F238E27FC236}">
                    <a16:creationId xmlns:a16="http://schemas.microsoft.com/office/drawing/2014/main" id="{4D85B5CD-22C7-4C43-B630-3FE0B8315C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9627" name="Freeform 1097">
                  <a:extLst>
                    <a:ext uri="{FF2B5EF4-FFF2-40B4-BE49-F238E27FC236}">
                      <a16:creationId xmlns:a16="http://schemas.microsoft.com/office/drawing/2014/main" id="{31DC1B26-703A-48BB-B366-4D722AA01F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28" name="Freeform 1098">
                  <a:extLst>
                    <a:ext uri="{FF2B5EF4-FFF2-40B4-BE49-F238E27FC236}">
                      <a16:creationId xmlns:a16="http://schemas.microsoft.com/office/drawing/2014/main" id="{E67D0CF2-0B4D-476B-931E-45A92DA4D5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25" name="Line 1099">
                <a:extLst>
                  <a:ext uri="{FF2B5EF4-FFF2-40B4-BE49-F238E27FC236}">
                    <a16:creationId xmlns:a16="http://schemas.microsoft.com/office/drawing/2014/main" id="{0633D1BF-8A50-4774-A3F5-2A46768851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6" name="Line 1100">
                <a:extLst>
                  <a:ext uri="{FF2B5EF4-FFF2-40B4-BE49-F238E27FC236}">
                    <a16:creationId xmlns:a16="http://schemas.microsoft.com/office/drawing/2014/main" id="{19AEB2D4-4CEB-45C1-B837-2EAA8956BB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400" name="Group 1101">
              <a:extLst>
                <a:ext uri="{FF2B5EF4-FFF2-40B4-BE49-F238E27FC236}">
                  <a16:creationId xmlns:a16="http://schemas.microsoft.com/office/drawing/2014/main" id="{4BACF4F8-552D-4970-B9D4-2B7EB509F6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9613" name="Oval 407">
                <a:extLst>
                  <a:ext uri="{FF2B5EF4-FFF2-40B4-BE49-F238E27FC236}">
                    <a16:creationId xmlns:a16="http://schemas.microsoft.com/office/drawing/2014/main" id="{DC819FE2-6D9E-4AF4-9D0B-304AC1721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14" name="Rectangle 410">
                <a:extLst>
                  <a:ext uri="{FF2B5EF4-FFF2-40B4-BE49-F238E27FC236}">
                    <a16:creationId xmlns:a16="http://schemas.microsoft.com/office/drawing/2014/main" id="{81968CE7-70DD-4968-9E67-AEC3B0BD3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15" name="Oval 411">
                <a:extLst>
                  <a:ext uri="{FF2B5EF4-FFF2-40B4-BE49-F238E27FC236}">
                    <a16:creationId xmlns:a16="http://schemas.microsoft.com/office/drawing/2014/main" id="{81F9803F-BF55-4108-B83B-235981C5A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9616" name="Group 1105">
                <a:extLst>
                  <a:ext uri="{FF2B5EF4-FFF2-40B4-BE49-F238E27FC236}">
                    <a16:creationId xmlns:a16="http://schemas.microsoft.com/office/drawing/2014/main" id="{C51CACD5-1B75-4C4E-B7CC-848A1EB0A6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9619" name="Freeform 1106">
                  <a:extLst>
                    <a:ext uri="{FF2B5EF4-FFF2-40B4-BE49-F238E27FC236}">
                      <a16:creationId xmlns:a16="http://schemas.microsoft.com/office/drawing/2014/main" id="{82FBC210-B9B3-48EC-AAB1-09E60A4CD6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20" name="Freeform 1107">
                  <a:extLst>
                    <a:ext uri="{FF2B5EF4-FFF2-40B4-BE49-F238E27FC236}">
                      <a16:creationId xmlns:a16="http://schemas.microsoft.com/office/drawing/2014/main" id="{85012734-5152-4A72-BCF2-E27008CE8F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17" name="Line 1108">
                <a:extLst>
                  <a:ext uri="{FF2B5EF4-FFF2-40B4-BE49-F238E27FC236}">
                    <a16:creationId xmlns:a16="http://schemas.microsoft.com/office/drawing/2014/main" id="{28018739-06DF-4E5D-A105-E652E6443A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18" name="Line 1109">
                <a:extLst>
                  <a:ext uri="{FF2B5EF4-FFF2-40B4-BE49-F238E27FC236}">
                    <a16:creationId xmlns:a16="http://schemas.microsoft.com/office/drawing/2014/main" id="{6536B0C7-0F03-4229-84B3-FA64F507DA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5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401" name="Group 1110">
              <a:extLst>
                <a:ext uri="{FF2B5EF4-FFF2-40B4-BE49-F238E27FC236}">
                  <a16:creationId xmlns:a16="http://schemas.microsoft.com/office/drawing/2014/main" id="{6E4D24AD-9C10-4503-9D5A-83F225E451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9599" name="Group 1111">
                <a:extLst>
                  <a:ext uri="{FF2B5EF4-FFF2-40B4-BE49-F238E27FC236}">
                    <a16:creationId xmlns:a16="http://schemas.microsoft.com/office/drawing/2014/main" id="{57DA7EAF-E0A7-45A4-97E9-5AF9532E95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9601" name="Freeform 1112">
                  <a:extLst>
                    <a:ext uri="{FF2B5EF4-FFF2-40B4-BE49-F238E27FC236}">
                      <a16:creationId xmlns:a16="http://schemas.microsoft.com/office/drawing/2014/main" id="{5C377ECA-367D-44EE-8CE4-93DC480EA2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02" name="Freeform 1113">
                  <a:extLst>
                    <a:ext uri="{FF2B5EF4-FFF2-40B4-BE49-F238E27FC236}">
                      <a16:creationId xmlns:a16="http://schemas.microsoft.com/office/drawing/2014/main" id="{C29EAC1F-A353-49C8-AE40-37846B7E66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03" name="Freeform 1114">
                  <a:extLst>
                    <a:ext uri="{FF2B5EF4-FFF2-40B4-BE49-F238E27FC236}">
                      <a16:creationId xmlns:a16="http://schemas.microsoft.com/office/drawing/2014/main" id="{CEA28DB2-FFB5-418B-9107-9FC2894E1E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04" name="Freeform 1115">
                  <a:extLst>
                    <a:ext uri="{FF2B5EF4-FFF2-40B4-BE49-F238E27FC236}">
                      <a16:creationId xmlns:a16="http://schemas.microsoft.com/office/drawing/2014/main" id="{919F64C4-44E9-4DBA-A021-19E74749FA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05" name="Freeform 1116">
                  <a:extLst>
                    <a:ext uri="{FF2B5EF4-FFF2-40B4-BE49-F238E27FC236}">
                      <a16:creationId xmlns:a16="http://schemas.microsoft.com/office/drawing/2014/main" id="{A023386E-4223-4C4D-9722-56EACCEB4A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06" name="Freeform 1117">
                  <a:extLst>
                    <a:ext uri="{FF2B5EF4-FFF2-40B4-BE49-F238E27FC236}">
                      <a16:creationId xmlns:a16="http://schemas.microsoft.com/office/drawing/2014/main" id="{3EB1D769-C7F9-4137-BC31-85F2DED5B6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07" name="Freeform 1118">
                  <a:extLst>
                    <a:ext uri="{FF2B5EF4-FFF2-40B4-BE49-F238E27FC236}">
                      <a16:creationId xmlns:a16="http://schemas.microsoft.com/office/drawing/2014/main" id="{A893B53B-7C48-4484-995A-23F654DF05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08" name="Freeform 1119">
                  <a:extLst>
                    <a:ext uri="{FF2B5EF4-FFF2-40B4-BE49-F238E27FC236}">
                      <a16:creationId xmlns:a16="http://schemas.microsoft.com/office/drawing/2014/main" id="{D24A446F-A021-46F7-8179-FC808EAA81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09" name="Freeform 1120">
                  <a:extLst>
                    <a:ext uri="{FF2B5EF4-FFF2-40B4-BE49-F238E27FC236}">
                      <a16:creationId xmlns:a16="http://schemas.microsoft.com/office/drawing/2014/main" id="{DC1A5D7F-837F-49DD-9349-7B92892802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10" name="Freeform 1121">
                  <a:extLst>
                    <a:ext uri="{FF2B5EF4-FFF2-40B4-BE49-F238E27FC236}">
                      <a16:creationId xmlns:a16="http://schemas.microsoft.com/office/drawing/2014/main" id="{FCC304F8-0316-4115-ACAD-0F6534462B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11" name="Freeform 1122">
                  <a:extLst>
                    <a:ext uri="{FF2B5EF4-FFF2-40B4-BE49-F238E27FC236}">
                      <a16:creationId xmlns:a16="http://schemas.microsoft.com/office/drawing/2014/main" id="{1CA61142-D516-4C5A-B1BC-9665FC9155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12" name="Freeform 1123">
                  <a:extLst>
                    <a:ext uri="{FF2B5EF4-FFF2-40B4-BE49-F238E27FC236}">
                      <a16:creationId xmlns:a16="http://schemas.microsoft.com/office/drawing/2014/main" id="{C961690B-D393-44D8-9D2B-BFBB2298A0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9600" name="Picture 1124" descr="access_point_stylized_gray_small">
                <a:extLst>
                  <a:ext uri="{FF2B5EF4-FFF2-40B4-BE49-F238E27FC236}">
                    <a16:creationId xmlns:a16="http://schemas.microsoft.com/office/drawing/2014/main" id="{2F122613-0B72-4506-B6CD-6F1EB375E2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9402" name="Group 1125">
              <a:extLst>
                <a:ext uri="{FF2B5EF4-FFF2-40B4-BE49-F238E27FC236}">
                  <a16:creationId xmlns:a16="http://schemas.microsoft.com/office/drawing/2014/main" id="{DE368E43-0A80-4E68-9352-8B339DFE7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9585" name="Group 1126">
                <a:extLst>
                  <a:ext uri="{FF2B5EF4-FFF2-40B4-BE49-F238E27FC236}">
                    <a16:creationId xmlns:a16="http://schemas.microsoft.com/office/drawing/2014/main" id="{67F3490E-99DA-4C95-A726-9E0BBB2491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9587" name="Freeform 1127">
                  <a:extLst>
                    <a:ext uri="{FF2B5EF4-FFF2-40B4-BE49-F238E27FC236}">
                      <a16:creationId xmlns:a16="http://schemas.microsoft.com/office/drawing/2014/main" id="{08F780CA-4B36-4D98-98DA-8529264391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88" name="Freeform 1128">
                  <a:extLst>
                    <a:ext uri="{FF2B5EF4-FFF2-40B4-BE49-F238E27FC236}">
                      <a16:creationId xmlns:a16="http://schemas.microsoft.com/office/drawing/2014/main" id="{29782C6B-F48B-4CC3-A4AA-69C346ECB6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89" name="Freeform 1129">
                  <a:extLst>
                    <a:ext uri="{FF2B5EF4-FFF2-40B4-BE49-F238E27FC236}">
                      <a16:creationId xmlns:a16="http://schemas.microsoft.com/office/drawing/2014/main" id="{03889764-AF3A-43AA-BD94-78E4560E4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90" name="Freeform 1130">
                  <a:extLst>
                    <a:ext uri="{FF2B5EF4-FFF2-40B4-BE49-F238E27FC236}">
                      <a16:creationId xmlns:a16="http://schemas.microsoft.com/office/drawing/2014/main" id="{71FCB3AC-E2EF-4661-AC3E-A80265A5F2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91" name="Freeform 1131">
                  <a:extLst>
                    <a:ext uri="{FF2B5EF4-FFF2-40B4-BE49-F238E27FC236}">
                      <a16:creationId xmlns:a16="http://schemas.microsoft.com/office/drawing/2014/main" id="{F61876C7-2149-4963-B16C-87B25793BA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92" name="Freeform 1132">
                  <a:extLst>
                    <a:ext uri="{FF2B5EF4-FFF2-40B4-BE49-F238E27FC236}">
                      <a16:creationId xmlns:a16="http://schemas.microsoft.com/office/drawing/2014/main" id="{10ECA0F7-FE72-4DFD-9333-68D33E0194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93" name="Freeform 1133">
                  <a:extLst>
                    <a:ext uri="{FF2B5EF4-FFF2-40B4-BE49-F238E27FC236}">
                      <a16:creationId xmlns:a16="http://schemas.microsoft.com/office/drawing/2014/main" id="{421C9FE0-B279-4B83-8B3D-B08512B3FA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94" name="Freeform 1134">
                  <a:extLst>
                    <a:ext uri="{FF2B5EF4-FFF2-40B4-BE49-F238E27FC236}">
                      <a16:creationId xmlns:a16="http://schemas.microsoft.com/office/drawing/2014/main" id="{37AD119C-527C-4776-9218-395701AB4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95" name="Freeform 1135">
                  <a:extLst>
                    <a:ext uri="{FF2B5EF4-FFF2-40B4-BE49-F238E27FC236}">
                      <a16:creationId xmlns:a16="http://schemas.microsoft.com/office/drawing/2014/main" id="{32C87095-074B-4703-94D2-406B3B04D7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96" name="Freeform 1136">
                  <a:extLst>
                    <a:ext uri="{FF2B5EF4-FFF2-40B4-BE49-F238E27FC236}">
                      <a16:creationId xmlns:a16="http://schemas.microsoft.com/office/drawing/2014/main" id="{02285D78-44E9-47F6-A336-89AFD721A7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97" name="Freeform 1137">
                  <a:extLst>
                    <a:ext uri="{FF2B5EF4-FFF2-40B4-BE49-F238E27FC236}">
                      <a16:creationId xmlns:a16="http://schemas.microsoft.com/office/drawing/2014/main" id="{E47AC80A-AD20-4FD1-BBC9-2650DB413B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98" name="Freeform 1138">
                  <a:extLst>
                    <a:ext uri="{FF2B5EF4-FFF2-40B4-BE49-F238E27FC236}">
                      <a16:creationId xmlns:a16="http://schemas.microsoft.com/office/drawing/2014/main" id="{96E6C5D9-F10A-4B50-A379-E79E1ACF2E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9586" name="Picture 1139" descr="access_point_stylized_gray_small">
                <a:extLst>
                  <a:ext uri="{FF2B5EF4-FFF2-40B4-BE49-F238E27FC236}">
                    <a16:creationId xmlns:a16="http://schemas.microsoft.com/office/drawing/2014/main" id="{677A0148-3031-4939-B89B-06DF26CCDAE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9403" name="Line 1140">
              <a:extLst>
                <a:ext uri="{FF2B5EF4-FFF2-40B4-BE49-F238E27FC236}">
                  <a16:creationId xmlns:a16="http://schemas.microsoft.com/office/drawing/2014/main" id="{923C5CA3-686E-409B-9A01-8ABFCF744D2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9404" name="Group 1141">
              <a:extLst>
                <a:ext uri="{FF2B5EF4-FFF2-40B4-BE49-F238E27FC236}">
                  <a16:creationId xmlns:a16="http://schemas.microsoft.com/office/drawing/2014/main" id="{C588518C-BD86-4B35-94CF-0A38F2D24B6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9583" name="Picture 1142" descr="desktop_computer_stylized_medium">
                <a:extLst>
                  <a:ext uri="{FF2B5EF4-FFF2-40B4-BE49-F238E27FC236}">
                    <a16:creationId xmlns:a16="http://schemas.microsoft.com/office/drawing/2014/main" id="{93E85CCF-BBAA-4E5F-B02F-098C5B23F5F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84" name="Freeform 1143">
                <a:extLst>
                  <a:ext uri="{FF2B5EF4-FFF2-40B4-BE49-F238E27FC236}">
                    <a16:creationId xmlns:a16="http://schemas.microsoft.com/office/drawing/2014/main" id="{E9C5C4BF-CC63-4E5D-AA9C-3FB7CB940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9405" name="Group 1144">
              <a:extLst>
                <a:ext uri="{FF2B5EF4-FFF2-40B4-BE49-F238E27FC236}">
                  <a16:creationId xmlns:a16="http://schemas.microsoft.com/office/drawing/2014/main" id="{FF7C0E4E-3857-4457-B0CD-1E3AB563AAF9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9581" name="Picture 1145" descr="desktop_computer_stylized_medium">
                <a:extLst>
                  <a:ext uri="{FF2B5EF4-FFF2-40B4-BE49-F238E27FC236}">
                    <a16:creationId xmlns:a16="http://schemas.microsoft.com/office/drawing/2014/main" id="{D1CA3665-D714-456C-AFD1-31B936E7E4C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82" name="Freeform 1146">
                <a:extLst>
                  <a:ext uri="{FF2B5EF4-FFF2-40B4-BE49-F238E27FC236}">
                    <a16:creationId xmlns:a16="http://schemas.microsoft.com/office/drawing/2014/main" id="{08BB7D0B-9057-43F6-8DAC-D33442CD9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9406" name="Group 1147">
              <a:extLst>
                <a:ext uri="{FF2B5EF4-FFF2-40B4-BE49-F238E27FC236}">
                  <a16:creationId xmlns:a16="http://schemas.microsoft.com/office/drawing/2014/main" id="{D8B04581-736D-43A0-BAB5-B70E47A360F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9579" name="Picture 1148" descr="desktop_computer_stylized_medium">
                <a:extLst>
                  <a:ext uri="{FF2B5EF4-FFF2-40B4-BE49-F238E27FC236}">
                    <a16:creationId xmlns:a16="http://schemas.microsoft.com/office/drawing/2014/main" id="{A43DF282-FD31-4B35-9167-1C2367C754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80" name="Freeform 1149">
                <a:extLst>
                  <a:ext uri="{FF2B5EF4-FFF2-40B4-BE49-F238E27FC236}">
                    <a16:creationId xmlns:a16="http://schemas.microsoft.com/office/drawing/2014/main" id="{760276DD-94B7-424D-B36F-65D7BA979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9407" name="Group 1150">
              <a:extLst>
                <a:ext uri="{FF2B5EF4-FFF2-40B4-BE49-F238E27FC236}">
                  <a16:creationId xmlns:a16="http://schemas.microsoft.com/office/drawing/2014/main" id="{EA114965-7D57-4E7F-B86F-9E4D0B6A08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9577" name="Picture 1151" descr="desktop_computer_stylized_medium">
                <a:extLst>
                  <a:ext uri="{FF2B5EF4-FFF2-40B4-BE49-F238E27FC236}">
                    <a16:creationId xmlns:a16="http://schemas.microsoft.com/office/drawing/2014/main" id="{FA86EAFA-86BF-4B8A-AD8F-9118AD7D25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78" name="Freeform 1152">
                <a:extLst>
                  <a:ext uri="{FF2B5EF4-FFF2-40B4-BE49-F238E27FC236}">
                    <a16:creationId xmlns:a16="http://schemas.microsoft.com/office/drawing/2014/main" id="{281579ED-FD89-45C8-A157-306B741E3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9408" name="Picture 1153" descr="car_icon_small">
              <a:extLst>
                <a:ext uri="{FF2B5EF4-FFF2-40B4-BE49-F238E27FC236}">
                  <a16:creationId xmlns:a16="http://schemas.microsoft.com/office/drawing/2014/main" id="{A69F0132-DC2C-4D8E-B157-C2EBFCDBF1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409" name="Group 1154">
              <a:extLst>
                <a:ext uri="{FF2B5EF4-FFF2-40B4-BE49-F238E27FC236}">
                  <a16:creationId xmlns:a16="http://schemas.microsoft.com/office/drawing/2014/main" id="{12B8CBE4-896A-4E68-BF15-97F3B5D7EE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9575" name="Picture 1155" descr="iphone_stylized_small">
                <a:extLst>
                  <a:ext uri="{FF2B5EF4-FFF2-40B4-BE49-F238E27FC236}">
                    <a16:creationId xmlns:a16="http://schemas.microsoft.com/office/drawing/2014/main" id="{9DDB9326-B51B-43B4-BB5F-455A5E7D3A6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576" name="Picture 1156" descr="antenna_radiation_stylized">
                <a:extLst>
                  <a:ext uri="{FF2B5EF4-FFF2-40B4-BE49-F238E27FC236}">
                    <a16:creationId xmlns:a16="http://schemas.microsoft.com/office/drawing/2014/main" id="{3D962679-4F30-4C5F-A635-9FD3558A118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9410" name="Group 1157">
              <a:extLst>
                <a:ext uri="{FF2B5EF4-FFF2-40B4-BE49-F238E27FC236}">
                  <a16:creationId xmlns:a16="http://schemas.microsoft.com/office/drawing/2014/main" id="{7DF677E0-D7B9-4D32-B6CD-50E5604907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9543" name="Freeform 1158">
                <a:extLst>
                  <a:ext uri="{FF2B5EF4-FFF2-40B4-BE49-F238E27FC236}">
                    <a16:creationId xmlns:a16="http://schemas.microsoft.com/office/drawing/2014/main" id="{C4C840EF-F353-4567-8121-EC4986EB7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4" name="Rectangle 1159">
                <a:extLst>
                  <a:ext uri="{FF2B5EF4-FFF2-40B4-BE49-F238E27FC236}">
                    <a16:creationId xmlns:a16="http://schemas.microsoft.com/office/drawing/2014/main" id="{D89C75E6-B4B9-4242-95AB-0FB372F0A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545" name="Freeform 1160">
                <a:extLst>
                  <a:ext uri="{FF2B5EF4-FFF2-40B4-BE49-F238E27FC236}">
                    <a16:creationId xmlns:a16="http://schemas.microsoft.com/office/drawing/2014/main" id="{FEBE6D0E-5BC7-43F5-820D-05DFC5E34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6" name="Freeform 1161">
                <a:extLst>
                  <a:ext uri="{FF2B5EF4-FFF2-40B4-BE49-F238E27FC236}">
                    <a16:creationId xmlns:a16="http://schemas.microsoft.com/office/drawing/2014/main" id="{E44D1559-AC2A-43E5-9744-7FD8CED52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7" name="Rectangle 1162">
                <a:extLst>
                  <a:ext uri="{FF2B5EF4-FFF2-40B4-BE49-F238E27FC236}">
                    <a16:creationId xmlns:a16="http://schemas.microsoft.com/office/drawing/2014/main" id="{90A5944D-B28F-413F-A63B-11B06E1B0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9548" name="Group 1163">
                <a:extLst>
                  <a:ext uri="{FF2B5EF4-FFF2-40B4-BE49-F238E27FC236}">
                    <a16:creationId xmlns:a16="http://schemas.microsoft.com/office/drawing/2014/main" id="{A03B4F1B-4659-4CF7-B92D-66BDB74DFB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9573" name="AutoShape 1164">
                  <a:extLst>
                    <a:ext uri="{FF2B5EF4-FFF2-40B4-BE49-F238E27FC236}">
                      <a16:creationId xmlns:a16="http://schemas.microsoft.com/office/drawing/2014/main" id="{734D68E5-C748-4A14-8189-22A7CF289E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9574" name="AutoShape 1165">
                  <a:extLst>
                    <a:ext uri="{FF2B5EF4-FFF2-40B4-BE49-F238E27FC236}">
                      <a16:creationId xmlns:a16="http://schemas.microsoft.com/office/drawing/2014/main" id="{5FE3A411-01F9-43A7-AEE5-6444CFD158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9549" name="Rectangle 1166">
                <a:extLst>
                  <a:ext uri="{FF2B5EF4-FFF2-40B4-BE49-F238E27FC236}">
                    <a16:creationId xmlns:a16="http://schemas.microsoft.com/office/drawing/2014/main" id="{868C3A20-6108-499C-9E40-555AFE141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9550" name="Group 1167">
                <a:extLst>
                  <a:ext uri="{FF2B5EF4-FFF2-40B4-BE49-F238E27FC236}">
                    <a16:creationId xmlns:a16="http://schemas.microsoft.com/office/drawing/2014/main" id="{5F9BBDED-E84A-460E-9622-A2B9173220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9571" name="AutoShape 1168">
                  <a:extLst>
                    <a:ext uri="{FF2B5EF4-FFF2-40B4-BE49-F238E27FC236}">
                      <a16:creationId xmlns:a16="http://schemas.microsoft.com/office/drawing/2014/main" id="{B5917662-743A-4566-9730-648F2392C6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9572" name="AutoShape 1169">
                  <a:extLst>
                    <a:ext uri="{FF2B5EF4-FFF2-40B4-BE49-F238E27FC236}">
                      <a16:creationId xmlns:a16="http://schemas.microsoft.com/office/drawing/2014/main" id="{44048940-3FF4-4484-BABA-73A5C5ABD6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9551" name="Rectangle 1170">
                <a:extLst>
                  <a:ext uri="{FF2B5EF4-FFF2-40B4-BE49-F238E27FC236}">
                    <a16:creationId xmlns:a16="http://schemas.microsoft.com/office/drawing/2014/main" id="{B2F79238-7493-4C36-BAF3-47B6A624D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552" name="Rectangle 1171">
                <a:extLst>
                  <a:ext uri="{FF2B5EF4-FFF2-40B4-BE49-F238E27FC236}">
                    <a16:creationId xmlns:a16="http://schemas.microsoft.com/office/drawing/2014/main" id="{EC9E3AC0-1EFD-4A8F-8A43-5363F2120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9553" name="Group 1172">
                <a:extLst>
                  <a:ext uri="{FF2B5EF4-FFF2-40B4-BE49-F238E27FC236}">
                    <a16:creationId xmlns:a16="http://schemas.microsoft.com/office/drawing/2014/main" id="{01953BC4-867F-4BBD-A601-AB5BD80420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9569" name="AutoShape 1173">
                  <a:extLst>
                    <a:ext uri="{FF2B5EF4-FFF2-40B4-BE49-F238E27FC236}">
                      <a16:creationId xmlns:a16="http://schemas.microsoft.com/office/drawing/2014/main" id="{BB5D43FD-FFEC-4F2C-A7FB-D7CD74C80C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9570" name="AutoShape 1174">
                  <a:extLst>
                    <a:ext uri="{FF2B5EF4-FFF2-40B4-BE49-F238E27FC236}">
                      <a16:creationId xmlns:a16="http://schemas.microsoft.com/office/drawing/2014/main" id="{89EF1DAE-D9AE-40D4-8CDC-860D259C2F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9554" name="Freeform 1175">
                <a:extLst>
                  <a:ext uri="{FF2B5EF4-FFF2-40B4-BE49-F238E27FC236}">
                    <a16:creationId xmlns:a16="http://schemas.microsoft.com/office/drawing/2014/main" id="{2024A80E-8020-4252-84BD-800768803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555" name="Group 1176">
                <a:extLst>
                  <a:ext uri="{FF2B5EF4-FFF2-40B4-BE49-F238E27FC236}">
                    <a16:creationId xmlns:a16="http://schemas.microsoft.com/office/drawing/2014/main" id="{90A9DF61-D955-43AB-8FF2-D3BD176FB3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9567" name="AutoShape 1177">
                  <a:extLst>
                    <a:ext uri="{FF2B5EF4-FFF2-40B4-BE49-F238E27FC236}">
                      <a16:creationId xmlns:a16="http://schemas.microsoft.com/office/drawing/2014/main" id="{A2BC8234-D530-4CFF-874F-B49F28FCFB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9568" name="AutoShape 1178">
                  <a:extLst>
                    <a:ext uri="{FF2B5EF4-FFF2-40B4-BE49-F238E27FC236}">
                      <a16:creationId xmlns:a16="http://schemas.microsoft.com/office/drawing/2014/main" id="{1191B05A-4E73-4736-988C-C57E0F0F14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9556" name="Rectangle 1179">
                <a:extLst>
                  <a:ext uri="{FF2B5EF4-FFF2-40B4-BE49-F238E27FC236}">
                    <a16:creationId xmlns:a16="http://schemas.microsoft.com/office/drawing/2014/main" id="{19E466C3-D021-4111-8756-5A23592C3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557" name="Freeform 1180">
                <a:extLst>
                  <a:ext uri="{FF2B5EF4-FFF2-40B4-BE49-F238E27FC236}">
                    <a16:creationId xmlns:a16="http://schemas.microsoft.com/office/drawing/2014/main" id="{63387434-7BD3-4A3D-94EA-6CD3AEDA3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8" name="Freeform 1181">
                <a:extLst>
                  <a:ext uri="{FF2B5EF4-FFF2-40B4-BE49-F238E27FC236}">
                    <a16:creationId xmlns:a16="http://schemas.microsoft.com/office/drawing/2014/main" id="{D64A0B9B-E27C-4D32-8898-E898143A8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9" name="Oval 1182">
                <a:extLst>
                  <a:ext uri="{FF2B5EF4-FFF2-40B4-BE49-F238E27FC236}">
                    <a16:creationId xmlns:a16="http://schemas.microsoft.com/office/drawing/2014/main" id="{24BBF04D-737F-4E6F-B436-051B2DB2E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560" name="Freeform 1183">
                <a:extLst>
                  <a:ext uri="{FF2B5EF4-FFF2-40B4-BE49-F238E27FC236}">
                    <a16:creationId xmlns:a16="http://schemas.microsoft.com/office/drawing/2014/main" id="{8B8B9580-54EA-4718-BABA-BEE8FB961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1" name="AutoShape 1184">
                <a:extLst>
                  <a:ext uri="{FF2B5EF4-FFF2-40B4-BE49-F238E27FC236}">
                    <a16:creationId xmlns:a16="http://schemas.microsoft.com/office/drawing/2014/main" id="{4FD45099-7D8B-4E62-911F-F70CBA871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562" name="AutoShape 1185">
                <a:extLst>
                  <a:ext uri="{FF2B5EF4-FFF2-40B4-BE49-F238E27FC236}">
                    <a16:creationId xmlns:a16="http://schemas.microsoft.com/office/drawing/2014/main" id="{CD031D7A-4153-48E1-8A81-1233046E9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563" name="Oval 1186">
                <a:extLst>
                  <a:ext uri="{FF2B5EF4-FFF2-40B4-BE49-F238E27FC236}">
                    <a16:creationId xmlns:a16="http://schemas.microsoft.com/office/drawing/2014/main" id="{5B7E2B54-2699-413B-ADA7-0795B587E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564" name="Oval 1187">
                <a:extLst>
                  <a:ext uri="{FF2B5EF4-FFF2-40B4-BE49-F238E27FC236}">
                    <a16:creationId xmlns:a16="http://schemas.microsoft.com/office/drawing/2014/main" id="{9423881E-232C-417B-8326-1A44ECCC4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/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65" name="Oval 1188">
                <a:extLst>
                  <a:ext uri="{FF2B5EF4-FFF2-40B4-BE49-F238E27FC236}">
                    <a16:creationId xmlns:a16="http://schemas.microsoft.com/office/drawing/2014/main" id="{058290A7-9E40-44C8-BE26-A8F02F74A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566" name="Rectangle 1189">
                <a:extLst>
                  <a:ext uri="{FF2B5EF4-FFF2-40B4-BE49-F238E27FC236}">
                    <a16:creationId xmlns:a16="http://schemas.microsoft.com/office/drawing/2014/main" id="{29536FB8-22D5-433C-BE7C-4B9D0E4BA9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9411" name="Group 1190">
              <a:extLst>
                <a:ext uri="{FF2B5EF4-FFF2-40B4-BE49-F238E27FC236}">
                  <a16:creationId xmlns:a16="http://schemas.microsoft.com/office/drawing/2014/main" id="{6019081B-20CE-4DF3-A2E1-78A15376EA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9511" name="Freeform 1191">
                <a:extLst>
                  <a:ext uri="{FF2B5EF4-FFF2-40B4-BE49-F238E27FC236}">
                    <a16:creationId xmlns:a16="http://schemas.microsoft.com/office/drawing/2014/main" id="{263E8F08-2B66-42FD-A9D2-08F11C2E0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2" name="Rectangle 1192">
                <a:extLst>
                  <a:ext uri="{FF2B5EF4-FFF2-40B4-BE49-F238E27FC236}">
                    <a16:creationId xmlns:a16="http://schemas.microsoft.com/office/drawing/2014/main" id="{66F8E0AC-EDDB-459A-A39C-F51C8E7CC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513" name="Freeform 1193">
                <a:extLst>
                  <a:ext uri="{FF2B5EF4-FFF2-40B4-BE49-F238E27FC236}">
                    <a16:creationId xmlns:a16="http://schemas.microsoft.com/office/drawing/2014/main" id="{B795BED7-DEEA-4552-BE57-73434872E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4" name="Freeform 1194">
                <a:extLst>
                  <a:ext uri="{FF2B5EF4-FFF2-40B4-BE49-F238E27FC236}">
                    <a16:creationId xmlns:a16="http://schemas.microsoft.com/office/drawing/2014/main" id="{34BE79A2-A427-4C9E-BE37-D64BFE177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5" name="Rectangle 1195">
                <a:extLst>
                  <a:ext uri="{FF2B5EF4-FFF2-40B4-BE49-F238E27FC236}">
                    <a16:creationId xmlns:a16="http://schemas.microsoft.com/office/drawing/2014/main" id="{896BF179-E4DB-44C7-A837-5FB151E4B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9516" name="Group 1196">
                <a:extLst>
                  <a:ext uri="{FF2B5EF4-FFF2-40B4-BE49-F238E27FC236}">
                    <a16:creationId xmlns:a16="http://schemas.microsoft.com/office/drawing/2014/main" id="{3409ABAB-DDBD-4D1F-9F8C-6FC342F1C1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9541" name="AutoShape 1197">
                  <a:extLst>
                    <a:ext uri="{FF2B5EF4-FFF2-40B4-BE49-F238E27FC236}">
                      <a16:creationId xmlns:a16="http://schemas.microsoft.com/office/drawing/2014/main" id="{AFFAE573-9F77-45DC-9BF7-095EFC5525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9542" name="AutoShape 1198">
                  <a:extLst>
                    <a:ext uri="{FF2B5EF4-FFF2-40B4-BE49-F238E27FC236}">
                      <a16:creationId xmlns:a16="http://schemas.microsoft.com/office/drawing/2014/main" id="{E4BF3FBC-A063-4DA7-A37F-2ADA6950E8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9517" name="Rectangle 1199">
                <a:extLst>
                  <a:ext uri="{FF2B5EF4-FFF2-40B4-BE49-F238E27FC236}">
                    <a16:creationId xmlns:a16="http://schemas.microsoft.com/office/drawing/2014/main" id="{09D38B71-8F3E-4201-92DF-FC7D63E8B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9518" name="Group 1200">
                <a:extLst>
                  <a:ext uri="{FF2B5EF4-FFF2-40B4-BE49-F238E27FC236}">
                    <a16:creationId xmlns:a16="http://schemas.microsoft.com/office/drawing/2014/main" id="{B0A703BC-3ED2-443F-BF32-825F6E7317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9539" name="AutoShape 1201">
                  <a:extLst>
                    <a:ext uri="{FF2B5EF4-FFF2-40B4-BE49-F238E27FC236}">
                      <a16:creationId xmlns:a16="http://schemas.microsoft.com/office/drawing/2014/main" id="{D5BEBA1E-501E-4A62-8348-95C58AB634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9540" name="AutoShape 1202">
                  <a:extLst>
                    <a:ext uri="{FF2B5EF4-FFF2-40B4-BE49-F238E27FC236}">
                      <a16:creationId xmlns:a16="http://schemas.microsoft.com/office/drawing/2014/main" id="{8E969EF5-949C-42E2-85FE-79D93E0CF7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9519" name="Rectangle 1203">
                <a:extLst>
                  <a:ext uri="{FF2B5EF4-FFF2-40B4-BE49-F238E27FC236}">
                    <a16:creationId xmlns:a16="http://schemas.microsoft.com/office/drawing/2014/main" id="{6DCACDAE-D1AB-4B73-8ABF-2E734CE16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520" name="Rectangle 1204">
                <a:extLst>
                  <a:ext uri="{FF2B5EF4-FFF2-40B4-BE49-F238E27FC236}">
                    <a16:creationId xmlns:a16="http://schemas.microsoft.com/office/drawing/2014/main" id="{0E196DC9-ADAF-4C7C-B3C0-A069B147DF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9521" name="Group 1205">
                <a:extLst>
                  <a:ext uri="{FF2B5EF4-FFF2-40B4-BE49-F238E27FC236}">
                    <a16:creationId xmlns:a16="http://schemas.microsoft.com/office/drawing/2014/main" id="{E8E74041-2277-477C-98F3-1E6D8F136C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9537" name="AutoShape 1206">
                  <a:extLst>
                    <a:ext uri="{FF2B5EF4-FFF2-40B4-BE49-F238E27FC236}">
                      <a16:creationId xmlns:a16="http://schemas.microsoft.com/office/drawing/2014/main" id="{F2822CD2-AECC-41AE-AC4B-FBE87837BD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9538" name="AutoShape 1207">
                  <a:extLst>
                    <a:ext uri="{FF2B5EF4-FFF2-40B4-BE49-F238E27FC236}">
                      <a16:creationId xmlns:a16="http://schemas.microsoft.com/office/drawing/2014/main" id="{E73D8008-06A6-40AE-8E00-21EDCBB5D8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9522" name="Freeform 1208">
                <a:extLst>
                  <a:ext uri="{FF2B5EF4-FFF2-40B4-BE49-F238E27FC236}">
                    <a16:creationId xmlns:a16="http://schemas.microsoft.com/office/drawing/2014/main" id="{9200CA30-833C-4762-B523-B521E1E1D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523" name="Group 1209">
                <a:extLst>
                  <a:ext uri="{FF2B5EF4-FFF2-40B4-BE49-F238E27FC236}">
                    <a16:creationId xmlns:a16="http://schemas.microsoft.com/office/drawing/2014/main" id="{0590F108-2AE5-4A38-8005-F928660D1C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9535" name="AutoShape 1210">
                  <a:extLst>
                    <a:ext uri="{FF2B5EF4-FFF2-40B4-BE49-F238E27FC236}">
                      <a16:creationId xmlns:a16="http://schemas.microsoft.com/office/drawing/2014/main" id="{4C186075-E58D-4636-B4AA-D10754A4E1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9536" name="AutoShape 1211">
                  <a:extLst>
                    <a:ext uri="{FF2B5EF4-FFF2-40B4-BE49-F238E27FC236}">
                      <a16:creationId xmlns:a16="http://schemas.microsoft.com/office/drawing/2014/main" id="{35DAFC07-96CC-4AF8-90D8-47DFDBBB1E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9524" name="Rectangle 1212">
                <a:extLst>
                  <a:ext uri="{FF2B5EF4-FFF2-40B4-BE49-F238E27FC236}">
                    <a16:creationId xmlns:a16="http://schemas.microsoft.com/office/drawing/2014/main" id="{034CA242-A570-4A40-ADC5-6651C4DA7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525" name="Freeform 1213">
                <a:extLst>
                  <a:ext uri="{FF2B5EF4-FFF2-40B4-BE49-F238E27FC236}">
                    <a16:creationId xmlns:a16="http://schemas.microsoft.com/office/drawing/2014/main" id="{2D020E79-A3EC-4597-BEFD-D83C31069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" name="Freeform 1214">
                <a:extLst>
                  <a:ext uri="{FF2B5EF4-FFF2-40B4-BE49-F238E27FC236}">
                    <a16:creationId xmlns:a16="http://schemas.microsoft.com/office/drawing/2014/main" id="{D4777F06-7A29-496C-B0F4-3396B0F3E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7" name="Oval 1215">
                <a:extLst>
                  <a:ext uri="{FF2B5EF4-FFF2-40B4-BE49-F238E27FC236}">
                    <a16:creationId xmlns:a16="http://schemas.microsoft.com/office/drawing/2014/main" id="{57C52B86-55A1-497A-BF93-12522937F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528" name="Freeform 1216">
                <a:extLst>
                  <a:ext uri="{FF2B5EF4-FFF2-40B4-BE49-F238E27FC236}">
                    <a16:creationId xmlns:a16="http://schemas.microsoft.com/office/drawing/2014/main" id="{7896BE6A-0F06-4E4B-9EE5-BE03DC0A3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9" name="AutoShape 1217">
                <a:extLst>
                  <a:ext uri="{FF2B5EF4-FFF2-40B4-BE49-F238E27FC236}">
                    <a16:creationId xmlns:a16="http://schemas.microsoft.com/office/drawing/2014/main" id="{7B921AA1-5DAD-46C9-B4FC-4D3272875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530" name="AutoShape 1218">
                <a:extLst>
                  <a:ext uri="{FF2B5EF4-FFF2-40B4-BE49-F238E27FC236}">
                    <a16:creationId xmlns:a16="http://schemas.microsoft.com/office/drawing/2014/main" id="{44BAC490-E466-4386-A7C9-60449D0DBB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531" name="Oval 1219">
                <a:extLst>
                  <a:ext uri="{FF2B5EF4-FFF2-40B4-BE49-F238E27FC236}">
                    <a16:creationId xmlns:a16="http://schemas.microsoft.com/office/drawing/2014/main" id="{9D19BFB0-C395-46C5-9576-AA1C5D0DE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532" name="Oval 1220">
                <a:extLst>
                  <a:ext uri="{FF2B5EF4-FFF2-40B4-BE49-F238E27FC236}">
                    <a16:creationId xmlns:a16="http://schemas.microsoft.com/office/drawing/2014/main" id="{5F44D546-A1E6-4126-8720-19FDD18C9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/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33" name="Oval 1221">
                <a:extLst>
                  <a:ext uri="{FF2B5EF4-FFF2-40B4-BE49-F238E27FC236}">
                    <a16:creationId xmlns:a16="http://schemas.microsoft.com/office/drawing/2014/main" id="{7202FCA0-AC24-4D8F-B0D8-E33ED4A709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534" name="Rectangle 1222">
                <a:extLst>
                  <a:ext uri="{FF2B5EF4-FFF2-40B4-BE49-F238E27FC236}">
                    <a16:creationId xmlns:a16="http://schemas.microsoft.com/office/drawing/2014/main" id="{1BC85DC6-6C87-44CB-9F8E-45080FB9D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9412" name="Group 1223">
              <a:extLst>
                <a:ext uri="{FF2B5EF4-FFF2-40B4-BE49-F238E27FC236}">
                  <a16:creationId xmlns:a16="http://schemas.microsoft.com/office/drawing/2014/main" id="{27CB850C-F242-4C4D-8A64-3B6582D716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9488" name="Picture 1224" descr="antenna_stylized">
                <a:extLst>
                  <a:ext uri="{FF2B5EF4-FFF2-40B4-BE49-F238E27FC236}">
                    <a16:creationId xmlns:a16="http://schemas.microsoft.com/office/drawing/2014/main" id="{8E796143-EE45-4CB5-B4F8-0CA5713C285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489" name="Picture 1225" descr="laptop_keyboard">
                <a:extLst>
                  <a:ext uri="{FF2B5EF4-FFF2-40B4-BE49-F238E27FC236}">
                    <a16:creationId xmlns:a16="http://schemas.microsoft.com/office/drawing/2014/main" id="{785DC813-F809-402D-A529-728BEA5186B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490" name="Freeform 1226">
                <a:extLst>
                  <a:ext uri="{FF2B5EF4-FFF2-40B4-BE49-F238E27FC236}">
                    <a16:creationId xmlns:a16="http://schemas.microsoft.com/office/drawing/2014/main" id="{4DBF4B53-3238-4E52-96C6-60E1BF30C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 w 2982"/>
                  <a:gd name="T1" fmla="*/ 0 h 2442"/>
                  <a:gd name="T2" fmla="*/ 0 w 2982"/>
                  <a:gd name="T3" fmla="*/ 2 h 2442"/>
                  <a:gd name="T4" fmla="*/ 10 w 2982"/>
                  <a:gd name="T5" fmla="*/ 3 h 2442"/>
                  <a:gd name="T6" fmla="*/ 12 w 2982"/>
                  <a:gd name="T7" fmla="*/ 1 h 2442"/>
                  <a:gd name="T8" fmla="*/ 2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9491" name="Picture 1227" descr="screen">
                <a:extLst>
                  <a:ext uri="{FF2B5EF4-FFF2-40B4-BE49-F238E27FC236}">
                    <a16:creationId xmlns:a16="http://schemas.microsoft.com/office/drawing/2014/main" id="{AC65BF70-42FD-4626-AE8B-B1ED3CF5135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492" name="Freeform 1228">
                <a:extLst>
                  <a:ext uri="{FF2B5EF4-FFF2-40B4-BE49-F238E27FC236}">
                    <a16:creationId xmlns:a16="http://schemas.microsoft.com/office/drawing/2014/main" id="{034FA7E1-BECC-435C-B2A4-50F0EE42A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0 w 2528"/>
                  <a:gd name="T3" fmla="*/ 1 h 455"/>
                  <a:gd name="T4" fmla="*/ 10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3" name="Freeform 1229">
                <a:extLst>
                  <a:ext uri="{FF2B5EF4-FFF2-40B4-BE49-F238E27FC236}">
                    <a16:creationId xmlns:a16="http://schemas.microsoft.com/office/drawing/2014/main" id="{061B30B2-E18A-466B-A2EF-A3C34581C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 w 702"/>
                  <a:gd name="T1" fmla="*/ 0 h 1893"/>
                  <a:gd name="T2" fmla="*/ 0 w 702"/>
                  <a:gd name="T3" fmla="*/ 2 h 1893"/>
                  <a:gd name="T4" fmla="*/ 1 w 702"/>
                  <a:gd name="T5" fmla="*/ 2 h 1893"/>
                  <a:gd name="T6" fmla="*/ 3 w 702"/>
                  <a:gd name="T7" fmla="*/ 1 h 1893"/>
                  <a:gd name="T8" fmla="*/ 2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4" name="Freeform 1230">
                <a:extLst>
                  <a:ext uri="{FF2B5EF4-FFF2-40B4-BE49-F238E27FC236}">
                    <a16:creationId xmlns:a16="http://schemas.microsoft.com/office/drawing/2014/main" id="{DD108684-B949-4F77-973E-015C98441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 w 756"/>
                  <a:gd name="T1" fmla="*/ 0 h 2184"/>
                  <a:gd name="T2" fmla="*/ 1 w 756"/>
                  <a:gd name="T3" fmla="*/ 3 h 2184"/>
                  <a:gd name="T4" fmla="*/ 0 w 756"/>
                  <a:gd name="T5" fmla="*/ 3 h 2184"/>
                  <a:gd name="T6" fmla="*/ 2 w 756"/>
                  <a:gd name="T7" fmla="*/ 1 h 2184"/>
                  <a:gd name="T8" fmla="*/ 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5" name="Freeform 1231">
                <a:extLst>
                  <a:ext uri="{FF2B5EF4-FFF2-40B4-BE49-F238E27FC236}">
                    <a16:creationId xmlns:a16="http://schemas.microsoft.com/office/drawing/2014/main" id="{3873EB3D-F486-4456-A5F4-D46DAF550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0 w 2773"/>
                  <a:gd name="T5" fmla="*/ 1 h 738"/>
                  <a:gd name="T6" fmla="*/ 10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6" name="Freeform 1232">
                <a:extLst>
                  <a:ext uri="{FF2B5EF4-FFF2-40B4-BE49-F238E27FC236}">
                    <a16:creationId xmlns:a16="http://schemas.microsoft.com/office/drawing/2014/main" id="{F6A51C89-FB72-4BAB-AB9C-1007D74DE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8 w 637"/>
                  <a:gd name="T1" fmla="*/ 0 h 1659"/>
                  <a:gd name="T2" fmla="*/ 8 w 637"/>
                  <a:gd name="T3" fmla="*/ 0 h 1659"/>
                  <a:gd name="T4" fmla="*/ 1 w 637"/>
                  <a:gd name="T5" fmla="*/ 42 h 1659"/>
                  <a:gd name="T6" fmla="*/ 0 w 637"/>
                  <a:gd name="T7" fmla="*/ 41 h 1659"/>
                  <a:gd name="T8" fmla="*/ 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7" name="Freeform 1233">
                <a:extLst>
                  <a:ext uri="{FF2B5EF4-FFF2-40B4-BE49-F238E27FC236}">
                    <a16:creationId xmlns:a16="http://schemas.microsoft.com/office/drawing/2014/main" id="{2AB4A9CA-8018-44AF-BB38-85AF9B3A9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28 w 2216"/>
                  <a:gd name="T5" fmla="*/ 14 h 550"/>
                  <a:gd name="T6" fmla="*/ 28 w 2216"/>
                  <a:gd name="T7" fmla="*/ 1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498" name="Group 1234">
                <a:extLst>
                  <a:ext uri="{FF2B5EF4-FFF2-40B4-BE49-F238E27FC236}">
                    <a16:creationId xmlns:a16="http://schemas.microsoft.com/office/drawing/2014/main" id="{2FAFEFEC-3D53-4EA0-B8EE-7BF3A848CD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9505" name="Freeform 1235">
                  <a:extLst>
                    <a:ext uri="{FF2B5EF4-FFF2-40B4-BE49-F238E27FC236}">
                      <a16:creationId xmlns:a16="http://schemas.microsoft.com/office/drawing/2014/main" id="{04D22026-8B9E-4ADE-9E5B-52B7B91753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6" name="Freeform 1236">
                  <a:extLst>
                    <a:ext uri="{FF2B5EF4-FFF2-40B4-BE49-F238E27FC236}">
                      <a16:creationId xmlns:a16="http://schemas.microsoft.com/office/drawing/2014/main" id="{8205DBA5-FFF6-4753-BC33-B706F8A6E2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7" name="Freeform 1237">
                  <a:extLst>
                    <a:ext uri="{FF2B5EF4-FFF2-40B4-BE49-F238E27FC236}">
                      <a16:creationId xmlns:a16="http://schemas.microsoft.com/office/drawing/2014/main" id="{2CF1AC34-F666-4522-B3E2-E4E24A93BC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8" name="Freeform 1238">
                  <a:extLst>
                    <a:ext uri="{FF2B5EF4-FFF2-40B4-BE49-F238E27FC236}">
                      <a16:creationId xmlns:a16="http://schemas.microsoft.com/office/drawing/2014/main" id="{76447418-AA0B-4A1C-8949-5C7F24EB14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9" name="Freeform 1239">
                  <a:extLst>
                    <a:ext uri="{FF2B5EF4-FFF2-40B4-BE49-F238E27FC236}">
                      <a16:creationId xmlns:a16="http://schemas.microsoft.com/office/drawing/2014/main" id="{E68385A3-5A1F-4B8C-97AD-40589AD888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0" name="Freeform 1240">
                  <a:extLst>
                    <a:ext uri="{FF2B5EF4-FFF2-40B4-BE49-F238E27FC236}">
                      <a16:creationId xmlns:a16="http://schemas.microsoft.com/office/drawing/2014/main" id="{C182BA41-DC66-438C-8A3D-D0A675A0A8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499" name="Freeform 1241">
                <a:extLst>
                  <a:ext uri="{FF2B5EF4-FFF2-40B4-BE49-F238E27FC236}">
                    <a16:creationId xmlns:a16="http://schemas.microsoft.com/office/drawing/2014/main" id="{C47B6E2F-2F2B-4A9D-87ED-2EF401AE1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6 h 792"/>
                  <a:gd name="T2" fmla="*/ 6 w 990"/>
                  <a:gd name="T3" fmla="*/ 0 h 792"/>
                  <a:gd name="T4" fmla="*/ 6 w 990"/>
                  <a:gd name="T5" fmla="*/ 1 h 792"/>
                  <a:gd name="T6" fmla="*/ 0 w 990"/>
                  <a:gd name="T7" fmla="*/ 6 h 792"/>
                  <a:gd name="T8" fmla="*/ 1 w 990"/>
                  <a:gd name="T9" fmla="*/ 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0" name="Freeform 1242">
                <a:extLst>
                  <a:ext uri="{FF2B5EF4-FFF2-40B4-BE49-F238E27FC236}">
                    <a16:creationId xmlns:a16="http://schemas.microsoft.com/office/drawing/2014/main" id="{C846D25E-2E23-4DB0-BCD8-9A816B4DF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4 w 2532"/>
                  <a:gd name="T5" fmla="*/ 6 h 723"/>
                  <a:gd name="T6" fmla="*/ 14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1" name="Freeform 1243">
                <a:extLst>
                  <a:ext uri="{FF2B5EF4-FFF2-40B4-BE49-F238E27FC236}">
                    <a16:creationId xmlns:a16="http://schemas.microsoft.com/office/drawing/2014/main" id="{81369DE6-DE1F-438E-BC3E-0229E3400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2" name="Freeform 1244">
                <a:extLst>
                  <a:ext uri="{FF2B5EF4-FFF2-40B4-BE49-F238E27FC236}">
                    <a16:creationId xmlns:a16="http://schemas.microsoft.com/office/drawing/2014/main" id="{F148BDF8-1B91-4200-902F-563AFF9D4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 w 1176"/>
                  <a:gd name="T1" fmla="*/ 0 h 606"/>
                  <a:gd name="T2" fmla="*/ 0 w 1176"/>
                  <a:gd name="T3" fmla="*/ 5 h 606"/>
                  <a:gd name="T4" fmla="*/ 1 w 1176"/>
                  <a:gd name="T5" fmla="*/ 5 h 606"/>
                  <a:gd name="T6" fmla="*/ 6 w 1176"/>
                  <a:gd name="T7" fmla="*/ 1 h 606"/>
                  <a:gd name="T8" fmla="*/ 6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3" name="Freeform 1245">
                <a:extLst>
                  <a:ext uri="{FF2B5EF4-FFF2-40B4-BE49-F238E27FC236}">
                    <a16:creationId xmlns:a16="http://schemas.microsoft.com/office/drawing/2014/main" id="{FAD3A104-4A8D-4D28-8CE0-304E0EA7B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7 w 2532"/>
                  <a:gd name="T5" fmla="*/ 4 h 723"/>
                  <a:gd name="T6" fmla="*/ 7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4" name="Freeform 1246">
                <a:extLst>
                  <a:ext uri="{FF2B5EF4-FFF2-40B4-BE49-F238E27FC236}">
                    <a16:creationId xmlns:a16="http://schemas.microsoft.com/office/drawing/2014/main" id="{06535522-2431-4641-8E67-9A105E49B52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6 h 723"/>
                  <a:gd name="T6" fmla="*/ 0 w 2532"/>
                  <a:gd name="T7" fmla="*/ 6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413" name="Group 1247">
              <a:extLst>
                <a:ext uri="{FF2B5EF4-FFF2-40B4-BE49-F238E27FC236}">
                  <a16:creationId xmlns:a16="http://schemas.microsoft.com/office/drawing/2014/main" id="{7C6737FE-2732-4745-B9FC-D68DC2A0A1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9465" name="Picture 1248" descr="antenna_stylized">
                <a:extLst>
                  <a:ext uri="{FF2B5EF4-FFF2-40B4-BE49-F238E27FC236}">
                    <a16:creationId xmlns:a16="http://schemas.microsoft.com/office/drawing/2014/main" id="{226E0692-B4F9-47F2-9E78-B554FDE6F8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466" name="Picture 1249" descr="laptop_keyboard">
                <a:extLst>
                  <a:ext uri="{FF2B5EF4-FFF2-40B4-BE49-F238E27FC236}">
                    <a16:creationId xmlns:a16="http://schemas.microsoft.com/office/drawing/2014/main" id="{3E0F310A-67DA-46ED-B698-0BE5D23024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467" name="Freeform 1250">
                <a:extLst>
                  <a:ext uri="{FF2B5EF4-FFF2-40B4-BE49-F238E27FC236}">
                    <a16:creationId xmlns:a16="http://schemas.microsoft.com/office/drawing/2014/main" id="{6B3EB66F-B6B3-49C5-9A41-738250D02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 w 2982"/>
                  <a:gd name="T1" fmla="*/ 0 h 2442"/>
                  <a:gd name="T2" fmla="*/ 0 w 2982"/>
                  <a:gd name="T3" fmla="*/ 2 h 2442"/>
                  <a:gd name="T4" fmla="*/ 10 w 2982"/>
                  <a:gd name="T5" fmla="*/ 3 h 2442"/>
                  <a:gd name="T6" fmla="*/ 12 w 2982"/>
                  <a:gd name="T7" fmla="*/ 1 h 2442"/>
                  <a:gd name="T8" fmla="*/ 2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9468" name="Picture 1251" descr="screen">
                <a:extLst>
                  <a:ext uri="{FF2B5EF4-FFF2-40B4-BE49-F238E27FC236}">
                    <a16:creationId xmlns:a16="http://schemas.microsoft.com/office/drawing/2014/main" id="{1824DBDB-39FE-4474-B44E-E13CBEC417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469" name="Freeform 1252">
                <a:extLst>
                  <a:ext uri="{FF2B5EF4-FFF2-40B4-BE49-F238E27FC236}">
                    <a16:creationId xmlns:a16="http://schemas.microsoft.com/office/drawing/2014/main" id="{4F736F5E-7908-490D-B6CF-8CE8CC798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0 w 2528"/>
                  <a:gd name="T3" fmla="*/ 1 h 455"/>
                  <a:gd name="T4" fmla="*/ 10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70" name="Freeform 1253">
                <a:extLst>
                  <a:ext uri="{FF2B5EF4-FFF2-40B4-BE49-F238E27FC236}">
                    <a16:creationId xmlns:a16="http://schemas.microsoft.com/office/drawing/2014/main" id="{9F222E6E-9F2F-40B0-BCD9-A4D44B747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 w 702"/>
                  <a:gd name="T1" fmla="*/ 0 h 1893"/>
                  <a:gd name="T2" fmla="*/ 0 w 702"/>
                  <a:gd name="T3" fmla="*/ 2 h 1893"/>
                  <a:gd name="T4" fmla="*/ 1 w 702"/>
                  <a:gd name="T5" fmla="*/ 2 h 1893"/>
                  <a:gd name="T6" fmla="*/ 3 w 702"/>
                  <a:gd name="T7" fmla="*/ 1 h 1893"/>
                  <a:gd name="T8" fmla="*/ 2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71" name="Freeform 1254">
                <a:extLst>
                  <a:ext uri="{FF2B5EF4-FFF2-40B4-BE49-F238E27FC236}">
                    <a16:creationId xmlns:a16="http://schemas.microsoft.com/office/drawing/2014/main" id="{0C8E0694-3632-41DE-A96D-2B9053F24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 w 756"/>
                  <a:gd name="T1" fmla="*/ 0 h 2184"/>
                  <a:gd name="T2" fmla="*/ 1 w 756"/>
                  <a:gd name="T3" fmla="*/ 3 h 2184"/>
                  <a:gd name="T4" fmla="*/ 0 w 756"/>
                  <a:gd name="T5" fmla="*/ 3 h 2184"/>
                  <a:gd name="T6" fmla="*/ 2 w 756"/>
                  <a:gd name="T7" fmla="*/ 1 h 2184"/>
                  <a:gd name="T8" fmla="*/ 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72" name="Freeform 1255">
                <a:extLst>
                  <a:ext uri="{FF2B5EF4-FFF2-40B4-BE49-F238E27FC236}">
                    <a16:creationId xmlns:a16="http://schemas.microsoft.com/office/drawing/2014/main" id="{12C56418-CDF3-4C4E-9EEE-253C15B17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0 w 2773"/>
                  <a:gd name="T5" fmla="*/ 1 h 738"/>
                  <a:gd name="T6" fmla="*/ 10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73" name="Freeform 1256">
                <a:extLst>
                  <a:ext uri="{FF2B5EF4-FFF2-40B4-BE49-F238E27FC236}">
                    <a16:creationId xmlns:a16="http://schemas.microsoft.com/office/drawing/2014/main" id="{3CAE6026-9C56-4BC7-8670-954872A49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8 w 637"/>
                  <a:gd name="T1" fmla="*/ 0 h 1659"/>
                  <a:gd name="T2" fmla="*/ 8 w 637"/>
                  <a:gd name="T3" fmla="*/ 0 h 1659"/>
                  <a:gd name="T4" fmla="*/ 1 w 637"/>
                  <a:gd name="T5" fmla="*/ 42 h 1659"/>
                  <a:gd name="T6" fmla="*/ 0 w 637"/>
                  <a:gd name="T7" fmla="*/ 41 h 1659"/>
                  <a:gd name="T8" fmla="*/ 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74" name="Freeform 1257">
                <a:extLst>
                  <a:ext uri="{FF2B5EF4-FFF2-40B4-BE49-F238E27FC236}">
                    <a16:creationId xmlns:a16="http://schemas.microsoft.com/office/drawing/2014/main" id="{751C6EEF-B3D2-4547-B317-D7EABF1E1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28 w 2216"/>
                  <a:gd name="T5" fmla="*/ 14 h 550"/>
                  <a:gd name="T6" fmla="*/ 28 w 2216"/>
                  <a:gd name="T7" fmla="*/ 1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475" name="Group 1258">
                <a:extLst>
                  <a:ext uri="{FF2B5EF4-FFF2-40B4-BE49-F238E27FC236}">
                    <a16:creationId xmlns:a16="http://schemas.microsoft.com/office/drawing/2014/main" id="{BE519E72-D08B-405F-8F64-796C00D07D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9482" name="Freeform 1259">
                  <a:extLst>
                    <a:ext uri="{FF2B5EF4-FFF2-40B4-BE49-F238E27FC236}">
                      <a16:creationId xmlns:a16="http://schemas.microsoft.com/office/drawing/2014/main" id="{B7FD581D-8E73-40BC-96B3-26CD73399A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3" name="Freeform 1260">
                  <a:extLst>
                    <a:ext uri="{FF2B5EF4-FFF2-40B4-BE49-F238E27FC236}">
                      <a16:creationId xmlns:a16="http://schemas.microsoft.com/office/drawing/2014/main" id="{4E5E4C8D-7079-4B86-9929-197EF054D5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4" name="Freeform 1261">
                  <a:extLst>
                    <a:ext uri="{FF2B5EF4-FFF2-40B4-BE49-F238E27FC236}">
                      <a16:creationId xmlns:a16="http://schemas.microsoft.com/office/drawing/2014/main" id="{25D76A4D-EFEB-4D7A-A2DA-3E4FB1389D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5" name="Freeform 1262">
                  <a:extLst>
                    <a:ext uri="{FF2B5EF4-FFF2-40B4-BE49-F238E27FC236}">
                      <a16:creationId xmlns:a16="http://schemas.microsoft.com/office/drawing/2014/main" id="{E0988DF5-D8F1-4E71-BA5A-EC4ECCA477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6" name="Freeform 1263">
                  <a:extLst>
                    <a:ext uri="{FF2B5EF4-FFF2-40B4-BE49-F238E27FC236}">
                      <a16:creationId xmlns:a16="http://schemas.microsoft.com/office/drawing/2014/main" id="{77B07409-C1B8-4E72-8836-5958AD1C3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7" name="Freeform 1264">
                  <a:extLst>
                    <a:ext uri="{FF2B5EF4-FFF2-40B4-BE49-F238E27FC236}">
                      <a16:creationId xmlns:a16="http://schemas.microsoft.com/office/drawing/2014/main" id="{D94489AE-B521-4C97-B9B9-4148AFC1A5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476" name="Freeform 1265">
                <a:extLst>
                  <a:ext uri="{FF2B5EF4-FFF2-40B4-BE49-F238E27FC236}">
                    <a16:creationId xmlns:a16="http://schemas.microsoft.com/office/drawing/2014/main" id="{AB3500A7-9997-4BD1-A562-DCAA6BA42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6 h 792"/>
                  <a:gd name="T2" fmla="*/ 6 w 990"/>
                  <a:gd name="T3" fmla="*/ 0 h 792"/>
                  <a:gd name="T4" fmla="*/ 6 w 990"/>
                  <a:gd name="T5" fmla="*/ 1 h 792"/>
                  <a:gd name="T6" fmla="*/ 0 w 990"/>
                  <a:gd name="T7" fmla="*/ 6 h 792"/>
                  <a:gd name="T8" fmla="*/ 1 w 990"/>
                  <a:gd name="T9" fmla="*/ 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77" name="Freeform 1266">
                <a:extLst>
                  <a:ext uri="{FF2B5EF4-FFF2-40B4-BE49-F238E27FC236}">
                    <a16:creationId xmlns:a16="http://schemas.microsoft.com/office/drawing/2014/main" id="{1A991577-3BDC-475A-96F6-2FAA5E347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4 w 2532"/>
                  <a:gd name="T5" fmla="*/ 6 h 723"/>
                  <a:gd name="T6" fmla="*/ 14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78" name="Freeform 1267">
                <a:extLst>
                  <a:ext uri="{FF2B5EF4-FFF2-40B4-BE49-F238E27FC236}">
                    <a16:creationId xmlns:a16="http://schemas.microsoft.com/office/drawing/2014/main" id="{9F8210CA-9A47-40B5-9973-FA44F3AAC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79" name="Freeform 1268">
                <a:extLst>
                  <a:ext uri="{FF2B5EF4-FFF2-40B4-BE49-F238E27FC236}">
                    <a16:creationId xmlns:a16="http://schemas.microsoft.com/office/drawing/2014/main" id="{092852E7-8B02-449D-A7FE-407D83BAA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 w 1176"/>
                  <a:gd name="T1" fmla="*/ 0 h 606"/>
                  <a:gd name="T2" fmla="*/ 0 w 1176"/>
                  <a:gd name="T3" fmla="*/ 5 h 606"/>
                  <a:gd name="T4" fmla="*/ 1 w 1176"/>
                  <a:gd name="T5" fmla="*/ 5 h 606"/>
                  <a:gd name="T6" fmla="*/ 6 w 1176"/>
                  <a:gd name="T7" fmla="*/ 1 h 606"/>
                  <a:gd name="T8" fmla="*/ 6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0" name="Freeform 1269">
                <a:extLst>
                  <a:ext uri="{FF2B5EF4-FFF2-40B4-BE49-F238E27FC236}">
                    <a16:creationId xmlns:a16="http://schemas.microsoft.com/office/drawing/2014/main" id="{5F3C6589-37E7-4F2F-B620-887FCC706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7 w 2532"/>
                  <a:gd name="T5" fmla="*/ 4 h 723"/>
                  <a:gd name="T6" fmla="*/ 7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1" name="Freeform 1270">
                <a:extLst>
                  <a:ext uri="{FF2B5EF4-FFF2-40B4-BE49-F238E27FC236}">
                    <a16:creationId xmlns:a16="http://schemas.microsoft.com/office/drawing/2014/main" id="{0B28F9D8-A481-4DCE-B2BB-626FE73D040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6 h 723"/>
                  <a:gd name="T6" fmla="*/ 0 w 2532"/>
                  <a:gd name="T7" fmla="*/ 6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414" name="Group 1271">
              <a:extLst>
                <a:ext uri="{FF2B5EF4-FFF2-40B4-BE49-F238E27FC236}">
                  <a16:creationId xmlns:a16="http://schemas.microsoft.com/office/drawing/2014/main" id="{31FDCCC6-DED3-4D63-B4F2-10F37369C9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9442" name="Picture 1272" descr="antenna_stylized">
                <a:extLst>
                  <a:ext uri="{FF2B5EF4-FFF2-40B4-BE49-F238E27FC236}">
                    <a16:creationId xmlns:a16="http://schemas.microsoft.com/office/drawing/2014/main" id="{1DBF43AF-9205-4143-9842-A041974DA8D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443" name="Picture 1273" descr="laptop_keyboard">
                <a:extLst>
                  <a:ext uri="{FF2B5EF4-FFF2-40B4-BE49-F238E27FC236}">
                    <a16:creationId xmlns:a16="http://schemas.microsoft.com/office/drawing/2014/main" id="{DA8131C7-ED2E-49ED-B913-B8B6B22870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444" name="Freeform 1274">
                <a:extLst>
                  <a:ext uri="{FF2B5EF4-FFF2-40B4-BE49-F238E27FC236}">
                    <a16:creationId xmlns:a16="http://schemas.microsoft.com/office/drawing/2014/main" id="{D3882A58-CFE9-4FEB-BBE8-513DDAAA9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 w 2982"/>
                  <a:gd name="T1" fmla="*/ 0 h 2442"/>
                  <a:gd name="T2" fmla="*/ 0 w 2982"/>
                  <a:gd name="T3" fmla="*/ 2 h 2442"/>
                  <a:gd name="T4" fmla="*/ 10 w 2982"/>
                  <a:gd name="T5" fmla="*/ 3 h 2442"/>
                  <a:gd name="T6" fmla="*/ 12 w 2982"/>
                  <a:gd name="T7" fmla="*/ 1 h 2442"/>
                  <a:gd name="T8" fmla="*/ 2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9445" name="Picture 1275" descr="screen">
                <a:extLst>
                  <a:ext uri="{FF2B5EF4-FFF2-40B4-BE49-F238E27FC236}">
                    <a16:creationId xmlns:a16="http://schemas.microsoft.com/office/drawing/2014/main" id="{172D81C4-CFCB-4C55-9447-9A3A366513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446" name="Freeform 1276">
                <a:extLst>
                  <a:ext uri="{FF2B5EF4-FFF2-40B4-BE49-F238E27FC236}">
                    <a16:creationId xmlns:a16="http://schemas.microsoft.com/office/drawing/2014/main" id="{BD90F01A-F5F5-43C6-A57D-73CD97205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0 w 2528"/>
                  <a:gd name="T3" fmla="*/ 1 h 455"/>
                  <a:gd name="T4" fmla="*/ 10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7" name="Freeform 1277">
                <a:extLst>
                  <a:ext uri="{FF2B5EF4-FFF2-40B4-BE49-F238E27FC236}">
                    <a16:creationId xmlns:a16="http://schemas.microsoft.com/office/drawing/2014/main" id="{A9A743C8-D57F-424F-BF12-B88474B3E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 w 702"/>
                  <a:gd name="T1" fmla="*/ 0 h 1893"/>
                  <a:gd name="T2" fmla="*/ 0 w 702"/>
                  <a:gd name="T3" fmla="*/ 2 h 1893"/>
                  <a:gd name="T4" fmla="*/ 1 w 702"/>
                  <a:gd name="T5" fmla="*/ 2 h 1893"/>
                  <a:gd name="T6" fmla="*/ 3 w 702"/>
                  <a:gd name="T7" fmla="*/ 1 h 1893"/>
                  <a:gd name="T8" fmla="*/ 2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8" name="Freeform 1278">
                <a:extLst>
                  <a:ext uri="{FF2B5EF4-FFF2-40B4-BE49-F238E27FC236}">
                    <a16:creationId xmlns:a16="http://schemas.microsoft.com/office/drawing/2014/main" id="{D9EE2525-6742-4D86-855B-0C9021D61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 w 756"/>
                  <a:gd name="T1" fmla="*/ 0 h 2184"/>
                  <a:gd name="T2" fmla="*/ 1 w 756"/>
                  <a:gd name="T3" fmla="*/ 3 h 2184"/>
                  <a:gd name="T4" fmla="*/ 0 w 756"/>
                  <a:gd name="T5" fmla="*/ 3 h 2184"/>
                  <a:gd name="T6" fmla="*/ 2 w 756"/>
                  <a:gd name="T7" fmla="*/ 1 h 2184"/>
                  <a:gd name="T8" fmla="*/ 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9" name="Freeform 1279">
                <a:extLst>
                  <a:ext uri="{FF2B5EF4-FFF2-40B4-BE49-F238E27FC236}">
                    <a16:creationId xmlns:a16="http://schemas.microsoft.com/office/drawing/2014/main" id="{8B0BDB29-DE46-459B-AE4B-6B70A145E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0 w 2773"/>
                  <a:gd name="T5" fmla="*/ 1 h 738"/>
                  <a:gd name="T6" fmla="*/ 10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0" name="Freeform 1280">
                <a:extLst>
                  <a:ext uri="{FF2B5EF4-FFF2-40B4-BE49-F238E27FC236}">
                    <a16:creationId xmlns:a16="http://schemas.microsoft.com/office/drawing/2014/main" id="{989DA638-3F32-4121-B6E3-BB1910765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8 w 637"/>
                  <a:gd name="T1" fmla="*/ 0 h 1659"/>
                  <a:gd name="T2" fmla="*/ 8 w 637"/>
                  <a:gd name="T3" fmla="*/ 0 h 1659"/>
                  <a:gd name="T4" fmla="*/ 1 w 637"/>
                  <a:gd name="T5" fmla="*/ 42 h 1659"/>
                  <a:gd name="T6" fmla="*/ 0 w 637"/>
                  <a:gd name="T7" fmla="*/ 41 h 1659"/>
                  <a:gd name="T8" fmla="*/ 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1" name="Freeform 1281">
                <a:extLst>
                  <a:ext uri="{FF2B5EF4-FFF2-40B4-BE49-F238E27FC236}">
                    <a16:creationId xmlns:a16="http://schemas.microsoft.com/office/drawing/2014/main" id="{4AACE1A4-7E6D-4050-A103-578E8141A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28 w 2216"/>
                  <a:gd name="T5" fmla="*/ 14 h 550"/>
                  <a:gd name="T6" fmla="*/ 28 w 2216"/>
                  <a:gd name="T7" fmla="*/ 1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452" name="Group 1282">
                <a:extLst>
                  <a:ext uri="{FF2B5EF4-FFF2-40B4-BE49-F238E27FC236}">
                    <a16:creationId xmlns:a16="http://schemas.microsoft.com/office/drawing/2014/main" id="{21F62055-8B94-42AD-BD9A-DA21DB2102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9459" name="Freeform 1283">
                  <a:extLst>
                    <a:ext uri="{FF2B5EF4-FFF2-40B4-BE49-F238E27FC236}">
                      <a16:creationId xmlns:a16="http://schemas.microsoft.com/office/drawing/2014/main" id="{807004C7-D8DE-459F-B4BD-8AAE958A16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0" name="Freeform 1284">
                  <a:extLst>
                    <a:ext uri="{FF2B5EF4-FFF2-40B4-BE49-F238E27FC236}">
                      <a16:creationId xmlns:a16="http://schemas.microsoft.com/office/drawing/2014/main" id="{4B13AB25-BD3E-4A5D-84CC-C927051EB8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1" name="Freeform 1285">
                  <a:extLst>
                    <a:ext uri="{FF2B5EF4-FFF2-40B4-BE49-F238E27FC236}">
                      <a16:creationId xmlns:a16="http://schemas.microsoft.com/office/drawing/2014/main" id="{3234F5F2-FBFA-4075-A316-AD13B6C5BD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2" name="Freeform 1286">
                  <a:extLst>
                    <a:ext uri="{FF2B5EF4-FFF2-40B4-BE49-F238E27FC236}">
                      <a16:creationId xmlns:a16="http://schemas.microsoft.com/office/drawing/2014/main" id="{277797D0-DF88-4515-A610-8B92783F46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3" name="Freeform 1287">
                  <a:extLst>
                    <a:ext uri="{FF2B5EF4-FFF2-40B4-BE49-F238E27FC236}">
                      <a16:creationId xmlns:a16="http://schemas.microsoft.com/office/drawing/2014/main" id="{1B6A76ED-2CC8-4C7B-951E-D4C644B734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4" name="Freeform 1288">
                  <a:extLst>
                    <a:ext uri="{FF2B5EF4-FFF2-40B4-BE49-F238E27FC236}">
                      <a16:creationId xmlns:a16="http://schemas.microsoft.com/office/drawing/2014/main" id="{6643DD1F-4F98-4604-8D75-C724596269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453" name="Freeform 1289">
                <a:extLst>
                  <a:ext uri="{FF2B5EF4-FFF2-40B4-BE49-F238E27FC236}">
                    <a16:creationId xmlns:a16="http://schemas.microsoft.com/office/drawing/2014/main" id="{F03E16CA-362E-499C-A697-744FB5D77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6 h 792"/>
                  <a:gd name="T2" fmla="*/ 6 w 990"/>
                  <a:gd name="T3" fmla="*/ 0 h 792"/>
                  <a:gd name="T4" fmla="*/ 6 w 990"/>
                  <a:gd name="T5" fmla="*/ 1 h 792"/>
                  <a:gd name="T6" fmla="*/ 0 w 990"/>
                  <a:gd name="T7" fmla="*/ 6 h 792"/>
                  <a:gd name="T8" fmla="*/ 1 w 990"/>
                  <a:gd name="T9" fmla="*/ 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4" name="Freeform 1290">
                <a:extLst>
                  <a:ext uri="{FF2B5EF4-FFF2-40B4-BE49-F238E27FC236}">
                    <a16:creationId xmlns:a16="http://schemas.microsoft.com/office/drawing/2014/main" id="{2F57BB47-1442-4C35-99A8-25AEE0543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4 w 2532"/>
                  <a:gd name="T5" fmla="*/ 6 h 723"/>
                  <a:gd name="T6" fmla="*/ 14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5" name="Freeform 1291">
                <a:extLst>
                  <a:ext uri="{FF2B5EF4-FFF2-40B4-BE49-F238E27FC236}">
                    <a16:creationId xmlns:a16="http://schemas.microsoft.com/office/drawing/2014/main" id="{529563F5-534E-4DE7-B20B-67E4437B7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6" name="Freeform 1292">
                <a:extLst>
                  <a:ext uri="{FF2B5EF4-FFF2-40B4-BE49-F238E27FC236}">
                    <a16:creationId xmlns:a16="http://schemas.microsoft.com/office/drawing/2014/main" id="{DF95FCD0-4351-4E6E-BEB5-85261F7DE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 w 1176"/>
                  <a:gd name="T1" fmla="*/ 0 h 606"/>
                  <a:gd name="T2" fmla="*/ 0 w 1176"/>
                  <a:gd name="T3" fmla="*/ 5 h 606"/>
                  <a:gd name="T4" fmla="*/ 1 w 1176"/>
                  <a:gd name="T5" fmla="*/ 5 h 606"/>
                  <a:gd name="T6" fmla="*/ 6 w 1176"/>
                  <a:gd name="T7" fmla="*/ 1 h 606"/>
                  <a:gd name="T8" fmla="*/ 6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7" name="Freeform 1293">
                <a:extLst>
                  <a:ext uri="{FF2B5EF4-FFF2-40B4-BE49-F238E27FC236}">
                    <a16:creationId xmlns:a16="http://schemas.microsoft.com/office/drawing/2014/main" id="{14A87C66-59DB-45A9-8499-D2C13856D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7 w 2532"/>
                  <a:gd name="T5" fmla="*/ 4 h 723"/>
                  <a:gd name="T6" fmla="*/ 7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8" name="Freeform 1294">
                <a:extLst>
                  <a:ext uri="{FF2B5EF4-FFF2-40B4-BE49-F238E27FC236}">
                    <a16:creationId xmlns:a16="http://schemas.microsoft.com/office/drawing/2014/main" id="{6905189D-3D89-4974-932B-18B576E77D3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6 h 723"/>
                  <a:gd name="T6" fmla="*/ 0 w 2532"/>
                  <a:gd name="T7" fmla="*/ 6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415" name="Group 1295">
              <a:extLst>
                <a:ext uri="{FF2B5EF4-FFF2-40B4-BE49-F238E27FC236}">
                  <a16:creationId xmlns:a16="http://schemas.microsoft.com/office/drawing/2014/main" id="{DE1B51C8-8E1A-43B5-99F0-F6216B9C622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9440" name="Picture 1296" descr="desktop_computer_stylized_medium">
                <a:extLst>
                  <a:ext uri="{FF2B5EF4-FFF2-40B4-BE49-F238E27FC236}">
                    <a16:creationId xmlns:a16="http://schemas.microsoft.com/office/drawing/2014/main" id="{9921733E-6C1C-4820-B0EE-BC69E317F9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441" name="Freeform 1297">
                <a:extLst>
                  <a:ext uri="{FF2B5EF4-FFF2-40B4-BE49-F238E27FC236}">
                    <a16:creationId xmlns:a16="http://schemas.microsoft.com/office/drawing/2014/main" id="{4345AE07-FF00-4D4D-9624-67C6EC6C4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9416" name="Group 1298">
              <a:extLst>
                <a:ext uri="{FF2B5EF4-FFF2-40B4-BE49-F238E27FC236}">
                  <a16:creationId xmlns:a16="http://schemas.microsoft.com/office/drawing/2014/main" id="{7B3A2DA8-33BD-4A61-88CA-D6C231694F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9417" name="Picture 1299" descr="antenna_stylized">
                <a:extLst>
                  <a:ext uri="{FF2B5EF4-FFF2-40B4-BE49-F238E27FC236}">
                    <a16:creationId xmlns:a16="http://schemas.microsoft.com/office/drawing/2014/main" id="{57D67817-30BE-4B06-AE45-619DE2EFF43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418" name="Picture 1300" descr="laptop_keyboard">
                <a:extLst>
                  <a:ext uri="{FF2B5EF4-FFF2-40B4-BE49-F238E27FC236}">
                    <a16:creationId xmlns:a16="http://schemas.microsoft.com/office/drawing/2014/main" id="{E3517772-EC34-434C-939E-8B334100F7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419" name="Freeform 1301">
                <a:extLst>
                  <a:ext uri="{FF2B5EF4-FFF2-40B4-BE49-F238E27FC236}">
                    <a16:creationId xmlns:a16="http://schemas.microsoft.com/office/drawing/2014/main" id="{C6D0B3CB-5177-47BC-8373-AE6665DAB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 w 2982"/>
                  <a:gd name="T1" fmla="*/ 0 h 2442"/>
                  <a:gd name="T2" fmla="*/ 0 w 2982"/>
                  <a:gd name="T3" fmla="*/ 2 h 2442"/>
                  <a:gd name="T4" fmla="*/ 10 w 2982"/>
                  <a:gd name="T5" fmla="*/ 3 h 2442"/>
                  <a:gd name="T6" fmla="*/ 12 w 2982"/>
                  <a:gd name="T7" fmla="*/ 1 h 2442"/>
                  <a:gd name="T8" fmla="*/ 2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9420" name="Picture 1302" descr="screen">
                <a:extLst>
                  <a:ext uri="{FF2B5EF4-FFF2-40B4-BE49-F238E27FC236}">
                    <a16:creationId xmlns:a16="http://schemas.microsoft.com/office/drawing/2014/main" id="{FBDE8F6C-FBDF-403A-871F-7C07A0EC99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421" name="Freeform 1303">
                <a:extLst>
                  <a:ext uri="{FF2B5EF4-FFF2-40B4-BE49-F238E27FC236}">
                    <a16:creationId xmlns:a16="http://schemas.microsoft.com/office/drawing/2014/main" id="{6F9AAA4D-0DFF-4A7F-9A22-BE94C1232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0 w 2528"/>
                  <a:gd name="T3" fmla="*/ 1 h 455"/>
                  <a:gd name="T4" fmla="*/ 10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2" name="Freeform 1304">
                <a:extLst>
                  <a:ext uri="{FF2B5EF4-FFF2-40B4-BE49-F238E27FC236}">
                    <a16:creationId xmlns:a16="http://schemas.microsoft.com/office/drawing/2014/main" id="{8ED45F43-263F-4B9D-BD95-61FCC3B45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 w 702"/>
                  <a:gd name="T1" fmla="*/ 0 h 1893"/>
                  <a:gd name="T2" fmla="*/ 0 w 702"/>
                  <a:gd name="T3" fmla="*/ 2 h 1893"/>
                  <a:gd name="T4" fmla="*/ 1 w 702"/>
                  <a:gd name="T5" fmla="*/ 2 h 1893"/>
                  <a:gd name="T6" fmla="*/ 3 w 702"/>
                  <a:gd name="T7" fmla="*/ 1 h 1893"/>
                  <a:gd name="T8" fmla="*/ 2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3" name="Freeform 1305">
                <a:extLst>
                  <a:ext uri="{FF2B5EF4-FFF2-40B4-BE49-F238E27FC236}">
                    <a16:creationId xmlns:a16="http://schemas.microsoft.com/office/drawing/2014/main" id="{8D566EF8-3D72-4398-A68D-52B00AB06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 w 756"/>
                  <a:gd name="T1" fmla="*/ 0 h 2184"/>
                  <a:gd name="T2" fmla="*/ 1 w 756"/>
                  <a:gd name="T3" fmla="*/ 3 h 2184"/>
                  <a:gd name="T4" fmla="*/ 0 w 756"/>
                  <a:gd name="T5" fmla="*/ 3 h 2184"/>
                  <a:gd name="T6" fmla="*/ 2 w 756"/>
                  <a:gd name="T7" fmla="*/ 1 h 2184"/>
                  <a:gd name="T8" fmla="*/ 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4" name="Freeform 1306">
                <a:extLst>
                  <a:ext uri="{FF2B5EF4-FFF2-40B4-BE49-F238E27FC236}">
                    <a16:creationId xmlns:a16="http://schemas.microsoft.com/office/drawing/2014/main" id="{3640B27C-D7B7-4C91-B59B-3FF2DDD1F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0 w 2773"/>
                  <a:gd name="T5" fmla="*/ 1 h 738"/>
                  <a:gd name="T6" fmla="*/ 10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5" name="Freeform 1307">
                <a:extLst>
                  <a:ext uri="{FF2B5EF4-FFF2-40B4-BE49-F238E27FC236}">
                    <a16:creationId xmlns:a16="http://schemas.microsoft.com/office/drawing/2014/main" id="{83FFD99E-9383-4758-9DF9-AD55B8E60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8 w 637"/>
                  <a:gd name="T1" fmla="*/ 0 h 1659"/>
                  <a:gd name="T2" fmla="*/ 8 w 637"/>
                  <a:gd name="T3" fmla="*/ 0 h 1659"/>
                  <a:gd name="T4" fmla="*/ 1 w 637"/>
                  <a:gd name="T5" fmla="*/ 42 h 1659"/>
                  <a:gd name="T6" fmla="*/ 0 w 637"/>
                  <a:gd name="T7" fmla="*/ 41 h 1659"/>
                  <a:gd name="T8" fmla="*/ 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" name="Freeform 1308">
                <a:extLst>
                  <a:ext uri="{FF2B5EF4-FFF2-40B4-BE49-F238E27FC236}">
                    <a16:creationId xmlns:a16="http://schemas.microsoft.com/office/drawing/2014/main" id="{9198D3C5-45F7-434F-B0CD-9A99AC4B5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28 w 2216"/>
                  <a:gd name="T5" fmla="*/ 14 h 550"/>
                  <a:gd name="T6" fmla="*/ 28 w 2216"/>
                  <a:gd name="T7" fmla="*/ 1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427" name="Group 1309">
                <a:extLst>
                  <a:ext uri="{FF2B5EF4-FFF2-40B4-BE49-F238E27FC236}">
                    <a16:creationId xmlns:a16="http://schemas.microsoft.com/office/drawing/2014/main" id="{4089C4A1-D868-4161-AF37-986A19B14C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9434" name="Freeform 1310">
                  <a:extLst>
                    <a:ext uri="{FF2B5EF4-FFF2-40B4-BE49-F238E27FC236}">
                      <a16:creationId xmlns:a16="http://schemas.microsoft.com/office/drawing/2014/main" id="{65B72AEB-DAFF-452A-B524-31C88B2410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5" name="Freeform 1311">
                  <a:extLst>
                    <a:ext uri="{FF2B5EF4-FFF2-40B4-BE49-F238E27FC236}">
                      <a16:creationId xmlns:a16="http://schemas.microsoft.com/office/drawing/2014/main" id="{A835CD1F-713C-4198-A52C-69A0A3DCBC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6" name="Freeform 1312">
                  <a:extLst>
                    <a:ext uri="{FF2B5EF4-FFF2-40B4-BE49-F238E27FC236}">
                      <a16:creationId xmlns:a16="http://schemas.microsoft.com/office/drawing/2014/main" id="{9D7083C9-5A1B-45D7-B134-790382D8A4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7" name="Freeform 1313">
                  <a:extLst>
                    <a:ext uri="{FF2B5EF4-FFF2-40B4-BE49-F238E27FC236}">
                      <a16:creationId xmlns:a16="http://schemas.microsoft.com/office/drawing/2014/main" id="{12CA2B38-2E33-4FEF-9DB8-8575B9D0C5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8" name="Freeform 1314">
                  <a:extLst>
                    <a:ext uri="{FF2B5EF4-FFF2-40B4-BE49-F238E27FC236}">
                      <a16:creationId xmlns:a16="http://schemas.microsoft.com/office/drawing/2014/main" id="{6A8F7308-F345-4FAD-B79C-BDA722F90D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9" name="Freeform 1315">
                  <a:extLst>
                    <a:ext uri="{FF2B5EF4-FFF2-40B4-BE49-F238E27FC236}">
                      <a16:creationId xmlns:a16="http://schemas.microsoft.com/office/drawing/2014/main" id="{3B06CCF3-B11A-453F-82A8-B2A27046E6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428" name="Freeform 1316">
                <a:extLst>
                  <a:ext uri="{FF2B5EF4-FFF2-40B4-BE49-F238E27FC236}">
                    <a16:creationId xmlns:a16="http://schemas.microsoft.com/office/drawing/2014/main" id="{54CBF367-86AA-49CC-89F3-0DE01EA63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6 h 792"/>
                  <a:gd name="T2" fmla="*/ 6 w 990"/>
                  <a:gd name="T3" fmla="*/ 0 h 792"/>
                  <a:gd name="T4" fmla="*/ 6 w 990"/>
                  <a:gd name="T5" fmla="*/ 1 h 792"/>
                  <a:gd name="T6" fmla="*/ 0 w 990"/>
                  <a:gd name="T7" fmla="*/ 6 h 792"/>
                  <a:gd name="T8" fmla="*/ 1 w 990"/>
                  <a:gd name="T9" fmla="*/ 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9" name="Freeform 1317">
                <a:extLst>
                  <a:ext uri="{FF2B5EF4-FFF2-40B4-BE49-F238E27FC236}">
                    <a16:creationId xmlns:a16="http://schemas.microsoft.com/office/drawing/2014/main" id="{5AED33E2-BB33-44D0-9F3D-54ECB43BF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4 w 2532"/>
                  <a:gd name="T5" fmla="*/ 6 h 723"/>
                  <a:gd name="T6" fmla="*/ 14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0" name="Freeform 1318">
                <a:extLst>
                  <a:ext uri="{FF2B5EF4-FFF2-40B4-BE49-F238E27FC236}">
                    <a16:creationId xmlns:a16="http://schemas.microsoft.com/office/drawing/2014/main" id="{68F6313B-7465-4FD0-BD1C-DCA5FAD23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1" name="Freeform 1319">
                <a:extLst>
                  <a:ext uri="{FF2B5EF4-FFF2-40B4-BE49-F238E27FC236}">
                    <a16:creationId xmlns:a16="http://schemas.microsoft.com/office/drawing/2014/main" id="{D3279375-3506-4EC3-8B85-1180FCDD5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 w 1176"/>
                  <a:gd name="T1" fmla="*/ 0 h 606"/>
                  <a:gd name="T2" fmla="*/ 0 w 1176"/>
                  <a:gd name="T3" fmla="*/ 5 h 606"/>
                  <a:gd name="T4" fmla="*/ 1 w 1176"/>
                  <a:gd name="T5" fmla="*/ 5 h 606"/>
                  <a:gd name="T6" fmla="*/ 6 w 1176"/>
                  <a:gd name="T7" fmla="*/ 1 h 606"/>
                  <a:gd name="T8" fmla="*/ 6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2" name="Freeform 1320">
                <a:extLst>
                  <a:ext uri="{FF2B5EF4-FFF2-40B4-BE49-F238E27FC236}">
                    <a16:creationId xmlns:a16="http://schemas.microsoft.com/office/drawing/2014/main" id="{D777D589-07FE-404D-96B1-CE4712387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7 w 2532"/>
                  <a:gd name="T5" fmla="*/ 4 h 723"/>
                  <a:gd name="T6" fmla="*/ 7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3" name="Freeform 1321">
                <a:extLst>
                  <a:ext uri="{FF2B5EF4-FFF2-40B4-BE49-F238E27FC236}">
                    <a16:creationId xmlns:a16="http://schemas.microsoft.com/office/drawing/2014/main" id="{8235642D-ABE9-4BF1-9534-756CA8388D0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6 h 723"/>
                  <a:gd name="T6" fmla="*/ 0 w 2532"/>
                  <a:gd name="T7" fmla="*/ 6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9221" name="Picture 939" descr="underline_base">
            <a:extLst>
              <a:ext uri="{FF2B5EF4-FFF2-40B4-BE49-F238E27FC236}">
                <a16:creationId xmlns:a16="http://schemas.microsoft.com/office/drawing/2014/main" id="{F38A8DDE-A428-4038-978C-7277C50218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200" y="936625"/>
            <a:ext cx="8228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50" name="Rectangle 2">
            <a:extLst>
              <a:ext uri="{FF2B5EF4-FFF2-40B4-BE49-F238E27FC236}">
                <a16:creationId xmlns:a16="http://schemas.microsoft.com/office/drawing/2014/main" id="{26A5DE64-88BB-4161-9127-F5D8675DBB6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79400" y="122238"/>
            <a:ext cx="8566150" cy="1143000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Internet transport-layer protocols</a:t>
            </a:r>
          </a:p>
        </p:txBody>
      </p:sp>
      <p:sp>
        <p:nvSpPr>
          <p:cNvPr id="9223" name="Rectangle 3">
            <a:extLst>
              <a:ext uri="{FF2B5EF4-FFF2-40B4-BE49-F238E27FC236}">
                <a16:creationId xmlns:a16="http://schemas.microsoft.com/office/drawing/2014/main" id="{2257CC3E-2ED0-4DF7-9352-2DC2C06498E2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38150" y="1400175"/>
            <a:ext cx="3971925" cy="5114925"/>
          </a:xfrm>
        </p:spPr>
        <p:txBody>
          <a:bodyPr/>
          <a:lstStyle/>
          <a:p>
            <a:r>
              <a:rPr lang="en-US" altLang="en-US"/>
              <a:t>reliable, in-order delivery (TCP)</a:t>
            </a:r>
          </a:p>
          <a:p>
            <a:pPr lvl="1"/>
            <a:r>
              <a:rPr lang="en-US" altLang="en-US"/>
              <a:t>congestion control </a:t>
            </a:r>
          </a:p>
          <a:p>
            <a:pPr lvl="1"/>
            <a:r>
              <a:rPr lang="en-US" altLang="en-US"/>
              <a:t>flow control</a:t>
            </a:r>
          </a:p>
          <a:p>
            <a:pPr lvl="1"/>
            <a:r>
              <a:rPr lang="en-US" altLang="en-US"/>
              <a:t>connection setup</a:t>
            </a:r>
            <a:endParaRPr lang="en-US" altLang="en-US" sz="2800"/>
          </a:p>
          <a:p>
            <a:r>
              <a:rPr lang="en-US" altLang="en-US"/>
              <a:t>unreliable, unordered delivery: UDP</a:t>
            </a:r>
          </a:p>
          <a:p>
            <a:pPr lvl="1"/>
            <a:r>
              <a:rPr lang="en-US" altLang="en-US"/>
              <a:t>no-frills extension of </a:t>
            </a:r>
            <a:r>
              <a:rPr lang="ja-JP" altLang="en-US"/>
              <a:t>“</a:t>
            </a:r>
            <a:r>
              <a:rPr lang="en-US" altLang="ja-JP"/>
              <a:t>best-effort</a:t>
            </a:r>
            <a:r>
              <a:rPr lang="ja-JP" altLang="en-US"/>
              <a:t>”</a:t>
            </a:r>
            <a:r>
              <a:rPr lang="en-US" altLang="ja-JP"/>
              <a:t> IP</a:t>
            </a:r>
          </a:p>
          <a:p>
            <a:r>
              <a:rPr lang="en-US" altLang="en-US"/>
              <a:t>services not available: </a:t>
            </a:r>
          </a:p>
          <a:p>
            <a:pPr lvl="1"/>
            <a:r>
              <a:rPr lang="en-US" altLang="en-US"/>
              <a:t>delay guarantees</a:t>
            </a:r>
          </a:p>
          <a:p>
            <a:pPr lvl="1"/>
            <a:r>
              <a:rPr lang="en-US" altLang="en-US"/>
              <a:t>bandwidth guarantees</a:t>
            </a:r>
          </a:p>
        </p:txBody>
      </p:sp>
      <p:sp>
        <p:nvSpPr>
          <p:cNvPr id="9224" name="Line 677">
            <a:extLst>
              <a:ext uri="{FF2B5EF4-FFF2-40B4-BE49-F238E27FC236}">
                <a16:creationId xmlns:a16="http://schemas.microsoft.com/office/drawing/2014/main" id="{00C5A331-C532-44CD-9394-DEBDB5D7A661}"/>
              </a:ext>
            </a:extLst>
          </p:cNvPr>
          <p:cNvSpPr>
            <a:spLocks noChangeShapeType="1"/>
          </p:cNvSpPr>
          <p:nvPr/>
        </p:nvSpPr>
        <p:spPr bwMode="auto">
          <a:xfrm>
            <a:off x="6456363" y="2490788"/>
            <a:ext cx="509587" cy="31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5" name="Line 683">
            <a:extLst>
              <a:ext uri="{FF2B5EF4-FFF2-40B4-BE49-F238E27FC236}">
                <a16:creationId xmlns:a16="http://schemas.microsoft.com/office/drawing/2014/main" id="{FD0BC24B-7847-492A-88E9-22A7F4492503}"/>
              </a:ext>
            </a:extLst>
          </p:cNvPr>
          <p:cNvSpPr>
            <a:spLocks noChangeShapeType="1"/>
          </p:cNvSpPr>
          <p:nvPr/>
        </p:nvSpPr>
        <p:spPr bwMode="auto">
          <a:xfrm>
            <a:off x="7091363" y="4600575"/>
            <a:ext cx="390525" cy="1841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6" name="Line 684">
            <a:extLst>
              <a:ext uri="{FF2B5EF4-FFF2-40B4-BE49-F238E27FC236}">
                <a16:creationId xmlns:a16="http://schemas.microsoft.com/office/drawing/2014/main" id="{12BD363E-EBB8-45AD-AB9B-2B247F54763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70650" y="4587875"/>
            <a:ext cx="322263" cy="198438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7" name="Line 704">
            <a:extLst>
              <a:ext uri="{FF2B5EF4-FFF2-40B4-BE49-F238E27FC236}">
                <a16:creationId xmlns:a16="http://schemas.microsoft.com/office/drawing/2014/main" id="{D96C99DB-CE78-4907-A418-68167EF337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29450" y="2836863"/>
            <a:ext cx="98425" cy="7048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228" name="Group 737">
            <a:extLst>
              <a:ext uri="{FF2B5EF4-FFF2-40B4-BE49-F238E27FC236}">
                <a16:creationId xmlns:a16="http://schemas.microsoft.com/office/drawing/2014/main" id="{9D6E9565-DCEF-4229-87C8-8134D1C1A579}"/>
              </a:ext>
            </a:extLst>
          </p:cNvPr>
          <p:cNvGrpSpPr>
            <a:grpSpLocks/>
          </p:cNvGrpSpPr>
          <p:nvPr/>
        </p:nvGrpSpPr>
        <p:grpSpPr bwMode="auto">
          <a:xfrm>
            <a:off x="6943725" y="2416175"/>
            <a:ext cx="382588" cy="171450"/>
            <a:chOff x="3855" y="1486"/>
            <a:chExt cx="241" cy="108"/>
          </a:xfrm>
        </p:grpSpPr>
        <p:sp>
          <p:nvSpPr>
            <p:cNvPr id="9342" name="Oval 407">
              <a:extLst>
                <a:ext uri="{FF2B5EF4-FFF2-40B4-BE49-F238E27FC236}">
                  <a16:creationId xmlns:a16="http://schemas.microsoft.com/office/drawing/2014/main" id="{FA7075B4-2523-43D8-8804-E68C49CD4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533"/>
              <a:ext cx="240" cy="61"/>
            </a:xfrm>
            <a:prstGeom prst="ellipse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343" name="Rectangle 410">
              <a:extLst>
                <a:ext uri="{FF2B5EF4-FFF2-40B4-BE49-F238E27FC236}">
                  <a16:creationId xmlns:a16="http://schemas.microsoft.com/office/drawing/2014/main" id="{47A8057C-4280-4E63-8628-66AA0E467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5" y="1527"/>
              <a:ext cx="241" cy="37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344" name="Oval 411">
              <a:extLst>
                <a:ext uri="{FF2B5EF4-FFF2-40B4-BE49-F238E27FC236}">
                  <a16:creationId xmlns:a16="http://schemas.microsoft.com/office/drawing/2014/main" id="{692C3E4B-D649-44F9-BA15-A9DFC69A8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486"/>
              <a:ext cx="240" cy="71"/>
            </a:xfrm>
            <a:prstGeom prst="ellipse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9345" name="Group 741">
              <a:extLst>
                <a:ext uri="{FF2B5EF4-FFF2-40B4-BE49-F238E27FC236}">
                  <a16:creationId xmlns:a16="http://schemas.microsoft.com/office/drawing/2014/main" id="{47877C4D-844C-4BD0-A218-F3EB410D11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5" y="1504"/>
              <a:ext cx="134" cy="33"/>
              <a:chOff x="2468" y="1332"/>
              <a:chExt cx="310" cy="60"/>
            </a:xfrm>
          </p:grpSpPr>
          <p:sp>
            <p:nvSpPr>
              <p:cNvPr id="9348" name="Freeform 742">
                <a:extLst>
                  <a:ext uri="{FF2B5EF4-FFF2-40B4-BE49-F238E27FC236}">
                    <a16:creationId xmlns:a16="http://schemas.microsoft.com/office/drawing/2014/main" id="{35261CDF-4765-459A-A588-8554E08C0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9" name="Freeform 743">
                <a:extLst>
                  <a:ext uri="{FF2B5EF4-FFF2-40B4-BE49-F238E27FC236}">
                    <a16:creationId xmlns:a16="http://schemas.microsoft.com/office/drawing/2014/main" id="{710187F7-8A1E-42F3-9267-F12F98078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346" name="Line 744">
              <a:extLst>
                <a:ext uri="{FF2B5EF4-FFF2-40B4-BE49-F238E27FC236}">
                  <a16:creationId xmlns:a16="http://schemas.microsoft.com/office/drawing/2014/main" id="{2C5BF849-65C9-45F2-A9A0-DC2E22992A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6" y="1520"/>
              <a:ext cx="0" cy="47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7" name="Line 745">
              <a:extLst>
                <a:ext uri="{FF2B5EF4-FFF2-40B4-BE49-F238E27FC236}">
                  <a16:creationId xmlns:a16="http://schemas.microsoft.com/office/drawing/2014/main" id="{4439AC34-119C-4C8F-B201-E168ED22E1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6" y="1521"/>
              <a:ext cx="0" cy="47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229" name="Group 746">
            <a:extLst>
              <a:ext uri="{FF2B5EF4-FFF2-40B4-BE49-F238E27FC236}">
                <a16:creationId xmlns:a16="http://schemas.microsoft.com/office/drawing/2014/main" id="{7C9DF1A8-F67D-417F-8048-FD3094D90FA7}"/>
              </a:ext>
            </a:extLst>
          </p:cNvPr>
          <p:cNvGrpSpPr>
            <a:grpSpLocks/>
          </p:cNvGrpSpPr>
          <p:nvPr/>
        </p:nvGrpSpPr>
        <p:grpSpPr bwMode="auto">
          <a:xfrm>
            <a:off x="6969125" y="2660650"/>
            <a:ext cx="382588" cy="171450"/>
            <a:chOff x="3855" y="1486"/>
            <a:chExt cx="241" cy="108"/>
          </a:xfrm>
        </p:grpSpPr>
        <p:sp>
          <p:nvSpPr>
            <p:cNvPr id="9334" name="Oval 407">
              <a:extLst>
                <a:ext uri="{FF2B5EF4-FFF2-40B4-BE49-F238E27FC236}">
                  <a16:creationId xmlns:a16="http://schemas.microsoft.com/office/drawing/2014/main" id="{4C89D5D5-E476-4106-8FDD-ABB8CBA55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533"/>
              <a:ext cx="240" cy="61"/>
            </a:xfrm>
            <a:prstGeom prst="ellipse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335" name="Rectangle 410">
              <a:extLst>
                <a:ext uri="{FF2B5EF4-FFF2-40B4-BE49-F238E27FC236}">
                  <a16:creationId xmlns:a16="http://schemas.microsoft.com/office/drawing/2014/main" id="{E494B11D-3689-453F-B4C5-DB749EA34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5" y="1527"/>
              <a:ext cx="241" cy="37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336" name="Oval 411">
              <a:extLst>
                <a:ext uri="{FF2B5EF4-FFF2-40B4-BE49-F238E27FC236}">
                  <a16:creationId xmlns:a16="http://schemas.microsoft.com/office/drawing/2014/main" id="{9411A4DB-3BF5-40FF-A3CB-075372EA9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486"/>
              <a:ext cx="240" cy="71"/>
            </a:xfrm>
            <a:prstGeom prst="ellipse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9337" name="Group 750">
              <a:extLst>
                <a:ext uri="{FF2B5EF4-FFF2-40B4-BE49-F238E27FC236}">
                  <a16:creationId xmlns:a16="http://schemas.microsoft.com/office/drawing/2014/main" id="{2843CFCA-D89B-4BF1-922B-3D1ACCCC7D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5" y="1504"/>
              <a:ext cx="134" cy="33"/>
              <a:chOff x="2468" y="1332"/>
              <a:chExt cx="310" cy="60"/>
            </a:xfrm>
          </p:grpSpPr>
          <p:sp>
            <p:nvSpPr>
              <p:cNvPr id="9340" name="Freeform 751">
                <a:extLst>
                  <a:ext uri="{FF2B5EF4-FFF2-40B4-BE49-F238E27FC236}">
                    <a16:creationId xmlns:a16="http://schemas.microsoft.com/office/drawing/2014/main" id="{D7EFCFBC-AAB3-4D2B-A42B-32F09EB48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1" name="Freeform 752">
                <a:extLst>
                  <a:ext uri="{FF2B5EF4-FFF2-40B4-BE49-F238E27FC236}">
                    <a16:creationId xmlns:a16="http://schemas.microsoft.com/office/drawing/2014/main" id="{7D1F2D73-4CA0-4309-97A1-969BD5BB3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338" name="Line 753">
              <a:extLst>
                <a:ext uri="{FF2B5EF4-FFF2-40B4-BE49-F238E27FC236}">
                  <a16:creationId xmlns:a16="http://schemas.microsoft.com/office/drawing/2014/main" id="{D5294558-2507-47ED-A11B-B3973BDEE8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6" y="1520"/>
              <a:ext cx="0" cy="47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9" name="Line 754">
              <a:extLst>
                <a:ext uri="{FF2B5EF4-FFF2-40B4-BE49-F238E27FC236}">
                  <a16:creationId xmlns:a16="http://schemas.microsoft.com/office/drawing/2014/main" id="{D4FA6E5F-6023-4633-82E2-F32D162154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6" y="1521"/>
              <a:ext cx="0" cy="47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230" name="Group 782">
            <a:extLst>
              <a:ext uri="{FF2B5EF4-FFF2-40B4-BE49-F238E27FC236}">
                <a16:creationId xmlns:a16="http://schemas.microsoft.com/office/drawing/2014/main" id="{0F3DC602-1663-412F-AF49-8AF28C355737}"/>
              </a:ext>
            </a:extLst>
          </p:cNvPr>
          <p:cNvGrpSpPr>
            <a:grpSpLocks/>
          </p:cNvGrpSpPr>
          <p:nvPr/>
        </p:nvGrpSpPr>
        <p:grpSpPr bwMode="auto">
          <a:xfrm>
            <a:off x="6824663" y="3557588"/>
            <a:ext cx="427037" cy="177800"/>
            <a:chOff x="3855" y="1486"/>
            <a:chExt cx="241" cy="108"/>
          </a:xfrm>
        </p:grpSpPr>
        <p:sp>
          <p:nvSpPr>
            <p:cNvPr id="9326" name="Oval 407">
              <a:extLst>
                <a:ext uri="{FF2B5EF4-FFF2-40B4-BE49-F238E27FC236}">
                  <a16:creationId xmlns:a16="http://schemas.microsoft.com/office/drawing/2014/main" id="{16A942C6-C69C-4F19-83F1-55F588D8B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533"/>
              <a:ext cx="240" cy="61"/>
            </a:xfrm>
            <a:prstGeom prst="ellipse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327" name="Rectangle 410">
              <a:extLst>
                <a:ext uri="{FF2B5EF4-FFF2-40B4-BE49-F238E27FC236}">
                  <a16:creationId xmlns:a16="http://schemas.microsoft.com/office/drawing/2014/main" id="{688ADA67-6566-4443-8743-EF4FEEF8D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5" y="1527"/>
              <a:ext cx="241" cy="37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328" name="Oval 411">
              <a:extLst>
                <a:ext uri="{FF2B5EF4-FFF2-40B4-BE49-F238E27FC236}">
                  <a16:creationId xmlns:a16="http://schemas.microsoft.com/office/drawing/2014/main" id="{98E65DC6-8B40-46F2-9807-F2B83D4A8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486"/>
              <a:ext cx="240" cy="71"/>
            </a:xfrm>
            <a:prstGeom prst="ellipse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9329" name="Group 786">
              <a:extLst>
                <a:ext uri="{FF2B5EF4-FFF2-40B4-BE49-F238E27FC236}">
                  <a16:creationId xmlns:a16="http://schemas.microsoft.com/office/drawing/2014/main" id="{3B8E36FF-558C-43AF-A512-0ECA3EABB1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5" y="1504"/>
              <a:ext cx="134" cy="33"/>
              <a:chOff x="2468" y="1332"/>
              <a:chExt cx="310" cy="60"/>
            </a:xfrm>
          </p:grpSpPr>
          <p:sp>
            <p:nvSpPr>
              <p:cNvPr id="9332" name="Freeform 787">
                <a:extLst>
                  <a:ext uri="{FF2B5EF4-FFF2-40B4-BE49-F238E27FC236}">
                    <a16:creationId xmlns:a16="http://schemas.microsoft.com/office/drawing/2014/main" id="{DC6E261E-8914-4A09-BDD9-FFC6A72CA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3" name="Freeform 788">
                <a:extLst>
                  <a:ext uri="{FF2B5EF4-FFF2-40B4-BE49-F238E27FC236}">
                    <a16:creationId xmlns:a16="http://schemas.microsoft.com/office/drawing/2014/main" id="{40F3232F-7D27-4BAB-81BE-E3FD331D6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330" name="Line 789">
              <a:extLst>
                <a:ext uri="{FF2B5EF4-FFF2-40B4-BE49-F238E27FC236}">
                  <a16:creationId xmlns:a16="http://schemas.microsoft.com/office/drawing/2014/main" id="{B1F67C82-3EEE-452B-A46D-1CAC871885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6" y="1520"/>
              <a:ext cx="0" cy="47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1" name="Line 790">
              <a:extLst>
                <a:ext uri="{FF2B5EF4-FFF2-40B4-BE49-F238E27FC236}">
                  <a16:creationId xmlns:a16="http://schemas.microsoft.com/office/drawing/2014/main" id="{7539C102-1397-433B-AB72-16731E9E7B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6" y="1521"/>
              <a:ext cx="0" cy="47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231" name="Group 791">
            <a:extLst>
              <a:ext uri="{FF2B5EF4-FFF2-40B4-BE49-F238E27FC236}">
                <a16:creationId xmlns:a16="http://schemas.microsoft.com/office/drawing/2014/main" id="{FEC46C4D-D6D1-4661-978D-442F64C15FCA}"/>
              </a:ext>
            </a:extLst>
          </p:cNvPr>
          <p:cNvGrpSpPr>
            <a:grpSpLocks/>
          </p:cNvGrpSpPr>
          <p:nvPr/>
        </p:nvGrpSpPr>
        <p:grpSpPr bwMode="auto">
          <a:xfrm>
            <a:off x="7148513" y="3805238"/>
            <a:ext cx="484187" cy="196850"/>
            <a:chOff x="3855" y="1486"/>
            <a:chExt cx="241" cy="108"/>
          </a:xfrm>
        </p:grpSpPr>
        <p:sp>
          <p:nvSpPr>
            <p:cNvPr id="9318" name="Oval 407">
              <a:extLst>
                <a:ext uri="{FF2B5EF4-FFF2-40B4-BE49-F238E27FC236}">
                  <a16:creationId xmlns:a16="http://schemas.microsoft.com/office/drawing/2014/main" id="{3929E625-187D-47F5-9E42-EC9FA04C1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533"/>
              <a:ext cx="240" cy="61"/>
            </a:xfrm>
            <a:prstGeom prst="ellipse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319" name="Rectangle 410">
              <a:extLst>
                <a:ext uri="{FF2B5EF4-FFF2-40B4-BE49-F238E27FC236}">
                  <a16:creationId xmlns:a16="http://schemas.microsoft.com/office/drawing/2014/main" id="{D1922CAF-4D06-4FFC-8A03-57AC0247E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5" y="1527"/>
              <a:ext cx="241" cy="37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320" name="Oval 411">
              <a:extLst>
                <a:ext uri="{FF2B5EF4-FFF2-40B4-BE49-F238E27FC236}">
                  <a16:creationId xmlns:a16="http://schemas.microsoft.com/office/drawing/2014/main" id="{EC55D1ED-13B3-48FA-83F5-97E08E571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486"/>
              <a:ext cx="240" cy="71"/>
            </a:xfrm>
            <a:prstGeom prst="ellipse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9321" name="Group 795">
              <a:extLst>
                <a:ext uri="{FF2B5EF4-FFF2-40B4-BE49-F238E27FC236}">
                  <a16:creationId xmlns:a16="http://schemas.microsoft.com/office/drawing/2014/main" id="{1B1ABE87-5A9C-4CDE-AB4B-9DC2895168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5" y="1504"/>
              <a:ext cx="134" cy="33"/>
              <a:chOff x="2468" y="1332"/>
              <a:chExt cx="310" cy="60"/>
            </a:xfrm>
          </p:grpSpPr>
          <p:sp>
            <p:nvSpPr>
              <p:cNvPr id="9324" name="Freeform 796">
                <a:extLst>
                  <a:ext uri="{FF2B5EF4-FFF2-40B4-BE49-F238E27FC236}">
                    <a16:creationId xmlns:a16="http://schemas.microsoft.com/office/drawing/2014/main" id="{81A18082-B77B-4816-A30A-28DB04895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5" name="Freeform 797">
                <a:extLst>
                  <a:ext uri="{FF2B5EF4-FFF2-40B4-BE49-F238E27FC236}">
                    <a16:creationId xmlns:a16="http://schemas.microsoft.com/office/drawing/2014/main" id="{07AD712A-455D-413E-9790-2A58925A2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322" name="Line 798">
              <a:extLst>
                <a:ext uri="{FF2B5EF4-FFF2-40B4-BE49-F238E27FC236}">
                  <a16:creationId xmlns:a16="http://schemas.microsoft.com/office/drawing/2014/main" id="{1D5B304F-F97B-47AF-8C66-0B323AEE8E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6" y="1520"/>
              <a:ext cx="0" cy="47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" name="Line 799">
              <a:extLst>
                <a:ext uri="{FF2B5EF4-FFF2-40B4-BE49-F238E27FC236}">
                  <a16:creationId xmlns:a16="http://schemas.microsoft.com/office/drawing/2014/main" id="{FE767C2F-B8E1-4833-A21A-13770B4C05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6" y="1521"/>
              <a:ext cx="0" cy="47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232" name="Line 813">
            <a:extLst>
              <a:ext uri="{FF2B5EF4-FFF2-40B4-BE49-F238E27FC236}">
                <a16:creationId xmlns:a16="http://schemas.microsoft.com/office/drawing/2014/main" id="{A08F7303-98C5-4D03-AF06-23135BB4E7B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05638" y="3978275"/>
            <a:ext cx="227012" cy="436563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233" name="Group 814">
            <a:extLst>
              <a:ext uri="{FF2B5EF4-FFF2-40B4-BE49-F238E27FC236}">
                <a16:creationId xmlns:a16="http://schemas.microsoft.com/office/drawing/2014/main" id="{E8F693C3-5DDA-497E-B9F2-26888F2002A1}"/>
              </a:ext>
            </a:extLst>
          </p:cNvPr>
          <p:cNvGrpSpPr>
            <a:grpSpLocks/>
          </p:cNvGrpSpPr>
          <p:nvPr/>
        </p:nvGrpSpPr>
        <p:grpSpPr bwMode="auto">
          <a:xfrm>
            <a:off x="6653213" y="4414838"/>
            <a:ext cx="617537" cy="241300"/>
            <a:chOff x="3855" y="1486"/>
            <a:chExt cx="241" cy="108"/>
          </a:xfrm>
        </p:grpSpPr>
        <p:sp>
          <p:nvSpPr>
            <p:cNvPr id="9310" name="Oval 407">
              <a:extLst>
                <a:ext uri="{FF2B5EF4-FFF2-40B4-BE49-F238E27FC236}">
                  <a16:creationId xmlns:a16="http://schemas.microsoft.com/office/drawing/2014/main" id="{2AC4BB55-EDC2-4BF5-B47F-3C5B93EDA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533"/>
              <a:ext cx="240" cy="61"/>
            </a:xfrm>
            <a:prstGeom prst="ellipse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311" name="Rectangle 410">
              <a:extLst>
                <a:ext uri="{FF2B5EF4-FFF2-40B4-BE49-F238E27FC236}">
                  <a16:creationId xmlns:a16="http://schemas.microsoft.com/office/drawing/2014/main" id="{B1D0590E-BDF8-4F26-8320-AE88D6874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5" y="1527"/>
              <a:ext cx="241" cy="37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312" name="Oval 411">
              <a:extLst>
                <a:ext uri="{FF2B5EF4-FFF2-40B4-BE49-F238E27FC236}">
                  <a16:creationId xmlns:a16="http://schemas.microsoft.com/office/drawing/2014/main" id="{710E620E-A134-416A-B2B9-AF219ED13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486"/>
              <a:ext cx="240" cy="71"/>
            </a:xfrm>
            <a:prstGeom prst="ellipse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9313" name="Group 818">
              <a:extLst>
                <a:ext uri="{FF2B5EF4-FFF2-40B4-BE49-F238E27FC236}">
                  <a16:creationId xmlns:a16="http://schemas.microsoft.com/office/drawing/2014/main" id="{0443DB1C-AD14-4928-9C65-F01CE91EBC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5" y="1504"/>
              <a:ext cx="134" cy="33"/>
              <a:chOff x="2468" y="1332"/>
              <a:chExt cx="310" cy="60"/>
            </a:xfrm>
          </p:grpSpPr>
          <p:sp>
            <p:nvSpPr>
              <p:cNvPr id="9316" name="Freeform 819">
                <a:extLst>
                  <a:ext uri="{FF2B5EF4-FFF2-40B4-BE49-F238E27FC236}">
                    <a16:creationId xmlns:a16="http://schemas.microsoft.com/office/drawing/2014/main" id="{8750827A-CAA7-4A05-A6F7-DC830C3EE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7" name="Freeform 820">
                <a:extLst>
                  <a:ext uri="{FF2B5EF4-FFF2-40B4-BE49-F238E27FC236}">
                    <a16:creationId xmlns:a16="http://schemas.microsoft.com/office/drawing/2014/main" id="{BE4EA4AD-E854-40F7-B2E0-C745B96BD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314" name="Line 821">
              <a:extLst>
                <a:ext uri="{FF2B5EF4-FFF2-40B4-BE49-F238E27FC236}">
                  <a16:creationId xmlns:a16="http://schemas.microsoft.com/office/drawing/2014/main" id="{45211255-C3CC-40FE-BD7C-0D448BDC53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6" y="1520"/>
              <a:ext cx="0" cy="47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5" name="Line 822">
              <a:extLst>
                <a:ext uri="{FF2B5EF4-FFF2-40B4-BE49-F238E27FC236}">
                  <a16:creationId xmlns:a16="http://schemas.microsoft.com/office/drawing/2014/main" id="{2BDC8081-578B-4796-B938-5DF0C5B605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6" y="1521"/>
              <a:ext cx="0" cy="47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234" name="Group 823">
            <a:extLst>
              <a:ext uri="{FF2B5EF4-FFF2-40B4-BE49-F238E27FC236}">
                <a16:creationId xmlns:a16="http://schemas.microsoft.com/office/drawing/2014/main" id="{73F96580-97DC-4411-8380-B6D52479E514}"/>
              </a:ext>
            </a:extLst>
          </p:cNvPr>
          <p:cNvGrpSpPr>
            <a:grpSpLocks/>
          </p:cNvGrpSpPr>
          <p:nvPr/>
        </p:nvGrpSpPr>
        <p:grpSpPr bwMode="auto">
          <a:xfrm>
            <a:off x="7307263" y="4751388"/>
            <a:ext cx="617537" cy="241300"/>
            <a:chOff x="3855" y="1486"/>
            <a:chExt cx="241" cy="108"/>
          </a:xfrm>
        </p:grpSpPr>
        <p:sp>
          <p:nvSpPr>
            <p:cNvPr id="9302" name="Oval 407">
              <a:extLst>
                <a:ext uri="{FF2B5EF4-FFF2-40B4-BE49-F238E27FC236}">
                  <a16:creationId xmlns:a16="http://schemas.microsoft.com/office/drawing/2014/main" id="{FF06F313-E342-4822-AA51-3BE7AF7DC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533"/>
              <a:ext cx="240" cy="61"/>
            </a:xfrm>
            <a:prstGeom prst="ellipse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303" name="Rectangle 410">
              <a:extLst>
                <a:ext uri="{FF2B5EF4-FFF2-40B4-BE49-F238E27FC236}">
                  <a16:creationId xmlns:a16="http://schemas.microsoft.com/office/drawing/2014/main" id="{D1FAADC1-4FA2-40F8-BF53-E40D157F7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5" y="1527"/>
              <a:ext cx="241" cy="37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304" name="Oval 411">
              <a:extLst>
                <a:ext uri="{FF2B5EF4-FFF2-40B4-BE49-F238E27FC236}">
                  <a16:creationId xmlns:a16="http://schemas.microsoft.com/office/drawing/2014/main" id="{F820F46D-C30A-437D-8CD3-EC013DED4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486"/>
              <a:ext cx="240" cy="71"/>
            </a:xfrm>
            <a:prstGeom prst="ellipse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9305" name="Group 827">
              <a:extLst>
                <a:ext uri="{FF2B5EF4-FFF2-40B4-BE49-F238E27FC236}">
                  <a16:creationId xmlns:a16="http://schemas.microsoft.com/office/drawing/2014/main" id="{0AC8B34F-B5F2-4127-A87A-4435F624C3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5" y="1504"/>
              <a:ext cx="134" cy="33"/>
              <a:chOff x="2468" y="1332"/>
              <a:chExt cx="310" cy="60"/>
            </a:xfrm>
          </p:grpSpPr>
          <p:sp>
            <p:nvSpPr>
              <p:cNvPr id="9308" name="Freeform 828">
                <a:extLst>
                  <a:ext uri="{FF2B5EF4-FFF2-40B4-BE49-F238E27FC236}">
                    <a16:creationId xmlns:a16="http://schemas.microsoft.com/office/drawing/2014/main" id="{8D7FB875-CF87-42C8-BD47-D5354CD0B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9" name="Freeform 829">
                <a:extLst>
                  <a:ext uri="{FF2B5EF4-FFF2-40B4-BE49-F238E27FC236}">
                    <a16:creationId xmlns:a16="http://schemas.microsoft.com/office/drawing/2014/main" id="{45678090-B517-456A-8D10-EBFC81BF7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306" name="Line 830">
              <a:extLst>
                <a:ext uri="{FF2B5EF4-FFF2-40B4-BE49-F238E27FC236}">
                  <a16:creationId xmlns:a16="http://schemas.microsoft.com/office/drawing/2014/main" id="{60ED7D98-3B42-46F8-BA0A-1D7B8A402F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6" y="1520"/>
              <a:ext cx="0" cy="47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7" name="Line 831">
              <a:extLst>
                <a:ext uri="{FF2B5EF4-FFF2-40B4-BE49-F238E27FC236}">
                  <a16:creationId xmlns:a16="http://schemas.microsoft.com/office/drawing/2014/main" id="{C85AE553-B52E-4262-B999-40FA02D742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6" y="1521"/>
              <a:ext cx="0" cy="47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235" name="Group 876">
            <a:extLst>
              <a:ext uri="{FF2B5EF4-FFF2-40B4-BE49-F238E27FC236}">
                <a16:creationId xmlns:a16="http://schemas.microsoft.com/office/drawing/2014/main" id="{DAA58087-363E-4283-AB81-09474A0EBB20}"/>
              </a:ext>
            </a:extLst>
          </p:cNvPr>
          <p:cNvGrpSpPr>
            <a:grpSpLocks/>
          </p:cNvGrpSpPr>
          <p:nvPr/>
        </p:nvGrpSpPr>
        <p:grpSpPr bwMode="auto">
          <a:xfrm>
            <a:off x="5359400" y="1330325"/>
            <a:ext cx="1057275" cy="957263"/>
            <a:chOff x="-153" y="1680"/>
            <a:chExt cx="666" cy="603"/>
          </a:xfrm>
        </p:grpSpPr>
        <p:grpSp>
          <p:nvGrpSpPr>
            <p:cNvPr id="9293" name="Group 877">
              <a:extLst>
                <a:ext uri="{FF2B5EF4-FFF2-40B4-BE49-F238E27FC236}">
                  <a16:creationId xmlns:a16="http://schemas.microsoft.com/office/drawing/2014/main" id="{4118942D-3FB4-4B23-9820-73E2A094F6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680"/>
              <a:ext cx="513" cy="538"/>
              <a:chOff x="4180" y="744"/>
              <a:chExt cx="513" cy="538"/>
            </a:xfrm>
          </p:grpSpPr>
          <p:sp>
            <p:nvSpPr>
              <p:cNvPr id="9295" name="Rectangle 878">
                <a:extLst>
                  <a:ext uri="{FF2B5EF4-FFF2-40B4-BE49-F238E27FC236}">
                    <a16:creationId xmlns:a16="http://schemas.microsoft.com/office/drawing/2014/main" id="{DC4BA207-EF53-4102-82AC-148348D9C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747"/>
                <a:ext cx="426" cy="489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296" name="Rectangle 879">
                <a:extLst>
                  <a:ext uri="{FF2B5EF4-FFF2-40B4-BE49-F238E27FC236}">
                    <a16:creationId xmlns:a16="http://schemas.microsoft.com/office/drawing/2014/main" id="{411D1354-B741-4667-987D-66901D19B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762"/>
                <a:ext cx="435" cy="50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297" name="Rectangle 880">
                <a:extLst>
                  <a:ext uri="{FF2B5EF4-FFF2-40B4-BE49-F238E27FC236}">
                    <a16:creationId xmlns:a16="http://schemas.microsoft.com/office/drawing/2014/main" id="{E0968511-1BC0-4C5B-89F7-7D567DBF7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873"/>
                <a:ext cx="426" cy="10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298" name="Text Box 881">
                <a:extLst>
                  <a:ext uri="{FF2B5EF4-FFF2-40B4-BE49-F238E27FC236}">
                    <a16:creationId xmlns:a16="http://schemas.microsoft.com/office/drawing/2014/main" id="{C3089D6B-1F40-4A93-A27D-27A5313EB9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" y="744"/>
                <a:ext cx="513" cy="5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Tahoma" panose="020B0604030504040204" pitchFamily="34" charset="0"/>
                  </a:rPr>
                  <a:t>application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solidFill>
                      <a:schemeClr val="bg1"/>
                    </a:solidFill>
                    <a:latin typeface="Tahoma" panose="020B0604030504040204" pitchFamily="34" charset="0"/>
                  </a:rPr>
                  <a:t>transport</a:t>
                </a:r>
                <a:endParaRPr lang="en-US" altLang="en-US" sz="1000">
                  <a:latin typeface="Tahoma" panose="020B0604030504040204" pitchFamily="34" charset="0"/>
                </a:endParaRP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Tahoma" panose="020B0604030504040204" pitchFamily="34" charset="0"/>
                  </a:rPr>
                  <a:t>network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Tahoma" panose="020B0604030504040204" pitchFamily="34" charset="0"/>
                  </a:rPr>
                  <a:t>data link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Tahoma" panose="020B0604030504040204" pitchFamily="34" charset="0"/>
                  </a:rPr>
                  <a:t>physical</a:t>
                </a:r>
                <a:endParaRPr lang="en-US" altLang="en-US" sz="2400">
                  <a:latin typeface="Tahoma" panose="020B0604030504040204" pitchFamily="34" charset="0"/>
                </a:endParaRPr>
              </a:p>
            </p:txBody>
          </p:sp>
          <p:sp>
            <p:nvSpPr>
              <p:cNvPr id="9299" name="Line 882">
                <a:extLst>
                  <a:ext uri="{FF2B5EF4-FFF2-40B4-BE49-F238E27FC236}">
                    <a16:creationId xmlns:a16="http://schemas.microsoft.com/office/drawing/2014/main" id="{F797DCF4-F0C9-4DC2-98A5-A3600DE577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978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300" name="Line 883">
                <a:extLst>
                  <a:ext uri="{FF2B5EF4-FFF2-40B4-BE49-F238E27FC236}">
                    <a16:creationId xmlns:a16="http://schemas.microsoft.com/office/drawing/2014/main" id="{41E1C72A-3AD9-4129-A672-4929403D38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7" y="106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301" name="Line 884">
                <a:extLst>
                  <a:ext uri="{FF2B5EF4-FFF2-40B4-BE49-F238E27FC236}">
                    <a16:creationId xmlns:a16="http://schemas.microsoft.com/office/drawing/2014/main" id="{2107F9AE-3C15-442D-AC61-6C4AE55E11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7" y="1152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9294" name="Freeform 885">
              <a:extLst>
                <a:ext uri="{FF2B5EF4-FFF2-40B4-BE49-F238E27FC236}">
                  <a16:creationId xmlns:a16="http://schemas.microsoft.com/office/drawing/2014/main" id="{EB3C416E-2313-41A8-9D06-3EB398AB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-153" y="1689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FF0000"/>
                </a:gs>
              </a:gsLst>
              <a:lin ang="0" scaled="1"/>
            </a:gradFill>
            <a:ln w="9525" cap="flat" cmpd="sng">
              <a:solidFill>
                <a:srgbClr val="FF00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236" name="Group 886">
            <a:extLst>
              <a:ext uri="{FF2B5EF4-FFF2-40B4-BE49-F238E27FC236}">
                <a16:creationId xmlns:a16="http://schemas.microsoft.com/office/drawing/2014/main" id="{32021BDD-A937-4C0E-A284-50011469F72A}"/>
              </a:ext>
            </a:extLst>
          </p:cNvPr>
          <p:cNvGrpSpPr>
            <a:grpSpLocks/>
          </p:cNvGrpSpPr>
          <p:nvPr/>
        </p:nvGrpSpPr>
        <p:grpSpPr bwMode="auto">
          <a:xfrm>
            <a:off x="7869238" y="4343400"/>
            <a:ext cx="1057275" cy="957263"/>
            <a:chOff x="-153" y="1680"/>
            <a:chExt cx="666" cy="603"/>
          </a:xfrm>
        </p:grpSpPr>
        <p:grpSp>
          <p:nvGrpSpPr>
            <p:cNvPr id="9284" name="Group 887">
              <a:extLst>
                <a:ext uri="{FF2B5EF4-FFF2-40B4-BE49-F238E27FC236}">
                  <a16:creationId xmlns:a16="http://schemas.microsoft.com/office/drawing/2014/main" id="{86068260-60E4-49DB-BAB6-3D9DDAEC79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680"/>
              <a:ext cx="513" cy="538"/>
              <a:chOff x="4180" y="744"/>
              <a:chExt cx="513" cy="538"/>
            </a:xfrm>
          </p:grpSpPr>
          <p:sp>
            <p:nvSpPr>
              <p:cNvPr id="9286" name="Rectangle 888">
                <a:extLst>
                  <a:ext uri="{FF2B5EF4-FFF2-40B4-BE49-F238E27FC236}">
                    <a16:creationId xmlns:a16="http://schemas.microsoft.com/office/drawing/2014/main" id="{9E1D49B1-E23B-4DA9-91B8-647DB6C5C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747"/>
                <a:ext cx="426" cy="489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287" name="Rectangle 889">
                <a:extLst>
                  <a:ext uri="{FF2B5EF4-FFF2-40B4-BE49-F238E27FC236}">
                    <a16:creationId xmlns:a16="http://schemas.microsoft.com/office/drawing/2014/main" id="{3BE4CDD4-CE59-4884-B1B2-648A3730D0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762"/>
                <a:ext cx="435" cy="50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288" name="Rectangle 890">
                <a:extLst>
                  <a:ext uri="{FF2B5EF4-FFF2-40B4-BE49-F238E27FC236}">
                    <a16:creationId xmlns:a16="http://schemas.microsoft.com/office/drawing/2014/main" id="{7BFE1AB4-ED5A-49AB-901C-A4255C97E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873"/>
                <a:ext cx="426" cy="10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289" name="Text Box 891">
                <a:extLst>
                  <a:ext uri="{FF2B5EF4-FFF2-40B4-BE49-F238E27FC236}">
                    <a16:creationId xmlns:a16="http://schemas.microsoft.com/office/drawing/2014/main" id="{1B413EBF-C1BE-42C8-8B41-006BADA699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" y="744"/>
                <a:ext cx="513" cy="5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Tahoma" panose="020B0604030504040204" pitchFamily="34" charset="0"/>
                  </a:rPr>
                  <a:t>application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solidFill>
                      <a:schemeClr val="bg1"/>
                    </a:solidFill>
                    <a:latin typeface="Tahoma" panose="020B0604030504040204" pitchFamily="34" charset="0"/>
                  </a:rPr>
                  <a:t>transport</a:t>
                </a:r>
                <a:endParaRPr lang="en-US" altLang="en-US" sz="1000">
                  <a:latin typeface="Tahoma" panose="020B0604030504040204" pitchFamily="34" charset="0"/>
                </a:endParaRP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Tahoma" panose="020B0604030504040204" pitchFamily="34" charset="0"/>
                  </a:rPr>
                  <a:t>network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Tahoma" panose="020B0604030504040204" pitchFamily="34" charset="0"/>
                  </a:rPr>
                  <a:t>data link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Tahoma" panose="020B0604030504040204" pitchFamily="34" charset="0"/>
                  </a:rPr>
                  <a:t>physical</a:t>
                </a:r>
                <a:endParaRPr lang="en-US" altLang="en-US" sz="2400">
                  <a:latin typeface="Tahoma" panose="020B0604030504040204" pitchFamily="34" charset="0"/>
                </a:endParaRPr>
              </a:p>
            </p:txBody>
          </p:sp>
          <p:sp>
            <p:nvSpPr>
              <p:cNvPr id="9290" name="Line 892">
                <a:extLst>
                  <a:ext uri="{FF2B5EF4-FFF2-40B4-BE49-F238E27FC236}">
                    <a16:creationId xmlns:a16="http://schemas.microsoft.com/office/drawing/2014/main" id="{D35F241A-C4E4-4AE1-8161-9AFCA9BAEE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978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91" name="Line 893">
                <a:extLst>
                  <a:ext uri="{FF2B5EF4-FFF2-40B4-BE49-F238E27FC236}">
                    <a16:creationId xmlns:a16="http://schemas.microsoft.com/office/drawing/2014/main" id="{38143108-F5A8-49C6-AFEA-44BDE702E8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7" y="106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92" name="Line 894">
                <a:extLst>
                  <a:ext uri="{FF2B5EF4-FFF2-40B4-BE49-F238E27FC236}">
                    <a16:creationId xmlns:a16="http://schemas.microsoft.com/office/drawing/2014/main" id="{1463DA9A-64FB-4FD2-8D91-0F7B0A2E2E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7" y="1152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9285" name="Freeform 895">
              <a:extLst>
                <a:ext uri="{FF2B5EF4-FFF2-40B4-BE49-F238E27FC236}">
                  <a16:creationId xmlns:a16="http://schemas.microsoft.com/office/drawing/2014/main" id="{BDE0582B-B1BF-460F-B29A-747935488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-153" y="1689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FF0000"/>
                </a:gs>
              </a:gsLst>
              <a:lin ang="0" scaled="1"/>
            </a:gradFill>
            <a:ln w="9525" cap="flat" cmpd="sng">
              <a:solidFill>
                <a:srgbClr val="FF00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237" name="Group 661">
            <a:extLst>
              <a:ext uri="{FF2B5EF4-FFF2-40B4-BE49-F238E27FC236}">
                <a16:creationId xmlns:a16="http://schemas.microsoft.com/office/drawing/2014/main" id="{6098940C-2F07-469D-B7D3-37593BD1A36E}"/>
              </a:ext>
            </a:extLst>
          </p:cNvPr>
          <p:cNvGrpSpPr>
            <a:grpSpLocks/>
          </p:cNvGrpSpPr>
          <p:nvPr/>
        </p:nvGrpSpPr>
        <p:grpSpPr bwMode="auto">
          <a:xfrm>
            <a:off x="5913438" y="2057400"/>
            <a:ext cx="814387" cy="701675"/>
            <a:chOff x="2923" y="3345"/>
            <a:chExt cx="513" cy="442"/>
          </a:xfrm>
        </p:grpSpPr>
        <p:sp>
          <p:nvSpPr>
            <p:cNvPr id="9279" name="Rectangle 662">
              <a:extLst>
                <a:ext uri="{FF2B5EF4-FFF2-40B4-BE49-F238E27FC236}">
                  <a16:creationId xmlns:a16="http://schemas.microsoft.com/office/drawing/2014/main" id="{F3978D16-0C2A-4926-9124-62C8E5FC7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3444"/>
              <a:ext cx="426" cy="30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280" name="Rectangle 663">
              <a:extLst>
                <a:ext uri="{FF2B5EF4-FFF2-40B4-BE49-F238E27FC236}">
                  <a16:creationId xmlns:a16="http://schemas.microsoft.com/office/drawing/2014/main" id="{5AC964C3-9EFD-4111-A159-0D243EA30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1" y="3465"/>
              <a:ext cx="435" cy="3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281" name="Text Box 664">
              <a:extLst>
                <a:ext uri="{FF2B5EF4-FFF2-40B4-BE49-F238E27FC236}">
                  <a16:creationId xmlns:a16="http://schemas.microsoft.com/office/drawing/2014/main" id="{E3B70AA5-D4C8-445A-8B3F-2CA638338D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3" y="3345"/>
              <a:ext cx="513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000">
                <a:latin typeface="Comic Sans MS" panose="030F0702030302020204" pitchFamily="66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Tahoma" panose="020B0604030504040204" pitchFamily="34" charset="0"/>
                </a:rPr>
                <a:t>network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Tahoma" panose="020B0604030504040204" pitchFamily="34" charset="0"/>
                </a:rPr>
                <a:t>data link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Tahoma" panose="020B0604030504040204" pitchFamily="34" charset="0"/>
                </a:rPr>
                <a:t>physical</a:t>
              </a:r>
              <a:endParaRPr lang="en-US" altLang="en-US" sz="2400">
                <a:latin typeface="Tahoma" panose="020B0604030504040204" pitchFamily="34" charset="0"/>
              </a:endParaRPr>
            </a:p>
          </p:txBody>
        </p:sp>
        <p:sp>
          <p:nvSpPr>
            <p:cNvPr id="9282" name="Line 665">
              <a:extLst>
                <a:ext uri="{FF2B5EF4-FFF2-40B4-BE49-F238E27FC236}">
                  <a16:creationId xmlns:a16="http://schemas.microsoft.com/office/drawing/2014/main" id="{19E1BCB7-559B-4DB0-838E-E1D4CA6399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3657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83" name="Line 666">
              <a:extLst>
                <a:ext uri="{FF2B5EF4-FFF2-40B4-BE49-F238E27FC236}">
                  <a16:creationId xmlns:a16="http://schemas.microsoft.com/office/drawing/2014/main" id="{5E1BBDE4-906D-44A9-8C6D-E59855FEE7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4" y="356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238" name="Group 901">
            <a:extLst>
              <a:ext uri="{FF2B5EF4-FFF2-40B4-BE49-F238E27FC236}">
                <a16:creationId xmlns:a16="http://schemas.microsoft.com/office/drawing/2014/main" id="{A46B1CFE-EBBD-4BFB-83DF-AA978DB98FA5}"/>
              </a:ext>
            </a:extLst>
          </p:cNvPr>
          <p:cNvGrpSpPr>
            <a:grpSpLocks/>
          </p:cNvGrpSpPr>
          <p:nvPr/>
        </p:nvGrpSpPr>
        <p:grpSpPr bwMode="auto">
          <a:xfrm>
            <a:off x="6729413" y="2479675"/>
            <a:ext cx="814387" cy="701675"/>
            <a:chOff x="2923" y="3345"/>
            <a:chExt cx="513" cy="442"/>
          </a:xfrm>
        </p:grpSpPr>
        <p:sp>
          <p:nvSpPr>
            <p:cNvPr id="9274" name="Rectangle 902">
              <a:extLst>
                <a:ext uri="{FF2B5EF4-FFF2-40B4-BE49-F238E27FC236}">
                  <a16:creationId xmlns:a16="http://schemas.microsoft.com/office/drawing/2014/main" id="{57D1FBFA-B5A4-482F-BFC2-5AA1E2DF0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3444"/>
              <a:ext cx="426" cy="30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275" name="Rectangle 903">
              <a:extLst>
                <a:ext uri="{FF2B5EF4-FFF2-40B4-BE49-F238E27FC236}">
                  <a16:creationId xmlns:a16="http://schemas.microsoft.com/office/drawing/2014/main" id="{35B5C6B8-58B6-4830-A56C-D805A4D13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1" y="3465"/>
              <a:ext cx="435" cy="3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276" name="Text Box 904">
              <a:extLst>
                <a:ext uri="{FF2B5EF4-FFF2-40B4-BE49-F238E27FC236}">
                  <a16:creationId xmlns:a16="http://schemas.microsoft.com/office/drawing/2014/main" id="{F00FEAEA-FE68-4780-B913-9BD6751679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3" y="3345"/>
              <a:ext cx="513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000">
                <a:latin typeface="Comic Sans MS" panose="030F0702030302020204" pitchFamily="66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Tahoma" panose="020B0604030504040204" pitchFamily="34" charset="0"/>
                </a:rPr>
                <a:t>network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Tahoma" panose="020B0604030504040204" pitchFamily="34" charset="0"/>
                </a:rPr>
                <a:t>data link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Tahoma" panose="020B0604030504040204" pitchFamily="34" charset="0"/>
                </a:rPr>
                <a:t>physical</a:t>
              </a:r>
              <a:endParaRPr lang="en-US" altLang="en-US" sz="2400">
                <a:latin typeface="Tahoma" panose="020B0604030504040204" pitchFamily="34" charset="0"/>
              </a:endParaRPr>
            </a:p>
          </p:txBody>
        </p:sp>
        <p:sp>
          <p:nvSpPr>
            <p:cNvPr id="9277" name="Line 905">
              <a:extLst>
                <a:ext uri="{FF2B5EF4-FFF2-40B4-BE49-F238E27FC236}">
                  <a16:creationId xmlns:a16="http://schemas.microsoft.com/office/drawing/2014/main" id="{DC581CC4-9D4B-483B-9333-91A5FC2E8C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3657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78" name="Line 906">
              <a:extLst>
                <a:ext uri="{FF2B5EF4-FFF2-40B4-BE49-F238E27FC236}">
                  <a16:creationId xmlns:a16="http://schemas.microsoft.com/office/drawing/2014/main" id="{8FAD827F-80B5-44D6-9F36-2BAFB88E62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4" y="356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239" name="Group 907">
            <a:extLst>
              <a:ext uri="{FF2B5EF4-FFF2-40B4-BE49-F238E27FC236}">
                <a16:creationId xmlns:a16="http://schemas.microsoft.com/office/drawing/2014/main" id="{E5AFA736-BAF4-4FFF-863E-7FBEF89FA134}"/>
              </a:ext>
            </a:extLst>
          </p:cNvPr>
          <p:cNvGrpSpPr>
            <a:grpSpLocks/>
          </p:cNvGrpSpPr>
          <p:nvPr/>
        </p:nvGrpSpPr>
        <p:grpSpPr bwMode="auto">
          <a:xfrm>
            <a:off x="6738938" y="1901825"/>
            <a:ext cx="814387" cy="701675"/>
            <a:chOff x="2923" y="3345"/>
            <a:chExt cx="513" cy="442"/>
          </a:xfrm>
        </p:grpSpPr>
        <p:sp>
          <p:nvSpPr>
            <p:cNvPr id="9269" name="Rectangle 908">
              <a:extLst>
                <a:ext uri="{FF2B5EF4-FFF2-40B4-BE49-F238E27FC236}">
                  <a16:creationId xmlns:a16="http://schemas.microsoft.com/office/drawing/2014/main" id="{53461A28-8E75-490D-A87F-49F1E28AC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3444"/>
              <a:ext cx="426" cy="30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270" name="Rectangle 909">
              <a:extLst>
                <a:ext uri="{FF2B5EF4-FFF2-40B4-BE49-F238E27FC236}">
                  <a16:creationId xmlns:a16="http://schemas.microsoft.com/office/drawing/2014/main" id="{63299525-7CED-4025-8BD1-AF4399337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1" y="3465"/>
              <a:ext cx="435" cy="3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271" name="Text Box 910">
              <a:extLst>
                <a:ext uri="{FF2B5EF4-FFF2-40B4-BE49-F238E27FC236}">
                  <a16:creationId xmlns:a16="http://schemas.microsoft.com/office/drawing/2014/main" id="{0D229FD6-0724-4930-A7CC-AE3912541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3" y="3345"/>
              <a:ext cx="513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000">
                <a:latin typeface="Comic Sans MS" panose="030F0702030302020204" pitchFamily="66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Tahoma" panose="020B0604030504040204" pitchFamily="34" charset="0"/>
                </a:rPr>
                <a:t>network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Tahoma" panose="020B0604030504040204" pitchFamily="34" charset="0"/>
                </a:rPr>
                <a:t>data link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Tahoma" panose="020B0604030504040204" pitchFamily="34" charset="0"/>
                </a:rPr>
                <a:t>physical</a:t>
              </a:r>
              <a:endParaRPr lang="en-US" altLang="en-US" sz="2400">
                <a:latin typeface="Tahoma" panose="020B0604030504040204" pitchFamily="34" charset="0"/>
              </a:endParaRPr>
            </a:p>
          </p:txBody>
        </p:sp>
        <p:sp>
          <p:nvSpPr>
            <p:cNvPr id="9272" name="Line 911">
              <a:extLst>
                <a:ext uri="{FF2B5EF4-FFF2-40B4-BE49-F238E27FC236}">
                  <a16:creationId xmlns:a16="http://schemas.microsoft.com/office/drawing/2014/main" id="{B3F13397-A610-4BA2-A8D1-F7AD2431AC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3657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73" name="Line 912">
              <a:extLst>
                <a:ext uri="{FF2B5EF4-FFF2-40B4-BE49-F238E27FC236}">
                  <a16:creationId xmlns:a16="http://schemas.microsoft.com/office/drawing/2014/main" id="{AFCB26FD-B76C-4B5F-BE7B-BBB39C815B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4" y="356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240" name="Group 913">
            <a:extLst>
              <a:ext uri="{FF2B5EF4-FFF2-40B4-BE49-F238E27FC236}">
                <a16:creationId xmlns:a16="http://schemas.microsoft.com/office/drawing/2014/main" id="{6AB6A2EB-8AD0-4290-AF54-3FC775B148F2}"/>
              </a:ext>
            </a:extLst>
          </p:cNvPr>
          <p:cNvGrpSpPr>
            <a:grpSpLocks/>
          </p:cNvGrpSpPr>
          <p:nvPr/>
        </p:nvGrpSpPr>
        <p:grpSpPr bwMode="auto">
          <a:xfrm>
            <a:off x="6513513" y="3089275"/>
            <a:ext cx="814387" cy="701675"/>
            <a:chOff x="2923" y="3345"/>
            <a:chExt cx="513" cy="442"/>
          </a:xfrm>
        </p:grpSpPr>
        <p:sp>
          <p:nvSpPr>
            <p:cNvPr id="9264" name="Rectangle 914">
              <a:extLst>
                <a:ext uri="{FF2B5EF4-FFF2-40B4-BE49-F238E27FC236}">
                  <a16:creationId xmlns:a16="http://schemas.microsoft.com/office/drawing/2014/main" id="{E6708130-B8F9-4BC2-9171-E01CD7F44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3444"/>
              <a:ext cx="426" cy="30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265" name="Rectangle 915">
              <a:extLst>
                <a:ext uri="{FF2B5EF4-FFF2-40B4-BE49-F238E27FC236}">
                  <a16:creationId xmlns:a16="http://schemas.microsoft.com/office/drawing/2014/main" id="{0384AF52-BBF9-47F3-B706-9859D362D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1" y="3465"/>
              <a:ext cx="435" cy="3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266" name="Text Box 916">
              <a:extLst>
                <a:ext uri="{FF2B5EF4-FFF2-40B4-BE49-F238E27FC236}">
                  <a16:creationId xmlns:a16="http://schemas.microsoft.com/office/drawing/2014/main" id="{6219D5DD-2487-4D8E-95A5-DB93A2C8E7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3" y="3345"/>
              <a:ext cx="513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000">
                <a:latin typeface="Comic Sans MS" panose="030F0702030302020204" pitchFamily="66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Tahoma" panose="020B0604030504040204" pitchFamily="34" charset="0"/>
                </a:rPr>
                <a:t>network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Tahoma" panose="020B0604030504040204" pitchFamily="34" charset="0"/>
                </a:rPr>
                <a:t>data link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Tahoma" panose="020B0604030504040204" pitchFamily="34" charset="0"/>
                </a:rPr>
                <a:t>physical</a:t>
              </a:r>
              <a:endParaRPr lang="en-US" altLang="en-US" sz="2400">
                <a:latin typeface="Tahoma" panose="020B0604030504040204" pitchFamily="34" charset="0"/>
              </a:endParaRPr>
            </a:p>
          </p:txBody>
        </p:sp>
        <p:sp>
          <p:nvSpPr>
            <p:cNvPr id="9267" name="Line 917">
              <a:extLst>
                <a:ext uri="{FF2B5EF4-FFF2-40B4-BE49-F238E27FC236}">
                  <a16:creationId xmlns:a16="http://schemas.microsoft.com/office/drawing/2014/main" id="{8F84F57A-CF31-4FD7-AD09-ECBB0D7D55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3657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68" name="Line 918">
              <a:extLst>
                <a:ext uri="{FF2B5EF4-FFF2-40B4-BE49-F238E27FC236}">
                  <a16:creationId xmlns:a16="http://schemas.microsoft.com/office/drawing/2014/main" id="{42C18557-DFC6-4E11-834E-6AB3E2BDAB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4" y="356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241" name="Group 919">
            <a:extLst>
              <a:ext uri="{FF2B5EF4-FFF2-40B4-BE49-F238E27FC236}">
                <a16:creationId xmlns:a16="http://schemas.microsoft.com/office/drawing/2014/main" id="{78AAA3AF-C0A9-425D-986F-AB694A20F920}"/>
              </a:ext>
            </a:extLst>
          </p:cNvPr>
          <p:cNvGrpSpPr>
            <a:grpSpLocks/>
          </p:cNvGrpSpPr>
          <p:nvPr/>
        </p:nvGrpSpPr>
        <p:grpSpPr bwMode="auto">
          <a:xfrm>
            <a:off x="7100888" y="3594100"/>
            <a:ext cx="814387" cy="701675"/>
            <a:chOff x="2923" y="3345"/>
            <a:chExt cx="513" cy="442"/>
          </a:xfrm>
        </p:grpSpPr>
        <p:sp>
          <p:nvSpPr>
            <p:cNvPr id="9259" name="Rectangle 920">
              <a:extLst>
                <a:ext uri="{FF2B5EF4-FFF2-40B4-BE49-F238E27FC236}">
                  <a16:creationId xmlns:a16="http://schemas.microsoft.com/office/drawing/2014/main" id="{48E09C48-E02E-412A-A4F9-AADC1100D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3444"/>
              <a:ext cx="426" cy="30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260" name="Rectangle 921">
              <a:extLst>
                <a:ext uri="{FF2B5EF4-FFF2-40B4-BE49-F238E27FC236}">
                  <a16:creationId xmlns:a16="http://schemas.microsoft.com/office/drawing/2014/main" id="{DFA001AB-F436-459B-9FDB-649D60D39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1" y="3465"/>
              <a:ext cx="435" cy="3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261" name="Text Box 922">
              <a:extLst>
                <a:ext uri="{FF2B5EF4-FFF2-40B4-BE49-F238E27FC236}">
                  <a16:creationId xmlns:a16="http://schemas.microsoft.com/office/drawing/2014/main" id="{D26B8C0C-74E4-4787-912A-D6B6C8571E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3" y="3345"/>
              <a:ext cx="513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000">
                <a:latin typeface="Comic Sans MS" panose="030F0702030302020204" pitchFamily="66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Tahoma" panose="020B0604030504040204" pitchFamily="34" charset="0"/>
                </a:rPr>
                <a:t>network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Tahoma" panose="020B0604030504040204" pitchFamily="34" charset="0"/>
                </a:rPr>
                <a:t>data link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Tahoma" panose="020B0604030504040204" pitchFamily="34" charset="0"/>
                </a:rPr>
                <a:t>physical</a:t>
              </a:r>
              <a:endParaRPr lang="en-US" altLang="en-US" sz="2400">
                <a:latin typeface="Tahoma" panose="020B0604030504040204" pitchFamily="34" charset="0"/>
              </a:endParaRPr>
            </a:p>
          </p:txBody>
        </p:sp>
        <p:sp>
          <p:nvSpPr>
            <p:cNvPr id="9262" name="Line 923">
              <a:extLst>
                <a:ext uri="{FF2B5EF4-FFF2-40B4-BE49-F238E27FC236}">
                  <a16:creationId xmlns:a16="http://schemas.microsoft.com/office/drawing/2014/main" id="{D8603812-89A9-42A7-A63B-4F7F72B8A7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3657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63" name="Line 924">
              <a:extLst>
                <a:ext uri="{FF2B5EF4-FFF2-40B4-BE49-F238E27FC236}">
                  <a16:creationId xmlns:a16="http://schemas.microsoft.com/office/drawing/2014/main" id="{F40171D8-18BE-4120-8F40-A351077B01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4" y="356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242" name="Group 925">
            <a:extLst>
              <a:ext uri="{FF2B5EF4-FFF2-40B4-BE49-F238E27FC236}">
                <a16:creationId xmlns:a16="http://schemas.microsoft.com/office/drawing/2014/main" id="{3337393A-0BA3-4384-AFA2-384783D89CE4}"/>
              </a:ext>
            </a:extLst>
          </p:cNvPr>
          <p:cNvGrpSpPr>
            <a:grpSpLocks/>
          </p:cNvGrpSpPr>
          <p:nvPr/>
        </p:nvGrpSpPr>
        <p:grpSpPr bwMode="auto">
          <a:xfrm>
            <a:off x="6589713" y="4003675"/>
            <a:ext cx="814387" cy="701675"/>
            <a:chOff x="2923" y="3345"/>
            <a:chExt cx="513" cy="442"/>
          </a:xfrm>
        </p:grpSpPr>
        <p:sp>
          <p:nvSpPr>
            <p:cNvPr id="9254" name="Rectangle 926">
              <a:extLst>
                <a:ext uri="{FF2B5EF4-FFF2-40B4-BE49-F238E27FC236}">
                  <a16:creationId xmlns:a16="http://schemas.microsoft.com/office/drawing/2014/main" id="{54C3B0C9-C03E-45E3-9061-8C5D7EA9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3444"/>
              <a:ext cx="426" cy="30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255" name="Rectangle 927">
              <a:extLst>
                <a:ext uri="{FF2B5EF4-FFF2-40B4-BE49-F238E27FC236}">
                  <a16:creationId xmlns:a16="http://schemas.microsoft.com/office/drawing/2014/main" id="{602C317A-34EB-4112-9DCA-B164C64C8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1" y="3465"/>
              <a:ext cx="435" cy="3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256" name="Text Box 928">
              <a:extLst>
                <a:ext uri="{FF2B5EF4-FFF2-40B4-BE49-F238E27FC236}">
                  <a16:creationId xmlns:a16="http://schemas.microsoft.com/office/drawing/2014/main" id="{2C563361-B773-43AF-A1BD-25CB88CF2A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3" y="3345"/>
              <a:ext cx="513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000">
                <a:latin typeface="Comic Sans MS" panose="030F0702030302020204" pitchFamily="66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Tahoma" panose="020B0604030504040204" pitchFamily="34" charset="0"/>
                </a:rPr>
                <a:t>network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Tahoma" panose="020B0604030504040204" pitchFamily="34" charset="0"/>
                </a:rPr>
                <a:t>data link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Tahoma" panose="020B0604030504040204" pitchFamily="34" charset="0"/>
                </a:rPr>
                <a:t>physical</a:t>
              </a:r>
              <a:endParaRPr lang="en-US" altLang="en-US" sz="2400">
                <a:latin typeface="Tahoma" panose="020B0604030504040204" pitchFamily="34" charset="0"/>
              </a:endParaRPr>
            </a:p>
          </p:txBody>
        </p:sp>
        <p:sp>
          <p:nvSpPr>
            <p:cNvPr id="9257" name="Line 929">
              <a:extLst>
                <a:ext uri="{FF2B5EF4-FFF2-40B4-BE49-F238E27FC236}">
                  <a16:creationId xmlns:a16="http://schemas.microsoft.com/office/drawing/2014/main" id="{60F4378E-E0F9-4CCC-AB8F-2C92A0AB81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3657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58" name="Line 930">
              <a:extLst>
                <a:ext uri="{FF2B5EF4-FFF2-40B4-BE49-F238E27FC236}">
                  <a16:creationId xmlns:a16="http://schemas.microsoft.com/office/drawing/2014/main" id="{EA40BBA0-EB61-4B93-95B0-01C5A3E7CE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4" y="356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243" name="Group 931">
            <a:extLst>
              <a:ext uri="{FF2B5EF4-FFF2-40B4-BE49-F238E27FC236}">
                <a16:creationId xmlns:a16="http://schemas.microsoft.com/office/drawing/2014/main" id="{011B3B2E-CB44-4511-97A6-F53D2A6025B2}"/>
              </a:ext>
            </a:extLst>
          </p:cNvPr>
          <p:cNvGrpSpPr>
            <a:grpSpLocks/>
          </p:cNvGrpSpPr>
          <p:nvPr/>
        </p:nvGrpSpPr>
        <p:grpSpPr bwMode="auto">
          <a:xfrm>
            <a:off x="7237413" y="4400550"/>
            <a:ext cx="814387" cy="701675"/>
            <a:chOff x="2923" y="3345"/>
            <a:chExt cx="513" cy="442"/>
          </a:xfrm>
        </p:grpSpPr>
        <p:sp>
          <p:nvSpPr>
            <p:cNvPr id="9249" name="Rectangle 932">
              <a:extLst>
                <a:ext uri="{FF2B5EF4-FFF2-40B4-BE49-F238E27FC236}">
                  <a16:creationId xmlns:a16="http://schemas.microsoft.com/office/drawing/2014/main" id="{B931F0B5-5A04-4487-8D85-A51313845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3444"/>
              <a:ext cx="426" cy="30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250" name="Rectangle 933">
              <a:extLst>
                <a:ext uri="{FF2B5EF4-FFF2-40B4-BE49-F238E27FC236}">
                  <a16:creationId xmlns:a16="http://schemas.microsoft.com/office/drawing/2014/main" id="{7C61F2D2-FECD-4489-9DA0-3A286381D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1" y="3465"/>
              <a:ext cx="435" cy="3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251" name="Text Box 934">
              <a:extLst>
                <a:ext uri="{FF2B5EF4-FFF2-40B4-BE49-F238E27FC236}">
                  <a16:creationId xmlns:a16="http://schemas.microsoft.com/office/drawing/2014/main" id="{B0C18269-BF48-44D8-95FD-67CF81E022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3" y="3345"/>
              <a:ext cx="513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000">
                <a:latin typeface="Comic Sans MS" panose="030F0702030302020204" pitchFamily="66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Tahoma" panose="020B0604030504040204" pitchFamily="34" charset="0"/>
                </a:rPr>
                <a:t>network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Tahoma" panose="020B0604030504040204" pitchFamily="34" charset="0"/>
                </a:rPr>
                <a:t>data link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Tahoma" panose="020B0604030504040204" pitchFamily="34" charset="0"/>
                </a:rPr>
                <a:t>physical</a:t>
              </a:r>
              <a:endParaRPr lang="en-US" altLang="en-US" sz="2400">
                <a:latin typeface="Tahoma" panose="020B0604030504040204" pitchFamily="34" charset="0"/>
              </a:endParaRPr>
            </a:p>
          </p:txBody>
        </p:sp>
        <p:sp>
          <p:nvSpPr>
            <p:cNvPr id="9252" name="Line 935">
              <a:extLst>
                <a:ext uri="{FF2B5EF4-FFF2-40B4-BE49-F238E27FC236}">
                  <a16:creationId xmlns:a16="http://schemas.microsoft.com/office/drawing/2014/main" id="{6F619D61-9586-44F3-8CF6-C29D4C5CF3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3657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53" name="Line 936">
              <a:extLst>
                <a:ext uri="{FF2B5EF4-FFF2-40B4-BE49-F238E27FC236}">
                  <a16:creationId xmlns:a16="http://schemas.microsoft.com/office/drawing/2014/main" id="{556CF97E-638C-41DC-85AC-379360EEC1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4" y="356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244" name="Group 896">
            <a:extLst>
              <a:ext uri="{FF2B5EF4-FFF2-40B4-BE49-F238E27FC236}">
                <a16:creationId xmlns:a16="http://schemas.microsoft.com/office/drawing/2014/main" id="{07727359-E4C5-4211-96B2-447CCB0C1A46}"/>
              </a:ext>
            </a:extLst>
          </p:cNvPr>
          <p:cNvGrpSpPr>
            <a:grpSpLocks/>
          </p:cNvGrpSpPr>
          <p:nvPr/>
        </p:nvGrpSpPr>
        <p:grpSpPr bwMode="auto">
          <a:xfrm rot="2937887">
            <a:off x="5389563" y="2911475"/>
            <a:ext cx="3781425" cy="434975"/>
            <a:chOff x="2937" y="3579"/>
            <a:chExt cx="2382" cy="274"/>
          </a:xfrm>
        </p:grpSpPr>
        <p:sp>
          <p:nvSpPr>
            <p:cNvPr id="9245" name="Rectangle 897">
              <a:extLst>
                <a:ext uri="{FF2B5EF4-FFF2-40B4-BE49-F238E27FC236}">
                  <a16:creationId xmlns:a16="http://schemas.microsoft.com/office/drawing/2014/main" id="{CD862346-991D-4478-82F8-F9CE38418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" y="3631"/>
              <a:ext cx="1920" cy="17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246" name="Text Box 898">
              <a:extLst>
                <a:ext uri="{FF2B5EF4-FFF2-40B4-BE49-F238E27FC236}">
                  <a16:creationId xmlns:a16="http://schemas.microsoft.com/office/drawing/2014/main" id="{84EDDE8F-A727-44A0-A582-B29DEA3B55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84" y="3612"/>
              <a:ext cx="152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chemeClr val="bg1"/>
                  </a:solidFill>
                  <a:latin typeface="Tahoma" panose="020B0604030504040204" pitchFamily="34" charset="0"/>
                </a:rPr>
                <a:t>logical end-end transport</a:t>
              </a: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247" name="Freeform 899">
              <a:extLst>
                <a:ext uri="{FF2B5EF4-FFF2-40B4-BE49-F238E27FC236}">
                  <a16:creationId xmlns:a16="http://schemas.microsoft.com/office/drawing/2014/main" id="{4BB2FFA5-2905-4F1C-A1A7-3B813B153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3579"/>
              <a:ext cx="282" cy="264"/>
            </a:xfrm>
            <a:custGeom>
              <a:avLst/>
              <a:gdLst>
                <a:gd name="T0" fmla="*/ 282 w 282"/>
                <a:gd name="T1" fmla="*/ 0 h 264"/>
                <a:gd name="T2" fmla="*/ 282 w 282"/>
                <a:gd name="T3" fmla="*/ 264 h 264"/>
                <a:gd name="T4" fmla="*/ 0 w 282"/>
                <a:gd name="T5" fmla="*/ 129 h 264"/>
                <a:gd name="T6" fmla="*/ 282 w 282"/>
                <a:gd name="T7" fmla="*/ 0 h 2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2" h="264">
                  <a:moveTo>
                    <a:pt x="282" y="0"/>
                  </a:moveTo>
                  <a:cubicBezTo>
                    <a:pt x="282" y="132"/>
                    <a:pt x="282" y="264"/>
                    <a:pt x="282" y="264"/>
                  </a:cubicBezTo>
                  <a:cubicBezTo>
                    <a:pt x="159" y="150"/>
                    <a:pt x="0" y="153"/>
                    <a:pt x="0" y="129"/>
                  </a:cubicBezTo>
                  <a:cubicBezTo>
                    <a:pt x="0" y="108"/>
                    <a:pt x="153" y="108"/>
                    <a:pt x="282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FF0000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48" name="Freeform 900">
              <a:extLst>
                <a:ext uri="{FF2B5EF4-FFF2-40B4-BE49-F238E27FC236}">
                  <a16:creationId xmlns:a16="http://schemas.microsoft.com/office/drawing/2014/main" id="{D5DF1BAF-BE6E-4466-BC73-7AFA172ED76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037" y="3589"/>
              <a:ext cx="282" cy="264"/>
            </a:xfrm>
            <a:custGeom>
              <a:avLst/>
              <a:gdLst>
                <a:gd name="T0" fmla="*/ 282 w 282"/>
                <a:gd name="T1" fmla="*/ 0 h 264"/>
                <a:gd name="T2" fmla="*/ 282 w 282"/>
                <a:gd name="T3" fmla="*/ 264 h 264"/>
                <a:gd name="T4" fmla="*/ 0 w 282"/>
                <a:gd name="T5" fmla="*/ 129 h 264"/>
                <a:gd name="T6" fmla="*/ 282 w 282"/>
                <a:gd name="T7" fmla="*/ 0 h 2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2" h="264">
                  <a:moveTo>
                    <a:pt x="282" y="0"/>
                  </a:moveTo>
                  <a:cubicBezTo>
                    <a:pt x="282" y="132"/>
                    <a:pt x="282" y="264"/>
                    <a:pt x="282" y="264"/>
                  </a:cubicBezTo>
                  <a:cubicBezTo>
                    <a:pt x="159" y="150"/>
                    <a:pt x="0" y="153"/>
                    <a:pt x="0" y="129"/>
                  </a:cubicBezTo>
                  <a:cubicBezTo>
                    <a:pt x="0" y="108"/>
                    <a:pt x="153" y="108"/>
                    <a:pt x="282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FF0000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Footer Placeholder 5">
            <a:extLst>
              <a:ext uri="{FF2B5EF4-FFF2-40B4-BE49-F238E27FC236}">
                <a16:creationId xmlns:a16="http://schemas.microsoft.com/office/drawing/2014/main" id="{D5D17A0C-1FC9-4638-869E-D6773D567C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65539" name="Slide Number Placeholder 6">
            <a:extLst>
              <a:ext uri="{FF2B5EF4-FFF2-40B4-BE49-F238E27FC236}">
                <a16:creationId xmlns:a16="http://schemas.microsoft.com/office/drawing/2014/main" id="{046D2360-23A9-4C44-8D7F-8C6968A97A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77A4FABE-F569-48EF-9250-EE26C8D7641E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65540" name="Picture 2" descr="underline_base">
            <a:extLst>
              <a:ext uri="{FF2B5EF4-FFF2-40B4-BE49-F238E27FC236}">
                <a16:creationId xmlns:a16="http://schemas.microsoft.com/office/drawing/2014/main" id="{F9D77D43-579A-47B5-8A43-D52CB2EF645A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825" y="815975"/>
            <a:ext cx="5942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41" name="Line 3">
            <a:extLst>
              <a:ext uri="{FF2B5EF4-FFF2-40B4-BE49-F238E27FC236}">
                <a16:creationId xmlns:a16="http://schemas.microsoft.com/office/drawing/2014/main" id="{795B899F-E882-4EFD-8234-B7D71C4F90E6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9775" y="4483100"/>
            <a:ext cx="2590800" cy="506413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2" name="Line 4">
            <a:extLst>
              <a:ext uri="{FF2B5EF4-FFF2-40B4-BE49-F238E27FC236}">
                <a16:creationId xmlns:a16="http://schemas.microsoft.com/office/drawing/2014/main" id="{FF2188EA-61E6-4FBC-B08B-947808681E92}"/>
              </a:ext>
            </a:extLst>
          </p:cNvPr>
          <p:cNvSpPr>
            <a:spLocks noChangeShapeType="1"/>
          </p:cNvSpPr>
          <p:nvPr/>
        </p:nvSpPr>
        <p:spPr bwMode="auto">
          <a:xfrm>
            <a:off x="3294063" y="2714625"/>
            <a:ext cx="2586037" cy="5715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7" name="Rectangle 5">
            <a:extLst>
              <a:ext uri="{FF2B5EF4-FFF2-40B4-BE49-F238E27FC236}">
                <a16:creationId xmlns:a16="http://schemas.microsoft.com/office/drawing/2014/main" id="{76FCD324-A333-49C0-85D0-455F1E2F604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66713" y="150813"/>
            <a:ext cx="7772400" cy="885825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TCP seq. numbers, </a:t>
            </a:r>
            <a:r>
              <a:rPr lang="en-US" sz="4000">
                <a:ea typeface="ＭＳ Ｐゴシック" charset="0"/>
                <a:cs typeface="+mj-cs"/>
              </a:rPr>
              <a:t>ACK</a:t>
            </a:r>
            <a:r>
              <a:rPr lang="en-US">
                <a:ea typeface="ＭＳ Ｐゴシック" charset="0"/>
                <a:cs typeface="+mj-cs"/>
              </a:rPr>
              <a:t>s</a:t>
            </a:r>
          </a:p>
        </p:txBody>
      </p:sp>
      <p:sp>
        <p:nvSpPr>
          <p:cNvPr id="65544" name="Text Box 7">
            <a:extLst>
              <a:ext uri="{FF2B5EF4-FFF2-40B4-BE49-F238E27FC236}">
                <a16:creationId xmlns:a16="http://schemas.microsoft.com/office/drawing/2014/main" id="{4CDE4A9E-CDC9-4D18-A8F6-4E4EB4EB1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84438" y="2320925"/>
            <a:ext cx="809625" cy="75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User</a:t>
            </a:r>
          </a:p>
          <a:p>
            <a:pPr algn="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types</a:t>
            </a:r>
          </a:p>
          <a:p>
            <a:pPr algn="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ja-JP" altLang="en-US" sz="1600">
                <a:latin typeface="Tahoma" panose="020B0604030504040204" pitchFamily="34" charset="0"/>
              </a:rPr>
              <a:t>‘</a:t>
            </a:r>
            <a:r>
              <a:rPr lang="en-US" altLang="ja-JP" sz="1600">
                <a:latin typeface="Tahoma" panose="020B0604030504040204" pitchFamily="34" charset="0"/>
              </a:rPr>
              <a:t>C</a:t>
            </a:r>
            <a:r>
              <a:rPr lang="ja-JP" altLang="en-US" sz="1600">
                <a:latin typeface="Tahoma" panose="020B0604030504040204" pitchFamily="34" charset="0"/>
              </a:rPr>
              <a:t>’</a:t>
            </a:r>
            <a:endParaRPr lang="en-US" altLang="en-US" sz="1000">
              <a:latin typeface="Tahoma" panose="020B0604030504040204" pitchFamily="34" charset="0"/>
            </a:endParaRPr>
          </a:p>
        </p:txBody>
      </p:sp>
      <p:sp>
        <p:nvSpPr>
          <p:cNvPr id="65545" name="Text Box 8">
            <a:extLst>
              <a:ext uri="{FF2B5EF4-FFF2-40B4-BE49-F238E27FC236}">
                <a16:creationId xmlns:a16="http://schemas.microsoft.com/office/drawing/2014/main" id="{4AD54E84-77AE-4844-993F-7BD8578FC4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3613" y="3933825"/>
            <a:ext cx="1084262" cy="97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host ACKs</a:t>
            </a:r>
          </a:p>
          <a:p>
            <a:pPr algn="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receipt </a:t>
            </a:r>
          </a:p>
          <a:p>
            <a:pPr algn="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of echoed</a:t>
            </a:r>
          </a:p>
          <a:p>
            <a:pPr algn="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ja-JP" altLang="en-US" sz="1600">
                <a:latin typeface="Tahoma" panose="020B0604030504040204" pitchFamily="34" charset="0"/>
              </a:rPr>
              <a:t>‘</a:t>
            </a:r>
            <a:r>
              <a:rPr lang="en-US" altLang="ja-JP" sz="1600">
                <a:latin typeface="Tahoma" panose="020B0604030504040204" pitchFamily="34" charset="0"/>
              </a:rPr>
              <a:t>C</a:t>
            </a:r>
            <a:r>
              <a:rPr lang="ja-JP" altLang="en-US" sz="1600">
                <a:latin typeface="Tahoma" panose="020B0604030504040204" pitchFamily="34" charset="0"/>
              </a:rPr>
              <a:t>’</a:t>
            </a:r>
            <a:endParaRPr lang="en-US" altLang="en-US" sz="1000">
              <a:latin typeface="Tahoma" panose="020B0604030504040204" pitchFamily="34" charset="0"/>
            </a:endParaRPr>
          </a:p>
        </p:txBody>
      </p:sp>
      <p:sp>
        <p:nvSpPr>
          <p:cNvPr id="65546" name="Text Box 9">
            <a:extLst>
              <a:ext uri="{FF2B5EF4-FFF2-40B4-BE49-F238E27FC236}">
                <a16:creationId xmlns:a16="http://schemas.microsoft.com/office/drawing/2014/main" id="{A30672F0-4244-4F70-915B-E40B6528D9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4388" y="3055938"/>
            <a:ext cx="1138237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host ACKs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receipt of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ja-JP" altLang="en-US" sz="1600">
                <a:latin typeface="Tahoma" panose="020B0604030504040204" pitchFamily="34" charset="0"/>
              </a:rPr>
              <a:t>‘</a:t>
            </a:r>
            <a:r>
              <a:rPr lang="en-US" altLang="ja-JP" sz="1600">
                <a:latin typeface="Tahoma" panose="020B0604030504040204" pitchFamily="34" charset="0"/>
              </a:rPr>
              <a:t>C</a:t>
            </a:r>
            <a:r>
              <a:rPr lang="ja-JP" altLang="en-US" sz="1600">
                <a:latin typeface="Tahoma" panose="020B0604030504040204" pitchFamily="34" charset="0"/>
              </a:rPr>
              <a:t>’</a:t>
            </a:r>
            <a:r>
              <a:rPr lang="en-US" altLang="ja-JP" sz="1600">
                <a:latin typeface="Tahoma" panose="020B0604030504040204" pitchFamily="34" charset="0"/>
              </a:rPr>
              <a:t>, echoes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back </a:t>
            </a:r>
            <a:r>
              <a:rPr lang="ja-JP" altLang="en-US" sz="1600">
                <a:latin typeface="Tahoma" panose="020B0604030504040204" pitchFamily="34" charset="0"/>
              </a:rPr>
              <a:t>‘</a:t>
            </a:r>
            <a:r>
              <a:rPr lang="en-US" altLang="ja-JP" sz="1600">
                <a:latin typeface="Tahoma" panose="020B0604030504040204" pitchFamily="34" charset="0"/>
              </a:rPr>
              <a:t>C</a:t>
            </a:r>
            <a:r>
              <a:rPr lang="ja-JP" altLang="en-US" sz="1600">
                <a:latin typeface="Tahoma" panose="020B0604030504040204" pitchFamily="34" charset="0"/>
              </a:rPr>
              <a:t>’</a:t>
            </a: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65547" name="Line 10">
            <a:extLst>
              <a:ext uri="{FF2B5EF4-FFF2-40B4-BE49-F238E27FC236}">
                <a16:creationId xmlns:a16="http://schemas.microsoft.com/office/drawing/2014/main" id="{F3100891-F2A1-44EB-93EA-ED3A6F245E1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84538" y="3487738"/>
            <a:ext cx="2554287" cy="8001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8" name="Text Box 11">
            <a:extLst>
              <a:ext uri="{FF2B5EF4-FFF2-40B4-BE49-F238E27FC236}">
                <a16:creationId xmlns:a16="http://schemas.microsoft.com/office/drawing/2014/main" id="{AEBA55F4-F9D7-4BE7-913C-EB0B2E974E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8213" y="5291138"/>
            <a:ext cx="23796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Tahoma" panose="020B0604030504040204" pitchFamily="34" charset="0"/>
              </a:rPr>
              <a:t>simple telnet scenario</a:t>
            </a:r>
            <a:endParaRPr lang="en-US" altLang="en-US" sz="1000">
              <a:solidFill>
                <a:srgbClr val="000099"/>
              </a:solidFill>
              <a:latin typeface="Tahoma" panose="020B0604030504040204" pitchFamily="34" charset="0"/>
            </a:endParaRPr>
          </a:p>
        </p:txBody>
      </p:sp>
      <p:sp>
        <p:nvSpPr>
          <p:cNvPr id="65549" name="Text Box 13">
            <a:extLst>
              <a:ext uri="{FF2B5EF4-FFF2-40B4-BE49-F238E27FC236}">
                <a16:creationId xmlns:a16="http://schemas.microsoft.com/office/drawing/2014/main" id="{FCA17D3F-669E-4075-A73D-E0C3EE527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68938" y="1430338"/>
            <a:ext cx="7731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Host B</a:t>
            </a:r>
          </a:p>
        </p:txBody>
      </p:sp>
      <p:sp>
        <p:nvSpPr>
          <p:cNvPr id="65550" name="Text Box 17">
            <a:extLst>
              <a:ext uri="{FF2B5EF4-FFF2-40B4-BE49-F238E27FC236}">
                <a16:creationId xmlns:a16="http://schemas.microsoft.com/office/drawing/2014/main" id="{FBF3099C-4554-44B7-8CB6-619A6A58F6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8775" y="1436688"/>
            <a:ext cx="7731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Host A</a:t>
            </a:r>
          </a:p>
        </p:txBody>
      </p:sp>
      <p:sp>
        <p:nvSpPr>
          <p:cNvPr id="65551" name="Rectangle 18">
            <a:extLst>
              <a:ext uri="{FF2B5EF4-FFF2-40B4-BE49-F238E27FC236}">
                <a16:creationId xmlns:a16="http://schemas.microsoft.com/office/drawing/2014/main" id="{305DCEFB-071D-488E-B8D5-723924101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2806700"/>
            <a:ext cx="814387" cy="3794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5552" name="Text Box 19">
            <a:extLst>
              <a:ext uri="{FF2B5EF4-FFF2-40B4-BE49-F238E27FC236}">
                <a16:creationId xmlns:a16="http://schemas.microsoft.com/office/drawing/2014/main" id="{D177D8B7-7539-493C-B517-FE38D5A2A8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8838" y="2859088"/>
            <a:ext cx="2422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Seq=42, ACK=79, data = </a:t>
            </a:r>
            <a:r>
              <a:rPr lang="ja-JP" altLang="en-US" sz="1400">
                <a:latin typeface="Tahoma" panose="020B0604030504040204" pitchFamily="34" charset="0"/>
              </a:rPr>
              <a:t>‘</a:t>
            </a:r>
            <a:r>
              <a:rPr lang="en-US" altLang="ja-JP" sz="1400">
                <a:latin typeface="Tahoma" panose="020B0604030504040204" pitchFamily="34" charset="0"/>
              </a:rPr>
              <a:t>C</a:t>
            </a:r>
            <a:r>
              <a:rPr lang="ja-JP" altLang="en-US" sz="1400">
                <a:latin typeface="Tahoma" panose="020B0604030504040204" pitchFamily="34" charset="0"/>
              </a:rPr>
              <a:t>’</a:t>
            </a:r>
            <a:endParaRPr lang="en-US" altLang="en-US" sz="1400">
              <a:latin typeface="Tahoma" panose="020B0604030504040204" pitchFamily="34" charset="0"/>
            </a:endParaRPr>
          </a:p>
        </p:txBody>
      </p:sp>
      <p:sp>
        <p:nvSpPr>
          <p:cNvPr id="65553" name="Rectangle 20">
            <a:extLst>
              <a:ext uri="{FF2B5EF4-FFF2-40B4-BE49-F238E27FC236}">
                <a16:creationId xmlns:a16="http://schemas.microsoft.com/office/drawing/2014/main" id="{D214232A-E8EE-4888-9350-B341E4481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1788" y="3765550"/>
            <a:ext cx="823912" cy="2460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5554" name="Text Box 21">
            <a:extLst>
              <a:ext uri="{FF2B5EF4-FFF2-40B4-BE49-F238E27FC236}">
                <a16:creationId xmlns:a16="http://schemas.microsoft.com/office/drawing/2014/main" id="{1E510E36-9927-4B30-8004-B60A66AFFD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2013" y="3754438"/>
            <a:ext cx="24177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Seq=79, ACK=43, data = </a:t>
            </a:r>
            <a:r>
              <a:rPr lang="ja-JP" altLang="en-US" sz="1400">
                <a:latin typeface="Arial" panose="020B0604020202020204" pitchFamily="34" charset="0"/>
              </a:rPr>
              <a:t>‘</a:t>
            </a:r>
            <a:r>
              <a:rPr lang="en-US" altLang="ja-JP" sz="1400">
                <a:latin typeface="Arial" panose="020B0604020202020204" pitchFamily="34" charset="0"/>
              </a:rPr>
              <a:t>C</a:t>
            </a:r>
            <a:r>
              <a:rPr lang="ja-JP" altLang="en-US" sz="1400">
                <a:latin typeface="Arial" panose="020B0604020202020204" pitchFamily="34" charset="0"/>
              </a:rPr>
              <a:t>’</a:t>
            </a:r>
            <a:endParaRPr lang="en-US" altLang="en-US" sz="1000">
              <a:latin typeface="Times New Roman" panose="02020603050405020304" pitchFamily="18" charset="0"/>
            </a:endParaRPr>
          </a:p>
        </p:txBody>
      </p:sp>
      <p:sp>
        <p:nvSpPr>
          <p:cNvPr id="65555" name="Rectangle 22">
            <a:extLst>
              <a:ext uri="{FF2B5EF4-FFF2-40B4-BE49-F238E27FC236}">
                <a16:creationId xmlns:a16="http://schemas.microsoft.com/office/drawing/2014/main" id="{CF80F143-8DFF-4A81-9D71-1456E16D15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8463" y="4613275"/>
            <a:ext cx="958850" cy="3571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5556" name="Text Box 23">
            <a:extLst>
              <a:ext uri="{FF2B5EF4-FFF2-40B4-BE49-F238E27FC236}">
                <a16:creationId xmlns:a16="http://schemas.microsoft.com/office/drawing/2014/main" id="{687D0112-91CE-4431-93E0-3BFC19B1BA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7788" y="4627563"/>
            <a:ext cx="1565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Seq=43, ACK=80</a:t>
            </a:r>
            <a:endParaRPr lang="en-US" altLang="en-US" sz="1000">
              <a:latin typeface="Times New Roman" panose="02020603050405020304" pitchFamily="18" charset="0"/>
            </a:endParaRPr>
          </a:p>
        </p:txBody>
      </p:sp>
      <p:sp>
        <p:nvSpPr>
          <p:cNvPr id="65557" name="Line 24">
            <a:extLst>
              <a:ext uri="{FF2B5EF4-FFF2-40B4-BE49-F238E27FC236}">
                <a16:creationId xmlns:a16="http://schemas.microsoft.com/office/drawing/2014/main" id="{D2B915F8-5DE6-4635-8B36-B4339684D3AA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1838" y="2473325"/>
            <a:ext cx="0" cy="258762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5558" name="Line 25">
            <a:extLst>
              <a:ext uri="{FF2B5EF4-FFF2-40B4-BE49-F238E27FC236}">
                <a16:creationId xmlns:a16="http://schemas.microsoft.com/office/drawing/2014/main" id="{9B95EC6E-D112-4308-9190-49F3662B03EA}"/>
              </a:ext>
            </a:extLst>
          </p:cNvPr>
          <p:cNvSpPr>
            <a:spLocks noChangeShapeType="1"/>
          </p:cNvSpPr>
          <p:nvPr/>
        </p:nvSpPr>
        <p:spPr bwMode="auto">
          <a:xfrm>
            <a:off x="5934075" y="2525713"/>
            <a:ext cx="0" cy="258762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65559" name="Group 27">
            <a:extLst>
              <a:ext uri="{FF2B5EF4-FFF2-40B4-BE49-F238E27FC236}">
                <a16:creationId xmlns:a16="http://schemas.microsoft.com/office/drawing/2014/main" id="{B6A21520-204D-4951-8884-A9DFDC8CD420}"/>
              </a:ext>
            </a:extLst>
          </p:cNvPr>
          <p:cNvGrpSpPr>
            <a:grpSpLocks/>
          </p:cNvGrpSpPr>
          <p:nvPr/>
        </p:nvGrpSpPr>
        <p:grpSpPr bwMode="auto">
          <a:xfrm>
            <a:off x="2763838" y="1652588"/>
            <a:ext cx="755650" cy="782637"/>
            <a:chOff x="-44" y="1473"/>
            <a:chExt cx="981" cy="1105"/>
          </a:xfrm>
        </p:grpSpPr>
        <p:pic>
          <p:nvPicPr>
            <p:cNvPr id="65563" name="Picture 28" descr="desktop_computer_stylized_medium">
              <a:extLst>
                <a:ext uri="{FF2B5EF4-FFF2-40B4-BE49-F238E27FC236}">
                  <a16:creationId xmlns:a16="http://schemas.microsoft.com/office/drawing/2014/main" id="{B6677952-1A25-4B52-A897-C3F1976463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564" name="Freeform 29">
              <a:extLst>
                <a:ext uri="{FF2B5EF4-FFF2-40B4-BE49-F238E27FC236}">
                  <a16:creationId xmlns:a16="http://schemas.microsoft.com/office/drawing/2014/main" id="{AAB2DFAD-A5F4-439A-9090-258DD6E109A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5560" name="Group 30">
            <a:extLst>
              <a:ext uri="{FF2B5EF4-FFF2-40B4-BE49-F238E27FC236}">
                <a16:creationId xmlns:a16="http://schemas.microsoft.com/office/drawing/2014/main" id="{C8FFB5FA-BC03-4C27-80E0-3762483E326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626100" y="1692275"/>
            <a:ext cx="788988" cy="862013"/>
            <a:chOff x="-44" y="1473"/>
            <a:chExt cx="981" cy="1105"/>
          </a:xfrm>
        </p:grpSpPr>
        <p:pic>
          <p:nvPicPr>
            <p:cNvPr id="65561" name="Picture 31" descr="desktop_computer_stylized_medium">
              <a:extLst>
                <a:ext uri="{FF2B5EF4-FFF2-40B4-BE49-F238E27FC236}">
                  <a16:creationId xmlns:a16="http://schemas.microsoft.com/office/drawing/2014/main" id="{3724BC6A-46CB-4DD6-ABE0-8B79E9183D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562" name="Freeform 32">
              <a:extLst>
                <a:ext uri="{FF2B5EF4-FFF2-40B4-BE49-F238E27FC236}">
                  <a16:creationId xmlns:a16="http://schemas.microsoft.com/office/drawing/2014/main" id="{D3AE1C86-F555-498F-A13C-660D1CCC916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Footer Placeholder 5">
            <a:extLst>
              <a:ext uri="{FF2B5EF4-FFF2-40B4-BE49-F238E27FC236}">
                <a16:creationId xmlns:a16="http://schemas.microsoft.com/office/drawing/2014/main" id="{818814F3-CFF7-450D-B482-7D696E2957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66563" name="Slide Number Placeholder 6">
            <a:extLst>
              <a:ext uri="{FF2B5EF4-FFF2-40B4-BE49-F238E27FC236}">
                <a16:creationId xmlns:a16="http://schemas.microsoft.com/office/drawing/2014/main" id="{5E1CC5F4-264B-42D3-8D56-8B5A1167C7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6F6DE3FD-9AE7-4D12-9135-BCD3B7248481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66564" name="Picture 1029" descr="underline_base">
            <a:extLst>
              <a:ext uri="{FF2B5EF4-FFF2-40B4-BE49-F238E27FC236}">
                <a16:creationId xmlns:a16="http://schemas.microsoft.com/office/drawing/2014/main" id="{16D06A16-1791-436A-A27B-84B9442D2F0D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225" y="947738"/>
            <a:ext cx="6935788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69" name="Rectangle 1026">
            <a:extLst>
              <a:ext uri="{FF2B5EF4-FFF2-40B4-BE49-F238E27FC236}">
                <a16:creationId xmlns:a16="http://schemas.microsoft.com/office/drawing/2014/main" id="{8D14ADFC-F55B-41BC-AFC7-43C8654209B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42925" y="233363"/>
            <a:ext cx="7772400" cy="920750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TCP round trip time, timeout</a:t>
            </a:r>
            <a:endParaRPr lang="en-US" sz="4800">
              <a:ea typeface="ＭＳ Ｐゴシック" charset="0"/>
              <a:cs typeface="+mj-cs"/>
            </a:endParaRPr>
          </a:p>
        </p:txBody>
      </p:sp>
      <p:sp>
        <p:nvSpPr>
          <p:cNvPr id="62470" name="Rectangle 1027">
            <a:extLst>
              <a:ext uri="{FF2B5EF4-FFF2-40B4-BE49-F238E27FC236}">
                <a16:creationId xmlns:a16="http://schemas.microsoft.com/office/drawing/2014/main" id="{49B0079E-197A-4982-AD59-0EA7187D516B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81025" y="1436688"/>
            <a:ext cx="3716338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sz="3200" u="sng">
                <a:solidFill>
                  <a:srgbClr val="FF0000"/>
                </a:solidFill>
                <a:ea typeface="ＭＳ Ｐゴシック" charset="0"/>
                <a:cs typeface="+mn-cs"/>
              </a:rPr>
              <a:t>Q:</a:t>
            </a:r>
            <a:r>
              <a:rPr lang="en-US" sz="3200">
                <a:ea typeface="ＭＳ Ｐゴシック" charset="0"/>
                <a:cs typeface="+mn-cs"/>
              </a:rPr>
              <a:t> how to set TCP timeout value?</a:t>
            </a:r>
          </a:p>
          <a:p>
            <a:pPr>
              <a:lnSpc>
                <a:spcPct val="90000"/>
              </a:lnSpc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longer than RTT</a:t>
            </a:r>
          </a:p>
          <a:p>
            <a:pPr lvl="1">
              <a:lnSpc>
                <a:spcPct val="90000"/>
              </a:lnSpc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but RTT varies</a:t>
            </a:r>
          </a:p>
          <a:p>
            <a:pPr>
              <a:lnSpc>
                <a:spcPct val="90000"/>
              </a:lnSpc>
              <a:buFont typeface="Wingdings" charset="2"/>
              <a:buChar char="§"/>
              <a:defRPr/>
            </a:pPr>
            <a:r>
              <a:rPr lang="en-US" i="1">
                <a:ea typeface="ＭＳ Ｐゴシック" charset="0"/>
                <a:cs typeface="+mn-cs"/>
              </a:rPr>
              <a:t>too short:</a:t>
            </a:r>
            <a:r>
              <a:rPr lang="en-US">
                <a:ea typeface="ＭＳ Ｐゴシック" charset="0"/>
                <a:cs typeface="+mn-cs"/>
              </a:rPr>
              <a:t> premature timeout, unnecessary retransmissions</a:t>
            </a:r>
          </a:p>
          <a:p>
            <a:pPr>
              <a:lnSpc>
                <a:spcPct val="90000"/>
              </a:lnSpc>
              <a:buFont typeface="Wingdings" charset="2"/>
              <a:buChar char="§"/>
              <a:defRPr/>
            </a:pPr>
            <a:r>
              <a:rPr lang="en-US" i="1">
                <a:ea typeface="ＭＳ Ｐゴシック" charset="0"/>
                <a:cs typeface="+mn-cs"/>
              </a:rPr>
              <a:t>too long:</a:t>
            </a:r>
            <a:r>
              <a:rPr lang="en-US">
                <a:ea typeface="ＭＳ Ｐゴシック" charset="0"/>
                <a:cs typeface="+mn-cs"/>
              </a:rPr>
              <a:t> slow reaction to segment loss</a:t>
            </a:r>
          </a:p>
        </p:txBody>
      </p:sp>
      <p:sp>
        <p:nvSpPr>
          <p:cNvPr id="66567" name="Rectangle 1028">
            <a:extLst>
              <a:ext uri="{FF2B5EF4-FFF2-40B4-BE49-F238E27FC236}">
                <a16:creationId xmlns:a16="http://schemas.microsoft.com/office/drawing/2014/main" id="{FD3DF420-F803-48DC-B683-EC2D890C6897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646613" y="1485900"/>
            <a:ext cx="4059237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u="sng">
                <a:solidFill>
                  <a:srgbClr val="FF0000"/>
                </a:solidFill>
              </a:rPr>
              <a:t>Q:</a:t>
            </a:r>
            <a:r>
              <a:rPr lang="en-US" altLang="en-US"/>
              <a:t> how to estimate RTT?</a:t>
            </a:r>
          </a:p>
          <a:p>
            <a:r>
              <a:rPr lang="en-US" altLang="en-US" sz="2400" b="1">
                <a:solidFill>
                  <a:srgbClr val="000099"/>
                </a:solidFill>
                <a:latin typeface="Courier New" panose="02070309020205020404" pitchFamily="49" charset="0"/>
              </a:rPr>
              <a:t>SampleRTT</a:t>
            </a:r>
            <a:r>
              <a:rPr lang="en-US" altLang="en-US" sz="2400">
                <a:solidFill>
                  <a:srgbClr val="000099"/>
                </a:solidFill>
              </a:rPr>
              <a:t>:</a:t>
            </a:r>
            <a:r>
              <a:rPr lang="en-US" altLang="en-US" sz="2400"/>
              <a:t> measured time from segment transmission until ACK receipt</a:t>
            </a:r>
          </a:p>
          <a:p>
            <a:pPr lvl="1"/>
            <a:r>
              <a:rPr lang="en-US" altLang="en-US"/>
              <a:t>ignore retransmissions</a:t>
            </a:r>
          </a:p>
          <a:p>
            <a:r>
              <a:rPr lang="en-US" altLang="en-US" sz="2400" b="1">
                <a:latin typeface="Courier New" panose="02070309020205020404" pitchFamily="49" charset="0"/>
              </a:rPr>
              <a:t>SampleRTT</a:t>
            </a:r>
            <a:r>
              <a:rPr lang="en-US" altLang="en-US" sz="2400"/>
              <a:t> will vary, want estimated RTT </a:t>
            </a:r>
            <a:r>
              <a:rPr lang="ja-JP" altLang="en-US" sz="2400"/>
              <a:t>“</a:t>
            </a:r>
            <a:r>
              <a:rPr lang="en-US" altLang="ja-JP" sz="2400"/>
              <a:t>smoother</a:t>
            </a:r>
            <a:r>
              <a:rPr lang="ja-JP" altLang="en-US" sz="2400"/>
              <a:t>”</a:t>
            </a:r>
            <a:endParaRPr lang="en-US" altLang="ja-JP"/>
          </a:p>
          <a:p>
            <a:pPr lvl="1"/>
            <a:r>
              <a:rPr lang="en-US" altLang="en-US"/>
              <a:t>average several </a:t>
            </a:r>
            <a:r>
              <a:rPr lang="en-US" altLang="en-US" i="1"/>
              <a:t>recent</a:t>
            </a:r>
            <a:r>
              <a:rPr lang="en-US" altLang="en-US"/>
              <a:t> measurements, not just current </a:t>
            </a:r>
            <a:r>
              <a:rPr lang="en-US" altLang="en-US" b="1">
                <a:latin typeface="Courier New" panose="02070309020205020404" pitchFamily="49" charset="0"/>
              </a:rPr>
              <a:t>SampleRTT</a:t>
            </a:r>
            <a:endParaRPr lang="en-US" altLang="en-US"/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Footer Placeholder 5">
            <a:extLst>
              <a:ext uri="{FF2B5EF4-FFF2-40B4-BE49-F238E27FC236}">
                <a16:creationId xmlns:a16="http://schemas.microsoft.com/office/drawing/2014/main" id="{015D2D18-C747-473E-A3CD-26E37ABF85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67587" name="Slide Number Placeholder 6">
            <a:extLst>
              <a:ext uri="{FF2B5EF4-FFF2-40B4-BE49-F238E27FC236}">
                <a16:creationId xmlns:a16="http://schemas.microsoft.com/office/drawing/2014/main" id="{97E4B84E-88A5-4A85-A199-82E64A123D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B92CFAFE-85FF-4D72-B4A4-DEBD96C94C89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67588" name="Group 14">
            <a:extLst>
              <a:ext uri="{FF2B5EF4-FFF2-40B4-BE49-F238E27FC236}">
                <a16:creationId xmlns:a16="http://schemas.microsoft.com/office/drawing/2014/main" id="{C9E97379-A62D-437D-94D5-460D74795B58}"/>
              </a:ext>
            </a:extLst>
          </p:cNvPr>
          <p:cNvGrpSpPr>
            <a:grpSpLocks/>
          </p:cNvGrpSpPr>
          <p:nvPr/>
        </p:nvGrpSpPr>
        <p:grpSpPr bwMode="auto">
          <a:xfrm>
            <a:off x="1708150" y="2565400"/>
            <a:ext cx="6272213" cy="4292600"/>
            <a:chOff x="782" y="1865"/>
            <a:chExt cx="3951" cy="2704"/>
          </a:xfrm>
        </p:grpSpPr>
        <p:pic>
          <p:nvPicPr>
            <p:cNvPr id="67603" name="Picture 12">
              <a:extLst>
                <a:ext uri="{FF2B5EF4-FFF2-40B4-BE49-F238E27FC236}">
                  <a16:creationId xmlns:a16="http://schemas.microsoft.com/office/drawing/2014/main" id="{254E08C1-3BCB-4E28-AC1D-950069098A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2" y="1865"/>
              <a:ext cx="3951" cy="27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604" name="Rectangle 13">
              <a:extLst>
                <a:ext uri="{FF2B5EF4-FFF2-40B4-BE49-F238E27FC236}">
                  <a16:creationId xmlns:a16="http://schemas.microsoft.com/office/drawing/2014/main" id="{1C6BE6A9-8D8D-415B-8DBE-7E67D1A0B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" y="1926"/>
              <a:ext cx="1404" cy="1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67589" name="Text Box 3">
            <a:extLst>
              <a:ext uri="{FF2B5EF4-FFF2-40B4-BE49-F238E27FC236}">
                <a16:creationId xmlns:a16="http://schemas.microsoft.com/office/drawing/2014/main" id="{4C511C20-5AFC-4CE8-8407-857760DE9E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362075"/>
            <a:ext cx="75152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EstimatedRTT = (1- </a:t>
            </a:r>
            <a:r>
              <a:rPr lang="en-US" altLang="en-US" sz="2000" b="1">
                <a:latin typeface="Courier New" panose="02070309020205020404" pitchFamily="49" charset="0"/>
                <a:sym typeface="Symbol" panose="05050102010706020507" pitchFamily="18" charset="2"/>
              </a:rPr>
              <a:t></a:t>
            </a:r>
            <a:r>
              <a:rPr lang="en-US" altLang="en-US" sz="2000" b="1">
                <a:latin typeface="Courier New" panose="02070309020205020404" pitchFamily="49" charset="0"/>
              </a:rPr>
              <a:t>)*EstimatedRTT + </a:t>
            </a:r>
            <a:r>
              <a:rPr lang="en-US" altLang="en-US" sz="2000" b="1">
                <a:latin typeface="Courier New" panose="02070309020205020404" pitchFamily="49" charset="0"/>
                <a:sym typeface="Symbol" panose="05050102010706020507" pitchFamily="18" charset="2"/>
              </a:rPr>
              <a:t></a:t>
            </a:r>
            <a:r>
              <a:rPr lang="en-US" altLang="en-US" sz="2000" b="1">
                <a:latin typeface="Courier New" panose="02070309020205020404" pitchFamily="49" charset="0"/>
              </a:rPr>
              <a:t>*SampleRTT</a:t>
            </a:r>
          </a:p>
        </p:txBody>
      </p:sp>
      <p:sp>
        <p:nvSpPr>
          <p:cNvPr id="67590" name="Rectangle 4">
            <a:extLst>
              <a:ext uri="{FF2B5EF4-FFF2-40B4-BE49-F238E27FC236}">
                <a16:creationId xmlns:a16="http://schemas.microsoft.com/office/drawing/2014/main" id="{3D8A028B-DB7B-4D19-A6A4-A205FCFA7D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3638" y="1836738"/>
            <a:ext cx="7067550" cy="126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92100" indent="-2921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algn="l">
              <a:lnSpc>
                <a:spcPct val="7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>
                <a:latin typeface="Gill Sans MT" panose="020B0502020104020203" pitchFamily="34" charset="0"/>
              </a:rPr>
              <a:t>exponential weighted moving average</a:t>
            </a:r>
          </a:p>
          <a:p>
            <a:pPr algn="l">
              <a:lnSpc>
                <a:spcPct val="7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>
                <a:latin typeface="Gill Sans MT" panose="020B0502020104020203" pitchFamily="34" charset="0"/>
              </a:rPr>
              <a:t>influence of past sample decreases exponentially fast</a:t>
            </a:r>
          </a:p>
          <a:p>
            <a:pPr algn="l">
              <a:lnSpc>
                <a:spcPct val="7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400">
                <a:latin typeface="Gill Sans MT" panose="020B0502020104020203" pitchFamily="34" charset="0"/>
              </a:rPr>
              <a:t>typical value: </a:t>
            </a:r>
            <a:r>
              <a:rPr lang="en-US" altLang="en-US" sz="2400" b="1">
                <a:latin typeface="Courier New" panose="02070309020205020404" pitchFamily="49" charset="0"/>
                <a:sym typeface="Symbol" panose="05050102010706020507" pitchFamily="18" charset="2"/>
              </a:rPr>
              <a:t> =</a:t>
            </a:r>
            <a:r>
              <a:rPr lang="en-US" altLang="en-US" sz="2400">
                <a:latin typeface="Gill Sans MT" panose="020B0502020104020203" pitchFamily="34" charset="0"/>
              </a:rPr>
              <a:t> 0.125</a:t>
            </a:r>
          </a:p>
        </p:txBody>
      </p:sp>
      <p:pic>
        <p:nvPicPr>
          <p:cNvPr id="67591" name="Picture 10" descr="underline_base">
            <a:extLst>
              <a:ext uri="{FF2B5EF4-FFF2-40B4-BE49-F238E27FC236}">
                <a16:creationId xmlns:a16="http://schemas.microsoft.com/office/drawing/2014/main" id="{26089584-C7E3-4663-BD10-2DE77B0FED5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225" y="947738"/>
            <a:ext cx="6935788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6" name="Rectangle 11">
            <a:extLst>
              <a:ext uri="{FF2B5EF4-FFF2-40B4-BE49-F238E27FC236}">
                <a16:creationId xmlns:a16="http://schemas.microsoft.com/office/drawing/2014/main" id="{4076A2C3-DF96-4BAA-BF02-9D8733EAC8D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42925" y="233363"/>
            <a:ext cx="7772400" cy="920750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TCP round trip time, timeout</a:t>
            </a:r>
          </a:p>
        </p:txBody>
      </p:sp>
      <p:sp>
        <p:nvSpPr>
          <p:cNvPr id="67593" name="Text Box 18">
            <a:extLst>
              <a:ext uri="{FF2B5EF4-FFF2-40B4-BE49-F238E27FC236}">
                <a16:creationId xmlns:a16="http://schemas.microsoft.com/office/drawing/2014/main" id="{695090FD-B00D-4AB2-B2B8-F8326BEF34A4}"/>
              </a:ext>
            </a:extLst>
          </p:cNvPr>
          <p:cNvSpPr txBox="1">
            <a:spLocks noChangeArrowheads="1"/>
          </p:cNvSpPr>
          <p:nvPr/>
        </p:nvSpPr>
        <p:spPr bwMode="auto">
          <a:xfrm rot="10800000">
            <a:off x="1531938" y="3535363"/>
            <a:ext cx="428625" cy="17478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RTT (milliseconds)</a:t>
            </a:r>
          </a:p>
        </p:txBody>
      </p:sp>
      <p:sp>
        <p:nvSpPr>
          <p:cNvPr id="67594" name="Text Box 19">
            <a:extLst>
              <a:ext uri="{FF2B5EF4-FFF2-40B4-BE49-F238E27FC236}">
                <a16:creationId xmlns:a16="http://schemas.microsoft.com/office/drawing/2014/main" id="{D437B531-D325-4C0A-9B92-95FC70A60F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5363" y="3168650"/>
            <a:ext cx="3867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RTT:</a:t>
            </a:r>
            <a:r>
              <a:rPr lang="en-US" altLang="en-US" sz="140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altLang="en-US" sz="1400">
                <a:latin typeface="Arial" panose="020B0604020202020204" pitchFamily="34" charset="0"/>
              </a:rPr>
              <a:t>gaia.cs.umass.edu</a:t>
            </a:r>
            <a:r>
              <a:rPr lang="en-US" altLang="en-US" sz="140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altLang="en-US" sz="1400">
                <a:latin typeface="Arial" panose="020B0604020202020204" pitchFamily="34" charset="0"/>
              </a:rPr>
              <a:t>to</a:t>
            </a:r>
            <a:r>
              <a:rPr lang="en-US" altLang="en-US" sz="140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altLang="en-US" sz="1400">
                <a:latin typeface="Arial" panose="020B0604020202020204" pitchFamily="34" charset="0"/>
              </a:rPr>
              <a:t>fantasia.eurecom.fr</a:t>
            </a:r>
          </a:p>
        </p:txBody>
      </p:sp>
      <p:sp>
        <p:nvSpPr>
          <p:cNvPr id="67595" name="Text Box 20">
            <a:extLst>
              <a:ext uri="{FF2B5EF4-FFF2-40B4-BE49-F238E27FC236}">
                <a16:creationId xmlns:a16="http://schemas.microsoft.com/office/drawing/2014/main" id="{29546A09-A967-42F4-A56E-63F3CAD928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1413" y="5230813"/>
            <a:ext cx="11811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sampleRTT</a:t>
            </a:r>
          </a:p>
        </p:txBody>
      </p:sp>
      <p:sp>
        <p:nvSpPr>
          <p:cNvPr id="67596" name="Text Box 21">
            <a:extLst>
              <a:ext uri="{FF2B5EF4-FFF2-40B4-BE49-F238E27FC236}">
                <a16:creationId xmlns:a16="http://schemas.microsoft.com/office/drawing/2014/main" id="{9D733BCA-9D27-4544-84BD-12F615FD10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5063" y="5548313"/>
            <a:ext cx="14319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EstimatedRTT</a:t>
            </a:r>
          </a:p>
        </p:txBody>
      </p:sp>
      <p:sp>
        <p:nvSpPr>
          <p:cNvPr id="67597" name="AutoShape 22">
            <a:extLst>
              <a:ext uri="{FF2B5EF4-FFF2-40B4-BE49-F238E27FC236}">
                <a16:creationId xmlns:a16="http://schemas.microsoft.com/office/drawing/2014/main" id="{5F0A7BD0-E165-4AF0-A53E-0B030CD381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5513" y="5343525"/>
            <a:ext cx="147637" cy="142875"/>
          </a:xfrm>
          <a:prstGeom prst="diamond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7598" name="AutoShape 23">
            <a:extLst>
              <a:ext uri="{FF2B5EF4-FFF2-40B4-BE49-F238E27FC236}">
                <a16:creationId xmlns:a16="http://schemas.microsoft.com/office/drawing/2014/main" id="{5590620F-BAFC-4504-B3C1-24B3BF1A12DB}"/>
              </a:ext>
            </a:extLst>
          </p:cNvPr>
          <p:cNvSpPr>
            <a:spLocks noChangeArrowheads="1"/>
          </p:cNvSpPr>
          <p:nvPr/>
        </p:nvSpPr>
        <p:spPr bwMode="auto">
          <a:xfrm rot="2776382">
            <a:off x="6011069" y="5633244"/>
            <a:ext cx="147637" cy="142875"/>
          </a:xfrm>
          <a:prstGeom prst="diamond">
            <a:avLst/>
          </a:prstGeom>
          <a:solidFill>
            <a:srgbClr val="FF66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7599" name="Rectangle 24">
            <a:extLst>
              <a:ext uri="{FF2B5EF4-FFF2-40B4-BE49-F238E27FC236}">
                <a16:creationId xmlns:a16="http://schemas.microsoft.com/office/drawing/2014/main" id="{21CFBC42-17AD-4409-9D64-66C543D7C5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8450" y="6389688"/>
            <a:ext cx="1863725" cy="4683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67600" name="Group 15">
            <a:extLst>
              <a:ext uri="{FF2B5EF4-FFF2-40B4-BE49-F238E27FC236}">
                <a16:creationId xmlns:a16="http://schemas.microsoft.com/office/drawing/2014/main" id="{77FEB3D2-4DD5-46E4-B32A-FA1CDE20C52F}"/>
              </a:ext>
            </a:extLst>
          </p:cNvPr>
          <p:cNvGrpSpPr>
            <a:grpSpLocks/>
          </p:cNvGrpSpPr>
          <p:nvPr/>
        </p:nvGrpSpPr>
        <p:grpSpPr bwMode="auto">
          <a:xfrm>
            <a:off x="4041775" y="6386513"/>
            <a:ext cx="1512888" cy="336550"/>
            <a:chOff x="2343" y="3645"/>
            <a:chExt cx="953" cy="212"/>
          </a:xfrm>
        </p:grpSpPr>
        <p:sp>
          <p:nvSpPr>
            <p:cNvPr id="67601" name="Rectangle 16">
              <a:extLst>
                <a:ext uri="{FF2B5EF4-FFF2-40B4-BE49-F238E27FC236}">
                  <a16:creationId xmlns:a16="http://schemas.microsoft.com/office/drawing/2014/main" id="{F1EE8D3D-D1E8-4123-8597-1BF0B37D7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" y="3695"/>
              <a:ext cx="527" cy="9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7602" name="Text Box 17">
              <a:extLst>
                <a:ext uri="{FF2B5EF4-FFF2-40B4-BE49-F238E27FC236}">
                  <a16:creationId xmlns:a16="http://schemas.microsoft.com/office/drawing/2014/main" id="{E0B967C1-31DE-4178-8224-96812C6B03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3" y="3645"/>
              <a:ext cx="953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time (seconds)</a:t>
              </a:r>
            </a:p>
          </p:txBody>
        </p:sp>
      </p:grp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Footer Placeholder 5">
            <a:extLst>
              <a:ext uri="{FF2B5EF4-FFF2-40B4-BE49-F238E27FC236}">
                <a16:creationId xmlns:a16="http://schemas.microsoft.com/office/drawing/2014/main" id="{6FFE0C0A-ECEC-406B-AFD2-B37846A4F9B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68611" name="Slide Number Placeholder 6">
            <a:extLst>
              <a:ext uri="{FF2B5EF4-FFF2-40B4-BE49-F238E27FC236}">
                <a16:creationId xmlns:a16="http://schemas.microsoft.com/office/drawing/2014/main" id="{233F76C1-525C-4DAB-AD43-F2B8CE80D5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3E24AB2F-5DEF-41DF-A6AA-3199EBBE798D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68612" name="Rectangle 5">
            <a:extLst>
              <a:ext uri="{FF2B5EF4-FFF2-40B4-BE49-F238E27FC236}">
                <a16:creationId xmlns:a16="http://schemas.microsoft.com/office/drawing/2014/main" id="{A17DC44E-3B9D-484B-8A47-EF12649560A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55625" y="1595438"/>
            <a:ext cx="7918450" cy="1495425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en-US">
                <a:solidFill>
                  <a:srgbClr val="000099"/>
                </a:solidFill>
              </a:rPr>
              <a:t>timeout interval:</a:t>
            </a:r>
            <a:r>
              <a:rPr lang="en-US" altLang="en-US" sz="2400" b="1">
                <a:latin typeface="Courier New" panose="02070309020205020404" pitchFamily="49" charset="0"/>
              </a:rPr>
              <a:t> EstimatedRTT</a:t>
            </a:r>
            <a:r>
              <a:rPr lang="en-US" altLang="en-US" sz="2400"/>
              <a:t> plus </a:t>
            </a:r>
            <a:r>
              <a:rPr lang="ja-JP" altLang="en-US" sz="2400"/>
              <a:t>“</a:t>
            </a:r>
            <a:r>
              <a:rPr lang="en-US" altLang="ja-JP" sz="2400"/>
              <a:t>safety margin</a:t>
            </a:r>
            <a:r>
              <a:rPr lang="ja-JP" altLang="en-US" sz="2400"/>
              <a:t>”</a:t>
            </a:r>
            <a:endParaRPr lang="en-US" altLang="ja-JP" sz="2400"/>
          </a:p>
          <a:p>
            <a:pPr lvl="1">
              <a:lnSpc>
                <a:spcPct val="90000"/>
              </a:lnSpc>
            </a:pPr>
            <a:r>
              <a:rPr lang="en-US" altLang="en-US" sz="2000"/>
              <a:t>large variation in </a:t>
            </a:r>
            <a:r>
              <a:rPr lang="en-US" altLang="en-US" sz="2000" b="1">
                <a:latin typeface="Courier New" panose="02070309020205020404" pitchFamily="49" charset="0"/>
              </a:rPr>
              <a:t>EstimatedRTT -&gt;</a:t>
            </a:r>
            <a:r>
              <a:rPr lang="en-US" altLang="en-US" sz="2000"/>
              <a:t> larger safety margin</a:t>
            </a:r>
          </a:p>
          <a:p>
            <a:pPr>
              <a:lnSpc>
                <a:spcPct val="90000"/>
              </a:lnSpc>
              <a:spcBef>
                <a:spcPct val="35000"/>
              </a:spcBef>
            </a:pPr>
            <a:r>
              <a:rPr lang="en-US" altLang="en-US" sz="2400"/>
              <a:t>estimate SampleRTT deviation from EstimatedRTT: </a:t>
            </a:r>
          </a:p>
        </p:txBody>
      </p:sp>
      <p:sp>
        <p:nvSpPr>
          <p:cNvPr id="68613" name="Text Box 7">
            <a:extLst>
              <a:ext uri="{FF2B5EF4-FFF2-40B4-BE49-F238E27FC236}">
                <a16:creationId xmlns:a16="http://schemas.microsoft.com/office/drawing/2014/main" id="{43B1A12C-5DCB-4BB6-98AF-71D10D3B3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9988" y="2871788"/>
            <a:ext cx="69754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DevRTT = (1-</a:t>
            </a:r>
            <a:r>
              <a:rPr lang="en-US" altLang="en-US" sz="2000" b="1">
                <a:latin typeface="Courier New" panose="02070309020205020404" pitchFamily="49" charset="0"/>
                <a:sym typeface="Symbol" panose="05050102010706020507" pitchFamily="18" charset="2"/>
              </a:rPr>
              <a:t></a:t>
            </a:r>
            <a:r>
              <a:rPr lang="en-US" altLang="en-US" sz="2000" b="1">
                <a:latin typeface="Courier New" panose="02070309020205020404" pitchFamily="49" charset="0"/>
              </a:rPr>
              <a:t>)*DevRTT +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        </a:t>
            </a:r>
            <a:r>
              <a:rPr lang="en-US" altLang="en-US" sz="2000" b="1">
                <a:latin typeface="Courier New" panose="02070309020205020404" pitchFamily="49" charset="0"/>
                <a:sym typeface="Symbol" panose="05050102010706020507" pitchFamily="18" charset="2"/>
              </a:rPr>
              <a:t></a:t>
            </a:r>
            <a:r>
              <a:rPr lang="en-US" altLang="en-US" sz="2000" b="1">
                <a:latin typeface="Courier New" panose="02070309020205020404" pitchFamily="49" charset="0"/>
              </a:rPr>
              <a:t>*|SampleRTT-EstimatedRTT|</a:t>
            </a:r>
          </a:p>
        </p:txBody>
      </p:sp>
      <p:pic>
        <p:nvPicPr>
          <p:cNvPr id="68614" name="Picture 10" descr="underline_base">
            <a:extLst>
              <a:ext uri="{FF2B5EF4-FFF2-40B4-BE49-F238E27FC236}">
                <a16:creationId xmlns:a16="http://schemas.microsoft.com/office/drawing/2014/main" id="{2F4A5E95-6EC7-498A-89C8-17A6E10BA4C0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225" y="947738"/>
            <a:ext cx="6935788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9" name="Rectangle 11">
            <a:extLst>
              <a:ext uri="{FF2B5EF4-FFF2-40B4-BE49-F238E27FC236}">
                <a16:creationId xmlns:a16="http://schemas.microsoft.com/office/drawing/2014/main" id="{1E637500-5640-4D0A-B32E-BF9477C6E7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42925" y="233363"/>
            <a:ext cx="7772400" cy="920750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TCP round trip time, timeout</a:t>
            </a:r>
          </a:p>
        </p:txBody>
      </p:sp>
      <p:sp>
        <p:nvSpPr>
          <p:cNvPr id="68616" name="Text Box 12">
            <a:extLst>
              <a:ext uri="{FF2B5EF4-FFF2-40B4-BE49-F238E27FC236}">
                <a16:creationId xmlns:a16="http://schemas.microsoft.com/office/drawing/2014/main" id="{11B0196C-0B30-4277-8061-4E89B40F96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4513" y="3592513"/>
            <a:ext cx="33861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(typically, </a:t>
            </a:r>
            <a:r>
              <a:rPr lang="en-US" altLang="en-US" sz="2000" b="1">
                <a:latin typeface="Courier New" panose="02070309020205020404" pitchFamily="49" charset="0"/>
                <a:sym typeface="Symbol" panose="05050102010706020507" pitchFamily="18" charset="2"/>
              </a:rPr>
              <a:t> = 0.25)</a:t>
            </a:r>
          </a:p>
        </p:txBody>
      </p:sp>
      <p:sp>
        <p:nvSpPr>
          <p:cNvPr id="68617" name="Rectangle 13">
            <a:extLst>
              <a:ext uri="{FF2B5EF4-FFF2-40B4-BE49-F238E27FC236}">
                <a16:creationId xmlns:a16="http://schemas.microsoft.com/office/drawing/2014/main" id="{07252311-F63A-4AF8-8AC1-68CF19C2E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150" y="4368800"/>
            <a:ext cx="7918450" cy="69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algn="l"/>
            <a:r>
              <a:rPr lang="en-US" altLang="en-US" sz="2400" b="1">
                <a:latin typeface="Courier New" panose="02070309020205020404" pitchFamily="49" charset="0"/>
              </a:rPr>
              <a:t>TimeoutInterval = EstimatedRTT + 4*DevRTT</a:t>
            </a:r>
          </a:p>
        </p:txBody>
      </p:sp>
      <p:sp>
        <p:nvSpPr>
          <p:cNvPr id="68618" name="Text Box 14">
            <a:extLst>
              <a:ext uri="{FF2B5EF4-FFF2-40B4-BE49-F238E27FC236}">
                <a16:creationId xmlns:a16="http://schemas.microsoft.com/office/drawing/2014/main" id="{47D6C2EC-632D-48FD-ACDB-18BD2045E6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0025" y="5122863"/>
            <a:ext cx="18113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Tahoma" panose="020B0604030504040204" pitchFamily="34" charset="0"/>
              </a:rPr>
              <a:t>estimated RTT</a:t>
            </a:r>
          </a:p>
        </p:txBody>
      </p:sp>
      <p:sp>
        <p:nvSpPr>
          <p:cNvPr id="68619" name="Text Box 16">
            <a:extLst>
              <a:ext uri="{FF2B5EF4-FFF2-40B4-BE49-F238E27FC236}">
                <a16:creationId xmlns:a16="http://schemas.microsoft.com/office/drawing/2014/main" id="{89C67DE8-A76F-4931-8610-4BF31A37EF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2075" y="5141913"/>
            <a:ext cx="19177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ja-JP" altLang="en-US" sz="2000">
                <a:solidFill>
                  <a:srgbClr val="000099"/>
                </a:solidFill>
                <a:latin typeface="Tahoma" panose="020B0604030504040204" pitchFamily="34" charset="0"/>
              </a:rPr>
              <a:t>“</a:t>
            </a:r>
            <a:r>
              <a:rPr lang="en-US" altLang="ja-JP" sz="2000">
                <a:solidFill>
                  <a:srgbClr val="000099"/>
                </a:solidFill>
                <a:latin typeface="Tahoma" panose="020B0604030504040204" pitchFamily="34" charset="0"/>
              </a:rPr>
              <a:t>safety margin</a:t>
            </a:r>
            <a:r>
              <a:rPr lang="ja-JP" altLang="en-US" sz="2000">
                <a:solidFill>
                  <a:srgbClr val="000099"/>
                </a:solidFill>
                <a:latin typeface="Tahoma" panose="020B0604030504040204" pitchFamily="34" charset="0"/>
              </a:rPr>
              <a:t>”</a:t>
            </a:r>
            <a:endParaRPr lang="en-US" altLang="en-US" sz="2000">
              <a:solidFill>
                <a:srgbClr val="000099"/>
              </a:solidFill>
              <a:latin typeface="Tahoma" panose="020B0604030504040204" pitchFamily="34" charset="0"/>
            </a:endParaRPr>
          </a:p>
        </p:txBody>
      </p:sp>
      <p:sp>
        <p:nvSpPr>
          <p:cNvPr id="68620" name="Line 17">
            <a:extLst>
              <a:ext uri="{FF2B5EF4-FFF2-40B4-BE49-F238E27FC236}">
                <a16:creationId xmlns:a16="http://schemas.microsoft.com/office/drawing/2014/main" id="{41536732-AB4A-4C11-99AD-F5E75259C0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806950" y="4762500"/>
            <a:ext cx="0" cy="446088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8621" name="Line 19">
            <a:extLst>
              <a:ext uri="{FF2B5EF4-FFF2-40B4-BE49-F238E27FC236}">
                <a16:creationId xmlns:a16="http://schemas.microsoft.com/office/drawing/2014/main" id="{A64B7F4E-0CEF-47B3-AD9A-D30B6D96B51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78700" y="4768850"/>
            <a:ext cx="0" cy="446088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pic>
        <p:nvPicPr>
          <p:cNvPr id="68622" name="Picture 20" descr="alarm_clock_ringing">
            <a:extLst>
              <a:ext uri="{FF2B5EF4-FFF2-40B4-BE49-F238E27FC236}">
                <a16:creationId xmlns:a16="http://schemas.microsoft.com/office/drawing/2014/main" id="{46E1005D-DCFE-486D-995A-9D049FB16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1163" y="4773613"/>
            <a:ext cx="752475" cy="82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23" name="TextBox 1">
            <a:extLst>
              <a:ext uri="{FF2B5EF4-FFF2-40B4-BE49-F238E27FC236}">
                <a16:creationId xmlns:a16="http://schemas.microsoft.com/office/drawing/2014/main" id="{651FE637-8593-4AE0-B55D-7E55D05EBC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725" y="6199188"/>
            <a:ext cx="45069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* Check out the online interactive exercises for more examples: h</a:t>
            </a:r>
            <a:r>
              <a:rPr lang="en-US" altLang="en-US" sz="1200">
                <a:latin typeface="Arial" panose="020B0604020202020204" pitchFamily="34" charset="0"/>
              </a:rPr>
              <a:t>ttp://gaia.cs.umass.edu/kurose_ross/interactive/</a:t>
            </a: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Footer Placeholder 5">
            <a:extLst>
              <a:ext uri="{FF2B5EF4-FFF2-40B4-BE49-F238E27FC236}">
                <a16:creationId xmlns:a16="http://schemas.microsoft.com/office/drawing/2014/main" id="{89473841-FAB3-4A6D-987B-1FB5BAE7BD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69635" name="Slide Number Placeholder 6">
            <a:extLst>
              <a:ext uri="{FF2B5EF4-FFF2-40B4-BE49-F238E27FC236}">
                <a16:creationId xmlns:a16="http://schemas.microsoft.com/office/drawing/2014/main" id="{9FD88DE1-1AE1-4355-98D2-6165E210C3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097B70DD-7562-4EFC-A7B3-2089CEFF09A1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65540" name="Rectangle 2">
            <a:extLst>
              <a:ext uri="{FF2B5EF4-FFF2-40B4-BE49-F238E27FC236}">
                <a16:creationId xmlns:a16="http://schemas.microsoft.com/office/drawing/2014/main" id="{B7380BE5-6E58-469F-9935-D5F9ACFE4C1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Chapter 3 outline</a:t>
            </a:r>
          </a:p>
        </p:txBody>
      </p:sp>
      <p:sp>
        <p:nvSpPr>
          <p:cNvPr id="65541" name="Rectangle 3">
            <a:extLst>
              <a:ext uri="{FF2B5EF4-FFF2-40B4-BE49-F238E27FC236}">
                <a16:creationId xmlns:a16="http://schemas.microsoft.com/office/drawing/2014/main" id="{EC9C54FB-8EAD-40B6-ABAE-6D1A5C9AA31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3.1 transport-layer services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3.2 multiplexing and demultiplexing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3.3 connectionless transport: UDP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3.4 principles of reliable data transfer</a:t>
            </a:r>
          </a:p>
        </p:txBody>
      </p:sp>
      <p:sp>
        <p:nvSpPr>
          <p:cNvPr id="65542" name="Rectangle 4">
            <a:extLst>
              <a:ext uri="{FF2B5EF4-FFF2-40B4-BE49-F238E27FC236}">
                <a16:creationId xmlns:a16="http://schemas.microsoft.com/office/drawing/2014/main" id="{9FFE27EE-59AB-4239-9F83-F8275D2AA9B9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00200"/>
            <a:ext cx="4251325" cy="4648200"/>
          </a:xfrm>
        </p:spPr>
        <p:txBody>
          <a:bodyPr/>
          <a:lstStyle/>
          <a:p>
            <a:pPr marL="566738" indent="-566738">
              <a:buFont typeface="Wingdings" charset="0"/>
              <a:buNone/>
              <a:defRPr/>
            </a:pPr>
            <a:r>
              <a:rPr lang="en-US">
                <a:solidFill>
                  <a:srgbClr val="CC0000"/>
                </a:solidFill>
                <a:ea typeface="ＭＳ Ｐゴシック" charset="0"/>
                <a:cs typeface="+mn-cs"/>
              </a:rPr>
              <a:t>3.5 connection-oriented transport: TCP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segment structure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solidFill>
                  <a:srgbClr val="CC0000"/>
                </a:solidFill>
                <a:ea typeface="ＭＳ Ｐゴシック" charset="0"/>
              </a:rPr>
              <a:t>reliable data transfer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flow control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connection management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3.6 principles of congestion control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3.7 TCP congestion control</a:t>
            </a:r>
          </a:p>
        </p:txBody>
      </p:sp>
      <p:pic>
        <p:nvPicPr>
          <p:cNvPr id="69639" name="Picture 5" descr="underline_base">
            <a:extLst>
              <a:ext uri="{FF2B5EF4-FFF2-40B4-BE49-F238E27FC236}">
                <a16:creationId xmlns:a16="http://schemas.microsoft.com/office/drawing/2014/main" id="{64A51DF5-B2E2-4437-883E-FD1FE3F9AAE2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313" y="1039813"/>
            <a:ext cx="438785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Footer Placeholder 5">
            <a:extLst>
              <a:ext uri="{FF2B5EF4-FFF2-40B4-BE49-F238E27FC236}">
                <a16:creationId xmlns:a16="http://schemas.microsoft.com/office/drawing/2014/main" id="{12EE2303-69E5-47EB-AB4E-180E2DA11E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70659" name="Slide Number Placeholder 6">
            <a:extLst>
              <a:ext uri="{FF2B5EF4-FFF2-40B4-BE49-F238E27FC236}">
                <a16:creationId xmlns:a16="http://schemas.microsoft.com/office/drawing/2014/main" id="{9488546D-DBCB-401A-8482-301117D0A6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220F93EA-E169-44DF-B984-CCA78085E83E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66564" name="Rectangle 2">
            <a:extLst>
              <a:ext uri="{FF2B5EF4-FFF2-40B4-BE49-F238E27FC236}">
                <a16:creationId xmlns:a16="http://schemas.microsoft.com/office/drawing/2014/main" id="{C59E816F-CE30-4F11-9940-9A42867D4A8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73038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TCP reliable data transfer</a:t>
            </a:r>
          </a:p>
        </p:txBody>
      </p:sp>
      <p:sp>
        <p:nvSpPr>
          <p:cNvPr id="70661" name="Rectangle 3">
            <a:extLst>
              <a:ext uri="{FF2B5EF4-FFF2-40B4-BE49-F238E27FC236}">
                <a16:creationId xmlns:a16="http://schemas.microsoft.com/office/drawing/2014/main" id="{890EC24A-778D-4C6A-AB4B-8F2DE60C0DBD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500188"/>
            <a:ext cx="4070350" cy="4648200"/>
          </a:xfrm>
        </p:spPr>
        <p:txBody>
          <a:bodyPr/>
          <a:lstStyle/>
          <a:p>
            <a:r>
              <a:rPr lang="en-US" altLang="en-US"/>
              <a:t>TCP creates rdt service on top of IP</a:t>
            </a:r>
            <a:r>
              <a:rPr lang="ja-JP" altLang="en-US"/>
              <a:t>’</a:t>
            </a:r>
            <a:r>
              <a:rPr lang="en-US" altLang="ja-JP"/>
              <a:t>s unreliable service</a:t>
            </a:r>
          </a:p>
          <a:p>
            <a:pPr lvl="1"/>
            <a:r>
              <a:rPr lang="en-US" altLang="en-US"/>
              <a:t>pipelined segments</a:t>
            </a:r>
          </a:p>
          <a:p>
            <a:pPr lvl="1"/>
            <a:r>
              <a:rPr lang="en-US" altLang="en-US"/>
              <a:t>cumulative acks</a:t>
            </a:r>
          </a:p>
          <a:p>
            <a:pPr lvl="1"/>
            <a:r>
              <a:rPr lang="en-US" altLang="en-US"/>
              <a:t>single retransmission timer</a:t>
            </a:r>
          </a:p>
          <a:p>
            <a:r>
              <a:rPr lang="en-US" altLang="en-US"/>
              <a:t>retransmissions  triggered by:</a:t>
            </a:r>
          </a:p>
          <a:p>
            <a:pPr lvl="1"/>
            <a:r>
              <a:rPr lang="en-US" altLang="en-US"/>
              <a:t>timeout events</a:t>
            </a:r>
          </a:p>
          <a:p>
            <a:pPr lvl="1"/>
            <a:r>
              <a:rPr lang="en-US" altLang="en-US"/>
              <a:t>duplicate acks</a:t>
            </a:r>
          </a:p>
          <a:p>
            <a:endParaRPr lang="en-US" altLang="en-US"/>
          </a:p>
          <a:p>
            <a:endParaRPr lang="en-US" altLang="en-US"/>
          </a:p>
        </p:txBody>
      </p:sp>
      <p:sp>
        <p:nvSpPr>
          <p:cNvPr id="70662" name="Rectangle 4">
            <a:extLst>
              <a:ext uri="{FF2B5EF4-FFF2-40B4-BE49-F238E27FC236}">
                <a16:creationId xmlns:a16="http://schemas.microsoft.com/office/drawing/2014/main" id="{08139D8C-069F-426A-B60E-3EEC6EA41FC4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654550" y="2911475"/>
            <a:ext cx="3933825" cy="2119313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/>
              <a:t>let</a:t>
            </a:r>
            <a:r>
              <a:rPr lang="ja-JP" altLang="en-US"/>
              <a:t>’</a:t>
            </a:r>
            <a:r>
              <a:rPr lang="en-US" altLang="ja-JP"/>
              <a:t>s initially consider simplified TCP sender:</a:t>
            </a:r>
          </a:p>
          <a:p>
            <a:pPr lvl="1"/>
            <a:r>
              <a:rPr lang="en-US" altLang="en-US"/>
              <a:t>ignore duplicate acks</a:t>
            </a:r>
          </a:p>
          <a:p>
            <a:pPr lvl="1"/>
            <a:r>
              <a:rPr lang="en-US" altLang="en-US"/>
              <a:t>ignore flow control, congestion control</a:t>
            </a:r>
          </a:p>
        </p:txBody>
      </p:sp>
      <p:pic>
        <p:nvPicPr>
          <p:cNvPr id="70663" name="Picture 5" descr="underline_base">
            <a:extLst>
              <a:ext uri="{FF2B5EF4-FFF2-40B4-BE49-F238E27FC236}">
                <a16:creationId xmlns:a16="http://schemas.microsoft.com/office/drawing/2014/main" id="{9CE7B200-6976-4413-B3D0-3C64E0B868E6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13" y="996950"/>
            <a:ext cx="5942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Footer Placeholder 5">
            <a:extLst>
              <a:ext uri="{FF2B5EF4-FFF2-40B4-BE49-F238E27FC236}">
                <a16:creationId xmlns:a16="http://schemas.microsoft.com/office/drawing/2014/main" id="{79556468-1944-4F9C-AD02-18B797F0A5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71683" name="Slide Number Placeholder 6">
            <a:extLst>
              <a:ext uri="{FF2B5EF4-FFF2-40B4-BE49-F238E27FC236}">
                <a16:creationId xmlns:a16="http://schemas.microsoft.com/office/drawing/2014/main" id="{AE4A8088-1201-4047-BC14-FAB6F81EF5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BDDFD21A-2EB9-4F89-8640-230BF4D370C1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67588" name="Rectangle 2">
            <a:extLst>
              <a:ext uri="{FF2B5EF4-FFF2-40B4-BE49-F238E27FC236}">
                <a16:creationId xmlns:a16="http://schemas.microsoft.com/office/drawing/2014/main" id="{21BFD187-F78B-4C8C-8188-6197561C983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0"/>
            <a:ext cx="8153400" cy="1143000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TCP sender events:</a:t>
            </a:r>
          </a:p>
        </p:txBody>
      </p:sp>
      <p:sp>
        <p:nvSpPr>
          <p:cNvPr id="67589" name="Rectangle 3">
            <a:extLst>
              <a:ext uri="{FF2B5EF4-FFF2-40B4-BE49-F238E27FC236}">
                <a16:creationId xmlns:a16="http://schemas.microsoft.com/office/drawing/2014/main" id="{EEE6D5E8-408B-4C64-BF9A-D69E0D776450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166813"/>
            <a:ext cx="3810000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>
                <a:solidFill>
                  <a:srgbClr val="CC0000"/>
                </a:solidFill>
                <a:ea typeface="ＭＳ Ｐゴシック" charset="0"/>
                <a:cs typeface="+mn-cs"/>
              </a:rPr>
              <a:t>data rcvd from app:</a:t>
            </a:r>
          </a:p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create segment with seq #</a:t>
            </a:r>
          </a:p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seq # is byte-stream number of first data byte in  segment</a:t>
            </a:r>
          </a:p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start timer if not already running 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think of timer as for oldest unacked segment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expiration interval: </a:t>
            </a:r>
            <a:r>
              <a:rPr lang="en-US" sz="2000" b="1">
                <a:latin typeface="Courier New" charset="0"/>
                <a:ea typeface="ＭＳ Ｐゴシック" charset="0"/>
              </a:rPr>
              <a:t>TimeOutInterval</a:t>
            </a:r>
            <a:r>
              <a:rPr lang="en-US">
                <a:latin typeface="Courier New" charset="0"/>
                <a:ea typeface="ＭＳ Ｐゴシック" charset="0"/>
              </a:rPr>
              <a:t> </a:t>
            </a:r>
            <a:endParaRPr lang="en-US">
              <a:ea typeface="ＭＳ Ｐゴシック" charset="0"/>
            </a:endParaRPr>
          </a:p>
        </p:txBody>
      </p:sp>
      <p:sp>
        <p:nvSpPr>
          <p:cNvPr id="67590" name="Rectangle 4">
            <a:extLst>
              <a:ext uri="{FF2B5EF4-FFF2-40B4-BE49-F238E27FC236}">
                <a16:creationId xmlns:a16="http://schemas.microsoft.com/office/drawing/2014/main" id="{E863407E-6441-47D5-A8AA-4BF60C381F5E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19600" y="1166813"/>
            <a:ext cx="3810000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>
                <a:solidFill>
                  <a:srgbClr val="CC0000"/>
                </a:solidFill>
                <a:ea typeface="ＭＳ Ｐゴシック" charset="0"/>
                <a:cs typeface="+mn-cs"/>
              </a:rPr>
              <a:t>timeout:</a:t>
            </a:r>
          </a:p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retransmit segment that caused timeout</a:t>
            </a:r>
          </a:p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restart timer</a:t>
            </a:r>
          </a:p>
          <a:p>
            <a:pPr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 </a:t>
            </a:r>
            <a:r>
              <a:rPr lang="en-US" i="1">
                <a:solidFill>
                  <a:srgbClr val="CC0000"/>
                </a:solidFill>
                <a:ea typeface="ＭＳ Ｐゴシック" charset="0"/>
                <a:cs typeface="+mn-cs"/>
              </a:rPr>
              <a:t>ack rcvd:</a:t>
            </a:r>
          </a:p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if ack acknowledges previously unacked segments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update what is known to be ACKed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start timer if there are  still unacked segments</a:t>
            </a:r>
          </a:p>
          <a:p>
            <a:pPr lvl="1">
              <a:buFont typeface="Wingdings" charset="0"/>
              <a:buNone/>
              <a:defRPr/>
            </a:pPr>
            <a:endParaRPr lang="en-US">
              <a:ea typeface="ＭＳ Ｐゴシック" charset="0"/>
            </a:endParaRPr>
          </a:p>
        </p:txBody>
      </p:sp>
      <p:pic>
        <p:nvPicPr>
          <p:cNvPr id="71687" name="Picture 5" descr="underline_base">
            <a:extLst>
              <a:ext uri="{FF2B5EF4-FFF2-40B4-BE49-F238E27FC236}">
                <a16:creationId xmlns:a16="http://schemas.microsoft.com/office/drawing/2014/main" id="{95B997AE-E354-4845-99BA-8A4EAF1A3DF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938" y="80803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Footer Placeholder 5">
            <a:extLst>
              <a:ext uri="{FF2B5EF4-FFF2-40B4-BE49-F238E27FC236}">
                <a16:creationId xmlns:a16="http://schemas.microsoft.com/office/drawing/2014/main" id="{18A6D858-6591-435B-88C5-518377B8B4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72707" name="Slide Number Placeholder 6">
            <a:extLst>
              <a:ext uri="{FF2B5EF4-FFF2-40B4-BE49-F238E27FC236}">
                <a16:creationId xmlns:a16="http://schemas.microsoft.com/office/drawing/2014/main" id="{B9FA3644-6E1D-4DCA-8E80-29484FC814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325DB39A-2A25-4D1F-B55C-131F2FA05852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72708" name="Picture 29" descr="underline_base">
            <a:extLst>
              <a:ext uri="{FF2B5EF4-FFF2-40B4-BE49-F238E27FC236}">
                <a16:creationId xmlns:a16="http://schemas.microsoft.com/office/drawing/2014/main" id="{E93E3ADE-49A9-4656-87B9-722B1D6C5937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98525"/>
            <a:ext cx="5027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09" name="Oval 7">
            <a:extLst>
              <a:ext uri="{FF2B5EF4-FFF2-40B4-BE49-F238E27FC236}">
                <a16:creationId xmlns:a16="http://schemas.microsoft.com/office/drawing/2014/main" id="{FAE0EEC0-386D-4D68-B97C-CF0551A0D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7188" y="2730500"/>
            <a:ext cx="1071562" cy="971550"/>
          </a:xfrm>
          <a:prstGeom prst="ellipse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72710" name="Oval 6">
            <a:extLst>
              <a:ext uri="{FF2B5EF4-FFF2-40B4-BE49-F238E27FC236}">
                <a16:creationId xmlns:a16="http://schemas.microsoft.com/office/drawing/2014/main" id="{BD674AF2-DF5E-48CC-B0A5-D105F3B99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2575" y="2778125"/>
            <a:ext cx="1071563" cy="97155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8615" name="Rectangle 2">
            <a:extLst>
              <a:ext uri="{FF2B5EF4-FFF2-40B4-BE49-F238E27FC236}">
                <a16:creationId xmlns:a16="http://schemas.microsoft.com/office/drawing/2014/main" id="{D463147B-2A21-4BF1-A2FE-D1F66EA51B8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74650" y="187325"/>
            <a:ext cx="7734300" cy="898525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TCP sender </a:t>
            </a:r>
            <a:r>
              <a:rPr lang="en-US" sz="3200">
                <a:ea typeface="ＭＳ Ｐゴシック" charset="0"/>
                <a:cs typeface="+mj-cs"/>
              </a:rPr>
              <a:t>(simplified)</a:t>
            </a:r>
            <a:endParaRPr lang="en-US">
              <a:ea typeface="ＭＳ Ｐゴシック" charset="0"/>
              <a:cs typeface="+mj-cs"/>
            </a:endParaRPr>
          </a:p>
        </p:txBody>
      </p:sp>
      <p:sp>
        <p:nvSpPr>
          <p:cNvPr id="72712" name="Text Box 5">
            <a:extLst>
              <a:ext uri="{FF2B5EF4-FFF2-40B4-BE49-F238E27FC236}">
                <a16:creationId xmlns:a16="http://schemas.microsoft.com/office/drawing/2014/main" id="{89A68D05-847B-4FB0-90B2-CF08400E68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9738" y="2781300"/>
            <a:ext cx="742950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wait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for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event</a:t>
            </a:r>
          </a:p>
        </p:txBody>
      </p:sp>
      <p:sp>
        <p:nvSpPr>
          <p:cNvPr id="72713" name="Line 8">
            <a:extLst>
              <a:ext uri="{FF2B5EF4-FFF2-40B4-BE49-F238E27FC236}">
                <a16:creationId xmlns:a16="http://schemas.microsoft.com/office/drawing/2014/main" id="{6EF255EF-F153-4D5D-A8B1-98D662239E54}"/>
              </a:ext>
            </a:extLst>
          </p:cNvPr>
          <p:cNvSpPr>
            <a:spLocks noChangeShapeType="1"/>
          </p:cNvSpPr>
          <p:nvPr/>
        </p:nvSpPr>
        <p:spPr bwMode="auto">
          <a:xfrm>
            <a:off x="1855788" y="2247900"/>
            <a:ext cx="1071562" cy="68897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2714" name="Text Box 9">
            <a:extLst>
              <a:ext uri="{FF2B5EF4-FFF2-40B4-BE49-F238E27FC236}">
                <a16:creationId xmlns:a16="http://schemas.microsoft.com/office/drawing/2014/main" id="{C6D8FEF6-94CF-49E7-BC0D-FC4DEEF224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4325" y="2874963"/>
            <a:ext cx="25463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NextSeqNum = InitialSeqNum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SendBase = InitialSeqNum</a:t>
            </a:r>
          </a:p>
        </p:txBody>
      </p:sp>
      <p:sp>
        <p:nvSpPr>
          <p:cNvPr id="72715" name="Line 10">
            <a:extLst>
              <a:ext uri="{FF2B5EF4-FFF2-40B4-BE49-F238E27FC236}">
                <a16:creationId xmlns:a16="http://schemas.microsoft.com/office/drawing/2014/main" id="{51A4B680-C5BA-4269-B7DC-5078B3B00737}"/>
              </a:ext>
            </a:extLst>
          </p:cNvPr>
          <p:cNvSpPr>
            <a:spLocks noChangeShapeType="1"/>
          </p:cNvSpPr>
          <p:nvPr/>
        </p:nvSpPr>
        <p:spPr bwMode="auto">
          <a:xfrm>
            <a:off x="417513" y="2889250"/>
            <a:ext cx="21796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2716" name="Text Box 11">
            <a:extLst>
              <a:ext uri="{FF2B5EF4-FFF2-40B4-BE49-F238E27FC236}">
                <a16:creationId xmlns:a16="http://schemas.microsoft.com/office/drawing/2014/main" id="{A0639CA6-AAA8-44C4-90E8-3785672842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7463" y="2571750"/>
            <a:ext cx="34131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Symbol" panose="05050102010706020507" pitchFamily="18" charset="2"/>
              </a:rPr>
              <a:t>L</a:t>
            </a:r>
          </a:p>
        </p:txBody>
      </p:sp>
      <p:grpSp>
        <p:nvGrpSpPr>
          <p:cNvPr id="72717" name="Group 23">
            <a:extLst>
              <a:ext uri="{FF2B5EF4-FFF2-40B4-BE49-F238E27FC236}">
                <a16:creationId xmlns:a16="http://schemas.microsoft.com/office/drawing/2014/main" id="{31845B87-74E5-465D-8721-86664E515B94}"/>
              </a:ext>
            </a:extLst>
          </p:cNvPr>
          <p:cNvGrpSpPr>
            <a:grpSpLocks/>
          </p:cNvGrpSpPr>
          <p:nvPr/>
        </p:nvGrpSpPr>
        <p:grpSpPr bwMode="auto">
          <a:xfrm>
            <a:off x="4605338" y="1333500"/>
            <a:ext cx="4251325" cy="1928813"/>
            <a:chOff x="3003" y="1263"/>
            <a:chExt cx="2678" cy="1215"/>
          </a:xfrm>
        </p:grpSpPr>
        <p:sp>
          <p:nvSpPr>
            <p:cNvPr id="72729" name="Text Box 12">
              <a:extLst>
                <a:ext uri="{FF2B5EF4-FFF2-40B4-BE49-F238E27FC236}">
                  <a16:creationId xmlns:a16="http://schemas.microsoft.com/office/drawing/2014/main" id="{08EA5100-363D-4BB5-835B-FFDCD691AD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19" y="1456"/>
              <a:ext cx="2662" cy="1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create segment, seq. #: NextSeqNum</a:t>
              </a:r>
            </a:p>
            <a:p>
              <a:pPr>
                <a:lnSpc>
                  <a:spcPct val="10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pass segment to IP (i.e., </a:t>
              </a:r>
              <a:r>
                <a:rPr lang="ja-JP" altLang="en-US" sz="1600">
                  <a:latin typeface="Tahoma" panose="020B0604030504040204" pitchFamily="34" charset="0"/>
                </a:rPr>
                <a:t>“</a:t>
              </a:r>
              <a:r>
                <a:rPr lang="en-US" altLang="ja-JP" sz="1600">
                  <a:latin typeface="Tahoma" panose="020B0604030504040204" pitchFamily="34" charset="0"/>
                </a:rPr>
                <a:t>send</a:t>
              </a:r>
              <a:r>
                <a:rPr lang="ja-JP" altLang="en-US" sz="1600">
                  <a:latin typeface="Tahoma" panose="020B0604030504040204" pitchFamily="34" charset="0"/>
                </a:rPr>
                <a:t>”</a:t>
              </a:r>
              <a:r>
                <a:rPr lang="en-US" altLang="ja-JP" sz="1600">
                  <a:latin typeface="Tahoma" panose="020B0604030504040204" pitchFamily="34" charset="0"/>
                </a:rPr>
                <a:t>)</a:t>
              </a:r>
            </a:p>
            <a:p>
              <a:pPr>
                <a:lnSpc>
                  <a:spcPct val="10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NextSeqNum = NextSeqNum + length(data) </a:t>
              </a:r>
            </a:p>
            <a:p>
              <a:pPr>
                <a:lnSpc>
                  <a:spcPct val="10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if (timer currently not running)</a:t>
              </a:r>
            </a:p>
            <a:p>
              <a:pPr>
                <a:lnSpc>
                  <a:spcPct val="10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    start timer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                 </a:t>
              </a:r>
            </a:p>
          </p:txBody>
        </p:sp>
        <p:sp>
          <p:nvSpPr>
            <p:cNvPr id="72730" name="Text Box 13">
              <a:extLst>
                <a:ext uri="{FF2B5EF4-FFF2-40B4-BE49-F238E27FC236}">
                  <a16:creationId xmlns:a16="http://schemas.microsoft.com/office/drawing/2014/main" id="{4EF61B11-529E-4E93-95E9-30E32C84D6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03" y="1263"/>
              <a:ext cx="2204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data received from application above</a:t>
              </a:r>
            </a:p>
          </p:txBody>
        </p:sp>
        <p:sp>
          <p:nvSpPr>
            <p:cNvPr id="72731" name="Line 15">
              <a:extLst>
                <a:ext uri="{FF2B5EF4-FFF2-40B4-BE49-F238E27FC236}">
                  <a16:creationId xmlns:a16="http://schemas.microsoft.com/office/drawing/2014/main" id="{C02FA360-5A2F-44A5-BA4E-A50A49C4F5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81" y="1490"/>
              <a:ext cx="174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2718" name="Group 20">
            <a:extLst>
              <a:ext uri="{FF2B5EF4-FFF2-40B4-BE49-F238E27FC236}">
                <a16:creationId xmlns:a16="http://schemas.microsoft.com/office/drawing/2014/main" id="{CA5E0A56-385C-4D75-8D31-F75209D4F1F2}"/>
              </a:ext>
            </a:extLst>
          </p:cNvPr>
          <p:cNvGrpSpPr>
            <a:grpSpLocks/>
          </p:cNvGrpSpPr>
          <p:nvPr/>
        </p:nvGrpSpPr>
        <p:grpSpPr bwMode="auto">
          <a:xfrm>
            <a:off x="4805363" y="3406775"/>
            <a:ext cx="3298825" cy="1147763"/>
            <a:chOff x="1270" y="3518"/>
            <a:chExt cx="2078" cy="723"/>
          </a:xfrm>
        </p:grpSpPr>
        <p:sp>
          <p:nvSpPr>
            <p:cNvPr id="72726" name="Text Box 16">
              <a:extLst>
                <a:ext uri="{FF2B5EF4-FFF2-40B4-BE49-F238E27FC236}">
                  <a16:creationId xmlns:a16="http://schemas.microsoft.com/office/drawing/2014/main" id="{96787E1D-2EBC-4D4D-97E1-B082627C71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5" y="3721"/>
              <a:ext cx="2073" cy="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retransmit not-yet-acked segment         	with smallest seq. #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start timer</a:t>
              </a:r>
            </a:p>
          </p:txBody>
        </p:sp>
        <p:sp>
          <p:nvSpPr>
            <p:cNvPr id="72727" name="Text Box 17">
              <a:extLst>
                <a:ext uri="{FF2B5EF4-FFF2-40B4-BE49-F238E27FC236}">
                  <a16:creationId xmlns:a16="http://schemas.microsoft.com/office/drawing/2014/main" id="{46B45C58-D880-4036-B699-69D1FAE135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0" y="3518"/>
              <a:ext cx="54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timeout</a:t>
              </a:r>
            </a:p>
          </p:txBody>
        </p:sp>
        <p:sp>
          <p:nvSpPr>
            <p:cNvPr id="72728" name="Line 18">
              <a:extLst>
                <a:ext uri="{FF2B5EF4-FFF2-40B4-BE49-F238E27FC236}">
                  <a16:creationId xmlns:a16="http://schemas.microsoft.com/office/drawing/2014/main" id="{2EA833B0-A2E0-4CC7-895A-CEBB95D4D4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2" y="3741"/>
              <a:ext cx="188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2719" name="Group 24">
            <a:extLst>
              <a:ext uri="{FF2B5EF4-FFF2-40B4-BE49-F238E27FC236}">
                <a16:creationId xmlns:a16="http://schemas.microsoft.com/office/drawing/2014/main" id="{AAF80FB1-C29C-4D67-85F9-2F1407E9FC03}"/>
              </a:ext>
            </a:extLst>
          </p:cNvPr>
          <p:cNvGrpSpPr>
            <a:grpSpLocks/>
          </p:cNvGrpSpPr>
          <p:nvPr/>
        </p:nvGrpSpPr>
        <p:grpSpPr bwMode="auto">
          <a:xfrm>
            <a:off x="952500" y="4513263"/>
            <a:ext cx="4703763" cy="2181225"/>
            <a:chOff x="678" y="2592"/>
            <a:chExt cx="2963" cy="1374"/>
          </a:xfrm>
        </p:grpSpPr>
        <p:sp>
          <p:nvSpPr>
            <p:cNvPr id="72723" name="Text Box 3">
              <a:extLst>
                <a:ext uri="{FF2B5EF4-FFF2-40B4-BE49-F238E27FC236}">
                  <a16:creationId xmlns:a16="http://schemas.microsoft.com/office/drawing/2014/main" id="{3C324F20-8BF6-4252-8095-CD1C4F191B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" y="2830"/>
              <a:ext cx="2963" cy="1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if (y &gt; SendBase) { 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    SendBase = y 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    /* SendBase–1: last cumulatively ACKed byte */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    if (there are currently not-yet-acked segments)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         start timer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       else stop timer 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     } </a:t>
              </a:r>
            </a:p>
          </p:txBody>
        </p:sp>
        <p:sp>
          <p:nvSpPr>
            <p:cNvPr id="72724" name="Text Box 21">
              <a:extLst>
                <a:ext uri="{FF2B5EF4-FFF2-40B4-BE49-F238E27FC236}">
                  <a16:creationId xmlns:a16="http://schemas.microsoft.com/office/drawing/2014/main" id="{24903418-6193-474F-BF51-9B51A18EAC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5" y="2592"/>
              <a:ext cx="220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ACK received, with ACK field value y </a:t>
              </a:r>
            </a:p>
          </p:txBody>
        </p:sp>
        <p:sp>
          <p:nvSpPr>
            <p:cNvPr id="72725" name="Line 22">
              <a:extLst>
                <a:ext uri="{FF2B5EF4-FFF2-40B4-BE49-F238E27FC236}">
                  <a16:creationId xmlns:a16="http://schemas.microsoft.com/office/drawing/2014/main" id="{26C27B63-AA07-4697-AC96-75B44E338D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8" y="2815"/>
              <a:ext cx="207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72720" name="Freeform 26">
            <a:extLst>
              <a:ext uri="{FF2B5EF4-FFF2-40B4-BE49-F238E27FC236}">
                <a16:creationId xmlns:a16="http://schemas.microsoft.com/office/drawing/2014/main" id="{77955D27-E7D6-4516-837C-ED87792A0E12}"/>
              </a:ext>
            </a:extLst>
          </p:cNvPr>
          <p:cNvSpPr>
            <a:spLocks/>
          </p:cNvSpPr>
          <p:nvPr/>
        </p:nvSpPr>
        <p:spPr bwMode="auto">
          <a:xfrm>
            <a:off x="3649663" y="1644650"/>
            <a:ext cx="1254125" cy="1258888"/>
          </a:xfrm>
          <a:custGeom>
            <a:avLst/>
            <a:gdLst>
              <a:gd name="T0" fmla="*/ 2147483646 w 1052"/>
              <a:gd name="T1" fmla="*/ 2147483646 h 990"/>
              <a:gd name="T2" fmla="*/ 2147483646 w 1052"/>
              <a:gd name="T3" fmla="*/ 2147483646 h 990"/>
              <a:gd name="T4" fmla="*/ 2147483646 w 1052"/>
              <a:gd name="T5" fmla="*/ 2147483646 h 99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52" h="990">
                <a:moveTo>
                  <a:pt x="26" y="825"/>
                </a:moveTo>
                <a:cubicBezTo>
                  <a:pt x="0" y="569"/>
                  <a:pt x="98" y="0"/>
                  <a:pt x="575" y="386"/>
                </a:cubicBezTo>
                <a:cubicBezTo>
                  <a:pt x="1052" y="772"/>
                  <a:pt x="404" y="968"/>
                  <a:pt x="208" y="990"/>
                </a:cubicBez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2721" name="Freeform 27">
            <a:extLst>
              <a:ext uri="{FF2B5EF4-FFF2-40B4-BE49-F238E27FC236}">
                <a16:creationId xmlns:a16="http://schemas.microsoft.com/office/drawing/2014/main" id="{DDB9DB6E-2CB5-4FA2-9E5B-D8CF99A48E9A}"/>
              </a:ext>
            </a:extLst>
          </p:cNvPr>
          <p:cNvSpPr>
            <a:spLocks/>
          </p:cNvSpPr>
          <p:nvPr/>
        </p:nvSpPr>
        <p:spPr bwMode="auto">
          <a:xfrm rot="4468137">
            <a:off x="3972719" y="3117057"/>
            <a:ext cx="1254125" cy="1258887"/>
          </a:xfrm>
          <a:custGeom>
            <a:avLst/>
            <a:gdLst>
              <a:gd name="T0" fmla="*/ 2147483646 w 1052"/>
              <a:gd name="T1" fmla="*/ 2147483646 h 990"/>
              <a:gd name="T2" fmla="*/ 2147483646 w 1052"/>
              <a:gd name="T3" fmla="*/ 2147483646 h 990"/>
              <a:gd name="T4" fmla="*/ 2147483646 w 1052"/>
              <a:gd name="T5" fmla="*/ 2147483646 h 99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52" h="990">
                <a:moveTo>
                  <a:pt x="26" y="825"/>
                </a:moveTo>
                <a:cubicBezTo>
                  <a:pt x="0" y="569"/>
                  <a:pt x="98" y="0"/>
                  <a:pt x="575" y="386"/>
                </a:cubicBezTo>
                <a:cubicBezTo>
                  <a:pt x="1052" y="772"/>
                  <a:pt x="404" y="968"/>
                  <a:pt x="208" y="990"/>
                </a:cubicBez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2722" name="Freeform 28">
            <a:extLst>
              <a:ext uri="{FF2B5EF4-FFF2-40B4-BE49-F238E27FC236}">
                <a16:creationId xmlns:a16="http://schemas.microsoft.com/office/drawing/2014/main" id="{9552E109-3FBA-49B0-A821-59E86B5982EC}"/>
              </a:ext>
            </a:extLst>
          </p:cNvPr>
          <p:cNvSpPr>
            <a:spLocks/>
          </p:cNvSpPr>
          <p:nvPr/>
        </p:nvSpPr>
        <p:spPr bwMode="auto">
          <a:xfrm rot="10674503">
            <a:off x="1914525" y="3616325"/>
            <a:ext cx="1254125" cy="1258888"/>
          </a:xfrm>
          <a:custGeom>
            <a:avLst/>
            <a:gdLst>
              <a:gd name="T0" fmla="*/ 2147483646 w 1052"/>
              <a:gd name="T1" fmla="*/ 2147483646 h 990"/>
              <a:gd name="T2" fmla="*/ 2147483646 w 1052"/>
              <a:gd name="T3" fmla="*/ 2147483646 h 990"/>
              <a:gd name="T4" fmla="*/ 2147483646 w 1052"/>
              <a:gd name="T5" fmla="*/ 2147483646 h 99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52" h="990">
                <a:moveTo>
                  <a:pt x="26" y="825"/>
                </a:moveTo>
                <a:cubicBezTo>
                  <a:pt x="0" y="569"/>
                  <a:pt x="98" y="0"/>
                  <a:pt x="575" y="386"/>
                </a:cubicBezTo>
                <a:cubicBezTo>
                  <a:pt x="1052" y="772"/>
                  <a:pt x="404" y="968"/>
                  <a:pt x="208" y="990"/>
                </a:cubicBez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Footer Placeholder 3">
            <a:extLst>
              <a:ext uri="{FF2B5EF4-FFF2-40B4-BE49-F238E27FC236}">
                <a16:creationId xmlns:a16="http://schemas.microsoft.com/office/drawing/2014/main" id="{097755C0-1691-4353-A6CA-730F06963E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73731" name="Slide Number Placeholder 4">
            <a:extLst>
              <a:ext uri="{FF2B5EF4-FFF2-40B4-BE49-F238E27FC236}">
                <a16:creationId xmlns:a16="http://schemas.microsoft.com/office/drawing/2014/main" id="{9C4F2EA1-B54C-4379-8263-8AAA7C23D5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FC74AFE7-254E-4A66-859A-E248AB44D679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69636" name="Rectangle 7">
            <a:extLst>
              <a:ext uri="{FF2B5EF4-FFF2-40B4-BE49-F238E27FC236}">
                <a16:creationId xmlns:a16="http://schemas.microsoft.com/office/drawing/2014/main" id="{6BDF0E6D-8387-4E90-9699-1EE32E5E9A1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76250" y="238125"/>
            <a:ext cx="7772400" cy="904875"/>
          </a:xfrm>
        </p:spPr>
        <p:txBody>
          <a:bodyPr/>
          <a:lstStyle/>
          <a:p>
            <a:pPr>
              <a:defRPr/>
            </a:pPr>
            <a:r>
              <a:rPr lang="en-US" sz="4000">
                <a:ea typeface="ＭＳ Ｐゴシック" charset="0"/>
                <a:cs typeface="+mj-cs"/>
              </a:rPr>
              <a:t>TCP: retransmission scenarios</a:t>
            </a:r>
            <a:endParaRPr lang="en-US">
              <a:ea typeface="ＭＳ Ｐゴシック" charset="0"/>
              <a:cs typeface="+mj-cs"/>
            </a:endParaRPr>
          </a:p>
        </p:txBody>
      </p:sp>
      <p:sp>
        <p:nvSpPr>
          <p:cNvPr id="73733" name="Text Box 105">
            <a:extLst>
              <a:ext uri="{FF2B5EF4-FFF2-40B4-BE49-F238E27FC236}">
                <a16:creationId xmlns:a16="http://schemas.microsoft.com/office/drawing/2014/main" id="{396B1096-CA2A-4C52-A33F-32B2EA1C84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2700" y="5946775"/>
            <a:ext cx="19224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lost ACK scenario</a:t>
            </a:r>
            <a:endParaRPr lang="en-US" altLang="en-US" sz="1000">
              <a:latin typeface="Tahoma" panose="020B0604030504040204" pitchFamily="34" charset="0"/>
            </a:endParaRPr>
          </a:p>
        </p:txBody>
      </p:sp>
      <p:sp>
        <p:nvSpPr>
          <p:cNvPr id="73734" name="Line 99">
            <a:extLst>
              <a:ext uri="{FF2B5EF4-FFF2-40B4-BE49-F238E27FC236}">
                <a16:creationId xmlns:a16="http://schemas.microsoft.com/office/drawing/2014/main" id="{6D831E1C-397F-476D-9A56-1CA658F632B0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5213" y="4184650"/>
            <a:ext cx="2351087" cy="506413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35" name="Line 100">
            <a:extLst>
              <a:ext uri="{FF2B5EF4-FFF2-40B4-BE49-F238E27FC236}">
                <a16:creationId xmlns:a16="http://schemas.microsoft.com/office/drawing/2014/main" id="{F2AE9BF8-5C84-4479-B881-A99A0451C365}"/>
              </a:ext>
            </a:extLst>
          </p:cNvPr>
          <p:cNvSpPr>
            <a:spLocks noChangeShapeType="1"/>
          </p:cNvSpPr>
          <p:nvPr/>
        </p:nvSpPr>
        <p:spPr bwMode="auto">
          <a:xfrm>
            <a:off x="1077913" y="2416175"/>
            <a:ext cx="2346325" cy="5715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36" name="Line 104">
            <a:extLst>
              <a:ext uri="{FF2B5EF4-FFF2-40B4-BE49-F238E27FC236}">
                <a16:creationId xmlns:a16="http://schemas.microsoft.com/office/drawing/2014/main" id="{0FBF5D83-8FD5-489F-8E94-8004251A4D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14550" y="3078163"/>
            <a:ext cx="1273175" cy="427037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37" name="Text Box 107">
            <a:extLst>
              <a:ext uri="{FF2B5EF4-FFF2-40B4-BE49-F238E27FC236}">
                <a16:creationId xmlns:a16="http://schemas.microsoft.com/office/drawing/2014/main" id="{2EBFE56A-32AD-4646-94F7-F49CE51FDE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250" y="1257300"/>
            <a:ext cx="7731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Host B</a:t>
            </a:r>
          </a:p>
        </p:txBody>
      </p:sp>
      <p:sp>
        <p:nvSpPr>
          <p:cNvPr id="73738" name="Text Box 111">
            <a:extLst>
              <a:ext uri="{FF2B5EF4-FFF2-40B4-BE49-F238E27FC236}">
                <a16:creationId xmlns:a16="http://schemas.microsoft.com/office/drawing/2014/main" id="{C7A05F3C-DA9F-4705-8195-6233C37428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2625" y="1274763"/>
            <a:ext cx="776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Host A</a:t>
            </a:r>
          </a:p>
        </p:txBody>
      </p:sp>
      <p:sp>
        <p:nvSpPr>
          <p:cNvPr id="73739" name="Rectangle 112">
            <a:extLst>
              <a:ext uri="{FF2B5EF4-FFF2-40B4-BE49-F238E27FC236}">
                <a16:creationId xmlns:a16="http://schemas.microsoft.com/office/drawing/2014/main" id="{18F35DE2-DD84-4795-82F1-E90BF993E2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1175" y="2497138"/>
            <a:ext cx="869950" cy="4016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73740" name="Text Box 113">
            <a:extLst>
              <a:ext uri="{FF2B5EF4-FFF2-40B4-BE49-F238E27FC236}">
                <a16:creationId xmlns:a16="http://schemas.microsoft.com/office/drawing/2014/main" id="{F0913E0C-3007-4796-8FFB-4390E0A416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2375" y="2549525"/>
            <a:ext cx="20859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Seq=92, 8 bytes of data</a:t>
            </a:r>
          </a:p>
        </p:txBody>
      </p:sp>
      <p:sp>
        <p:nvSpPr>
          <p:cNvPr id="73741" name="Rectangle 114">
            <a:extLst>
              <a:ext uri="{FF2B5EF4-FFF2-40B4-BE49-F238E27FC236}">
                <a16:creationId xmlns:a16="http://schemas.microsoft.com/office/drawing/2014/main" id="{D5FF9534-B410-4D95-BBFB-1E9A7E880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9500" y="3163888"/>
            <a:ext cx="747713" cy="2460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73742" name="Text Box 115">
            <a:extLst>
              <a:ext uri="{FF2B5EF4-FFF2-40B4-BE49-F238E27FC236}">
                <a16:creationId xmlns:a16="http://schemas.microsoft.com/office/drawing/2014/main" id="{8E8A7484-54EF-4107-8DD0-F8F2725C08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3119438"/>
            <a:ext cx="9493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ACK=100</a:t>
            </a:r>
            <a:endParaRPr lang="en-US" altLang="en-US" sz="1000">
              <a:latin typeface="Times New Roman" panose="02020603050405020304" pitchFamily="18" charset="0"/>
            </a:endParaRPr>
          </a:p>
        </p:txBody>
      </p:sp>
      <p:sp>
        <p:nvSpPr>
          <p:cNvPr id="73743" name="Line 118">
            <a:extLst>
              <a:ext uri="{FF2B5EF4-FFF2-40B4-BE49-F238E27FC236}">
                <a16:creationId xmlns:a16="http://schemas.microsoft.com/office/drawing/2014/main" id="{9113237E-E8B1-48D2-BF10-853FE570E463}"/>
              </a:ext>
            </a:extLst>
          </p:cNvPr>
          <p:cNvSpPr>
            <a:spLocks noChangeShapeType="1"/>
          </p:cNvSpPr>
          <p:nvPr/>
        </p:nvSpPr>
        <p:spPr bwMode="auto">
          <a:xfrm>
            <a:off x="1057275" y="2174875"/>
            <a:ext cx="0" cy="3525838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3744" name="Line 119">
            <a:extLst>
              <a:ext uri="{FF2B5EF4-FFF2-40B4-BE49-F238E27FC236}">
                <a16:creationId xmlns:a16="http://schemas.microsoft.com/office/drawing/2014/main" id="{F0728302-0A00-4C2E-9D9C-200986FAA03B}"/>
              </a:ext>
            </a:extLst>
          </p:cNvPr>
          <p:cNvSpPr>
            <a:spLocks noChangeShapeType="1"/>
          </p:cNvSpPr>
          <p:nvPr/>
        </p:nvSpPr>
        <p:spPr bwMode="auto">
          <a:xfrm>
            <a:off x="3484563" y="2170113"/>
            <a:ext cx="0" cy="353853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3745" name="Rectangle 122">
            <a:extLst>
              <a:ext uri="{FF2B5EF4-FFF2-40B4-BE49-F238E27FC236}">
                <a16:creationId xmlns:a16="http://schemas.microsoft.com/office/drawing/2014/main" id="{86ACD414-BE51-4868-90AA-F4D2C8DF8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178300"/>
            <a:ext cx="989012" cy="4302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73746" name="Text Box 123">
            <a:extLst>
              <a:ext uri="{FF2B5EF4-FFF2-40B4-BE49-F238E27FC236}">
                <a16:creationId xmlns:a16="http://schemas.microsoft.com/office/drawing/2014/main" id="{D71435DC-65CE-4A65-BD6E-E47F14B507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1263" y="4259263"/>
            <a:ext cx="20859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Seq=92, 8 bytes of data</a:t>
            </a:r>
          </a:p>
        </p:txBody>
      </p:sp>
      <p:sp>
        <p:nvSpPr>
          <p:cNvPr id="73747" name="Text Box 124">
            <a:extLst>
              <a:ext uri="{FF2B5EF4-FFF2-40B4-BE49-F238E27FC236}">
                <a16:creationId xmlns:a16="http://schemas.microsoft.com/office/drawing/2014/main" id="{FDB958E6-A895-42DB-A8BC-0ED67B9B65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3413" y="3309938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FF0000"/>
                </a:solidFill>
                <a:latin typeface="Tahoma" panose="020B0604030504040204" pitchFamily="34" charset="0"/>
              </a:rPr>
              <a:t>X</a:t>
            </a:r>
          </a:p>
        </p:txBody>
      </p:sp>
      <p:sp>
        <p:nvSpPr>
          <p:cNvPr id="73748" name="Text Box 126">
            <a:extLst>
              <a:ext uri="{FF2B5EF4-FFF2-40B4-BE49-F238E27FC236}">
                <a16:creationId xmlns:a16="http://schemas.microsoft.com/office/drawing/2014/main" id="{0EA0C2FA-B0FB-49F9-873D-7A3618F99016}"/>
              </a:ext>
            </a:extLst>
          </p:cNvPr>
          <p:cNvSpPr txBox="1">
            <a:spLocks noChangeArrowheads="1"/>
          </p:cNvSpPr>
          <p:nvPr/>
        </p:nvSpPr>
        <p:spPr bwMode="auto">
          <a:xfrm rot="10800000">
            <a:off x="684213" y="2963863"/>
            <a:ext cx="396875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timeout</a:t>
            </a:r>
          </a:p>
        </p:txBody>
      </p:sp>
      <p:sp>
        <p:nvSpPr>
          <p:cNvPr id="73749" name="Line 127">
            <a:extLst>
              <a:ext uri="{FF2B5EF4-FFF2-40B4-BE49-F238E27FC236}">
                <a16:creationId xmlns:a16="http://schemas.microsoft.com/office/drawing/2014/main" id="{416B25C9-7B0B-4CEB-A1B7-7B7330D2D8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54100" y="4776788"/>
            <a:ext cx="2338388" cy="782637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50" name="Rectangle 128">
            <a:extLst>
              <a:ext uri="{FF2B5EF4-FFF2-40B4-BE49-F238E27FC236}">
                <a16:creationId xmlns:a16="http://schemas.microsoft.com/office/drawing/2014/main" id="{B3BF261C-3F4E-4FD7-B2AE-8553FB0688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7538" y="5033963"/>
            <a:ext cx="747712" cy="2460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73751" name="Text Box 129">
            <a:extLst>
              <a:ext uri="{FF2B5EF4-FFF2-40B4-BE49-F238E27FC236}">
                <a16:creationId xmlns:a16="http://schemas.microsoft.com/office/drawing/2014/main" id="{E005072C-58EA-49A4-9598-11028B02B4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8163" y="4989513"/>
            <a:ext cx="9493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ACK=100</a:t>
            </a:r>
            <a:endParaRPr lang="en-US" altLang="en-US" sz="1000">
              <a:latin typeface="Times New Roman" panose="02020603050405020304" pitchFamily="18" charset="0"/>
            </a:endParaRPr>
          </a:p>
        </p:txBody>
      </p:sp>
      <p:grpSp>
        <p:nvGrpSpPr>
          <p:cNvPr id="73752" name="Group 134">
            <a:extLst>
              <a:ext uri="{FF2B5EF4-FFF2-40B4-BE49-F238E27FC236}">
                <a16:creationId xmlns:a16="http://schemas.microsoft.com/office/drawing/2014/main" id="{74C93918-3921-48CD-8F9A-E8109BCDA6DB}"/>
              </a:ext>
            </a:extLst>
          </p:cNvPr>
          <p:cNvGrpSpPr>
            <a:grpSpLocks/>
          </p:cNvGrpSpPr>
          <p:nvPr/>
        </p:nvGrpSpPr>
        <p:grpSpPr bwMode="auto">
          <a:xfrm>
            <a:off x="825500" y="2420938"/>
            <a:ext cx="104775" cy="508000"/>
            <a:chOff x="3099" y="1749"/>
            <a:chExt cx="66" cy="320"/>
          </a:xfrm>
        </p:grpSpPr>
        <p:sp>
          <p:nvSpPr>
            <p:cNvPr id="73806" name="Line 132">
              <a:extLst>
                <a:ext uri="{FF2B5EF4-FFF2-40B4-BE49-F238E27FC236}">
                  <a16:creationId xmlns:a16="http://schemas.microsoft.com/office/drawing/2014/main" id="{3730E958-1353-4D47-AE80-33C1ED7840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29" y="1749"/>
              <a:ext cx="0" cy="3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73807" name="Line 133">
              <a:extLst>
                <a:ext uri="{FF2B5EF4-FFF2-40B4-BE49-F238E27FC236}">
                  <a16:creationId xmlns:a16="http://schemas.microsoft.com/office/drawing/2014/main" id="{CF4DA391-24F2-499B-BEB6-6A16F03918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99" y="1752"/>
              <a:ext cx="6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3753" name="Group 135">
            <a:extLst>
              <a:ext uri="{FF2B5EF4-FFF2-40B4-BE49-F238E27FC236}">
                <a16:creationId xmlns:a16="http://schemas.microsoft.com/office/drawing/2014/main" id="{4A4511F0-79DD-4431-86B9-9D235604CE30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820738" y="3663950"/>
            <a:ext cx="104775" cy="508000"/>
            <a:chOff x="3099" y="1749"/>
            <a:chExt cx="66" cy="320"/>
          </a:xfrm>
        </p:grpSpPr>
        <p:sp>
          <p:nvSpPr>
            <p:cNvPr id="73804" name="Line 136">
              <a:extLst>
                <a:ext uri="{FF2B5EF4-FFF2-40B4-BE49-F238E27FC236}">
                  <a16:creationId xmlns:a16="http://schemas.microsoft.com/office/drawing/2014/main" id="{C48B3CCF-D714-4DEB-94C3-7B6031EC86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6" y="1756"/>
              <a:ext cx="0" cy="3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73805" name="Line 137">
              <a:extLst>
                <a:ext uri="{FF2B5EF4-FFF2-40B4-BE49-F238E27FC236}">
                  <a16:creationId xmlns:a16="http://schemas.microsoft.com/office/drawing/2014/main" id="{90B36AA5-E865-4B32-B68B-E4EB284EFA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6" y="1759"/>
              <a:ext cx="6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73754" name="Text Box 172">
            <a:extLst>
              <a:ext uri="{FF2B5EF4-FFF2-40B4-BE49-F238E27FC236}">
                <a16:creationId xmlns:a16="http://schemas.microsoft.com/office/drawing/2014/main" id="{56E31D8E-5DC4-4AC9-B017-A4DD36871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5188" y="5953125"/>
            <a:ext cx="20732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premature timeout</a:t>
            </a:r>
            <a:endParaRPr lang="en-US" altLang="en-US" sz="1000">
              <a:latin typeface="Tahoma" panose="020B0604030504040204" pitchFamily="34" charset="0"/>
            </a:endParaRPr>
          </a:p>
        </p:txBody>
      </p:sp>
      <p:sp>
        <p:nvSpPr>
          <p:cNvPr id="73755" name="Line 173">
            <a:extLst>
              <a:ext uri="{FF2B5EF4-FFF2-40B4-BE49-F238E27FC236}">
                <a16:creationId xmlns:a16="http://schemas.microsoft.com/office/drawing/2014/main" id="{BC04B081-7495-4B4B-A02D-A9020E79F1D8}"/>
              </a:ext>
            </a:extLst>
          </p:cNvPr>
          <p:cNvSpPr>
            <a:spLocks noChangeShapeType="1"/>
          </p:cNvSpPr>
          <p:nvPr/>
        </p:nvSpPr>
        <p:spPr bwMode="auto">
          <a:xfrm>
            <a:off x="5781675" y="4191000"/>
            <a:ext cx="2441575" cy="665163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56" name="Line 174">
            <a:extLst>
              <a:ext uri="{FF2B5EF4-FFF2-40B4-BE49-F238E27FC236}">
                <a16:creationId xmlns:a16="http://schemas.microsoft.com/office/drawing/2014/main" id="{FEC18983-8DC2-49BB-B99B-1B43426EE1D4}"/>
              </a:ext>
            </a:extLst>
          </p:cNvPr>
          <p:cNvSpPr>
            <a:spLocks noChangeShapeType="1"/>
          </p:cNvSpPr>
          <p:nvPr/>
        </p:nvSpPr>
        <p:spPr bwMode="auto">
          <a:xfrm>
            <a:off x="5815013" y="2422525"/>
            <a:ext cx="2346325" cy="5715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57" name="Line 175">
            <a:extLst>
              <a:ext uri="{FF2B5EF4-FFF2-40B4-BE49-F238E27FC236}">
                <a16:creationId xmlns:a16="http://schemas.microsoft.com/office/drawing/2014/main" id="{80A47E65-D0FD-4DEE-9618-4B2C391E98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89613" y="3084513"/>
            <a:ext cx="2335212" cy="1589087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58" name="Text Box 177">
            <a:extLst>
              <a:ext uri="{FF2B5EF4-FFF2-40B4-BE49-F238E27FC236}">
                <a16:creationId xmlns:a16="http://schemas.microsoft.com/office/drawing/2014/main" id="{D54D5842-DF4B-455E-989C-E71FD4CDA9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3350" y="1263650"/>
            <a:ext cx="7731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Host B</a:t>
            </a:r>
          </a:p>
        </p:txBody>
      </p:sp>
      <p:sp>
        <p:nvSpPr>
          <p:cNvPr id="73759" name="Text Box 181">
            <a:extLst>
              <a:ext uri="{FF2B5EF4-FFF2-40B4-BE49-F238E27FC236}">
                <a16:creationId xmlns:a16="http://schemas.microsoft.com/office/drawing/2014/main" id="{5B5DD895-B821-4EC5-90EF-2A05E82791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9725" y="1281113"/>
            <a:ext cx="776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Host A</a:t>
            </a:r>
          </a:p>
        </p:txBody>
      </p:sp>
      <p:sp>
        <p:nvSpPr>
          <p:cNvPr id="73760" name="Rectangle 182">
            <a:extLst>
              <a:ext uri="{FF2B5EF4-FFF2-40B4-BE49-F238E27FC236}">
                <a16:creationId xmlns:a16="http://schemas.microsoft.com/office/drawing/2014/main" id="{9E145A58-3EEA-4EBF-88F2-2893C7F3CD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8275" y="2503488"/>
            <a:ext cx="869950" cy="4016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73761" name="Text Box 183">
            <a:extLst>
              <a:ext uri="{FF2B5EF4-FFF2-40B4-BE49-F238E27FC236}">
                <a16:creationId xmlns:a16="http://schemas.microsoft.com/office/drawing/2014/main" id="{83DFB42D-3336-47F1-9EF7-20885B2A80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9475" y="2555875"/>
            <a:ext cx="20859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Seq=92, 8 bytes of data</a:t>
            </a:r>
          </a:p>
        </p:txBody>
      </p:sp>
      <p:grpSp>
        <p:nvGrpSpPr>
          <p:cNvPr id="73762" name="Group 202">
            <a:extLst>
              <a:ext uri="{FF2B5EF4-FFF2-40B4-BE49-F238E27FC236}">
                <a16:creationId xmlns:a16="http://schemas.microsoft.com/office/drawing/2014/main" id="{B2E0F823-5FAF-4AFF-AFCE-8508690A66D9}"/>
              </a:ext>
            </a:extLst>
          </p:cNvPr>
          <p:cNvGrpSpPr>
            <a:grpSpLocks/>
          </p:cNvGrpSpPr>
          <p:nvPr/>
        </p:nvGrpSpPr>
        <p:grpSpPr bwMode="auto">
          <a:xfrm>
            <a:off x="6691313" y="3576638"/>
            <a:ext cx="949325" cy="304800"/>
            <a:chOff x="4215" y="2253"/>
            <a:chExt cx="598" cy="192"/>
          </a:xfrm>
        </p:grpSpPr>
        <p:sp>
          <p:nvSpPr>
            <p:cNvPr id="73802" name="Rectangle 184">
              <a:extLst>
                <a:ext uri="{FF2B5EF4-FFF2-40B4-BE49-F238E27FC236}">
                  <a16:creationId xmlns:a16="http://schemas.microsoft.com/office/drawing/2014/main" id="{41957A21-4D1E-4FE1-9BED-8DB666380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5" y="2274"/>
              <a:ext cx="471" cy="1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3803" name="Text Box 185">
              <a:extLst>
                <a:ext uri="{FF2B5EF4-FFF2-40B4-BE49-F238E27FC236}">
                  <a16:creationId xmlns:a16="http://schemas.microsoft.com/office/drawing/2014/main" id="{8063DD40-7569-4A6C-BE28-5CC4EA0894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5" y="2253"/>
              <a:ext cx="59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ACK=100</a:t>
              </a:r>
              <a:endParaRPr lang="en-US" altLang="en-US" sz="1000">
                <a:latin typeface="Times New Roman" panose="02020603050405020304" pitchFamily="18" charset="0"/>
              </a:endParaRPr>
            </a:p>
          </p:txBody>
        </p:sp>
      </p:grpSp>
      <p:sp>
        <p:nvSpPr>
          <p:cNvPr id="73763" name="Line 186">
            <a:extLst>
              <a:ext uri="{FF2B5EF4-FFF2-40B4-BE49-F238E27FC236}">
                <a16:creationId xmlns:a16="http://schemas.microsoft.com/office/drawing/2014/main" id="{9C42E789-676F-4919-9523-628616385328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4375" y="2181225"/>
            <a:ext cx="0" cy="3525838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3764" name="Line 187">
            <a:extLst>
              <a:ext uri="{FF2B5EF4-FFF2-40B4-BE49-F238E27FC236}">
                <a16:creationId xmlns:a16="http://schemas.microsoft.com/office/drawing/2014/main" id="{521B31D8-D4FF-4912-B76F-6A5468D3EA52}"/>
              </a:ext>
            </a:extLst>
          </p:cNvPr>
          <p:cNvSpPr>
            <a:spLocks noChangeShapeType="1"/>
          </p:cNvSpPr>
          <p:nvPr/>
        </p:nvSpPr>
        <p:spPr bwMode="auto">
          <a:xfrm>
            <a:off x="8199438" y="2176463"/>
            <a:ext cx="0" cy="353853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3765" name="Rectangle 188">
            <a:extLst>
              <a:ext uri="{FF2B5EF4-FFF2-40B4-BE49-F238E27FC236}">
                <a16:creationId xmlns:a16="http://schemas.microsoft.com/office/drawing/2014/main" id="{365BE627-119B-4B10-8E2F-18AE6CE9C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7200" y="4308475"/>
            <a:ext cx="1057275" cy="50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73766" name="Text Box 189">
            <a:extLst>
              <a:ext uri="{FF2B5EF4-FFF2-40B4-BE49-F238E27FC236}">
                <a16:creationId xmlns:a16="http://schemas.microsoft.com/office/drawing/2014/main" id="{2C3307C1-7C1F-4E1B-AE2F-A622FB77D0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7825" y="4341813"/>
            <a:ext cx="12128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Seq=92,  8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bytes of data</a:t>
            </a:r>
          </a:p>
        </p:txBody>
      </p:sp>
      <p:sp>
        <p:nvSpPr>
          <p:cNvPr id="73767" name="Text Box 191">
            <a:extLst>
              <a:ext uri="{FF2B5EF4-FFF2-40B4-BE49-F238E27FC236}">
                <a16:creationId xmlns:a16="http://schemas.microsoft.com/office/drawing/2014/main" id="{CDEF197E-E9BD-4821-A9A1-CF3007FC817F}"/>
              </a:ext>
            </a:extLst>
          </p:cNvPr>
          <p:cNvSpPr txBox="1">
            <a:spLocks noChangeArrowheads="1"/>
          </p:cNvSpPr>
          <p:nvPr/>
        </p:nvSpPr>
        <p:spPr bwMode="auto">
          <a:xfrm rot="10800000">
            <a:off x="5421313" y="2970213"/>
            <a:ext cx="396875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timeout</a:t>
            </a:r>
          </a:p>
        </p:txBody>
      </p:sp>
      <p:sp>
        <p:nvSpPr>
          <p:cNvPr id="73768" name="Line 192">
            <a:extLst>
              <a:ext uri="{FF2B5EF4-FFF2-40B4-BE49-F238E27FC236}">
                <a16:creationId xmlns:a16="http://schemas.microsoft.com/office/drawing/2014/main" id="{1BCCB8A1-FD4E-4A04-BE8C-E0B3744AC1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13425" y="4894263"/>
            <a:ext cx="2338388" cy="782637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69" name="Rectangle 193">
            <a:extLst>
              <a:ext uri="{FF2B5EF4-FFF2-40B4-BE49-F238E27FC236}">
                <a16:creationId xmlns:a16="http://schemas.microsoft.com/office/drawing/2014/main" id="{DC923274-0AE6-4B0E-814F-70571A9B2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6863" y="5151438"/>
            <a:ext cx="747712" cy="2460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73770" name="Text Box 194">
            <a:extLst>
              <a:ext uri="{FF2B5EF4-FFF2-40B4-BE49-F238E27FC236}">
                <a16:creationId xmlns:a16="http://schemas.microsoft.com/office/drawing/2014/main" id="{CDDD7384-A8AB-4A60-852B-6A77A67458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7488" y="5106988"/>
            <a:ext cx="9493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ACK=120</a:t>
            </a:r>
            <a:endParaRPr lang="en-US" altLang="en-US" sz="1000">
              <a:latin typeface="Times New Roman" panose="02020603050405020304" pitchFamily="18" charset="0"/>
            </a:endParaRPr>
          </a:p>
        </p:txBody>
      </p:sp>
      <p:grpSp>
        <p:nvGrpSpPr>
          <p:cNvPr id="73771" name="Group 195">
            <a:extLst>
              <a:ext uri="{FF2B5EF4-FFF2-40B4-BE49-F238E27FC236}">
                <a16:creationId xmlns:a16="http://schemas.microsoft.com/office/drawing/2014/main" id="{9795AFDC-35EE-48D1-8876-B373213AB7E7}"/>
              </a:ext>
            </a:extLst>
          </p:cNvPr>
          <p:cNvGrpSpPr>
            <a:grpSpLocks/>
          </p:cNvGrpSpPr>
          <p:nvPr/>
        </p:nvGrpSpPr>
        <p:grpSpPr bwMode="auto">
          <a:xfrm>
            <a:off x="5562600" y="2427288"/>
            <a:ext cx="104775" cy="508000"/>
            <a:chOff x="3099" y="1749"/>
            <a:chExt cx="66" cy="320"/>
          </a:xfrm>
        </p:grpSpPr>
        <p:sp>
          <p:nvSpPr>
            <p:cNvPr id="73800" name="Line 196">
              <a:extLst>
                <a:ext uri="{FF2B5EF4-FFF2-40B4-BE49-F238E27FC236}">
                  <a16:creationId xmlns:a16="http://schemas.microsoft.com/office/drawing/2014/main" id="{68333D1D-A287-405C-BBB2-555B5D895D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29" y="1749"/>
              <a:ext cx="0" cy="3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73801" name="Line 197">
              <a:extLst>
                <a:ext uri="{FF2B5EF4-FFF2-40B4-BE49-F238E27FC236}">
                  <a16:creationId xmlns:a16="http://schemas.microsoft.com/office/drawing/2014/main" id="{86E2772D-EE28-4DE7-B882-42C1303C9D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99" y="1752"/>
              <a:ext cx="6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3772" name="Group 198">
            <a:extLst>
              <a:ext uri="{FF2B5EF4-FFF2-40B4-BE49-F238E27FC236}">
                <a16:creationId xmlns:a16="http://schemas.microsoft.com/office/drawing/2014/main" id="{C6A76C9A-15DB-4C19-9561-69FF718741AF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5557838" y="3670300"/>
            <a:ext cx="104775" cy="508000"/>
            <a:chOff x="3099" y="1749"/>
            <a:chExt cx="66" cy="320"/>
          </a:xfrm>
        </p:grpSpPr>
        <p:sp>
          <p:nvSpPr>
            <p:cNvPr id="73798" name="Line 199">
              <a:extLst>
                <a:ext uri="{FF2B5EF4-FFF2-40B4-BE49-F238E27FC236}">
                  <a16:creationId xmlns:a16="http://schemas.microsoft.com/office/drawing/2014/main" id="{C4E628E5-B2F4-4C88-B649-F623D7123E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7" y="1756"/>
              <a:ext cx="0" cy="3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73799" name="Line 200">
              <a:extLst>
                <a:ext uri="{FF2B5EF4-FFF2-40B4-BE49-F238E27FC236}">
                  <a16:creationId xmlns:a16="http://schemas.microsoft.com/office/drawing/2014/main" id="{CFAC5A90-829A-4624-8738-A658B219AB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7" y="1759"/>
              <a:ext cx="6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3773" name="Group 206">
            <a:extLst>
              <a:ext uri="{FF2B5EF4-FFF2-40B4-BE49-F238E27FC236}">
                <a16:creationId xmlns:a16="http://schemas.microsoft.com/office/drawing/2014/main" id="{C4C5E34E-527C-4DCD-9BFD-4F67EBB33708}"/>
              </a:ext>
            </a:extLst>
          </p:cNvPr>
          <p:cNvGrpSpPr>
            <a:grpSpLocks/>
          </p:cNvGrpSpPr>
          <p:nvPr/>
        </p:nvGrpSpPr>
        <p:grpSpPr bwMode="auto">
          <a:xfrm>
            <a:off x="5800725" y="2808288"/>
            <a:ext cx="2346325" cy="571500"/>
            <a:chOff x="3759" y="1622"/>
            <a:chExt cx="1478" cy="360"/>
          </a:xfrm>
        </p:grpSpPr>
        <p:sp>
          <p:nvSpPr>
            <p:cNvPr id="73795" name="Line 203">
              <a:extLst>
                <a:ext uri="{FF2B5EF4-FFF2-40B4-BE49-F238E27FC236}">
                  <a16:creationId xmlns:a16="http://schemas.microsoft.com/office/drawing/2014/main" id="{1E278531-6609-48BE-B3E4-079F25212E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9" y="1622"/>
              <a:ext cx="1478" cy="36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96" name="Rectangle 204">
              <a:extLst>
                <a:ext uri="{FF2B5EF4-FFF2-40B4-BE49-F238E27FC236}">
                  <a16:creationId xmlns:a16="http://schemas.microsoft.com/office/drawing/2014/main" id="{7DE7A334-1CDC-4791-989B-430556CE8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1673"/>
              <a:ext cx="548" cy="25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3797" name="Text Box 205">
              <a:extLst>
                <a:ext uri="{FF2B5EF4-FFF2-40B4-BE49-F238E27FC236}">
                  <a16:creationId xmlns:a16="http://schemas.microsoft.com/office/drawing/2014/main" id="{3E40CDD8-07DD-455A-90AC-6A422CEB6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90" y="1706"/>
              <a:ext cx="143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Seq=100, 20 bytes of data</a:t>
              </a:r>
            </a:p>
          </p:txBody>
        </p:sp>
      </p:grpSp>
      <p:sp>
        <p:nvSpPr>
          <p:cNvPr id="73774" name="Line 207">
            <a:extLst>
              <a:ext uri="{FF2B5EF4-FFF2-40B4-BE49-F238E27FC236}">
                <a16:creationId xmlns:a16="http://schemas.microsoft.com/office/drawing/2014/main" id="{4E23BA51-1EC9-4A1D-8AEA-EDF0D892B3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94375" y="3440113"/>
            <a:ext cx="2335213" cy="1589087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3775" name="Group 208">
            <a:extLst>
              <a:ext uri="{FF2B5EF4-FFF2-40B4-BE49-F238E27FC236}">
                <a16:creationId xmlns:a16="http://schemas.microsoft.com/office/drawing/2014/main" id="{512BBEC1-722B-4848-9B10-E38808BAE5CD}"/>
              </a:ext>
            </a:extLst>
          </p:cNvPr>
          <p:cNvGrpSpPr>
            <a:grpSpLocks/>
          </p:cNvGrpSpPr>
          <p:nvPr/>
        </p:nvGrpSpPr>
        <p:grpSpPr bwMode="auto">
          <a:xfrm>
            <a:off x="6931025" y="3852863"/>
            <a:ext cx="949325" cy="304800"/>
            <a:chOff x="4215" y="2253"/>
            <a:chExt cx="598" cy="192"/>
          </a:xfrm>
        </p:grpSpPr>
        <p:sp>
          <p:nvSpPr>
            <p:cNvPr id="73793" name="Rectangle 209">
              <a:extLst>
                <a:ext uri="{FF2B5EF4-FFF2-40B4-BE49-F238E27FC236}">
                  <a16:creationId xmlns:a16="http://schemas.microsoft.com/office/drawing/2014/main" id="{BCFAF112-7617-4C32-820B-C0D204E30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5" y="2274"/>
              <a:ext cx="471" cy="1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3794" name="Text Box 210">
              <a:extLst>
                <a:ext uri="{FF2B5EF4-FFF2-40B4-BE49-F238E27FC236}">
                  <a16:creationId xmlns:a16="http://schemas.microsoft.com/office/drawing/2014/main" id="{2501EFE9-BE70-47FC-A4BE-BF86613D47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5" y="2253"/>
              <a:ext cx="59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ACK=120</a:t>
              </a:r>
              <a:endParaRPr lang="en-US" altLang="en-US" sz="1000">
                <a:latin typeface="Times New Roman" panose="02020603050405020304" pitchFamily="18" charset="0"/>
              </a:endParaRPr>
            </a:p>
          </p:txBody>
        </p:sp>
      </p:grpSp>
      <p:sp>
        <p:nvSpPr>
          <p:cNvPr id="73776" name="Text Box 211">
            <a:extLst>
              <a:ext uri="{FF2B5EF4-FFF2-40B4-BE49-F238E27FC236}">
                <a16:creationId xmlns:a16="http://schemas.microsoft.com/office/drawing/2014/main" id="{FC296A22-0C89-448D-9EA9-46271377E3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7538" y="4495800"/>
            <a:ext cx="1363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SendBase=100</a:t>
            </a:r>
          </a:p>
        </p:txBody>
      </p:sp>
      <p:sp>
        <p:nvSpPr>
          <p:cNvPr id="73777" name="Text Box 212">
            <a:extLst>
              <a:ext uri="{FF2B5EF4-FFF2-40B4-BE49-F238E27FC236}">
                <a16:creationId xmlns:a16="http://schemas.microsoft.com/office/drawing/2014/main" id="{3DBB48A1-D0EB-452B-9AD2-EFCCC6CAEC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6588" y="4837113"/>
            <a:ext cx="1363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SendBase=120</a:t>
            </a:r>
          </a:p>
        </p:txBody>
      </p:sp>
      <p:sp>
        <p:nvSpPr>
          <p:cNvPr id="73778" name="Text Box 213">
            <a:extLst>
              <a:ext uri="{FF2B5EF4-FFF2-40B4-BE49-F238E27FC236}">
                <a16:creationId xmlns:a16="http://schemas.microsoft.com/office/drawing/2014/main" id="{5553481B-AAE6-4458-B3E1-B66796BE42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65638" y="5511800"/>
            <a:ext cx="1363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SendBase=120</a:t>
            </a:r>
          </a:p>
        </p:txBody>
      </p:sp>
      <p:sp>
        <p:nvSpPr>
          <p:cNvPr id="73779" name="Text Box 214">
            <a:extLst>
              <a:ext uri="{FF2B5EF4-FFF2-40B4-BE49-F238E27FC236}">
                <a16:creationId xmlns:a16="http://schemas.microsoft.com/office/drawing/2014/main" id="{35573D5E-1A5D-4F98-814B-1CC442CCF4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2625" y="2266950"/>
            <a:ext cx="1266825" cy="304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SendBase=92</a:t>
            </a:r>
          </a:p>
        </p:txBody>
      </p:sp>
      <p:pic>
        <p:nvPicPr>
          <p:cNvPr id="73780" name="Picture 218" descr="underline_base">
            <a:extLst>
              <a:ext uri="{FF2B5EF4-FFF2-40B4-BE49-F238E27FC236}">
                <a16:creationId xmlns:a16="http://schemas.microsoft.com/office/drawing/2014/main" id="{B4FBBE58-FC7E-4727-85F0-842BF66AB2A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838" y="912813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3781" name="Group 219">
            <a:extLst>
              <a:ext uri="{FF2B5EF4-FFF2-40B4-BE49-F238E27FC236}">
                <a16:creationId xmlns:a16="http://schemas.microsoft.com/office/drawing/2014/main" id="{370BCB9D-D9C9-4FBD-812F-E84D9EBB4234}"/>
              </a:ext>
            </a:extLst>
          </p:cNvPr>
          <p:cNvGrpSpPr>
            <a:grpSpLocks/>
          </p:cNvGrpSpPr>
          <p:nvPr/>
        </p:nvGrpSpPr>
        <p:grpSpPr bwMode="auto">
          <a:xfrm>
            <a:off x="5372100" y="1543050"/>
            <a:ext cx="630238" cy="533400"/>
            <a:chOff x="-44" y="1473"/>
            <a:chExt cx="981" cy="1105"/>
          </a:xfrm>
        </p:grpSpPr>
        <p:pic>
          <p:nvPicPr>
            <p:cNvPr id="73791" name="Picture 220" descr="desktop_computer_stylized_medium">
              <a:extLst>
                <a:ext uri="{FF2B5EF4-FFF2-40B4-BE49-F238E27FC236}">
                  <a16:creationId xmlns:a16="http://schemas.microsoft.com/office/drawing/2014/main" id="{930CC876-5D10-4E08-BA64-F04C7E1211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3792" name="Freeform 221">
              <a:extLst>
                <a:ext uri="{FF2B5EF4-FFF2-40B4-BE49-F238E27FC236}">
                  <a16:creationId xmlns:a16="http://schemas.microsoft.com/office/drawing/2014/main" id="{549D5987-14A5-4403-864D-827ED59679A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3782" name="Group 225">
            <a:extLst>
              <a:ext uri="{FF2B5EF4-FFF2-40B4-BE49-F238E27FC236}">
                <a16:creationId xmlns:a16="http://schemas.microsoft.com/office/drawing/2014/main" id="{A10B3778-53C6-444F-8C0B-B0EDC70CCD2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39088" y="1549400"/>
            <a:ext cx="631825" cy="622300"/>
            <a:chOff x="-44" y="1473"/>
            <a:chExt cx="981" cy="1105"/>
          </a:xfrm>
        </p:grpSpPr>
        <p:pic>
          <p:nvPicPr>
            <p:cNvPr id="73789" name="Picture 226" descr="desktop_computer_stylized_medium">
              <a:extLst>
                <a:ext uri="{FF2B5EF4-FFF2-40B4-BE49-F238E27FC236}">
                  <a16:creationId xmlns:a16="http://schemas.microsoft.com/office/drawing/2014/main" id="{36296FA8-950C-4C18-84A6-18BE91CD12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3790" name="Freeform 227">
              <a:extLst>
                <a:ext uri="{FF2B5EF4-FFF2-40B4-BE49-F238E27FC236}">
                  <a16:creationId xmlns:a16="http://schemas.microsoft.com/office/drawing/2014/main" id="{5348085F-9B13-46FB-BAE2-4D40C01DE99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3783" name="Group 228">
            <a:extLst>
              <a:ext uri="{FF2B5EF4-FFF2-40B4-BE49-F238E27FC236}">
                <a16:creationId xmlns:a16="http://schemas.microsoft.com/office/drawing/2014/main" id="{199DA618-1F07-4A65-9164-98F782A5E3BF}"/>
              </a:ext>
            </a:extLst>
          </p:cNvPr>
          <p:cNvGrpSpPr>
            <a:grpSpLocks/>
          </p:cNvGrpSpPr>
          <p:nvPr/>
        </p:nvGrpSpPr>
        <p:grpSpPr bwMode="auto">
          <a:xfrm>
            <a:off x="647700" y="1547813"/>
            <a:ext cx="630238" cy="533400"/>
            <a:chOff x="-44" y="1473"/>
            <a:chExt cx="981" cy="1105"/>
          </a:xfrm>
        </p:grpSpPr>
        <p:pic>
          <p:nvPicPr>
            <p:cNvPr id="73787" name="Picture 229" descr="desktop_computer_stylized_medium">
              <a:extLst>
                <a:ext uri="{FF2B5EF4-FFF2-40B4-BE49-F238E27FC236}">
                  <a16:creationId xmlns:a16="http://schemas.microsoft.com/office/drawing/2014/main" id="{D475AD1E-229D-4639-BFDC-4A56107A7E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3788" name="Freeform 230">
              <a:extLst>
                <a:ext uri="{FF2B5EF4-FFF2-40B4-BE49-F238E27FC236}">
                  <a16:creationId xmlns:a16="http://schemas.microsoft.com/office/drawing/2014/main" id="{916B5D9E-B38C-45F1-8678-8DB2B398016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3784" name="Group 231">
            <a:extLst>
              <a:ext uri="{FF2B5EF4-FFF2-40B4-BE49-F238E27FC236}">
                <a16:creationId xmlns:a16="http://schemas.microsoft.com/office/drawing/2014/main" id="{3F4A5955-9496-49E1-BF9B-552E761217F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3225800" y="1531938"/>
            <a:ext cx="709613" cy="600075"/>
            <a:chOff x="-44" y="1473"/>
            <a:chExt cx="981" cy="1105"/>
          </a:xfrm>
        </p:grpSpPr>
        <p:pic>
          <p:nvPicPr>
            <p:cNvPr id="73785" name="Picture 232" descr="desktop_computer_stylized_medium">
              <a:extLst>
                <a:ext uri="{FF2B5EF4-FFF2-40B4-BE49-F238E27FC236}">
                  <a16:creationId xmlns:a16="http://schemas.microsoft.com/office/drawing/2014/main" id="{F57EACDB-C5EF-400A-BB2A-7D5AED82ED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3786" name="Freeform 233">
              <a:extLst>
                <a:ext uri="{FF2B5EF4-FFF2-40B4-BE49-F238E27FC236}">
                  <a16:creationId xmlns:a16="http://schemas.microsoft.com/office/drawing/2014/main" id="{0D0D31B7-B763-4499-902A-E361CBC4934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Footer Placeholder 3">
            <a:extLst>
              <a:ext uri="{FF2B5EF4-FFF2-40B4-BE49-F238E27FC236}">
                <a16:creationId xmlns:a16="http://schemas.microsoft.com/office/drawing/2014/main" id="{8CCD4AB0-9888-4478-B9A5-D9FCB2ED30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75779" name="Slide Number Placeholder 4">
            <a:extLst>
              <a:ext uri="{FF2B5EF4-FFF2-40B4-BE49-F238E27FC236}">
                <a16:creationId xmlns:a16="http://schemas.microsoft.com/office/drawing/2014/main" id="{19C404C5-39D1-49B8-9511-30E5BC5C81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8C2F15C3-43BD-4D4E-AF96-BDDF6DCEE711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70660" name="Rectangle 2">
            <a:extLst>
              <a:ext uri="{FF2B5EF4-FFF2-40B4-BE49-F238E27FC236}">
                <a16:creationId xmlns:a16="http://schemas.microsoft.com/office/drawing/2014/main" id="{ED054144-CEA4-4CA6-95FE-B9D6DE58B4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76250" y="238125"/>
            <a:ext cx="7772400" cy="904875"/>
          </a:xfrm>
        </p:spPr>
        <p:txBody>
          <a:bodyPr/>
          <a:lstStyle/>
          <a:p>
            <a:pPr>
              <a:defRPr/>
            </a:pPr>
            <a:r>
              <a:rPr lang="en-US" sz="4000">
                <a:ea typeface="ＭＳ Ｐゴシック" charset="0"/>
                <a:cs typeface="+mj-cs"/>
              </a:rPr>
              <a:t>TCP: retransmission scenarios</a:t>
            </a:r>
            <a:endParaRPr lang="en-US">
              <a:ea typeface="ＭＳ Ｐゴシック" charset="0"/>
              <a:cs typeface="+mj-cs"/>
            </a:endParaRPr>
          </a:p>
        </p:txBody>
      </p:sp>
      <p:sp>
        <p:nvSpPr>
          <p:cNvPr id="75781" name="Text Box 22">
            <a:extLst>
              <a:ext uri="{FF2B5EF4-FFF2-40B4-BE49-F238E27FC236}">
                <a16:creationId xmlns:a16="http://schemas.microsoft.com/office/drawing/2014/main" id="{22E6B68F-EC8D-41B6-8C17-207BAE0E71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58975" y="3468688"/>
            <a:ext cx="358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FF0000"/>
                </a:solidFill>
                <a:latin typeface="Tahoma" panose="020B0604030504040204" pitchFamily="34" charset="0"/>
              </a:rPr>
              <a:t>X</a:t>
            </a:r>
          </a:p>
        </p:txBody>
      </p:sp>
      <p:sp>
        <p:nvSpPr>
          <p:cNvPr id="75782" name="Text Box 34">
            <a:extLst>
              <a:ext uri="{FF2B5EF4-FFF2-40B4-BE49-F238E27FC236}">
                <a16:creationId xmlns:a16="http://schemas.microsoft.com/office/drawing/2014/main" id="{0E95D555-9CBC-4FA1-B51F-DDD6812736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9888" y="5975350"/>
            <a:ext cx="175101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cumulative ACK</a:t>
            </a:r>
            <a:endParaRPr lang="en-US" altLang="en-US" sz="1000">
              <a:latin typeface="Tahoma" panose="020B0604030504040204" pitchFamily="34" charset="0"/>
            </a:endParaRPr>
          </a:p>
        </p:txBody>
      </p:sp>
      <p:sp>
        <p:nvSpPr>
          <p:cNvPr id="75783" name="Line 35">
            <a:extLst>
              <a:ext uri="{FF2B5EF4-FFF2-40B4-BE49-F238E27FC236}">
                <a16:creationId xmlns:a16="http://schemas.microsoft.com/office/drawing/2014/main" id="{DBB6BAD4-D337-4D13-B4AE-09DC5200DEF0}"/>
              </a:ext>
            </a:extLst>
          </p:cNvPr>
          <p:cNvSpPr>
            <a:spLocks noChangeShapeType="1"/>
          </p:cNvSpPr>
          <p:nvPr/>
        </p:nvSpPr>
        <p:spPr bwMode="auto">
          <a:xfrm>
            <a:off x="1368425" y="4540250"/>
            <a:ext cx="2441575" cy="665163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4" name="Line 36">
            <a:extLst>
              <a:ext uri="{FF2B5EF4-FFF2-40B4-BE49-F238E27FC236}">
                <a16:creationId xmlns:a16="http://schemas.microsoft.com/office/drawing/2014/main" id="{08594E07-F816-49A5-9B32-E3C7999CC368}"/>
              </a:ext>
            </a:extLst>
          </p:cNvPr>
          <p:cNvSpPr>
            <a:spLocks noChangeShapeType="1"/>
          </p:cNvSpPr>
          <p:nvPr/>
        </p:nvSpPr>
        <p:spPr bwMode="auto">
          <a:xfrm>
            <a:off x="1344613" y="2444750"/>
            <a:ext cx="2346325" cy="5715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5" name="Line 37">
            <a:extLst>
              <a:ext uri="{FF2B5EF4-FFF2-40B4-BE49-F238E27FC236}">
                <a16:creationId xmlns:a16="http://schemas.microsoft.com/office/drawing/2014/main" id="{97F8CC8D-63A1-4AFB-85CB-8D253BDA05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22500" y="3106738"/>
            <a:ext cx="1431925" cy="573087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6" name="Text Box 39">
            <a:extLst>
              <a:ext uri="{FF2B5EF4-FFF2-40B4-BE49-F238E27FC236}">
                <a16:creationId xmlns:a16="http://schemas.microsoft.com/office/drawing/2014/main" id="{F7BE9570-A925-4D5D-813D-EDF4675113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0250" y="1273175"/>
            <a:ext cx="7731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Host B</a:t>
            </a:r>
          </a:p>
        </p:txBody>
      </p:sp>
      <p:sp>
        <p:nvSpPr>
          <p:cNvPr id="75787" name="Text Box 43">
            <a:extLst>
              <a:ext uri="{FF2B5EF4-FFF2-40B4-BE49-F238E27FC236}">
                <a16:creationId xmlns:a16="http://schemas.microsoft.com/office/drawing/2014/main" id="{E5822FF1-F836-4CC7-B087-5A396E2018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325" y="1303338"/>
            <a:ext cx="776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Host A</a:t>
            </a:r>
          </a:p>
        </p:txBody>
      </p:sp>
      <p:sp>
        <p:nvSpPr>
          <p:cNvPr id="75788" name="Rectangle 44">
            <a:extLst>
              <a:ext uri="{FF2B5EF4-FFF2-40B4-BE49-F238E27FC236}">
                <a16:creationId xmlns:a16="http://schemas.microsoft.com/office/drawing/2014/main" id="{1ED98D09-6C1F-4DE0-B597-B2277ADE6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7875" y="2525713"/>
            <a:ext cx="869950" cy="4016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75789" name="Text Box 45">
            <a:extLst>
              <a:ext uri="{FF2B5EF4-FFF2-40B4-BE49-F238E27FC236}">
                <a16:creationId xmlns:a16="http://schemas.microsoft.com/office/drawing/2014/main" id="{4434C061-51A0-4258-9467-F5C9CFAAF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9075" y="2578100"/>
            <a:ext cx="20859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Seq=92, 8 bytes of data</a:t>
            </a:r>
          </a:p>
        </p:txBody>
      </p:sp>
      <p:grpSp>
        <p:nvGrpSpPr>
          <p:cNvPr id="75790" name="Group 46">
            <a:extLst>
              <a:ext uri="{FF2B5EF4-FFF2-40B4-BE49-F238E27FC236}">
                <a16:creationId xmlns:a16="http://schemas.microsoft.com/office/drawing/2014/main" id="{8B3C1457-100B-426E-961F-EB9F4AEDCE55}"/>
              </a:ext>
            </a:extLst>
          </p:cNvPr>
          <p:cNvGrpSpPr>
            <a:grpSpLocks/>
          </p:cNvGrpSpPr>
          <p:nvPr/>
        </p:nvGrpSpPr>
        <p:grpSpPr bwMode="auto">
          <a:xfrm>
            <a:off x="2244725" y="3306763"/>
            <a:ext cx="949325" cy="304800"/>
            <a:chOff x="4215" y="2253"/>
            <a:chExt cx="598" cy="192"/>
          </a:xfrm>
        </p:grpSpPr>
        <p:sp>
          <p:nvSpPr>
            <p:cNvPr id="75819" name="Rectangle 47">
              <a:extLst>
                <a:ext uri="{FF2B5EF4-FFF2-40B4-BE49-F238E27FC236}">
                  <a16:creationId xmlns:a16="http://schemas.microsoft.com/office/drawing/2014/main" id="{2D8C8FCD-7B91-49D7-9988-6BE2BFA99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5" y="2274"/>
              <a:ext cx="471" cy="1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5820" name="Text Box 48">
              <a:extLst>
                <a:ext uri="{FF2B5EF4-FFF2-40B4-BE49-F238E27FC236}">
                  <a16:creationId xmlns:a16="http://schemas.microsoft.com/office/drawing/2014/main" id="{A1C2A3C4-15F1-476D-84D9-ECEB1CC58C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5" y="2253"/>
              <a:ext cx="59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ACK=100</a:t>
              </a:r>
              <a:endParaRPr lang="en-US" altLang="en-US" sz="1000">
                <a:latin typeface="Times New Roman" panose="02020603050405020304" pitchFamily="18" charset="0"/>
              </a:endParaRPr>
            </a:p>
          </p:txBody>
        </p:sp>
      </p:grpSp>
      <p:sp>
        <p:nvSpPr>
          <p:cNvPr id="75791" name="Line 49">
            <a:extLst>
              <a:ext uri="{FF2B5EF4-FFF2-40B4-BE49-F238E27FC236}">
                <a16:creationId xmlns:a16="http://schemas.microsoft.com/office/drawing/2014/main" id="{0B90328B-C3B8-40D3-B16B-A0807FC233FE}"/>
              </a:ext>
            </a:extLst>
          </p:cNvPr>
          <p:cNvSpPr>
            <a:spLocks noChangeShapeType="1"/>
          </p:cNvSpPr>
          <p:nvPr/>
        </p:nvSpPr>
        <p:spPr bwMode="auto">
          <a:xfrm>
            <a:off x="1323975" y="2203450"/>
            <a:ext cx="0" cy="3525838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5792" name="Line 50">
            <a:extLst>
              <a:ext uri="{FF2B5EF4-FFF2-40B4-BE49-F238E27FC236}">
                <a16:creationId xmlns:a16="http://schemas.microsoft.com/office/drawing/2014/main" id="{FB38EACE-9830-4CFE-8623-8A6BA4D2EC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9038" y="2198688"/>
            <a:ext cx="0" cy="353853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5793" name="Rectangle 51">
            <a:extLst>
              <a:ext uri="{FF2B5EF4-FFF2-40B4-BE49-F238E27FC236}">
                <a16:creationId xmlns:a16="http://schemas.microsoft.com/office/drawing/2014/main" id="{0BA8D5D5-6022-4E8F-87FC-C7698964A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5338" y="4613275"/>
            <a:ext cx="933450" cy="50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75794" name="Text Box 52">
            <a:extLst>
              <a:ext uri="{FF2B5EF4-FFF2-40B4-BE49-F238E27FC236}">
                <a16:creationId xmlns:a16="http://schemas.microsoft.com/office/drawing/2014/main" id="{C6C6D412-CFA3-4629-8729-D0C6238E42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9850" y="4700588"/>
            <a:ext cx="26527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Seq=120,  15 bytes of data</a:t>
            </a:r>
          </a:p>
        </p:txBody>
      </p:sp>
      <p:sp>
        <p:nvSpPr>
          <p:cNvPr id="75795" name="Rectangle 55">
            <a:extLst>
              <a:ext uri="{FF2B5EF4-FFF2-40B4-BE49-F238E27FC236}">
                <a16:creationId xmlns:a16="http://schemas.microsoft.com/office/drawing/2014/main" id="{E1314268-67F5-41DB-9F03-B4883CA31D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6463" y="5173663"/>
            <a:ext cx="747712" cy="2460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75796" name="Group 75">
            <a:extLst>
              <a:ext uri="{FF2B5EF4-FFF2-40B4-BE49-F238E27FC236}">
                <a16:creationId xmlns:a16="http://schemas.microsoft.com/office/drawing/2014/main" id="{67050B3A-5BB4-486B-B0EB-BFC3E86F359B}"/>
              </a:ext>
            </a:extLst>
          </p:cNvPr>
          <p:cNvGrpSpPr>
            <a:grpSpLocks/>
          </p:cNvGrpSpPr>
          <p:nvPr/>
        </p:nvGrpSpPr>
        <p:grpSpPr bwMode="auto">
          <a:xfrm>
            <a:off x="949325" y="2449513"/>
            <a:ext cx="396875" cy="2406650"/>
            <a:chOff x="3414" y="1529"/>
            <a:chExt cx="250" cy="1103"/>
          </a:xfrm>
        </p:grpSpPr>
        <p:sp>
          <p:nvSpPr>
            <p:cNvPr id="75812" name="Text Box 53">
              <a:extLst>
                <a:ext uri="{FF2B5EF4-FFF2-40B4-BE49-F238E27FC236}">
                  <a16:creationId xmlns:a16="http://schemas.microsoft.com/office/drawing/2014/main" id="{C808FB0B-E58D-4018-9477-7AFA0F3D28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800000">
              <a:off x="3414" y="1931"/>
              <a:ext cx="250" cy="3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eaVert"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timeout</a:t>
              </a:r>
            </a:p>
          </p:txBody>
        </p:sp>
        <p:grpSp>
          <p:nvGrpSpPr>
            <p:cNvPr id="75813" name="Group 57">
              <a:extLst>
                <a:ext uri="{FF2B5EF4-FFF2-40B4-BE49-F238E27FC236}">
                  <a16:creationId xmlns:a16="http://schemas.microsoft.com/office/drawing/2014/main" id="{03BAA790-3EFE-4313-BB32-C8F8710ACD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4" y="1529"/>
              <a:ext cx="66" cy="320"/>
              <a:chOff x="3099" y="1749"/>
              <a:chExt cx="66" cy="320"/>
            </a:xfrm>
          </p:grpSpPr>
          <p:sp>
            <p:nvSpPr>
              <p:cNvPr id="75817" name="Line 58">
                <a:extLst>
                  <a:ext uri="{FF2B5EF4-FFF2-40B4-BE49-F238E27FC236}">
                    <a16:creationId xmlns:a16="http://schemas.microsoft.com/office/drawing/2014/main" id="{BA31C8BB-5B4B-4B60-A709-FA328C9655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9" y="1749"/>
                <a:ext cx="0" cy="32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75818" name="Line 59">
                <a:extLst>
                  <a:ext uri="{FF2B5EF4-FFF2-40B4-BE49-F238E27FC236}">
                    <a16:creationId xmlns:a16="http://schemas.microsoft.com/office/drawing/2014/main" id="{51B7262E-20D4-48B0-A80C-7E06D1B8AB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9" y="1752"/>
                <a:ext cx="6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75814" name="Group 60">
              <a:extLst>
                <a:ext uri="{FF2B5EF4-FFF2-40B4-BE49-F238E27FC236}">
                  <a16:creationId xmlns:a16="http://schemas.microsoft.com/office/drawing/2014/main" id="{8CFF98CF-7758-4272-B9CA-D6D3E8AF4688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3501" y="2312"/>
              <a:ext cx="66" cy="320"/>
              <a:chOff x="3099" y="1749"/>
              <a:chExt cx="66" cy="320"/>
            </a:xfrm>
          </p:grpSpPr>
          <p:sp>
            <p:nvSpPr>
              <p:cNvPr id="75815" name="Line 61">
                <a:extLst>
                  <a:ext uri="{FF2B5EF4-FFF2-40B4-BE49-F238E27FC236}">
                    <a16:creationId xmlns:a16="http://schemas.microsoft.com/office/drawing/2014/main" id="{7DA06E3B-EE91-4067-99E6-090C2172BB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6" y="1750"/>
                <a:ext cx="0" cy="32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75816" name="Line 62">
                <a:extLst>
                  <a:ext uri="{FF2B5EF4-FFF2-40B4-BE49-F238E27FC236}">
                    <a16:creationId xmlns:a16="http://schemas.microsoft.com/office/drawing/2014/main" id="{6243C093-4AB1-4123-9F83-6D20D0EA60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6" y="1758"/>
                <a:ext cx="6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grpSp>
        <p:nvGrpSpPr>
          <p:cNvPr id="75797" name="Group 63">
            <a:extLst>
              <a:ext uri="{FF2B5EF4-FFF2-40B4-BE49-F238E27FC236}">
                <a16:creationId xmlns:a16="http://schemas.microsoft.com/office/drawing/2014/main" id="{715D9637-BB8C-4C72-AEAD-77AC33FB9C53}"/>
              </a:ext>
            </a:extLst>
          </p:cNvPr>
          <p:cNvGrpSpPr>
            <a:grpSpLocks/>
          </p:cNvGrpSpPr>
          <p:nvPr/>
        </p:nvGrpSpPr>
        <p:grpSpPr bwMode="auto">
          <a:xfrm>
            <a:off x="1330325" y="2830513"/>
            <a:ext cx="2346325" cy="571500"/>
            <a:chOff x="3759" y="1622"/>
            <a:chExt cx="1478" cy="360"/>
          </a:xfrm>
        </p:grpSpPr>
        <p:sp>
          <p:nvSpPr>
            <p:cNvPr id="75809" name="Line 64">
              <a:extLst>
                <a:ext uri="{FF2B5EF4-FFF2-40B4-BE49-F238E27FC236}">
                  <a16:creationId xmlns:a16="http://schemas.microsoft.com/office/drawing/2014/main" id="{FA69B151-6C35-4153-9E25-5D6A085FAF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9" y="1622"/>
              <a:ext cx="1478" cy="36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810" name="Rectangle 65">
              <a:extLst>
                <a:ext uri="{FF2B5EF4-FFF2-40B4-BE49-F238E27FC236}">
                  <a16:creationId xmlns:a16="http://schemas.microsoft.com/office/drawing/2014/main" id="{C7A4DB06-EDD3-4D9F-8048-CB4BD6584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1673"/>
              <a:ext cx="548" cy="25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5811" name="Text Box 66">
              <a:extLst>
                <a:ext uri="{FF2B5EF4-FFF2-40B4-BE49-F238E27FC236}">
                  <a16:creationId xmlns:a16="http://schemas.microsoft.com/office/drawing/2014/main" id="{1889C57D-76A7-4DED-91DD-FD2CC93CDC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90" y="1706"/>
              <a:ext cx="143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Seq=100, 20 bytes of data</a:t>
              </a:r>
            </a:p>
          </p:txBody>
        </p:sp>
      </p:grpSp>
      <p:sp>
        <p:nvSpPr>
          <p:cNvPr id="75798" name="Line 67">
            <a:extLst>
              <a:ext uri="{FF2B5EF4-FFF2-40B4-BE49-F238E27FC236}">
                <a16:creationId xmlns:a16="http://schemas.microsoft.com/office/drawing/2014/main" id="{BF9D7614-F521-463B-9D53-6D1201186B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35088" y="3462338"/>
            <a:ext cx="2324100" cy="10255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5799" name="Group 68">
            <a:extLst>
              <a:ext uri="{FF2B5EF4-FFF2-40B4-BE49-F238E27FC236}">
                <a16:creationId xmlns:a16="http://schemas.microsoft.com/office/drawing/2014/main" id="{588B3E36-02AA-40CA-8A9D-3F6EAFF495AC}"/>
              </a:ext>
            </a:extLst>
          </p:cNvPr>
          <p:cNvGrpSpPr>
            <a:grpSpLocks/>
          </p:cNvGrpSpPr>
          <p:nvPr/>
        </p:nvGrpSpPr>
        <p:grpSpPr bwMode="auto">
          <a:xfrm>
            <a:off x="1978025" y="3863975"/>
            <a:ext cx="949325" cy="304800"/>
            <a:chOff x="4215" y="2253"/>
            <a:chExt cx="598" cy="192"/>
          </a:xfrm>
        </p:grpSpPr>
        <p:sp>
          <p:nvSpPr>
            <p:cNvPr id="75807" name="Rectangle 69">
              <a:extLst>
                <a:ext uri="{FF2B5EF4-FFF2-40B4-BE49-F238E27FC236}">
                  <a16:creationId xmlns:a16="http://schemas.microsoft.com/office/drawing/2014/main" id="{D092FB91-7E66-41C3-A6E5-E597253ED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5" y="2274"/>
              <a:ext cx="471" cy="1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5808" name="Text Box 70">
              <a:extLst>
                <a:ext uri="{FF2B5EF4-FFF2-40B4-BE49-F238E27FC236}">
                  <a16:creationId xmlns:a16="http://schemas.microsoft.com/office/drawing/2014/main" id="{DA4B572A-3076-44DE-B9D3-AB78FD1875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5" y="2253"/>
              <a:ext cx="59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ACK=120</a:t>
              </a:r>
              <a:endParaRPr lang="en-US" altLang="en-US" sz="1000">
                <a:latin typeface="Times New Roman" panose="02020603050405020304" pitchFamily="18" charset="0"/>
              </a:endParaRPr>
            </a:p>
          </p:txBody>
        </p:sp>
      </p:grpSp>
      <p:pic>
        <p:nvPicPr>
          <p:cNvPr id="75800" name="Picture 77" descr="underline_base">
            <a:extLst>
              <a:ext uri="{FF2B5EF4-FFF2-40B4-BE49-F238E27FC236}">
                <a16:creationId xmlns:a16="http://schemas.microsoft.com/office/drawing/2014/main" id="{AA3C1E45-1F77-4AB2-B71D-F915B6319E3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838" y="912813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5801" name="Group 84">
            <a:extLst>
              <a:ext uri="{FF2B5EF4-FFF2-40B4-BE49-F238E27FC236}">
                <a16:creationId xmlns:a16="http://schemas.microsoft.com/office/drawing/2014/main" id="{5ABF0196-4440-4CFF-A8B1-E9BC13EDECDA}"/>
              </a:ext>
            </a:extLst>
          </p:cNvPr>
          <p:cNvGrpSpPr>
            <a:grpSpLocks/>
          </p:cNvGrpSpPr>
          <p:nvPr/>
        </p:nvGrpSpPr>
        <p:grpSpPr bwMode="auto">
          <a:xfrm>
            <a:off x="903288" y="1565275"/>
            <a:ext cx="630237" cy="533400"/>
            <a:chOff x="-44" y="1473"/>
            <a:chExt cx="981" cy="1105"/>
          </a:xfrm>
        </p:grpSpPr>
        <p:pic>
          <p:nvPicPr>
            <p:cNvPr id="75805" name="Picture 85" descr="desktop_computer_stylized_medium">
              <a:extLst>
                <a:ext uri="{FF2B5EF4-FFF2-40B4-BE49-F238E27FC236}">
                  <a16:creationId xmlns:a16="http://schemas.microsoft.com/office/drawing/2014/main" id="{3ED2755C-0983-4817-A686-1BDAC4F7DD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806" name="Freeform 86">
              <a:extLst>
                <a:ext uri="{FF2B5EF4-FFF2-40B4-BE49-F238E27FC236}">
                  <a16:creationId xmlns:a16="http://schemas.microsoft.com/office/drawing/2014/main" id="{51DE5FCA-17DD-4582-8AFF-6C2D7FE48D7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5802" name="Group 87">
            <a:extLst>
              <a:ext uri="{FF2B5EF4-FFF2-40B4-BE49-F238E27FC236}">
                <a16:creationId xmlns:a16="http://schemas.microsoft.com/office/drawing/2014/main" id="{8E47E848-36C2-40B7-90A1-C977159B9A2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3481388" y="1560513"/>
            <a:ext cx="674687" cy="590550"/>
            <a:chOff x="-44" y="1473"/>
            <a:chExt cx="981" cy="1105"/>
          </a:xfrm>
        </p:grpSpPr>
        <p:pic>
          <p:nvPicPr>
            <p:cNvPr id="75803" name="Picture 88" descr="desktop_computer_stylized_medium">
              <a:extLst>
                <a:ext uri="{FF2B5EF4-FFF2-40B4-BE49-F238E27FC236}">
                  <a16:creationId xmlns:a16="http://schemas.microsoft.com/office/drawing/2014/main" id="{2E6B0BD0-8882-4ADF-88F2-7A0A782563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804" name="Freeform 89">
              <a:extLst>
                <a:ext uri="{FF2B5EF4-FFF2-40B4-BE49-F238E27FC236}">
                  <a16:creationId xmlns:a16="http://schemas.microsoft.com/office/drawing/2014/main" id="{A8F08FCC-21ED-4F89-A938-3908D1A4170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Footer Placeholder 5">
            <a:extLst>
              <a:ext uri="{FF2B5EF4-FFF2-40B4-BE49-F238E27FC236}">
                <a16:creationId xmlns:a16="http://schemas.microsoft.com/office/drawing/2014/main" id="{647726F3-64D5-424E-9745-1CB79D9CBD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10243" name="Slide Number Placeholder 6">
            <a:extLst>
              <a:ext uri="{FF2B5EF4-FFF2-40B4-BE49-F238E27FC236}">
                <a16:creationId xmlns:a16="http://schemas.microsoft.com/office/drawing/2014/main" id="{CCF88E3F-CF21-45D1-97BB-D0066AAD1B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97DF71EC-FF7A-4BA4-B7F4-E67A6CC6AD97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7172" name="Rectangle 3">
            <a:extLst>
              <a:ext uri="{FF2B5EF4-FFF2-40B4-BE49-F238E27FC236}">
                <a16:creationId xmlns:a16="http://schemas.microsoft.com/office/drawing/2014/main" id="{B874CA6A-B4D5-485E-9B3C-BE6B8F5F7B0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Chapter 3 outline</a:t>
            </a:r>
          </a:p>
        </p:txBody>
      </p:sp>
      <p:sp>
        <p:nvSpPr>
          <p:cNvPr id="7173" name="Rectangle 4">
            <a:extLst>
              <a:ext uri="{FF2B5EF4-FFF2-40B4-BE49-F238E27FC236}">
                <a16:creationId xmlns:a16="http://schemas.microsoft.com/office/drawing/2014/main" id="{2A9C9760-596B-4FE5-91F3-1BC0E6FDC821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3.1 transport-layer services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solidFill>
                  <a:srgbClr val="CC0000"/>
                </a:solidFill>
                <a:ea typeface="ＭＳ Ｐゴシック" charset="0"/>
                <a:cs typeface="+mn-cs"/>
              </a:rPr>
              <a:t>3.2 multiplexing and demultiplexing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3.3 connectionless transport: UDP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3.4 principles of reliable data transfer</a:t>
            </a:r>
          </a:p>
        </p:txBody>
      </p:sp>
      <p:sp>
        <p:nvSpPr>
          <p:cNvPr id="7174" name="Rectangle 5">
            <a:extLst>
              <a:ext uri="{FF2B5EF4-FFF2-40B4-BE49-F238E27FC236}">
                <a16:creationId xmlns:a16="http://schemas.microsoft.com/office/drawing/2014/main" id="{E3782C33-AC5D-4841-B588-5DE0AA53686A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00200"/>
            <a:ext cx="4251325" cy="4648200"/>
          </a:xfrm>
        </p:spPr>
        <p:txBody>
          <a:bodyPr/>
          <a:lstStyle/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3.5 connection-oriented transport: TCP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segment structure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reliable data transfer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flow control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connection management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3.6 principles of congestion control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3.7 TCP congestion control</a:t>
            </a:r>
          </a:p>
        </p:txBody>
      </p:sp>
      <p:pic>
        <p:nvPicPr>
          <p:cNvPr id="10247" name="Picture 6" descr="underline_base">
            <a:extLst>
              <a:ext uri="{FF2B5EF4-FFF2-40B4-BE49-F238E27FC236}">
                <a16:creationId xmlns:a16="http://schemas.microsoft.com/office/drawing/2014/main" id="{7697DF08-2055-4AAD-967D-FE0948011FAA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313" y="1017588"/>
            <a:ext cx="438785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Footer Placeholder 3">
            <a:extLst>
              <a:ext uri="{FF2B5EF4-FFF2-40B4-BE49-F238E27FC236}">
                <a16:creationId xmlns:a16="http://schemas.microsoft.com/office/drawing/2014/main" id="{CB8A516F-27E7-4739-B4F9-CD5E802D664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77827" name="Slide Number Placeholder 4">
            <a:extLst>
              <a:ext uri="{FF2B5EF4-FFF2-40B4-BE49-F238E27FC236}">
                <a16:creationId xmlns:a16="http://schemas.microsoft.com/office/drawing/2014/main" id="{5E6F33ED-CE82-427E-8630-0B9BB04413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AA28E9CF-B2BF-438F-A665-053E64B47437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71684" name="Rectangle 2">
            <a:extLst>
              <a:ext uri="{FF2B5EF4-FFF2-40B4-BE49-F238E27FC236}">
                <a16:creationId xmlns:a16="http://schemas.microsoft.com/office/drawing/2014/main" id="{C24B2F00-AEE2-4C8A-A7C5-2EB155E4C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0063" y="350838"/>
            <a:ext cx="7772400" cy="669925"/>
          </a:xfrm>
        </p:spPr>
        <p:txBody>
          <a:bodyPr/>
          <a:lstStyle/>
          <a:p>
            <a:pPr>
              <a:defRPr/>
            </a:pPr>
            <a:r>
              <a:rPr lang="en-US" sz="4000">
                <a:ea typeface="ＭＳ Ｐゴシック" charset="0"/>
                <a:cs typeface="+mj-cs"/>
              </a:rPr>
              <a:t>TCP ACK generation</a:t>
            </a:r>
            <a:r>
              <a:rPr lang="en-US">
                <a:ea typeface="ＭＳ Ｐゴシック" charset="0"/>
                <a:cs typeface="+mj-cs"/>
              </a:rPr>
              <a:t> </a:t>
            </a:r>
            <a:r>
              <a:rPr lang="en-US" sz="1800">
                <a:ea typeface="ＭＳ Ｐゴシック" charset="0"/>
                <a:cs typeface="+mj-cs"/>
              </a:rPr>
              <a:t>[RFC 1122, RFC 2581]</a:t>
            </a:r>
          </a:p>
        </p:txBody>
      </p:sp>
      <p:sp>
        <p:nvSpPr>
          <p:cNvPr id="77829" name="Text Box 3">
            <a:extLst>
              <a:ext uri="{FF2B5EF4-FFF2-40B4-BE49-F238E27FC236}">
                <a16:creationId xmlns:a16="http://schemas.microsoft.com/office/drawing/2014/main" id="{F23BE304-A31C-4DBA-9BE6-5F7A03F385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" y="1554163"/>
            <a:ext cx="3333750" cy="500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i="1">
                <a:solidFill>
                  <a:srgbClr val="CC0000"/>
                </a:solidFill>
                <a:latin typeface="Arial" panose="020B0604020202020204" pitchFamily="34" charset="0"/>
              </a:rPr>
              <a:t>event at receiver</a:t>
            </a:r>
            <a:endParaRPr lang="en-US" altLang="en-US" sz="1800" i="1">
              <a:solidFill>
                <a:srgbClr val="CC0000"/>
              </a:solidFill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 i="1">
              <a:solidFill>
                <a:srgbClr val="CC0000"/>
              </a:solidFill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arrival of in-order segment with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expected seq #. All data up to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expected seq # already ACKed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arrival of in-order segment with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expected seq #. One other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segment has ACK pending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arrival of out-of-order segment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higher-than-expect seq. # .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Gap detected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arrival of segment that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partially or completely fills gap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000">
              <a:latin typeface="Times New Roman" panose="02020603050405020304" pitchFamily="18" charset="0"/>
            </a:endParaRPr>
          </a:p>
        </p:txBody>
      </p:sp>
      <p:sp>
        <p:nvSpPr>
          <p:cNvPr id="77830" name="Text Box 4">
            <a:extLst>
              <a:ext uri="{FF2B5EF4-FFF2-40B4-BE49-F238E27FC236}">
                <a16:creationId xmlns:a16="http://schemas.microsoft.com/office/drawing/2014/main" id="{5A9745D5-61EF-4FF2-AE96-F31461209F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4850" y="1544638"/>
            <a:ext cx="4070350" cy="500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i="1">
                <a:solidFill>
                  <a:srgbClr val="CC0000"/>
                </a:solidFill>
                <a:latin typeface="Arial" panose="020B0604020202020204" pitchFamily="34" charset="0"/>
              </a:rPr>
              <a:t>TCP receiver action</a:t>
            </a:r>
            <a:endParaRPr lang="en-US" altLang="en-US" sz="1800" i="1">
              <a:solidFill>
                <a:srgbClr val="CC0000"/>
              </a:solidFill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 i="1">
              <a:solidFill>
                <a:srgbClr val="CC0000"/>
              </a:solidFill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delayed ACK. Wait up to 500ms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for next segment. If no next segment,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send ACK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immediately send single cumulative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ACK, ACKing both in-order segments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immediately send </a:t>
            </a:r>
            <a:r>
              <a:rPr lang="en-US" altLang="en-US" sz="1800" i="1">
                <a:solidFill>
                  <a:srgbClr val="CC0000"/>
                </a:solidFill>
                <a:latin typeface="Arial" panose="020B0604020202020204" pitchFamily="34" charset="0"/>
              </a:rPr>
              <a:t>duplicate ACK</a:t>
            </a: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,</a:t>
            </a:r>
            <a:r>
              <a:rPr lang="en-US" altLang="en-US" sz="1800">
                <a:latin typeface="Arial" panose="020B0604020202020204" pitchFamily="34" charset="0"/>
              </a:rPr>
              <a:t>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indicating seq. # of next expected byte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immediate send ACK, provided that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segment starts at lower end of gap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000">
              <a:latin typeface="Times New Roman" panose="02020603050405020304" pitchFamily="18" charset="0"/>
            </a:endParaRPr>
          </a:p>
        </p:txBody>
      </p:sp>
      <p:sp>
        <p:nvSpPr>
          <p:cNvPr id="77831" name="Line 9">
            <a:extLst>
              <a:ext uri="{FF2B5EF4-FFF2-40B4-BE49-F238E27FC236}">
                <a16:creationId xmlns:a16="http://schemas.microsoft.com/office/drawing/2014/main" id="{5ED3765A-0C81-4F30-85DE-7210ACE06451}"/>
              </a:ext>
            </a:extLst>
          </p:cNvPr>
          <p:cNvSpPr>
            <a:spLocks noChangeShapeType="1"/>
          </p:cNvSpPr>
          <p:nvPr/>
        </p:nvSpPr>
        <p:spPr bwMode="auto">
          <a:xfrm>
            <a:off x="4324350" y="1704975"/>
            <a:ext cx="0" cy="435292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7832" name="Picture 10" descr="underline_base">
            <a:extLst>
              <a:ext uri="{FF2B5EF4-FFF2-40B4-BE49-F238E27FC236}">
                <a16:creationId xmlns:a16="http://schemas.microsoft.com/office/drawing/2014/main" id="{9ED7F2D0-7D54-4558-B0DF-9AE93ABCC38D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225" y="952500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33" name="Line 11">
            <a:extLst>
              <a:ext uri="{FF2B5EF4-FFF2-40B4-BE49-F238E27FC236}">
                <a16:creationId xmlns:a16="http://schemas.microsoft.com/office/drawing/2014/main" id="{C4842797-6220-484A-BD3C-01772C776EA8}"/>
              </a:ext>
            </a:extLst>
          </p:cNvPr>
          <p:cNvSpPr>
            <a:spLocks noChangeShapeType="1"/>
          </p:cNvSpPr>
          <p:nvPr/>
        </p:nvSpPr>
        <p:spPr bwMode="auto">
          <a:xfrm>
            <a:off x="768350" y="2144713"/>
            <a:ext cx="7494588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7834" name="Line 12">
            <a:extLst>
              <a:ext uri="{FF2B5EF4-FFF2-40B4-BE49-F238E27FC236}">
                <a16:creationId xmlns:a16="http://schemas.microsoft.com/office/drawing/2014/main" id="{00786D90-7806-4005-BC28-EC7E1AD4118A}"/>
              </a:ext>
            </a:extLst>
          </p:cNvPr>
          <p:cNvSpPr>
            <a:spLocks noChangeShapeType="1"/>
          </p:cNvSpPr>
          <p:nvPr/>
        </p:nvSpPr>
        <p:spPr bwMode="auto">
          <a:xfrm>
            <a:off x="752475" y="3198813"/>
            <a:ext cx="7494588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7835" name="Line 13">
            <a:extLst>
              <a:ext uri="{FF2B5EF4-FFF2-40B4-BE49-F238E27FC236}">
                <a16:creationId xmlns:a16="http://schemas.microsoft.com/office/drawing/2014/main" id="{31931708-E706-4D8C-877C-7F9A131AD4CE}"/>
              </a:ext>
            </a:extLst>
          </p:cNvPr>
          <p:cNvSpPr>
            <a:spLocks noChangeShapeType="1"/>
          </p:cNvSpPr>
          <p:nvPr/>
        </p:nvSpPr>
        <p:spPr bwMode="auto">
          <a:xfrm>
            <a:off x="769938" y="4297363"/>
            <a:ext cx="7494587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7836" name="Line 14">
            <a:extLst>
              <a:ext uri="{FF2B5EF4-FFF2-40B4-BE49-F238E27FC236}">
                <a16:creationId xmlns:a16="http://schemas.microsoft.com/office/drawing/2014/main" id="{74306B32-7959-4918-A3AE-BF2B1BF03B9D}"/>
              </a:ext>
            </a:extLst>
          </p:cNvPr>
          <p:cNvSpPr>
            <a:spLocks noChangeShapeType="1"/>
          </p:cNvSpPr>
          <p:nvPr/>
        </p:nvSpPr>
        <p:spPr bwMode="auto">
          <a:xfrm>
            <a:off x="763588" y="5386388"/>
            <a:ext cx="7494587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Footer Placeholder 5">
            <a:extLst>
              <a:ext uri="{FF2B5EF4-FFF2-40B4-BE49-F238E27FC236}">
                <a16:creationId xmlns:a16="http://schemas.microsoft.com/office/drawing/2014/main" id="{672D774B-51CB-4537-A5A8-61819326D9A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78851" name="Slide Number Placeholder 6">
            <a:extLst>
              <a:ext uri="{FF2B5EF4-FFF2-40B4-BE49-F238E27FC236}">
                <a16:creationId xmlns:a16="http://schemas.microsoft.com/office/drawing/2014/main" id="{436678E8-EA6A-4340-96BE-0430E3FCA3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6F558C52-C6DD-494B-8F11-F482429E9BBB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72708" name="Rectangle 2">
            <a:extLst>
              <a:ext uri="{FF2B5EF4-FFF2-40B4-BE49-F238E27FC236}">
                <a16:creationId xmlns:a16="http://schemas.microsoft.com/office/drawing/2014/main" id="{5F75567C-E4E7-4E66-8950-1417D877F0C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220663"/>
            <a:ext cx="5040313" cy="906462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TCP fast retransmit</a:t>
            </a:r>
          </a:p>
        </p:txBody>
      </p:sp>
      <p:sp>
        <p:nvSpPr>
          <p:cNvPr id="72709" name="Rectangle 3">
            <a:extLst>
              <a:ext uri="{FF2B5EF4-FFF2-40B4-BE49-F238E27FC236}">
                <a16:creationId xmlns:a16="http://schemas.microsoft.com/office/drawing/2014/main" id="{B111AC1C-556C-4596-8E9C-2785A10A6DBC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88950" y="1397000"/>
            <a:ext cx="3810000" cy="4648200"/>
          </a:xfrm>
        </p:spPr>
        <p:txBody>
          <a:bodyPr/>
          <a:lstStyle/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time-out period  often relatively long: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long delay before resending lost packet</a:t>
            </a:r>
          </a:p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detect lost segments via duplicate ACKs.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sender often sends many segments back-to-back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if segment is lost, there will likely be many duplicate ACKs.</a:t>
            </a:r>
          </a:p>
          <a:p>
            <a:pPr lvl="1">
              <a:buFont typeface="Arial"/>
              <a:buChar char="•"/>
              <a:defRPr/>
            </a:pPr>
            <a:endParaRPr lang="en-US">
              <a:ea typeface="ＭＳ Ｐゴシック" charset="0"/>
            </a:endParaRPr>
          </a:p>
          <a:p>
            <a:pPr lvl="1">
              <a:buFont typeface="Arial"/>
              <a:buChar char="•"/>
              <a:defRPr/>
            </a:pPr>
            <a:endParaRPr lang="en-US">
              <a:ea typeface="ＭＳ Ｐゴシック" charset="0"/>
            </a:endParaRPr>
          </a:p>
        </p:txBody>
      </p:sp>
      <p:sp>
        <p:nvSpPr>
          <p:cNvPr id="78854" name="Rectangle 5">
            <a:extLst>
              <a:ext uri="{FF2B5EF4-FFF2-40B4-BE49-F238E27FC236}">
                <a16:creationId xmlns:a16="http://schemas.microsoft.com/office/drawing/2014/main" id="{E598AF41-B2D4-4160-B457-58696181C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7588" y="2143125"/>
            <a:ext cx="3567112" cy="38131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463550" indent="-2381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SzPct val="65000"/>
              <a:buFont typeface="Wingdings" panose="05000000000000000000" pitchFamily="2" charset="2"/>
              <a:buNone/>
            </a:pPr>
            <a:r>
              <a:rPr lang="en-US" altLang="en-US" sz="2800"/>
              <a:t>if sender receives 3 ACKs for same data</a:t>
            </a:r>
          </a:p>
          <a:p>
            <a:pPr>
              <a:buSzPct val="65000"/>
              <a:buFont typeface="Wingdings" panose="05000000000000000000" pitchFamily="2" charset="2"/>
              <a:buNone/>
            </a:pPr>
            <a:r>
              <a:rPr lang="en-US" altLang="en-US" sz="2400"/>
              <a:t>(</a:t>
            </a:r>
            <a:r>
              <a:rPr lang="ja-JP" altLang="en-US" sz="2400"/>
              <a:t>“</a:t>
            </a:r>
            <a:r>
              <a:rPr lang="en-US" altLang="ja-JP" sz="2400"/>
              <a:t>triple duplicate ACKs</a:t>
            </a:r>
            <a:r>
              <a:rPr lang="ja-JP" altLang="en-US" sz="2400"/>
              <a:t>”</a:t>
            </a:r>
            <a:r>
              <a:rPr lang="en-US" altLang="ja-JP" sz="2400"/>
              <a:t>),</a:t>
            </a:r>
            <a:r>
              <a:rPr lang="en-US" altLang="ja-JP" sz="2800"/>
              <a:t> resend unacked segment with smallest seq #</a:t>
            </a:r>
          </a:p>
          <a:p>
            <a:pPr lvl="1">
              <a:buFont typeface="Wingdings" panose="05000000000000000000" pitchFamily="2" charset="2"/>
              <a:buChar char="§"/>
            </a:pPr>
            <a:r>
              <a:rPr lang="en-US" altLang="en-US" sz="2400"/>
              <a:t>likely that unacked segment lost, so don</a:t>
            </a:r>
            <a:r>
              <a:rPr lang="ja-JP" altLang="en-US" sz="2400"/>
              <a:t>’</a:t>
            </a:r>
            <a:r>
              <a:rPr lang="en-US" altLang="ja-JP" sz="2400"/>
              <a:t>t wait for timeout</a:t>
            </a:r>
            <a:endParaRPr lang="en-US" altLang="en-US" sz="2400"/>
          </a:p>
        </p:txBody>
      </p:sp>
      <p:sp>
        <p:nvSpPr>
          <p:cNvPr id="78855" name="Rectangle 6">
            <a:extLst>
              <a:ext uri="{FF2B5EF4-FFF2-40B4-BE49-F238E27FC236}">
                <a16:creationId xmlns:a16="http://schemas.microsoft.com/office/drawing/2014/main" id="{5B7574B0-877E-447C-A13D-CCA2634AA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1388" y="1914525"/>
            <a:ext cx="3509962" cy="3681413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78856" name="Text Box 7">
            <a:extLst>
              <a:ext uri="{FF2B5EF4-FFF2-40B4-BE49-F238E27FC236}">
                <a16:creationId xmlns:a16="http://schemas.microsoft.com/office/drawing/2014/main" id="{2404AE9A-1615-49BD-813C-3CA50300E4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1679575"/>
            <a:ext cx="2773363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i="1">
                <a:solidFill>
                  <a:srgbClr val="CC0000"/>
                </a:solidFill>
                <a:latin typeface="Tahoma" panose="020B0604030504040204" pitchFamily="34" charset="0"/>
              </a:rPr>
              <a:t>TCP fast retransmit</a:t>
            </a:r>
          </a:p>
        </p:txBody>
      </p:sp>
      <p:sp>
        <p:nvSpPr>
          <p:cNvPr id="78857" name="Rectangle 9">
            <a:extLst>
              <a:ext uri="{FF2B5EF4-FFF2-40B4-BE49-F238E27FC236}">
                <a16:creationId xmlns:a16="http://schemas.microsoft.com/office/drawing/2014/main" id="{BA3E1E64-A82D-4E01-932C-5AF9E8A42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250" y="2925763"/>
            <a:ext cx="3408363" cy="5413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SzPct val="65000"/>
              <a:buFont typeface="Wingdings" panose="05000000000000000000" pitchFamily="2" charset="2"/>
              <a:buNone/>
            </a:pPr>
            <a:r>
              <a:rPr lang="en-US" altLang="en-US" sz="2400"/>
              <a:t>(</a:t>
            </a:r>
            <a:r>
              <a:rPr lang="ja-JP" altLang="en-US" sz="2400"/>
              <a:t>“</a:t>
            </a:r>
            <a:r>
              <a:rPr lang="en-US" altLang="ja-JP" sz="2400"/>
              <a:t>triple duplicate ACKs</a:t>
            </a:r>
            <a:r>
              <a:rPr lang="ja-JP" altLang="en-US" sz="2400"/>
              <a:t>”</a:t>
            </a:r>
            <a:r>
              <a:rPr lang="en-US" altLang="ja-JP" sz="2400"/>
              <a:t>),</a:t>
            </a:r>
            <a:r>
              <a:rPr lang="en-US" altLang="ja-JP" sz="2800"/>
              <a:t> </a:t>
            </a:r>
            <a:endParaRPr lang="en-US" altLang="en-US" sz="2800"/>
          </a:p>
        </p:txBody>
      </p:sp>
      <p:pic>
        <p:nvPicPr>
          <p:cNvPr id="78858" name="Picture 10" descr="underline_base">
            <a:extLst>
              <a:ext uri="{FF2B5EF4-FFF2-40B4-BE49-F238E27FC236}">
                <a16:creationId xmlns:a16="http://schemas.microsoft.com/office/drawing/2014/main" id="{C21201D3-753D-4F82-926A-ECDBAFC9C103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225" y="903288"/>
            <a:ext cx="4570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Footer Placeholder 3">
            <a:extLst>
              <a:ext uri="{FF2B5EF4-FFF2-40B4-BE49-F238E27FC236}">
                <a16:creationId xmlns:a16="http://schemas.microsoft.com/office/drawing/2014/main" id="{DCC24012-6320-4C89-A1CB-C4F499A2F6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79875" name="Slide Number Placeholder 4">
            <a:extLst>
              <a:ext uri="{FF2B5EF4-FFF2-40B4-BE49-F238E27FC236}">
                <a16:creationId xmlns:a16="http://schemas.microsoft.com/office/drawing/2014/main" id="{96370A44-7B3B-4A29-9CCC-AAA3F7F201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F16F2EFE-3FDD-4AA0-B669-00871FAE903E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79876" name="Line 3">
            <a:extLst>
              <a:ext uri="{FF2B5EF4-FFF2-40B4-BE49-F238E27FC236}">
                <a16:creationId xmlns:a16="http://schemas.microsoft.com/office/drawing/2014/main" id="{7D4A5C74-1EF4-429F-AED3-5B5A86967B94}"/>
              </a:ext>
            </a:extLst>
          </p:cNvPr>
          <p:cNvSpPr>
            <a:spLocks noChangeShapeType="1"/>
          </p:cNvSpPr>
          <p:nvPr/>
        </p:nvSpPr>
        <p:spPr bwMode="auto">
          <a:xfrm>
            <a:off x="3068638" y="2319338"/>
            <a:ext cx="2533650" cy="590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77" name="Line 9">
            <a:extLst>
              <a:ext uri="{FF2B5EF4-FFF2-40B4-BE49-F238E27FC236}">
                <a16:creationId xmlns:a16="http://schemas.microsoft.com/office/drawing/2014/main" id="{E6C3D213-2108-4F68-A379-752D1A679562}"/>
              </a:ext>
            </a:extLst>
          </p:cNvPr>
          <p:cNvSpPr>
            <a:spLocks noChangeShapeType="1"/>
          </p:cNvSpPr>
          <p:nvPr/>
        </p:nvSpPr>
        <p:spPr bwMode="auto">
          <a:xfrm>
            <a:off x="3068638" y="2547938"/>
            <a:ext cx="1757362" cy="414337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78" name="Line 10">
            <a:extLst>
              <a:ext uri="{FF2B5EF4-FFF2-40B4-BE49-F238E27FC236}">
                <a16:creationId xmlns:a16="http://schemas.microsoft.com/office/drawing/2014/main" id="{465EC59D-7E3D-4675-825C-D373C2EE06C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65463" y="2014538"/>
            <a:ext cx="3175" cy="3994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79" name="Line 11">
            <a:extLst>
              <a:ext uri="{FF2B5EF4-FFF2-40B4-BE49-F238E27FC236}">
                <a16:creationId xmlns:a16="http://schemas.microsoft.com/office/drawing/2014/main" id="{40A8DF56-CCEA-45A7-9C37-00BC9F7E87F9}"/>
              </a:ext>
            </a:extLst>
          </p:cNvPr>
          <p:cNvSpPr>
            <a:spLocks noChangeShapeType="1"/>
          </p:cNvSpPr>
          <p:nvPr/>
        </p:nvSpPr>
        <p:spPr bwMode="auto">
          <a:xfrm>
            <a:off x="5583238" y="2090738"/>
            <a:ext cx="11112" cy="39036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0" name="Line 12">
            <a:extLst>
              <a:ext uri="{FF2B5EF4-FFF2-40B4-BE49-F238E27FC236}">
                <a16:creationId xmlns:a16="http://schemas.microsoft.com/office/drawing/2014/main" id="{A080ED9A-0F27-4844-981F-7F425BE7164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32125" y="2962275"/>
            <a:ext cx="2519363" cy="8096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1" name="Line 14">
            <a:extLst>
              <a:ext uri="{FF2B5EF4-FFF2-40B4-BE49-F238E27FC236}">
                <a16:creationId xmlns:a16="http://schemas.microsoft.com/office/drawing/2014/main" id="{24E9BF38-C139-4409-AB90-CB671D8FB579}"/>
              </a:ext>
            </a:extLst>
          </p:cNvPr>
          <p:cNvSpPr>
            <a:spLocks noChangeShapeType="1"/>
          </p:cNvSpPr>
          <p:nvPr/>
        </p:nvSpPr>
        <p:spPr bwMode="auto">
          <a:xfrm>
            <a:off x="3068638" y="2776538"/>
            <a:ext cx="2533650" cy="590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2" name="Line 15">
            <a:extLst>
              <a:ext uri="{FF2B5EF4-FFF2-40B4-BE49-F238E27FC236}">
                <a16:creationId xmlns:a16="http://schemas.microsoft.com/office/drawing/2014/main" id="{0FE1ECFE-DB77-4E7F-98DD-C2EA1688B61A}"/>
              </a:ext>
            </a:extLst>
          </p:cNvPr>
          <p:cNvSpPr>
            <a:spLocks noChangeShapeType="1"/>
          </p:cNvSpPr>
          <p:nvPr/>
        </p:nvSpPr>
        <p:spPr bwMode="auto">
          <a:xfrm>
            <a:off x="3068638" y="3233738"/>
            <a:ext cx="2533650" cy="590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3" name="Line 16">
            <a:extLst>
              <a:ext uri="{FF2B5EF4-FFF2-40B4-BE49-F238E27FC236}">
                <a16:creationId xmlns:a16="http://schemas.microsoft.com/office/drawing/2014/main" id="{B6692E8E-BB8F-4CA1-8254-F94767D97D7E}"/>
              </a:ext>
            </a:extLst>
          </p:cNvPr>
          <p:cNvSpPr>
            <a:spLocks noChangeShapeType="1"/>
          </p:cNvSpPr>
          <p:nvPr/>
        </p:nvSpPr>
        <p:spPr bwMode="auto">
          <a:xfrm>
            <a:off x="3068638" y="3005138"/>
            <a:ext cx="2533650" cy="590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4" name="Line 17">
            <a:extLst>
              <a:ext uri="{FF2B5EF4-FFF2-40B4-BE49-F238E27FC236}">
                <a16:creationId xmlns:a16="http://schemas.microsoft.com/office/drawing/2014/main" id="{5AA95951-8117-4C02-8423-CB8718ED200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33713" y="3386138"/>
            <a:ext cx="2530475" cy="830262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5" name="Line 18">
            <a:extLst>
              <a:ext uri="{FF2B5EF4-FFF2-40B4-BE49-F238E27FC236}">
                <a16:creationId xmlns:a16="http://schemas.microsoft.com/office/drawing/2014/main" id="{6986A4D4-BDBF-4CD3-82A1-87B234F643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68638" y="3614738"/>
            <a:ext cx="2506662" cy="887412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6" name="Line 19">
            <a:extLst>
              <a:ext uri="{FF2B5EF4-FFF2-40B4-BE49-F238E27FC236}">
                <a16:creationId xmlns:a16="http://schemas.microsoft.com/office/drawing/2014/main" id="{BBF44814-29BE-46F4-A9A8-88D8558C88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68638" y="3843338"/>
            <a:ext cx="2495550" cy="900112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7" name="Text Box 20">
            <a:extLst>
              <a:ext uri="{FF2B5EF4-FFF2-40B4-BE49-F238E27FC236}">
                <a16:creationId xmlns:a16="http://schemas.microsoft.com/office/drawing/2014/main" id="{7B8CB6D1-313E-41E7-8F37-5F5A95DB63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1863" y="2714625"/>
            <a:ext cx="282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FF0000"/>
                </a:solidFill>
                <a:latin typeface="Arial" panose="020B0604020202020204" pitchFamily="34" charset="0"/>
              </a:rPr>
              <a:t>X</a:t>
            </a:r>
            <a:endParaRPr lang="en-US" altLang="en-US" sz="1000">
              <a:latin typeface="Times New Roman" panose="02020603050405020304" pitchFamily="18" charset="0"/>
            </a:endParaRPr>
          </a:p>
        </p:txBody>
      </p:sp>
      <p:sp>
        <p:nvSpPr>
          <p:cNvPr id="79888" name="Line 24">
            <a:extLst>
              <a:ext uri="{FF2B5EF4-FFF2-40B4-BE49-F238E27FC236}">
                <a16:creationId xmlns:a16="http://schemas.microsoft.com/office/drawing/2014/main" id="{DF1C2034-F016-4E20-9698-E06075FC5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094038" y="4784725"/>
            <a:ext cx="2533650" cy="590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9" name="Text Box 29">
            <a:extLst>
              <a:ext uri="{FF2B5EF4-FFF2-40B4-BE49-F238E27FC236}">
                <a16:creationId xmlns:a16="http://schemas.microsoft.com/office/drawing/2014/main" id="{12BAFF6A-8FAA-4595-8583-16E0346E27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700" y="5986463"/>
            <a:ext cx="31781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fast retransmit after sender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receipt of triple duplicate ACK</a:t>
            </a:r>
            <a:endParaRPr lang="en-US" altLang="en-US" sz="1000">
              <a:latin typeface="Tahoma" panose="020B0604030504040204" pitchFamily="34" charset="0"/>
            </a:endParaRPr>
          </a:p>
        </p:txBody>
      </p:sp>
      <p:sp>
        <p:nvSpPr>
          <p:cNvPr id="79890" name="Text Box 34">
            <a:extLst>
              <a:ext uri="{FF2B5EF4-FFF2-40B4-BE49-F238E27FC236}">
                <a16:creationId xmlns:a16="http://schemas.microsoft.com/office/drawing/2014/main" id="{7D3B37E0-BA54-46DC-9985-0ABB5F4E7B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0163" y="1139825"/>
            <a:ext cx="7731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Host B</a:t>
            </a:r>
          </a:p>
        </p:txBody>
      </p:sp>
      <p:sp>
        <p:nvSpPr>
          <p:cNvPr id="79891" name="Text Box 38">
            <a:extLst>
              <a:ext uri="{FF2B5EF4-FFF2-40B4-BE49-F238E27FC236}">
                <a16:creationId xmlns:a16="http://schemas.microsoft.com/office/drawing/2014/main" id="{68927091-4DEB-44B2-AF54-9B91125B34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6538" y="1157288"/>
            <a:ext cx="7762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Host A</a:t>
            </a:r>
          </a:p>
        </p:txBody>
      </p:sp>
      <p:sp>
        <p:nvSpPr>
          <p:cNvPr id="79892" name="Text Box 40">
            <a:extLst>
              <a:ext uri="{FF2B5EF4-FFF2-40B4-BE49-F238E27FC236}">
                <a16:creationId xmlns:a16="http://schemas.microsoft.com/office/drawing/2014/main" id="{16D7ADAA-66EC-40F6-9B82-CA36C7B48F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16275" y="2239963"/>
            <a:ext cx="2085975" cy="304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Seq=92, 8 bytes of data</a:t>
            </a:r>
          </a:p>
        </p:txBody>
      </p:sp>
      <p:grpSp>
        <p:nvGrpSpPr>
          <p:cNvPr id="79893" name="Group 41">
            <a:extLst>
              <a:ext uri="{FF2B5EF4-FFF2-40B4-BE49-F238E27FC236}">
                <a16:creationId xmlns:a16="http://schemas.microsoft.com/office/drawing/2014/main" id="{029C3C7A-DEE9-43A8-B92E-AD366C6D5201}"/>
              </a:ext>
            </a:extLst>
          </p:cNvPr>
          <p:cNvGrpSpPr>
            <a:grpSpLocks/>
          </p:cNvGrpSpPr>
          <p:nvPr/>
        </p:nvGrpSpPr>
        <p:grpSpPr bwMode="auto">
          <a:xfrm>
            <a:off x="3170238" y="3489325"/>
            <a:ext cx="949325" cy="304800"/>
            <a:chOff x="4215" y="2253"/>
            <a:chExt cx="598" cy="192"/>
          </a:xfrm>
        </p:grpSpPr>
        <p:sp>
          <p:nvSpPr>
            <p:cNvPr id="79923" name="Rectangle 42">
              <a:extLst>
                <a:ext uri="{FF2B5EF4-FFF2-40B4-BE49-F238E27FC236}">
                  <a16:creationId xmlns:a16="http://schemas.microsoft.com/office/drawing/2014/main" id="{7117E0CD-C120-4955-9AC7-78D71B86D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5" y="2274"/>
              <a:ext cx="471" cy="1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24" name="Text Box 43">
              <a:extLst>
                <a:ext uri="{FF2B5EF4-FFF2-40B4-BE49-F238E27FC236}">
                  <a16:creationId xmlns:a16="http://schemas.microsoft.com/office/drawing/2014/main" id="{F8A60512-7018-4C6A-AE9E-CDCB132C13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5" y="2253"/>
              <a:ext cx="59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ACK=100</a:t>
              </a:r>
              <a:endParaRPr lang="en-US" altLang="en-US" sz="1000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79894" name="Group 78">
            <a:extLst>
              <a:ext uri="{FF2B5EF4-FFF2-40B4-BE49-F238E27FC236}">
                <a16:creationId xmlns:a16="http://schemas.microsoft.com/office/drawing/2014/main" id="{6D7626B8-1F14-4C14-BC29-A27FCA6829BD}"/>
              </a:ext>
            </a:extLst>
          </p:cNvPr>
          <p:cNvGrpSpPr>
            <a:grpSpLocks/>
          </p:cNvGrpSpPr>
          <p:nvPr/>
        </p:nvGrpSpPr>
        <p:grpSpPr bwMode="auto">
          <a:xfrm>
            <a:off x="2684463" y="2292350"/>
            <a:ext cx="396875" cy="3524250"/>
            <a:chOff x="397" y="868"/>
            <a:chExt cx="250" cy="2220"/>
          </a:xfrm>
        </p:grpSpPr>
        <p:sp>
          <p:nvSpPr>
            <p:cNvPr id="79916" name="Text Box 50">
              <a:extLst>
                <a:ext uri="{FF2B5EF4-FFF2-40B4-BE49-F238E27FC236}">
                  <a16:creationId xmlns:a16="http://schemas.microsoft.com/office/drawing/2014/main" id="{D0D788DD-3BFF-4420-8134-1AC3CFBCD5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800000">
              <a:off x="397" y="1778"/>
              <a:ext cx="250" cy="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eaVert"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timeout</a:t>
              </a:r>
            </a:p>
          </p:txBody>
        </p:sp>
        <p:grpSp>
          <p:nvGrpSpPr>
            <p:cNvPr id="79917" name="Group 51">
              <a:extLst>
                <a:ext uri="{FF2B5EF4-FFF2-40B4-BE49-F238E27FC236}">
                  <a16:creationId xmlns:a16="http://schemas.microsoft.com/office/drawing/2014/main" id="{90925AEF-6BFC-4A77-8F4F-DCCD24FA88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8" y="868"/>
              <a:ext cx="66" cy="893"/>
              <a:chOff x="3099" y="1749"/>
              <a:chExt cx="66" cy="320"/>
            </a:xfrm>
          </p:grpSpPr>
          <p:sp>
            <p:nvSpPr>
              <p:cNvPr id="79921" name="Line 52">
                <a:extLst>
                  <a:ext uri="{FF2B5EF4-FFF2-40B4-BE49-F238E27FC236}">
                    <a16:creationId xmlns:a16="http://schemas.microsoft.com/office/drawing/2014/main" id="{A19E50BF-04A8-4B52-9B49-8AEDE441D8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9" y="1749"/>
                <a:ext cx="0" cy="32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79922" name="Line 53">
                <a:extLst>
                  <a:ext uri="{FF2B5EF4-FFF2-40B4-BE49-F238E27FC236}">
                    <a16:creationId xmlns:a16="http://schemas.microsoft.com/office/drawing/2014/main" id="{91FC51F7-97D8-4777-9D65-33395BE49D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9" y="1752"/>
                <a:ext cx="6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79918" name="Group 54">
              <a:extLst>
                <a:ext uri="{FF2B5EF4-FFF2-40B4-BE49-F238E27FC236}">
                  <a16:creationId xmlns:a16="http://schemas.microsoft.com/office/drawing/2014/main" id="{60B8E6AC-1BBD-44A5-B76C-4771622CDEAB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485" y="2224"/>
              <a:ext cx="66" cy="864"/>
              <a:chOff x="3099" y="1749"/>
              <a:chExt cx="66" cy="320"/>
            </a:xfrm>
          </p:grpSpPr>
          <p:sp>
            <p:nvSpPr>
              <p:cNvPr id="79919" name="Line 55">
                <a:extLst>
                  <a:ext uri="{FF2B5EF4-FFF2-40B4-BE49-F238E27FC236}">
                    <a16:creationId xmlns:a16="http://schemas.microsoft.com/office/drawing/2014/main" id="{457DDAE0-0CAE-4502-9A8F-2A1169FD8D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2" y="1749"/>
                <a:ext cx="0" cy="32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79920" name="Line 56">
                <a:extLst>
                  <a:ext uri="{FF2B5EF4-FFF2-40B4-BE49-F238E27FC236}">
                    <a16:creationId xmlns:a16="http://schemas.microsoft.com/office/drawing/2014/main" id="{83F26CEB-3CD3-4A15-9525-DC9577CDA1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6" y="1752"/>
                <a:ext cx="6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grpSp>
        <p:nvGrpSpPr>
          <p:cNvPr id="79895" name="Group 71">
            <a:extLst>
              <a:ext uri="{FF2B5EF4-FFF2-40B4-BE49-F238E27FC236}">
                <a16:creationId xmlns:a16="http://schemas.microsoft.com/office/drawing/2014/main" id="{84D43B75-7969-48A6-B275-9EA51B5517B5}"/>
              </a:ext>
            </a:extLst>
          </p:cNvPr>
          <p:cNvGrpSpPr>
            <a:grpSpLocks/>
          </p:cNvGrpSpPr>
          <p:nvPr/>
        </p:nvGrpSpPr>
        <p:grpSpPr bwMode="auto">
          <a:xfrm>
            <a:off x="3181350" y="3800475"/>
            <a:ext cx="949325" cy="304800"/>
            <a:chOff x="35" y="1825"/>
            <a:chExt cx="598" cy="192"/>
          </a:xfrm>
        </p:grpSpPr>
        <p:sp>
          <p:nvSpPr>
            <p:cNvPr id="79914" name="Rectangle 66">
              <a:extLst>
                <a:ext uri="{FF2B5EF4-FFF2-40B4-BE49-F238E27FC236}">
                  <a16:creationId xmlns:a16="http://schemas.microsoft.com/office/drawing/2014/main" id="{80711727-F3DD-4E14-8917-7028AAA34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" y="1859"/>
              <a:ext cx="471" cy="1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15" name="Text Box 67">
              <a:extLst>
                <a:ext uri="{FF2B5EF4-FFF2-40B4-BE49-F238E27FC236}">
                  <a16:creationId xmlns:a16="http://schemas.microsoft.com/office/drawing/2014/main" id="{80BF8E92-CD59-421F-A6EF-CF6FC99A55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" y="1825"/>
              <a:ext cx="59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ACK=100</a:t>
              </a:r>
              <a:endParaRPr lang="en-US" altLang="en-US" sz="1000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79896" name="Group 72">
            <a:extLst>
              <a:ext uri="{FF2B5EF4-FFF2-40B4-BE49-F238E27FC236}">
                <a16:creationId xmlns:a16="http://schemas.microsoft.com/office/drawing/2014/main" id="{A6F3503D-F3F0-4CF8-914B-D59B1EA1B0CA}"/>
              </a:ext>
            </a:extLst>
          </p:cNvPr>
          <p:cNvGrpSpPr>
            <a:grpSpLocks/>
          </p:cNvGrpSpPr>
          <p:nvPr/>
        </p:nvGrpSpPr>
        <p:grpSpPr bwMode="auto">
          <a:xfrm>
            <a:off x="3167063" y="4130675"/>
            <a:ext cx="949325" cy="304800"/>
            <a:chOff x="35" y="1825"/>
            <a:chExt cx="598" cy="192"/>
          </a:xfrm>
        </p:grpSpPr>
        <p:sp>
          <p:nvSpPr>
            <p:cNvPr id="79912" name="Rectangle 73">
              <a:extLst>
                <a:ext uri="{FF2B5EF4-FFF2-40B4-BE49-F238E27FC236}">
                  <a16:creationId xmlns:a16="http://schemas.microsoft.com/office/drawing/2014/main" id="{F9CFB9D7-9BED-42E5-B7FD-C482C662E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" y="1859"/>
              <a:ext cx="471" cy="1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13" name="Text Box 74">
              <a:extLst>
                <a:ext uri="{FF2B5EF4-FFF2-40B4-BE49-F238E27FC236}">
                  <a16:creationId xmlns:a16="http://schemas.microsoft.com/office/drawing/2014/main" id="{115465A3-4995-462B-AC92-AB887DEC95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" y="1825"/>
              <a:ext cx="59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ACK=100</a:t>
              </a:r>
              <a:endParaRPr lang="en-US" altLang="en-US" sz="1000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79897" name="Group 75">
            <a:extLst>
              <a:ext uri="{FF2B5EF4-FFF2-40B4-BE49-F238E27FC236}">
                <a16:creationId xmlns:a16="http://schemas.microsoft.com/office/drawing/2014/main" id="{780AD017-4FA9-40A9-8AF1-9E6A66CE2169}"/>
              </a:ext>
            </a:extLst>
          </p:cNvPr>
          <p:cNvGrpSpPr>
            <a:grpSpLocks/>
          </p:cNvGrpSpPr>
          <p:nvPr/>
        </p:nvGrpSpPr>
        <p:grpSpPr bwMode="auto">
          <a:xfrm>
            <a:off x="3175000" y="4427538"/>
            <a:ext cx="949325" cy="304800"/>
            <a:chOff x="35" y="1825"/>
            <a:chExt cx="598" cy="192"/>
          </a:xfrm>
        </p:grpSpPr>
        <p:sp>
          <p:nvSpPr>
            <p:cNvPr id="79910" name="Rectangle 76">
              <a:extLst>
                <a:ext uri="{FF2B5EF4-FFF2-40B4-BE49-F238E27FC236}">
                  <a16:creationId xmlns:a16="http://schemas.microsoft.com/office/drawing/2014/main" id="{857FD3A0-DC51-4930-8185-B1ED9B113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" y="1859"/>
              <a:ext cx="471" cy="1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11" name="Text Box 77">
              <a:extLst>
                <a:ext uri="{FF2B5EF4-FFF2-40B4-BE49-F238E27FC236}">
                  <a16:creationId xmlns:a16="http://schemas.microsoft.com/office/drawing/2014/main" id="{4AF3408E-E31E-45FB-8FF8-2B68E161E4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" y="1825"/>
              <a:ext cx="59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ACK=100</a:t>
              </a:r>
              <a:endParaRPr lang="en-US" altLang="en-US" sz="1000">
                <a:latin typeface="Times New Roman" panose="02020603050405020304" pitchFamily="18" charset="0"/>
              </a:endParaRPr>
            </a:p>
          </p:txBody>
        </p:sp>
      </p:grpSp>
      <p:sp>
        <p:nvSpPr>
          <p:cNvPr id="73754" name="Rectangle 81">
            <a:extLst>
              <a:ext uri="{FF2B5EF4-FFF2-40B4-BE49-F238E27FC236}">
                <a16:creationId xmlns:a16="http://schemas.microsoft.com/office/drawing/2014/main" id="{80B011C5-F918-4454-8274-A44B3BB30A6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220663"/>
            <a:ext cx="5040313" cy="906462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TCP fast retransmit</a:t>
            </a:r>
          </a:p>
        </p:txBody>
      </p:sp>
      <p:pic>
        <p:nvPicPr>
          <p:cNvPr id="79899" name="Picture 82" descr="underline_base">
            <a:extLst>
              <a:ext uri="{FF2B5EF4-FFF2-40B4-BE49-F238E27FC236}">
                <a16:creationId xmlns:a16="http://schemas.microsoft.com/office/drawing/2014/main" id="{A4882744-2DFF-4CB6-8BF8-4F14FFD9CA27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225" y="903288"/>
            <a:ext cx="4570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900" name="Rectangle 84">
            <a:extLst>
              <a:ext uri="{FF2B5EF4-FFF2-40B4-BE49-F238E27FC236}">
                <a16:creationId xmlns:a16="http://schemas.microsoft.com/office/drawing/2014/main" id="{64DF2434-5CC9-4070-95CA-4183ED82EC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2562225"/>
            <a:ext cx="757237" cy="2254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79901" name="Text Box 83">
            <a:extLst>
              <a:ext uri="{FF2B5EF4-FFF2-40B4-BE49-F238E27FC236}">
                <a16:creationId xmlns:a16="http://schemas.microsoft.com/office/drawing/2014/main" id="{E5E032FD-DF4F-446D-89D2-440EDD67BF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2463" y="2506663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Seq=100, 20 bytes of data</a:t>
            </a:r>
          </a:p>
        </p:txBody>
      </p:sp>
      <p:sp>
        <p:nvSpPr>
          <p:cNvPr id="79902" name="Rectangle 85">
            <a:extLst>
              <a:ext uri="{FF2B5EF4-FFF2-40B4-BE49-F238E27FC236}">
                <a16:creationId xmlns:a16="http://schemas.microsoft.com/office/drawing/2014/main" id="{B2063E5C-8CC4-4CCB-963B-487C54B95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6438" y="4770438"/>
            <a:ext cx="757237" cy="2254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79903" name="Text Box 86">
            <a:extLst>
              <a:ext uri="{FF2B5EF4-FFF2-40B4-BE49-F238E27FC236}">
                <a16:creationId xmlns:a16="http://schemas.microsoft.com/office/drawing/2014/main" id="{6057E183-BB9F-4659-8970-76A0C6BAD5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4714875"/>
            <a:ext cx="2281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Seq=100, 20 bytes of data</a:t>
            </a:r>
          </a:p>
        </p:txBody>
      </p:sp>
      <p:grpSp>
        <p:nvGrpSpPr>
          <p:cNvPr id="79904" name="Group 93">
            <a:extLst>
              <a:ext uri="{FF2B5EF4-FFF2-40B4-BE49-F238E27FC236}">
                <a16:creationId xmlns:a16="http://schemas.microsoft.com/office/drawing/2014/main" id="{89726A2F-1337-4BD7-9C01-FDEAF5E5A0CF}"/>
              </a:ext>
            </a:extLst>
          </p:cNvPr>
          <p:cNvGrpSpPr>
            <a:grpSpLocks/>
          </p:cNvGrpSpPr>
          <p:nvPr/>
        </p:nvGrpSpPr>
        <p:grpSpPr bwMode="auto">
          <a:xfrm>
            <a:off x="2686050" y="1397000"/>
            <a:ext cx="630238" cy="533400"/>
            <a:chOff x="-44" y="1473"/>
            <a:chExt cx="981" cy="1105"/>
          </a:xfrm>
        </p:grpSpPr>
        <p:pic>
          <p:nvPicPr>
            <p:cNvPr id="79908" name="Picture 94" descr="desktop_computer_stylized_medium">
              <a:extLst>
                <a:ext uri="{FF2B5EF4-FFF2-40B4-BE49-F238E27FC236}">
                  <a16:creationId xmlns:a16="http://schemas.microsoft.com/office/drawing/2014/main" id="{AE1A33DB-1C55-4588-8F70-8A05C1730D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909" name="Freeform 95">
              <a:extLst>
                <a:ext uri="{FF2B5EF4-FFF2-40B4-BE49-F238E27FC236}">
                  <a16:creationId xmlns:a16="http://schemas.microsoft.com/office/drawing/2014/main" id="{62AB6454-95D0-4081-8BC3-AA236B9E4E8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9905" name="Group 96">
            <a:extLst>
              <a:ext uri="{FF2B5EF4-FFF2-40B4-BE49-F238E27FC236}">
                <a16:creationId xmlns:a16="http://schemas.microsoft.com/office/drawing/2014/main" id="{A797DCBB-4C8D-47D0-9E46-68033B285DB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264150" y="1423988"/>
            <a:ext cx="654050" cy="579437"/>
            <a:chOff x="-44" y="1473"/>
            <a:chExt cx="981" cy="1105"/>
          </a:xfrm>
        </p:grpSpPr>
        <p:pic>
          <p:nvPicPr>
            <p:cNvPr id="79906" name="Picture 97" descr="desktop_computer_stylized_medium">
              <a:extLst>
                <a:ext uri="{FF2B5EF4-FFF2-40B4-BE49-F238E27FC236}">
                  <a16:creationId xmlns:a16="http://schemas.microsoft.com/office/drawing/2014/main" id="{AF0F90CC-396D-4740-9595-BC28E25459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907" name="Freeform 98">
              <a:extLst>
                <a:ext uri="{FF2B5EF4-FFF2-40B4-BE49-F238E27FC236}">
                  <a16:creationId xmlns:a16="http://schemas.microsoft.com/office/drawing/2014/main" id="{6FDAD6CF-3392-409D-91FD-352FD469C8A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Footer Placeholder 5">
            <a:extLst>
              <a:ext uri="{FF2B5EF4-FFF2-40B4-BE49-F238E27FC236}">
                <a16:creationId xmlns:a16="http://schemas.microsoft.com/office/drawing/2014/main" id="{7F895DBA-4B98-4466-999D-7F51C65F9E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80899" name="Slide Number Placeholder 6">
            <a:extLst>
              <a:ext uri="{FF2B5EF4-FFF2-40B4-BE49-F238E27FC236}">
                <a16:creationId xmlns:a16="http://schemas.microsoft.com/office/drawing/2014/main" id="{4DB61E50-5505-4039-B965-B6D527A93C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1168687E-71F4-4A79-A4A9-08B7B8D9ACC6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74756" name="Rectangle 2">
            <a:extLst>
              <a:ext uri="{FF2B5EF4-FFF2-40B4-BE49-F238E27FC236}">
                <a16:creationId xmlns:a16="http://schemas.microsoft.com/office/drawing/2014/main" id="{4E45EF5F-1632-4F29-BCA9-BF1AAC5EE87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Chapter 3 outline</a:t>
            </a:r>
          </a:p>
        </p:txBody>
      </p:sp>
      <p:sp>
        <p:nvSpPr>
          <p:cNvPr id="74757" name="Rectangle 3">
            <a:extLst>
              <a:ext uri="{FF2B5EF4-FFF2-40B4-BE49-F238E27FC236}">
                <a16:creationId xmlns:a16="http://schemas.microsoft.com/office/drawing/2014/main" id="{22659FDB-5368-4D65-B3A9-2D1F6DB09CF2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3.1 transport-layer services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3.2 multiplexing and demultiplexing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3.3 connectionless transport: UDP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3.4 principles of reliable data transfer</a:t>
            </a:r>
          </a:p>
        </p:txBody>
      </p:sp>
      <p:sp>
        <p:nvSpPr>
          <p:cNvPr id="74758" name="Rectangle 4">
            <a:extLst>
              <a:ext uri="{FF2B5EF4-FFF2-40B4-BE49-F238E27FC236}">
                <a16:creationId xmlns:a16="http://schemas.microsoft.com/office/drawing/2014/main" id="{82FE5F82-CD56-4221-A5D1-D5E3AE1242C1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00200"/>
            <a:ext cx="4251325" cy="4648200"/>
          </a:xfrm>
        </p:spPr>
        <p:txBody>
          <a:bodyPr/>
          <a:lstStyle/>
          <a:p>
            <a:pPr marL="566738" indent="-566738">
              <a:buFont typeface="Wingdings" charset="0"/>
              <a:buNone/>
              <a:defRPr/>
            </a:pPr>
            <a:r>
              <a:rPr lang="en-US">
                <a:solidFill>
                  <a:srgbClr val="CC0000"/>
                </a:solidFill>
                <a:ea typeface="ＭＳ Ｐゴシック" charset="0"/>
                <a:cs typeface="+mn-cs"/>
              </a:rPr>
              <a:t>3.5 connection-oriented transport: TCP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segment structure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reliable data transfer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solidFill>
                  <a:srgbClr val="CC0000"/>
                </a:solidFill>
                <a:ea typeface="ＭＳ Ｐゴシック" charset="0"/>
              </a:rPr>
              <a:t>flow control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connection management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3.6 principles of congestion control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3.7 TCP congestion control</a:t>
            </a:r>
          </a:p>
        </p:txBody>
      </p:sp>
      <p:pic>
        <p:nvPicPr>
          <p:cNvPr id="80903" name="Picture 5" descr="underline_base">
            <a:extLst>
              <a:ext uri="{FF2B5EF4-FFF2-40B4-BE49-F238E27FC236}">
                <a16:creationId xmlns:a16="http://schemas.microsoft.com/office/drawing/2014/main" id="{BFD71022-077E-46B2-9CFE-6EF12852EA68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313" y="1039813"/>
            <a:ext cx="438785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Footer Placeholder 5">
            <a:extLst>
              <a:ext uri="{FF2B5EF4-FFF2-40B4-BE49-F238E27FC236}">
                <a16:creationId xmlns:a16="http://schemas.microsoft.com/office/drawing/2014/main" id="{7D95A17C-59F1-4B23-A5CF-88ABD16D202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81923" name="Slide Number Placeholder 6">
            <a:extLst>
              <a:ext uri="{FF2B5EF4-FFF2-40B4-BE49-F238E27FC236}">
                <a16:creationId xmlns:a16="http://schemas.microsoft.com/office/drawing/2014/main" id="{43A32B9B-CE91-4101-99D2-162738537F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1E3675AB-4CF9-47E7-8717-C45EED9A1567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75780" name="Rectangle 2">
            <a:extLst>
              <a:ext uri="{FF2B5EF4-FFF2-40B4-BE49-F238E27FC236}">
                <a16:creationId xmlns:a16="http://schemas.microsoft.com/office/drawing/2014/main" id="{62A00722-7F5E-406D-BE17-FFD8CEB4C13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41313" y="171450"/>
            <a:ext cx="7772400" cy="974725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TCP flow control</a:t>
            </a:r>
          </a:p>
        </p:txBody>
      </p:sp>
      <p:sp>
        <p:nvSpPr>
          <p:cNvPr id="81925" name="Rectangle 72">
            <a:extLst>
              <a:ext uri="{FF2B5EF4-FFF2-40B4-BE49-F238E27FC236}">
                <a16:creationId xmlns:a16="http://schemas.microsoft.com/office/drawing/2014/main" id="{2028B133-F46B-4A14-AC98-DDB0F3EDD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855663"/>
            <a:ext cx="2524125" cy="3854450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1926" name="Freeform 32">
            <a:extLst>
              <a:ext uri="{FF2B5EF4-FFF2-40B4-BE49-F238E27FC236}">
                <a16:creationId xmlns:a16="http://schemas.microsoft.com/office/drawing/2014/main" id="{747C5030-F516-4453-A6F9-A62BE19EF4BF}"/>
              </a:ext>
            </a:extLst>
          </p:cNvPr>
          <p:cNvSpPr>
            <a:spLocks/>
          </p:cNvSpPr>
          <p:nvPr/>
        </p:nvSpPr>
        <p:spPr bwMode="auto">
          <a:xfrm>
            <a:off x="7851775" y="849313"/>
            <a:ext cx="581025" cy="4206875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7" name="Rectangle 40">
            <a:extLst>
              <a:ext uri="{FF2B5EF4-FFF2-40B4-BE49-F238E27FC236}">
                <a16:creationId xmlns:a16="http://schemas.microsoft.com/office/drawing/2014/main" id="{F347D0C5-41E4-4805-8CEF-60B14ACC3D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4475" y="957263"/>
            <a:ext cx="2533650" cy="3814762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1928" name="Oval 31">
            <a:extLst>
              <a:ext uri="{FF2B5EF4-FFF2-40B4-BE49-F238E27FC236}">
                <a16:creationId xmlns:a16="http://schemas.microsoft.com/office/drawing/2014/main" id="{EEEBD089-76D3-4719-9EBA-0C5CACF7EA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225" y="1014413"/>
            <a:ext cx="1377950" cy="5969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latin typeface="Arial" panose="020B0604020202020204" pitchFamily="34" charset="0"/>
              </a:rPr>
              <a:t>application</a:t>
            </a:r>
          </a:p>
          <a:p>
            <a:r>
              <a:rPr lang="en-US" altLang="en-US">
                <a:latin typeface="Arial" panose="020B0604020202020204" pitchFamily="34" charset="0"/>
              </a:rPr>
              <a:t>process</a:t>
            </a:r>
          </a:p>
        </p:txBody>
      </p:sp>
      <p:grpSp>
        <p:nvGrpSpPr>
          <p:cNvPr id="81929" name="Group 47">
            <a:extLst>
              <a:ext uri="{FF2B5EF4-FFF2-40B4-BE49-F238E27FC236}">
                <a16:creationId xmlns:a16="http://schemas.microsoft.com/office/drawing/2014/main" id="{D3B9E85E-3EDB-4C1F-A4E8-5DF0276C5DAF}"/>
              </a:ext>
            </a:extLst>
          </p:cNvPr>
          <p:cNvGrpSpPr>
            <a:grpSpLocks/>
          </p:cNvGrpSpPr>
          <p:nvPr/>
        </p:nvGrpSpPr>
        <p:grpSpPr bwMode="auto">
          <a:xfrm>
            <a:off x="5632450" y="2082800"/>
            <a:ext cx="1795463" cy="688975"/>
            <a:chOff x="1173" y="2345"/>
            <a:chExt cx="1131" cy="434"/>
          </a:xfrm>
        </p:grpSpPr>
        <p:sp>
          <p:nvSpPr>
            <p:cNvPr id="81975" name="Rectangle 44">
              <a:extLst>
                <a:ext uri="{FF2B5EF4-FFF2-40B4-BE49-F238E27FC236}">
                  <a16:creationId xmlns:a16="http://schemas.microsoft.com/office/drawing/2014/main" id="{82F8F16F-DF8E-4358-83C7-3D63340D7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" y="2345"/>
              <a:ext cx="1131" cy="434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1976" name="Text Box 46">
              <a:extLst>
                <a:ext uri="{FF2B5EF4-FFF2-40B4-BE49-F238E27FC236}">
                  <a16:creationId xmlns:a16="http://schemas.microsoft.com/office/drawing/2014/main" id="{A0454DFD-5254-40B5-8337-0A988F4BEF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5" y="2368"/>
              <a:ext cx="995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TCP socket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receiver buffers</a:t>
              </a:r>
            </a:p>
          </p:txBody>
        </p:sp>
      </p:grpSp>
      <p:sp>
        <p:nvSpPr>
          <p:cNvPr id="81930" name="Oval 48">
            <a:extLst>
              <a:ext uri="{FF2B5EF4-FFF2-40B4-BE49-F238E27FC236}">
                <a16:creationId xmlns:a16="http://schemas.microsoft.com/office/drawing/2014/main" id="{7E83EFA2-6E85-4106-B2B0-B26B4896C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3106738"/>
            <a:ext cx="1562100" cy="5969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81931" name="Text Box 64">
            <a:extLst>
              <a:ext uri="{FF2B5EF4-FFF2-40B4-BE49-F238E27FC236}">
                <a16:creationId xmlns:a16="http://schemas.microsoft.com/office/drawing/2014/main" id="{2F2940F7-D3C5-40E1-BDC9-4D7E5744E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4013" y="3130550"/>
            <a:ext cx="5556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TCP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code</a:t>
            </a:r>
          </a:p>
        </p:txBody>
      </p:sp>
      <p:sp>
        <p:nvSpPr>
          <p:cNvPr id="81932" name="Oval 65">
            <a:extLst>
              <a:ext uri="{FF2B5EF4-FFF2-40B4-BE49-F238E27FC236}">
                <a16:creationId xmlns:a16="http://schemas.microsoft.com/office/drawing/2014/main" id="{B2A38FDD-2C8A-4BB5-AC76-E1D1031EB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8663" y="4092575"/>
            <a:ext cx="1562100" cy="5969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81933" name="Text Box 66">
            <a:extLst>
              <a:ext uri="{FF2B5EF4-FFF2-40B4-BE49-F238E27FC236}">
                <a16:creationId xmlns:a16="http://schemas.microsoft.com/office/drawing/2014/main" id="{7F3E65FC-18E1-4FD8-A3BA-51D7E2DC3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1950" y="4116388"/>
            <a:ext cx="5556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IP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code</a:t>
            </a:r>
          </a:p>
        </p:txBody>
      </p:sp>
      <p:sp>
        <p:nvSpPr>
          <p:cNvPr id="81934" name="Freeform 61">
            <a:extLst>
              <a:ext uri="{FF2B5EF4-FFF2-40B4-BE49-F238E27FC236}">
                <a16:creationId xmlns:a16="http://schemas.microsoft.com/office/drawing/2014/main" id="{125CEA1D-2E4D-42D8-998A-55AFC58F6C26}"/>
              </a:ext>
            </a:extLst>
          </p:cNvPr>
          <p:cNvSpPr>
            <a:spLocks/>
          </p:cNvSpPr>
          <p:nvPr/>
        </p:nvSpPr>
        <p:spPr bwMode="auto">
          <a:xfrm>
            <a:off x="6310313" y="2649538"/>
            <a:ext cx="530225" cy="2505075"/>
          </a:xfrm>
          <a:custGeom>
            <a:avLst/>
            <a:gdLst>
              <a:gd name="T0" fmla="*/ 2147483646 w 412"/>
              <a:gd name="T1" fmla="*/ 2147483646 h 2005"/>
              <a:gd name="T2" fmla="*/ 2147483646 w 412"/>
              <a:gd name="T3" fmla="*/ 0 h 2005"/>
              <a:gd name="T4" fmla="*/ 2147483646 w 412"/>
              <a:gd name="T5" fmla="*/ 2147483646 h 200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12" h="2005">
                <a:moveTo>
                  <a:pt x="56" y="2005"/>
                </a:moveTo>
                <a:cubicBezTo>
                  <a:pt x="80" y="1671"/>
                  <a:pt x="0" y="0"/>
                  <a:pt x="206" y="0"/>
                </a:cubicBezTo>
                <a:cubicBezTo>
                  <a:pt x="412" y="0"/>
                  <a:pt x="307" y="1587"/>
                  <a:pt x="334" y="2005"/>
                </a:cubicBezTo>
              </a:path>
            </a:pathLst>
          </a:custGeom>
          <a:noFill/>
          <a:ln w="3810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1935" name="Line 68">
            <a:extLst>
              <a:ext uri="{FF2B5EF4-FFF2-40B4-BE49-F238E27FC236}">
                <a16:creationId xmlns:a16="http://schemas.microsoft.com/office/drawing/2014/main" id="{AAD76BA0-8043-42FF-9A1D-5BDA4D041210}"/>
              </a:ext>
            </a:extLst>
          </p:cNvPr>
          <p:cNvSpPr>
            <a:spLocks noChangeShapeType="1"/>
          </p:cNvSpPr>
          <p:nvPr/>
        </p:nvSpPr>
        <p:spPr bwMode="auto">
          <a:xfrm>
            <a:off x="5318125" y="3841750"/>
            <a:ext cx="254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1936" name="Line 69">
            <a:extLst>
              <a:ext uri="{FF2B5EF4-FFF2-40B4-BE49-F238E27FC236}">
                <a16:creationId xmlns:a16="http://schemas.microsoft.com/office/drawing/2014/main" id="{EC10B34E-9FD0-4998-9D82-8E838BAC6033}"/>
              </a:ext>
            </a:extLst>
          </p:cNvPr>
          <p:cNvSpPr>
            <a:spLocks noChangeShapeType="1"/>
          </p:cNvSpPr>
          <p:nvPr/>
        </p:nvSpPr>
        <p:spPr bwMode="auto">
          <a:xfrm>
            <a:off x="5330825" y="1990725"/>
            <a:ext cx="254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81937" name="Group 56">
            <a:extLst>
              <a:ext uri="{FF2B5EF4-FFF2-40B4-BE49-F238E27FC236}">
                <a16:creationId xmlns:a16="http://schemas.microsoft.com/office/drawing/2014/main" id="{C334753B-7F42-4EA0-ABAB-716AA4003AED}"/>
              </a:ext>
            </a:extLst>
          </p:cNvPr>
          <p:cNvGrpSpPr>
            <a:grpSpLocks/>
          </p:cNvGrpSpPr>
          <p:nvPr/>
        </p:nvGrpSpPr>
        <p:grpSpPr bwMode="auto">
          <a:xfrm>
            <a:off x="6307138" y="1874838"/>
            <a:ext cx="533400" cy="206375"/>
            <a:chOff x="2003" y="1816"/>
            <a:chExt cx="336" cy="130"/>
          </a:xfrm>
        </p:grpSpPr>
        <p:sp>
          <p:nvSpPr>
            <p:cNvPr id="81971" name="Rectangle 16">
              <a:extLst>
                <a:ext uri="{FF2B5EF4-FFF2-40B4-BE49-F238E27FC236}">
                  <a16:creationId xmlns:a16="http://schemas.microsoft.com/office/drawing/2014/main" id="{C72503C3-AA81-4C49-A894-5DEB74502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" y="1816"/>
              <a:ext cx="336" cy="13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1972" name="Rectangle 17">
              <a:extLst>
                <a:ext uri="{FF2B5EF4-FFF2-40B4-BE49-F238E27FC236}">
                  <a16:creationId xmlns:a16="http://schemas.microsoft.com/office/drawing/2014/main" id="{0504181E-15C5-410A-9E22-34040D542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5" y="1833"/>
              <a:ext cx="110" cy="9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1973" name="Rectangle 18">
              <a:extLst>
                <a:ext uri="{FF2B5EF4-FFF2-40B4-BE49-F238E27FC236}">
                  <a16:creationId xmlns:a16="http://schemas.microsoft.com/office/drawing/2014/main" id="{69D609E4-687D-4870-86BA-D3F0C1EA1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1891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1974" name="Rectangle 19">
              <a:extLst>
                <a:ext uri="{FF2B5EF4-FFF2-40B4-BE49-F238E27FC236}">
                  <a16:creationId xmlns:a16="http://schemas.microsoft.com/office/drawing/2014/main" id="{ED923235-E084-41D5-9A2C-D124F5E43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1892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81938" name="Freeform 63">
            <a:extLst>
              <a:ext uri="{FF2B5EF4-FFF2-40B4-BE49-F238E27FC236}">
                <a16:creationId xmlns:a16="http://schemas.microsoft.com/office/drawing/2014/main" id="{50C03D16-696C-4F90-9416-07A1C38758CC}"/>
              </a:ext>
            </a:extLst>
          </p:cNvPr>
          <p:cNvSpPr>
            <a:spLocks/>
          </p:cNvSpPr>
          <p:nvPr/>
        </p:nvSpPr>
        <p:spPr bwMode="auto">
          <a:xfrm rot="10800000">
            <a:off x="6299200" y="1544638"/>
            <a:ext cx="530225" cy="595312"/>
          </a:xfrm>
          <a:custGeom>
            <a:avLst/>
            <a:gdLst>
              <a:gd name="T0" fmla="*/ 2147483646 w 412"/>
              <a:gd name="T1" fmla="*/ 2147483646 h 2005"/>
              <a:gd name="T2" fmla="*/ 2147483646 w 412"/>
              <a:gd name="T3" fmla="*/ 0 h 2005"/>
              <a:gd name="T4" fmla="*/ 2147483646 w 412"/>
              <a:gd name="T5" fmla="*/ 2147483646 h 200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12" h="2005">
                <a:moveTo>
                  <a:pt x="56" y="2005"/>
                </a:moveTo>
                <a:cubicBezTo>
                  <a:pt x="80" y="1671"/>
                  <a:pt x="0" y="0"/>
                  <a:pt x="206" y="0"/>
                </a:cubicBezTo>
                <a:cubicBezTo>
                  <a:pt x="412" y="0"/>
                  <a:pt x="307" y="1587"/>
                  <a:pt x="334" y="2005"/>
                </a:cubicBezTo>
              </a:path>
            </a:pathLst>
          </a:custGeom>
          <a:noFill/>
          <a:ln w="38100" cap="flat" cmpd="sng">
            <a:solidFill>
              <a:srgbClr val="CC0000"/>
            </a:solidFill>
            <a:prstDash val="solid"/>
            <a:round/>
            <a:headEnd type="triangl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81939" name="Group 77">
            <a:extLst>
              <a:ext uri="{FF2B5EF4-FFF2-40B4-BE49-F238E27FC236}">
                <a16:creationId xmlns:a16="http://schemas.microsoft.com/office/drawing/2014/main" id="{D8379BD4-B672-4DB1-97CD-5B30428F62E4}"/>
              </a:ext>
            </a:extLst>
          </p:cNvPr>
          <p:cNvGrpSpPr>
            <a:grpSpLocks/>
          </p:cNvGrpSpPr>
          <p:nvPr/>
        </p:nvGrpSpPr>
        <p:grpSpPr bwMode="auto">
          <a:xfrm>
            <a:off x="5489575" y="4827588"/>
            <a:ext cx="1006475" cy="211137"/>
            <a:chOff x="314" y="1591"/>
            <a:chExt cx="634" cy="133"/>
          </a:xfrm>
        </p:grpSpPr>
        <p:sp>
          <p:nvSpPr>
            <p:cNvPr id="81968" name="Rectangle 74">
              <a:extLst>
                <a:ext uri="{FF2B5EF4-FFF2-40B4-BE49-F238E27FC236}">
                  <a16:creationId xmlns:a16="http://schemas.microsoft.com/office/drawing/2014/main" id="{9F730C1A-DDCB-4BEC-B88A-93BD1FF08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" y="1591"/>
              <a:ext cx="634" cy="13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1969" name="Line 75">
              <a:extLst>
                <a:ext uri="{FF2B5EF4-FFF2-40B4-BE49-F238E27FC236}">
                  <a16:creationId xmlns:a16="http://schemas.microsoft.com/office/drawing/2014/main" id="{D4178F64-1154-4F57-8D80-95BB77F260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" y="1594"/>
              <a:ext cx="0" cy="130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81970" name="Line 76">
              <a:extLst>
                <a:ext uri="{FF2B5EF4-FFF2-40B4-BE49-F238E27FC236}">
                  <a16:creationId xmlns:a16="http://schemas.microsoft.com/office/drawing/2014/main" id="{C58610BC-758E-4124-89DC-F9A284552E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" y="1594"/>
              <a:ext cx="0" cy="130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81940" name="Rectangle 80">
            <a:extLst>
              <a:ext uri="{FF2B5EF4-FFF2-40B4-BE49-F238E27FC236}">
                <a16:creationId xmlns:a16="http://schemas.microsoft.com/office/drawing/2014/main" id="{07353A9C-703A-41B3-BC93-076975225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8638" y="3892550"/>
            <a:ext cx="876300" cy="209550"/>
          </a:xfrm>
          <a:prstGeom prst="rec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1941" name="Rectangle 86">
            <a:extLst>
              <a:ext uri="{FF2B5EF4-FFF2-40B4-BE49-F238E27FC236}">
                <a16:creationId xmlns:a16="http://schemas.microsoft.com/office/drawing/2014/main" id="{C848FECE-8E9E-4C6D-85A7-1EF576423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2851150"/>
            <a:ext cx="720725" cy="2095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1942" name="Rectangle 91">
            <a:extLst>
              <a:ext uri="{FF2B5EF4-FFF2-40B4-BE49-F238E27FC236}">
                <a16:creationId xmlns:a16="http://schemas.microsoft.com/office/drawing/2014/main" id="{E91BA331-726E-4E62-8E3E-7BD76326B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3738" y="3892550"/>
            <a:ext cx="720725" cy="2095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1943" name="Rectangle 92">
            <a:extLst>
              <a:ext uri="{FF2B5EF4-FFF2-40B4-BE49-F238E27FC236}">
                <a16:creationId xmlns:a16="http://schemas.microsoft.com/office/drawing/2014/main" id="{401B67EC-2574-4918-95C1-079BFF73D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8975" y="4824413"/>
            <a:ext cx="733425" cy="21272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81944" name="Group 99">
            <a:extLst>
              <a:ext uri="{FF2B5EF4-FFF2-40B4-BE49-F238E27FC236}">
                <a16:creationId xmlns:a16="http://schemas.microsoft.com/office/drawing/2014/main" id="{9D980EE0-A49D-4C4F-A983-19D57C3B8910}"/>
              </a:ext>
            </a:extLst>
          </p:cNvPr>
          <p:cNvGrpSpPr>
            <a:grpSpLocks/>
          </p:cNvGrpSpPr>
          <p:nvPr/>
        </p:nvGrpSpPr>
        <p:grpSpPr bwMode="auto">
          <a:xfrm>
            <a:off x="8002588" y="1657350"/>
            <a:ext cx="1146175" cy="703263"/>
            <a:chOff x="638" y="1651"/>
            <a:chExt cx="722" cy="443"/>
          </a:xfrm>
        </p:grpSpPr>
        <p:sp>
          <p:nvSpPr>
            <p:cNvPr id="81965" name="Text Box 95">
              <a:extLst>
                <a:ext uri="{FF2B5EF4-FFF2-40B4-BE49-F238E27FC236}">
                  <a16:creationId xmlns:a16="http://schemas.microsoft.com/office/drawing/2014/main" id="{3E0BF9DB-66B2-46A7-8CCE-294A4D8A4B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" y="1651"/>
              <a:ext cx="72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application</a:t>
              </a:r>
            </a:p>
          </p:txBody>
        </p:sp>
        <p:sp>
          <p:nvSpPr>
            <p:cNvPr id="81966" name="Text Box 96">
              <a:extLst>
                <a:ext uri="{FF2B5EF4-FFF2-40B4-BE49-F238E27FC236}">
                  <a16:creationId xmlns:a16="http://schemas.microsoft.com/office/drawing/2014/main" id="{C357FB2F-318D-483A-A550-4FAB359975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" y="1882"/>
              <a:ext cx="27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OS</a:t>
              </a:r>
            </a:p>
          </p:txBody>
        </p:sp>
        <p:sp>
          <p:nvSpPr>
            <p:cNvPr id="81967" name="Line 98">
              <a:extLst>
                <a:ext uri="{FF2B5EF4-FFF2-40B4-BE49-F238E27FC236}">
                  <a16:creationId xmlns:a16="http://schemas.microsoft.com/office/drawing/2014/main" id="{D78C7890-1A5A-49A2-822B-2F16A05EAE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" y="1870"/>
              <a:ext cx="54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81945" name="Text Box 103">
            <a:extLst>
              <a:ext uri="{FF2B5EF4-FFF2-40B4-BE49-F238E27FC236}">
                <a16:creationId xmlns:a16="http://schemas.microsoft.com/office/drawing/2014/main" id="{093C676D-212B-4961-9385-3A445B3014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05425" y="5637213"/>
            <a:ext cx="27146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Tahoma" panose="020B0604030504040204" pitchFamily="34" charset="0"/>
              </a:rPr>
              <a:t>receiver protocol stack</a:t>
            </a:r>
          </a:p>
        </p:txBody>
      </p:sp>
      <p:sp>
        <p:nvSpPr>
          <p:cNvPr id="81946" name="Text Box 104">
            <a:extLst>
              <a:ext uri="{FF2B5EF4-FFF2-40B4-BE49-F238E27FC236}">
                <a16:creationId xmlns:a16="http://schemas.microsoft.com/office/drawing/2014/main" id="{43EB211A-D8B5-421F-9C5A-3861BA114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4538" y="1314450"/>
            <a:ext cx="3192462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application may 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remove data from 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TCP socket buffers …. </a:t>
            </a:r>
          </a:p>
        </p:txBody>
      </p:sp>
      <p:sp>
        <p:nvSpPr>
          <p:cNvPr id="81947" name="Line 105">
            <a:extLst>
              <a:ext uri="{FF2B5EF4-FFF2-40B4-BE49-F238E27FC236}">
                <a16:creationId xmlns:a16="http://schemas.microsoft.com/office/drawing/2014/main" id="{E384CA2B-4619-419B-B1CD-4508C8B7F751}"/>
              </a:ext>
            </a:extLst>
          </p:cNvPr>
          <p:cNvSpPr>
            <a:spLocks noChangeShapeType="1"/>
          </p:cNvSpPr>
          <p:nvPr/>
        </p:nvSpPr>
        <p:spPr bwMode="auto">
          <a:xfrm>
            <a:off x="5224463" y="1730375"/>
            <a:ext cx="10414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1948" name="Text Box 106">
            <a:extLst>
              <a:ext uri="{FF2B5EF4-FFF2-40B4-BE49-F238E27FC236}">
                <a16:creationId xmlns:a16="http://schemas.microsoft.com/office/drawing/2014/main" id="{A41ED1C8-82E6-4768-B785-4044D08234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8800" y="2525713"/>
            <a:ext cx="2081213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… slower than TCP 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receiver is delivering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(sender is sending)</a:t>
            </a:r>
          </a:p>
        </p:txBody>
      </p:sp>
      <p:sp>
        <p:nvSpPr>
          <p:cNvPr id="81949" name="Line 108">
            <a:extLst>
              <a:ext uri="{FF2B5EF4-FFF2-40B4-BE49-F238E27FC236}">
                <a16:creationId xmlns:a16="http://schemas.microsoft.com/office/drawing/2014/main" id="{417DAB0A-83C5-496D-A4B5-5859BCADEF53}"/>
              </a:ext>
            </a:extLst>
          </p:cNvPr>
          <p:cNvSpPr>
            <a:spLocks noChangeShapeType="1"/>
          </p:cNvSpPr>
          <p:nvPr/>
        </p:nvSpPr>
        <p:spPr bwMode="auto">
          <a:xfrm>
            <a:off x="5145088" y="2935288"/>
            <a:ext cx="544512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1950" name="Line 115">
            <a:extLst>
              <a:ext uri="{FF2B5EF4-FFF2-40B4-BE49-F238E27FC236}">
                <a16:creationId xmlns:a16="http://schemas.microsoft.com/office/drawing/2014/main" id="{A3B72D5E-D85E-4F1F-978D-1B0EF2C4C3F5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3338" y="5189538"/>
            <a:ext cx="0" cy="349250"/>
          </a:xfrm>
          <a:prstGeom prst="line">
            <a:avLst/>
          </a:prstGeom>
          <a:noFill/>
          <a:ln w="28575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1951" name="Text Box 116">
            <a:extLst>
              <a:ext uri="{FF2B5EF4-FFF2-40B4-BE49-F238E27FC236}">
                <a16:creationId xmlns:a16="http://schemas.microsoft.com/office/drawing/2014/main" id="{DC029770-6869-4B17-91E8-7FFD585521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1138" y="5249863"/>
            <a:ext cx="11334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from sender</a:t>
            </a:r>
          </a:p>
        </p:txBody>
      </p:sp>
      <p:grpSp>
        <p:nvGrpSpPr>
          <p:cNvPr id="384123" name="Group 123">
            <a:extLst>
              <a:ext uri="{FF2B5EF4-FFF2-40B4-BE49-F238E27FC236}">
                <a16:creationId xmlns:a16="http://schemas.microsoft.com/office/drawing/2014/main" id="{28C4BE3B-48F5-451E-9358-22C4D3600B30}"/>
              </a:ext>
            </a:extLst>
          </p:cNvPr>
          <p:cNvGrpSpPr>
            <a:grpSpLocks/>
          </p:cNvGrpSpPr>
          <p:nvPr/>
        </p:nvGrpSpPr>
        <p:grpSpPr bwMode="auto">
          <a:xfrm>
            <a:off x="363538" y="4194175"/>
            <a:ext cx="5395912" cy="1755775"/>
            <a:chOff x="221" y="2091"/>
            <a:chExt cx="3399" cy="1106"/>
          </a:xfrm>
        </p:grpSpPr>
        <p:sp>
          <p:nvSpPr>
            <p:cNvPr id="81958" name="Line 82">
              <a:extLst>
                <a:ext uri="{FF2B5EF4-FFF2-40B4-BE49-F238E27FC236}">
                  <a16:creationId xmlns:a16="http://schemas.microsoft.com/office/drawing/2014/main" id="{4F68003A-1CF0-4397-A9B1-D8F9B77E56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0" y="2455"/>
              <a:ext cx="0" cy="130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81959" name="Rectangle 110">
              <a:extLst>
                <a:ext uri="{FF2B5EF4-FFF2-40B4-BE49-F238E27FC236}">
                  <a16:creationId xmlns:a16="http://schemas.microsoft.com/office/drawing/2014/main" id="{3B035D85-5AE1-4CC7-BD5F-AC2594A7E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" y="2219"/>
              <a:ext cx="2295" cy="97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1960" name="Text Box 111">
              <a:extLst>
                <a:ext uri="{FF2B5EF4-FFF2-40B4-BE49-F238E27FC236}">
                  <a16:creationId xmlns:a16="http://schemas.microsoft.com/office/drawing/2014/main" id="{BC6F2B3F-6CB8-43D3-8D8A-82A1FC9F73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9" y="2315"/>
              <a:ext cx="2263" cy="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/>
                <a:t>receiver controls sender, so sender won</a:t>
              </a:r>
              <a:r>
                <a:rPr lang="ja-JP" altLang="en-US" sz="2000"/>
                <a:t>’</a:t>
              </a:r>
              <a:r>
                <a:rPr lang="en-US" altLang="ja-JP" sz="2000"/>
                <a:t>t overflow receiver</a:t>
              </a:r>
              <a:r>
                <a:rPr lang="ja-JP" altLang="en-US" sz="2000"/>
                <a:t>’</a:t>
              </a:r>
              <a:r>
                <a:rPr lang="en-US" altLang="ja-JP" sz="2000"/>
                <a:t>s buffer by transmitting too much, too fast</a:t>
              </a:r>
              <a:endParaRPr lang="en-US" altLang="en-US" sz="1000"/>
            </a:p>
          </p:txBody>
        </p:sp>
        <p:grpSp>
          <p:nvGrpSpPr>
            <p:cNvPr id="81961" name="Group 112">
              <a:extLst>
                <a:ext uri="{FF2B5EF4-FFF2-40B4-BE49-F238E27FC236}">
                  <a16:creationId xmlns:a16="http://schemas.microsoft.com/office/drawing/2014/main" id="{69725546-F213-41AD-87A4-263206AF0D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" y="2091"/>
              <a:ext cx="1217" cy="327"/>
              <a:chOff x="3486" y="272"/>
              <a:chExt cx="1134" cy="327"/>
            </a:xfrm>
          </p:grpSpPr>
          <p:sp>
            <p:nvSpPr>
              <p:cNvPr id="81963" name="Rectangle 113">
                <a:extLst>
                  <a:ext uri="{FF2B5EF4-FFF2-40B4-BE49-F238E27FC236}">
                    <a16:creationId xmlns:a16="http://schemas.microsoft.com/office/drawing/2014/main" id="{13B18BD9-5C01-4055-9D89-0FCD2FD91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6" y="330"/>
                <a:ext cx="1134" cy="22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1964" name="Text Box 114">
                <a:extLst>
                  <a:ext uri="{FF2B5EF4-FFF2-40B4-BE49-F238E27FC236}">
                    <a16:creationId xmlns:a16="http://schemas.microsoft.com/office/drawing/2014/main" id="{3BAB2C72-D7D2-4063-85D1-E03708912C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39" y="272"/>
                <a:ext cx="1011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800" i="1">
                    <a:solidFill>
                      <a:srgbClr val="CC0000"/>
                    </a:solidFill>
                  </a:rPr>
                  <a:t>flow control</a:t>
                </a:r>
              </a:p>
            </p:txBody>
          </p:sp>
        </p:grpSp>
        <p:sp>
          <p:nvSpPr>
            <p:cNvPr id="81962" name="Line 117">
              <a:extLst>
                <a:ext uri="{FF2B5EF4-FFF2-40B4-BE49-F238E27FC236}">
                  <a16:creationId xmlns:a16="http://schemas.microsoft.com/office/drawing/2014/main" id="{EB2C2DFF-036D-4DD9-BBC9-D76AC46A02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5" y="2578"/>
              <a:ext cx="0" cy="2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81953" name="Line 118">
            <a:extLst>
              <a:ext uri="{FF2B5EF4-FFF2-40B4-BE49-F238E27FC236}">
                <a16:creationId xmlns:a16="http://schemas.microsoft.com/office/drawing/2014/main" id="{DCA3917E-1823-4283-836D-3A2FC5719927}"/>
              </a:ext>
            </a:extLst>
          </p:cNvPr>
          <p:cNvSpPr>
            <a:spLocks noChangeShapeType="1"/>
          </p:cNvSpPr>
          <p:nvPr/>
        </p:nvSpPr>
        <p:spPr bwMode="auto">
          <a:xfrm>
            <a:off x="7847013" y="4767263"/>
            <a:ext cx="0" cy="46355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pic>
        <p:nvPicPr>
          <p:cNvPr id="81954" name="Picture 120" descr="underline_base">
            <a:extLst>
              <a:ext uri="{FF2B5EF4-FFF2-40B4-BE49-F238E27FC236}">
                <a16:creationId xmlns:a16="http://schemas.microsoft.com/office/drawing/2014/main" id="{65F4D370-27E2-4988-A284-1C5D93BBF714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475" y="893763"/>
            <a:ext cx="4570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955" name="Group 124">
            <a:extLst>
              <a:ext uri="{FF2B5EF4-FFF2-40B4-BE49-F238E27FC236}">
                <a16:creationId xmlns:a16="http://schemas.microsoft.com/office/drawing/2014/main" id="{20B9FD24-3533-417E-83A1-5376E2DD616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85138" y="4360863"/>
            <a:ext cx="869950" cy="906462"/>
            <a:chOff x="-44" y="1473"/>
            <a:chExt cx="981" cy="1105"/>
          </a:xfrm>
        </p:grpSpPr>
        <p:pic>
          <p:nvPicPr>
            <p:cNvPr id="81956" name="Picture 125" descr="desktop_computer_stylized_medium">
              <a:extLst>
                <a:ext uri="{FF2B5EF4-FFF2-40B4-BE49-F238E27FC236}">
                  <a16:creationId xmlns:a16="http://schemas.microsoft.com/office/drawing/2014/main" id="{91982FCB-79C6-4B09-AF1B-2AABF11724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57" name="Freeform 126">
              <a:extLst>
                <a:ext uri="{FF2B5EF4-FFF2-40B4-BE49-F238E27FC236}">
                  <a16:creationId xmlns:a16="http://schemas.microsoft.com/office/drawing/2014/main" id="{F26C2801-7CDD-4021-BF02-7CF90D54103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4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Footer Placeholder 5">
            <a:extLst>
              <a:ext uri="{FF2B5EF4-FFF2-40B4-BE49-F238E27FC236}">
                <a16:creationId xmlns:a16="http://schemas.microsoft.com/office/drawing/2014/main" id="{0459B6BA-BAA4-4A32-B071-845A977E8A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82947" name="Slide Number Placeholder 6">
            <a:extLst>
              <a:ext uri="{FF2B5EF4-FFF2-40B4-BE49-F238E27FC236}">
                <a16:creationId xmlns:a16="http://schemas.microsoft.com/office/drawing/2014/main" id="{A2E38733-FDAC-455D-9C2A-438C370D3E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401A982B-1EFE-461D-B4C3-D7D5860E29AE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76804" name="Rectangle 2">
            <a:extLst>
              <a:ext uri="{FF2B5EF4-FFF2-40B4-BE49-F238E27FC236}">
                <a16:creationId xmlns:a16="http://schemas.microsoft.com/office/drawing/2014/main" id="{D3EA1D2C-0142-4E92-9D0A-01CCFD74052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41313" y="171450"/>
            <a:ext cx="7772400" cy="974725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TCP flow control</a:t>
            </a:r>
          </a:p>
        </p:txBody>
      </p:sp>
      <p:pic>
        <p:nvPicPr>
          <p:cNvPr id="82949" name="Picture 51" descr="underline_base">
            <a:extLst>
              <a:ext uri="{FF2B5EF4-FFF2-40B4-BE49-F238E27FC236}">
                <a16:creationId xmlns:a16="http://schemas.microsoft.com/office/drawing/2014/main" id="{4F6E01DE-8B18-4B7C-896B-8AEFB37C1F37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475" y="893763"/>
            <a:ext cx="4570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2950" name="Group 72">
            <a:extLst>
              <a:ext uri="{FF2B5EF4-FFF2-40B4-BE49-F238E27FC236}">
                <a16:creationId xmlns:a16="http://schemas.microsoft.com/office/drawing/2014/main" id="{36BDF16F-801B-49A2-A78C-87B5A789B49C}"/>
              </a:ext>
            </a:extLst>
          </p:cNvPr>
          <p:cNvGrpSpPr>
            <a:grpSpLocks/>
          </p:cNvGrpSpPr>
          <p:nvPr/>
        </p:nvGrpSpPr>
        <p:grpSpPr bwMode="auto">
          <a:xfrm>
            <a:off x="5995988" y="2230438"/>
            <a:ext cx="2578100" cy="2155825"/>
            <a:chOff x="512" y="1294"/>
            <a:chExt cx="1888" cy="1358"/>
          </a:xfrm>
        </p:grpSpPr>
        <p:grpSp>
          <p:nvGrpSpPr>
            <p:cNvPr id="82964" name="Group 17">
              <a:extLst>
                <a:ext uri="{FF2B5EF4-FFF2-40B4-BE49-F238E27FC236}">
                  <a16:creationId xmlns:a16="http://schemas.microsoft.com/office/drawing/2014/main" id="{39A7D7F7-BAC7-4D83-B647-1A01D03342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32" y="1410"/>
              <a:ext cx="336" cy="130"/>
              <a:chOff x="2003" y="1816"/>
              <a:chExt cx="336" cy="130"/>
            </a:xfrm>
          </p:grpSpPr>
          <p:sp>
            <p:nvSpPr>
              <p:cNvPr id="82973" name="Rectangle 18">
                <a:extLst>
                  <a:ext uri="{FF2B5EF4-FFF2-40B4-BE49-F238E27FC236}">
                    <a16:creationId xmlns:a16="http://schemas.microsoft.com/office/drawing/2014/main" id="{8870C367-A7C5-4350-BAAC-FE1CF0F01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3" y="1816"/>
                <a:ext cx="336" cy="130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2974" name="Rectangle 19">
                <a:extLst>
                  <a:ext uri="{FF2B5EF4-FFF2-40B4-BE49-F238E27FC236}">
                    <a16:creationId xmlns:a16="http://schemas.microsoft.com/office/drawing/2014/main" id="{7C7C9BE9-430F-4F6C-B0A5-CF9179D86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" y="1833"/>
                <a:ext cx="108" cy="9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2975" name="Rectangle 20">
                <a:extLst>
                  <a:ext uri="{FF2B5EF4-FFF2-40B4-BE49-F238E27FC236}">
                    <a16:creationId xmlns:a16="http://schemas.microsoft.com/office/drawing/2014/main" id="{1D4C54D9-9767-443D-94A2-F66C77FC55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" y="1891"/>
                <a:ext cx="28" cy="35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2976" name="Rectangle 21">
                <a:extLst>
                  <a:ext uri="{FF2B5EF4-FFF2-40B4-BE49-F238E27FC236}">
                    <a16:creationId xmlns:a16="http://schemas.microsoft.com/office/drawing/2014/main" id="{A8A63D17-9855-4B20-B6B5-1721B2B93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6" y="1892"/>
                <a:ext cx="29" cy="35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82965" name="Rectangle 52">
              <a:extLst>
                <a:ext uri="{FF2B5EF4-FFF2-40B4-BE49-F238E27FC236}">
                  <a16:creationId xmlns:a16="http://schemas.microsoft.com/office/drawing/2014/main" id="{CFA0E451-CF53-4637-A179-19682BBEC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" y="1522"/>
              <a:ext cx="1871" cy="896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966" name="Line 53">
              <a:extLst>
                <a:ext uri="{FF2B5EF4-FFF2-40B4-BE49-F238E27FC236}">
                  <a16:creationId xmlns:a16="http://schemas.microsoft.com/office/drawing/2014/main" id="{A424915B-B69D-4E79-81EE-D266E8D29E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2" y="1863"/>
              <a:ext cx="188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82967" name="AutoShape 54">
              <a:extLst>
                <a:ext uri="{FF2B5EF4-FFF2-40B4-BE49-F238E27FC236}">
                  <a16:creationId xmlns:a16="http://schemas.microsoft.com/office/drawing/2014/main" id="{D1853133-9C96-422A-9B11-34FB38D79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0" y="1294"/>
              <a:ext cx="157" cy="288"/>
            </a:xfrm>
            <a:prstGeom prst="upArrow">
              <a:avLst>
                <a:gd name="adj1" fmla="val 50000"/>
                <a:gd name="adj2" fmla="val 45860"/>
              </a:avLst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968" name="Rectangle 55" descr="Dark upward diagonal">
              <a:extLst>
                <a:ext uri="{FF2B5EF4-FFF2-40B4-BE49-F238E27FC236}">
                  <a16:creationId xmlns:a16="http://schemas.microsoft.com/office/drawing/2014/main" id="{9A740F9D-8637-413F-ADF2-243AE74B0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6"/>
              <a:ext cx="1848" cy="555"/>
            </a:xfrm>
            <a:prstGeom prst="rect">
              <a:avLst/>
            </a:prstGeom>
            <a:pattFill prst="dkUpDiag">
              <a:fgClr>
                <a:srgbClr val="FFFF00"/>
              </a:fgClr>
              <a:bgClr>
                <a:schemeClr val="bg1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969" name="AutoShape 56">
              <a:extLst>
                <a:ext uri="{FF2B5EF4-FFF2-40B4-BE49-F238E27FC236}">
                  <a16:creationId xmlns:a16="http://schemas.microsoft.com/office/drawing/2014/main" id="{58240E38-F5D4-4D40-AF01-AAE13E2DB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2" y="2364"/>
              <a:ext cx="157" cy="288"/>
            </a:xfrm>
            <a:prstGeom prst="upArrow">
              <a:avLst>
                <a:gd name="adj1" fmla="val 50000"/>
                <a:gd name="adj2" fmla="val 45860"/>
              </a:avLst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970" name="Text Box 57">
              <a:extLst>
                <a:ext uri="{FF2B5EF4-FFF2-40B4-BE49-F238E27FC236}">
                  <a16:creationId xmlns:a16="http://schemas.microsoft.com/office/drawing/2014/main" id="{DAA2CA74-0AA3-476E-B7DE-936A99292F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4" y="1568"/>
              <a:ext cx="1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latin typeface="Tahoma" panose="020B0604030504040204" pitchFamily="34" charset="0"/>
                </a:rPr>
                <a:t>buffered data</a:t>
              </a:r>
            </a:p>
          </p:txBody>
        </p:sp>
        <p:sp>
          <p:nvSpPr>
            <p:cNvPr id="82971" name="Line 58">
              <a:extLst>
                <a:ext uri="{FF2B5EF4-FFF2-40B4-BE49-F238E27FC236}">
                  <a16:creationId xmlns:a16="http://schemas.microsoft.com/office/drawing/2014/main" id="{E284BD78-F176-4B88-9832-6B027C5ED2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2" y="1857"/>
              <a:ext cx="1878" cy="7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82972" name="Text Box 59">
              <a:extLst>
                <a:ext uri="{FF2B5EF4-FFF2-40B4-BE49-F238E27FC236}">
                  <a16:creationId xmlns:a16="http://schemas.microsoft.com/office/drawing/2014/main" id="{26CB7BFD-31D4-46F0-BE16-3D8D206DC4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3" y="2020"/>
              <a:ext cx="15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latin typeface="Tahoma" panose="020B0604030504040204" pitchFamily="34" charset="0"/>
                </a:rPr>
                <a:t>free buffer space</a:t>
              </a:r>
            </a:p>
          </p:txBody>
        </p:sp>
      </p:grpSp>
      <p:sp>
        <p:nvSpPr>
          <p:cNvPr id="82951" name="Text Box 62">
            <a:extLst>
              <a:ext uri="{FF2B5EF4-FFF2-40B4-BE49-F238E27FC236}">
                <a16:creationId xmlns:a16="http://schemas.microsoft.com/office/drawing/2014/main" id="{C5B76E12-9D93-4A0F-A62E-2BB4C60846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8575" y="3375025"/>
            <a:ext cx="6731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latin typeface="Courier New" panose="02070309020205020404" pitchFamily="49" charset="0"/>
              </a:rPr>
              <a:t>rwnd</a:t>
            </a:r>
          </a:p>
        </p:txBody>
      </p:sp>
      <p:sp>
        <p:nvSpPr>
          <p:cNvPr id="82952" name="Line 64">
            <a:extLst>
              <a:ext uri="{FF2B5EF4-FFF2-40B4-BE49-F238E27FC236}">
                <a16:creationId xmlns:a16="http://schemas.microsoft.com/office/drawing/2014/main" id="{93BE0313-B9E8-42DD-B176-66F52D4CC8B3}"/>
              </a:ext>
            </a:extLst>
          </p:cNvPr>
          <p:cNvSpPr>
            <a:spLocks noChangeShapeType="1"/>
          </p:cNvSpPr>
          <p:nvPr/>
        </p:nvSpPr>
        <p:spPr bwMode="auto">
          <a:xfrm>
            <a:off x="5619750" y="3108325"/>
            <a:ext cx="0" cy="322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2953" name="Line 65">
            <a:extLst>
              <a:ext uri="{FF2B5EF4-FFF2-40B4-BE49-F238E27FC236}">
                <a16:creationId xmlns:a16="http://schemas.microsoft.com/office/drawing/2014/main" id="{3C5BBE66-D388-4CA2-8564-D6ECFAC4F4F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19750" y="3633788"/>
            <a:ext cx="0" cy="322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2954" name="Line 66">
            <a:extLst>
              <a:ext uri="{FF2B5EF4-FFF2-40B4-BE49-F238E27FC236}">
                <a16:creationId xmlns:a16="http://schemas.microsoft.com/office/drawing/2014/main" id="{7DCE0794-A49D-45F9-978C-0C881F4617D1}"/>
              </a:ext>
            </a:extLst>
          </p:cNvPr>
          <p:cNvSpPr>
            <a:spLocks noChangeShapeType="1"/>
          </p:cNvSpPr>
          <p:nvPr/>
        </p:nvSpPr>
        <p:spPr bwMode="auto">
          <a:xfrm>
            <a:off x="5465763" y="3965575"/>
            <a:ext cx="476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2955" name="Line 67">
            <a:extLst>
              <a:ext uri="{FF2B5EF4-FFF2-40B4-BE49-F238E27FC236}">
                <a16:creationId xmlns:a16="http://schemas.microsoft.com/office/drawing/2014/main" id="{B873AF31-C6BD-4577-8F6C-9C7C0EFFE75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14975" y="3097213"/>
            <a:ext cx="1968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2956" name="Line 68">
            <a:extLst>
              <a:ext uri="{FF2B5EF4-FFF2-40B4-BE49-F238E27FC236}">
                <a16:creationId xmlns:a16="http://schemas.microsoft.com/office/drawing/2014/main" id="{03A69682-7936-4670-B80A-A403BC2B3ECA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7988" y="2571750"/>
            <a:ext cx="476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2957" name="Line 69">
            <a:extLst>
              <a:ext uri="{FF2B5EF4-FFF2-40B4-BE49-F238E27FC236}">
                <a16:creationId xmlns:a16="http://schemas.microsoft.com/office/drawing/2014/main" id="{939E920B-70D0-4DC7-A7ED-229CB628D09A}"/>
              </a:ext>
            </a:extLst>
          </p:cNvPr>
          <p:cNvSpPr>
            <a:spLocks noChangeShapeType="1"/>
          </p:cNvSpPr>
          <p:nvPr/>
        </p:nvSpPr>
        <p:spPr bwMode="auto">
          <a:xfrm>
            <a:off x="5876925" y="2576513"/>
            <a:ext cx="0" cy="177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2958" name="Line 70">
            <a:extLst>
              <a:ext uri="{FF2B5EF4-FFF2-40B4-BE49-F238E27FC236}">
                <a16:creationId xmlns:a16="http://schemas.microsoft.com/office/drawing/2014/main" id="{FD699541-97D1-4972-86DD-B41D7E38BA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75338" y="3000375"/>
            <a:ext cx="0" cy="9540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2959" name="Text Box 71">
            <a:extLst>
              <a:ext uri="{FF2B5EF4-FFF2-40B4-BE49-F238E27FC236}">
                <a16:creationId xmlns:a16="http://schemas.microsoft.com/office/drawing/2014/main" id="{8FB69807-C412-476A-85B3-D4A00A0D29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2813" y="2736850"/>
            <a:ext cx="12842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latin typeface="Courier New" panose="02070309020205020404" pitchFamily="49" charset="0"/>
              </a:rPr>
              <a:t>RcvBuffer</a:t>
            </a:r>
          </a:p>
        </p:txBody>
      </p:sp>
      <p:sp>
        <p:nvSpPr>
          <p:cNvPr id="82960" name="Text Box 73">
            <a:extLst>
              <a:ext uri="{FF2B5EF4-FFF2-40B4-BE49-F238E27FC236}">
                <a16:creationId xmlns:a16="http://schemas.microsoft.com/office/drawing/2014/main" id="{6DAC60AC-FAE3-4EA6-B247-B9732F65B6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3150" y="4365625"/>
            <a:ext cx="222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latin typeface="Tahoma" panose="020B0604030504040204" pitchFamily="34" charset="0"/>
              </a:rPr>
              <a:t>TCP segment payloads</a:t>
            </a:r>
          </a:p>
        </p:txBody>
      </p:sp>
      <p:sp>
        <p:nvSpPr>
          <p:cNvPr id="82961" name="Text Box 74">
            <a:extLst>
              <a:ext uri="{FF2B5EF4-FFF2-40B4-BE49-F238E27FC236}">
                <a16:creationId xmlns:a16="http://schemas.microsoft.com/office/drawing/2014/main" id="{DAE1AAD4-5878-4282-A598-1EE5DCFDC1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6175" y="1865313"/>
            <a:ext cx="21304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latin typeface="Tahoma" panose="020B0604030504040204" pitchFamily="34" charset="0"/>
              </a:rPr>
              <a:t>to application process</a:t>
            </a:r>
          </a:p>
        </p:txBody>
      </p:sp>
      <p:sp>
        <p:nvSpPr>
          <p:cNvPr id="82962" name="Rectangle 75">
            <a:extLst>
              <a:ext uri="{FF2B5EF4-FFF2-40B4-BE49-F238E27FC236}">
                <a16:creationId xmlns:a16="http://schemas.microsoft.com/office/drawing/2014/main" id="{D030AF72-5771-4297-9A40-3D6F8443F54F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93713" y="1549400"/>
            <a:ext cx="4054475" cy="4906963"/>
          </a:xfrm>
        </p:spPr>
        <p:txBody>
          <a:bodyPr/>
          <a:lstStyle/>
          <a:p>
            <a:r>
              <a:rPr lang="en-US" altLang="en-US" sz="2400"/>
              <a:t>receiver </a:t>
            </a:r>
            <a:r>
              <a:rPr lang="ja-JP" altLang="en-US" sz="2400"/>
              <a:t>“</a:t>
            </a:r>
            <a:r>
              <a:rPr lang="en-US" altLang="ja-JP" sz="2400"/>
              <a:t>advertises</a:t>
            </a:r>
            <a:r>
              <a:rPr lang="ja-JP" altLang="en-US" sz="2400"/>
              <a:t>”</a:t>
            </a:r>
            <a:r>
              <a:rPr lang="en-US" altLang="ja-JP" sz="2400"/>
              <a:t> free buffer space by including </a:t>
            </a:r>
            <a:r>
              <a:rPr lang="en-US" altLang="ja-JP" sz="2400" b="1">
                <a:latin typeface="Courier New" panose="02070309020205020404" pitchFamily="49" charset="0"/>
              </a:rPr>
              <a:t>rwnd</a:t>
            </a:r>
            <a:r>
              <a:rPr lang="en-US" altLang="ja-JP" sz="2400"/>
              <a:t> value in TCP header of receiver-to-sender segments</a:t>
            </a:r>
          </a:p>
          <a:p>
            <a:pPr lvl="1"/>
            <a:r>
              <a:rPr lang="en-US" altLang="en-US" sz="2000" b="1">
                <a:latin typeface="Courier New" panose="02070309020205020404" pitchFamily="49" charset="0"/>
              </a:rPr>
              <a:t>RcvBuffer </a:t>
            </a:r>
            <a:r>
              <a:rPr lang="en-US" altLang="en-US" sz="2000"/>
              <a:t>size set via socket options (typical default is 4096 bytes)</a:t>
            </a:r>
          </a:p>
          <a:p>
            <a:pPr lvl="1"/>
            <a:r>
              <a:rPr lang="en-US" altLang="en-US" sz="2000"/>
              <a:t>many operating systems autoadjust </a:t>
            </a:r>
            <a:r>
              <a:rPr lang="en-US" altLang="en-US" sz="2000" b="1">
                <a:latin typeface="Courier New" panose="02070309020205020404" pitchFamily="49" charset="0"/>
              </a:rPr>
              <a:t>RcvBuffer</a:t>
            </a:r>
            <a:endParaRPr lang="en-US" altLang="en-US" sz="2000"/>
          </a:p>
          <a:p>
            <a:r>
              <a:rPr lang="en-US" altLang="en-US" sz="2400"/>
              <a:t>sender limits amount of unacked (</a:t>
            </a:r>
            <a:r>
              <a:rPr lang="ja-JP" altLang="en-US" sz="2400"/>
              <a:t>“</a:t>
            </a:r>
            <a:r>
              <a:rPr lang="en-US" altLang="ja-JP" sz="2400"/>
              <a:t>in-flight</a:t>
            </a:r>
            <a:r>
              <a:rPr lang="ja-JP" altLang="en-US" sz="2400"/>
              <a:t>”</a:t>
            </a:r>
            <a:r>
              <a:rPr lang="en-US" altLang="ja-JP" sz="2400"/>
              <a:t>) data to receiver</a:t>
            </a:r>
            <a:r>
              <a:rPr lang="ja-JP" altLang="en-US" sz="2400"/>
              <a:t>’</a:t>
            </a:r>
            <a:r>
              <a:rPr lang="en-US" altLang="ja-JP" sz="2400"/>
              <a:t>s </a:t>
            </a:r>
            <a:r>
              <a:rPr lang="en-US" altLang="ja-JP" sz="2400" b="1">
                <a:latin typeface="Courier New" panose="02070309020205020404" pitchFamily="49" charset="0"/>
              </a:rPr>
              <a:t>rwnd </a:t>
            </a:r>
            <a:r>
              <a:rPr lang="en-US" altLang="ja-JP" sz="2400"/>
              <a:t>value </a:t>
            </a:r>
          </a:p>
          <a:p>
            <a:r>
              <a:rPr lang="en-US" altLang="en-US" sz="2400"/>
              <a:t>guarantees receive buffer will not overflow</a:t>
            </a:r>
          </a:p>
        </p:txBody>
      </p:sp>
      <p:sp>
        <p:nvSpPr>
          <p:cNvPr id="82963" name="Text Box 76">
            <a:extLst>
              <a:ext uri="{FF2B5EF4-FFF2-40B4-BE49-F238E27FC236}">
                <a16:creationId xmlns:a16="http://schemas.microsoft.com/office/drawing/2014/main" id="{2F8BB6D8-1A01-491C-B085-1756FE6B14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37238" y="5018088"/>
            <a:ext cx="2695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>
                <a:latin typeface="Tahoma" panose="020B0604030504040204" pitchFamily="34" charset="0"/>
              </a:rPr>
              <a:t>receiver-side buffering</a:t>
            </a: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Footer Placeholder 5">
            <a:extLst>
              <a:ext uri="{FF2B5EF4-FFF2-40B4-BE49-F238E27FC236}">
                <a16:creationId xmlns:a16="http://schemas.microsoft.com/office/drawing/2014/main" id="{C2362114-A98B-466F-B51C-7D0D4D5745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83971" name="Slide Number Placeholder 6">
            <a:extLst>
              <a:ext uri="{FF2B5EF4-FFF2-40B4-BE49-F238E27FC236}">
                <a16:creationId xmlns:a16="http://schemas.microsoft.com/office/drawing/2014/main" id="{F45D254C-2DC4-4C16-AFA5-D5E820CE14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5A5D108E-46C7-4B45-95C5-A2C83A369E85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77828" name="Rectangle 2">
            <a:extLst>
              <a:ext uri="{FF2B5EF4-FFF2-40B4-BE49-F238E27FC236}">
                <a16:creationId xmlns:a16="http://schemas.microsoft.com/office/drawing/2014/main" id="{7FB38C42-BCB1-4875-A3D1-E63B4044AF5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Chapter 3 outline</a:t>
            </a:r>
          </a:p>
        </p:txBody>
      </p:sp>
      <p:sp>
        <p:nvSpPr>
          <p:cNvPr id="77829" name="Rectangle 3">
            <a:extLst>
              <a:ext uri="{FF2B5EF4-FFF2-40B4-BE49-F238E27FC236}">
                <a16:creationId xmlns:a16="http://schemas.microsoft.com/office/drawing/2014/main" id="{79D3BA11-FAA5-4F0F-8143-EDA20CBA165D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3.1 transport-layer services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3.2 multiplexing and demultiplexing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3.3 connectionless transport: UDP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3.4 principles of reliable data transfer</a:t>
            </a:r>
          </a:p>
        </p:txBody>
      </p:sp>
      <p:sp>
        <p:nvSpPr>
          <p:cNvPr id="77830" name="Rectangle 4">
            <a:extLst>
              <a:ext uri="{FF2B5EF4-FFF2-40B4-BE49-F238E27FC236}">
                <a16:creationId xmlns:a16="http://schemas.microsoft.com/office/drawing/2014/main" id="{05979374-F970-420A-95E0-67C4AAA15D74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00200"/>
            <a:ext cx="4251325" cy="4648200"/>
          </a:xfrm>
        </p:spPr>
        <p:txBody>
          <a:bodyPr/>
          <a:lstStyle/>
          <a:p>
            <a:pPr marL="566738" indent="-566738">
              <a:buFont typeface="Wingdings" charset="0"/>
              <a:buNone/>
              <a:defRPr/>
            </a:pPr>
            <a:r>
              <a:rPr lang="en-US">
                <a:solidFill>
                  <a:srgbClr val="CC0000"/>
                </a:solidFill>
                <a:ea typeface="ＭＳ Ｐゴシック" charset="0"/>
                <a:cs typeface="+mn-cs"/>
              </a:rPr>
              <a:t>3.5 connection-oriented transport: TCP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segment structure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reliable data transfer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flow control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solidFill>
                  <a:srgbClr val="CC0000"/>
                </a:solidFill>
                <a:ea typeface="ＭＳ Ｐゴシック" charset="0"/>
              </a:rPr>
              <a:t>connection management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3.6 principles of congestion control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3.7 TCP congestion control</a:t>
            </a:r>
          </a:p>
        </p:txBody>
      </p:sp>
      <p:pic>
        <p:nvPicPr>
          <p:cNvPr id="83975" name="Picture 5" descr="underline_base">
            <a:extLst>
              <a:ext uri="{FF2B5EF4-FFF2-40B4-BE49-F238E27FC236}">
                <a16:creationId xmlns:a16="http://schemas.microsoft.com/office/drawing/2014/main" id="{C11D8C11-9302-4772-8246-FB5B97BC8A4B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313" y="1039813"/>
            <a:ext cx="438785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Footer Placeholder 4">
            <a:extLst>
              <a:ext uri="{FF2B5EF4-FFF2-40B4-BE49-F238E27FC236}">
                <a16:creationId xmlns:a16="http://schemas.microsoft.com/office/drawing/2014/main" id="{B2D373F3-84B7-47F6-98CE-7C7E1ACC10A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84995" name="Slide Number Placeholder 5">
            <a:extLst>
              <a:ext uri="{FF2B5EF4-FFF2-40B4-BE49-F238E27FC236}">
                <a16:creationId xmlns:a16="http://schemas.microsoft.com/office/drawing/2014/main" id="{D056CE22-A54A-40A7-9711-6E31015934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6BC5D2A5-0510-46DB-9416-1778592FFF03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84996" name="Picture 88" descr="underline_base">
            <a:extLst>
              <a:ext uri="{FF2B5EF4-FFF2-40B4-BE49-F238E27FC236}">
                <a16:creationId xmlns:a16="http://schemas.microsoft.com/office/drawing/2014/main" id="{162A0BC3-4446-4789-9F19-6C60D0ABA5F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675" y="833438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997" name="Rectangle 62">
            <a:extLst>
              <a:ext uri="{FF2B5EF4-FFF2-40B4-BE49-F238E27FC236}">
                <a16:creationId xmlns:a16="http://schemas.microsoft.com/office/drawing/2014/main" id="{D0A648A1-7221-4C12-8036-53FAC58FA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9363" y="2936875"/>
            <a:ext cx="2279650" cy="2414588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4998" name="Rectangle 45">
            <a:extLst>
              <a:ext uri="{FF2B5EF4-FFF2-40B4-BE49-F238E27FC236}">
                <a16:creationId xmlns:a16="http://schemas.microsoft.com/office/drawing/2014/main" id="{1BE42A14-1231-4CBB-9701-BA32A3C19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9675" y="2990850"/>
            <a:ext cx="2270125" cy="24717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78855" name="Rectangle 2">
            <a:extLst>
              <a:ext uri="{FF2B5EF4-FFF2-40B4-BE49-F238E27FC236}">
                <a16:creationId xmlns:a16="http://schemas.microsoft.com/office/drawing/2014/main" id="{C07ABF1F-72A1-461A-A415-9E2015ADB3E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11175" y="193675"/>
            <a:ext cx="7772400" cy="911225"/>
          </a:xfrm>
        </p:spPr>
        <p:txBody>
          <a:bodyPr/>
          <a:lstStyle/>
          <a:p>
            <a:pPr>
              <a:defRPr/>
            </a:pPr>
            <a:r>
              <a:rPr lang="en-US" sz="3600">
                <a:ea typeface="ＭＳ Ｐゴシック" charset="0"/>
                <a:cs typeface="+mj-cs"/>
              </a:rPr>
              <a:t>Connection Management</a:t>
            </a:r>
            <a:endParaRPr lang="en-US">
              <a:ea typeface="ＭＳ Ｐゴシック" charset="0"/>
              <a:cs typeface="+mj-cs"/>
            </a:endParaRPr>
          </a:p>
        </p:txBody>
      </p:sp>
      <p:sp>
        <p:nvSpPr>
          <p:cNvPr id="85000" name="Rectangle 5">
            <a:extLst>
              <a:ext uri="{FF2B5EF4-FFF2-40B4-BE49-F238E27FC236}">
                <a16:creationId xmlns:a16="http://schemas.microsoft.com/office/drawing/2014/main" id="{7CC7FD51-EEAA-4AD5-ADBC-E93A4D497725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60400" y="1073150"/>
            <a:ext cx="8335963" cy="218757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800"/>
              <a:t>before exchanging data, sender/receiver </a:t>
            </a:r>
            <a:r>
              <a:rPr lang="ja-JP" altLang="en-US" sz="2800"/>
              <a:t>“</a:t>
            </a:r>
            <a:r>
              <a:rPr lang="en-US" altLang="ja-JP" sz="2800"/>
              <a:t>handshake</a:t>
            </a:r>
            <a:r>
              <a:rPr lang="ja-JP" altLang="en-US" sz="2800"/>
              <a:t>”</a:t>
            </a:r>
            <a:r>
              <a:rPr lang="en-US" altLang="ja-JP" sz="2800"/>
              <a:t>:</a:t>
            </a:r>
          </a:p>
          <a:p>
            <a:r>
              <a:rPr lang="en-US" altLang="en-US" sz="2400"/>
              <a:t>agree to establish connection (each knowing the other willing to establish connection)</a:t>
            </a:r>
          </a:p>
          <a:p>
            <a:r>
              <a:rPr lang="en-US" altLang="en-US" sz="2400"/>
              <a:t>agree on connection parameters</a:t>
            </a:r>
          </a:p>
        </p:txBody>
      </p:sp>
      <p:sp>
        <p:nvSpPr>
          <p:cNvPr id="85001" name="Line 55">
            <a:extLst>
              <a:ext uri="{FF2B5EF4-FFF2-40B4-BE49-F238E27FC236}">
                <a16:creationId xmlns:a16="http://schemas.microsoft.com/office/drawing/2014/main" id="{6030B5E2-1F77-4B9D-BD4A-6CAAB7AC3050}"/>
              </a:ext>
            </a:extLst>
          </p:cNvPr>
          <p:cNvSpPr>
            <a:spLocks noChangeShapeType="1"/>
          </p:cNvSpPr>
          <p:nvPr/>
        </p:nvSpPr>
        <p:spPr bwMode="auto">
          <a:xfrm>
            <a:off x="1209675" y="3432175"/>
            <a:ext cx="22701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5002" name="Text Box 6">
            <a:extLst>
              <a:ext uri="{FF2B5EF4-FFF2-40B4-BE49-F238E27FC236}">
                <a16:creationId xmlns:a16="http://schemas.microsoft.com/office/drawing/2014/main" id="{F616291F-6B58-496C-9FC2-3DE1930124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3963" y="3544888"/>
            <a:ext cx="2335212" cy="158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23018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connection state: ESTAB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connection variables:</a:t>
            </a:r>
          </a:p>
          <a:p>
            <a:pPr lvl="1">
              <a:lnSpc>
                <a:spcPct val="10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seq # client-to-server</a:t>
            </a:r>
          </a:p>
          <a:p>
            <a:pPr lvl="1">
              <a:lnSpc>
                <a:spcPct val="10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         server-to-client</a:t>
            </a:r>
          </a:p>
          <a:p>
            <a:pPr lvl="1">
              <a:lnSpc>
                <a:spcPct val="10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n-US" sz="1400" b="1">
                <a:latin typeface="Courier New" panose="02070309020205020404" pitchFamily="49" charset="0"/>
              </a:rPr>
              <a:t>rcvBuffer</a:t>
            </a:r>
            <a:r>
              <a:rPr lang="en-US" altLang="en-US" sz="1400">
                <a:latin typeface="Tahoma" panose="020B0604030504040204" pitchFamily="34" charset="0"/>
              </a:rPr>
              <a:t> size</a:t>
            </a:r>
          </a:p>
          <a:p>
            <a:pPr lvl="1">
              <a:lnSpc>
                <a:spcPct val="10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   at server,client </a:t>
            </a:r>
          </a:p>
          <a:p>
            <a:pPr lvl="1">
              <a:lnSpc>
                <a:spcPct val="10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           </a:t>
            </a:r>
          </a:p>
        </p:txBody>
      </p:sp>
      <p:grpSp>
        <p:nvGrpSpPr>
          <p:cNvPr id="85003" name="Group 46">
            <a:extLst>
              <a:ext uri="{FF2B5EF4-FFF2-40B4-BE49-F238E27FC236}">
                <a16:creationId xmlns:a16="http://schemas.microsoft.com/office/drawing/2014/main" id="{DBDDB6B1-1B15-45D7-8B8E-F398DAE40E0C}"/>
              </a:ext>
            </a:extLst>
          </p:cNvPr>
          <p:cNvGrpSpPr>
            <a:grpSpLocks/>
          </p:cNvGrpSpPr>
          <p:nvPr/>
        </p:nvGrpSpPr>
        <p:grpSpPr bwMode="auto">
          <a:xfrm>
            <a:off x="2157413" y="3346450"/>
            <a:ext cx="438150" cy="206375"/>
            <a:chOff x="344" y="1846"/>
            <a:chExt cx="336" cy="130"/>
          </a:xfrm>
        </p:grpSpPr>
        <p:sp>
          <p:nvSpPr>
            <p:cNvPr id="85065" name="Rectangle 47">
              <a:extLst>
                <a:ext uri="{FF2B5EF4-FFF2-40B4-BE49-F238E27FC236}">
                  <a16:creationId xmlns:a16="http://schemas.microsoft.com/office/drawing/2014/main" id="{85A96CF7-47B8-4A05-AA3F-5048A9340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" y="1846"/>
              <a:ext cx="336" cy="13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5066" name="Rectangle 48">
              <a:extLst>
                <a:ext uri="{FF2B5EF4-FFF2-40B4-BE49-F238E27FC236}">
                  <a16:creationId xmlns:a16="http://schemas.microsoft.com/office/drawing/2014/main" id="{A3C87FEC-B293-4DB9-9A17-1D12CA597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" y="1863"/>
              <a:ext cx="112" cy="9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5067" name="Rectangle 49">
              <a:extLst>
                <a:ext uri="{FF2B5EF4-FFF2-40B4-BE49-F238E27FC236}">
                  <a16:creationId xmlns:a16="http://schemas.microsoft.com/office/drawing/2014/main" id="{D37A9CBF-4B99-4BD7-A184-E508C49B9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" y="1921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5068" name="Rectangle 50">
              <a:extLst>
                <a:ext uri="{FF2B5EF4-FFF2-40B4-BE49-F238E27FC236}">
                  <a16:creationId xmlns:a16="http://schemas.microsoft.com/office/drawing/2014/main" id="{416B1091-BE71-477A-A92F-C00DAC14E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" y="1922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85004" name="Text Box 54">
            <a:extLst>
              <a:ext uri="{FF2B5EF4-FFF2-40B4-BE49-F238E27FC236}">
                <a16:creationId xmlns:a16="http://schemas.microsoft.com/office/drawing/2014/main" id="{08971157-7A19-46B7-9ECE-FC9C6B6F42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4113" y="3048000"/>
            <a:ext cx="1146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85005" name="Line 56">
            <a:extLst>
              <a:ext uri="{FF2B5EF4-FFF2-40B4-BE49-F238E27FC236}">
                <a16:creationId xmlns:a16="http://schemas.microsoft.com/office/drawing/2014/main" id="{7A6DBC1C-6A1B-400B-B4FD-C79E78DC63B8}"/>
              </a:ext>
            </a:extLst>
          </p:cNvPr>
          <p:cNvSpPr>
            <a:spLocks noChangeShapeType="1"/>
          </p:cNvSpPr>
          <p:nvPr/>
        </p:nvSpPr>
        <p:spPr bwMode="auto">
          <a:xfrm>
            <a:off x="1216025" y="4927600"/>
            <a:ext cx="22685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5006" name="Text Box 57">
            <a:extLst>
              <a:ext uri="{FF2B5EF4-FFF2-40B4-BE49-F238E27FC236}">
                <a16:creationId xmlns:a16="http://schemas.microsoft.com/office/drawing/2014/main" id="{8455CC7F-F69E-4C2E-8158-87C4CCF5C4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8400" y="4995863"/>
            <a:ext cx="9080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85007" name="Rectangle 58">
            <a:extLst>
              <a:ext uri="{FF2B5EF4-FFF2-40B4-BE49-F238E27FC236}">
                <a16:creationId xmlns:a16="http://schemas.microsoft.com/office/drawing/2014/main" id="{871CD9B5-D122-477D-AE76-59462E164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5349875"/>
            <a:ext cx="2335213" cy="1809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5008" name="Line 59">
            <a:extLst>
              <a:ext uri="{FF2B5EF4-FFF2-40B4-BE49-F238E27FC236}">
                <a16:creationId xmlns:a16="http://schemas.microsoft.com/office/drawing/2014/main" id="{BD651902-33E2-4440-ACE1-B389C2F40ED0}"/>
              </a:ext>
            </a:extLst>
          </p:cNvPr>
          <p:cNvSpPr>
            <a:spLocks noChangeShapeType="1"/>
          </p:cNvSpPr>
          <p:nvPr/>
        </p:nvSpPr>
        <p:spPr bwMode="auto">
          <a:xfrm>
            <a:off x="1209675" y="5338763"/>
            <a:ext cx="0" cy="236537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5009" name="Line 60">
            <a:extLst>
              <a:ext uri="{FF2B5EF4-FFF2-40B4-BE49-F238E27FC236}">
                <a16:creationId xmlns:a16="http://schemas.microsoft.com/office/drawing/2014/main" id="{056A57C1-E35E-4977-8135-89DA5F22B238}"/>
              </a:ext>
            </a:extLst>
          </p:cNvPr>
          <p:cNvSpPr>
            <a:spLocks noChangeShapeType="1"/>
          </p:cNvSpPr>
          <p:nvPr/>
        </p:nvSpPr>
        <p:spPr bwMode="auto">
          <a:xfrm>
            <a:off x="3473450" y="5310188"/>
            <a:ext cx="0" cy="236537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5010" name="Freeform 8">
            <a:extLst>
              <a:ext uri="{FF2B5EF4-FFF2-40B4-BE49-F238E27FC236}">
                <a16:creationId xmlns:a16="http://schemas.microsoft.com/office/drawing/2014/main" id="{D8C69789-EDA4-45F6-A552-E00E70A80D06}"/>
              </a:ext>
            </a:extLst>
          </p:cNvPr>
          <p:cNvSpPr>
            <a:spLocks/>
          </p:cNvSpPr>
          <p:nvPr/>
        </p:nvSpPr>
        <p:spPr bwMode="auto">
          <a:xfrm flipH="1">
            <a:off x="736600" y="2994025"/>
            <a:ext cx="468313" cy="2490788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11" name="Rectangle 63">
            <a:extLst>
              <a:ext uri="{FF2B5EF4-FFF2-40B4-BE49-F238E27FC236}">
                <a16:creationId xmlns:a16="http://schemas.microsoft.com/office/drawing/2014/main" id="{E669399A-F95B-4C54-9501-51457F18E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1488" y="2943225"/>
            <a:ext cx="2279650" cy="2414588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5012" name="Rectangle 64">
            <a:extLst>
              <a:ext uri="{FF2B5EF4-FFF2-40B4-BE49-F238E27FC236}">
                <a16:creationId xmlns:a16="http://schemas.microsoft.com/office/drawing/2014/main" id="{DA48CFFB-E26C-453E-A1C6-2045095D7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1800" y="2997200"/>
            <a:ext cx="2270125" cy="24717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5013" name="Line 65">
            <a:extLst>
              <a:ext uri="{FF2B5EF4-FFF2-40B4-BE49-F238E27FC236}">
                <a16:creationId xmlns:a16="http://schemas.microsoft.com/office/drawing/2014/main" id="{81F4AFB3-F786-43E7-ADA8-DE975CCA98C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11800" y="3438525"/>
            <a:ext cx="22701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5014" name="Text Box 66">
            <a:extLst>
              <a:ext uri="{FF2B5EF4-FFF2-40B4-BE49-F238E27FC236}">
                <a16:creationId xmlns:a16="http://schemas.microsoft.com/office/drawing/2014/main" id="{58BF839F-EA08-42C7-B4A0-9D2EC35F97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6088" y="3551238"/>
            <a:ext cx="2335212" cy="158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23018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connection state: ESTAB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connection Variables:</a:t>
            </a:r>
          </a:p>
          <a:p>
            <a:pPr lvl="1">
              <a:lnSpc>
                <a:spcPct val="10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seq # client-to-server</a:t>
            </a:r>
          </a:p>
          <a:p>
            <a:pPr lvl="1">
              <a:lnSpc>
                <a:spcPct val="10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          server-to-client</a:t>
            </a:r>
          </a:p>
          <a:p>
            <a:pPr lvl="1">
              <a:lnSpc>
                <a:spcPct val="10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n-US" sz="1400" b="1">
                <a:latin typeface="Courier New" panose="02070309020205020404" pitchFamily="49" charset="0"/>
              </a:rPr>
              <a:t>rcvBuffer</a:t>
            </a:r>
            <a:r>
              <a:rPr lang="en-US" altLang="en-US" sz="1400">
                <a:latin typeface="Tahoma" panose="020B0604030504040204" pitchFamily="34" charset="0"/>
              </a:rPr>
              <a:t> size</a:t>
            </a:r>
          </a:p>
          <a:p>
            <a:pPr lvl="1">
              <a:lnSpc>
                <a:spcPct val="10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   at server,client </a:t>
            </a:r>
          </a:p>
          <a:p>
            <a:pPr lvl="1">
              <a:lnSpc>
                <a:spcPct val="10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           </a:t>
            </a:r>
          </a:p>
        </p:txBody>
      </p:sp>
      <p:grpSp>
        <p:nvGrpSpPr>
          <p:cNvPr id="85015" name="Group 67">
            <a:extLst>
              <a:ext uri="{FF2B5EF4-FFF2-40B4-BE49-F238E27FC236}">
                <a16:creationId xmlns:a16="http://schemas.microsoft.com/office/drawing/2014/main" id="{397CEE50-4DB1-45D0-8EB1-6520042E8A30}"/>
              </a:ext>
            </a:extLst>
          </p:cNvPr>
          <p:cNvGrpSpPr>
            <a:grpSpLocks/>
          </p:cNvGrpSpPr>
          <p:nvPr/>
        </p:nvGrpSpPr>
        <p:grpSpPr bwMode="auto">
          <a:xfrm>
            <a:off x="6459538" y="3352800"/>
            <a:ext cx="438150" cy="206375"/>
            <a:chOff x="344" y="1846"/>
            <a:chExt cx="336" cy="130"/>
          </a:xfrm>
        </p:grpSpPr>
        <p:sp>
          <p:nvSpPr>
            <p:cNvPr id="85061" name="Rectangle 68">
              <a:extLst>
                <a:ext uri="{FF2B5EF4-FFF2-40B4-BE49-F238E27FC236}">
                  <a16:creationId xmlns:a16="http://schemas.microsoft.com/office/drawing/2014/main" id="{E1E9FB5E-B345-4BB1-A178-A0BA4EDF2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" y="1846"/>
              <a:ext cx="336" cy="13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5062" name="Rectangle 69">
              <a:extLst>
                <a:ext uri="{FF2B5EF4-FFF2-40B4-BE49-F238E27FC236}">
                  <a16:creationId xmlns:a16="http://schemas.microsoft.com/office/drawing/2014/main" id="{745B1A47-BC6D-428E-BC7D-45E3568CF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" y="1863"/>
              <a:ext cx="112" cy="9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5063" name="Rectangle 70">
              <a:extLst>
                <a:ext uri="{FF2B5EF4-FFF2-40B4-BE49-F238E27FC236}">
                  <a16:creationId xmlns:a16="http://schemas.microsoft.com/office/drawing/2014/main" id="{932F5909-14A6-4F66-ADB8-E3A1BD9C4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" y="1921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5064" name="Rectangle 71">
              <a:extLst>
                <a:ext uri="{FF2B5EF4-FFF2-40B4-BE49-F238E27FC236}">
                  <a16:creationId xmlns:a16="http://schemas.microsoft.com/office/drawing/2014/main" id="{12546D25-E8A4-451D-A4E9-88A346F61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" y="1922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85016" name="Text Box 72">
            <a:extLst>
              <a:ext uri="{FF2B5EF4-FFF2-40B4-BE49-F238E27FC236}">
                <a16:creationId xmlns:a16="http://schemas.microsoft.com/office/drawing/2014/main" id="{79564FFC-89D8-41B3-82E8-64E3332D8B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56238" y="3054350"/>
            <a:ext cx="1146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85017" name="Line 73">
            <a:extLst>
              <a:ext uri="{FF2B5EF4-FFF2-40B4-BE49-F238E27FC236}">
                <a16:creationId xmlns:a16="http://schemas.microsoft.com/office/drawing/2014/main" id="{1C043D57-87B9-4675-A092-F03158C35003}"/>
              </a:ext>
            </a:extLst>
          </p:cNvPr>
          <p:cNvSpPr>
            <a:spLocks noChangeShapeType="1"/>
          </p:cNvSpPr>
          <p:nvPr/>
        </p:nvSpPr>
        <p:spPr bwMode="auto">
          <a:xfrm>
            <a:off x="5518150" y="4933950"/>
            <a:ext cx="22685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5018" name="Text Box 74">
            <a:extLst>
              <a:ext uri="{FF2B5EF4-FFF2-40B4-BE49-F238E27FC236}">
                <a16:creationId xmlns:a16="http://schemas.microsoft.com/office/drawing/2014/main" id="{4683AC53-2F3F-4B8A-A0DA-D13BB4BC62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70525" y="5002213"/>
            <a:ext cx="9080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85019" name="Rectangle 75">
            <a:extLst>
              <a:ext uri="{FF2B5EF4-FFF2-40B4-BE49-F238E27FC236}">
                <a16:creationId xmlns:a16="http://schemas.microsoft.com/office/drawing/2014/main" id="{0BAF1B6C-16B8-492C-808B-7B2B5CD7B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3225" y="5356225"/>
            <a:ext cx="2335213" cy="1809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5020" name="Line 76">
            <a:extLst>
              <a:ext uri="{FF2B5EF4-FFF2-40B4-BE49-F238E27FC236}">
                <a16:creationId xmlns:a16="http://schemas.microsoft.com/office/drawing/2014/main" id="{BD391D8C-36D9-4598-A990-FA9C2286B6D3}"/>
              </a:ext>
            </a:extLst>
          </p:cNvPr>
          <p:cNvSpPr>
            <a:spLocks noChangeShapeType="1"/>
          </p:cNvSpPr>
          <p:nvPr/>
        </p:nvSpPr>
        <p:spPr bwMode="auto">
          <a:xfrm>
            <a:off x="5511800" y="5345113"/>
            <a:ext cx="0" cy="236537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5021" name="Line 77">
            <a:extLst>
              <a:ext uri="{FF2B5EF4-FFF2-40B4-BE49-F238E27FC236}">
                <a16:creationId xmlns:a16="http://schemas.microsoft.com/office/drawing/2014/main" id="{0DC0F148-F460-4D5A-B577-743924C7899B}"/>
              </a:ext>
            </a:extLst>
          </p:cNvPr>
          <p:cNvSpPr>
            <a:spLocks noChangeShapeType="1"/>
          </p:cNvSpPr>
          <p:nvPr/>
        </p:nvSpPr>
        <p:spPr bwMode="auto">
          <a:xfrm>
            <a:off x="7775575" y="5316538"/>
            <a:ext cx="0" cy="236537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5022" name="Freeform 78">
            <a:extLst>
              <a:ext uri="{FF2B5EF4-FFF2-40B4-BE49-F238E27FC236}">
                <a16:creationId xmlns:a16="http://schemas.microsoft.com/office/drawing/2014/main" id="{A9D2FF8E-24D5-489C-9A8B-153690B869FE}"/>
              </a:ext>
            </a:extLst>
          </p:cNvPr>
          <p:cNvSpPr>
            <a:spLocks/>
          </p:cNvSpPr>
          <p:nvPr/>
        </p:nvSpPr>
        <p:spPr bwMode="auto">
          <a:xfrm>
            <a:off x="7793038" y="2933700"/>
            <a:ext cx="468312" cy="2490788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23" name="Text Box 83">
            <a:extLst>
              <a:ext uri="{FF2B5EF4-FFF2-40B4-BE49-F238E27FC236}">
                <a16:creationId xmlns:a16="http://schemas.microsoft.com/office/drawing/2014/main" id="{56982A82-86F5-45FD-AB00-82D99F3680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7438" y="5815013"/>
            <a:ext cx="2894012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b="1">
                <a:latin typeface="Courier New" panose="02070309020205020404" pitchFamily="49" charset="0"/>
              </a:rPr>
              <a:t>Socket clientSocket =  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b="1">
                <a:latin typeface="Courier New" panose="02070309020205020404" pitchFamily="49" charset="0"/>
              </a:rPr>
              <a:t>  newSocket("hostname","port number");</a:t>
            </a:r>
          </a:p>
        </p:txBody>
      </p:sp>
      <p:sp>
        <p:nvSpPr>
          <p:cNvPr id="85024" name="Text Box 85">
            <a:extLst>
              <a:ext uri="{FF2B5EF4-FFF2-40B4-BE49-F238E27FC236}">
                <a16:creationId xmlns:a16="http://schemas.microsoft.com/office/drawing/2014/main" id="{3EB4CB30-BC75-4176-958A-841E75AD71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7975" y="5829300"/>
            <a:ext cx="28940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b="1">
                <a:latin typeface="Courier New" panose="02070309020205020404" pitchFamily="49" charset="0"/>
              </a:rPr>
              <a:t>Socket connectionSocket = welcomeSocket.accept();</a:t>
            </a:r>
          </a:p>
        </p:txBody>
      </p:sp>
      <p:grpSp>
        <p:nvGrpSpPr>
          <p:cNvPr id="85025" name="Group 89">
            <a:extLst>
              <a:ext uri="{FF2B5EF4-FFF2-40B4-BE49-F238E27FC236}">
                <a16:creationId xmlns:a16="http://schemas.microsoft.com/office/drawing/2014/main" id="{98B905CC-B14D-4C79-B301-B4890621E9F8}"/>
              </a:ext>
            </a:extLst>
          </p:cNvPr>
          <p:cNvGrpSpPr>
            <a:grpSpLocks/>
          </p:cNvGrpSpPr>
          <p:nvPr/>
        </p:nvGrpSpPr>
        <p:grpSpPr bwMode="auto">
          <a:xfrm>
            <a:off x="260350" y="5026025"/>
            <a:ext cx="698500" cy="612775"/>
            <a:chOff x="-44" y="1473"/>
            <a:chExt cx="981" cy="1105"/>
          </a:xfrm>
        </p:grpSpPr>
        <p:pic>
          <p:nvPicPr>
            <p:cNvPr id="85059" name="Picture 90" descr="desktop_computer_stylized_medium">
              <a:extLst>
                <a:ext uri="{FF2B5EF4-FFF2-40B4-BE49-F238E27FC236}">
                  <a16:creationId xmlns:a16="http://schemas.microsoft.com/office/drawing/2014/main" id="{61D2A0D2-AF84-4C08-9673-934F249738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060" name="Freeform 91">
              <a:extLst>
                <a:ext uri="{FF2B5EF4-FFF2-40B4-BE49-F238E27FC236}">
                  <a16:creationId xmlns:a16="http://schemas.microsoft.com/office/drawing/2014/main" id="{8D8FD770-1867-4050-85CA-B9AA600B05C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5026" name="Group 92">
            <a:extLst>
              <a:ext uri="{FF2B5EF4-FFF2-40B4-BE49-F238E27FC236}">
                <a16:creationId xmlns:a16="http://schemas.microsoft.com/office/drawing/2014/main" id="{69C3E8B8-F3BB-4C22-A562-EC5AD61D363D}"/>
              </a:ext>
            </a:extLst>
          </p:cNvPr>
          <p:cNvGrpSpPr>
            <a:grpSpLocks/>
          </p:cNvGrpSpPr>
          <p:nvPr/>
        </p:nvGrpSpPr>
        <p:grpSpPr bwMode="auto">
          <a:xfrm>
            <a:off x="8075613" y="4924425"/>
            <a:ext cx="415925" cy="627063"/>
            <a:chOff x="4140" y="429"/>
            <a:chExt cx="1425" cy="2396"/>
          </a:xfrm>
        </p:grpSpPr>
        <p:sp>
          <p:nvSpPr>
            <p:cNvPr id="85027" name="Freeform 93">
              <a:extLst>
                <a:ext uri="{FF2B5EF4-FFF2-40B4-BE49-F238E27FC236}">
                  <a16:creationId xmlns:a16="http://schemas.microsoft.com/office/drawing/2014/main" id="{9F753606-AAF9-4CE2-8CF7-9D5FA823A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28" name="Rectangle 94">
              <a:extLst>
                <a:ext uri="{FF2B5EF4-FFF2-40B4-BE49-F238E27FC236}">
                  <a16:creationId xmlns:a16="http://schemas.microsoft.com/office/drawing/2014/main" id="{AB294127-DFB4-4F76-8EAB-7C7AC4645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50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5029" name="Freeform 95">
              <a:extLst>
                <a:ext uri="{FF2B5EF4-FFF2-40B4-BE49-F238E27FC236}">
                  <a16:creationId xmlns:a16="http://schemas.microsoft.com/office/drawing/2014/main" id="{45BB8CBE-9E15-4AAB-BD22-58172AF1F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0" name="Freeform 96">
              <a:extLst>
                <a:ext uri="{FF2B5EF4-FFF2-40B4-BE49-F238E27FC236}">
                  <a16:creationId xmlns:a16="http://schemas.microsoft.com/office/drawing/2014/main" id="{4D891018-3884-424D-86C2-4CD528D33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1" name="Rectangle 97">
              <a:extLst>
                <a:ext uri="{FF2B5EF4-FFF2-40B4-BE49-F238E27FC236}">
                  <a16:creationId xmlns:a16="http://schemas.microsoft.com/office/drawing/2014/main" id="{9B5B84A6-8D70-4479-ABD4-D9B7AE392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6"/>
              <a:ext cx="598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85032" name="Group 98">
              <a:extLst>
                <a:ext uri="{FF2B5EF4-FFF2-40B4-BE49-F238E27FC236}">
                  <a16:creationId xmlns:a16="http://schemas.microsoft.com/office/drawing/2014/main" id="{A1D655CD-8922-49A8-A34B-C4CF137361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85057" name="AutoShape 99">
                <a:extLst>
                  <a:ext uri="{FF2B5EF4-FFF2-40B4-BE49-F238E27FC236}">
                    <a16:creationId xmlns:a16="http://schemas.microsoft.com/office/drawing/2014/main" id="{53DBEED6-540A-42E3-AE22-45383BE7D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5058" name="AutoShape 100">
                <a:extLst>
                  <a:ext uri="{FF2B5EF4-FFF2-40B4-BE49-F238E27FC236}">
                    <a16:creationId xmlns:a16="http://schemas.microsoft.com/office/drawing/2014/main" id="{50116AEF-D6BC-4CFF-9F4E-99E91E31AA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85033" name="Rectangle 101">
              <a:extLst>
                <a:ext uri="{FF2B5EF4-FFF2-40B4-BE49-F238E27FC236}">
                  <a16:creationId xmlns:a16="http://schemas.microsoft.com/office/drawing/2014/main" id="{8AD43C9D-0F24-4B07-A4E1-979278C7A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17"/>
              <a:ext cx="598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85034" name="Group 102">
              <a:extLst>
                <a:ext uri="{FF2B5EF4-FFF2-40B4-BE49-F238E27FC236}">
                  <a16:creationId xmlns:a16="http://schemas.microsoft.com/office/drawing/2014/main" id="{D7AC8D48-3294-4874-8E47-6EC6D459F9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85055" name="AutoShape 103">
                <a:extLst>
                  <a:ext uri="{FF2B5EF4-FFF2-40B4-BE49-F238E27FC236}">
                    <a16:creationId xmlns:a16="http://schemas.microsoft.com/office/drawing/2014/main" id="{E92E1FDE-68A9-4B4D-9211-B2663DCE3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5056" name="AutoShape 104">
                <a:extLst>
                  <a:ext uri="{FF2B5EF4-FFF2-40B4-BE49-F238E27FC236}">
                    <a16:creationId xmlns:a16="http://schemas.microsoft.com/office/drawing/2014/main" id="{A725DDA3-9065-4724-84C4-E95BFE267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7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85035" name="Rectangle 105">
              <a:extLst>
                <a:ext uri="{FF2B5EF4-FFF2-40B4-BE49-F238E27FC236}">
                  <a16:creationId xmlns:a16="http://schemas.microsoft.com/office/drawing/2014/main" id="{E3018077-2AB5-4043-AFCC-FA2D19F6C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7"/>
              <a:ext cx="598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5036" name="Rectangle 106">
              <a:extLst>
                <a:ext uri="{FF2B5EF4-FFF2-40B4-BE49-F238E27FC236}">
                  <a16:creationId xmlns:a16="http://schemas.microsoft.com/office/drawing/2014/main" id="{88E3F2B5-7ED8-4563-A0E5-3E6D88F80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8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85037" name="Group 107">
              <a:extLst>
                <a:ext uri="{FF2B5EF4-FFF2-40B4-BE49-F238E27FC236}">
                  <a16:creationId xmlns:a16="http://schemas.microsoft.com/office/drawing/2014/main" id="{DC75640F-744F-4A07-8EA6-CBABAC6D1B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85053" name="AutoShape 108">
                <a:extLst>
                  <a:ext uri="{FF2B5EF4-FFF2-40B4-BE49-F238E27FC236}">
                    <a16:creationId xmlns:a16="http://schemas.microsoft.com/office/drawing/2014/main" id="{5500A2FB-F043-42B3-A0AD-01888BC8D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25" cy="12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5054" name="AutoShape 109">
                <a:extLst>
                  <a:ext uri="{FF2B5EF4-FFF2-40B4-BE49-F238E27FC236}">
                    <a16:creationId xmlns:a16="http://schemas.microsoft.com/office/drawing/2014/main" id="{F0F7E205-CD58-4E28-A48A-6740CE37F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8"/>
                <a:ext cx="691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85038" name="Freeform 110">
              <a:extLst>
                <a:ext uri="{FF2B5EF4-FFF2-40B4-BE49-F238E27FC236}">
                  <a16:creationId xmlns:a16="http://schemas.microsoft.com/office/drawing/2014/main" id="{5CEA6295-531B-45A9-B92F-9211DE9E0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5039" name="Group 111">
              <a:extLst>
                <a:ext uri="{FF2B5EF4-FFF2-40B4-BE49-F238E27FC236}">
                  <a16:creationId xmlns:a16="http://schemas.microsoft.com/office/drawing/2014/main" id="{0CEAE32A-935D-4CED-A00C-9C80F57685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5051" name="AutoShape 112">
                <a:extLst>
                  <a:ext uri="{FF2B5EF4-FFF2-40B4-BE49-F238E27FC236}">
                    <a16:creationId xmlns:a16="http://schemas.microsoft.com/office/drawing/2014/main" id="{EE3F7351-0F87-4EF9-8D3F-8540025BC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5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5052" name="AutoShape 113">
                <a:extLst>
                  <a:ext uri="{FF2B5EF4-FFF2-40B4-BE49-F238E27FC236}">
                    <a16:creationId xmlns:a16="http://schemas.microsoft.com/office/drawing/2014/main" id="{F0CE3C7A-EA71-4D19-8F9C-C8F6D6A4EC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1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85040" name="Rectangle 114">
              <a:extLst>
                <a:ext uri="{FF2B5EF4-FFF2-40B4-BE49-F238E27FC236}">
                  <a16:creationId xmlns:a16="http://schemas.microsoft.com/office/drawing/2014/main" id="{C0AF83DC-2F25-4444-8CC8-8BE12FE2F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5041" name="Freeform 115">
              <a:extLst>
                <a:ext uri="{FF2B5EF4-FFF2-40B4-BE49-F238E27FC236}">
                  <a16:creationId xmlns:a16="http://schemas.microsoft.com/office/drawing/2014/main" id="{EEF1319A-AF37-467C-B751-A83BE7930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2" name="Freeform 116">
              <a:extLst>
                <a:ext uri="{FF2B5EF4-FFF2-40B4-BE49-F238E27FC236}">
                  <a16:creationId xmlns:a16="http://schemas.microsoft.com/office/drawing/2014/main" id="{D4DEC6C7-5BE8-45F0-8514-A3647100E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3" name="Oval 117">
              <a:extLst>
                <a:ext uri="{FF2B5EF4-FFF2-40B4-BE49-F238E27FC236}">
                  <a16:creationId xmlns:a16="http://schemas.microsoft.com/office/drawing/2014/main" id="{B6F573C1-121B-4522-9988-45B934C9E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3"/>
              <a:ext cx="49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5044" name="Freeform 118">
              <a:extLst>
                <a:ext uri="{FF2B5EF4-FFF2-40B4-BE49-F238E27FC236}">
                  <a16:creationId xmlns:a16="http://schemas.microsoft.com/office/drawing/2014/main" id="{59E00C93-F455-4BF6-B120-9C594FE87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5" name="AutoShape 119">
              <a:extLst>
                <a:ext uri="{FF2B5EF4-FFF2-40B4-BE49-F238E27FC236}">
                  <a16:creationId xmlns:a16="http://schemas.microsoft.com/office/drawing/2014/main" id="{FDE24C08-DB87-4710-AB82-EED7B1D48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7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5046" name="AutoShape 120">
              <a:extLst>
                <a:ext uri="{FF2B5EF4-FFF2-40B4-BE49-F238E27FC236}">
                  <a16:creationId xmlns:a16="http://schemas.microsoft.com/office/drawing/2014/main" id="{FF89D91A-87EF-4183-A925-82F3CDD90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0"/>
              <a:ext cx="1071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5047" name="Oval 121">
              <a:extLst>
                <a:ext uri="{FF2B5EF4-FFF2-40B4-BE49-F238E27FC236}">
                  <a16:creationId xmlns:a16="http://schemas.microsoft.com/office/drawing/2014/main" id="{D9BB5950-8063-4EAF-8C92-A62A3ECDA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8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5048" name="Oval 122">
              <a:extLst>
                <a:ext uri="{FF2B5EF4-FFF2-40B4-BE49-F238E27FC236}">
                  <a16:creationId xmlns:a16="http://schemas.microsoft.com/office/drawing/2014/main" id="{A89E65A4-533C-433F-9898-530EDA0A9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2"/>
              <a:ext cx="158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5049" name="Oval 123">
              <a:extLst>
                <a:ext uri="{FF2B5EF4-FFF2-40B4-BE49-F238E27FC236}">
                  <a16:creationId xmlns:a16="http://schemas.microsoft.com/office/drawing/2014/main" id="{FBE226F7-029A-4330-B93E-E3BB73DB9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2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5050" name="Rectangle 124">
              <a:extLst>
                <a:ext uri="{FF2B5EF4-FFF2-40B4-BE49-F238E27FC236}">
                  <a16:creationId xmlns:a16="http://schemas.microsoft.com/office/drawing/2014/main" id="{8F02A210-0ADA-438C-8362-D07CFEF9E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5" y="1836"/>
              <a:ext cx="82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Footer Placeholder 5">
            <a:extLst>
              <a:ext uri="{FF2B5EF4-FFF2-40B4-BE49-F238E27FC236}">
                <a16:creationId xmlns:a16="http://schemas.microsoft.com/office/drawing/2014/main" id="{F2C1CEB1-5F2A-4429-A099-06A61B03B6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86019" name="Slide Number Placeholder 6">
            <a:extLst>
              <a:ext uri="{FF2B5EF4-FFF2-40B4-BE49-F238E27FC236}">
                <a16:creationId xmlns:a16="http://schemas.microsoft.com/office/drawing/2014/main" id="{9422DAA1-12AD-4B78-9879-AAA61B7EB6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CC105BEE-971D-4A20-A262-A09CACB3E448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86020" name="Rectangle 63">
            <a:extLst>
              <a:ext uri="{FF2B5EF4-FFF2-40B4-BE49-F238E27FC236}">
                <a16:creationId xmlns:a16="http://schemas.microsoft.com/office/drawing/2014/main" id="{F7B02948-B092-4FFC-A66F-258975D178C0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508500" y="1674813"/>
            <a:ext cx="4014788" cy="2503487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 u="sng">
                <a:solidFill>
                  <a:srgbClr val="CC0000"/>
                </a:solidFill>
              </a:rPr>
              <a:t>Q:</a:t>
            </a:r>
            <a:r>
              <a:rPr lang="en-US" altLang="en-US"/>
              <a:t> will 2-way handshake always work in network?</a:t>
            </a:r>
          </a:p>
          <a:p>
            <a:r>
              <a:rPr lang="en-US" altLang="en-US" sz="2400"/>
              <a:t>variable delays</a:t>
            </a:r>
          </a:p>
          <a:p>
            <a:r>
              <a:rPr lang="en-US" altLang="en-US" sz="2400"/>
              <a:t>retransmitted messages (e.g. req_conn(x)) due to message loss</a:t>
            </a:r>
          </a:p>
          <a:p>
            <a:r>
              <a:rPr lang="en-US" altLang="en-US" sz="2400"/>
              <a:t>message reordering</a:t>
            </a:r>
          </a:p>
          <a:p>
            <a:r>
              <a:rPr lang="en-US" altLang="en-US" sz="2400"/>
              <a:t>can</a:t>
            </a:r>
            <a:r>
              <a:rPr lang="ja-JP" altLang="en-US" sz="2400"/>
              <a:t>’</a:t>
            </a:r>
            <a:r>
              <a:rPr lang="en-US" altLang="ja-JP" sz="2400"/>
              <a:t>t </a:t>
            </a:r>
            <a:r>
              <a:rPr lang="ja-JP" altLang="en-US" sz="2400"/>
              <a:t>“</a:t>
            </a:r>
            <a:r>
              <a:rPr lang="en-US" altLang="ja-JP" sz="2400"/>
              <a:t>see</a:t>
            </a:r>
            <a:r>
              <a:rPr lang="ja-JP" altLang="en-US" sz="2400"/>
              <a:t>”</a:t>
            </a:r>
            <a:r>
              <a:rPr lang="en-US" altLang="ja-JP" sz="2400"/>
              <a:t> other side</a:t>
            </a:r>
            <a:endParaRPr lang="en-US" altLang="en-US" sz="2400"/>
          </a:p>
        </p:txBody>
      </p:sp>
      <p:pic>
        <p:nvPicPr>
          <p:cNvPr id="86021" name="Picture 62" descr="Alice">
            <a:extLst>
              <a:ext uri="{FF2B5EF4-FFF2-40B4-BE49-F238E27FC236}">
                <a16:creationId xmlns:a16="http://schemas.microsoft.com/office/drawing/2014/main" id="{5CE55088-3A9F-4341-8126-73A8621BAB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1113" y="1957388"/>
            <a:ext cx="508000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6022" name="Picture 63" descr="Bob">
            <a:extLst>
              <a:ext uri="{FF2B5EF4-FFF2-40B4-BE49-F238E27FC236}">
                <a16:creationId xmlns:a16="http://schemas.microsoft.com/office/drawing/2014/main" id="{B6E08E8A-1A6E-4A3D-A3A4-4535B57664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0350" y="1992313"/>
            <a:ext cx="622300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23" name="Text Box 49">
            <a:extLst>
              <a:ext uri="{FF2B5EF4-FFF2-40B4-BE49-F238E27FC236}">
                <a16:creationId xmlns:a16="http://schemas.microsoft.com/office/drawing/2014/main" id="{3E4ED6F6-AC37-4A55-9D7B-F234D4D90A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338" y="1335088"/>
            <a:ext cx="2652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Tahoma" panose="020B0604030504040204" pitchFamily="34" charset="0"/>
              </a:rPr>
              <a:t>2-way handshake:</a:t>
            </a:r>
          </a:p>
        </p:txBody>
      </p:sp>
      <p:sp>
        <p:nvSpPr>
          <p:cNvPr id="86024" name="Line 50">
            <a:extLst>
              <a:ext uri="{FF2B5EF4-FFF2-40B4-BE49-F238E27FC236}">
                <a16:creationId xmlns:a16="http://schemas.microsoft.com/office/drawing/2014/main" id="{7C56DE15-B231-403F-BD34-7D409CA3E9B6}"/>
              </a:ext>
            </a:extLst>
          </p:cNvPr>
          <p:cNvSpPr>
            <a:spLocks noChangeShapeType="1"/>
          </p:cNvSpPr>
          <p:nvPr/>
        </p:nvSpPr>
        <p:spPr bwMode="auto">
          <a:xfrm>
            <a:off x="1590675" y="2689225"/>
            <a:ext cx="1479550" cy="315913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6025" name="Line 51">
            <a:extLst>
              <a:ext uri="{FF2B5EF4-FFF2-40B4-BE49-F238E27FC236}">
                <a16:creationId xmlns:a16="http://schemas.microsoft.com/office/drawing/2014/main" id="{1B283E9E-40C9-4FF9-A86F-790CF8F3452E}"/>
              </a:ext>
            </a:extLst>
          </p:cNvPr>
          <p:cNvSpPr>
            <a:spLocks noChangeShapeType="1"/>
          </p:cNvSpPr>
          <p:nvPr/>
        </p:nvSpPr>
        <p:spPr bwMode="auto">
          <a:xfrm>
            <a:off x="1546225" y="2606675"/>
            <a:ext cx="0" cy="1095375"/>
          </a:xfrm>
          <a:prstGeom prst="line">
            <a:avLst/>
          </a:prstGeom>
          <a:noFill/>
          <a:ln w="9525">
            <a:solidFill>
              <a:srgbClr val="77777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6026" name="Line 53">
            <a:extLst>
              <a:ext uri="{FF2B5EF4-FFF2-40B4-BE49-F238E27FC236}">
                <a16:creationId xmlns:a16="http://schemas.microsoft.com/office/drawing/2014/main" id="{4EF0D24A-B7AD-491F-A7EB-CA95D0890E42}"/>
              </a:ext>
            </a:extLst>
          </p:cNvPr>
          <p:cNvSpPr>
            <a:spLocks noChangeShapeType="1"/>
          </p:cNvSpPr>
          <p:nvPr/>
        </p:nvSpPr>
        <p:spPr bwMode="auto">
          <a:xfrm>
            <a:off x="3076575" y="2633663"/>
            <a:ext cx="0" cy="1095375"/>
          </a:xfrm>
          <a:prstGeom prst="line">
            <a:avLst/>
          </a:prstGeom>
          <a:noFill/>
          <a:ln w="9525">
            <a:solidFill>
              <a:srgbClr val="77777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6027" name="Line 54">
            <a:extLst>
              <a:ext uri="{FF2B5EF4-FFF2-40B4-BE49-F238E27FC236}">
                <a16:creationId xmlns:a16="http://schemas.microsoft.com/office/drawing/2014/main" id="{0C4EC7A8-A104-4607-8B00-B77361ACA4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43050" y="3086100"/>
            <a:ext cx="1479550" cy="315913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6028" name="Rectangle 56">
            <a:extLst>
              <a:ext uri="{FF2B5EF4-FFF2-40B4-BE49-F238E27FC236}">
                <a16:creationId xmlns:a16="http://schemas.microsoft.com/office/drawing/2014/main" id="{515DF554-7C3F-4D86-95BE-3A781DED00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2674938"/>
            <a:ext cx="890588" cy="3270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6029" name="Text Box 55">
            <a:extLst>
              <a:ext uri="{FF2B5EF4-FFF2-40B4-BE49-F238E27FC236}">
                <a16:creationId xmlns:a16="http://schemas.microsoft.com/office/drawing/2014/main" id="{FCAC318E-E672-41EF-98AF-5CA7AC4772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463" y="2652713"/>
            <a:ext cx="979487" cy="3365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Let</a:t>
            </a:r>
            <a:r>
              <a:rPr lang="ja-JP" altLang="en-US" sz="1600">
                <a:latin typeface="Tahoma" panose="020B0604030504040204" pitchFamily="34" charset="0"/>
              </a:rPr>
              <a:t>’</a:t>
            </a:r>
            <a:r>
              <a:rPr lang="en-US" altLang="ja-JP" sz="1600">
                <a:latin typeface="Tahoma" panose="020B0604030504040204" pitchFamily="34" charset="0"/>
              </a:rPr>
              <a:t>s talk</a:t>
            </a: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86030" name="Rectangle 57">
            <a:extLst>
              <a:ext uri="{FF2B5EF4-FFF2-40B4-BE49-F238E27FC236}">
                <a16:creationId xmlns:a16="http://schemas.microsoft.com/office/drawing/2014/main" id="{73657448-BBC7-422B-9E3B-7B39263C3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5975" y="3098800"/>
            <a:ext cx="439738" cy="3270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6031" name="Text Box 58">
            <a:extLst>
              <a:ext uri="{FF2B5EF4-FFF2-40B4-BE49-F238E27FC236}">
                <a16:creationId xmlns:a16="http://schemas.microsoft.com/office/drawing/2014/main" id="{B045BC70-9841-4ABE-83C6-526D59557D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0100" y="3076575"/>
            <a:ext cx="447675" cy="3365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OK</a:t>
            </a:r>
          </a:p>
        </p:txBody>
      </p:sp>
      <p:sp>
        <p:nvSpPr>
          <p:cNvPr id="86032" name="Text Box 60">
            <a:extLst>
              <a:ext uri="{FF2B5EF4-FFF2-40B4-BE49-F238E27FC236}">
                <a16:creationId xmlns:a16="http://schemas.microsoft.com/office/drawing/2014/main" id="{4D8B5F57-9051-4B4B-A52A-80CA1EDAB2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1338" y="2909888"/>
            <a:ext cx="7715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Tahoma" panose="020B0604030504040204" pitchFamily="34" charset="0"/>
              </a:rPr>
              <a:t>ESTAB</a:t>
            </a:r>
          </a:p>
        </p:txBody>
      </p:sp>
      <p:sp>
        <p:nvSpPr>
          <p:cNvPr id="86033" name="Text Box 61">
            <a:extLst>
              <a:ext uri="{FF2B5EF4-FFF2-40B4-BE49-F238E27FC236}">
                <a16:creationId xmlns:a16="http://schemas.microsoft.com/office/drawing/2014/main" id="{AAD4CACB-2235-4149-ADDE-68C90FFD5F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975" y="3243263"/>
            <a:ext cx="7715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Tahoma" panose="020B0604030504040204" pitchFamily="34" charset="0"/>
              </a:rPr>
              <a:t>ESTAB</a:t>
            </a:r>
          </a:p>
        </p:txBody>
      </p:sp>
      <p:sp>
        <p:nvSpPr>
          <p:cNvPr id="86034" name="Oval 66">
            <a:extLst>
              <a:ext uri="{FF2B5EF4-FFF2-40B4-BE49-F238E27FC236}">
                <a16:creationId xmlns:a16="http://schemas.microsoft.com/office/drawing/2014/main" id="{7876EB88-F6F7-4BC1-8D8D-14FDAAD39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0188" y="3360738"/>
            <a:ext cx="90487" cy="88900"/>
          </a:xfrm>
          <a:prstGeom prst="ellipse">
            <a:avLst/>
          </a:prstGeom>
          <a:solidFill>
            <a:srgbClr val="CC0000"/>
          </a:solidFill>
          <a:ln w="9525">
            <a:solidFill>
              <a:srgbClr val="CC0000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86035" name="Oval 67">
            <a:extLst>
              <a:ext uri="{FF2B5EF4-FFF2-40B4-BE49-F238E27FC236}">
                <a16:creationId xmlns:a16="http://schemas.microsoft.com/office/drawing/2014/main" id="{ED7F3056-A50C-4451-8F6B-D48AD1ED9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8950" y="3017838"/>
            <a:ext cx="90488" cy="88900"/>
          </a:xfrm>
          <a:prstGeom prst="ellipse">
            <a:avLst/>
          </a:prstGeom>
          <a:solidFill>
            <a:srgbClr val="CC0000"/>
          </a:solidFill>
          <a:ln w="9525">
            <a:solidFill>
              <a:srgbClr val="CC0000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86036" name="Text Box 72">
            <a:extLst>
              <a:ext uri="{FF2B5EF4-FFF2-40B4-BE49-F238E27FC236}">
                <a16:creationId xmlns:a16="http://schemas.microsoft.com/office/drawing/2014/main" id="{BCA23A73-5A27-40D5-A414-217EFA2724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763" y="4645025"/>
            <a:ext cx="9731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choose x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86037" name="Line 73">
            <a:extLst>
              <a:ext uri="{FF2B5EF4-FFF2-40B4-BE49-F238E27FC236}">
                <a16:creationId xmlns:a16="http://schemas.microsoft.com/office/drawing/2014/main" id="{ADCCD454-237B-444D-B905-8B4426A31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9250" y="4818063"/>
            <a:ext cx="1479550" cy="315912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6038" name="Line 74">
            <a:extLst>
              <a:ext uri="{FF2B5EF4-FFF2-40B4-BE49-F238E27FC236}">
                <a16:creationId xmlns:a16="http://schemas.microsoft.com/office/drawing/2014/main" id="{50A2487E-D5CE-4AE5-8658-8258B07080A9}"/>
              </a:ext>
            </a:extLst>
          </p:cNvPr>
          <p:cNvSpPr>
            <a:spLocks noChangeShapeType="1"/>
          </p:cNvSpPr>
          <p:nvPr/>
        </p:nvSpPr>
        <p:spPr bwMode="auto">
          <a:xfrm>
            <a:off x="1574800" y="4735513"/>
            <a:ext cx="0" cy="1095375"/>
          </a:xfrm>
          <a:prstGeom prst="line">
            <a:avLst/>
          </a:prstGeom>
          <a:noFill/>
          <a:ln w="9525">
            <a:solidFill>
              <a:srgbClr val="77777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6039" name="Line 75">
            <a:extLst>
              <a:ext uri="{FF2B5EF4-FFF2-40B4-BE49-F238E27FC236}">
                <a16:creationId xmlns:a16="http://schemas.microsoft.com/office/drawing/2014/main" id="{35926994-465D-4B33-A8D4-1B0D62D15B76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5150" y="4762500"/>
            <a:ext cx="0" cy="1095375"/>
          </a:xfrm>
          <a:prstGeom prst="line">
            <a:avLst/>
          </a:prstGeom>
          <a:noFill/>
          <a:ln w="9525">
            <a:solidFill>
              <a:srgbClr val="77777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6040" name="Line 76">
            <a:extLst>
              <a:ext uri="{FF2B5EF4-FFF2-40B4-BE49-F238E27FC236}">
                <a16:creationId xmlns:a16="http://schemas.microsoft.com/office/drawing/2014/main" id="{0BCEDF4F-D0AE-42A8-AE63-7BC75D334A0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71625" y="5214938"/>
            <a:ext cx="1479550" cy="315912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6041" name="Rectangle 77">
            <a:extLst>
              <a:ext uri="{FF2B5EF4-FFF2-40B4-BE49-F238E27FC236}">
                <a16:creationId xmlns:a16="http://schemas.microsoft.com/office/drawing/2014/main" id="{59900CA5-750A-4B0A-B6A9-F6E8BA9075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750" y="4803775"/>
            <a:ext cx="777875" cy="3270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6042" name="Text Box 78">
            <a:extLst>
              <a:ext uri="{FF2B5EF4-FFF2-40B4-BE49-F238E27FC236}">
                <a16:creationId xmlns:a16="http://schemas.microsoft.com/office/drawing/2014/main" id="{20D8B462-32E7-41BF-B1D3-328F838F71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6563" y="4770438"/>
            <a:ext cx="1273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req_conn(x)</a:t>
            </a:r>
          </a:p>
        </p:txBody>
      </p:sp>
      <p:sp>
        <p:nvSpPr>
          <p:cNvPr id="86043" name="Rectangle 79">
            <a:extLst>
              <a:ext uri="{FF2B5EF4-FFF2-40B4-BE49-F238E27FC236}">
                <a16:creationId xmlns:a16="http://schemas.microsoft.com/office/drawing/2014/main" id="{28A76BD4-C25B-49A5-B006-05F175006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4550" y="5227638"/>
            <a:ext cx="439738" cy="3270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6044" name="Text Box 81">
            <a:extLst>
              <a:ext uri="{FF2B5EF4-FFF2-40B4-BE49-F238E27FC236}">
                <a16:creationId xmlns:a16="http://schemas.microsoft.com/office/drawing/2014/main" id="{665662F0-BD9F-4F39-92DC-B72951377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9913" y="5038725"/>
            <a:ext cx="7715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Tahoma" panose="020B0604030504040204" pitchFamily="34" charset="0"/>
              </a:rPr>
              <a:t>ESTAB</a:t>
            </a:r>
          </a:p>
        </p:txBody>
      </p:sp>
      <p:sp>
        <p:nvSpPr>
          <p:cNvPr id="86045" name="Text Box 82">
            <a:extLst>
              <a:ext uri="{FF2B5EF4-FFF2-40B4-BE49-F238E27FC236}">
                <a16:creationId xmlns:a16="http://schemas.microsoft.com/office/drawing/2014/main" id="{8058E900-8FC0-42FF-A4F6-BF417077BB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550" y="5372100"/>
            <a:ext cx="7715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Tahoma" panose="020B0604030504040204" pitchFamily="34" charset="0"/>
              </a:rPr>
              <a:t>ESTAB</a:t>
            </a:r>
          </a:p>
        </p:txBody>
      </p:sp>
      <p:sp>
        <p:nvSpPr>
          <p:cNvPr id="86046" name="Oval 83">
            <a:extLst>
              <a:ext uri="{FF2B5EF4-FFF2-40B4-BE49-F238E27FC236}">
                <a16:creationId xmlns:a16="http://schemas.microsoft.com/office/drawing/2014/main" id="{CCFC7087-CEBB-4C75-8FFF-028CAA1F0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8763" y="5489575"/>
            <a:ext cx="90487" cy="88900"/>
          </a:xfrm>
          <a:prstGeom prst="ellipse">
            <a:avLst/>
          </a:prstGeom>
          <a:solidFill>
            <a:srgbClr val="CC0000"/>
          </a:solidFill>
          <a:ln w="9525">
            <a:solidFill>
              <a:srgbClr val="CC0000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86047" name="Oval 84">
            <a:extLst>
              <a:ext uri="{FF2B5EF4-FFF2-40B4-BE49-F238E27FC236}">
                <a16:creationId xmlns:a16="http://schemas.microsoft.com/office/drawing/2014/main" id="{C1AF5F10-E04F-44E5-8041-6B26FC3570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7525" y="5146675"/>
            <a:ext cx="90488" cy="88900"/>
          </a:xfrm>
          <a:prstGeom prst="ellipse">
            <a:avLst/>
          </a:prstGeom>
          <a:solidFill>
            <a:srgbClr val="CC0000"/>
          </a:solidFill>
          <a:ln w="9525">
            <a:solidFill>
              <a:srgbClr val="CC0000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86048" name="Rectangle 86">
            <a:extLst>
              <a:ext uri="{FF2B5EF4-FFF2-40B4-BE49-F238E27FC236}">
                <a16:creationId xmlns:a16="http://schemas.microsoft.com/office/drawing/2014/main" id="{6AA97648-9996-4867-87DE-3C80DDA86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6100" y="5233988"/>
            <a:ext cx="1071563" cy="260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6049" name="Text Box 85">
            <a:extLst>
              <a:ext uri="{FF2B5EF4-FFF2-40B4-BE49-F238E27FC236}">
                <a16:creationId xmlns:a16="http://schemas.microsoft.com/office/drawing/2014/main" id="{78D89085-F839-4885-9BDC-0D8F6785D2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0213" y="5195888"/>
            <a:ext cx="12747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acc_conn(x)</a:t>
            </a:r>
          </a:p>
        </p:txBody>
      </p:sp>
      <p:pic>
        <p:nvPicPr>
          <p:cNvPr id="86050" name="Picture 90" descr="underline_base">
            <a:extLst>
              <a:ext uri="{FF2B5EF4-FFF2-40B4-BE49-F238E27FC236}">
                <a16:creationId xmlns:a16="http://schemas.microsoft.com/office/drawing/2014/main" id="{FF1D559A-E282-4517-9D70-8AB7EDBA3D52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425" y="733425"/>
            <a:ext cx="6856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907" name="Rectangle 91">
            <a:extLst>
              <a:ext uri="{FF2B5EF4-FFF2-40B4-BE49-F238E27FC236}">
                <a16:creationId xmlns:a16="http://schemas.microsoft.com/office/drawing/2014/main" id="{70C46416-9F19-4DDB-87B4-355D662544E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33350"/>
            <a:ext cx="7772400" cy="849313"/>
          </a:xfrm>
        </p:spPr>
        <p:txBody>
          <a:bodyPr/>
          <a:lstStyle/>
          <a:p>
            <a:pPr>
              <a:defRPr/>
            </a:pPr>
            <a:r>
              <a:rPr lang="en-US" sz="3600">
                <a:ea typeface="ＭＳ Ｐゴシック" charset="0"/>
                <a:cs typeface="+mj-cs"/>
              </a:rPr>
              <a:t>Agreeing to establish a connection</a:t>
            </a:r>
          </a:p>
        </p:txBody>
      </p:sp>
      <p:grpSp>
        <p:nvGrpSpPr>
          <p:cNvPr id="86052" name="Group 92">
            <a:extLst>
              <a:ext uri="{FF2B5EF4-FFF2-40B4-BE49-F238E27FC236}">
                <a16:creationId xmlns:a16="http://schemas.microsoft.com/office/drawing/2014/main" id="{CC33DF9F-2D80-4684-929E-86743DD0C4DD}"/>
              </a:ext>
            </a:extLst>
          </p:cNvPr>
          <p:cNvGrpSpPr>
            <a:grpSpLocks/>
          </p:cNvGrpSpPr>
          <p:nvPr/>
        </p:nvGrpSpPr>
        <p:grpSpPr bwMode="auto">
          <a:xfrm>
            <a:off x="1209675" y="4202113"/>
            <a:ext cx="574675" cy="520700"/>
            <a:chOff x="-44" y="1473"/>
            <a:chExt cx="981" cy="1105"/>
          </a:xfrm>
        </p:grpSpPr>
        <p:pic>
          <p:nvPicPr>
            <p:cNvPr id="86086" name="Picture 93" descr="desktop_computer_stylized_medium">
              <a:extLst>
                <a:ext uri="{FF2B5EF4-FFF2-40B4-BE49-F238E27FC236}">
                  <a16:creationId xmlns:a16="http://schemas.microsoft.com/office/drawing/2014/main" id="{5F54B3F5-0F6A-43A6-A656-8E7C8B9BAE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6087" name="Freeform 94">
              <a:extLst>
                <a:ext uri="{FF2B5EF4-FFF2-40B4-BE49-F238E27FC236}">
                  <a16:creationId xmlns:a16="http://schemas.microsoft.com/office/drawing/2014/main" id="{68FE8082-1844-41AB-9346-A78D3F59E10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6053" name="Group 95">
            <a:extLst>
              <a:ext uri="{FF2B5EF4-FFF2-40B4-BE49-F238E27FC236}">
                <a16:creationId xmlns:a16="http://schemas.microsoft.com/office/drawing/2014/main" id="{B4C9F425-04B6-40A7-AA15-33CCC8053398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4183063"/>
            <a:ext cx="336550" cy="512762"/>
            <a:chOff x="4140" y="429"/>
            <a:chExt cx="1425" cy="2396"/>
          </a:xfrm>
        </p:grpSpPr>
        <p:sp>
          <p:nvSpPr>
            <p:cNvPr id="86054" name="Freeform 96">
              <a:extLst>
                <a:ext uri="{FF2B5EF4-FFF2-40B4-BE49-F238E27FC236}">
                  <a16:creationId xmlns:a16="http://schemas.microsoft.com/office/drawing/2014/main" id="{A6629E3F-7EE7-4946-81E6-9456A4827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55" name="Rectangle 97">
              <a:extLst>
                <a:ext uri="{FF2B5EF4-FFF2-40B4-BE49-F238E27FC236}">
                  <a16:creationId xmlns:a16="http://schemas.microsoft.com/office/drawing/2014/main" id="{3D9ED61E-E776-4F9E-B9F2-C9AE7B60F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56" name="Freeform 98">
              <a:extLst>
                <a:ext uri="{FF2B5EF4-FFF2-40B4-BE49-F238E27FC236}">
                  <a16:creationId xmlns:a16="http://schemas.microsoft.com/office/drawing/2014/main" id="{736A6318-0FF9-4F55-B943-C2D7EE560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57" name="Freeform 99">
              <a:extLst>
                <a:ext uri="{FF2B5EF4-FFF2-40B4-BE49-F238E27FC236}">
                  <a16:creationId xmlns:a16="http://schemas.microsoft.com/office/drawing/2014/main" id="{C69F0142-474A-4DFE-8CAC-24157C906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58" name="Rectangle 100">
              <a:extLst>
                <a:ext uri="{FF2B5EF4-FFF2-40B4-BE49-F238E27FC236}">
                  <a16:creationId xmlns:a16="http://schemas.microsoft.com/office/drawing/2014/main" id="{73E10D28-8E43-4A1C-91F5-18B373365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6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86059" name="Group 101">
              <a:extLst>
                <a:ext uri="{FF2B5EF4-FFF2-40B4-BE49-F238E27FC236}">
                  <a16:creationId xmlns:a16="http://schemas.microsoft.com/office/drawing/2014/main" id="{553A832D-1EA0-4667-AF2F-15C20DF250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86084" name="AutoShape 102">
                <a:extLst>
                  <a:ext uri="{FF2B5EF4-FFF2-40B4-BE49-F238E27FC236}">
                    <a16:creationId xmlns:a16="http://schemas.microsoft.com/office/drawing/2014/main" id="{63E366DE-F5F3-46A7-AA36-F5EF8F8AF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6"/>
                <a:ext cx="721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6085" name="AutoShape 103">
                <a:extLst>
                  <a:ext uri="{FF2B5EF4-FFF2-40B4-BE49-F238E27FC236}">
                    <a16:creationId xmlns:a16="http://schemas.microsoft.com/office/drawing/2014/main" id="{BBE27975-15DB-4DC1-9250-0F8F5F20B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1"/>
                <a:ext cx="688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86060" name="Rectangle 104">
              <a:extLst>
                <a:ext uri="{FF2B5EF4-FFF2-40B4-BE49-F238E27FC236}">
                  <a16:creationId xmlns:a16="http://schemas.microsoft.com/office/drawing/2014/main" id="{F581CFA1-EDD2-46BD-9DDF-DF181C707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1022"/>
              <a:ext cx="598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86061" name="Group 105">
              <a:extLst>
                <a:ext uri="{FF2B5EF4-FFF2-40B4-BE49-F238E27FC236}">
                  <a16:creationId xmlns:a16="http://schemas.microsoft.com/office/drawing/2014/main" id="{CC5BFA6A-4E12-4DE2-8C81-353F6B35D8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86082" name="AutoShape 106">
                <a:extLst>
                  <a:ext uri="{FF2B5EF4-FFF2-40B4-BE49-F238E27FC236}">
                    <a16:creationId xmlns:a16="http://schemas.microsoft.com/office/drawing/2014/main" id="{1752C3B5-5EBA-4AE1-8ED1-2F4C49B89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6083" name="AutoShape 107">
                <a:extLst>
                  <a:ext uri="{FF2B5EF4-FFF2-40B4-BE49-F238E27FC236}">
                    <a16:creationId xmlns:a16="http://schemas.microsoft.com/office/drawing/2014/main" id="{DE14D63B-A672-4199-87FC-3D1C616E4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86062" name="Rectangle 108">
              <a:extLst>
                <a:ext uri="{FF2B5EF4-FFF2-40B4-BE49-F238E27FC236}">
                  <a16:creationId xmlns:a16="http://schemas.microsoft.com/office/drawing/2014/main" id="{6AD36750-E365-4906-8740-83DC7111F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6"/>
              <a:ext cx="598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63" name="Rectangle 109">
              <a:extLst>
                <a:ext uri="{FF2B5EF4-FFF2-40B4-BE49-F238E27FC236}">
                  <a16:creationId xmlns:a16="http://schemas.microsoft.com/office/drawing/2014/main" id="{1128952E-3DBE-41F8-8905-0BB834C0D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3"/>
              <a:ext cx="598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86064" name="Group 110">
              <a:extLst>
                <a:ext uri="{FF2B5EF4-FFF2-40B4-BE49-F238E27FC236}">
                  <a16:creationId xmlns:a16="http://schemas.microsoft.com/office/drawing/2014/main" id="{F067FEB3-DF15-4B5E-8D1F-059CABCEF5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86080" name="AutoShape 111">
                <a:extLst>
                  <a:ext uri="{FF2B5EF4-FFF2-40B4-BE49-F238E27FC236}">
                    <a16:creationId xmlns:a16="http://schemas.microsoft.com/office/drawing/2014/main" id="{326CE614-DF5B-4E4C-804F-0949005368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0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6081" name="AutoShape 112">
                <a:extLst>
                  <a:ext uri="{FF2B5EF4-FFF2-40B4-BE49-F238E27FC236}">
                    <a16:creationId xmlns:a16="http://schemas.microsoft.com/office/drawing/2014/main" id="{9EB640EB-DDCD-4279-9B97-7C33EAAD7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2585"/>
                <a:ext cx="687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86065" name="Freeform 113">
              <a:extLst>
                <a:ext uri="{FF2B5EF4-FFF2-40B4-BE49-F238E27FC236}">
                  <a16:creationId xmlns:a16="http://schemas.microsoft.com/office/drawing/2014/main" id="{E087611B-DA7F-4F54-8FB5-5C7039D42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6066" name="Group 114">
              <a:extLst>
                <a:ext uri="{FF2B5EF4-FFF2-40B4-BE49-F238E27FC236}">
                  <a16:creationId xmlns:a16="http://schemas.microsoft.com/office/drawing/2014/main" id="{6CF6686B-A5E5-4161-8EA9-E32BDEE35E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6078" name="AutoShape 115">
                <a:extLst>
                  <a:ext uri="{FF2B5EF4-FFF2-40B4-BE49-F238E27FC236}">
                    <a16:creationId xmlns:a16="http://schemas.microsoft.com/office/drawing/2014/main" id="{DBE7EFCB-7867-4D87-8FA7-8C003F3C2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8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6079" name="AutoShape 116">
                <a:extLst>
                  <a:ext uri="{FF2B5EF4-FFF2-40B4-BE49-F238E27FC236}">
                    <a16:creationId xmlns:a16="http://schemas.microsoft.com/office/drawing/2014/main" id="{34C4BA55-C8C3-44BD-A454-4CE152165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86067" name="Rectangle 117">
              <a:extLst>
                <a:ext uri="{FF2B5EF4-FFF2-40B4-BE49-F238E27FC236}">
                  <a16:creationId xmlns:a16="http://schemas.microsoft.com/office/drawing/2014/main" id="{BB6AF61C-03B1-4B72-BDB8-D56DFA2F6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7" cy="229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68" name="Freeform 118">
              <a:extLst>
                <a:ext uri="{FF2B5EF4-FFF2-40B4-BE49-F238E27FC236}">
                  <a16:creationId xmlns:a16="http://schemas.microsoft.com/office/drawing/2014/main" id="{FF424D2E-81BF-442D-94EE-B0CDA073B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9" name="Freeform 119">
              <a:extLst>
                <a:ext uri="{FF2B5EF4-FFF2-40B4-BE49-F238E27FC236}">
                  <a16:creationId xmlns:a16="http://schemas.microsoft.com/office/drawing/2014/main" id="{ADC51A24-F049-4F2A-86C2-6EE4136AF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0" name="Oval 120">
              <a:extLst>
                <a:ext uri="{FF2B5EF4-FFF2-40B4-BE49-F238E27FC236}">
                  <a16:creationId xmlns:a16="http://schemas.microsoft.com/office/drawing/2014/main" id="{E1117F7E-3716-43BB-B8CD-2FA731F6B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0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71" name="Freeform 121">
              <a:extLst>
                <a:ext uri="{FF2B5EF4-FFF2-40B4-BE49-F238E27FC236}">
                  <a16:creationId xmlns:a16="http://schemas.microsoft.com/office/drawing/2014/main" id="{6F98C690-CB0D-4E09-95F2-940D473CC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2" name="AutoShape 122">
              <a:extLst>
                <a:ext uri="{FF2B5EF4-FFF2-40B4-BE49-F238E27FC236}">
                  <a16:creationId xmlns:a16="http://schemas.microsoft.com/office/drawing/2014/main" id="{85A4E829-78D1-4893-BE01-E01EF383B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6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73" name="AutoShape 123">
              <a:extLst>
                <a:ext uri="{FF2B5EF4-FFF2-40B4-BE49-F238E27FC236}">
                  <a16:creationId xmlns:a16="http://schemas.microsoft.com/office/drawing/2014/main" id="{13C61366-BEE3-42DF-AFB6-D4C801B3E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2714"/>
              <a:ext cx="1069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74" name="Oval 124">
              <a:extLst>
                <a:ext uri="{FF2B5EF4-FFF2-40B4-BE49-F238E27FC236}">
                  <a16:creationId xmlns:a16="http://schemas.microsoft.com/office/drawing/2014/main" id="{FC75F82A-A40C-4C2A-81BD-7D5EB1C1F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5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75" name="Oval 125">
              <a:extLst>
                <a:ext uri="{FF2B5EF4-FFF2-40B4-BE49-F238E27FC236}">
                  <a16:creationId xmlns:a16="http://schemas.microsoft.com/office/drawing/2014/main" id="{718FB11E-F1C3-4065-8818-4CC52FD15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" y="2387"/>
              <a:ext cx="161" cy="141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6076" name="Oval 126">
              <a:extLst>
                <a:ext uri="{FF2B5EF4-FFF2-40B4-BE49-F238E27FC236}">
                  <a16:creationId xmlns:a16="http://schemas.microsoft.com/office/drawing/2014/main" id="{136D100A-AA74-467F-B0B7-8235254B2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0"/>
              <a:ext cx="155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77" name="Rectangle 127">
              <a:extLst>
                <a:ext uri="{FF2B5EF4-FFF2-40B4-BE49-F238E27FC236}">
                  <a16:creationId xmlns:a16="http://schemas.microsoft.com/office/drawing/2014/main" id="{F269B634-9072-4211-A3D2-4622D285B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8"/>
              <a:ext cx="87" cy="757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Footer Placeholder 5">
            <a:extLst>
              <a:ext uri="{FF2B5EF4-FFF2-40B4-BE49-F238E27FC236}">
                <a16:creationId xmlns:a16="http://schemas.microsoft.com/office/drawing/2014/main" id="{646CB6FE-A911-4256-9EDC-3B2FB22384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87043" name="Slide Number Placeholder 6">
            <a:extLst>
              <a:ext uri="{FF2B5EF4-FFF2-40B4-BE49-F238E27FC236}">
                <a16:creationId xmlns:a16="http://schemas.microsoft.com/office/drawing/2014/main" id="{1851ED77-65EA-4405-ABFE-BFE8B11D91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419D8689-BDD8-4E68-A8B1-E97F8E16B11D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87044" name="Picture 2" descr="underline_base">
            <a:extLst>
              <a:ext uri="{FF2B5EF4-FFF2-40B4-BE49-F238E27FC236}">
                <a16:creationId xmlns:a16="http://schemas.microsoft.com/office/drawing/2014/main" id="{11F7B130-DA3B-4695-8613-ED1846EAB8C2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425" y="733425"/>
            <a:ext cx="6856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01" name="Rectangle 3">
            <a:extLst>
              <a:ext uri="{FF2B5EF4-FFF2-40B4-BE49-F238E27FC236}">
                <a16:creationId xmlns:a16="http://schemas.microsoft.com/office/drawing/2014/main" id="{0C45E439-72B2-4233-9DFA-89C868CF60D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33350"/>
            <a:ext cx="7772400" cy="849313"/>
          </a:xfrm>
        </p:spPr>
        <p:txBody>
          <a:bodyPr/>
          <a:lstStyle/>
          <a:p>
            <a:pPr>
              <a:defRPr/>
            </a:pPr>
            <a:r>
              <a:rPr lang="en-US" sz="3600">
                <a:ea typeface="ＭＳ Ｐゴシック" charset="0"/>
                <a:cs typeface="+mj-cs"/>
              </a:rPr>
              <a:t>Agreeing to establish a connection</a:t>
            </a:r>
            <a:endParaRPr lang="en-US">
              <a:ea typeface="ＭＳ Ｐゴシック" charset="0"/>
              <a:cs typeface="+mj-cs"/>
            </a:endParaRPr>
          </a:p>
        </p:txBody>
      </p:sp>
      <p:sp>
        <p:nvSpPr>
          <p:cNvPr id="87046" name="Text Box 7">
            <a:extLst>
              <a:ext uri="{FF2B5EF4-FFF2-40B4-BE49-F238E27FC236}">
                <a16:creationId xmlns:a16="http://schemas.microsoft.com/office/drawing/2014/main" id="{CBC9C29E-08F2-486F-A745-FEC679A692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313" y="1076325"/>
            <a:ext cx="49291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Tahoma" panose="020B0604030504040204" pitchFamily="34" charset="0"/>
              </a:rPr>
              <a:t>2-way handshake failure scenarios:</a:t>
            </a:r>
          </a:p>
        </p:txBody>
      </p:sp>
      <p:sp>
        <p:nvSpPr>
          <p:cNvPr id="87047" name="Line 25">
            <a:extLst>
              <a:ext uri="{FF2B5EF4-FFF2-40B4-BE49-F238E27FC236}">
                <a16:creationId xmlns:a16="http://schemas.microsoft.com/office/drawing/2014/main" id="{0A98DF5A-121D-4526-8D15-3A09C6734B7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793875" y="2301875"/>
            <a:ext cx="1588" cy="2470150"/>
          </a:xfrm>
          <a:prstGeom prst="line">
            <a:avLst/>
          </a:prstGeom>
          <a:noFill/>
          <a:ln w="9525">
            <a:solidFill>
              <a:srgbClr val="77777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7048" name="Line 39">
            <a:extLst>
              <a:ext uri="{FF2B5EF4-FFF2-40B4-BE49-F238E27FC236}">
                <a16:creationId xmlns:a16="http://schemas.microsoft.com/office/drawing/2014/main" id="{5681A680-C8EF-4AB1-BFD9-BA0B17E84EE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22638" y="2374900"/>
            <a:ext cx="1587" cy="3960813"/>
          </a:xfrm>
          <a:prstGeom prst="line">
            <a:avLst/>
          </a:prstGeom>
          <a:noFill/>
          <a:ln w="9525">
            <a:solidFill>
              <a:srgbClr val="77777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393311" name="Group 95">
            <a:extLst>
              <a:ext uri="{FF2B5EF4-FFF2-40B4-BE49-F238E27FC236}">
                <a16:creationId xmlns:a16="http://schemas.microsoft.com/office/drawing/2014/main" id="{1C33A416-F4B1-40B2-87D3-B9DE4E3EFD24}"/>
              </a:ext>
            </a:extLst>
          </p:cNvPr>
          <p:cNvGrpSpPr>
            <a:grpSpLocks/>
          </p:cNvGrpSpPr>
          <p:nvPr/>
        </p:nvGrpSpPr>
        <p:grpSpPr bwMode="auto">
          <a:xfrm>
            <a:off x="490538" y="2927350"/>
            <a:ext cx="3646487" cy="3549650"/>
            <a:chOff x="309" y="1844"/>
            <a:chExt cx="2297" cy="2236"/>
          </a:xfrm>
        </p:grpSpPr>
        <p:sp>
          <p:nvSpPr>
            <p:cNvPr id="87179" name="Text Box 42">
              <a:extLst>
                <a:ext uri="{FF2B5EF4-FFF2-40B4-BE49-F238E27FC236}">
                  <a16:creationId xmlns:a16="http://schemas.microsoft.com/office/drawing/2014/main" id="{96AD68DA-268D-4C44-AFD7-9CE95EBEF9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9" y="1844"/>
              <a:ext cx="802" cy="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retransmit</a:t>
              </a:r>
            </a:p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req_conn(x)</a:t>
              </a:r>
            </a:p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87180" name="Freeform 43">
              <a:extLst>
                <a:ext uri="{FF2B5EF4-FFF2-40B4-BE49-F238E27FC236}">
                  <a16:creationId xmlns:a16="http://schemas.microsoft.com/office/drawing/2014/main" id="{6B345BD1-35FB-4770-A41B-571269582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027"/>
              <a:ext cx="962" cy="1612"/>
            </a:xfrm>
            <a:custGeom>
              <a:avLst/>
              <a:gdLst>
                <a:gd name="T0" fmla="*/ 0 w 962"/>
                <a:gd name="T1" fmla="*/ 0 h 1612"/>
                <a:gd name="T2" fmla="*/ 306 w 962"/>
                <a:gd name="T3" fmla="*/ 234 h 1612"/>
                <a:gd name="T4" fmla="*/ 467 w 962"/>
                <a:gd name="T5" fmla="*/ 1342 h 1612"/>
                <a:gd name="T6" fmla="*/ 962 w 962"/>
                <a:gd name="T7" fmla="*/ 1612 h 16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62" h="1612">
                  <a:moveTo>
                    <a:pt x="0" y="0"/>
                  </a:moveTo>
                  <a:cubicBezTo>
                    <a:pt x="50" y="40"/>
                    <a:pt x="228" y="10"/>
                    <a:pt x="306" y="234"/>
                  </a:cubicBezTo>
                  <a:cubicBezTo>
                    <a:pt x="384" y="458"/>
                    <a:pt x="358" y="1112"/>
                    <a:pt x="467" y="1342"/>
                  </a:cubicBezTo>
                  <a:cubicBezTo>
                    <a:pt x="576" y="1572"/>
                    <a:pt x="779" y="1601"/>
                    <a:pt x="962" y="1612"/>
                  </a:cubicBezTo>
                </a:path>
              </a:pathLst>
            </a:custGeom>
            <a:noFill/>
            <a:ln w="28575" cap="flat" cmpd="sng">
              <a:solidFill>
                <a:srgbClr val="000099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87181" name="Text Box 44">
              <a:extLst>
                <a:ext uri="{FF2B5EF4-FFF2-40B4-BE49-F238E27FC236}">
                  <a16:creationId xmlns:a16="http://schemas.microsoft.com/office/drawing/2014/main" id="{227B9F10-C3BF-4470-94C3-5B5A95D3ED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20" y="3517"/>
              <a:ext cx="4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Tahoma" panose="020B0604030504040204" pitchFamily="34" charset="0"/>
                </a:rPr>
                <a:t>ESTAB</a:t>
              </a:r>
            </a:p>
          </p:txBody>
        </p:sp>
        <p:sp>
          <p:nvSpPr>
            <p:cNvPr id="87182" name="Oval 45">
              <a:extLst>
                <a:ext uri="{FF2B5EF4-FFF2-40B4-BE49-F238E27FC236}">
                  <a16:creationId xmlns:a16="http://schemas.microsoft.com/office/drawing/2014/main" id="{2D65016E-81BE-4AB0-9056-EC440D471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" y="3597"/>
              <a:ext cx="57" cy="56"/>
            </a:xfrm>
            <a:prstGeom prst="ellipse">
              <a:avLst/>
            </a:prstGeom>
            <a:solidFill>
              <a:srgbClr val="CC0000"/>
            </a:solidFill>
            <a:ln w="9525">
              <a:solidFill>
                <a:srgbClr val="CC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grpSp>
          <p:nvGrpSpPr>
            <p:cNvPr id="87183" name="Group 46">
              <a:extLst>
                <a:ext uri="{FF2B5EF4-FFF2-40B4-BE49-F238E27FC236}">
                  <a16:creationId xmlns:a16="http://schemas.microsoft.com/office/drawing/2014/main" id="{5AC38EEF-393A-494B-A029-95F2A0EFA9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" y="2407"/>
              <a:ext cx="802" cy="212"/>
              <a:chOff x="1065" y="2085"/>
              <a:chExt cx="802" cy="212"/>
            </a:xfrm>
          </p:grpSpPr>
          <p:sp>
            <p:nvSpPr>
              <p:cNvPr id="87185" name="Rectangle 47">
                <a:extLst>
                  <a:ext uri="{FF2B5EF4-FFF2-40B4-BE49-F238E27FC236}">
                    <a16:creationId xmlns:a16="http://schemas.microsoft.com/office/drawing/2014/main" id="{A116ED3F-BB31-49F6-89FA-B192754E0C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" y="2123"/>
                <a:ext cx="675" cy="16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86" name="Text Box 48">
                <a:extLst>
                  <a:ext uri="{FF2B5EF4-FFF2-40B4-BE49-F238E27FC236}">
                    <a16:creationId xmlns:a16="http://schemas.microsoft.com/office/drawing/2014/main" id="{A6C83AC1-71A3-49BA-BDCC-9B59B5C4AF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65" y="2085"/>
                <a:ext cx="802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Tahoma" panose="020B0604030504040204" pitchFamily="34" charset="0"/>
                  </a:rPr>
                  <a:t>req_conn(x)</a:t>
                </a:r>
              </a:p>
            </p:txBody>
          </p:sp>
        </p:grpSp>
        <p:sp>
          <p:nvSpPr>
            <p:cNvPr id="87184" name="Text Box 49">
              <a:extLst>
                <a:ext uri="{FF2B5EF4-FFF2-40B4-BE49-F238E27FC236}">
                  <a16:creationId xmlns:a16="http://schemas.microsoft.com/office/drawing/2014/main" id="{A90A342C-167E-461C-9281-D092BE058E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0" y="3714"/>
              <a:ext cx="1336" cy="3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half open connection!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(no client!)</a:t>
              </a:r>
            </a:p>
          </p:txBody>
        </p:sp>
      </p:grpSp>
      <p:grpSp>
        <p:nvGrpSpPr>
          <p:cNvPr id="393309" name="Group 93">
            <a:extLst>
              <a:ext uri="{FF2B5EF4-FFF2-40B4-BE49-F238E27FC236}">
                <a16:creationId xmlns:a16="http://schemas.microsoft.com/office/drawing/2014/main" id="{58EC805F-E06E-40D0-A4DB-8A7B6B600A9C}"/>
              </a:ext>
            </a:extLst>
          </p:cNvPr>
          <p:cNvGrpSpPr>
            <a:grpSpLocks/>
          </p:cNvGrpSpPr>
          <p:nvPr/>
        </p:nvGrpSpPr>
        <p:grpSpPr bwMode="auto">
          <a:xfrm>
            <a:off x="622300" y="4456113"/>
            <a:ext cx="3830638" cy="715962"/>
            <a:chOff x="406" y="2807"/>
            <a:chExt cx="2413" cy="451"/>
          </a:xfrm>
        </p:grpSpPr>
        <p:sp>
          <p:nvSpPr>
            <p:cNvPr id="87175" name="Line 40">
              <a:extLst>
                <a:ext uri="{FF2B5EF4-FFF2-40B4-BE49-F238E27FC236}">
                  <a16:creationId xmlns:a16="http://schemas.microsoft.com/office/drawing/2014/main" id="{7574DFFD-3912-4B76-AB26-B3B2797B80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97" y="2964"/>
              <a:ext cx="1515" cy="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87176" name="Text Box 83">
              <a:extLst>
                <a:ext uri="{FF2B5EF4-FFF2-40B4-BE49-F238E27FC236}">
                  <a16:creationId xmlns:a16="http://schemas.microsoft.com/office/drawing/2014/main" id="{FE1E99AD-6436-4613-B495-7916A94C59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" y="2937"/>
              <a:ext cx="738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client terminates</a:t>
              </a:r>
            </a:p>
          </p:txBody>
        </p:sp>
        <p:sp>
          <p:nvSpPr>
            <p:cNvPr id="87177" name="Text Box 84">
              <a:extLst>
                <a:ext uri="{FF2B5EF4-FFF2-40B4-BE49-F238E27FC236}">
                  <a16:creationId xmlns:a16="http://schemas.microsoft.com/office/drawing/2014/main" id="{855711CD-C7C5-427B-AD25-082830D23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81" y="2938"/>
              <a:ext cx="738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server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forgets x</a:t>
              </a:r>
            </a:p>
          </p:txBody>
        </p:sp>
        <p:sp>
          <p:nvSpPr>
            <p:cNvPr id="87178" name="Text Box 85">
              <a:extLst>
                <a:ext uri="{FF2B5EF4-FFF2-40B4-BE49-F238E27FC236}">
                  <a16:creationId xmlns:a16="http://schemas.microsoft.com/office/drawing/2014/main" id="{FCD5D4F7-2A20-4345-BCCD-67C77902B7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69" y="2807"/>
              <a:ext cx="706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connection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x completes</a:t>
              </a:r>
            </a:p>
          </p:txBody>
        </p:sp>
      </p:grpSp>
      <p:grpSp>
        <p:nvGrpSpPr>
          <p:cNvPr id="393315" name="Group 99">
            <a:extLst>
              <a:ext uri="{FF2B5EF4-FFF2-40B4-BE49-F238E27FC236}">
                <a16:creationId xmlns:a16="http://schemas.microsoft.com/office/drawing/2014/main" id="{4C300031-2731-449B-BFAB-515E02988F6F}"/>
              </a:ext>
            </a:extLst>
          </p:cNvPr>
          <p:cNvGrpSpPr>
            <a:grpSpLocks/>
          </p:cNvGrpSpPr>
          <p:nvPr/>
        </p:nvGrpSpPr>
        <p:grpSpPr bwMode="auto">
          <a:xfrm>
            <a:off x="4810125" y="2914650"/>
            <a:ext cx="4048125" cy="3417888"/>
            <a:chOff x="3030" y="1831"/>
            <a:chExt cx="2550" cy="2153"/>
          </a:xfrm>
        </p:grpSpPr>
        <p:sp>
          <p:nvSpPr>
            <p:cNvPr id="87164" name="Text Box 69">
              <a:extLst>
                <a:ext uri="{FF2B5EF4-FFF2-40B4-BE49-F238E27FC236}">
                  <a16:creationId xmlns:a16="http://schemas.microsoft.com/office/drawing/2014/main" id="{63728348-F794-47C5-A232-A1B3F18568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" y="1831"/>
              <a:ext cx="802" cy="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retransmit</a:t>
              </a:r>
            </a:p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req_conn(x)</a:t>
              </a:r>
            </a:p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87165" name="Freeform 70">
              <a:extLst>
                <a:ext uri="{FF2B5EF4-FFF2-40B4-BE49-F238E27FC236}">
                  <a16:creationId xmlns:a16="http://schemas.microsoft.com/office/drawing/2014/main" id="{11D823B7-BC5A-4B34-9264-C17E9EFCF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2021"/>
              <a:ext cx="962" cy="1612"/>
            </a:xfrm>
            <a:custGeom>
              <a:avLst/>
              <a:gdLst>
                <a:gd name="T0" fmla="*/ 0 w 962"/>
                <a:gd name="T1" fmla="*/ 0 h 1612"/>
                <a:gd name="T2" fmla="*/ 306 w 962"/>
                <a:gd name="T3" fmla="*/ 234 h 1612"/>
                <a:gd name="T4" fmla="*/ 467 w 962"/>
                <a:gd name="T5" fmla="*/ 1342 h 1612"/>
                <a:gd name="T6" fmla="*/ 962 w 962"/>
                <a:gd name="T7" fmla="*/ 1612 h 16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62" h="1612">
                  <a:moveTo>
                    <a:pt x="0" y="0"/>
                  </a:moveTo>
                  <a:cubicBezTo>
                    <a:pt x="50" y="40"/>
                    <a:pt x="228" y="10"/>
                    <a:pt x="306" y="234"/>
                  </a:cubicBezTo>
                  <a:cubicBezTo>
                    <a:pt x="384" y="458"/>
                    <a:pt x="358" y="1112"/>
                    <a:pt x="467" y="1342"/>
                  </a:cubicBezTo>
                  <a:cubicBezTo>
                    <a:pt x="576" y="1572"/>
                    <a:pt x="779" y="1601"/>
                    <a:pt x="962" y="1612"/>
                  </a:cubicBezTo>
                </a:path>
              </a:pathLst>
            </a:custGeom>
            <a:noFill/>
            <a:ln w="28575" cap="flat" cmpd="sng">
              <a:solidFill>
                <a:srgbClr val="000099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87166" name="Text Box 71">
              <a:extLst>
                <a:ext uri="{FF2B5EF4-FFF2-40B4-BE49-F238E27FC236}">
                  <a16:creationId xmlns:a16="http://schemas.microsoft.com/office/drawing/2014/main" id="{ACAEF6A8-F7CE-4FFE-8545-80489A29A2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1" y="3504"/>
              <a:ext cx="4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Tahoma" panose="020B0604030504040204" pitchFamily="34" charset="0"/>
                </a:rPr>
                <a:t>ESTAB</a:t>
              </a:r>
            </a:p>
          </p:txBody>
        </p:sp>
        <p:sp>
          <p:nvSpPr>
            <p:cNvPr id="87167" name="Oval 72">
              <a:extLst>
                <a:ext uri="{FF2B5EF4-FFF2-40B4-BE49-F238E27FC236}">
                  <a16:creationId xmlns:a16="http://schemas.microsoft.com/office/drawing/2014/main" id="{78F730C6-5666-42AA-A880-4E271507C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3" y="3584"/>
              <a:ext cx="57" cy="56"/>
            </a:xfrm>
            <a:prstGeom prst="ellipse">
              <a:avLst/>
            </a:prstGeom>
            <a:solidFill>
              <a:srgbClr val="CC0000"/>
            </a:solidFill>
            <a:ln w="9525">
              <a:solidFill>
                <a:srgbClr val="CC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87168" name="Rectangle 74">
              <a:extLst>
                <a:ext uri="{FF2B5EF4-FFF2-40B4-BE49-F238E27FC236}">
                  <a16:creationId xmlns:a16="http://schemas.microsoft.com/office/drawing/2014/main" id="{BE26D1C0-24B2-4A72-BDBE-5035E2055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1" y="3178"/>
              <a:ext cx="675" cy="1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7169" name="Text Box 75">
              <a:extLst>
                <a:ext uri="{FF2B5EF4-FFF2-40B4-BE49-F238E27FC236}">
                  <a16:creationId xmlns:a16="http://schemas.microsoft.com/office/drawing/2014/main" id="{9754E908-9EBA-4719-A70E-A2156A6C66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9" y="3140"/>
              <a:ext cx="80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req_conn(x)</a:t>
              </a:r>
            </a:p>
          </p:txBody>
        </p:sp>
        <p:sp>
          <p:nvSpPr>
            <p:cNvPr id="87170" name="Freeform 86">
              <a:extLst>
                <a:ext uri="{FF2B5EF4-FFF2-40B4-BE49-F238E27FC236}">
                  <a16:creationId xmlns:a16="http://schemas.microsoft.com/office/drawing/2014/main" id="{BB09CC4B-8301-411F-BB92-FDCFDAD46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645"/>
              <a:ext cx="946" cy="1195"/>
            </a:xfrm>
            <a:custGeom>
              <a:avLst/>
              <a:gdLst>
                <a:gd name="T0" fmla="*/ 0 w 946"/>
                <a:gd name="T1" fmla="*/ 15 h 1195"/>
                <a:gd name="T2" fmla="*/ 199 w 946"/>
                <a:gd name="T3" fmla="*/ 164 h 1195"/>
                <a:gd name="T4" fmla="*/ 320 w 946"/>
                <a:gd name="T5" fmla="*/ 960 h 1195"/>
                <a:gd name="T6" fmla="*/ 946 w 946"/>
                <a:gd name="T7" fmla="*/ 1138 h 11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6" h="1195">
                  <a:moveTo>
                    <a:pt x="0" y="15"/>
                  </a:moveTo>
                  <a:cubicBezTo>
                    <a:pt x="32" y="40"/>
                    <a:pt x="114" y="0"/>
                    <a:pt x="199" y="164"/>
                  </a:cubicBezTo>
                  <a:cubicBezTo>
                    <a:pt x="284" y="328"/>
                    <a:pt x="195" y="798"/>
                    <a:pt x="320" y="960"/>
                  </a:cubicBezTo>
                  <a:cubicBezTo>
                    <a:pt x="477" y="1195"/>
                    <a:pt x="816" y="1101"/>
                    <a:pt x="946" y="1138"/>
                  </a:cubicBezTo>
                </a:path>
              </a:pathLst>
            </a:custGeom>
            <a:noFill/>
            <a:ln w="28575" cap="flat" cmpd="sng">
              <a:solidFill>
                <a:srgbClr val="000099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87171" name="Rectangle 88">
              <a:extLst>
                <a:ext uri="{FF2B5EF4-FFF2-40B4-BE49-F238E27FC236}">
                  <a16:creationId xmlns:a16="http://schemas.microsoft.com/office/drawing/2014/main" id="{419D54F5-A7E7-4607-9FA6-D75012F5A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" y="3612"/>
              <a:ext cx="448" cy="17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7172" name="Text Box 87">
              <a:extLst>
                <a:ext uri="{FF2B5EF4-FFF2-40B4-BE49-F238E27FC236}">
                  <a16:creationId xmlns:a16="http://schemas.microsoft.com/office/drawing/2014/main" id="{2C7087C5-DC13-4169-8897-023EF4C48A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0" y="3584"/>
              <a:ext cx="68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data(x+1)</a:t>
              </a:r>
            </a:p>
          </p:txBody>
        </p:sp>
        <p:sp>
          <p:nvSpPr>
            <p:cNvPr id="87173" name="Text Box 89">
              <a:extLst>
                <a:ext uri="{FF2B5EF4-FFF2-40B4-BE49-F238E27FC236}">
                  <a16:creationId xmlns:a16="http://schemas.microsoft.com/office/drawing/2014/main" id="{F4A58562-B1EE-4263-BB7A-67A6BB1951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2" y="2494"/>
              <a:ext cx="802" cy="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retransmit</a:t>
              </a:r>
            </a:p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data(x+1)</a:t>
              </a:r>
            </a:p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87174" name="Text Box 90">
              <a:extLst>
                <a:ext uri="{FF2B5EF4-FFF2-40B4-BE49-F238E27FC236}">
                  <a16:creationId xmlns:a16="http://schemas.microsoft.com/office/drawing/2014/main" id="{1049A0C8-C203-47AE-AD86-D4979B49BC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2" y="3664"/>
              <a:ext cx="738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accept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data(x+1)</a:t>
              </a:r>
            </a:p>
          </p:txBody>
        </p:sp>
      </p:grpSp>
      <p:grpSp>
        <p:nvGrpSpPr>
          <p:cNvPr id="87052" name="Group 102">
            <a:extLst>
              <a:ext uri="{FF2B5EF4-FFF2-40B4-BE49-F238E27FC236}">
                <a16:creationId xmlns:a16="http://schemas.microsoft.com/office/drawing/2014/main" id="{8D536720-F12E-47EB-9931-560E4D58E9CB}"/>
              </a:ext>
            </a:extLst>
          </p:cNvPr>
          <p:cNvGrpSpPr>
            <a:grpSpLocks/>
          </p:cNvGrpSpPr>
          <p:nvPr/>
        </p:nvGrpSpPr>
        <p:grpSpPr bwMode="auto">
          <a:xfrm>
            <a:off x="768350" y="1746250"/>
            <a:ext cx="3389313" cy="2136775"/>
            <a:chOff x="484" y="1100"/>
            <a:chExt cx="2135" cy="1346"/>
          </a:xfrm>
        </p:grpSpPr>
        <p:sp>
          <p:nvSpPr>
            <p:cNvPr id="87115" name="Text Box 103">
              <a:extLst>
                <a:ext uri="{FF2B5EF4-FFF2-40B4-BE49-F238E27FC236}">
                  <a16:creationId xmlns:a16="http://schemas.microsoft.com/office/drawing/2014/main" id="{AC6185C9-B3F5-48CA-B94A-9016BEA89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" y="1393"/>
              <a:ext cx="613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choose x</a:t>
              </a:r>
            </a:p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87116" name="Line 104">
              <a:extLst>
                <a:ext uri="{FF2B5EF4-FFF2-40B4-BE49-F238E27FC236}">
                  <a16:creationId xmlns:a16="http://schemas.microsoft.com/office/drawing/2014/main" id="{707B454D-CA97-44A9-9146-8416BDED0E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9" y="1516"/>
              <a:ext cx="932" cy="199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87117" name="Line 105">
              <a:extLst>
                <a:ext uri="{FF2B5EF4-FFF2-40B4-BE49-F238E27FC236}">
                  <a16:creationId xmlns:a16="http://schemas.microsoft.com/office/drawing/2014/main" id="{250FA5B4-D437-47FF-8242-F1072FBA2E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1" y="1739"/>
              <a:ext cx="990" cy="60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87118" name="Rectangle 106">
              <a:extLst>
                <a:ext uri="{FF2B5EF4-FFF2-40B4-BE49-F238E27FC236}">
                  <a16:creationId xmlns:a16="http://schemas.microsoft.com/office/drawing/2014/main" id="{0CDEEFA7-B9F4-4440-9BCE-F66A0EB4F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9" y="1507"/>
              <a:ext cx="490" cy="2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7119" name="Text Box 107">
              <a:extLst>
                <a:ext uri="{FF2B5EF4-FFF2-40B4-BE49-F238E27FC236}">
                  <a16:creationId xmlns:a16="http://schemas.microsoft.com/office/drawing/2014/main" id="{94737683-53C6-4E97-B542-1626DDC366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14" y="1486"/>
              <a:ext cx="80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req_conn(x)</a:t>
              </a:r>
            </a:p>
          </p:txBody>
        </p:sp>
        <p:sp>
          <p:nvSpPr>
            <p:cNvPr id="87120" name="Rectangle 108">
              <a:extLst>
                <a:ext uri="{FF2B5EF4-FFF2-40B4-BE49-F238E27FC236}">
                  <a16:creationId xmlns:a16="http://schemas.microsoft.com/office/drawing/2014/main" id="{53221B55-CE56-41C3-8002-CC68C99A1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1" y="1774"/>
              <a:ext cx="277" cy="2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7121" name="Text Box 109">
              <a:extLst>
                <a:ext uri="{FF2B5EF4-FFF2-40B4-BE49-F238E27FC236}">
                  <a16:creationId xmlns:a16="http://schemas.microsoft.com/office/drawing/2014/main" id="{303B0D71-3FE1-4996-9936-54C4B6CF6B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3" y="1649"/>
              <a:ext cx="4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Tahoma" panose="020B0604030504040204" pitchFamily="34" charset="0"/>
                </a:rPr>
                <a:t>ESTAB</a:t>
              </a:r>
            </a:p>
          </p:txBody>
        </p:sp>
        <p:sp>
          <p:nvSpPr>
            <p:cNvPr id="87122" name="Text Box 110">
              <a:extLst>
                <a:ext uri="{FF2B5EF4-FFF2-40B4-BE49-F238E27FC236}">
                  <a16:creationId xmlns:a16="http://schemas.microsoft.com/office/drawing/2014/main" id="{8D7E95B6-85DA-49D3-900E-FA23FBB529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3" y="2234"/>
              <a:ext cx="4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Tahoma" panose="020B0604030504040204" pitchFamily="34" charset="0"/>
                </a:rPr>
                <a:t>ESTAB</a:t>
              </a:r>
            </a:p>
          </p:txBody>
        </p:sp>
        <p:sp>
          <p:nvSpPr>
            <p:cNvPr id="87123" name="Oval 111">
              <a:extLst>
                <a:ext uri="{FF2B5EF4-FFF2-40B4-BE49-F238E27FC236}">
                  <a16:creationId xmlns:a16="http://schemas.microsoft.com/office/drawing/2014/main" id="{6A1150DD-518F-4CAE-B877-DA9AE9950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5" y="2298"/>
              <a:ext cx="57" cy="56"/>
            </a:xfrm>
            <a:prstGeom prst="ellipse">
              <a:avLst/>
            </a:prstGeom>
            <a:solidFill>
              <a:srgbClr val="CC0000"/>
            </a:solidFill>
            <a:ln w="9525">
              <a:solidFill>
                <a:srgbClr val="CC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87124" name="Oval 112">
              <a:extLst>
                <a:ext uri="{FF2B5EF4-FFF2-40B4-BE49-F238E27FC236}">
                  <a16:creationId xmlns:a16="http://schemas.microsoft.com/office/drawing/2014/main" id="{48725697-7980-4B4C-9CBF-DDD3FF962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" y="1723"/>
              <a:ext cx="57" cy="56"/>
            </a:xfrm>
            <a:prstGeom prst="ellipse">
              <a:avLst/>
            </a:prstGeom>
            <a:solidFill>
              <a:srgbClr val="CC0000"/>
            </a:solidFill>
            <a:ln w="9525">
              <a:solidFill>
                <a:srgbClr val="CC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grpSp>
          <p:nvGrpSpPr>
            <p:cNvPr id="87125" name="Group 113">
              <a:extLst>
                <a:ext uri="{FF2B5EF4-FFF2-40B4-BE49-F238E27FC236}">
                  <a16:creationId xmlns:a16="http://schemas.microsoft.com/office/drawing/2014/main" id="{61A7A61F-B91D-426F-88D5-A443D6E8B6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77" y="1861"/>
              <a:ext cx="803" cy="212"/>
              <a:chOff x="1065" y="2085"/>
              <a:chExt cx="803" cy="212"/>
            </a:xfrm>
          </p:grpSpPr>
          <p:sp>
            <p:nvSpPr>
              <p:cNvPr id="87162" name="Rectangle 114">
                <a:extLst>
                  <a:ext uri="{FF2B5EF4-FFF2-40B4-BE49-F238E27FC236}">
                    <a16:creationId xmlns:a16="http://schemas.microsoft.com/office/drawing/2014/main" id="{74A654F8-3C50-494D-8666-C55559CE02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" y="2123"/>
                <a:ext cx="675" cy="16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63" name="Text Box 115">
                <a:extLst>
                  <a:ext uri="{FF2B5EF4-FFF2-40B4-BE49-F238E27FC236}">
                    <a16:creationId xmlns:a16="http://schemas.microsoft.com/office/drawing/2014/main" id="{39C2DC4A-7D40-429E-A5AE-D4286BF9ED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65" y="2085"/>
                <a:ext cx="803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Tahoma" panose="020B0604030504040204" pitchFamily="34" charset="0"/>
                  </a:rPr>
                  <a:t>acc_conn(x)</a:t>
                </a:r>
              </a:p>
            </p:txBody>
          </p:sp>
        </p:grpSp>
        <p:grpSp>
          <p:nvGrpSpPr>
            <p:cNvPr id="87126" name="Group 116">
              <a:extLst>
                <a:ext uri="{FF2B5EF4-FFF2-40B4-BE49-F238E27FC236}">
                  <a16:creationId xmlns:a16="http://schemas.microsoft.com/office/drawing/2014/main" id="{81B39BE3-5C90-4FDA-A737-1A504DCC24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" y="1112"/>
              <a:ext cx="391" cy="307"/>
              <a:chOff x="-44" y="1473"/>
              <a:chExt cx="981" cy="1105"/>
            </a:xfrm>
          </p:grpSpPr>
          <p:pic>
            <p:nvPicPr>
              <p:cNvPr id="87160" name="Picture 117" descr="desktop_computer_stylized_medium">
                <a:extLst>
                  <a:ext uri="{FF2B5EF4-FFF2-40B4-BE49-F238E27FC236}">
                    <a16:creationId xmlns:a16="http://schemas.microsoft.com/office/drawing/2014/main" id="{03C3CECD-C9FC-420E-853E-9732E64D62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7161" name="Freeform 118">
                <a:extLst>
                  <a:ext uri="{FF2B5EF4-FFF2-40B4-BE49-F238E27FC236}">
                    <a16:creationId xmlns:a16="http://schemas.microsoft.com/office/drawing/2014/main" id="{72306B1B-29F7-4724-A54D-295C2302848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7497 w 356"/>
                  <a:gd name="T3" fmla="*/ 469 h 368"/>
                  <a:gd name="T4" fmla="*/ 8894 w 356"/>
                  <a:gd name="T5" fmla="*/ 9780 h 368"/>
                  <a:gd name="T6" fmla="*/ 1960 w 356"/>
                  <a:gd name="T7" fmla="*/ 1223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87127" name="Group 119">
              <a:extLst>
                <a:ext uri="{FF2B5EF4-FFF2-40B4-BE49-F238E27FC236}">
                  <a16:creationId xmlns:a16="http://schemas.microsoft.com/office/drawing/2014/main" id="{234B87EF-D1C3-405F-A494-93C2DA7468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73" y="1100"/>
              <a:ext cx="212" cy="323"/>
              <a:chOff x="4140" y="429"/>
              <a:chExt cx="1425" cy="2396"/>
            </a:xfrm>
          </p:grpSpPr>
          <p:sp>
            <p:nvSpPr>
              <p:cNvPr id="87128" name="Freeform 120">
                <a:extLst>
                  <a:ext uri="{FF2B5EF4-FFF2-40B4-BE49-F238E27FC236}">
                    <a16:creationId xmlns:a16="http://schemas.microsoft.com/office/drawing/2014/main" id="{52771BB2-FEDC-4046-B074-7B7499968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29" name="Rectangle 121">
                <a:extLst>
                  <a:ext uri="{FF2B5EF4-FFF2-40B4-BE49-F238E27FC236}">
                    <a16:creationId xmlns:a16="http://schemas.microsoft.com/office/drawing/2014/main" id="{BE396B89-4857-4906-A19D-433035958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429"/>
                <a:ext cx="1049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30" name="Freeform 122">
                <a:extLst>
                  <a:ext uri="{FF2B5EF4-FFF2-40B4-BE49-F238E27FC236}">
                    <a16:creationId xmlns:a16="http://schemas.microsoft.com/office/drawing/2014/main" id="{26F7EC2C-43BD-438B-8431-0FE2C51FF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1" name="Freeform 123">
                <a:extLst>
                  <a:ext uri="{FF2B5EF4-FFF2-40B4-BE49-F238E27FC236}">
                    <a16:creationId xmlns:a16="http://schemas.microsoft.com/office/drawing/2014/main" id="{7C32F2BF-1B3A-41D0-A95F-81C7ACE8D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2" name="Rectangle 124">
                <a:extLst>
                  <a:ext uri="{FF2B5EF4-FFF2-40B4-BE49-F238E27FC236}">
                    <a16:creationId xmlns:a16="http://schemas.microsoft.com/office/drawing/2014/main" id="{63CBA4E0-9EC2-4885-897F-3E0B537D4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6"/>
                <a:ext cx="592" cy="45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87133" name="Group 125">
                <a:extLst>
                  <a:ext uri="{FF2B5EF4-FFF2-40B4-BE49-F238E27FC236}">
                    <a16:creationId xmlns:a16="http://schemas.microsoft.com/office/drawing/2014/main" id="{F6518494-35A7-40F3-9767-E02CF36883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7158" name="AutoShape 126">
                  <a:extLst>
                    <a:ext uri="{FF2B5EF4-FFF2-40B4-BE49-F238E27FC236}">
                      <a16:creationId xmlns:a16="http://schemas.microsoft.com/office/drawing/2014/main" id="{6750D42A-BE8B-4C72-A38E-E340D0FDDC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6"/>
                  <a:ext cx="721" cy="14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87159" name="AutoShape 127">
                  <a:extLst>
                    <a:ext uri="{FF2B5EF4-FFF2-40B4-BE49-F238E27FC236}">
                      <a16:creationId xmlns:a16="http://schemas.microsoft.com/office/drawing/2014/main" id="{6D9F9786-074A-499A-A903-E36108A381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1"/>
                  <a:ext cx="688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87134" name="Rectangle 128">
                <a:extLst>
                  <a:ext uri="{FF2B5EF4-FFF2-40B4-BE49-F238E27FC236}">
                    <a16:creationId xmlns:a16="http://schemas.microsoft.com/office/drawing/2014/main" id="{E448ECED-CF10-4E38-8FE6-C4ABA1BC4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1022"/>
                <a:ext cx="598" cy="45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87135" name="Group 129">
                <a:extLst>
                  <a:ext uri="{FF2B5EF4-FFF2-40B4-BE49-F238E27FC236}">
                    <a16:creationId xmlns:a16="http://schemas.microsoft.com/office/drawing/2014/main" id="{39B901B0-C1BA-4562-AD23-5F5430AB18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7156" name="AutoShape 130">
                  <a:extLst>
                    <a:ext uri="{FF2B5EF4-FFF2-40B4-BE49-F238E27FC236}">
                      <a16:creationId xmlns:a16="http://schemas.microsoft.com/office/drawing/2014/main" id="{2F8028C2-EB74-4F7D-85F4-FBEAAC0E9C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87157" name="AutoShape 131">
                  <a:extLst>
                    <a:ext uri="{FF2B5EF4-FFF2-40B4-BE49-F238E27FC236}">
                      <a16:creationId xmlns:a16="http://schemas.microsoft.com/office/drawing/2014/main" id="{17AB9345-EB4B-4392-9B69-EF344E1F74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2"/>
                  <a:ext cx="696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87136" name="Rectangle 132">
                <a:extLst>
                  <a:ext uri="{FF2B5EF4-FFF2-40B4-BE49-F238E27FC236}">
                    <a16:creationId xmlns:a16="http://schemas.microsoft.com/office/drawing/2014/main" id="{05E51428-6F13-4A16-A3B2-2121A7487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56"/>
                <a:ext cx="598" cy="45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37" name="Rectangle 133">
                <a:extLst>
                  <a:ext uri="{FF2B5EF4-FFF2-40B4-BE49-F238E27FC236}">
                    <a16:creationId xmlns:a16="http://schemas.microsoft.com/office/drawing/2014/main" id="{EB9048EE-68AE-44FA-8C23-46CC4FF13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3"/>
                <a:ext cx="598" cy="52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87138" name="Group 134">
                <a:extLst>
                  <a:ext uri="{FF2B5EF4-FFF2-40B4-BE49-F238E27FC236}">
                    <a16:creationId xmlns:a16="http://schemas.microsoft.com/office/drawing/2014/main" id="{981E3823-189F-44D2-AD97-936649E28F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7154" name="AutoShape 135">
                  <a:extLst>
                    <a:ext uri="{FF2B5EF4-FFF2-40B4-BE49-F238E27FC236}">
                      <a16:creationId xmlns:a16="http://schemas.microsoft.com/office/drawing/2014/main" id="{8255C62B-C4A1-4B26-AD69-F508527B02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1"/>
                  <a:ext cx="720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87155" name="AutoShape 136">
                  <a:extLst>
                    <a:ext uri="{FF2B5EF4-FFF2-40B4-BE49-F238E27FC236}">
                      <a16:creationId xmlns:a16="http://schemas.microsoft.com/office/drawing/2014/main" id="{E44A05EB-F3AD-46B5-A43E-2B52F87981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5" y="2585"/>
                  <a:ext cx="687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87139" name="Freeform 137">
                <a:extLst>
                  <a:ext uri="{FF2B5EF4-FFF2-40B4-BE49-F238E27FC236}">
                    <a16:creationId xmlns:a16="http://schemas.microsoft.com/office/drawing/2014/main" id="{A0BA8F9B-57E7-4DD7-805F-23A20610E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7140" name="Group 138">
                <a:extLst>
                  <a:ext uri="{FF2B5EF4-FFF2-40B4-BE49-F238E27FC236}">
                    <a16:creationId xmlns:a16="http://schemas.microsoft.com/office/drawing/2014/main" id="{743A2AF8-64B0-4852-8925-87FE5363AF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7152" name="AutoShape 139">
                  <a:extLst>
                    <a:ext uri="{FF2B5EF4-FFF2-40B4-BE49-F238E27FC236}">
                      <a16:creationId xmlns:a16="http://schemas.microsoft.com/office/drawing/2014/main" id="{10552C98-C53E-4792-BF4C-347B74548A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8"/>
                  <a:ext cx="728" cy="14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87153" name="AutoShape 140">
                  <a:extLst>
                    <a:ext uri="{FF2B5EF4-FFF2-40B4-BE49-F238E27FC236}">
                      <a16:creationId xmlns:a16="http://schemas.microsoft.com/office/drawing/2014/main" id="{FA2A6574-EC1B-4790-B47F-52F15EB2B8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2"/>
                  <a:ext cx="695" cy="11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87141" name="Rectangle 141">
                <a:extLst>
                  <a:ext uri="{FF2B5EF4-FFF2-40B4-BE49-F238E27FC236}">
                    <a16:creationId xmlns:a16="http://schemas.microsoft.com/office/drawing/2014/main" id="{251AA50A-AF57-4337-9E0E-061462F3A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9" y="429"/>
                <a:ext cx="67" cy="2292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42" name="Freeform 142">
                <a:extLst>
                  <a:ext uri="{FF2B5EF4-FFF2-40B4-BE49-F238E27FC236}">
                    <a16:creationId xmlns:a16="http://schemas.microsoft.com/office/drawing/2014/main" id="{28AA3ED7-D6D0-4F1E-96EC-292D02A04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43" name="Freeform 143">
                <a:extLst>
                  <a:ext uri="{FF2B5EF4-FFF2-40B4-BE49-F238E27FC236}">
                    <a16:creationId xmlns:a16="http://schemas.microsoft.com/office/drawing/2014/main" id="{E7EFA678-498F-4A13-BAB7-B867F3D23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44" name="Oval 144">
                <a:extLst>
                  <a:ext uri="{FF2B5EF4-FFF2-40B4-BE49-F238E27FC236}">
                    <a16:creationId xmlns:a16="http://schemas.microsoft.com/office/drawing/2014/main" id="{D8E1539A-C890-44A9-B195-65A9CC9DA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0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45" name="Freeform 145">
                <a:extLst>
                  <a:ext uri="{FF2B5EF4-FFF2-40B4-BE49-F238E27FC236}">
                    <a16:creationId xmlns:a16="http://schemas.microsoft.com/office/drawing/2014/main" id="{C2188407-88B6-4665-B48F-A6D277A1F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46" name="AutoShape 146">
                <a:extLst>
                  <a:ext uri="{FF2B5EF4-FFF2-40B4-BE49-F238E27FC236}">
                    <a16:creationId xmlns:a16="http://schemas.microsoft.com/office/drawing/2014/main" id="{801E3A02-62B3-48BE-A947-321BA6543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196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47" name="AutoShape 147">
                <a:extLst>
                  <a:ext uri="{FF2B5EF4-FFF2-40B4-BE49-F238E27FC236}">
                    <a16:creationId xmlns:a16="http://schemas.microsoft.com/office/drawing/2014/main" id="{E61DEB44-C9C0-4A0E-B5E4-A494CCE87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2714"/>
                <a:ext cx="1069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48" name="Oval 148">
                <a:extLst>
                  <a:ext uri="{FF2B5EF4-FFF2-40B4-BE49-F238E27FC236}">
                    <a16:creationId xmlns:a16="http://schemas.microsoft.com/office/drawing/2014/main" id="{9CB05B44-8210-425B-B713-CB73F2A01F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2380"/>
                <a:ext cx="155" cy="14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49" name="Oval 149">
                <a:extLst>
                  <a:ext uri="{FF2B5EF4-FFF2-40B4-BE49-F238E27FC236}">
                    <a16:creationId xmlns:a16="http://schemas.microsoft.com/office/drawing/2014/main" id="{7B9AFB31-2F24-42A9-98E9-52E94EA29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2387"/>
                <a:ext cx="161" cy="141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/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150" name="Oval 150">
                <a:extLst>
                  <a:ext uri="{FF2B5EF4-FFF2-40B4-BE49-F238E27FC236}">
                    <a16:creationId xmlns:a16="http://schemas.microsoft.com/office/drawing/2014/main" id="{A5AE7DE0-7481-4046-98DE-83809C877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80"/>
                <a:ext cx="155" cy="141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51" name="Rectangle 151">
                <a:extLst>
                  <a:ext uri="{FF2B5EF4-FFF2-40B4-BE49-F238E27FC236}">
                    <a16:creationId xmlns:a16="http://schemas.microsoft.com/office/drawing/2014/main" id="{D629D860-19A5-432B-A999-DB6668D9A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1" y="1838"/>
                <a:ext cx="87" cy="757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</p:grpSp>
      <p:grpSp>
        <p:nvGrpSpPr>
          <p:cNvPr id="393368" name="Group 152">
            <a:extLst>
              <a:ext uri="{FF2B5EF4-FFF2-40B4-BE49-F238E27FC236}">
                <a16:creationId xmlns:a16="http://schemas.microsoft.com/office/drawing/2014/main" id="{EE749F12-C02B-4313-A3DB-39D89089D2FC}"/>
              </a:ext>
            </a:extLst>
          </p:cNvPr>
          <p:cNvGrpSpPr>
            <a:grpSpLocks/>
          </p:cNvGrpSpPr>
          <p:nvPr/>
        </p:nvGrpSpPr>
        <p:grpSpPr bwMode="auto">
          <a:xfrm>
            <a:off x="5000625" y="1757363"/>
            <a:ext cx="3933825" cy="4568825"/>
            <a:chOff x="3150" y="1107"/>
            <a:chExt cx="2478" cy="2878"/>
          </a:xfrm>
        </p:grpSpPr>
        <p:sp>
          <p:nvSpPr>
            <p:cNvPr id="87054" name="Line 153">
              <a:extLst>
                <a:ext uri="{FF2B5EF4-FFF2-40B4-BE49-F238E27FC236}">
                  <a16:creationId xmlns:a16="http://schemas.microsoft.com/office/drawing/2014/main" id="{F203AB42-0FFB-4C67-A8AA-F0E3828BD1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22" y="1490"/>
              <a:ext cx="1" cy="2495"/>
            </a:xfrm>
            <a:prstGeom prst="line">
              <a:avLst/>
            </a:prstGeom>
            <a:noFill/>
            <a:ln w="9525">
              <a:solidFill>
                <a:srgbClr val="77777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87055" name="Text Box 154">
              <a:extLst>
                <a:ext uri="{FF2B5EF4-FFF2-40B4-BE49-F238E27FC236}">
                  <a16:creationId xmlns:a16="http://schemas.microsoft.com/office/drawing/2014/main" id="{26FCB0D9-4E80-4EB4-981B-3F186887E9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0" y="2983"/>
              <a:ext cx="738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client terminates</a:t>
              </a:r>
            </a:p>
          </p:txBody>
        </p:sp>
        <p:sp>
          <p:nvSpPr>
            <p:cNvPr id="87056" name="Line 155">
              <a:extLst>
                <a:ext uri="{FF2B5EF4-FFF2-40B4-BE49-F238E27FC236}">
                  <a16:creationId xmlns:a16="http://schemas.microsoft.com/office/drawing/2014/main" id="{FE1C88BB-F9A3-4704-9AC5-BB22B6EDA9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5" y="1451"/>
              <a:ext cx="15" cy="1549"/>
            </a:xfrm>
            <a:prstGeom prst="line">
              <a:avLst/>
            </a:prstGeom>
            <a:noFill/>
            <a:ln w="9525">
              <a:solidFill>
                <a:srgbClr val="77777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87057" name="Line 156">
              <a:extLst>
                <a:ext uri="{FF2B5EF4-FFF2-40B4-BE49-F238E27FC236}">
                  <a16:creationId xmlns:a16="http://schemas.microsoft.com/office/drawing/2014/main" id="{AEF0E8A0-7D73-4670-84B0-8F310F235F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50" y="1726"/>
              <a:ext cx="990" cy="60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87058" name="Rectangle 157">
              <a:extLst>
                <a:ext uri="{FF2B5EF4-FFF2-40B4-BE49-F238E27FC236}">
                  <a16:creationId xmlns:a16="http://schemas.microsoft.com/office/drawing/2014/main" id="{E1DEBDF5-415A-456B-97CE-02A731BF1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0" y="1761"/>
              <a:ext cx="277" cy="2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7059" name="Text Box 158">
              <a:extLst>
                <a:ext uri="{FF2B5EF4-FFF2-40B4-BE49-F238E27FC236}">
                  <a16:creationId xmlns:a16="http://schemas.microsoft.com/office/drawing/2014/main" id="{5802ABE8-4041-4939-8C5F-3F43999008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12" y="2221"/>
              <a:ext cx="4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Tahoma" panose="020B0604030504040204" pitchFamily="34" charset="0"/>
                </a:rPr>
                <a:t>ESTAB</a:t>
              </a:r>
            </a:p>
          </p:txBody>
        </p:sp>
        <p:sp>
          <p:nvSpPr>
            <p:cNvPr id="87060" name="Oval 159">
              <a:extLst>
                <a:ext uri="{FF2B5EF4-FFF2-40B4-BE49-F238E27FC236}">
                  <a16:creationId xmlns:a16="http://schemas.microsoft.com/office/drawing/2014/main" id="{3F71620C-E971-498B-96E4-C3AC7459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" y="2299"/>
              <a:ext cx="57" cy="56"/>
            </a:xfrm>
            <a:prstGeom prst="ellipse">
              <a:avLst/>
            </a:prstGeom>
            <a:solidFill>
              <a:srgbClr val="CC0000"/>
            </a:solidFill>
            <a:ln w="9525">
              <a:solidFill>
                <a:srgbClr val="CC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87061" name="Text Box 160">
              <a:extLst>
                <a:ext uri="{FF2B5EF4-FFF2-40B4-BE49-F238E27FC236}">
                  <a16:creationId xmlns:a16="http://schemas.microsoft.com/office/drawing/2014/main" id="{1CA3BEEF-F035-4344-B6F6-CB7996B57E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3" y="1380"/>
              <a:ext cx="613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choose x</a:t>
              </a:r>
            </a:p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87062" name="Line 161">
              <a:extLst>
                <a:ext uri="{FF2B5EF4-FFF2-40B4-BE49-F238E27FC236}">
                  <a16:creationId xmlns:a16="http://schemas.microsoft.com/office/drawing/2014/main" id="{29B42E0C-19B7-4A36-91AF-965870F61D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8" y="1503"/>
              <a:ext cx="932" cy="199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87063" name="Rectangle 162">
              <a:extLst>
                <a:ext uri="{FF2B5EF4-FFF2-40B4-BE49-F238E27FC236}">
                  <a16:creationId xmlns:a16="http://schemas.microsoft.com/office/drawing/2014/main" id="{6881AF64-8DAB-4AA2-80DC-4A7D760E1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8" y="1494"/>
              <a:ext cx="490" cy="2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7064" name="Text Box 163">
              <a:extLst>
                <a:ext uri="{FF2B5EF4-FFF2-40B4-BE49-F238E27FC236}">
                  <a16:creationId xmlns:a16="http://schemas.microsoft.com/office/drawing/2014/main" id="{D0350FA1-6C92-43FF-90C1-E372831DD7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43" y="1473"/>
              <a:ext cx="80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req_conn(x)</a:t>
              </a:r>
            </a:p>
          </p:txBody>
        </p:sp>
        <p:sp>
          <p:nvSpPr>
            <p:cNvPr id="87065" name="Text Box 164">
              <a:extLst>
                <a:ext uri="{FF2B5EF4-FFF2-40B4-BE49-F238E27FC236}">
                  <a16:creationId xmlns:a16="http://schemas.microsoft.com/office/drawing/2014/main" id="{473CAC3D-B0BC-4D12-912E-CF9A25F0EA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62" y="1636"/>
              <a:ext cx="4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Tahoma" panose="020B0604030504040204" pitchFamily="34" charset="0"/>
                </a:rPr>
                <a:t>ESTAB</a:t>
              </a:r>
            </a:p>
          </p:txBody>
        </p:sp>
        <p:sp>
          <p:nvSpPr>
            <p:cNvPr id="87066" name="Oval 165">
              <a:extLst>
                <a:ext uri="{FF2B5EF4-FFF2-40B4-BE49-F238E27FC236}">
                  <a16:creationId xmlns:a16="http://schemas.microsoft.com/office/drawing/2014/main" id="{B14D2DF2-694E-4AE7-98FA-F5A17D2DD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4" y="1710"/>
              <a:ext cx="57" cy="56"/>
            </a:xfrm>
            <a:prstGeom prst="ellipse">
              <a:avLst/>
            </a:prstGeom>
            <a:solidFill>
              <a:srgbClr val="CC0000"/>
            </a:solidFill>
            <a:ln w="9525">
              <a:solidFill>
                <a:srgbClr val="CC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grpSp>
          <p:nvGrpSpPr>
            <p:cNvPr id="87067" name="Group 166">
              <a:extLst>
                <a:ext uri="{FF2B5EF4-FFF2-40B4-BE49-F238E27FC236}">
                  <a16:creationId xmlns:a16="http://schemas.microsoft.com/office/drawing/2014/main" id="{70DF84B1-9D34-4C9D-8486-F46957936A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06" y="1848"/>
              <a:ext cx="803" cy="212"/>
              <a:chOff x="1065" y="2085"/>
              <a:chExt cx="803" cy="212"/>
            </a:xfrm>
          </p:grpSpPr>
          <p:sp>
            <p:nvSpPr>
              <p:cNvPr id="87113" name="Rectangle 167">
                <a:extLst>
                  <a:ext uri="{FF2B5EF4-FFF2-40B4-BE49-F238E27FC236}">
                    <a16:creationId xmlns:a16="http://schemas.microsoft.com/office/drawing/2014/main" id="{F0C83B72-EEEF-483B-BC51-B799E6012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" y="2123"/>
                <a:ext cx="675" cy="16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14" name="Text Box 168">
                <a:extLst>
                  <a:ext uri="{FF2B5EF4-FFF2-40B4-BE49-F238E27FC236}">
                    <a16:creationId xmlns:a16="http://schemas.microsoft.com/office/drawing/2014/main" id="{59C620FB-9F80-4137-A79B-0D16F16ED8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65" y="2085"/>
                <a:ext cx="803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Tahoma" panose="020B0604030504040204" pitchFamily="34" charset="0"/>
                  </a:rPr>
                  <a:t>acc_conn(x)</a:t>
                </a:r>
              </a:p>
            </p:txBody>
          </p:sp>
        </p:grpSp>
        <p:sp>
          <p:nvSpPr>
            <p:cNvPr id="87068" name="Line 169">
              <a:extLst>
                <a:ext uri="{FF2B5EF4-FFF2-40B4-BE49-F238E27FC236}">
                  <a16:creationId xmlns:a16="http://schemas.microsoft.com/office/drawing/2014/main" id="{C3F30C46-8330-4116-9E32-CEDB737842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7" y="2345"/>
              <a:ext cx="932" cy="199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87069" name="Rectangle 170">
              <a:extLst>
                <a:ext uri="{FF2B5EF4-FFF2-40B4-BE49-F238E27FC236}">
                  <a16:creationId xmlns:a16="http://schemas.microsoft.com/office/drawing/2014/main" id="{1F6F9604-1DC4-455F-86FD-F72E09FB8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2336"/>
              <a:ext cx="490" cy="2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7070" name="Text Box 171">
              <a:extLst>
                <a:ext uri="{FF2B5EF4-FFF2-40B4-BE49-F238E27FC236}">
                  <a16:creationId xmlns:a16="http://schemas.microsoft.com/office/drawing/2014/main" id="{AE5A3AE9-CA4B-4414-B157-44F1898F69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9" y="2315"/>
              <a:ext cx="68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data(x+1)</a:t>
              </a:r>
            </a:p>
          </p:txBody>
        </p:sp>
        <p:sp>
          <p:nvSpPr>
            <p:cNvPr id="87071" name="Oval 172">
              <a:extLst>
                <a:ext uri="{FF2B5EF4-FFF2-40B4-BE49-F238E27FC236}">
                  <a16:creationId xmlns:a16="http://schemas.microsoft.com/office/drawing/2014/main" id="{7DF3D6AC-93F0-456F-8606-664D43814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0" y="2524"/>
              <a:ext cx="57" cy="56"/>
            </a:xfrm>
            <a:prstGeom prst="ellipse">
              <a:avLst/>
            </a:prstGeom>
            <a:solidFill>
              <a:srgbClr val="CC0000"/>
            </a:solidFill>
            <a:ln w="9525">
              <a:solidFill>
                <a:srgbClr val="CC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87072" name="Text Box 173">
              <a:extLst>
                <a:ext uri="{FF2B5EF4-FFF2-40B4-BE49-F238E27FC236}">
                  <a16:creationId xmlns:a16="http://schemas.microsoft.com/office/drawing/2014/main" id="{FAFF38F5-24D7-48F2-841B-5C66CD83CC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0" y="2373"/>
              <a:ext cx="738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accept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data(x+1)</a:t>
              </a:r>
            </a:p>
          </p:txBody>
        </p:sp>
        <p:grpSp>
          <p:nvGrpSpPr>
            <p:cNvPr id="87073" name="Group 174">
              <a:extLst>
                <a:ext uri="{FF2B5EF4-FFF2-40B4-BE49-F238E27FC236}">
                  <a16:creationId xmlns:a16="http://schemas.microsoft.com/office/drawing/2014/main" id="{EEB1CDF8-3668-48CD-B88D-CE7F16CFF2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26" y="2803"/>
              <a:ext cx="1515" cy="300"/>
              <a:chOff x="3818" y="2796"/>
              <a:chExt cx="1515" cy="300"/>
            </a:xfrm>
          </p:grpSpPr>
          <p:sp>
            <p:nvSpPr>
              <p:cNvPr id="87111" name="Line 175">
                <a:extLst>
                  <a:ext uri="{FF2B5EF4-FFF2-40B4-BE49-F238E27FC236}">
                    <a16:creationId xmlns:a16="http://schemas.microsoft.com/office/drawing/2014/main" id="{0F90974A-FE2B-4DB1-8BA1-BB70FFFAD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8" y="2951"/>
                <a:ext cx="1515" cy="0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87112" name="Text Box 176">
                <a:extLst>
                  <a:ext uri="{FF2B5EF4-FFF2-40B4-BE49-F238E27FC236}">
                    <a16:creationId xmlns:a16="http://schemas.microsoft.com/office/drawing/2014/main" id="{340D27E3-9848-41CC-989E-A4405B0A2B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89" y="2796"/>
                <a:ext cx="706" cy="3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9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Tahoma" panose="020B0604030504040204" pitchFamily="34" charset="0"/>
                  </a:rPr>
                  <a:t>connection </a:t>
                </a:r>
              </a:p>
              <a:p>
                <a:pPr algn="ctr">
                  <a:lnSpc>
                    <a:spcPct val="9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Tahoma" panose="020B0604030504040204" pitchFamily="34" charset="0"/>
                  </a:rPr>
                  <a:t>x completes</a:t>
                </a:r>
              </a:p>
            </p:txBody>
          </p:sp>
        </p:grpSp>
        <p:sp>
          <p:nvSpPr>
            <p:cNvPr id="87074" name="Text Box 177">
              <a:extLst>
                <a:ext uri="{FF2B5EF4-FFF2-40B4-BE49-F238E27FC236}">
                  <a16:creationId xmlns:a16="http://schemas.microsoft.com/office/drawing/2014/main" id="{F807651A-30C7-412F-8325-2AF75D2572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0" y="2962"/>
              <a:ext cx="738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server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forgets x</a:t>
              </a:r>
            </a:p>
          </p:txBody>
        </p:sp>
        <p:grpSp>
          <p:nvGrpSpPr>
            <p:cNvPr id="87075" name="Group 178">
              <a:extLst>
                <a:ext uri="{FF2B5EF4-FFF2-40B4-BE49-F238E27FC236}">
                  <a16:creationId xmlns:a16="http://schemas.microsoft.com/office/drawing/2014/main" id="{D82CCCA8-84A0-47C0-9374-E9DFD7ED51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0" y="1119"/>
              <a:ext cx="391" cy="307"/>
              <a:chOff x="-44" y="1473"/>
              <a:chExt cx="981" cy="1105"/>
            </a:xfrm>
          </p:grpSpPr>
          <p:pic>
            <p:nvPicPr>
              <p:cNvPr id="87109" name="Picture 179" descr="desktop_computer_stylized_medium">
                <a:extLst>
                  <a:ext uri="{FF2B5EF4-FFF2-40B4-BE49-F238E27FC236}">
                    <a16:creationId xmlns:a16="http://schemas.microsoft.com/office/drawing/2014/main" id="{3B01D83A-8E6B-43E3-95CB-60099626AB3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7110" name="Freeform 180">
                <a:extLst>
                  <a:ext uri="{FF2B5EF4-FFF2-40B4-BE49-F238E27FC236}">
                    <a16:creationId xmlns:a16="http://schemas.microsoft.com/office/drawing/2014/main" id="{D905E557-CEE5-4386-AA6B-05BCB6EB98B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7497 w 356"/>
                  <a:gd name="T3" fmla="*/ 469 h 368"/>
                  <a:gd name="T4" fmla="*/ 8894 w 356"/>
                  <a:gd name="T5" fmla="*/ 9780 h 368"/>
                  <a:gd name="T6" fmla="*/ 1960 w 356"/>
                  <a:gd name="T7" fmla="*/ 1223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87076" name="Group 181">
              <a:extLst>
                <a:ext uri="{FF2B5EF4-FFF2-40B4-BE49-F238E27FC236}">
                  <a16:creationId xmlns:a16="http://schemas.microsoft.com/office/drawing/2014/main" id="{06C1DCD6-ED68-486D-B466-FE0504A6F9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09" y="1107"/>
              <a:ext cx="212" cy="323"/>
              <a:chOff x="4140" y="429"/>
              <a:chExt cx="1425" cy="2396"/>
            </a:xfrm>
          </p:grpSpPr>
          <p:sp>
            <p:nvSpPr>
              <p:cNvPr id="87077" name="Freeform 182">
                <a:extLst>
                  <a:ext uri="{FF2B5EF4-FFF2-40B4-BE49-F238E27FC236}">
                    <a16:creationId xmlns:a16="http://schemas.microsoft.com/office/drawing/2014/main" id="{A9B460A8-870C-48FA-A657-13272CAFF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8" name="Rectangle 183">
                <a:extLst>
                  <a:ext uri="{FF2B5EF4-FFF2-40B4-BE49-F238E27FC236}">
                    <a16:creationId xmlns:a16="http://schemas.microsoft.com/office/drawing/2014/main" id="{284FC163-88CA-40BF-964C-FC564A142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429"/>
                <a:ext cx="1049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079" name="Freeform 184">
                <a:extLst>
                  <a:ext uri="{FF2B5EF4-FFF2-40B4-BE49-F238E27FC236}">
                    <a16:creationId xmlns:a16="http://schemas.microsoft.com/office/drawing/2014/main" id="{49369101-5241-4BDF-8D62-AC1FD641A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80" name="Freeform 185">
                <a:extLst>
                  <a:ext uri="{FF2B5EF4-FFF2-40B4-BE49-F238E27FC236}">
                    <a16:creationId xmlns:a16="http://schemas.microsoft.com/office/drawing/2014/main" id="{2EF61CCF-422F-4211-AF85-60D881624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81" name="Rectangle 186">
                <a:extLst>
                  <a:ext uri="{FF2B5EF4-FFF2-40B4-BE49-F238E27FC236}">
                    <a16:creationId xmlns:a16="http://schemas.microsoft.com/office/drawing/2014/main" id="{DFD852CF-B6D5-4011-958E-3A80B3931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6"/>
                <a:ext cx="592" cy="45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87082" name="Group 187">
                <a:extLst>
                  <a:ext uri="{FF2B5EF4-FFF2-40B4-BE49-F238E27FC236}">
                    <a16:creationId xmlns:a16="http://schemas.microsoft.com/office/drawing/2014/main" id="{5B1000A9-3649-411E-BE76-36D44A5606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7107" name="AutoShape 188">
                  <a:extLst>
                    <a:ext uri="{FF2B5EF4-FFF2-40B4-BE49-F238E27FC236}">
                      <a16:creationId xmlns:a16="http://schemas.microsoft.com/office/drawing/2014/main" id="{2749D7F0-712E-430A-A204-34E3B15DB8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6"/>
                  <a:ext cx="721" cy="14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87108" name="AutoShape 189">
                  <a:extLst>
                    <a:ext uri="{FF2B5EF4-FFF2-40B4-BE49-F238E27FC236}">
                      <a16:creationId xmlns:a16="http://schemas.microsoft.com/office/drawing/2014/main" id="{FC6E3342-6E48-4BFB-8532-654CD9F616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1"/>
                  <a:ext cx="688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87083" name="Rectangle 190">
                <a:extLst>
                  <a:ext uri="{FF2B5EF4-FFF2-40B4-BE49-F238E27FC236}">
                    <a16:creationId xmlns:a16="http://schemas.microsoft.com/office/drawing/2014/main" id="{174694E2-3C11-4BF5-9EF7-2A97FB0F2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1022"/>
                <a:ext cx="598" cy="45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87084" name="Group 191">
                <a:extLst>
                  <a:ext uri="{FF2B5EF4-FFF2-40B4-BE49-F238E27FC236}">
                    <a16:creationId xmlns:a16="http://schemas.microsoft.com/office/drawing/2014/main" id="{132E46FD-2D8D-43A0-8057-2772587B62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7105" name="AutoShape 192">
                  <a:extLst>
                    <a:ext uri="{FF2B5EF4-FFF2-40B4-BE49-F238E27FC236}">
                      <a16:creationId xmlns:a16="http://schemas.microsoft.com/office/drawing/2014/main" id="{B12CFF56-01E2-476C-AC07-F8DCF444BE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87106" name="AutoShape 193">
                  <a:extLst>
                    <a:ext uri="{FF2B5EF4-FFF2-40B4-BE49-F238E27FC236}">
                      <a16:creationId xmlns:a16="http://schemas.microsoft.com/office/drawing/2014/main" id="{194304AE-4648-4A6D-BABD-DE14D739CD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2"/>
                  <a:ext cx="696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87085" name="Rectangle 194">
                <a:extLst>
                  <a:ext uri="{FF2B5EF4-FFF2-40B4-BE49-F238E27FC236}">
                    <a16:creationId xmlns:a16="http://schemas.microsoft.com/office/drawing/2014/main" id="{5FAAD870-B3AB-4020-8F99-B49B8F044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56"/>
                <a:ext cx="598" cy="45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086" name="Rectangle 195">
                <a:extLst>
                  <a:ext uri="{FF2B5EF4-FFF2-40B4-BE49-F238E27FC236}">
                    <a16:creationId xmlns:a16="http://schemas.microsoft.com/office/drawing/2014/main" id="{05D74842-7B53-415B-8C06-4A2BBC24A7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3"/>
                <a:ext cx="598" cy="52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87087" name="Group 196">
                <a:extLst>
                  <a:ext uri="{FF2B5EF4-FFF2-40B4-BE49-F238E27FC236}">
                    <a16:creationId xmlns:a16="http://schemas.microsoft.com/office/drawing/2014/main" id="{DAEE24E5-7DE3-4782-8576-2670B79B38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7103" name="AutoShape 197">
                  <a:extLst>
                    <a:ext uri="{FF2B5EF4-FFF2-40B4-BE49-F238E27FC236}">
                      <a16:creationId xmlns:a16="http://schemas.microsoft.com/office/drawing/2014/main" id="{A57C7CA4-D3AB-494C-935D-4D266EFFF6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1"/>
                  <a:ext cx="720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87104" name="AutoShape 198">
                  <a:extLst>
                    <a:ext uri="{FF2B5EF4-FFF2-40B4-BE49-F238E27FC236}">
                      <a16:creationId xmlns:a16="http://schemas.microsoft.com/office/drawing/2014/main" id="{D2D73BA5-159F-487E-8924-C4096B760E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5" y="2585"/>
                  <a:ext cx="687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87088" name="Freeform 199">
                <a:extLst>
                  <a:ext uri="{FF2B5EF4-FFF2-40B4-BE49-F238E27FC236}">
                    <a16:creationId xmlns:a16="http://schemas.microsoft.com/office/drawing/2014/main" id="{2E7C034E-DC48-42C2-9810-4B3BAE0C6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7089" name="Group 200">
                <a:extLst>
                  <a:ext uri="{FF2B5EF4-FFF2-40B4-BE49-F238E27FC236}">
                    <a16:creationId xmlns:a16="http://schemas.microsoft.com/office/drawing/2014/main" id="{694C4353-0CCC-4AC2-9053-D8AF7F8BE1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7101" name="AutoShape 201">
                  <a:extLst>
                    <a:ext uri="{FF2B5EF4-FFF2-40B4-BE49-F238E27FC236}">
                      <a16:creationId xmlns:a16="http://schemas.microsoft.com/office/drawing/2014/main" id="{7A15A2EB-FEE6-4F7F-A5F8-CD1FC41AF2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8"/>
                  <a:ext cx="728" cy="14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87102" name="AutoShape 202">
                  <a:extLst>
                    <a:ext uri="{FF2B5EF4-FFF2-40B4-BE49-F238E27FC236}">
                      <a16:creationId xmlns:a16="http://schemas.microsoft.com/office/drawing/2014/main" id="{16C16E79-5D4B-47E8-AF82-A8ADB409E7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2"/>
                  <a:ext cx="695" cy="11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87090" name="Rectangle 203">
                <a:extLst>
                  <a:ext uri="{FF2B5EF4-FFF2-40B4-BE49-F238E27FC236}">
                    <a16:creationId xmlns:a16="http://schemas.microsoft.com/office/drawing/2014/main" id="{29AD8911-5A0A-4D35-8FE5-20E566DF4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9" y="429"/>
                <a:ext cx="67" cy="2292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091" name="Freeform 204">
                <a:extLst>
                  <a:ext uri="{FF2B5EF4-FFF2-40B4-BE49-F238E27FC236}">
                    <a16:creationId xmlns:a16="http://schemas.microsoft.com/office/drawing/2014/main" id="{62A5895A-0967-40DA-9717-AF62EBEDC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92" name="Freeform 205">
                <a:extLst>
                  <a:ext uri="{FF2B5EF4-FFF2-40B4-BE49-F238E27FC236}">
                    <a16:creationId xmlns:a16="http://schemas.microsoft.com/office/drawing/2014/main" id="{35D6A6C9-FDD8-4692-B78E-614DFF9CB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93" name="Oval 206">
                <a:extLst>
                  <a:ext uri="{FF2B5EF4-FFF2-40B4-BE49-F238E27FC236}">
                    <a16:creationId xmlns:a16="http://schemas.microsoft.com/office/drawing/2014/main" id="{523427FE-07FD-46FF-86D7-5B8D5DC49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0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094" name="Freeform 207">
                <a:extLst>
                  <a:ext uri="{FF2B5EF4-FFF2-40B4-BE49-F238E27FC236}">
                    <a16:creationId xmlns:a16="http://schemas.microsoft.com/office/drawing/2014/main" id="{EFEE6240-4665-4A67-BEC3-40584B678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95" name="AutoShape 208">
                <a:extLst>
                  <a:ext uri="{FF2B5EF4-FFF2-40B4-BE49-F238E27FC236}">
                    <a16:creationId xmlns:a16="http://schemas.microsoft.com/office/drawing/2014/main" id="{7D6158F1-4DFF-476A-90EB-4796A1358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196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096" name="AutoShape 209">
                <a:extLst>
                  <a:ext uri="{FF2B5EF4-FFF2-40B4-BE49-F238E27FC236}">
                    <a16:creationId xmlns:a16="http://schemas.microsoft.com/office/drawing/2014/main" id="{DFC0181F-1D2E-48A8-921F-1C5D67BF5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2714"/>
                <a:ext cx="1069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097" name="Oval 210">
                <a:extLst>
                  <a:ext uri="{FF2B5EF4-FFF2-40B4-BE49-F238E27FC236}">
                    <a16:creationId xmlns:a16="http://schemas.microsoft.com/office/drawing/2014/main" id="{3B8B3942-518C-4A80-96FA-5AF71F567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2380"/>
                <a:ext cx="155" cy="14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098" name="Oval 211">
                <a:extLst>
                  <a:ext uri="{FF2B5EF4-FFF2-40B4-BE49-F238E27FC236}">
                    <a16:creationId xmlns:a16="http://schemas.microsoft.com/office/drawing/2014/main" id="{E6C321EB-9AD5-4280-A8D2-57AB66B22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2387"/>
                <a:ext cx="161" cy="141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/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099" name="Oval 212">
                <a:extLst>
                  <a:ext uri="{FF2B5EF4-FFF2-40B4-BE49-F238E27FC236}">
                    <a16:creationId xmlns:a16="http://schemas.microsoft.com/office/drawing/2014/main" id="{2BCE08D3-6677-4702-AF0C-272C51612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80"/>
                <a:ext cx="155" cy="141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00" name="Rectangle 213">
                <a:extLst>
                  <a:ext uri="{FF2B5EF4-FFF2-40B4-BE49-F238E27FC236}">
                    <a16:creationId xmlns:a16="http://schemas.microsoft.com/office/drawing/2014/main" id="{A3B978C4-5246-4D08-8752-8DF68F4D1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1" y="1838"/>
                <a:ext cx="87" cy="757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93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1000"/>
                                        <p:tgtEl>
                                          <p:spTgt spid="393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1000"/>
                                        <p:tgtEl>
                                          <p:spTgt spid="393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Footer Placeholder 5">
            <a:extLst>
              <a:ext uri="{FF2B5EF4-FFF2-40B4-BE49-F238E27FC236}">
                <a16:creationId xmlns:a16="http://schemas.microsoft.com/office/drawing/2014/main" id="{63347FBA-9D0F-4524-A83D-C960EE88A9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11267" name="Slide Number Placeholder 6">
            <a:extLst>
              <a:ext uri="{FF2B5EF4-FFF2-40B4-BE49-F238E27FC236}">
                <a16:creationId xmlns:a16="http://schemas.microsoft.com/office/drawing/2014/main" id="{46089C54-440A-4CFA-9ADA-0A7DBE35F5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49F1C1A0-9269-4218-AF5D-9357C023740C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1268" name="Picture 175" descr="underline_base">
            <a:extLst>
              <a:ext uri="{FF2B5EF4-FFF2-40B4-BE49-F238E27FC236}">
                <a16:creationId xmlns:a16="http://schemas.microsoft.com/office/drawing/2014/main" id="{08BD752F-D925-488C-BAFB-8046D603FBB2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613" y="936625"/>
            <a:ext cx="6399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9" name="Freeform 157">
            <a:extLst>
              <a:ext uri="{FF2B5EF4-FFF2-40B4-BE49-F238E27FC236}">
                <a16:creationId xmlns:a16="http://schemas.microsoft.com/office/drawing/2014/main" id="{E748F7CC-3777-4D35-95B0-3E179A7DDA10}"/>
              </a:ext>
            </a:extLst>
          </p:cNvPr>
          <p:cNvSpPr>
            <a:spLocks/>
          </p:cNvSpPr>
          <p:nvPr/>
        </p:nvSpPr>
        <p:spPr bwMode="auto">
          <a:xfrm>
            <a:off x="2767013" y="3143250"/>
            <a:ext cx="552450" cy="2082800"/>
          </a:xfrm>
          <a:custGeom>
            <a:avLst/>
            <a:gdLst>
              <a:gd name="T0" fmla="*/ 0 w 348"/>
              <a:gd name="T1" fmla="*/ 2147483646 h 1312"/>
              <a:gd name="T2" fmla="*/ 2147483646 w 348"/>
              <a:gd name="T3" fmla="*/ 0 h 1312"/>
              <a:gd name="T4" fmla="*/ 2147483646 w 348"/>
              <a:gd name="T5" fmla="*/ 2147483646 h 1312"/>
              <a:gd name="T6" fmla="*/ 2147483646 w 348"/>
              <a:gd name="T7" fmla="*/ 2147483646 h 1312"/>
              <a:gd name="T8" fmla="*/ 0 w 348"/>
              <a:gd name="T9" fmla="*/ 2147483646 h 13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8" h="1312">
                <a:moveTo>
                  <a:pt x="0" y="1306"/>
                </a:moveTo>
                <a:lnTo>
                  <a:pt x="348" y="0"/>
                </a:lnTo>
                <a:lnTo>
                  <a:pt x="342" y="1258"/>
                </a:lnTo>
                <a:lnTo>
                  <a:pt x="180" y="1312"/>
                </a:lnTo>
                <a:lnTo>
                  <a:pt x="0" y="1306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" name="Rectangle 2">
            <a:extLst>
              <a:ext uri="{FF2B5EF4-FFF2-40B4-BE49-F238E27FC236}">
                <a16:creationId xmlns:a16="http://schemas.microsoft.com/office/drawing/2014/main" id="{D5C69F84-9995-4AB7-86CE-794D901CBB7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93688" y="142875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Multiplexing/demultiplexing</a:t>
            </a:r>
          </a:p>
        </p:txBody>
      </p:sp>
      <p:sp>
        <p:nvSpPr>
          <p:cNvPr id="11271" name="Text Box 37">
            <a:extLst>
              <a:ext uri="{FF2B5EF4-FFF2-40B4-BE49-F238E27FC236}">
                <a16:creationId xmlns:a16="http://schemas.microsoft.com/office/drawing/2014/main" id="{F9784AC3-F0CC-4248-BC76-223F5F5A7F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7350" y="4068763"/>
            <a:ext cx="8953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process</a:t>
            </a:r>
          </a:p>
        </p:txBody>
      </p:sp>
      <p:sp>
        <p:nvSpPr>
          <p:cNvPr id="11272" name="Text Box 38">
            <a:extLst>
              <a:ext uri="{FF2B5EF4-FFF2-40B4-BE49-F238E27FC236}">
                <a16:creationId xmlns:a16="http://schemas.microsoft.com/office/drawing/2014/main" id="{67C5D184-433E-429B-ACF3-CE17A840C6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1950" y="3667125"/>
            <a:ext cx="7556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socket</a:t>
            </a:r>
          </a:p>
        </p:txBody>
      </p:sp>
      <p:grpSp>
        <p:nvGrpSpPr>
          <p:cNvPr id="362673" name="Group 177">
            <a:extLst>
              <a:ext uri="{FF2B5EF4-FFF2-40B4-BE49-F238E27FC236}">
                <a16:creationId xmlns:a16="http://schemas.microsoft.com/office/drawing/2014/main" id="{09D7BD84-835E-41D6-97CD-6BBF3F27D1AD}"/>
              </a:ext>
            </a:extLst>
          </p:cNvPr>
          <p:cNvGrpSpPr>
            <a:grpSpLocks/>
          </p:cNvGrpSpPr>
          <p:nvPr/>
        </p:nvGrpSpPr>
        <p:grpSpPr bwMode="auto">
          <a:xfrm>
            <a:off x="4908550" y="1571625"/>
            <a:ext cx="3808413" cy="1468438"/>
            <a:chOff x="3092" y="990"/>
            <a:chExt cx="2399" cy="925"/>
          </a:xfrm>
        </p:grpSpPr>
        <p:sp>
          <p:nvSpPr>
            <p:cNvPr id="11395" name="Rectangle 41">
              <a:extLst>
                <a:ext uri="{FF2B5EF4-FFF2-40B4-BE49-F238E27FC236}">
                  <a16:creationId xmlns:a16="http://schemas.microsoft.com/office/drawing/2014/main" id="{F47236AF-0EA7-461C-B911-388C4B3FC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2" y="1163"/>
              <a:ext cx="2399" cy="752"/>
            </a:xfrm>
            <a:prstGeom prst="rect">
              <a:avLst/>
            </a:prstGeom>
            <a:noFill/>
            <a:ln w="19050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pPr algn="l">
                <a:lnSpc>
                  <a:spcPct val="80000"/>
                </a:lnSpc>
              </a:pPr>
              <a:r>
                <a:rPr lang="en-US" altLang="en-US" sz="2400">
                  <a:latin typeface="Gill Sans MT" panose="020B0502020104020203" pitchFamily="34" charset="0"/>
                </a:rPr>
                <a:t>use header info to deliver</a:t>
              </a:r>
            </a:p>
            <a:p>
              <a:pPr algn="l">
                <a:lnSpc>
                  <a:spcPct val="80000"/>
                </a:lnSpc>
              </a:pPr>
              <a:r>
                <a:rPr lang="en-US" altLang="en-US" sz="2400">
                  <a:latin typeface="Gill Sans MT" panose="020B0502020104020203" pitchFamily="34" charset="0"/>
                </a:rPr>
                <a:t>received segments to correct </a:t>
              </a:r>
            </a:p>
            <a:p>
              <a:pPr algn="l">
                <a:lnSpc>
                  <a:spcPct val="80000"/>
                </a:lnSpc>
              </a:pPr>
              <a:r>
                <a:rPr lang="en-US" altLang="en-US" sz="2400">
                  <a:latin typeface="Gill Sans MT" panose="020B0502020104020203" pitchFamily="34" charset="0"/>
                </a:rPr>
                <a:t>socket</a:t>
              </a:r>
            </a:p>
          </p:txBody>
        </p:sp>
        <p:grpSp>
          <p:nvGrpSpPr>
            <p:cNvPr id="11396" name="Group 42">
              <a:extLst>
                <a:ext uri="{FF2B5EF4-FFF2-40B4-BE49-F238E27FC236}">
                  <a16:creationId xmlns:a16="http://schemas.microsoft.com/office/drawing/2014/main" id="{08C1A6A7-31E0-4BA9-A3A8-D015ED3000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88" y="990"/>
              <a:ext cx="1994" cy="288"/>
              <a:chOff x="1136" y="3681"/>
              <a:chExt cx="1600" cy="288"/>
            </a:xfrm>
          </p:grpSpPr>
          <p:sp>
            <p:nvSpPr>
              <p:cNvPr id="11397" name="Rectangle 43">
                <a:extLst>
                  <a:ext uri="{FF2B5EF4-FFF2-40B4-BE49-F238E27FC236}">
                    <a16:creationId xmlns:a16="http://schemas.microsoft.com/office/drawing/2014/main" id="{09784368-31AB-4D15-B94E-5A9605C43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" y="3732"/>
                <a:ext cx="1002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98" name="Text Box 44">
                <a:extLst>
                  <a:ext uri="{FF2B5EF4-FFF2-40B4-BE49-F238E27FC236}">
                    <a16:creationId xmlns:a16="http://schemas.microsoft.com/office/drawing/2014/main" id="{9927FD75-B517-4FA8-AB71-E677DBBF99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6" y="3681"/>
                <a:ext cx="1600" cy="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 i="1">
                    <a:solidFill>
                      <a:srgbClr val="CC0000"/>
                    </a:solidFill>
                  </a:rPr>
                  <a:t>demultiplexing at receiver:</a:t>
                </a:r>
              </a:p>
            </p:txBody>
          </p:sp>
        </p:grpSp>
      </p:grpSp>
      <p:grpSp>
        <p:nvGrpSpPr>
          <p:cNvPr id="362672" name="Group 176">
            <a:extLst>
              <a:ext uri="{FF2B5EF4-FFF2-40B4-BE49-F238E27FC236}">
                <a16:creationId xmlns:a16="http://schemas.microsoft.com/office/drawing/2014/main" id="{3EA69EC1-0254-4405-A5FC-0D0C7C113407}"/>
              </a:ext>
            </a:extLst>
          </p:cNvPr>
          <p:cNvGrpSpPr>
            <a:grpSpLocks/>
          </p:cNvGrpSpPr>
          <p:nvPr/>
        </p:nvGrpSpPr>
        <p:grpSpPr bwMode="auto">
          <a:xfrm>
            <a:off x="411163" y="1335088"/>
            <a:ext cx="4029075" cy="1466850"/>
            <a:chOff x="259" y="841"/>
            <a:chExt cx="2538" cy="924"/>
          </a:xfrm>
        </p:grpSpPr>
        <p:sp>
          <p:nvSpPr>
            <p:cNvPr id="11390" name="Text Box 45">
              <a:extLst>
                <a:ext uri="{FF2B5EF4-FFF2-40B4-BE49-F238E27FC236}">
                  <a16:creationId xmlns:a16="http://schemas.microsoft.com/office/drawing/2014/main" id="{540C9AD6-E325-409C-891F-3E55943A42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" y="1068"/>
              <a:ext cx="2533" cy="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/>
                <a:t>handle data from multiple</a:t>
              </a:r>
            </a:p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/>
                <a:t>sockets, add transport header (later used for demultiplexing)</a:t>
              </a:r>
            </a:p>
          </p:txBody>
        </p:sp>
        <p:sp>
          <p:nvSpPr>
            <p:cNvPr id="11391" name="Rectangle 46">
              <a:extLst>
                <a:ext uri="{FF2B5EF4-FFF2-40B4-BE49-F238E27FC236}">
                  <a16:creationId xmlns:a16="http://schemas.microsoft.com/office/drawing/2014/main" id="{A3EBE018-D4F6-41B7-95A2-5FFA1A1BD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" y="1009"/>
              <a:ext cx="2479" cy="756"/>
            </a:xfrm>
            <a:prstGeom prst="rect">
              <a:avLst/>
            </a:prstGeom>
            <a:noFill/>
            <a:ln w="19050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92" name="Group 47">
              <a:extLst>
                <a:ext uri="{FF2B5EF4-FFF2-40B4-BE49-F238E27FC236}">
                  <a16:creationId xmlns:a16="http://schemas.microsoft.com/office/drawing/2014/main" id="{2709C1A1-154B-4637-8C61-B49B41B243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2" y="841"/>
              <a:ext cx="1742" cy="288"/>
              <a:chOff x="1101" y="3681"/>
              <a:chExt cx="1673" cy="288"/>
            </a:xfrm>
          </p:grpSpPr>
          <p:sp>
            <p:nvSpPr>
              <p:cNvPr id="11393" name="Rectangle 48">
                <a:extLst>
                  <a:ext uri="{FF2B5EF4-FFF2-40B4-BE49-F238E27FC236}">
                    <a16:creationId xmlns:a16="http://schemas.microsoft.com/office/drawing/2014/main" id="{CEA51666-564A-4F73-A0C2-7CB435CAB7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" y="3732"/>
                <a:ext cx="1006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94" name="Text Box 49">
                <a:extLst>
                  <a:ext uri="{FF2B5EF4-FFF2-40B4-BE49-F238E27FC236}">
                    <a16:creationId xmlns:a16="http://schemas.microsoft.com/office/drawing/2014/main" id="{2ED1C3A5-9A66-4FD2-9DC7-4332F89F93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01" y="3681"/>
                <a:ext cx="1673" cy="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 i="1">
                    <a:solidFill>
                      <a:srgbClr val="CC0000"/>
                    </a:solidFill>
                  </a:rPr>
                  <a:t>multiplexing at sender:</a:t>
                </a:r>
              </a:p>
            </p:txBody>
          </p:sp>
        </p:grpSp>
      </p:grpSp>
      <p:grpSp>
        <p:nvGrpSpPr>
          <p:cNvPr id="11275" name="Group 57">
            <a:extLst>
              <a:ext uri="{FF2B5EF4-FFF2-40B4-BE49-F238E27FC236}">
                <a16:creationId xmlns:a16="http://schemas.microsoft.com/office/drawing/2014/main" id="{3EF1C5DE-B060-4B23-8D38-F88A5D56375C}"/>
              </a:ext>
            </a:extLst>
          </p:cNvPr>
          <p:cNvGrpSpPr>
            <a:grpSpLocks/>
          </p:cNvGrpSpPr>
          <p:nvPr/>
        </p:nvGrpSpPr>
        <p:grpSpPr bwMode="auto">
          <a:xfrm>
            <a:off x="7481888" y="3741738"/>
            <a:ext cx="533400" cy="206375"/>
            <a:chOff x="344" y="1846"/>
            <a:chExt cx="336" cy="130"/>
          </a:xfrm>
        </p:grpSpPr>
        <p:sp>
          <p:nvSpPr>
            <p:cNvPr id="11386" name="Rectangle 35">
              <a:extLst>
                <a:ext uri="{FF2B5EF4-FFF2-40B4-BE49-F238E27FC236}">
                  <a16:creationId xmlns:a16="http://schemas.microsoft.com/office/drawing/2014/main" id="{3D85AC8C-47F9-4E89-ADA9-20467AB26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" y="1846"/>
              <a:ext cx="336" cy="13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87" name="Rectangle 54">
              <a:extLst>
                <a:ext uri="{FF2B5EF4-FFF2-40B4-BE49-F238E27FC236}">
                  <a16:creationId xmlns:a16="http://schemas.microsoft.com/office/drawing/2014/main" id="{BA3A7189-238C-4B8C-B8D5-03B46F5E8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" y="1863"/>
              <a:ext cx="110" cy="9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88" name="Rectangle 55">
              <a:extLst>
                <a:ext uri="{FF2B5EF4-FFF2-40B4-BE49-F238E27FC236}">
                  <a16:creationId xmlns:a16="http://schemas.microsoft.com/office/drawing/2014/main" id="{1B565D75-4C26-4F73-A1F9-9A3B9ABED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" y="1921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89" name="Rectangle 56">
              <a:extLst>
                <a:ext uri="{FF2B5EF4-FFF2-40B4-BE49-F238E27FC236}">
                  <a16:creationId xmlns:a16="http://schemas.microsoft.com/office/drawing/2014/main" id="{742DAC11-B50F-4F58-B148-4A27207A4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" y="1922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276" name="Rectangle 23">
            <a:extLst>
              <a:ext uri="{FF2B5EF4-FFF2-40B4-BE49-F238E27FC236}">
                <a16:creationId xmlns:a16="http://schemas.microsoft.com/office/drawing/2014/main" id="{666D42A0-C4BE-4610-9F6D-829460758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4700" y="3194050"/>
            <a:ext cx="1497013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1277" name="Rectangle 24">
            <a:extLst>
              <a:ext uri="{FF2B5EF4-FFF2-40B4-BE49-F238E27FC236}">
                <a16:creationId xmlns:a16="http://schemas.microsoft.com/office/drawing/2014/main" id="{B1EED821-C28E-438D-9A05-18C525439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9775" y="3248025"/>
            <a:ext cx="1473200" cy="1979613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1278" name="Line 25">
            <a:extLst>
              <a:ext uri="{FF2B5EF4-FFF2-40B4-BE49-F238E27FC236}">
                <a16:creationId xmlns:a16="http://schemas.microsoft.com/office/drawing/2014/main" id="{A4CE2F09-F750-40D4-8D9E-C0FF6A7EB8E1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6125" y="4017963"/>
            <a:ext cx="146050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" name="Text Box 26">
            <a:extLst>
              <a:ext uri="{FF2B5EF4-FFF2-40B4-BE49-F238E27FC236}">
                <a16:creationId xmlns:a16="http://schemas.microsoft.com/office/drawing/2014/main" id="{084F8B18-353B-4E5E-B793-7D1F0FD75B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7563" y="4000500"/>
            <a:ext cx="131762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transport</a:t>
            </a:r>
          </a:p>
        </p:txBody>
      </p:sp>
      <p:sp>
        <p:nvSpPr>
          <p:cNvPr id="11280" name="Line 27">
            <a:extLst>
              <a:ext uri="{FF2B5EF4-FFF2-40B4-BE49-F238E27FC236}">
                <a16:creationId xmlns:a16="http://schemas.microsoft.com/office/drawing/2014/main" id="{86058AC2-08AE-476D-B1B1-3CF33E6BD0CE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7713" y="4335463"/>
            <a:ext cx="14573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" name="Text Box 26">
            <a:extLst>
              <a:ext uri="{FF2B5EF4-FFF2-40B4-BE49-F238E27FC236}">
                <a16:creationId xmlns:a16="http://schemas.microsoft.com/office/drawing/2014/main" id="{065D1431-EC0E-4790-B788-F433D796B0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4388" y="32146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11282" name="Text Box 26">
            <a:extLst>
              <a:ext uri="{FF2B5EF4-FFF2-40B4-BE49-F238E27FC236}">
                <a16:creationId xmlns:a16="http://schemas.microsoft.com/office/drawing/2014/main" id="{6E41CD65-A2E0-42BA-8644-D70FBF9457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1213" y="4905375"/>
            <a:ext cx="131762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physical</a:t>
            </a:r>
          </a:p>
        </p:txBody>
      </p:sp>
      <p:sp>
        <p:nvSpPr>
          <p:cNvPr id="11283" name="Text Box 26">
            <a:extLst>
              <a:ext uri="{FF2B5EF4-FFF2-40B4-BE49-F238E27FC236}">
                <a16:creationId xmlns:a16="http://schemas.microsoft.com/office/drawing/2014/main" id="{AC1E8BA9-09DA-4AD9-849F-510A0DA5F9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1213" y="4619625"/>
            <a:ext cx="131762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link</a:t>
            </a:r>
          </a:p>
        </p:txBody>
      </p:sp>
      <p:sp>
        <p:nvSpPr>
          <p:cNvPr id="11284" name="Text Box 26">
            <a:extLst>
              <a:ext uri="{FF2B5EF4-FFF2-40B4-BE49-F238E27FC236}">
                <a16:creationId xmlns:a16="http://schemas.microsoft.com/office/drawing/2014/main" id="{08BE8D55-5593-4795-95B7-AA60ED513D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1213" y="4321175"/>
            <a:ext cx="131762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11285" name="Oval 120">
            <a:extLst>
              <a:ext uri="{FF2B5EF4-FFF2-40B4-BE49-F238E27FC236}">
                <a16:creationId xmlns:a16="http://schemas.microsoft.com/office/drawing/2014/main" id="{ACE60333-787D-4177-9C38-F4838FB2B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1300" y="3589338"/>
            <a:ext cx="598488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latin typeface="Comic Sans MS" panose="030F0702030302020204" pitchFamily="66" charset="0"/>
              </a:rPr>
              <a:t>P2</a:t>
            </a:r>
          </a:p>
        </p:txBody>
      </p:sp>
      <p:sp>
        <p:nvSpPr>
          <p:cNvPr id="11286" name="Line 27">
            <a:extLst>
              <a:ext uri="{FF2B5EF4-FFF2-40B4-BE49-F238E27FC236}">
                <a16:creationId xmlns:a16="http://schemas.microsoft.com/office/drawing/2014/main" id="{554E5656-A401-4AED-BFD2-0DE67BA01C9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4538" y="4646613"/>
            <a:ext cx="14573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" name="Line 27">
            <a:extLst>
              <a:ext uri="{FF2B5EF4-FFF2-40B4-BE49-F238E27FC236}">
                <a16:creationId xmlns:a16="http://schemas.microsoft.com/office/drawing/2014/main" id="{42F519E5-7436-49E0-AFFE-B0C2C22A596E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1363" y="4945063"/>
            <a:ext cx="14573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8" name="Oval 128">
            <a:extLst>
              <a:ext uri="{FF2B5EF4-FFF2-40B4-BE49-F238E27FC236}">
                <a16:creationId xmlns:a16="http://schemas.microsoft.com/office/drawing/2014/main" id="{3D1C2C2A-977B-45D8-8ECF-86622748C6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3589338"/>
            <a:ext cx="598488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latin typeface="Comic Sans MS" panose="030F0702030302020204" pitchFamily="66" charset="0"/>
              </a:rPr>
              <a:t>P1</a:t>
            </a:r>
          </a:p>
        </p:txBody>
      </p:sp>
      <p:grpSp>
        <p:nvGrpSpPr>
          <p:cNvPr id="11289" name="Group 134">
            <a:extLst>
              <a:ext uri="{FF2B5EF4-FFF2-40B4-BE49-F238E27FC236}">
                <a16:creationId xmlns:a16="http://schemas.microsoft.com/office/drawing/2014/main" id="{60360716-E8AC-40B9-9FA0-3647B3E15588}"/>
              </a:ext>
            </a:extLst>
          </p:cNvPr>
          <p:cNvGrpSpPr>
            <a:grpSpLocks/>
          </p:cNvGrpSpPr>
          <p:nvPr/>
        </p:nvGrpSpPr>
        <p:grpSpPr bwMode="auto">
          <a:xfrm>
            <a:off x="4127500" y="3948113"/>
            <a:ext cx="412750" cy="158750"/>
            <a:chOff x="1383" y="2620"/>
            <a:chExt cx="260" cy="100"/>
          </a:xfrm>
        </p:grpSpPr>
        <p:sp>
          <p:nvSpPr>
            <p:cNvPr id="11382" name="Rectangle 130">
              <a:extLst>
                <a:ext uri="{FF2B5EF4-FFF2-40B4-BE49-F238E27FC236}">
                  <a16:creationId xmlns:a16="http://schemas.microsoft.com/office/drawing/2014/main" id="{1F1EFF26-994C-4169-ABFB-AE80374C3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2620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83" name="Rectangle 131">
              <a:extLst>
                <a:ext uri="{FF2B5EF4-FFF2-40B4-BE49-F238E27FC236}">
                  <a16:creationId xmlns:a16="http://schemas.microsoft.com/office/drawing/2014/main" id="{6FA46E5E-7C7B-4810-BEFC-657A856EA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4" y="2633"/>
              <a:ext cx="155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84" name="Rectangle 132">
              <a:extLst>
                <a:ext uri="{FF2B5EF4-FFF2-40B4-BE49-F238E27FC236}">
                  <a16:creationId xmlns:a16="http://schemas.microsoft.com/office/drawing/2014/main" id="{62A81B16-31A2-446C-8137-DE88CB625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9" y="2678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85" name="Rectangle 133">
              <a:extLst>
                <a:ext uri="{FF2B5EF4-FFF2-40B4-BE49-F238E27FC236}">
                  <a16:creationId xmlns:a16="http://schemas.microsoft.com/office/drawing/2014/main" id="{A742CBDC-0EB2-4A54-884D-ED094175C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4" y="2679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290" name="Group 135">
            <a:extLst>
              <a:ext uri="{FF2B5EF4-FFF2-40B4-BE49-F238E27FC236}">
                <a16:creationId xmlns:a16="http://schemas.microsoft.com/office/drawing/2014/main" id="{D8E6B633-1564-4170-98CC-D3AF679E48BE}"/>
              </a:ext>
            </a:extLst>
          </p:cNvPr>
          <p:cNvGrpSpPr>
            <a:grpSpLocks/>
          </p:cNvGrpSpPr>
          <p:nvPr/>
        </p:nvGrpSpPr>
        <p:grpSpPr bwMode="auto">
          <a:xfrm>
            <a:off x="3425825" y="3940175"/>
            <a:ext cx="412750" cy="158750"/>
            <a:chOff x="1383" y="2620"/>
            <a:chExt cx="260" cy="100"/>
          </a:xfrm>
        </p:grpSpPr>
        <p:sp>
          <p:nvSpPr>
            <p:cNvPr id="11378" name="Rectangle 136">
              <a:extLst>
                <a:ext uri="{FF2B5EF4-FFF2-40B4-BE49-F238E27FC236}">
                  <a16:creationId xmlns:a16="http://schemas.microsoft.com/office/drawing/2014/main" id="{782728F9-435E-404C-9CDB-FF0753993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2620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9" name="Rectangle 137">
              <a:extLst>
                <a:ext uri="{FF2B5EF4-FFF2-40B4-BE49-F238E27FC236}">
                  <a16:creationId xmlns:a16="http://schemas.microsoft.com/office/drawing/2014/main" id="{DDF9F751-E20A-4D95-8F5E-FC246B606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4" y="2633"/>
              <a:ext cx="155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80" name="Rectangle 138">
              <a:extLst>
                <a:ext uri="{FF2B5EF4-FFF2-40B4-BE49-F238E27FC236}">
                  <a16:creationId xmlns:a16="http://schemas.microsoft.com/office/drawing/2014/main" id="{2E9B5E83-1979-42CC-B00B-BF37DED14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9" y="2678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81" name="Rectangle 139">
              <a:extLst>
                <a:ext uri="{FF2B5EF4-FFF2-40B4-BE49-F238E27FC236}">
                  <a16:creationId xmlns:a16="http://schemas.microsoft.com/office/drawing/2014/main" id="{18B94AD1-70EF-418D-8783-3FDEBF1EC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4" y="2679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291" name="Freeform 141">
            <a:extLst>
              <a:ext uri="{FF2B5EF4-FFF2-40B4-BE49-F238E27FC236}">
                <a16:creationId xmlns:a16="http://schemas.microsoft.com/office/drawing/2014/main" id="{3B2F3BE6-8DF6-4295-A1F0-5DC817080FCA}"/>
              </a:ext>
            </a:extLst>
          </p:cNvPr>
          <p:cNvSpPr>
            <a:spLocks/>
          </p:cNvSpPr>
          <p:nvPr/>
        </p:nvSpPr>
        <p:spPr bwMode="auto">
          <a:xfrm>
            <a:off x="1793875" y="4003675"/>
            <a:ext cx="2160588" cy="1989138"/>
          </a:xfrm>
          <a:custGeom>
            <a:avLst/>
            <a:gdLst>
              <a:gd name="T0" fmla="*/ 0 w 1361"/>
              <a:gd name="T1" fmla="*/ 2147483646 h 1253"/>
              <a:gd name="T2" fmla="*/ 2147483646 w 1361"/>
              <a:gd name="T3" fmla="*/ 2147483646 h 1253"/>
              <a:gd name="T4" fmla="*/ 2147483646 w 1361"/>
              <a:gd name="T5" fmla="*/ 2147483646 h 1253"/>
              <a:gd name="T6" fmla="*/ 2147483646 w 1361"/>
              <a:gd name="T7" fmla="*/ 2147483646 h 1253"/>
              <a:gd name="T8" fmla="*/ 2147483646 w 1361"/>
              <a:gd name="T9" fmla="*/ 2147483646 h 1253"/>
              <a:gd name="T10" fmla="*/ 2147483646 w 1361"/>
              <a:gd name="T11" fmla="*/ 0 h 12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61" h="1253">
                <a:moveTo>
                  <a:pt x="0" y="216"/>
                </a:moveTo>
                <a:lnTo>
                  <a:pt x="7" y="1252"/>
                </a:lnTo>
                <a:lnTo>
                  <a:pt x="1320" y="1253"/>
                </a:lnTo>
                <a:lnTo>
                  <a:pt x="1361" y="1252"/>
                </a:lnTo>
                <a:lnTo>
                  <a:pt x="1353" y="114"/>
                </a:lnTo>
                <a:lnTo>
                  <a:pt x="1178" y="0"/>
                </a:lnTo>
              </a:path>
            </a:pathLst>
          </a:custGeom>
          <a:noFill/>
          <a:ln w="19050" cap="flat" cmpd="sng">
            <a:solidFill>
              <a:srgbClr val="000099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1292" name="Freeform 142">
            <a:extLst>
              <a:ext uri="{FF2B5EF4-FFF2-40B4-BE49-F238E27FC236}">
                <a16:creationId xmlns:a16="http://schemas.microsoft.com/office/drawing/2014/main" id="{FC90D661-29C0-4285-B3E0-B3AD9EED9BF9}"/>
              </a:ext>
            </a:extLst>
          </p:cNvPr>
          <p:cNvSpPr>
            <a:spLocks/>
          </p:cNvSpPr>
          <p:nvPr/>
        </p:nvSpPr>
        <p:spPr bwMode="auto">
          <a:xfrm>
            <a:off x="1857375" y="4029075"/>
            <a:ext cx="1962150" cy="1897063"/>
          </a:xfrm>
          <a:custGeom>
            <a:avLst/>
            <a:gdLst>
              <a:gd name="T0" fmla="*/ 0 w 1236"/>
              <a:gd name="T1" fmla="*/ 2147483646 h 1195"/>
              <a:gd name="T2" fmla="*/ 2147483646 w 1236"/>
              <a:gd name="T3" fmla="*/ 2147483646 h 1195"/>
              <a:gd name="T4" fmla="*/ 2147483646 w 1236"/>
              <a:gd name="T5" fmla="*/ 2147483646 h 1195"/>
              <a:gd name="T6" fmla="*/ 2147483646 w 1236"/>
              <a:gd name="T7" fmla="*/ 2147483646 h 1195"/>
              <a:gd name="T8" fmla="*/ 2147483646 w 1236"/>
              <a:gd name="T9" fmla="*/ 0 h 11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36" h="1195">
                <a:moveTo>
                  <a:pt x="0" y="202"/>
                </a:moveTo>
                <a:lnTo>
                  <a:pt x="6" y="1194"/>
                </a:lnTo>
                <a:lnTo>
                  <a:pt x="1236" y="1195"/>
                </a:lnTo>
                <a:lnTo>
                  <a:pt x="1227" y="150"/>
                </a:lnTo>
                <a:lnTo>
                  <a:pt x="1069" y="0"/>
                </a:lnTo>
              </a:path>
            </a:pathLst>
          </a:custGeom>
          <a:noFill/>
          <a:ln w="19050" cap="flat" cmpd="sng">
            <a:solidFill>
              <a:srgbClr val="000099"/>
            </a:solidFill>
            <a:prstDash val="solid"/>
            <a:round/>
            <a:headEnd type="triangl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1293" name="Rectangle 23">
            <a:extLst>
              <a:ext uri="{FF2B5EF4-FFF2-40B4-BE49-F238E27FC236}">
                <a16:creationId xmlns:a16="http://schemas.microsoft.com/office/drawing/2014/main" id="{1220CC82-E61E-449F-8D3B-8938D936B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6888" y="3563938"/>
            <a:ext cx="1296987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1294" name="Rectangle 24">
            <a:extLst>
              <a:ext uri="{FF2B5EF4-FFF2-40B4-BE49-F238E27FC236}">
                <a16:creationId xmlns:a16="http://schemas.microsoft.com/office/drawing/2014/main" id="{FDC5C776-2371-4F4E-AE9C-F8DB16C36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8788" y="3617913"/>
            <a:ext cx="1273175" cy="197961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1295" name="Line 25">
            <a:extLst>
              <a:ext uri="{FF2B5EF4-FFF2-40B4-BE49-F238E27FC236}">
                <a16:creationId xmlns:a16="http://schemas.microsoft.com/office/drawing/2014/main" id="{CB72B5FC-494B-4F1D-AA94-8F6C57B28420}"/>
              </a:ext>
            </a:extLst>
          </p:cNvPr>
          <p:cNvSpPr>
            <a:spLocks noChangeShapeType="1"/>
          </p:cNvSpPr>
          <p:nvPr/>
        </p:nvSpPr>
        <p:spPr bwMode="auto">
          <a:xfrm>
            <a:off x="5548313" y="437832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6" name="Text Box 26">
            <a:extLst>
              <a:ext uri="{FF2B5EF4-FFF2-40B4-BE49-F238E27FC236}">
                <a16:creationId xmlns:a16="http://schemas.microsoft.com/office/drawing/2014/main" id="{13638038-B0E5-40E0-9B46-3ACA251818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05450" y="43608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transport</a:t>
            </a:r>
          </a:p>
        </p:txBody>
      </p:sp>
      <p:sp>
        <p:nvSpPr>
          <p:cNvPr id="11297" name="Line 27">
            <a:extLst>
              <a:ext uri="{FF2B5EF4-FFF2-40B4-BE49-F238E27FC236}">
                <a16:creationId xmlns:a16="http://schemas.microsoft.com/office/drawing/2014/main" id="{522691C9-18ED-40E6-8267-D67A4E6AB2F3}"/>
              </a:ext>
            </a:extLst>
          </p:cNvPr>
          <p:cNvSpPr>
            <a:spLocks noChangeShapeType="1"/>
          </p:cNvSpPr>
          <p:nvPr/>
        </p:nvSpPr>
        <p:spPr bwMode="auto">
          <a:xfrm>
            <a:off x="5556250" y="46990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8" name="Line 28">
            <a:extLst>
              <a:ext uri="{FF2B5EF4-FFF2-40B4-BE49-F238E27FC236}">
                <a16:creationId xmlns:a16="http://schemas.microsoft.com/office/drawing/2014/main" id="{4694D176-5A73-4674-AAB6-1E448E9325FF}"/>
              </a:ext>
            </a:extLst>
          </p:cNvPr>
          <p:cNvSpPr>
            <a:spLocks noChangeShapeType="1"/>
          </p:cNvSpPr>
          <p:nvPr/>
        </p:nvSpPr>
        <p:spPr bwMode="auto">
          <a:xfrm>
            <a:off x="5541963" y="500856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9" name="Line 29">
            <a:extLst>
              <a:ext uri="{FF2B5EF4-FFF2-40B4-BE49-F238E27FC236}">
                <a16:creationId xmlns:a16="http://schemas.microsoft.com/office/drawing/2014/main" id="{A9C2763C-AD21-4E71-8112-E7960BF6A1CB}"/>
              </a:ext>
            </a:extLst>
          </p:cNvPr>
          <p:cNvSpPr>
            <a:spLocks noChangeShapeType="1"/>
          </p:cNvSpPr>
          <p:nvPr/>
        </p:nvSpPr>
        <p:spPr bwMode="auto">
          <a:xfrm>
            <a:off x="5541963" y="529431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0" name="Text Box 26">
            <a:extLst>
              <a:ext uri="{FF2B5EF4-FFF2-40B4-BE49-F238E27FC236}">
                <a16:creationId xmlns:a16="http://schemas.microsoft.com/office/drawing/2014/main" id="{938FB507-D705-4DB8-9D52-08945D81F2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0375" y="36083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11301" name="Text Box 26">
            <a:extLst>
              <a:ext uri="{FF2B5EF4-FFF2-40B4-BE49-F238E27FC236}">
                <a16:creationId xmlns:a16="http://schemas.microsoft.com/office/drawing/2014/main" id="{5551EC3D-405A-4267-A8F3-2C75BE09B3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5925" y="526573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physical</a:t>
            </a:r>
          </a:p>
        </p:txBody>
      </p:sp>
      <p:sp>
        <p:nvSpPr>
          <p:cNvPr id="11302" name="Text Box 26">
            <a:extLst>
              <a:ext uri="{FF2B5EF4-FFF2-40B4-BE49-F238E27FC236}">
                <a16:creationId xmlns:a16="http://schemas.microsoft.com/office/drawing/2014/main" id="{DAEDE8ED-398E-451E-89D6-C2C49B0544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4975" y="49799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link</a:t>
            </a:r>
          </a:p>
        </p:txBody>
      </p:sp>
      <p:sp>
        <p:nvSpPr>
          <p:cNvPr id="11303" name="Text Box 26">
            <a:extLst>
              <a:ext uri="{FF2B5EF4-FFF2-40B4-BE49-F238E27FC236}">
                <a16:creationId xmlns:a16="http://schemas.microsoft.com/office/drawing/2014/main" id="{0FD0298D-68B1-47CC-A359-F61C54F02E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05450" y="468471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11304" name="Oval 101">
            <a:extLst>
              <a:ext uri="{FF2B5EF4-FFF2-40B4-BE49-F238E27FC236}">
                <a16:creationId xmlns:a16="http://schemas.microsoft.com/office/drawing/2014/main" id="{8F4972EB-A520-49E9-8657-4376D51E8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5338" y="3949700"/>
            <a:ext cx="598487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latin typeface="Comic Sans MS" panose="030F0702030302020204" pitchFamily="66" charset="0"/>
              </a:rPr>
              <a:t>P4</a:t>
            </a:r>
          </a:p>
        </p:txBody>
      </p:sp>
      <p:sp>
        <p:nvSpPr>
          <p:cNvPr id="11305" name="Freeform 103">
            <a:extLst>
              <a:ext uri="{FF2B5EF4-FFF2-40B4-BE49-F238E27FC236}">
                <a16:creationId xmlns:a16="http://schemas.microsoft.com/office/drawing/2014/main" id="{A9F795D6-7C67-40C6-AAB6-0431B4DEF207}"/>
              </a:ext>
            </a:extLst>
          </p:cNvPr>
          <p:cNvSpPr>
            <a:spLocks/>
          </p:cNvSpPr>
          <p:nvPr/>
        </p:nvSpPr>
        <p:spPr bwMode="auto">
          <a:xfrm>
            <a:off x="6824663" y="3595688"/>
            <a:ext cx="581025" cy="2038350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06" name="Freeform 70">
            <a:extLst>
              <a:ext uri="{FF2B5EF4-FFF2-40B4-BE49-F238E27FC236}">
                <a16:creationId xmlns:a16="http://schemas.microsoft.com/office/drawing/2014/main" id="{1710DF80-A037-4180-AB0A-E505F4E6EBEF}"/>
              </a:ext>
            </a:extLst>
          </p:cNvPr>
          <p:cNvSpPr>
            <a:spLocks/>
          </p:cNvSpPr>
          <p:nvPr/>
        </p:nvSpPr>
        <p:spPr bwMode="auto">
          <a:xfrm>
            <a:off x="635000" y="3616325"/>
            <a:ext cx="552450" cy="2082800"/>
          </a:xfrm>
          <a:custGeom>
            <a:avLst/>
            <a:gdLst>
              <a:gd name="T0" fmla="*/ 0 w 348"/>
              <a:gd name="T1" fmla="*/ 2147483646 h 1312"/>
              <a:gd name="T2" fmla="*/ 2147483646 w 348"/>
              <a:gd name="T3" fmla="*/ 0 h 1312"/>
              <a:gd name="T4" fmla="*/ 2147483646 w 348"/>
              <a:gd name="T5" fmla="*/ 2147483646 h 1312"/>
              <a:gd name="T6" fmla="*/ 2147483646 w 348"/>
              <a:gd name="T7" fmla="*/ 2147483646 h 1312"/>
              <a:gd name="T8" fmla="*/ 0 w 348"/>
              <a:gd name="T9" fmla="*/ 2147483646 h 13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8" h="1312">
                <a:moveTo>
                  <a:pt x="0" y="1306"/>
                </a:moveTo>
                <a:lnTo>
                  <a:pt x="348" y="0"/>
                </a:lnTo>
                <a:lnTo>
                  <a:pt x="342" y="1258"/>
                </a:lnTo>
                <a:lnTo>
                  <a:pt x="180" y="1312"/>
                </a:lnTo>
                <a:lnTo>
                  <a:pt x="0" y="1306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07" name="Rectangle 23">
            <a:extLst>
              <a:ext uri="{FF2B5EF4-FFF2-40B4-BE49-F238E27FC236}">
                <a16:creationId xmlns:a16="http://schemas.microsoft.com/office/drawing/2014/main" id="{C27B5ACA-31C1-4E60-9969-7DF895519C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900" y="3571875"/>
            <a:ext cx="1296988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1308" name="Rectangle 24">
            <a:extLst>
              <a:ext uri="{FF2B5EF4-FFF2-40B4-BE49-F238E27FC236}">
                <a16:creationId xmlns:a16="http://schemas.microsoft.com/office/drawing/2014/main" id="{D187EE4E-2363-4EEF-BC41-739AF6F82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3800" y="3625850"/>
            <a:ext cx="1273175" cy="1979613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1309" name="Line 25">
            <a:extLst>
              <a:ext uri="{FF2B5EF4-FFF2-40B4-BE49-F238E27FC236}">
                <a16:creationId xmlns:a16="http://schemas.microsoft.com/office/drawing/2014/main" id="{59199B76-2B40-4ED2-9D4D-BD9FE02ADCF2}"/>
              </a:ext>
            </a:extLst>
          </p:cNvPr>
          <p:cNvSpPr>
            <a:spLocks noChangeShapeType="1"/>
          </p:cNvSpPr>
          <p:nvPr/>
        </p:nvSpPr>
        <p:spPr bwMode="auto">
          <a:xfrm>
            <a:off x="1203325" y="438626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0" name="Text Box 26">
            <a:extLst>
              <a:ext uri="{FF2B5EF4-FFF2-40B4-BE49-F238E27FC236}">
                <a16:creationId xmlns:a16="http://schemas.microsoft.com/office/drawing/2014/main" id="{A74754CA-F1DF-4927-8A35-E5C245A19D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0463" y="4368800"/>
            <a:ext cx="131762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transport</a:t>
            </a:r>
          </a:p>
        </p:txBody>
      </p:sp>
      <p:sp>
        <p:nvSpPr>
          <p:cNvPr id="11311" name="Line 27">
            <a:extLst>
              <a:ext uri="{FF2B5EF4-FFF2-40B4-BE49-F238E27FC236}">
                <a16:creationId xmlns:a16="http://schemas.microsoft.com/office/drawing/2014/main" id="{EBF9804A-56E2-4F0F-819F-1B168CD04E61}"/>
              </a:ext>
            </a:extLst>
          </p:cNvPr>
          <p:cNvSpPr>
            <a:spLocks noChangeShapeType="1"/>
          </p:cNvSpPr>
          <p:nvPr/>
        </p:nvSpPr>
        <p:spPr bwMode="auto">
          <a:xfrm>
            <a:off x="1211263" y="470693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2" name="Line 28">
            <a:extLst>
              <a:ext uri="{FF2B5EF4-FFF2-40B4-BE49-F238E27FC236}">
                <a16:creationId xmlns:a16="http://schemas.microsoft.com/office/drawing/2014/main" id="{2650245C-B888-432B-8DC0-4FE10B61FC82}"/>
              </a:ext>
            </a:extLst>
          </p:cNvPr>
          <p:cNvSpPr>
            <a:spLocks noChangeShapeType="1"/>
          </p:cNvSpPr>
          <p:nvPr/>
        </p:nvSpPr>
        <p:spPr bwMode="auto">
          <a:xfrm>
            <a:off x="1196975" y="50165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3" name="Line 29">
            <a:extLst>
              <a:ext uri="{FF2B5EF4-FFF2-40B4-BE49-F238E27FC236}">
                <a16:creationId xmlns:a16="http://schemas.microsoft.com/office/drawing/2014/main" id="{FB3F00FA-4C4A-4A52-BA5E-C2C8008D490C}"/>
              </a:ext>
            </a:extLst>
          </p:cNvPr>
          <p:cNvSpPr>
            <a:spLocks noChangeShapeType="1"/>
          </p:cNvSpPr>
          <p:nvPr/>
        </p:nvSpPr>
        <p:spPr bwMode="auto">
          <a:xfrm>
            <a:off x="1196975" y="530225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4" name="Text Box 26">
            <a:extLst>
              <a:ext uri="{FF2B5EF4-FFF2-40B4-BE49-F238E27FC236}">
                <a16:creationId xmlns:a16="http://schemas.microsoft.com/office/drawing/2014/main" id="{45496EAB-1798-4C88-A012-97FC6767DE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5388" y="3616325"/>
            <a:ext cx="131762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11315" name="Text Box 26">
            <a:extLst>
              <a:ext uri="{FF2B5EF4-FFF2-40B4-BE49-F238E27FC236}">
                <a16:creationId xmlns:a16="http://schemas.microsoft.com/office/drawing/2014/main" id="{3E1C8051-9A2A-4104-AA2A-3D6D029C00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0938" y="5273675"/>
            <a:ext cx="131762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physical</a:t>
            </a:r>
          </a:p>
        </p:txBody>
      </p:sp>
      <p:sp>
        <p:nvSpPr>
          <p:cNvPr id="11316" name="Text Box 26">
            <a:extLst>
              <a:ext uri="{FF2B5EF4-FFF2-40B4-BE49-F238E27FC236}">
                <a16:creationId xmlns:a16="http://schemas.microsoft.com/office/drawing/2014/main" id="{D951BDF8-0A77-4C75-B081-FC0959673D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9988" y="4987925"/>
            <a:ext cx="131762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link</a:t>
            </a:r>
          </a:p>
        </p:txBody>
      </p:sp>
      <p:sp>
        <p:nvSpPr>
          <p:cNvPr id="11317" name="Text Box 26">
            <a:extLst>
              <a:ext uri="{FF2B5EF4-FFF2-40B4-BE49-F238E27FC236}">
                <a16:creationId xmlns:a16="http://schemas.microsoft.com/office/drawing/2014/main" id="{1DB3319D-4266-497A-8BA6-AEAE4200D1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0463" y="4692650"/>
            <a:ext cx="131762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11318" name="Oval 23">
            <a:extLst>
              <a:ext uri="{FF2B5EF4-FFF2-40B4-BE49-F238E27FC236}">
                <a16:creationId xmlns:a16="http://schemas.microsoft.com/office/drawing/2014/main" id="{3448706D-BA93-43E6-BDEA-91E55CBFF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0350" y="3957638"/>
            <a:ext cx="598488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latin typeface="Comic Sans MS" panose="030F0702030302020204" pitchFamily="66" charset="0"/>
              </a:rPr>
              <a:t>P3</a:t>
            </a:r>
          </a:p>
        </p:txBody>
      </p:sp>
      <p:grpSp>
        <p:nvGrpSpPr>
          <p:cNvPr id="11319" name="Group 149">
            <a:extLst>
              <a:ext uri="{FF2B5EF4-FFF2-40B4-BE49-F238E27FC236}">
                <a16:creationId xmlns:a16="http://schemas.microsoft.com/office/drawing/2014/main" id="{8EC8DD0E-9E32-42CD-992D-7CC2A3707355}"/>
              </a:ext>
            </a:extLst>
          </p:cNvPr>
          <p:cNvGrpSpPr>
            <a:grpSpLocks/>
          </p:cNvGrpSpPr>
          <p:nvPr/>
        </p:nvGrpSpPr>
        <p:grpSpPr bwMode="auto">
          <a:xfrm>
            <a:off x="1620838" y="4295775"/>
            <a:ext cx="412750" cy="158750"/>
            <a:chOff x="1287" y="2524"/>
            <a:chExt cx="260" cy="100"/>
          </a:xfrm>
        </p:grpSpPr>
        <p:sp>
          <p:nvSpPr>
            <p:cNvPr id="11374" name="Rectangle 73">
              <a:extLst>
                <a:ext uri="{FF2B5EF4-FFF2-40B4-BE49-F238E27FC236}">
                  <a16:creationId xmlns:a16="http://schemas.microsoft.com/office/drawing/2014/main" id="{21B50D4A-C7CB-4644-9725-F3C45334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5" name="Rectangle 74">
              <a:extLst>
                <a:ext uri="{FF2B5EF4-FFF2-40B4-BE49-F238E27FC236}">
                  <a16:creationId xmlns:a16="http://schemas.microsoft.com/office/drawing/2014/main" id="{767E9943-5219-46F0-B434-AA57E1F4BE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6" name="Rectangle 75">
              <a:extLst>
                <a:ext uri="{FF2B5EF4-FFF2-40B4-BE49-F238E27FC236}">
                  <a16:creationId xmlns:a16="http://schemas.microsoft.com/office/drawing/2014/main" id="{09D2B588-A8D5-4E46-8751-A70928090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7" name="Rectangle 129">
              <a:extLst>
                <a:ext uri="{FF2B5EF4-FFF2-40B4-BE49-F238E27FC236}">
                  <a16:creationId xmlns:a16="http://schemas.microsoft.com/office/drawing/2014/main" id="{8AF7F523-B639-43CD-8CBF-17CD25595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320" name="Group 150">
            <a:extLst>
              <a:ext uri="{FF2B5EF4-FFF2-40B4-BE49-F238E27FC236}">
                <a16:creationId xmlns:a16="http://schemas.microsoft.com/office/drawing/2014/main" id="{397F94B6-3976-4CB6-8C46-8645B9B1CCF6}"/>
              </a:ext>
            </a:extLst>
          </p:cNvPr>
          <p:cNvGrpSpPr>
            <a:grpSpLocks/>
          </p:cNvGrpSpPr>
          <p:nvPr/>
        </p:nvGrpSpPr>
        <p:grpSpPr bwMode="auto">
          <a:xfrm>
            <a:off x="5961063" y="4294188"/>
            <a:ext cx="412750" cy="158750"/>
            <a:chOff x="1287" y="2524"/>
            <a:chExt cx="260" cy="100"/>
          </a:xfrm>
        </p:grpSpPr>
        <p:sp>
          <p:nvSpPr>
            <p:cNvPr id="11370" name="Rectangle 151">
              <a:extLst>
                <a:ext uri="{FF2B5EF4-FFF2-40B4-BE49-F238E27FC236}">
                  <a16:creationId xmlns:a16="http://schemas.microsoft.com/office/drawing/2014/main" id="{1FD3C9F1-16C3-49DE-AF8C-A6E4D017C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1" name="Rectangle 152">
              <a:extLst>
                <a:ext uri="{FF2B5EF4-FFF2-40B4-BE49-F238E27FC236}">
                  <a16:creationId xmlns:a16="http://schemas.microsoft.com/office/drawing/2014/main" id="{281B18C1-FED5-4CF7-8E70-C1D7373A3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2" name="Rectangle 153">
              <a:extLst>
                <a:ext uri="{FF2B5EF4-FFF2-40B4-BE49-F238E27FC236}">
                  <a16:creationId xmlns:a16="http://schemas.microsoft.com/office/drawing/2014/main" id="{E2796DDA-4F87-4480-887A-94740F69B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" name="Rectangle 154">
              <a:extLst>
                <a:ext uri="{FF2B5EF4-FFF2-40B4-BE49-F238E27FC236}">
                  <a16:creationId xmlns:a16="http://schemas.microsoft.com/office/drawing/2014/main" id="{24D8481E-540B-47EC-B341-ADCA21C02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321" name="Freeform 146">
            <a:extLst>
              <a:ext uri="{FF2B5EF4-FFF2-40B4-BE49-F238E27FC236}">
                <a16:creationId xmlns:a16="http://schemas.microsoft.com/office/drawing/2014/main" id="{7ED54703-72BC-4CF6-8652-1745E2C30A12}"/>
              </a:ext>
            </a:extLst>
          </p:cNvPr>
          <p:cNvSpPr>
            <a:spLocks/>
          </p:cNvSpPr>
          <p:nvPr/>
        </p:nvSpPr>
        <p:spPr bwMode="auto">
          <a:xfrm>
            <a:off x="4008438" y="3995738"/>
            <a:ext cx="2173287" cy="1989137"/>
          </a:xfrm>
          <a:custGeom>
            <a:avLst/>
            <a:gdLst>
              <a:gd name="T0" fmla="*/ 2147483646 w 1369"/>
              <a:gd name="T1" fmla="*/ 2147483646 h 1253"/>
              <a:gd name="T2" fmla="*/ 2147483646 w 1369"/>
              <a:gd name="T3" fmla="*/ 2147483646 h 1253"/>
              <a:gd name="T4" fmla="*/ 2147483646 w 1369"/>
              <a:gd name="T5" fmla="*/ 2147483646 h 1253"/>
              <a:gd name="T6" fmla="*/ 0 w 1369"/>
              <a:gd name="T7" fmla="*/ 2147483646 h 1253"/>
              <a:gd name="T8" fmla="*/ 2147483646 w 1369"/>
              <a:gd name="T9" fmla="*/ 0 h 12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9" h="1253">
                <a:moveTo>
                  <a:pt x="1369" y="216"/>
                </a:moveTo>
                <a:lnTo>
                  <a:pt x="1362" y="1252"/>
                </a:lnTo>
                <a:lnTo>
                  <a:pt x="16" y="1253"/>
                </a:lnTo>
                <a:lnTo>
                  <a:pt x="0" y="121"/>
                </a:lnTo>
                <a:lnTo>
                  <a:pt x="191" y="0"/>
                </a:lnTo>
              </a:path>
            </a:pathLst>
          </a:custGeom>
          <a:noFill/>
          <a:ln w="19050" cap="flat" cmpd="sng">
            <a:solidFill>
              <a:srgbClr val="000099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1322" name="Freeform 147">
            <a:extLst>
              <a:ext uri="{FF2B5EF4-FFF2-40B4-BE49-F238E27FC236}">
                <a16:creationId xmlns:a16="http://schemas.microsoft.com/office/drawing/2014/main" id="{A424D8A5-9C6A-4B14-98D0-E1C547D0D582}"/>
              </a:ext>
            </a:extLst>
          </p:cNvPr>
          <p:cNvSpPr>
            <a:spLocks/>
          </p:cNvSpPr>
          <p:nvPr/>
        </p:nvSpPr>
        <p:spPr bwMode="auto">
          <a:xfrm>
            <a:off x="4127500" y="4027488"/>
            <a:ext cx="1984375" cy="1876425"/>
          </a:xfrm>
          <a:custGeom>
            <a:avLst/>
            <a:gdLst>
              <a:gd name="T0" fmla="*/ 2147483646 w 1250"/>
              <a:gd name="T1" fmla="*/ 2147483646 h 1182"/>
              <a:gd name="T2" fmla="*/ 2147483646 w 1250"/>
              <a:gd name="T3" fmla="*/ 2147483646 h 1182"/>
              <a:gd name="T4" fmla="*/ 2147483646 w 1250"/>
              <a:gd name="T5" fmla="*/ 2147483646 h 1182"/>
              <a:gd name="T6" fmla="*/ 0 w 1250"/>
              <a:gd name="T7" fmla="*/ 2147483646 h 1182"/>
              <a:gd name="T8" fmla="*/ 2147483646 w 1250"/>
              <a:gd name="T9" fmla="*/ 0 h 11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50" h="1182">
                <a:moveTo>
                  <a:pt x="1250" y="190"/>
                </a:moveTo>
                <a:lnTo>
                  <a:pt x="1244" y="1182"/>
                </a:lnTo>
                <a:lnTo>
                  <a:pt x="19" y="1181"/>
                </a:lnTo>
                <a:lnTo>
                  <a:pt x="0" y="155"/>
                </a:lnTo>
                <a:lnTo>
                  <a:pt x="171" y="0"/>
                </a:lnTo>
              </a:path>
            </a:pathLst>
          </a:custGeom>
          <a:noFill/>
          <a:ln w="19050" cap="flat" cmpd="sng">
            <a:solidFill>
              <a:srgbClr val="000099"/>
            </a:solidFill>
            <a:prstDash val="solid"/>
            <a:round/>
            <a:headEnd type="triangl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1323" name="Oval 36">
            <a:extLst>
              <a:ext uri="{FF2B5EF4-FFF2-40B4-BE49-F238E27FC236}">
                <a16:creationId xmlns:a16="http://schemas.microsoft.com/office/drawing/2014/main" id="{C373EAD2-4EB3-4FC9-A5A1-A30005E236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7600" y="4106863"/>
            <a:ext cx="598488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Comic Sans MS" panose="030F0702030302020204" pitchFamily="66" charset="0"/>
            </a:endParaRPr>
          </a:p>
        </p:txBody>
      </p:sp>
      <p:grpSp>
        <p:nvGrpSpPr>
          <p:cNvPr id="362665" name="Group 169">
            <a:extLst>
              <a:ext uri="{FF2B5EF4-FFF2-40B4-BE49-F238E27FC236}">
                <a16:creationId xmlns:a16="http://schemas.microsoft.com/office/drawing/2014/main" id="{D0B3B230-D8AF-4715-8089-DB15EB0C4D4B}"/>
              </a:ext>
            </a:extLst>
          </p:cNvPr>
          <p:cNvGrpSpPr>
            <a:grpSpLocks/>
          </p:cNvGrpSpPr>
          <p:nvPr/>
        </p:nvGrpSpPr>
        <p:grpSpPr bwMode="auto">
          <a:xfrm>
            <a:off x="2962275" y="2854325"/>
            <a:ext cx="1292225" cy="1454150"/>
            <a:chOff x="1868" y="1796"/>
            <a:chExt cx="814" cy="916"/>
          </a:xfrm>
        </p:grpSpPr>
        <p:sp>
          <p:nvSpPr>
            <p:cNvPr id="11367" name="Oval 166">
              <a:extLst>
                <a:ext uri="{FF2B5EF4-FFF2-40B4-BE49-F238E27FC236}">
                  <a16:creationId xmlns:a16="http://schemas.microsoft.com/office/drawing/2014/main" id="{78A817BB-A4AF-4AA5-9113-A2E49F064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8" y="2668"/>
              <a:ext cx="124" cy="44"/>
            </a:xfrm>
            <a:prstGeom prst="ellips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68" name="Oval 167">
              <a:extLst>
                <a:ext uri="{FF2B5EF4-FFF2-40B4-BE49-F238E27FC236}">
                  <a16:creationId xmlns:a16="http://schemas.microsoft.com/office/drawing/2014/main" id="{85FEC795-809D-48C4-B6C5-201C9AFD0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8" y="2668"/>
              <a:ext cx="124" cy="44"/>
            </a:xfrm>
            <a:prstGeom prst="ellips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69" name="Freeform 168">
              <a:extLst>
                <a:ext uri="{FF2B5EF4-FFF2-40B4-BE49-F238E27FC236}">
                  <a16:creationId xmlns:a16="http://schemas.microsoft.com/office/drawing/2014/main" id="{56E1E759-7827-4CC0-ABB8-DF650418E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1796"/>
              <a:ext cx="434" cy="904"/>
            </a:xfrm>
            <a:custGeom>
              <a:avLst/>
              <a:gdLst>
                <a:gd name="T0" fmla="*/ 434 w 434"/>
                <a:gd name="T1" fmla="*/ 904 h 904"/>
                <a:gd name="T2" fmla="*/ 2 w 434"/>
                <a:gd name="T3" fmla="*/ 902 h 904"/>
                <a:gd name="T4" fmla="*/ 0 w 434"/>
                <a:gd name="T5" fmla="*/ 0 h 9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4" h="904">
                  <a:moveTo>
                    <a:pt x="434" y="904"/>
                  </a:moveTo>
                  <a:lnTo>
                    <a:pt x="2" y="902"/>
                  </a:ln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CC0000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62668" name="Group 172">
            <a:extLst>
              <a:ext uri="{FF2B5EF4-FFF2-40B4-BE49-F238E27FC236}">
                <a16:creationId xmlns:a16="http://schemas.microsoft.com/office/drawing/2014/main" id="{5905A928-12E4-44B5-91B3-A4D03770B186}"/>
              </a:ext>
            </a:extLst>
          </p:cNvPr>
          <p:cNvGrpSpPr>
            <a:grpSpLocks/>
          </p:cNvGrpSpPr>
          <p:nvPr/>
        </p:nvGrpSpPr>
        <p:grpSpPr bwMode="auto">
          <a:xfrm>
            <a:off x="3870325" y="2809875"/>
            <a:ext cx="1047750" cy="1441450"/>
            <a:chOff x="2432" y="1758"/>
            <a:chExt cx="660" cy="908"/>
          </a:xfrm>
        </p:grpSpPr>
        <p:sp>
          <p:nvSpPr>
            <p:cNvPr id="11365" name="Oval 170">
              <a:extLst>
                <a:ext uri="{FF2B5EF4-FFF2-40B4-BE49-F238E27FC236}">
                  <a16:creationId xmlns:a16="http://schemas.microsoft.com/office/drawing/2014/main" id="{EA3E58EF-66A1-4726-87EA-8BD0EB1BE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2564"/>
              <a:ext cx="144" cy="102"/>
            </a:xfrm>
            <a:prstGeom prst="ellips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66" name="Freeform 171">
              <a:extLst>
                <a:ext uri="{FF2B5EF4-FFF2-40B4-BE49-F238E27FC236}">
                  <a16:creationId xmlns:a16="http://schemas.microsoft.com/office/drawing/2014/main" id="{BE43240F-172D-430F-ADB2-5B8CCEE35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1758"/>
              <a:ext cx="586" cy="810"/>
            </a:xfrm>
            <a:custGeom>
              <a:avLst/>
              <a:gdLst>
                <a:gd name="T0" fmla="*/ 0 w 586"/>
                <a:gd name="T1" fmla="*/ 810 h 810"/>
                <a:gd name="T2" fmla="*/ 2 w 586"/>
                <a:gd name="T3" fmla="*/ 808 h 810"/>
                <a:gd name="T4" fmla="*/ 2 w 586"/>
                <a:gd name="T5" fmla="*/ 170 h 810"/>
                <a:gd name="T6" fmla="*/ 586 w 586"/>
                <a:gd name="T7" fmla="*/ 0 h 8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6" h="810">
                  <a:moveTo>
                    <a:pt x="0" y="810"/>
                  </a:moveTo>
                  <a:lnTo>
                    <a:pt x="2" y="808"/>
                  </a:lnTo>
                  <a:lnTo>
                    <a:pt x="2" y="170"/>
                  </a:lnTo>
                  <a:lnTo>
                    <a:pt x="586" y="0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326" name="Group 179">
            <a:extLst>
              <a:ext uri="{FF2B5EF4-FFF2-40B4-BE49-F238E27FC236}">
                <a16:creationId xmlns:a16="http://schemas.microsoft.com/office/drawing/2014/main" id="{D13B60F1-1536-48B9-ABB0-CFB175848F77}"/>
              </a:ext>
            </a:extLst>
          </p:cNvPr>
          <p:cNvGrpSpPr>
            <a:grpSpLocks/>
          </p:cNvGrpSpPr>
          <p:nvPr/>
        </p:nvGrpSpPr>
        <p:grpSpPr bwMode="auto">
          <a:xfrm>
            <a:off x="169863" y="5126038"/>
            <a:ext cx="800100" cy="828675"/>
            <a:chOff x="-44" y="1473"/>
            <a:chExt cx="981" cy="1105"/>
          </a:xfrm>
        </p:grpSpPr>
        <p:pic>
          <p:nvPicPr>
            <p:cNvPr id="11363" name="Picture 180" descr="desktop_computer_stylized_medium">
              <a:extLst>
                <a:ext uri="{FF2B5EF4-FFF2-40B4-BE49-F238E27FC236}">
                  <a16:creationId xmlns:a16="http://schemas.microsoft.com/office/drawing/2014/main" id="{C1CC6BF6-656B-435C-9058-5DEF5C7D09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364" name="Freeform 181">
              <a:extLst>
                <a:ext uri="{FF2B5EF4-FFF2-40B4-BE49-F238E27FC236}">
                  <a16:creationId xmlns:a16="http://schemas.microsoft.com/office/drawing/2014/main" id="{77B514ED-561F-4271-B7E4-17356ED5DD9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327" name="Group 182">
            <a:extLst>
              <a:ext uri="{FF2B5EF4-FFF2-40B4-BE49-F238E27FC236}">
                <a16:creationId xmlns:a16="http://schemas.microsoft.com/office/drawing/2014/main" id="{058BCA27-8B23-4FFA-805E-303858D95F9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151688" y="5040313"/>
            <a:ext cx="788987" cy="782637"/>
            <a:chOff x="-44" y="1473"/>
            <a:chExt cx="981" cy="1105"/>
          </a:xfrm>
        </p:grpSpPr>
        <p:pic>
          <p:nvPicPr>
            <p:cNvPr id="11361" name="Picture 183" descr="desktop_computer_stylized_medium">
              <a:extLst>
                <a:ext uri="{FF2B5EF4-FFF2-40B4-BE49-F238E27FC236}">
                  <a16:creationId xmlns:a16="http://schemas.microsoft.com/office/drawing/2014/main" id="{A2955190-5E2C-4764-8135-244883433F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362" name="Freeform 184">
              <a:extLst>
                <a:ext uri="{FF2B5EF4-FFF2-40B4-BE49-F238E27FC236}">
                  <a16:creationId xmlns:a16="http://schemas.microsoft.com/office/drawing/2014/main" id="{E4EFDBF0-924D-4189-BEE2-98FC58DFDC9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328" name="Group 185">
            <a:extLst>
              <a:ext uri="{FF2B5EF4-FFF2-40B4-BE49-F238E27FC236}">
                <a16:creationId xmlns:a16="http://schemas.microsoft.com/office/drawing/2014/main" id="{90DB9037-6FE9-4AD6-997A-C6F9F7CECEAF}"/>
              </a:ext>
            </a:extLst>
          </p:cNvPr>
          <p:cNvGrpSpPr>
            <a:grpSpLocks/>
          </p:cNvGrpSpPr>
          <p:nvPr/>
        </p:nvGrpSpPr>
        <p:grpSpPr bwMode="auto">
          <a:xfrm>
            <a:off x="2741613" y="4625975"/>
            <a:ext cx="358775" cy="704850"/>
            <a:chOff x="4140" y="429"/>
            <a:chExt cx="1425" cy="2396"/>
          </a:xfrm>
        </p:grpSpPr>
        <p:sp>
          <p:nvSpPr>
            <p:cNvPr id="11329" name="Freeform 186">
              <a:extLst>
                <a:ext uri="{FF2B5EF4-FFF2-40B4-BE49-F238E27FC236}">
                  <a16:creationId xmlns:a16="http://schemas.microsoft.com/office/drawing/2014/main" id="{E4C01E82-FAE8-4737-B799-CE2BBF90D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0" name="Rectangle 187">
              <a:extLst>
                <a:ext uri="{FF2B5EF4-FFF2-40B4-BE49-F238E27FC236}">
                  <a16:creationId xmlns:a16="http://schemas.microsoft.com/office/drawing/2014/main" id="{690A4AA4-4F8D-4831-A1E8-C340CECBF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31" name="Freeform 188">
              <a:extLst>
                <a:ext uri="{FF2B5EF4-FFF2-40B4-BE49-F238E27FC236}">
                  <a16:creationId xmlns:a16="http://schemas.microsoft.com/office/drawing/2014/main" id="{7C5B4C52-227D-4049-BCB6-6B5251D07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2" name="Freeform 189">
              <a:extLst>
                <a:ext uri="{FF2B5EF4-FFF2-40B4-BE49-F238E27FC236}">
                  <a16:creationId xmlns:a16="http://schemas.microsoft.com/office/drawing/2014/main" id="{6B6C9195-BE1B-4E88-BBF2-890059ADD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3" name="Rectangle 190">
              <a:extLst>
                <a:ext uri="{FF2B5EF4-FFF2-40B4-BE49-F238E27FC236}">
                  <a16:creationId xmlns:a16="http://schemas.microsoft.com/office/drawing/2014/main" id="{DB748F3D-98CC-4814-B849-8616DA128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3"/>
              <a:ext cx="599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34" name="Group 191">
              <a:extLst>
                <a:ext uri="{FF2B5EF4-FFF2-40B4-BE49-F238E27FC236}">
                  <a16:creationId xmlns:a16="http://schemas.microsoft.com/office/drawing/2014/main" id="{6B448F7D-FCD1-4F40-B6A3-3591278D9B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359" name="AutoShape 192">
                <a:extLst>
                  <a:ext uri="{FF2B5EF4-FFF2-40B4-BE49-F238E27FC236}">
                    <a16:creationId xmlns:a16="http://schemas.microsoft.com/office/drawing/2014/main" id="{E8E32D95-3758-450E-9DE3-B014895F1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60" name="AutoShape 193">
                <a:extLst>
                  <a:ext uri="{FF2B5EF4-FFF2-40B4-BE49-F238E27FC236}">
                    <a16:creationId xmlns:a16="http://schemas.microsoft.com/office/drawing/2014/main" id="{17EED4DC-F12B-49E2-95DB-3578DE39F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2"/>
                <a:ext cx="692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35" name="Rectangle 194">
              <a:extLst>
                <a:ext uri="{FF2B5EF4-FFF2-40B4-BE49-F238E27FC236}">
                  <a16:creationId xmlns:a16="http://schemas.microsoft.com/office/drawing/2014/main" id="{AD7E4B09-4B26-47E4-9685-376CFD67A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17"/>
              <a:ext cx="599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36" name="Group 195">
              <a:extLst>
                <a:ext uri="{FF2B5EF4-FFF2-40B4-BE49-F238E27FC236}">
                  <a16:creationId xmlns:a16="http://schemas.microsoft.com/office/drawing/2014/main" id="{33674DEE-05BE-421D-A823-36BE4664D2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357" name="AutoShape 196">
                <a:extLst>
                  <a:ext uri="{FF2B5EF4-FFF2-40B4-BE49-F238E27FC236}">
                    <a16:creationId xmlns:a16="http://schemas.microsoft.com/office/drawing/2014/main" id="{09657326-5E19-4D79-BCFF-6DFA9A921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6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58" name="AutoShape 197">
                <a:extLst>
                  <a:ext uri="{FF2B5EF4-FFF2-40B4-BE49-F238E27FC236}">
                    <a16:creationId xmlns:a16="http://schemas.microsoft.com/office/drawing/2014/main" id="{55AF014C-F288-4890-95A2-5F64D5168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37" name="Rectangle 198">
              <a:extLst>
                <a:ext uri="{FF2B5EF4-FFF2-40B4-BE49-F238E27FC236}">
                  <a16:creationId xmlns:a16="http://schemas.microsoft.com/office/drawing/2014/main" id="{AD82C211-1F7D-41DC-B521-6D68D5D92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7"/>
              <a:ext cx="599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38" name="Rectangle 199">
              <a:extLst>
                <a:ext uri="{FF2B5EF4-FFF2-40B4-BE49-F238E27FC236}">
                  <a16:creationId xmlns:a16="http://schemas.microsoft.com/office/drawing/2014/main" id="{A6EF4E22-03E1-4BD3-8756-1617DDFF2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39" name="Group 200">
              <a:extLst>
                <a:ext uri="{FF2B5EF4-FFF2-40B4-BE49-F238E27FC236}">
                  <a16:creationId xmlns:a16="http://schemas.microsoft.com/office/drawing/2014/main" id="{A6037134-EDB3-413A-AADE-B276C2E5D1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355" name="AutoShape 201">
                <a:extLst>
                  <a:ext uri="{FF2B5EF4-FFF2-40B4-BE49-F238E27FC236}">
                    <a16:creationId xmlns:a16="http://schemas.microsoft.com/office/drawing/2014/main" id="{6A040D8F-3E17-414A-A2E1-136BA0E0E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56" name="AutoShape 202">
                <a:extLst>
                  <a:ext uri="{FF2B5EF4-FFF2-40B4-BE49-F238E27FC236}">
                    <a16:creationId xmlns:a16="http://schemas.microsoft.com/office/drawing/2014/main" id="{95DC8FB2-BD0A-48EF-9570-D5208ED39F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9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40" name="Freeform 203">
              <a:extLst>
                <a:ext uri="{FF2B5EF4-FFF2-40B4-BE49-F238E27FC236}">
                  <a16:creationId xmlns:a16="http://schemas.microsoft.com/office/drawing/2014/main" id="{DC97ACD1-811D-496D-9852-D49E1DBE9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341" name="Group 204">
              <a:extLst>
                <a:ext uri="{FF2B5EF4-FFF2-40B4-BE49-F238E27FC236}">
                  <a16:creationId xmlns:a16="http://schemas.microsoft.com/office/drawing/2014/main" id="{FE6BA4E0-622F-4027-8FC0-FE5AC2F9BC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353" name="AutoShape 205">
                <a:extLst>
                  <a:ext uri="{FF2B5EF4-FFF2-40B4-BE49-F238E27FC236}">
                    <a16:creationId xmlns:a16="http://schemas.microsoft.com/office/drawing/2014/main" id="{4F4868B3-DE90-4788-AC29-D99F57661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54" name="AutoShape 206">
                <a:extLst>
                  <a:ext uri="{FF2B5EF4-FFF2-40B4-BE49-F238E27FC236}">
                    <a16:creationId xmlns:a16="http://schemas.microsoft.com/office/drawing/2014/main" id="{5BABEB8B-3255-42DB-A4FE-07BC13291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1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42" name="Rectangle 207">
              <a:extLst>
                <a:ext uri="{FF2B5EF4-FFF2-40B4-BE49-F238E27FC236}">
                  <a16:creationId xmlns:a16="http://schemas.microsoft.com/office/drawing/2014/main" id="{D0C841E3-015A-4977-96FF-B572CD887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43" name="Freeform 208">
              <a:extLst>
                <a:ext uri="{FF2B5EF4-FFF2-40B4-BE49-F238E27FC236}">
                  <a16:creationId xmlns:a16="http://schemas.microsoft.com/office/drawing/2014/main" id="{BDC445E1-BA4D-4C2C-B614-D083006DC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4" name="Freeform 209">
              <a:extLst>
                <a:ext uri="{FF2B5EF4-FFF2-40B4-BE49-F238E27FC236}">
                  <a16:creationId xmlns:a16="http://schemas.microsoft.com/office/drawing/2014/main" id="{B4298D4E-ABDF-42E9-8E4D-C9395299A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5" name="Oval 210">
              <a:extLst>
                <a:ext uri="{FF2B5EF4-FFF2-40B4-BE49-F238E27FC236}">
                  <a16:creationId xmlns:a16="http://schemas.microsoft.com/office/drawing/2014/main" id="{1582B566-14A2-4B8B-A679-194DE0434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09"/>
              <a:ext cx="50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46" name="Freeform 211">
              <a:extLst>
                <a:ext uri="{FF2B5EF4-FFF2-40B4-BE49-F238E27FC236}">
                  <a16:creationId xmlns:a16="http://schemas.microsoft.com/office/drawing/2014/main" id="{27D21157-A65D-4011-813D-B4FF73EE5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7" name="AutoShape 212">
              <a:extLst>
                <a:ext uri="{FF2B5EF4-FFF2-40B4-BE49-F238E27FC236}">
                  <a16:creationId xmlns:a16="http://schemas.microsoft.com/office/drawing/2014/main" id="{DA2DC54C-CFA5-481D-8BA2-FA80586C7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48" name="AutoShape 213">
              <a:extLst>
                <a:ext uri="{FF2B5EF4-FFF2-40B4-BE49-F238E27FC236}">
                  <a16:creationId xmlns:a16="http://schemas.microsoft.com/office/drawing/2014/main" id="{59777BE0-8354-4B32-82FE-4F6ED851F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12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49" name="Oval 214">
              <a:extLst>
                <a:ext uri="{FF2B5EF4-FFF2-40B4-BE49-F238E27FC236}">
                  <a16:creationId xmlns:a16="http://schemas.microsoft.com/office/drawing/2014/main" id="{60D44D0A-C62C-4D5A-A0EB-4C7E3B8E5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2"/>
              <a:ext cx="158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50" name="Oval 215">
              <a:extLst>
                <a:ext uri="{FF2B5EF4-FFF2-40B4-BE49-F238E27FC236}">
                  <a16:creationId xmlns:a16="http://schemas.microsoft.com/office/drawing/2014/main" id="{96CC8DD2-9DE9-499F-BC16-070357394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58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351" name="Oval 216">
              <a:extLst>
                <a:ext uri="{FF2B5EF4-FFF2-40B4-BE49-F238E27FC236}">
                  <a16:creationId xmlns:a16="http://schemas.microsoft.com/office/drawing/2014/main" id="{FA3FA8C4-19A0-4174-B9AF-C49CAC843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2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52" name="Rectangle 217">
              <a:extLst>
                <a:ext uri="{FF2B5EF4-FFF2-40B4-BE49-F238E27FC236}">
                  <a16:creationId xmlns:a16="http://schemas.microsoft.com/office/drawing/2014/main" id="{D87788D3-C102-454C-81B8-849091CA4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Footer Placeholder 5">
            <a:extLst>
              <a:ext uri="{FF2B5EF4-FFF2-40B4-BE49-F238E27FC236}">
                <a16:creationId xmlns:a16="http://schemas.microsoft.com/office/drawing/2014/main" id="{E3BB77A3-B676-4766-9628-100AAB675D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88067" name="Slide Number Placeholder 6">
            <a:extLst>
              <a:ext uri="{FF2B5EF4-FFF2-40B4-BE49-F238E27FC236}">
                <a16:creationId xmlns:a16="http://schemas.microsoft.com/office/drawing/2014/main" id="{0BD47B15-57F1-4F41-AD82-45EAFCF268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96E66D02-1F17-45AC-953C-A96767DB9C5E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88068" name="Picture 80" descr="underline_base">
            <a:extLst>
              <a:ext uri="{FF2B5EF4-FFF2-40B4-BE49-F238E27FC236}">
                <a16:creationId xmlns:a16="http://schemas.microsoft.com/office/drawing/2014/main" id="{B52C0E97-87CF-4EAE-BCE2-1FEA858D8F5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779463"/>
            <a:ext cx="4570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5" name="Rectangle 3">
            <a:extLst>
              <a:ext uri="{FF2B5EF4-FFF2-40B4-BE49-F238E27FC236}">
                <a16:creationId xmlns:a16="http://schemas.microsoft.com/office/drawing/2014/main" id="{7A3E1016-0A7B-499A-8544-5B8B41220E8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0063" y="166688"/>
            <a:ext cx="5356225" cy="849312"/>
          </a:xfrm>
        </p:spPr>
        <p:txBody>
          <a:bodyPr/>
          <a:lstStyle/>
          <a:p>
            <a:pPr>
              <a:defRPr/>
            </a:pPr>
            <a:r>
              <a:rPr lang="en-US" sz="3600">
                <a:ea typeface="ＭＳ Ｐゴシック" charset="0"/>
                <a:cs typeface="+mj-cs"/>
              </a:rPr>
              <a:t>TCP 3-way handshake</a:t>
            </a:r>
            <a:endParaRPr lang="en-US">
              <a:ea typeface="ＭＳ Ｐゴシック" charset="0"/>
              <a:cs typeface="+mj-cs"/>
            </a:endParaRPr>
          </a:p>
        </p:txBody>
      </p:sp>
      <p:sp>
        <p:nvSpPr>
          <p:cNvPr id="88070" name="Line 5">
            <a:extLst>
              <a:ext uri="{FF2B5EF4-FFF2-40B4-BE49-F238E27FC236}">
                <a16:creationId xmlns:a16="http://schemas.microsoft.com/office/drawing/2014/main" id="{9E050217-1CA5-44C1-8B97-9157CE267FD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82950" y="2314575"/>
            <a:ext cx="1588" cy="2470150"/>
          </a:xfrm>
          <a:prstGeom prst="line">
            <a:avLst/>
          </a:prstGeom>
          <a:noFill/>
          <a:ln w="9525">
            <a:solidFill>
              <a:srgbClr val="77777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394342" name="Group 102">
            <a:extLst>
              <a:ext uri="{FF2B5EF4-FFF2-40B4-BE49-F238E27FC236}">
                <a16:creationId xmlns:a16="http://schemas.microsoft.com/office/drawing/2014/main" id="{0D14CD5B-75B0-44E7-9504-2EF1B926F40C}"/>
              </a:ext>
            </a:extLst>
          </p:cNvPr>
          <p:cNvGrpSpPr>
            <a:grpSpLocks/>
          </p:cNvGrpSpPr>
          <p:nvPr/>
        </p:nvGrpSpPr>
        <p:grpSpPr bwMode="auto">
          <a:xfrm>
            <a:off x="1296988" y="2241550"/>
            <a:ext cx="4494212" cy="955675"/>
            <a:chOff x="810" y="1363"/>
            <a:chExt cx="2831" cy="602"/>
          </a:xfrm>
        </p:grpSpPr>
        <p:sp>
          <p:nvSpPr>
            <p:cNvPr id="88136" name="Line 10">
              <a:extLst>
                <a:ext uri="{FF2B5EF4-FFF2-40B4-BE49-F238E27FC236}">
                  <a16:creationId xmlns:a16="http://schemas.microsoft.com/office/drawing/2014/main" id="{88F63759-22CA-4787-88F6-36E381D337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2" y="1502"/>
              <a:ext cx="1579" cy="463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88137" name="Rectangle 12">
              <a:extLst>
                <a:ext uri="{FF2B5EF4-FFF2-40B4-BE49-F238E27FC236}">
                  <a16:creationId xmlns:a16="http://schemas.microsoft.com/office/drawing/2014/main" id="{34CAA5EC-9FD0-46B8-820A-A8D22BC05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8" y="1565"/>
              <a:ext cx="590" cy="2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8138" name="Text Box 13">
              <a:extLst>
                <a:ext uri="{FF2B5EF4-FFF2-40B4-BE49-F238E27FC236}">
                  <a16:creationId xmlns:a16="http://schemas.microsoft.com/office/drawing/2014/main" id="{47BDAA8E-7704-431A-9D50-81CCB2E947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0" y="1624"/>
              <a:ext cx="109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SYNbit=1, Seq=x</a:t>
              </a:r>
            </a:p>
          </p:txBody>
        </p:sp>
        <p:sp>
          <p:nvSpPr>
            <p:cNvPr id="88139" name="Text Box 21">
              <a:extLst>
                <a:ext uri="{FF2B5EF4-FFF2-40B4-BE49-F238E27FC236}">
                  <a16:creationId xmlns:a16="http://schemas.microsoft.com/office/drawing/2014/main" id="{1DEC2063-DAEC-448B-B06A-2B3754BD25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0" y="1363"/>
              <a:ext cx="1230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choose init seq num, x</a:t>
              </a:r>
            </a:p>
            <a:p>
              <a:pPr algn="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send TCP SYN msg</a:t>
              </a:r>
            </a:p>
          </p:txBody>
        </p:sp>
      </p:grpSp>
      <p:sp>
        <p:nvSpPr>
          <p:cNvPr id="88072" name="Line 22">
            <a:extLst>
              <a:ext uri="{FF2B5EF4-FFF2-40B4-BE49-F238E27FC236}">
                <a16:creationId xmlns:a16="http://schemas.microsoft.com/office/drawing/2014/main" id="{B3EC252E-9458-4446-B87C-3526E5DFBE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72163" y="2384425"/>
            <a:ext cx="1587" cy="3417888"/>
          </a:xfrm>
          <a:prstGeom prst="line">
            <a:avLst/>
          </a:prstGeom>
          <a:noFill/>
          <a:ln w="9525">
            <a:solidFill>
              <a:srgbClr val="77777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4332" name="Text Box 92">
            <a:extLst>
              <a:ext uri="{FF2B5EF4-FFF2-40B4-BE49-F238E27FC236}">
                <a16:creationId xmlns:a16="http://schemas.microsoft.com/office/drawing/2014/main" id="{E0B208D3-8C26-4451-8E38-9A34C9A746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8150" y="5222875"/>
            <a:ext cx="7715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Tahoma" panose="020B0604030504040204" pitchFamily="34" charset="0"/>
              </a:rPr>
              <a:t>ESTAB</a:t>
            </a:r>
          </a:p>
        </p:txBody>
      </p:sp>
      <p:grpSp>
        <p:nvGrpSpPr>
          <p:cNvPr id="394349" name="Group 109">
            <a:extLst>
              <a:ext uri="{FF2B5EF4-FFF2-40B4-BE49-F238E27FC236}">
                <a16:creationId xmlns:a16="http://schemas.microsoft.com/office/drawing/2014/main" id="{5EAB1B7F-1C26-40F4-A63B-2E0D716256FF}"/>
              </a:ext>
            </a:extLst>
          </p:cNvPr>
          <p:cNvGrpSpPr>
            <a:grpSpLocks/>
          </p:cNvGrpSpPr>
          <p:nvPr/>
        </p:nvGrpSpPr>
        <p:grpSpPr bwMode="auto">
          <a:xfrm>
            <a:off x="3281363" y="2911475"/>
            <a:ext cx="4519612" cy="1425575"/>
            <a:chOff x="2060" y="1785"/>
            <a:chExt cx="2847" cy="898"/>
          </a:xfrm>
        </p:grpSpPr>
        <p:sp>
          <p:nvSpPr>
            <p:cNvPr id="88132" name="Line 11">
              <a:extLst>
                <a:ext uri="{FF2B5EF4-FFF2-40B4-BE49-F238E27FC236}">
                  <a16:creationId xmlns:a16="http://schemas.microsoft.com/office/drawing/2014/main" id="{2E4FDB23-11D1-4C63-9269-27C8FB515C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60" y="2031"/>
              <a:ext cx="1580" cy="65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88133" name="Rectangle 14">
              <a:extLst>
                <a:ext uri="{FF2B5EF4-FFF2-40B4-BE49-F238E27FC236}">
                  <a16:creationId xmlns:a16="http://schemas.microsoft.com/office/drawing/2014/main" id="{1362EC81-795B-4F3C-9003-59913A19B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" y="2206"/>
              <a:ext cx="896" cy="3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8134" name="Text Box 83">
              <a:extLst>
                <a:ext uri="{FF2B5EF4-FFF2-40B4-BE49-F238E27FC236}">
                  <a16:creationId xmlns:a16="http://schemas.microsoft.com/office/drawing/2014/main" id="{638B5CD9-E7F1-47FA-8070-A0F0ADC1F9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59" y="2169"/>
              <a:ext cx="1534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SYNbit=1, Seq=y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ACKbit=1; ACKnum=x+1</a:t>
              </a:r>
            </a:p>
          </p:txBody>
        </p:sp>
        <p:sp>
          <p:nvSpPr>
            <p:cNvPr id="88135" name="Text Box 93">
              <a:extLst>
                <a:ext uri="{FF2B5EF4-FFF2-40B4-BE49-F238E27FC236}">
                  <a16:creationId xmlns:a16="http://schemas.microsoft.com/office/drawing/2014/main" id="{B75BC78C-E287-4BAB-9C1F-0B7149B0C5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6" y="1785"/>
              <a:ext cx="1231" cy="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choose init seq num, y</a:t>
              </a:r>
            </a:p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send TCP SYNACK</a:t>
              </a:r>
            </a:p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msg, acking SYN</a:t>
              </a:r>
            </a:p>
          </p:txBody>
        </p:sp>
      </p:grpSp>
      <p:grpSp>
        <p:nvGrpSpPr>
          <p:cNvPr id="394350" name="Group 110">
            <a:extLst>
              <a:ext uri="{FF2B5EF4-FFF2-40B4-BE49-F238E27FC236}">
                <a16:creationId xmlns:a16="http://schemas.microsoft.com/office/drawing/2014/main" id="{7B589BDC-A68A-4358-868E-B11E30E425B4}"/>
              </a:ext>
            </a:extLst>
          </p:cNvPr>
          <p:cNvGrpSpPr>
            <a:grpSpLocks/>
          </p:cNvGrpSpPr>
          <p:nvPr/>
        </p:nvGrpSpPr>
        <p:grpSpPr bwMode="auto">
          <a:xfrm>
            <a:off x="998538" y="4010025"/>
            <a:ext cx="6630987" cy="1373188"/>
            <a:chOff x="622" y="2477"/>
            <a:chExt cx="4177" cy="865"/>
          </a:xfrm>
        </p:grpSpPr>
        <p:sp>
          <p:nvSpPr>
            <p:cNvPr id="88127" name="Line 84">
              <a:extLst>
                <a:ext uri="{FF2B5EF4-FFF2-40B4-BE49-F238E27FC236}">
                  <a16:creationId xmlns:a16="http://schemas.microsoft.com/office/drawing/2014/main" id="{04806652-05EB-4627-A537-13F0DFC020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3" y="2728"/>
              <a:ext cx="1579" cy="463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88128" name="Rectangle 89">
              <a:extLst>
                <a:ext uri="{FF2B5EF4-FFF2-40B4-BE49-F238E27FC236}">
                  <a16:creationId xmlns:a16="http://schemas.microsoft.com/office/drawing/2014/main" id="{FD3FD547-AE13-4965-961B-B0C60E9C9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" y="2806"/>
              <a:ext cx="775" cy="2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8129" name="Text Box 90">
              <a:extLst>
                <a:ext uri="{FF2B5EF4-FFF2-40B4-BE49-F238E27FC236}">
                  <a16:creationId xmlns:a16="http://schemas.microsoft.com/office/drawing/2014/main" id="{5E9FC036-9824-4E57-B3EF-6FC1BFA86E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92" y="2852"/>
              <a:ext cx="152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ACKbit=1, ACKnum=y+1</a:t>
              </a:r>
            </a:p>
          </p:txBody>
        </p:sp>
        <p:sp>
          <p:nvSpPr>
            <p:cNvPr id="88130" name="Text Box 94">
              <a:extLst>
                <a:ext uri="{FF2B5EF4-FFF2-40B4-BE49-F238E27FC236}">
                  <a16:creationId xmlns:a16="http://schemas.microsoft.com/office/drawing/2014/main" id="{37143017-83E1-4BB9-8DC5-62499B47ED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2" y="2477"/>
              <a:ext cx="1422" cy="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received SYNACK(x) </a:t>
              </a:r>
            </a:p>
            <a:p>
              <a:pPr algn="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indicates server is live;</a:t>
              </a:r>
            </a:p>
            <a:p>
              <a:pPr algn="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send ACK for SYNACK;</a:t>
              </a:r>
            </a:p>
            <a:p>
              <a:pPr algn="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this segment may contain </a:t>
              </a:r>
            </a:p>
            <a:p>
              <a:pPr algn="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client-to-server data</a:t>
              </a:r>
            </a:p>
          </p:txBody>
        </p:sp>
        <p:sp>
          <p:nvSpPr>
            <p:cNvPr id="88131" name="Text Box 95">
              <a:extLst>
                <a:ext uri="{FF2B5EF4-FFF2-40B4-BE49-F238E27FC236}">
                  <a16:creationId xmlns:a16="http://schemas.microsoft.com/office/drawing/2014/main" id="{E043753D-7C01-4F4B-9C6F-8FDEA9E0E1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0" y="3042"/>
              <a:ext cx="1159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received ACK(y) </a:t>
              </a:r>
            </a:p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indicates client is live</a:t>
              </a:r>
            </a:p>
          </p:txBody>
        </p:sp>
      </p:grpSp>
      <p:grpSp>
        <p:nvGrpSpPr>
          <p:cNvPr id="394345" name="Group 105">
            <a:extLst>
              <a:ext uri="{FF2B5EF4-FFF2-40B4-BE49-F238E27FC236}">
                <a16:creationId xmlns:a16="http://schemas.microsoft.com/office/drawing/2014/main" id="{3881E5E6-2307-44B3-9F9A-BA24DFC0666F}"/>
              </a:ext>
            </a:extLst>
          </p:cNvPr>
          <p:cNvGrpSpPr>
            <a:grpSpLocks/>
          </p:cNvGrpSpPr>
          <p:nvPr/>
        </p:nvGrpSpPr>
        <p:grpSpPr bwMode="auto">
          <a:xfrm>
            <a:off x="300038" y="2279650"/>
            <a:ext cx="1030287" cy="700088"/>
            <a:chOff x="182" y="1387"/>
            <a:chExt cx="649" cy="441"/>
          </a:xfrm>
        </p:grpSpPr>
        <p:sp>
          <p:nvSpPr>
            <p:cNvPr id="88125" name="Text Box 91">
              <a:extLst>
                <a:ext uri="{FF2B5EF4-FFF2-40B4-BE49-F238E27FC236}">
                  <a16:creationId xmlns:a16="http://schemas.microsoft.com/office/drawing/2014/main" id="{21FAC9DC-B5AD-445A-A931-732698FC5D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" y="1616"/>
              <a:ext cx="64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SYNSENT</a:t>
              </a:r>
            </a:p>
          </p:txBody>
        </p:sp>
        <p:sp>
          <p:nvSpPr>
            <p:cNvPr id="88126" name="Line 103">
              <a:extLst>
                <a:ext uri="{FF2B5EF4-FFF2-40B4-BE49-F238E27FC236}">
                  <a16:creationId xmlns:a16="http://schemas.microsoft.com/office/drawing/2014/main" id="{27DAF105-A6E5-4F33-AECE-F78697BBA3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" y="1387"/>
              <a:ext cx="0" cy="27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94351" name="Group 111">
            <a:extLst>
              <a:ext uri="{FF2B5EF4-FFF2-40B4-BE49-F238E27FC236}">
                <a16:creationId xmlns:a16="http://schemas.microsoft.com/office/drawing/2014/main" id="{518CD6A4-DD01-4FD5-A733-49F61CE112A2}"/>
              </a:ext>
            </a:extLst>
          </p:cNvPr>
          <p:cNvGrpSpPr>
            <a:grpSpLocks/>
          </p:cNvGrpSpPr>
          <p:nvPr/>
        </p:nvGrpSpPr>
        <p:grpSpPr bwMode="auto">
          <a:xfrm>
            <a:off x="301625" y="2940050"/>
            <a:ext cx="771525" cy="1622425"/>
            <a:chOff x="183" y="1803"/>
            <a:chExt cx="486" cy="1022"/>
          </a:xfrm>
        </p:grpSpPr>
        <p:sp>
          <p:nvSpPr>
            <p:cNvPr id="88123" name="Text Box 16">
              <a:extLst>
                <a:ext uri="{FF2B5EF4-FFF2-40B4-BE49-F238E27FC236}">
                  <a16:creationId xmlns:a16="http://schemas.microsoft.com/office/drawing/2014/main" id="{15CD08C9-C8CE-4A5A-994B-41202D0515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" y="2613"/>
              <a:ext cx="4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Tahoma" panose="020B0604030504040204" pitchFamily="34" charset="0"/>
                </a:rPr>
                <a:t>ESTAB</a:t>
              </a:r>
            </a:p>
          </p:txBody>
        </p:sp>
        <p:sp>
          <p:nvSpPr>
            <p:cNvPr id="88124" name="Line 104">
              <a:extLst>
                <a:ext uri="{FF2B5EF4-FFF2-40B4-BE49-F238E27FC236}">
                  <a16:creationId xmlns:a16="http://schemas.microsoft.com/office/drawing/2014/main" id="{08729228-FD82-48A7-9A8E-095D43A062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" y="1803"/>
              <a:ext cx="0" cy="7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94348" name="Group 108">
            <a:extLst>
              <a:ext uri="{FF2B5EF4-FFF2-40B4-BE49-F238E27FC236}">
                <a16:creationId xmlns:a16="http://schemas.microsoft.com/office/drawing/2014/main" id="{7F6AB21F-0F9B-436C-8B30-29657DCC3F21}"/>
              </a:ext>
            </a:extLst>
          </p:cNvPr>
          <p:cNvGrpSpPr>
            <a:grpSpLocks/>
          </p:cNvGrpSpPr>
          <p:nvPr/>
        </p:nvGrpSpPr>
        <p:grpSpPr bwMode="auto">
          <a:xfrm>
            <a:off x="7754938" y="2335213"/>
            <a:ext cx="1119187" cy="1192212"/>
            <a:chOff x="4878" y="1422"/>
            <a:chExt cx="705" cy="751"/>
          </a:xfrm>
        </p:grpSpPr>
        <p:sp>
          <p:nvSpPr>
            <p:cNvPr id="88121" name="Text Box 99">
              <a:extLst>
                <a:ext uri="{FF2B5EF4-FFF2-40B4-BE49-F238E27FC236}">
                  <a16:creationId xmlns:a16="http://schemas.microsoft.com/office/drawing/2014/main" id="{0FE9CD0F-4515-4CA2-9B66-D4D73C87C5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8" y="1961"/>
              <a:ext cx="70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SYN RCVD</a:t>
              </a:r>
            </a:p>
          </p:txBody>
        </p:sp>
        <p:sp>
          <p:nvSpPr>
            <p:cNvPr id="88122" name="Line 106">
              <a:extLst>
                <a:ext uri="{FF2B5EF4-FFF2-40B4-BE49-F238E27FC236}">
                  <a16:creationId xmlns:a16="http://schemas.microsoft.com/office/drawing/2014/main" id="{BCC17350-326E-4A4C-AD17-3797C55A2F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39" y="1422"/>
              <a:ext cx="0" cy="5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94347" name="Line 107">
            <a:extLst>
              <a:ext uri="{FF2B5EF4-FFF2-40B4-BE49-F238E27FC236}">
                <a16:creationId xmlns:a16="http://schemas.microsoft.com/office/drawing/2014/main" id="{A5472BD3-C3F7-48E5-A571-CF1E64924CE9}"/>
              </a:ext>
            </a:extLst>
          </p:cNvPr>
          <p:cNvSpPr>
            <a:spLocks noChangeShapeType="1"/>
          </p:cNvSpPr>
          <p:nvPr/>
        </p:nvSpPr>
        <p:spPr bwMode="auto">
          <a:xfrm>
            <a:off x="8469313" y="3536950"/>
            <a:ext cx="0" cy="17049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88080" name="Group 113">
            <a:extLst>
              <a:ext uri="{FF2B5EF4-FFF2-40B4-BE49-F238E27FC236}">
                <a16:creationId xmlns:a16="http://schemas.microsoft.com/office/drawing/2014/main" id="{4DEE6972-5E4C-4C00-9383-8F03887A617A}"/>
              </a:ext>
            </a:extLst>
          </p:cNvPr>
          <p:cNvGrpSpPr>
            <a:grpSpLocks/>
          </p:cNvGrpSpPr>
          <p:nvPr/>
        </p:nvGrpSpPr>
        <p:grpSpPr bwMode="auto">
          <a:xfrm>
            <a:off x="306388" y="1590675"/>
            <a:ext cx="8551862" cy="736600"/>
            <a:chOff x="193" y="1002"/>
            <a:chExt cx="5387" cy="464"/>
          </a:xfrm>
        </p:grpSpPr>
        <p:sp>
          <p:nvSpPr>
            <p:cNvPr id="88081" name="Text Box 114">
              <a:extLst>
                <a:ext uri="{FF2B5EF4-FFF2-40B4-BE49-F238E27FC236}">
                  <a16:creationId xmlns:a16="http://schemas.microsoft.com/office/drawing/2014/main" id="{585798EE-9962-4A20-BC65-B04B96451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5" y="1002"/>
              <a:ext cx="731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i="1">
                  <a:solidFill>
                    <a:srgbClr val="000099"/>
                  </a:solidFill>
                  <a:latin typeface="Tahoma" panose="020B0604030504040204" pitchFamily="34" charset="0"/>
                </a:rPr>
                <a:t>client state</a:t>
              </a:r>
            </a:p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 i="1">
                <a:solidFill>
                  <a:srgbClr val="000099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88082" name="Text Box 115">
              <a:extLst>
                <a:ext uri="{FF2B5EF4-FFF2-40B4-BE49-F238E27FC236}">
                  <a16:creationId xmlns:a16="http://schemas.microsoft.com/office/drawing/2014/main" id="{90818E6E-F25E-4484-971F-76B50150BC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" y="1243"/>
              <a:ext cx="53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LISTEN</a:t>
              </a:r>
            </a:p>
          </p:txBody>
        </p:sp>
        <p:sp>
          <p:nvSpPr>
            <p:cNvPr id="88083" name="Text Box 116">
              <a:extLst>
                <a:ext uri="{FF2B5EF4-FFF2-40B4-BE49-F238E27FC236}">
                  <a16:creationId xmlns:a16="http://schemas.microsoft.com/office/drawing/2014/main" id="{4979C7A0-2D72-4DD8-883D-260FD6E395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0" y="1013"/>
              <a:ext cx="780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i="1">
                  <a:solidFill>
                    <a:srgbClr val="000099"/>
                  </a:solidFill>
                  <a:latin typeface="Tahoma" panose="020B0604030504040204" pitchFamily="34" charset="0"/>
                </a:rPr>
                <a:t>server state</a:t>
              </a:r>
            </a:p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 i="1">
                <a:solidFill>
                  <a:srgbClr val="000099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88084" name="Text Box 117">
              <a:extLst>
                <a:ext uri="{FF2B5EF4-FFF2-40B4-BE49-F238E27FC236}">
                  <a16:creationId xmlns:a16="http://schemas.microsoft.com/office/drawing/2014/main" id="{3F686EDE-121B-4F00-8136-D3B07084BC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38" y="1254"/>
              <a:ext cx="53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LISTEN</a:t>
              </a:r>
            </a:p>
          </p:txBody>
        </p:sp>
        <p:grpSp>
          <p:nvGrpSpPr>
            <p:cNvPr id="88085" name="Group 118">
              <a:extLst>
                <a:ext uri="{FF2B5EF4-FFF2-40B4-BE49-F238E27FC236}">
                  <a16:creationId xmlns:a16="http://schemas.microsoft.com/office/drawing/2014/main" id="{82A97BAC-2E89-4B1D-88F1-BD316C9A16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14" y="1049"/>
              <a:ext cx="405" cy="378"/>
              <a:chOff x="-44" y="1473"/>
              <a:chExt cx="981" cy="1105"/>
            </a:xfrm>
          </p:grpSpPr>
          <p:pic>
            <p:nvPicPr>
              <p:cNvPr id="88119" name="Picture 119" descr="desktop_computer_stylized_medium">
                <a:extLst>
                  <a:ext uri="{FF2B5EF4-FFF2-40B4-BE49-F238E27FC236}">
                    <a16:creationId xmlns:a16="http://schemas.microsoft.com/office/drawing/2014/main" id="{01765314-0CE4-4F7E-9A30-EEE7CDC1F5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8120" name="Freeform 120">
                <a:extLst>
                  <a:ext uri="{FF2B5EF4-FFF2-40B4-BE49-F238E27FC236}">
                    <a16:creationId xmlns:a16="http://schemas.microsoft.com/office/drawing/2014/main" id="{6F209A36-A94E-4675-9339-714A85CFE88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7497 w 356"/>
                  <a:gd name="T3" fmla="*/ 469 h 368"/>
                  <a:gd name="T4" fmla="*/ 8894 w 356"/>
                  <a:gd name="T5" fmla="*/ 9780 h 368"/>
                  <a:gd name="T6" fmla="*/ 1960 w 356"/>
                  <a:gd name="T7" fmla="*/ 1223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88086" name="Group 121">
              <a:extLst>
                <a:ext uri="{FF2B5EF4-FFF2-40B4-BE49-F238E27FC236}">
                  <a16:creationId xmlns:a16="http://schemas.microsoft.com/office/drawing/2014/main" id="{FF3408E0-FCAD-4039-9B8A-AE6AA4F16A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2" y="1051"/>
              <a:ext cx="212" cy="323"/>
              <a:chOff x="4140" y="429"/>
              <a:chExt cx="1425" cy="2396"/>
            </a:xfrm>
          </p:grpSpPr>
          <p:sp>
            <p:nvSpPr>
              <p:cNvPr id="88087" name="Freeform 122">
                <a:extLst>
                  <a:ext uri="{FF2B5EF4-FFF2-40B4-BE49-F238E27FC236}">
                    <a16:creationId xmlns:a16="http://schemas.microsoft.com/office/drawing/2014/main" id="{ABDFF188-2F2E-4386-AE6E-F8731C3B7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088" name="Rectangle 123">
                <a:extLst>
                  <a:ext uri="{FF2B5EF4-FFF2-40B4-BE49-F238E27FC236}">
                    <a16:creationId xmlns:a16="http://schemas.microsoft.com/office/drawing/2014/main" id="{51A1B727-E8E4-4991-AC56-17277CE1F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429"/>
                <a:ext cx="1049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8089" name="Freeform 124">
                <a:extLst>
                  <a:ext uri="{FF2B5EF4-FFF2-40B4-BE49-F238E27FC236}">
                    <a16:creationId xmlns:a16="http://schemas.microsoft.com/office/drawing/2014/main" id="{365EB6B8-49B0-4FB9-BED9-B57E8EC53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090" name="Freeform 125">
                <a:extLst>
                  <a:ext uri="{FF2B5EF4-FFF2-40B4-BE49-F238E27FC236}">
                    <a16:creationId xmlns:a16="http://schemas.microsoft.com/office/drawing/2014/main" id="{F3D98DF2-2D57-48AE-AFDC-55C1E2D4B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091" name="Rectangle 126">
                <a:extLst>
                  <a:ext uri="{FF2B5EF4-FFF2-40B4-BE49-F238E27FC236}">
                    <a16:creationId xmlns:a16="http://schemas.microsoft.com/office/drawing/2014/main" id="{DB994129-7D87-48C7-9336-C4E9A1A81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6"/>
                <a:ext cx="592" cy="45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88092" name="Group 127">
                <a:extLst>
                  <a:ext uri="{FF2B5EF4-FFF2-40B4-BE49-F238E27FC236}">
                    <a16:creationId xmlns:a16="http://schemas.microsoft.com/office/drawing/2014/main" id="{CDAE86CD-5847-40B2-A537-F7C912B371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8117" name="AutoShape 128">
                  <a:extLst>
                    <a:ext uri="{FF2B5EF4-FFF2-40B4-BE49-F238E27FC236}">
                      <a16:creationId xmlns:a16="http://schemas.microsoft.com/office/drawing/2014/main" id="{62D7A385-3643-4BA1-A05A-3FF1ADDE93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6"/>
                  <a:ext cx="721" cy="14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88118" name="AutoShape 129">
                  <a:extLst>
                    <a:ext uri="{FF2B5EF4-FFF2-40B4-BE49-F238E27FC236}">
                      <a16:creationId xmlns:a16="http://schemas.microsoft.com/office/drawing/2014/main" id="{A8A1D6AC-00FA-4892-9698-B1749407B2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1"/>
                  <a:ext cx="688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88093" name="Rectangle 130">
                <a:extLst>
                  <a:ext uri="{FF2B5EF4-FFF2-40B4-BE49-F238E27FC236}">
                    <a16:creationId xmlns:a16="http://schemas.microsoft.com/office/drawing/2014/main" id="{FE48A77F-B0E4-4255-AAD7-3E3E91A35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1022"/>
                <a:ext cx="598" cy="45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88094" name="Group 131">
                <a:extLst>
                  <a:ext uri="{FF2B5EF4-FFF2-40B4-BE49-F238E27FC236}">
                    <a16:creationId xmlns:a16="http://schemas.microsoft.com/office/drawing/2014/main" id="{3349AACB-E637-43A2-B727-8AE2A40340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8115" name="AutoShape 132">
                  <a:extLst>
                    <a:ext uri="{FF2B5EF4-FFF2-40B4-BE49-F238E27FC236}">
                      <a16:creationId xmlns:a16="http://schemas.microsoft.com/office/drawing/2014/main" id="{34194A9D-43D0-42E6-8C6C-87FC32C322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88116" name="AutoShape 133">
                  <a:extLst>
                    <a:ext uri="{FF2B5EF4-FFF2-40B4-BE49-F238E27FC236}">
                      <a16:creationId xmlns:a16="http://schemas.microsoft.com/office/drawing/2014/main" id="{15279210-D997-4EB2-8CA5-2DDA9542E1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2"/>
                  <a:ext cx="696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88095" name="Rectangle 134">
                <a:extLst>
                  <a:ext uri="{FF2B5EF4-FFF2-40B4-BE49-F238E27FC236}">
                    <a16:creationId xmlns:a16="http://schemas.microsoft.com/office/drawing/2014/main" id="{08F4413C-4E84-4357-B15A-48344A0BA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56"/>
                <a:ext cx="598" cy="45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8096" name="Rectangle 135">
                <a:extLst>
                  <a:ext uri="{FF2B5EF4-FFF2-40B4-BE49-F238E27FC236}">
                    <a16:creationId xmlns:a16="http://schemas.microsoft.com/office/drawing/2014/main" id="{0984BB6F-4773-4293-9335-96FDEC7B4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3"/>
                <a:ext cx="598" cy="52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88097" name="Group 136">
                <a:extLst>
                  <a:ext uri="{FF2B5EF4-FFF2-40B4-BE49-F238E27FC236}">
                    <a16:creationId xmlns:a16="http://schemas.microsoft.com/office/drawing/2014/main" id="{881FCD62-87E6-4ABC-BA2D-95F74835E7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8113" name="AutoShape 137">
                  <a:extLst>
                    <a:ext uri="{FF2B5EF4-FFF2-40B4-BE49-F238E27FC236}">
                      <a16:creationId xmlns:a16="http://schemas.microsoft.com/office/drawing/2014/main" id="{4DCDAD8C-D657-47A1-924B-49AE51BE50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1"/>
                  <a:ext cx="720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88114" name="AutoShape 138">
                  <a:extLst>
                    <a:ext uri="{FF2B5EF4-FFF2-40B4-BE49-F238E27FC236}">
                      <a16:creationId xmlns:a16="http://schemas.microsoft.com/office/drawing/2014/main" id="{E02C9F92-637C-4DCF-8896-AF14A85EC5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5" y="2585"/>
                  <a:ext cx="687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88098" name="Freeform 139">
                <a:extLst>
                  <a:ext uri="{FF2B5EF4-FFF2-40B4-BE49-F238E27FC236}">
                    <a16:creationId xmlns:a16="http://schemas.microsoft.com/office/drawing/2014/main" id="{796A8448-C979-4596-8C27-2245C668A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8099" name="Group 140">
                <a:extLst>
                  <a:ext uri="{FF2B5EF4-FFF2-40B4-BE49-F238E27FC236}">
                    <a16:creationId xmlns:a16="http://schemas.microsoft.com/office/drawing/2014/main" id="{E42485C8-728D-468C-AF6A-70043B5688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8111" name="AutoShape 141">
                  <a:extLst>
                    <a:ext uri="{FF2B5EF4-FFF2-40B4-BE49-F238E27FC236}">
                      <a16:creationId xmlns:a16="http://schemas.microsoft.com/office/drawing/2014/main" id="{F9D15913-4A61-4F4B-83BF-226BF3A9FB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8"/>
                  <a:ext cx="728" cy="14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88112" name="AutoShape 142">
                  <a:extLst>
                    <a:ext uri="{FF2B5EF4-FFF2-40B4-BE49-F238E27FC236}">
                      <a16:creationId xmlns:a16="http://schemas.microsoft.com/office/drawing/2014/main" id="{D2C2B17D-CFB0-4BEF-B71D-53028BB1E6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2"/>
                  <a:ext cx="695" cy="11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1pPr>
                  <a:lvl2pPr marL="742950" indent="-28575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2pPr>
                  <a:lvl3pPr marL="11430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3pPr>
                  <a:lvl4pPr marL="16002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4pPr>
                  <a:lvl5pPr marL="2057400" indent="-228600" algn="ctr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88100" name="Rectangle 143">
                <a:extLst>
                  <a:ext uri="{FF2B5EF4-FFF2-40B4-BE49-F238E27FC236}">
                    <a16:creationId xmlns:a16="http://schemas.microsoft.com/office/drawing/2014/main" id="{40E70024-B8BC-49DE-B801-787FF83AC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9" y="429"/>
                <a:ext cx="67" cy="2292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8101" name="Freeform 144">
                <a:extLst>
                  <a:ext uri="{FF2B5EF4-FFF2-40B4-BE49-F238E27FC236}">
                    <a16:creationId xmlns:a16="http://schemas.microsoft.com/office/drawing/2014/main" id="{545D12F5-881A-4BB4-90AD-CAA0E828A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102" name="Freeform 145">
                <a:extLst>
                  <a:ext uri="{FF2B5EF4-FFF2-40B4-BE49-F238E27FC236}">
                    <a16:creationId xmlns:a16="http://schemas.microsoft.com/office/drawing/2014/main" id="{E621BC11-BF66-43D9-BE08-AA5AA8810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103" name="Oval 146">
                <a:extLst>
                  <a:ext uri="{FF2B5EF4-FFF2-40B4-BE49-F238E27FC236}">
                    <a16:creationId xmlns:a16="http://schemas.microsoft.com/office/drawing/2014/main" id="{D72F6E69-5B63-48AB-9C9C-051BC6A79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0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8104" name="Freeform 147">
                <a:extLst>
                  <a:ext uri="{FF2B5EF4-FFF2-40B4-BE49-F238E27FC236}">
                    <a16:creationId xmlns:a16="http://schemas.microsoft.com/office/drawing/2014/main" id="{BBC0E991-A8B3-4F00-AA53-EF90CC50F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105" name="AutoShape 148">
                <a:extLst>
                  <a:ext uri="{FF2B5EF4-FFF2-40B4-BE49-F238E27FC236}">
                    <a16:creationId xmlns:a16="http://schemas.microsoft.com/office/drawing/2014/main" id="{C3DD8D2A-6F45-4D42-AA5D-C2014C9CC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196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8106" name="AutoShape 149">
                <a:extLst>
                  <a:ext uri="{FF2B5EF4-FFF2-40B4-BE49-F238E27FC236}">
                    <a16:creationId xmlns:a16="http://schemas.microsoft.com/office/drawing/2014/main" id="{F219EBC5-47B7-4823-8561-4159FD161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2714"/>
                <a:ext cx="1069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8107" name="Oval 150">
                <a:extLst>
                  <a:ext uri="{FF2B5EF4-FFF2-40B4-BE49-F238E27FC236}">
                    <a16:creationId xmlns:a16="http://schemas.microsoft.com/office/drawing/2014/main" id="{727FB857-61DE-48A0-8791-957F8C672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2380"/>
                <a:ext cx="155" cy="14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8108" name="Oval 151">
                <a:extLst>
                  <a:ext uri="{FF2B5EF4-FFF2-40B4-BE49-F238E27FC236}">
                    <a16:creationId xmlns:a16="http://schemas.microsoft.com/office/drawing/2014/main" id="{E3960FD9-8161-4086-910B-3C85C08E4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2387"/>
                <a:ext cx="161" cy="141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/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109" name="Oval 152">
                <a:extLst>
                  <a:ext uri="{FF2B5EF4-FFF2-40B4-BE49-F238E27FC236}">
                    <a16:creationId xmlns:a16="http://schemas.microsoft.com/office/drawing/2014/main" id="{AA885E57-DBC0-4DAA-AA1D-92B61C80F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80"/>
                <a:ext cx="155" cy="141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8110" name="Rectangle 153">
                <a:extLst>
                  <a:ext uri="{FF2B5EF4-FFF2-40B4-BE49-F238E27FC236}">
                    <a16:creationId xmlns:a16="http://schemas.microsoft.com/office/drawing/2014/main" id="{9E1F9F0F-B402-4A5C-BE58-5E2AD3D0F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1" y="1838"/>
                <a:ext cx="87" cy="757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94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394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394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394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394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394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394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394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4332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Footer Placeholder 5">
            <a:extLst>
              <a:ext uri="{FF2B5EF4-FFF2-40B4-BE49-F238E27FC236}">
                <a16:creationId xmlns:a16="http://schemas.microsoft.com/office/drawing/2014/main" id="{D766EE87-650D-4C6E-AAB4-C116382DAD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89091" name="Slide Number Placeholder 6">
            <a:extLst>
              <a:ext uri="{FF2B5EF4-FFF2-40B4-BE49-F238E27FC236}">
                <a16:creationId xmlns:a16="http://schemas.microsoft.com/office/drawing/2014/main" id="{555964B6-0655-44D5-A018-C2C9034E1D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F65FBE85-5DB3-4EF2-914F-AE3F0E8DD428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82948" name="Rectangle 3">
            <a:extLst>
              <a:ext uri="{FF2B5EF4-FFF2-40B4-BE49-F238E27FC236}">
                <a16:creationId xmlns:a16="http://schemas.microsoft.com/office/drawing/2014/main" id="{D8871561-8542-493B-81E7-9E04E2BDD66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0063" y="166688"/>
            <a:ext cx="5356225" cy="849312"/>
          </a:xfrm>
        </p:spPr>
        <p:txBody>
          <a:bodyPr/>
          <a:lstStyle/>
          <a:p>
            <a:pPr>
              <a:defRPr/>
            </a:pPr>
            <a:r>
              <a:rPr lang="en-US" sz="3600">
                <a:ea typeface="ＭＳ Ｐゴシック" charset="0"/>
                <a:cs typeface="+mj-cs"/>
              </a:rPr>
              <a:t>TCP 3-way handshake: FSM</a:t>
            </a:r>
            <a:endParaRPr lang="en-US">
              <a:ea typeface="ＭＳ Ｐゴシック" charset="0"/>
              <a:cs typeface="+mj-cs"/>
            </a:endParaRPr>
          </a:p>
        </p:txBody>
      </p:sp>
      <p:pic>
        <p:nvPicPr>
          <p:cNvPr id="89093" name="Picture 40" descr="underline_base">
            <a:extLst>
              <a:ext uri="{FF2B5EF4-FFF2-40B4-BE49-F238E27FC236}">
                <a16:creationId xmlns:a16="http://schemas.microsoft.com/office/drawing/2014/main" id="{0799701B-0088-46EC-A2C9-AAA90F8ADDD0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050" y="827088"/>
            <a:ext cx="5942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9094" name="Group 47">
            <a:extLst>
              <a:ext uri="{FF2B5EF4-FFF2-40B4-BE49-F238E27FC236}">
                <a16:creationId xmlns:a16="http://schemas.microsoft.com/office/drawing/2014/main" id="{2278693A-4567-45E8-89F0-FD1A2BFE94AD}"/>
              </a:ext>
            </a:extLst>
          </p:cNvPr>
          <p:cNvGrpSpPr>
            <a:grpSpLocks/>
          </p:cNvGrpSpPr>
          <p:nvPr/>
        </p:nvGrpSpPr>
        <p:grpSpPr bwMode="auto">
          <a:xfrm>
            <a:off x="3690938" y="1246188"/>
            <a:ext cx="876300" cy="827087"/>
            <a:chOff x="1778" y="1720"/>
            <a:chExt cx="722" cy="642"/>
          </a:xfrm>
        </p:grpSpPr>
        <p:sp>
          <p:nvSpPr>
            <p:cNvPr id="89132" name="Oval 41">
              <a:extLst>
                <a:ext uri="{FF2B5EF4-FFF2-40B4-BE49-F238E27FC236}">
                  <a16:creationId xmlns:a16="http://schemas.microsoft.com/office/drawing/2014/main" id="{82507570-FE32-4169-A865-97B642318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5" y="1720"/>
              <a:ext cx="675" cy="612"/>
            </a:xfrm>
            <a:prstGeom prst="ellipse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9133" name="Oval 42">
              <a:extLst>
                <a:ext uri="{FF2B5EF4-FFF2-40B4-BE49-F238E27FC236}">
                  <a16:creationId xmlns:a16="http://schemas.microsoft.com/office/drawing/2014/main" id="{42B3EE69-1A58-41EF-89F6-D25D5F434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" y="1750"/>
              <a:ext cx="675" cy="61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89095" name="Text Box 43">
            <a:extLst>
              <a:ext uri="{FF2B5EF4-FFF2-40B4-BE49-F238E27FC236}">
                <a16:creationId xmlns:a16="http://schemas.microsoft.com/office/drawing/2014/main" id="{38959A08-69FB-45DC-8015-02AD202189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86175" y="1466850"/>
            <a:ext cx="844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closed</a:t>
            </a:r>
          </a:p>
        </p:txBody>
      </p:sp>
      <p:sp>
        <p:nvSpPr>
          <p:cNvPr id="89096" name="Text Box 46">
            <a:extLst>
              <a:ext uri="{FF2B5EF4-FFF2-40B4-BE49-F238E27FC236}">
                <a16:creationId xmlns:a16="http://schemas.microsoft.com/office/drawing/2014/main" id="{D0BDCC31-3AA9-44C5-8464-CE39B68E7F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97275" y="2498725"/>
            <a:ext cx="3413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Symbol" panose="05050102010706020507" pitchFamily="18" charset="2"/>
              </a:rPr>
              <a:t>L</a:t>
            </a:r>
          </a:p>
        </p:txBody>
      </p:sp>
      <p:grpSp>
        <p:nvGrpSpPr>
          <p:cNvPr id="89097" name="Group 48">
            <a:extLst>
              <a:ext uri="{FF2B5EF4-FFF2-40B4-BE49-F238E27FC236}">
                <a16:creationId xmlns:a16="http://schemas.microsoft.com/office/drawing/2014/main" id="{09C11D9C-BCF3-43A0-B752-048930DE2197}"/>
              </a:ext>
            </a:extLst>
          </p:cNvPr>
          <p:cNvGrpSpPr>
            <a:grpSpLocks/>
          </p:cNvGrpSpPr>
          <p:nvPr/>
        </p:nvGrpSpPr>
        <p:grpSpPr bwMode="auto">
          <a:xfrm>
            <a:off x="3652838" y="3175000"/>
            <a:ext cx="876300" cy="827088"/>
            <a:chOff x="1778" y="1720"/>
            <a:chExt cx="722" cy="642"/>
          </a:xfrm>
        </p:grpSpPr>
        <p:sp>
          <p:nvSpPr>
            <p:cNvPr id="89130" name="Oval 49">
              <a:extLst>
                <a:ext uri="{FF2B5EF4-FFF2-40B4-BE49-F238E27FC236}">
                  <a16:creationId xmlns:a16="http://schemas.microsoft.com/office/drawing/2014/main" id="{88D7FEBE-2F6E-425A-906F-38253B7FC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5" y="1720"/>
              <a:ext cx="675" cy="612"/>
            </a:xfrm>
            <a:prstGeom prst="ellipse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9131" name="Oval 50">
              <a:extLst>
                <a:ext uri="{FF2B5EF4-FFF2-40B4-BE49-F238E27FC236}">
                  <a16:creationId xmlns:a16="http://schemas.microsoft.com/office/drawing/2014/main" id="{505152DD-F86A-40A1-BF2A-5C17A99D2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" y="1750"/>
              <a:ext cx="675" cy="61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89098" name="Text Box 51">
            <a:extLst>
              <a:ext uri="{FF2B5EF4-FFF2-40B4-BE49-F238E27FC236}">
                <a16:creationId xmlns:a16="http://schemas.microsoft.com/office/drawing/2014/main" id="{5F802806-C620-461D-ADAD-1D1542B373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11575" y="3395663"/>
            <a:ext cx="717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listen</a:t>
            </a:r>
          </a:p>
        </p:txBody>
      </p:sp>
      <p:grpSp>
        <p:nvGrpSpPr>
          <p:cNvPr id="89099" name="Group 52">
            <a:extLst>
              <a:ext uri="{FF2B5EF4-FFF2-40B4-BE49-F238E27FC236}">
                <a16:creationId xmlns:a16="http://schemas.microsoft.com/office/drawing/2014/main" id="{9631A1D9-754D-4CE3-ADCB-C32CFABF84BA}"/>
              </a:ext>
            </a:extLst>
          </p:cNvPr>
          <p:cNvGrpSpPr>
            <a:grpSpLocks/>
          </p:cNvGrpSpPr>
          <p:nvPr/>
        </p:nvGrpSpPr>
        <p:grpSpPr bwMode="auto">
          <a:xfrm>
            <a:off x="1643063" y="4227513"/>
            <a:ext cx="876300" cy="827087"/>
            <a:chOff x="1778" y="1720"/>
            <a:chExt cx="722" cy="642"/>
          </a:xfrm>
        </p:grpSpPr>
        <p:sp>
          <p:nvSpPr>
            <p:cNvPr id="89128" name="Oval 53">
              <a:extLst>
                <a:ext uri="{FF2B5EF4-FFF2-40B4-BE49-F238E27FC236}">
                  <a16:creationId xmlns:a16="http://schemas.microsoft.com/office/drawing/2014/main" id="{B7D5159F-F1FD-4618-8193-750D7A2AE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5" y="1720"/>
              <a:ext cx="675" cy="612"/>
            </a:xfrm>
            <a:prstGeom prst="ellipse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9129" name="Oval 54">
              <a:extLst>
                <a:ext uri="{FF2B5EF4-FFF2-40B4-BE49-F238E27FC236}">
                  <a16:creationId xmlns:a16="http://schemas.microsoft.com/office/drawing/2014/main" id="{66BCD283-A5D9-41F4-9D98-129954ED9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" y="1750"/>
              <a:ext cx="675" cy="61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89100" name="Text Box 55">
            <a:extLst>
              <a:ext uri="{FF2B5EF4-FFF2-40B4-BE49-F238E27FC236}">
                <a16:creationId xmlns:a16="http://schemas.microsoft.com/office/drawing/2014/main" id="{7940A00F-AEA0-477C-83D6-D53C4884D9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3550" y="4425950"/>
            <a:ext cx="654050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SYN</a:t>
            </a:r>
          </a:p>
          <a:p>
            <a:pPr algn="ctr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rcvd</a:t>
            </a:r>
          </a:p>
        </p:txBody>
      </p:sp>
      <p:grpSp>
        <p:nvGrpSpPr>
          <p:cNvPr id="89101" name="Group 56">
            <a:extLst>
              <a:ext uri="{FF2B5EF4-FFF2-40B4-BE49-F238E27FC236}">
                <a16:creationId xmlns:a16="http://schemas.microsoft.com/office/drawing/2014/main" id="{3DEEC4A1-0294-44C1-9D68-CF27E6F94A02}"/>
              </a:ext>
            </a:extLst>
          </p:cNvPr>
          <p:cNvGrpSpPr>
            <a:grpSpLocks/>
          </p:cNvGrpSpPr>
          <p:nvPr/>
        </p:nvGrpSpPr>
        <p:grpSpPr bwMode="auto">
          <a:xfrm>
            <a:off x="5119688" y="4189413"/>
            <a:ext cx="876300" cy="827087"/>
            <a:chOff x="1778" y="1720"/>
            <a:chExt cx="722" cy="642"/>
          </a:xfrm>
        </p:grpSpPr>
        <p:sp>
          <p:nvSpPr>
            <p:cNvPr id="89126" name="Oval 57">
              <a:extLst>
                <a:ext uri="{FF2B5EF4-FFF2-40B4-BE49-F238E27FC236}">
                  <a16:creationId xmlns:a16="http://schemas.microsoft.com/office/drawing/2014/main" id="{745A738E-F899-470C-B668-660BCB96E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5" y="1720"/>
              <a:ext cx="675" cy="612"/>
            </a:xfrm>
            <a:prstGeom prst="ellipse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9127" name="Oval 58">
              <a:extLst>
                <a:ext uri="{FF2B5EF4-FFF2-40B4-BE49-F238E27FC236}">
                  <a16:creationId xmlns:a16="http://schemas.microsoft.com/office/drawing/2014/main" id="{DFCEBA83-F353-4A49-BABF-40FF9A4BA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" y="1750"/>
              <a:ext cx="675" cy="61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89102" name="Text Box 59">
            <a:extLst>
              <a:ext uri="{FF2B5EF4-FFF2-40B4-BE49-F238E27FC236}">
                <a16:creationId xmlns:a16="http://schemas.microsoft.com/office/drawing/2014/main" id="{143BF588-E7E4-499E-B490-B43B3915F4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0175" y="4387850"/>
            <a:ext cx="654050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SYN</a:t>
            </a:r>
          </a:p>
          <a:p>
            <a:pPr algn="ctr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sent</a:t>
            </a:r>
          </a:p>
        </p:txBody>
      </p:sp>
      <p:grpSp>
        <p:nvGrpSpPr>
          <p:cNvPr id="89103" name="Group 60">
            <a:extLst>
              <a:ext uri="{FF2B5EF4-FFF2-40B4-BE49-F238E27FC236}">
                <a16:creationId xmlns:a16="http://schemas.microsoft.com/office/drawing/2014/main" id="{0D2696E3-3521-4C5B-BB10-92C652CD98A1}"/>
              </a:ext>
            </a:extLst>
          </p:cNvPr>
          <p:cNvGrpSpPr>
            <a:grpSpLocks/>
          </p:cNvGrpSpPr>
          <p:nvPr/>
        </p:nvGrpSpPr>
        <p:grpSpPr bwMode="auto">
          <a:xfrm>
            <a:off x="3686175" y="5060950"/>
            <a:ext cx="876300" cy="827088"/>
            <a:chOff x="1778" y="1720"/>
            <a:chExt cx="722" cy="642"/>
          </a:xfrm>
        </p:grpSpPr>
        <p:sp>
          <p:nvSpPr>
            <p:cNvPr id="89124" name="Oval 61">
              <a:extLst>
                <a:ext uri="{FF2B5EF4-FFF2-40B4-BE49-F238E27FC236}">
                  <a16:creationId xmlns:a16="http://schemas.microsoft.com/office/drawing/2014/main" id="{219C5AC4-C1FE-4F30-824C-D2ECE4DCA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5" y="1720"/>
              <a:ext cx="675" cy="612"/>
            </a:xfrm>
            <a:prstGeom prst="ellipse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9125" name="Oval 62">
              <a:extLst>
                <a:ext uri="{FF2B5EF4-FFF2-40B4-BE49-F238E27FC236}">
                  <a16:creationId xmlns:a16="http://schemas.microsoft.com/office/drawing/2014/main" id="{7DDBDFF2-D20B-43F7-9B8C-D6DE861CC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" y="1750"/>
              <a:ext cx="675" cy="61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89104" name="Text Box 63">
            <a:extLst>
              <a:ext uri="{FF2B5EF4-FFF2-40B4-BE49-F238E27FC236}">
                <a16:creationId xmlns:a16="http://schemas.microsoft.com/office/drawing/2014/main" id="{1C3DC255-70D2-40A4-ACE0-AFC0A33964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48075" y="5348288"/>
            <a:ext cx="933450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ESTAB</a:t>
            </a:r>
          </a:p>
        </p:txBody>
      </p:sp>
      <p:sp>
        <p:nvSpPr>
          <p:cNvPr id="89105" name="Text Box 66">
            <a:extLst>
              <a:ext uri="{FF2B5EF4-FFF2-40B4-BE49-F238E27FC236}">
                <a16:creationId xmlns:a16="http://schemas.microsoft.com/office/drawing/2014/main" id="{8D42F4BB-ADC9-4FA8-8DD9-0D96C4AADB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6088" y="2687638"/>
            <a:ext cx="2894012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b="1">
                <a:latin typeface="Courier New" panose="02070309020205020404" pitchFamily="49" charset="0"/>
              </a:rPr>
              <a:t>Socket clientSocket =  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b="1">
                <a:latin typeface="Courier New" panose="02070309020205020404" pitchFamily="49" charset="0"/>
              </a:rPr>
              <a:t>  newSocket("hostname","port number");</a:t>
            </a:r>
          </a:p>
        </p:txBody>
      </p:sp>
      <p:sp>
        <p:nvSpPr>
          <p:cNvPr id="89106" name="Line 67">
            <a:extLst>
              <a:ext uri="{FF2B5EF4-FFF2-40B4-BE49-F238E27FC236}">
                <a16:creationId xmlns:a16="http://schemas.microsoft.com/office/drawing/2014/main" id="{D09B112D-8DC3-4199-ABA3-2EDD9C4B21F1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317875"/>
            <a:ext cx="25288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9107" name="Text Box 68">
            <a:extLst>
              <a:ext uri="{FF2B5EF4-FFF2-40B4-BE49-F238E27FC236}">
                <a16:creationId xmlns:a16="http://schemas.microsoft.com/office/drawing/2014/main" id="{46DE314A-B47E-441E-BE47-304151277E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1338" y="3351213"/>
            <a:ext cx="12620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SYN(seq=x)</a:t>
            </a:r>
          </a:p>
        </p:txBody>
      </p:sp>
      <p:sp>
        <p:nvSpPr>
          <p:cNvPr id="89108" name="Freeform 69">
            <a:extLst>
              <a:ext uri="{FF2B5EF4-FFF2-40B4-BE49-F238E27FC236}">
                <a16:creationId xmlns:a16="http://schemas.microsoft.com/office/drawing/2014/main" id="{FE80B27A-81B8-44F9-877C-EEB11C0D1262}"/>
              </a:ext>
            </a:extLst>
          </p:cNvPr>
          <p:cNvSpPr>
            <a:spLocks/>
          </p:cNvSpPr>
          <p:nvPr/>
        </p:nvSpPr>
        <p:spPr bwMode="auto">
          <a:xfrm>
            <a:off x="4583113" y="1727200"/>
            <a:ext cx="914400" cy="2384425"/>
          </a:xfrm>
          <a:custGeom>
            <a:avLst/>
            <a:gdLst>
              <a:gd name="T0" fmla="*/ 0 w 576"/>
              <a:gd name="T1" fmla="*/ 0 h 1138"/>
              <a:gd name="T2" fmla="*/ 2147483646 w 576"/>
              <a:gd name="T3" fmla="*/ 0 h 1138"/>
              <a:gd name="T4" fmla="*/ 2147483646 w 576"/>
              <a:gd name="T5" fmla="*/ 2147483646 h 113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76" h="1138">
                <a:moveTo>
                  <a:pt x="0" y="0"/>
                </a:moveTo>
                <a:lnTo>
                  <a:pt x="576" y="0"/>
                </a:lnTo>
                <a:lnTo>
                  <a:pt x="576" y="1138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9109" name="Line 70">
            <a:extLst>
              <a:ext uri="{FF2B5EF4-FFF2-40B4-BE49-F238E27FC236}">
                <a16:creationId xmlns:a16="http://schemas.microsoft.com/office/drawing/2014/main" id="{F2E23529-EBFD-43F0-899F-E4A6D33A8CF7}"/>
              </a:ext>
            </a:extLst>
          </p:cNvPr>
          <p:cNvSpPr>
            <a:spLocks noChangeShapeType="1"/>
          </p:cNvSpPr>
          <p:nvPr/>
        </p:nvSpPr>
        <p:spPr bwMode="auto">
          <a:xfrm>
            <a:off x="4075113" y="2133600"/>
            <a:ext cx="0" cy="101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9110" name="Text Box 71">
            <a:extLst>
              <a:ext uri="{FF2B5EF4-FFF2-40B4-BE49-F238E27FC236}">
                <a16:creationId xmlns:a16="http://schemas.microsoft.com/office/drawing/2014/main" id="{17673B8E-1BF4-4616-BF3D-DA98F1C9FE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2074863"/>
            <a:ext cx="25781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b="1">
                <a:latin typeface="Courier New" panose="02070309020205020404" pitchFamily="49" charset="0"/>
              </a:rPr>
              <a:t>Socket connectionSocket = welcomeSocket.accept();</a:t>
            </a:r>
          </a:p>
        </p:txBody>
      </p:sp>
      <p:sp>
        <p:nvSpPr>
          <p:cNvPr id="89111" name="Line 72">
            <a:extLst>
              <a:ext uri="{FF2B5EF4-FFF2-40B4-BE49-F238E27FC236}">
                <a16:creationId xmlns:a16="http://schemas.microsoft.com/office/drawing/2014/main" id="{E0FC6AC5-652F-4B7E-A45D-036DF574782A}"/>
              </a:ext>
            </a:extLst>
          </p:cNvPr>
          <p:cNvSpPr>
            <a:spLocks noChangeShapeType="1"/>
          </p:cNvSpPr>
          <p:nvPr/>
        </p:nvSpPr>
        <p:spPr bwMode="auto">
          <a:xfrm>
            <a:off x="1882775" y="2522538"/>
            <a:ext cx="19653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9112" name="Freeform 73">
            <a:extLst>
              <a:ext uri="{FF2B5EF4-FFF2-40B4-BE49-F238E27FC236}">
                <a16:creationId xmlns:a16="http://schemas.microsoft.com/office/drawing/2014/main" id="{39A06FD1-06A7-4ECB-B2EC-4E66A1AE2ED4}"/>
              </a:ext>
            </a:extLst>
          </p:cNvPr>
          <p:cNvSpPr>
            <a:spLocks/>
          </p:cNvSpPr>
          <p:nvPr/>
        </p:nvSpPr>
        <p:spPr bwMode="auto">
          <a:xfrm>
            <a:off x="2051050" y="3836988"/>
            <a:ext cx="1579563" cy="373062"/>
          </a:xfrm>
          <a:custGeom>
            <a:avLst/>
            <a:gdLst>
              <a:gd name="T0" fmla="*/ 2147483646 w 1123"/>
              <a:gd name="T1" fmla="*/ 0 h 235"/>
              <a:gd name="T2" fmla="*/ 0 w 1123"/>
              <a:gd name="T3" fmla="*/ 0 h 235"/>
              <a:gd name="T4" fmla="*/ 0 w 1123"/>
              <a:gd name="T5" fmla="*/ 2147483646 h 23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23" h="235">
                <a:moveTo>
                  <a:pt x="1123" y="0"/>
                </a:moveTo>
                <a:lnTo>
                  <a:pt x="0" y="0"/>
                </a:lnTo>
                <a:lnTo>
                  <a:pt x="0" y="235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9113" name="Text Box 74">
            <a:extLst>
              <a:ext uri="{FF2B5EF4-FFF2-40B4-BE49-F238E27FC236}">
                <a16:creationId xmlns:a16="http://schemas.microsoft.com/office/drawing/2014/main" id="{99AA3E0D-78EC-40B9-A283-035A65F955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5938" y="2838450"/>
            <a:ext cx="8048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SYN(x)</a:t>
            </a:r>
          </a:p>
        </p:txBody>
      </p:sp>
      <p:sp>
        <p:nvSpPr>
          <p:cNvPr id="89114" name="Line 75">
            <a:extLst>
              <a:ext uri="{FF2B5EF4-FFF2-40B4-BE49-F238E27FC236}">
                <a16:creationId xmlns:a16="http://schemas.microsoft.com/office/drawing/2014/main" id="{CAD67DA9-178D-4CFA-8E4E-4A52218E9940}"/>
              </a:ext>
            </a:extLst>
          </p:cNvPr>
          <p:cNvSpPr>
            <a:spLocks noChangeShapeType="1"/>
          </p:cNvSpPr>
          <p:nvPr/>
        </p:nvSpPr>
        <p:spPr bwMode="auto">
          <a:xfrm>
            <a:off x="1246188" y="3136900"/>
            <a:ext cx="19653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9115" name="Text Box 76">
            <a:extLst>
              <a:ext uri="{FF2B5EF4-FFF2-40B4-BE49-F238E27FC236}">
                <a16:creationId xmlns:a16="http://schemas.microsoft.com/office/drawing/2014/main" id="{24D6C0F1-D905-4878-A225-F77F18F34F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275" y="2989263"/>
            <a:ext cx="260667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latin typeface="Tahoma" panose="020B0604030504040204" pitchFamily="34" charset="0"/>
            </a:endParaRP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SYNACK(seq=y,ACKnum=x+1)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create new socket for 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communication back to client</a:t>
            </a:r>
          </a:p>
        </p:txBody>
      </p:sp>
      <p:sp>
        <p:nvSpPr>
          <p:cNvPr id="89116" name="Freeform 77">
            <a:extLst>
              <a:ext uri="{FF2B5EF4-FFF2-40B4-BE49-F238E27FC236}">
                <a16:creationId xmlns:a16="http://schemas.microsoft.com/office/drawing/2014/main" id="{8A4B8947-2B24-4FDE-A5A0-EF1155E79CCF}"/>
              </a:ext>
            </a:extLst>
          </p:cNvPr>
          <p:cNvSpPr>
            <a:spLocks/>
          </p:cNvSpPr>
          <p:nvPr/>
        </p:nvSpPr>
        <p:spPr bwMode="auto">
          <a:xfrm flipV="1">
            <a:off x="2046288" y="5076825"/>
            <a:ext cx="1579562" cy="373063"/>
          </a:xfrm>
          <a:custGeom>
            <a:avLst/>
            <a:gdLst>
              <a:gd name="T0" fmla="*/ 2147483646 w 1123"/>
              <a:gd name="T1" fmla="*/ 0 h 235"/>
              <a:gd name="T2" fmla="*/ 0 w 1123"/>
              <a:gd name="T3" fmla="*/ 0 h 235"/>
              <a:gd name="T4" fmla="*/ 0 w 1123"/>
              <a:gd name="T5" fmla="*/ 2147483646 h 23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23" h="235">
                <a:moveTo>
                  <a:pt x="1123" y="0"/>
                </a:moveTo>
                <a:lnTo>
                  <a:pt x="0" y="0"/>
                </a:lnTo>
                <a:lnTo>
                  <a:pt x="0" y="235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9117" name="Freeform 78">
            <a:extLst>
              <a:ext uri="{FF2B5EF4-FFF2-40B4-BE49-F238E27FC236}">
                <a16:creationId xmlns:a16="http://schemas.microsoft.com/office/drawing/2014/main" id="{A8D0C1AA-8A44-4806-8503-7ACB60B2769B}"/>
              </a:ext>
            </a:extLst>
          </p:cNvPr>
          <p:cNvSpPr>
            <a:spLocks/>
          </p:cNvSpPr>
          <p:nvPr/>
        </p:nvSpPr>
        <p:spPr bwMode="auto">
          <a:xfrm flipH="1" flipV="1">
            <a:off x="4613275" y="5094288"/>
            <a:ext cx="947738" cy="373062"/>
          </a:xfrm>
          <a:custGeom>
            <a:avLst/>
            <a:gdLst>
              <a:gd name="T0" fmla="*/ 2147483646 w 1123"/>
              <a:gd name="T1" fmla="*/ 0 h 235"/>
              <a:gd name="T2" fmla="*/ 0 w 1123"/>
              <a:gd name="T3" fmla="*/ 0 h 235"/>
              <a:gd name="T4" fmla="*/ 0 w 1123"/>
              <a:gd name="T5" fmla="*/ 2147483646 h 23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23" h="235">
                <a:moveTo>
                  <a:pt x="1123" y="0"/>
                </a:moveTo>
                <a:lnTo>
                  <a:pt x="0" y="0"/>
                </a:lnTo>
                <a:lnTo>
                  <a:pt x="0" y="235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9118" name="Text Box 79">
            <a:extLst>
              <a:ext uri="{FF2B5EF4-FFF2-40B4-BE49-F238E27FC236}">
                <a16:creationId xmlns:a16="http://schemas.microsoft.com/office/drawing/2014/main" id="{A906C4E6-2457-4AD9-B3DB-BA24B53BF3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8638" y="4970463"/>
            <a:ext cx="260667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latin typeface="Tahoma" panose="020B0604030504040204" pitchFamily="34" charset="0"/>
            </a:endParaRP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SYNACK(seq=y,ACKnum=x+1)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latin typeface="Tahoma" panose="020B0604030504040204" pitchFamily="34" charset="0"/>
            </a:endParaRPr>
          </a:p>
        </p:txBody>
      </p:sp>
      <p:sp>
        <p:nvSpPr>
          <p:cNvPr id="89119" name="Line 80">
            <a:extLst>
              <a:ext uri="{FF2B5EF4-FFF2-40B4-BE49-F238E27FC236}">
                <a16:creationId xmlns:a16="http://schemas.microsoft.com/office/drawing/2014/main" id="{B5D74279-6D09-4A2B-99F3-9D3EAC82DC6B}"/>
              </a:ext>
            </a:extLst>
          </p:cNvPr>
          <p:cNvSpPr>
            <a:spLocks noChangeShapeType="1"/>
          </p:cNvSpPr>
          <p:nvPr/>
        </p:nvSpPr>
        <p:spPr bwMode="auto">
          <a:xfrm>
            <a:off x="5718175" y="5435600"/>
            <a:ext cx="2528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9120" name="Text Box 81">
            <a:extLst>
              <a:ext uri="{FF2B5EF4-FFF2-40B4-BE49-F238E27FC236}">
                <a16:creationId xmlns:a16="http://schemas.microsoft.com/office/drawing/2014/main" id="{C8CB7C97-6782-49D5-95B6-A61587AD7E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8213" y="5248275"/>
            <a:ext cx="174466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latin typeface="Tahoma" panose="020B0604030504040204" pitchFamily="34" charset="0"/>
            </a:endParaRP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ACK(ACKnum=y+1)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latin typeface="Tahoma" panose="020B0604030504040204" pitchFamily="34" charset="0"/>
            </a:endParaRPr>
          </a:p>
        </p:txBody>
      </p:sp>
      <p:sp>
        <p:nvSpPr>
          <p:cNvPr id="89121" name="Line 82">
            <a:extLst>
              <a:ext uri="{FF2B5EF4-FFF2-40B4-BE49-F238E27FC236}">
                <a16:creationId xmlns:a16="http://schemas.microsoft.com/office/drawing/2014/main" id="{2FC2B421-6B12-4D5E-A5C8-F78E9A71D4E2}"/>
              </a:ext>
            </a:extLst>
          </p:cNvPr>
          <p:cNvSpPr>
            <a:spLocks noChangeShapeType="1"/>
          </p:cNvSpPr>
          <p:nvPr/>
        </p:nvSpPr>
        <p:spPr bwMode="auto">
          <a:xfrm>
            <a:off x="849313" y="5822950"/>
            <a:ext cx="19653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9122" name="Text Box 83">
            <a:extLst>
              <a:ext uri="{FF2B5EF4-FFF2-40B4-BE49-F238E27FC236}">
                <a16:creationId xmlns:a16="http://schemas.microsoft.com/office/drawing/2014/main" id="{620AB0EB-6344-4712-BAA6-4E4118BF58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9638" y="5356225"/>
            <a:ext cx="174466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latin typeface="Tahoma" panose="020B0604030504040204" pitchFamily="34" charset="0"/>
            </a:endParaRP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ACK(ACKnum=y+1)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latin typeface="Tahoma" panose="020B0604030504040204" pitchFamily="34" charset="0"/>
            </a:endParaRPr>
          </a:p>
        </p:txBody>
      </p:sp>
      <p:sp>
        <p:nvSpPr>
          <p:cNvPr id="89123" name="Text Box 84">
            <a:extLst>
              <a:ext uri="{FF2B5EF4-FFF2-40B4-BE49-F238E27FC236}">
                <a16:creationId xmlns:a16="http://schemas.microsoft.com/office/drawing/2014/main" id="{363DE418-8EF1-4070-A43F-1B148FC221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0513" y="5788025"/>
            <a:ext cx="34131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Symbol" panose="05050102010706020507" pitchFamily="18" charset="2"/>
              </a:rPr>
              <a:t>L</a:t>
            </a: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Footer Placeholder 5">
            <a:extLst>
              <a:ext uri="{FF2B5EF4-FFF2-40B4-BE49-F238E27FC236}">
                <a16:creationId xmlns:a16="http://schemas.microsoft.com/office/drawing/2014/main" id="{5251BF23-1CC1-42B9-9CB0-434FAB2393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90115" name="Slide Number Placeholder 6">
            <a:extLst>
              <a:ext uri="{FF2B5EF4-FFF2-40B4-BE49-F238E27FC236}">
                <a16:creationId xmlns:a16="http://schemas.microsoft.com/office/drawing/2014/main" id="{B7A58819-F57C-488C-B2CA-F4306FC025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576F610A-6E86-41CF-8250-4F05C6621763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90116" name="Picture 2" descr="underline_base">
            <a:extLst>
              <a:ext uri="{FF2B5EF4-FFF2-40B4-BE49-F238E27FC236}">
                <a16:creationId xmlns:a16="http://schemas.microsoft.com/office/drawing/2014/main" id="{55B9508E-8D86-4BE2-B499-5178EA54BB59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725" y="838200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3" name="Rectangle 45">
            <a:extLst>
              <a:ext uri="{FF2B5EF4-FFF2-40B4-BE49-F238E27FC236}">
                <a16:creationId xmlns:a16="http://schemas.microsoft.com/office/drawing/2014/main" id="{A04EADB5-631C-48C6-86AA-8FC39984811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33388" y="241300"/>
            <a:ext cx="7772400" cy="727075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TCP: closing a connection</a:t>
            </a:r>
          </a:p>
        </p:txBody>
      </p:sp>
      <p:sp>
        <p:nvSpPr>
          <p:cNvPr id="83974" name="Rectangle 47">
            <a:extLst>
              <a:ext uri="{FF2B5EF4-FFF2-40B4-BE49-F238E27FC236}">
                <a16:creationId xmlns:a16="http://schemas.microsoft.com/office/drawing/2014/main" id="{F68FDD18-4805-416C-8FAA-4A9FB1CCD944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736600" y="1328738"/>
            <a:ext cx="7683500" cy="4648200"/>
          </a:xfrm>
        </p:spPr>
        <p:txBody>
          <a:bodyPr/>
          <a:lstStyle/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client, server each close their side of connection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send TCP segment with FIN bit = 1</a:t>
            </a:r>
          </a:p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respond to received FIN with ACK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on receiving FIN, ACK can be combined with own FIN</a:t>
            </a:r>
          </a:p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simultaneous FIN exchanges can be handled</a:t>
            </a: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Footer Placeholder 5">
            <a:extLst>
              <a:ext uri="{FF2B5EF4-FFF2-40B4-BE49-F238E27FC236}">
                <a16:creationId xmlns:a16="http://schemas.microsoft.com/office/drawing/2014/main" id="{66E5A12D-6CA8-4917-B0DC-550B59840C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91139" name="Slide Number Placeholder 6">
            <a:extLst>
              <a:ext uri="{FF2B5EF4-FFF2-40B4-BE49-F238E27FC236}">
                <a16:creationId xmlns:a16="http://schemas.microsoft.com/office/drawing/2014/main" id="{51500FD3-90F6-423E-ADCE-611D6BE0D0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13DB5675-6E37-42E7-B266-469B040588D5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91140" name="Picture 63" descr="underline_base">
            <a:extLst>
              <a:ext uri="{FF2B5EF4-FFF2-40B4-BE49-F238E27FC236}">
                <a16:creationId xmlns:a16="http://schemas.microsoft.com/office/drawing/2014/main" id="{D1A4EF93-DF3A-4096-B9D5-42A681D5952E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725" y="838200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41" name="Line 4">
            <a:extLst>
              <a:ext uri="{FF2B5EF4-FFF2-40B4-BE49-F238E27FC236}">
                <a16:creationId xmlns:a16="http://schemas.microsoft.com/office/drawing/2014/main" id="{D0AFFA57-6BB0-464D-944A-C4F812C51E2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71863" y="2081213"/>
            <a:ext cx="1587" cy="3948112"/>
          </a:xfrm>
          <a:prstGeom prst="line">
            <a:avLst/>
          </a:prstGeom>
          <a:noFill/>
          <a:ln w="9525">
            <a:solidFill>
              <a:srgbClr val="77777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1142" name="Line 10">
            <a:extLst>
              <a:ext uri="{FF2B5EF4-FFF2-40B4-BE49-F238E27FC236}">
                <a16:creationId xmlns:a16="http://schemas.microsoft.com/office/drawing/2014/main" id="{82A01A4E-A236-47A0-9F32-DBA96E9E71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61075" y="2151063"/>
            <a:ext cx="1588" cy="3417887"/>
          </a:xfrm>
          <a:prstGeom prst="line">
            <a:avLst/>
          </a:prstGeom>
          <a:noFill/>
          <a:ln w="9525">
            <a:solidFill>
              <a:srgbClr val="77777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396362" name="Group 74">
            <a:extLst>
              <a:ext uri="{FF2B5EF4-FFF2-40B4-BE49-F238E27FC236}">
                <a16:creationId xmlns:a16="http://schemas.microsoft.com/office/drawing/2014/main" id="{68FC163D-7FFA-42DD-AC79-1092720CFAED}"/>
              </a:ext>
            </a:extLst>
          </p:cNvPr>
          <p:cNvGrpSpPr>
            <a:grpSpLocks/>
          </p:cNvGrpSpPr>
          <p:nvPr/>
        </p:nvGrpSpPr>
        <p:grpSpPr bwMode="auto">
          <a:xfrm>
            <a:off x="544513" y="2762250"/>
            <a:ext cx="1335087" cy="854075"/>
            <a:chOff x="343" y="1740"/>
            <a:chExt cx="841" cy="538"/>
          </a:xfrm>
        </p:grpSpPr>
        <p:sp>
          <p:nvSpPr>
            <p:cNvPr id="91229" name="Text Box 34">
              <a:extLst>
                <a:ext uri="{FF2B5EF4-FFF2-40B4-BE49-F238E27FC236}">
                  <a16:creationId xmlns:a16="http://schemas.microsoft.com/office/drawing/2014/main" id="{FA95591F-89FB-4E7B-BC08-204BE51E24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" y="2066"/>
              <a:ext cx="84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FIN_WAIT_2</a:t>
              </a:r>
            </a:p>
          </p:txBody>
        </p:sp>
        <p:sp>
          <p:nvSpPr>
            <p:cNvPr id="91230" name="Line 35">
              <a:extLst>
                <a:ext uri="{FF2B5EF4-FFF2-40B4-BE49-F238E27FC236}">
                  <a16:creationId xmlns:a16="http://schemas.microsoft.com/office/drawing/2014/main" id="{FD5F67D6-DE10-45CB-8F3F-F919ECC3C1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4" y="1740"/>
              <a:ext cx="0" cy="3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96361" name="Group 73">
            <a:extLst>
              <a:ext uri="{FF2B5EF4-FFF2-40B4-BE49-F238E27FC236}">
                <a16:creationId xmlns:a16="http://schemas.microsoft.com/office/drawing/2014/main" id="{301E4B06-25C3-4577-B44C-69CB8AD524CC}"/>
              </a:ext>
            </a:extLst>
          </p:cNvPr>
          <p:cNvGrpSpPr>
            <a:grpSpLocks/>
          </p:cNvGrpSpPr>
          <p:nvPr/>
        </p:nvGrpSpPr>
        <p:grpSpPr bwMode="auto">
          <a:xfrm>
            <a:off x="7175500" y="2101850"/>
            <a:ext cx="1390650" cy="960438"/>
            <a:chOff x="4520" y="1324"/>
            <a:chExt cx="876" cy="605"/>
          </a:xfrm>
        </p:grpSpPr>
        <p:sp>
          <p:nvSpPr>
            <p:cNvPr id="91227" name="Text Box 37">
              <a:extLst>
                <a:ext uri="{FF2B5EF4-FFF2-40B4-BE49-F238E27FC236}">
                  <a16:creationId xmlns:a16="http://schemas.microsoft.com/office/drawing/2014/main" id="{EBEE2AE7-8219-470E-8449-4C3D9FFEA2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0" y="1717"/>
              <a:ext cx="87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CLOSE_WAIT</a:t>
              </a:r>
            </a:p>
          </p:txBody>
        </p:sp>
        <p:sp>
          <p:nvSpPr>
            <p:cNvPr id="91228" name="Line 38">
              <a:extLst>
                <a:ext uri="{FF2B5EF4-FFF2-40B4-BE49-F238E27FC236}">
                  <a16:creationId xmlns:a16="http://schemas.microsoft.com/office/drawing/2014/main" id="{4C3242A9-5F89-4D19-9B00-E0F4A4F503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71" y="1324"/>
              <a:ext cx="0" cy="4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96363" name="Group 75">
            <a:extLst>
              <a:ext uri="{FF2B5EF4-FFF2-40B4-BE49-F238E27FC236}">
                <a16:creationId xmlns:a16="http://schemas.microsoft.com/office/drawing/2014/main" id="{60462241-CAA9-4279-8473-AEBE506F8BE7}"/>
              </a:ext>
            </a:extLst>
          </p:cNvPr>
          <p:cNvGrpSpPr>
            <a:grpSpLocks/>
          </p:cNvGrpSpPr>
          <p:nvPr/>
        </p:nvGrpSpPr>
        <p:grpSpPr bwMode="auto">
          <a:xfrm>
            <a:off x="3513138" y="3870325"/>
            <a:ext cx="2495550" cy="579438"/>
            <a:chOff x="2213" y="2438"/>
            <a:chExt cx="1572" cy="365"/>
          </a:xfrm>
        </p:grpSpPr>
        <p:sp>
          <p:nvSpPr>
            <p:cNvPr id="91224" name="Line 41">
              <a:extLst>
                <a:ext uri="{FF2B5EF4-FFF2-40B4-BE49-F238E27FC236}">
                  <a16:creationId xmlns:a16="http://schemas.microsoft.com/office/drawing/2014/main" id="{F37E9D8F-1D16-4AA5-8866-3C52A4051B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13" y="2483"/>
              <a:ext cx="1572" cy="32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1225" name="Rectangle 42">
              <a:extLst>
                <a:ext uri="{FF2B5EF4-FFF2-40B4-BE49-F238E27FC236}">
                  <a16:creationId xmlns:a16="http://schemas.microsoft.com/office/drawing/2014/main" id="{3F36030F-DAA9-442A-B7C4-68C572560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9" y="2438"/>
              <a:ext cx="590" cy="3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1226" name="Text Box 43">
              <a:extLst>
                <a:ext uri="{FF2B5EF4-FFF2-40B4-BE49-F238E27FC236}">
                  <a16:creationId xmlns:a16="http://schemas.microsoft.com/office/drawing/2014/main" id="{C36AEC0B-44A3-4C3E-BD21-4B982070C6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5" y="2562"/>
              <a:ext cx="105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FINbit=1, seq=y</a:t>
              </a:r>
            </a:p>
          </p:txBody>
        </p:sp>
      </p:grpSp>
      <p:grpSp>
        <p:nvGrpSpPr>
          <p:cNvPr id="396368" name="Group 80">
            <a:extLst>
              <a:ext uri="{FF2B5EF4-FFF2-40B4-BE49-F238E27FC236}">
                <a16:creationId xmlns:a16="http://schemas.microsoft.com/office/drawing/2014/main" id="{BA5821BA-C01C-45D9-B9B7-F36CDFD09DCB}"/>
              </a:ext>
            </a:extLst>
          </p:cNvPr>
          <p:cNvGrpSpPr>
            <a:grpSpLocks/>
          </p:cNvGrpSpPr>
          <p:nvPr/>
        </p:nvGrpSpPr>
        <p:grpSpPr bwMode="auto">
          <a:xfrm>
            <a:off x="3543300" y="4578350"/>
            <a:ext cx="2508250" cy="582613"/>
            <a:chOff x="2232" y="2884"/>
            <a:chExt cx="1580" cy="367"/>
          </a:xfrm>
        </p:grpSpPr>
        <p:sp>
          <p:nvSpPr>
            <p:cNvPr id="91221" name="Line 44">
              <a:extLst>
                <a:ext uri="{FF2B5EF4-FFF2-40B4-BE49-F238E27FC236}">
                  <a16:creationId xmlns:a16="http://schemas.microsoft.com/office/drawing/2014/main" id="{D719FA1C-A4C0-44F2-8A74-E0B29A9268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32" y="2884"/>
              <a:ext cx="1580" cy="367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1222" name="Rectangle 46">
              <a:extLst>
                <a:ext uri="{FF2B5EF4-FFF2-40B4-BE49-F238E27FC236}">
                  <a16:creationId xmlns:a16="http://schemas.microsoft.com/office/drawing/2014/main" id="{3C9B5D83-327A-4581-8090-C403FF4E6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3" y="2995"/>
              <a:ext cx="896" cy="2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1223" name="Text Box 47">
              <a:extLst>
                <a:ext uri="{FF2B5EF4-FFF2-40B4-BE49-F238E27FC236}">
                  <a16:creationId xmlns:a16="http://schemas.microsoft.com/office/drawing/2014/main" id="{BFECCBF8-90B8-4966-ADBD-88ECA9D860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6" y="2958"/>
              <a:ext cx="1534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ACKbit=1; ACKnum=y+1</a:t>
              </a:r>
            </a:p>
          </p:txBody>
        </p:sp>
      </p:grpSp>
      <p:grpSp>
        <p:nvGrpSpPr>
          <p:cNvPr id="396360" name="Group 72">
            <a:extLst>
              <a:ext uri="{FF2B5EF4-FFF2-40B4-BE49-F238E27FC236}">
                <a16:creationId xmlns:a16="http://schemas.microsoft.com/office/drawing/2014/main" id="{929A978F-C2B4-4F03-AC42-60A75BA76638}"/>
              </a:ext>
            </a:extLst>
          </p:cNvPr>
          <p:cNvGrpSpPr>
            <a:grpSpLocks/>
          </p:cNvGrpSpPr>
          <p:nvPr/>
        </p:nvGrpSpPr>
        <p:grpSpPr bwMode="auto">
          <a:xfrm>
            <a:off x="2090738" y="2901950"/>
            <a:ext cx="4930775" cy="854075"/>
            <a:chOff x="1317" y="1828"/>
            <a:chExt cx="3106" cy="538"/>
          </a:xfrm>
        </p:grpSpPr>
        <p:sp>
          <p:nvSpPr>
            <p:cNvPr id="91216" name="Line 13">
              <a:extLst>
                <a:ext uri="{FF2B5EF4-FFF2-40B4-BE49-F238E27FC236}">
                  <a16:creationId xmlns:a16="http://schemas.microsoft.com/office/drawing/2014/main" id="{BDBC4FAA-F6B6-4D10-937F-D562CA629A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86" y="1828"/>
              <a:ext cx="1580" cy="367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1217" name="Rectangle 14">
              <a:extLst>
                <a:ext uri="{FF2B5EF4-FFF2-40B4-BE49-F238E27FC236}">
                  <a16:creationId xmlns:a16="http://schemas.microsoft.com/office/drawing/2014/main" id="{2DBEAFB1-0232-46E0-A00F-1ED026B52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7" y="1912"/>
              <a:ext cx="896" cy="2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1218" name="Text Box 15">
              <a:extLst>
                <a:ext uri="{FF2B5EF4-FFF2-40B4-BE49-F238E27FC236}">
                  <a16:creationId xmlns:a16="http://schemas.microsoft.com/office/drawing/2014/main" id="{166BEF07-BAEE-4D23-83EF-AEF341FF31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0" y="1875"/>
              <a:ext cx="1534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ACKbit=1; ACKnum=x+1</a:t>
              </a:r>
            </a:p>
          </p:txBody>
        </p:sp>
        <p:sp>
          <p:nvSpPr>
            <p:cNvPr id="91219" name="Text Box 21">
              <a:extLst>
                <a:ext uri="{FF2B5EF4-FFF2-40B4-BE49-F238E27FC236}">
                  <a16:creationId xmlns:a16="http://schemas.microsoft.com/office/drawing/2014/main" id="{9CC6046D-3A0B-4087-AE4D-58D9DB8AA7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7" y="2066"/>
              <a:ext cx="867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 wait for server</a:t>
              </a:r>
            </a:p>
            <a:p>
              <a:pPr algn="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close</a:t>
              </a:r>
            </a:p>
          </p:txBody>
        </p:sp>
        <p:sp>
          <p:nvSpPr>
            <p:cNvPr id="91220" name="Text Box 49">
              <a:extLst>
                <a:ext uri="{FF2B5EF4-FFF2-40B4-BE49-F238E27FC236}">
                  <a16:creationId xmlns:a16="http://schemas.microsoft.com/office/drawing/2014/main" id="{9CC8B960-FD43-49DE-994F-5C4BF41452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22" y="1979"/>
              <a:ext cx="601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can still</a:t>
              </a:r>
            </a:p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send data</a:t>
              </a:r>
            </a:p>
          </p:txBody>
        </p:sp>
      </p:grpSp>
      <p:grpSp>
        <p:nvGrpSpPr>
          <p:cNvPr id="396366" name="Group 78">
            <a:extLst>
              <a:ext uri="{FF2B5EF4-FFF2-40B4-BE49-F238E27FC236}">
                <a16:creationId xmlns:a16="http://schemas.microsoft.com/office/drawing/2014/main" id="{DDB9A643-7419-46ED-AD41-29055400248C}"/>
              </a:ext>
            </a:extLst>
          </p:cNvPr>
          <p:cNvGrpSpPr>
            <a:grpSpLocks/>
          </p:cNvGrpSpPr>
          <p:nvPr/>
        </p:nvGrpSpPr>
        <p:grpSpPr bwMode="auto">
          <a:xfrm>
            <a:off x="6059488" y="3032125"/>
            <a:ext cx="2501900" cy="1735138"/>
            <a:chOff x="3817" y="1910"/>
            <a:chExt cx="1576" cy="1093"/>
          </a:xfrm>
        </p:grpSpPr>
        <p:sp>
          <p:nvSpPr>
            <p:cNvPr id="91212" name="Text Box 50">
              <a:extLst>
                <a:ext uri="{FF2B5EF4-FFF2-40B4-BE49-F238E27FC236}">
                  <a16:creationId xmlns:a16="http://schemas.microsoft.com/office/drawing/2014/main" id="{9E320D33-8403-415F-9844-D10579D3D7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7" y="2703"/>
              <a:ext cx="792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can no longer</a:t>
              </a:r>
            </a:p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send data</a:t>
              </a:r>
            </a:p>
          </p:txBody>
        </p:sp>
        <p:grpSp>
          <p:nvGrpSpPr>
            <p:cNvPr id="91213" name="Group 76">
              <a:extLst>
                <a:ext uri="{FF2B5EF4-FFF2-40B4-BE49-F238E27FC236}">
                  <a16:creationId xmlns:a16="http://schemas.microsoft.com/office/drawing/2014/main" id="{3BF580F4-D50F-41C6-BFAF-877B3CAE92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1" y="1910"/>
              <a:ext cx="702" cy="723"/>
              <a:chOff x="4691" y="1910"/>
              <a:chExt cx="702" cy="723"/>
            </a:xfrm>
          </p:grpSpPr>
          <p:sp>
            <p:nvSpPr>
              <p:cNvPr id="91214" name="Line 39">
                <a:extLst>
                  <a:ext uri="{FF2B5EF4-FFF2-40B4-BE49-F238E27FC236}">
                    <a16:creationId xmlns:a16="http://schemas.microsoft.com/office/drawing/2014/main" id="{FAB475C4-F35A-4C86-B3D8-0C89215E8C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67" y="1910"/>
                <a:ext cx="0" cy="5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1215" name="Text Box 55">
                <a:extLst>
                  <a:ext uri="{FF2B5EF4-FFF2-40B4-BE49-F238E27FC236}">
                    <a16:creationId xmlns:a16="http://schemas.microsoft.com/office/drawing/2014/main" id="{5125838D-3497-43DA-A14D-C04BDEAA19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691" y="2421"/>
                <a:ext cx="702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Tahoma" panose="020B0604030504040204" pitchFamily="34" charset="0"/>
                  </a:rPr>
                  <a:t>LAST_ACK</a:t>
                </a:r>
              </a:p>
            </p:txBody>
          </p:sp>
        </p:grpSp>
      </p:grpSp>
      <p:grpSp>
        <p:nvGrpSpPr>
          <p:cNvPr id="396370" name="Group 82">
            <a:extLst>
              <a:ext uri="{FF2B5EF4-FFF2-40B4-BE49-F238E27FC236}">
                <a16:creationId xmlns:a16="http://schemas.microsoft.com/office/drawing/2014/main" id="{5CB12754-DCDC-4095-9ED1-01F4EDD43CEB}"/>
              </a:ext>
            </a:extLst>
          </p:cNvPr>
          <p:cNvGrpSpPr>
            <a:grpSpLocks/>
          </p:cNvGrpSpPr>
          <p:nvPr/>
        </p:nvGrpSpPr>
        <p:grpSpPr bwMode="auto">
          <a:xfrm>
            <a:off x="7642225" y="4213225"/>
            <a:ext cx="917575" cy="1223963"/>
            <a:chOff x="4814" y="2654"/>
            <a:chExt cx="578" cy="771"/>
          </a:xfrm>
        </p:grpSpPr>
        <p:sp>
          <p:nvSpPr>
            <p:cNvPr id="91210" name="Text Box 11">
              <a:extLst>
                <a:ext uri="{FF2B5EF4-FFF2-40B4-BE49-F238E27FC236}">
                  <a16:creationId xmlns:a16="http://schemas.microsoft.com/office/drawing/2014/main" id="{9A57C37E-EC63-42BE-84E1-FD41839429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4" y="3213"/>
              <a:ext cx="57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CLOSED</a:t>
              </a:r>
            </a:p>
          </p:txBody>
        </p:sp>
        <p:sp>
          <p:nvSpPr>
            <p:cNvPr id="91211" name="Line 57">
              <a:extLst>
                <a:ext uri="{FF2B5EF4-FFF2-40B4-BE49-F238E27FC236}">
                  <a16:creationId xmlns:a16="http://schemas.microsoft.com/office/drawing/2014/main" id="{07CD2D13-8A73-456F-A57E-D151B6F92E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73" y="2654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96365" name="Group 77">
            <a:extLst>
              <a:ext uri="{FF2B5EF4-FFF2-40B4-BE49-F238E27FC236}">
                <a16:creationId xmlns:a16="http://schemas.microsoft.com/office/drawing/2014/main" id="{CBF67B87-986A-4316-BC78-3E5554E97C2A}"/>
              </a:ext>
            </a:extLst>
          </p:cNvPr>
          <p:cNvGrpSpPr>
            <a:grpSpLocks/>
          </p:cNvGrpSpPr>
          <p:nvPr/>
        </p:nvGrpSpPr>
        <p:grpSpPr bwMode="auto">
          <a:xfrm>
            <a:off x="585788" y="3605213"/>
            <a:ext cx="1400175" cy="1044575"/>
            <a:chOff x="369" y="2271"/>
            <a:chExt cx="882" cy="658"/>
          </a:xfrm>
        </p:grpSpPr>
        <p:sp>
          <p:nvSpPr>
            <p:cNvPr id="91208" name="Text Box 58">
              <a:extLst>
                <a:ext uri="{FF2B5EF4-FFF2-40B4-BE49-F238E27FC236}">
                  <a16:creationId xmlns:a16="http://schemas.microsoft.com/office/drawing/2014/main" id="{86FD517E-B400-4628-9279-0EB067A6EB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" y="2717"/>
              <a:ext cx="88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TIMED_WAIT</a:t>
              </a:r>
            </a:p>
          </p:txBody>
        </p:sp>
        <p:sp>
          <p:nvSpPr>
            <p:cNvPr id="91209" name="Line 60">
              <a:extLst>
                <a:ext uri="{FF2B5EF4-FFF2-40B4-BE49-F238E27FC236}">
                  <a16:creationId xmlns:a16="http://schemas.microsoft.com/office/drawing/2014/main" id="{A1FE3342-A0A8-4104-AF1E-0C33E6F006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8" y="2271"/>
              <a:ext cx="0" cy="48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96369" name="Group 81">
            <a:extLst>
              <a:ext uri="{FF2B5EF4-FFF2-40B4-BE49-F238E27FC236}">
                <a16:creationId xmlns:a16="http://schemas.microsoft.com/office/drawing/2014/main" id="{3880CB90-67B7-4ABB-BFC0-7ECAE34C51CE}"/>
              </a:ext>
            </a:extLst>
          </p:cNvPr>
          <p:cNvGrpSpPr>
            <a:grpSpLocks/>
          </p:cNvGrpSpPr>
          <p:nvPr/>
        </p:nvGrpSpPr>
        <p:grpSpPr bwMode="auto">
          <a:xfrm>
            <a:off x="674688" y="4486275"/>
            <a:ext cx="2743200" cy="1768475"/>
            <a:chOff x="425" y="2826"/>
            <a:chExt cx="1728" cy="1114"/>
          </a:xfrm>
        </p:grpSpPr>
        <p:sp>
          <p:nvSpPr>
            <p:cNvPr id="91202" name="Line 52">
              <a:extLst>
                <a:ext uri="{FF2B5EF4-FFF2-40B4-BE49-F238E27FC236}">
                  <a16:creationId xmlns:a16="http://schemas.microsoft.com/office/drawing/2014/main" id="{BAAA6231-6D8F-4845-832F-2BCF1EEE4D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20" y="2833"/>
              <a:ext cx="7" cy="1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1203" name="Text Box 51">
              <a:extLst>
                <a:ext uri="{FF2B5EF4-FFF2-40B4-BE49-F238E27FC236}">
                  <a16:creationId xmlns:a16="http://schemas.microsoft.com/office/drawing/2014/main" id="{4A574269-89D6-40B0-86BF-1A6F2989DC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16" y="3093"/>
              <a:ext cx="937" cy="42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 timed wait </a:t>
              </a:r>
            </a:p>
            <a:p>
              <a:pPr algn="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for 2*max </a:t>
              </a:r>
            </a:p>
            <a:p>
              <a:pPr algn="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segment lifetime</a:t>
              </a:r>
            </a:p>
          </p:txBody>
        </p:sp>
        <p:sp>
          <p:nvSpPr>
            <p:cNvPr id="91204" name="Line 53">
              <a:extLst>
                <a:ext uri="{FF2B5EF4-FFF2-40B4-BE49-F238E27FC236}">
                  <a16:creationId xmlns:a16="http://schemas.microsoft.com/office/drawing/2014/main" id="{AC92D145-E88A-4642-BBEB-4134310E61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42" y="2826"/>
              <a:ext cx="14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1205" name="Line 54">
              <a:extLst>
                <a:ext uri="{FF2B5EF4-FFF2-40B4-BE49-F238E27FC236}">
                  <a16:creationId xmlns:a16="http://schemas.microsoft.com/office/drawing/2014/main" id="{AF8EC42E-B3BC-4065-AFC9-C7C054E275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59" y="3889"/>
              <a:ext cx="14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1206" name="Text Box 59">
              <a:extLst>
                <a:ext uri="{FF2B5EF4-FFF2-40B4-BE49-F238E27FC236}">
                  <a16:creationId xmlns:a16="http://schemas.microsoft.com/office/drawing/2014/main" id="{C360AF03-D8AC-4D3F-9F95-9CE31C4F89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" y="3728"/>
              <a:ext cx="57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CLOSED</a:t>
              </a:r>
            </a:p>
          </p:txBody>
        </p:sp>
        <p:sp>
          <p:nvSpPr>
            <p:cNvPr id="91207" name="Line 61">
              <a:extLst>
                <a:ext uri="{FF2B5EF4-FFF2-40B4-BE49-F238E27FC236}">
                  <a16:creationId xmlns:a16="http://schemas.microsoft.com/office/drawing/2014/main" id="{0DDCB8F0-835C-4A62-ACEB-1263641646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1" y="2918"/>
              <a:ext cx="0" cy="8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85008" name="Rectangle 62">
            <a:extLst>
              <a:ext uri="{FF2B5EF4-FFF2-40B4-BE49-F238E27FC236}">
                <a16:creationId xmlns:a16="http://schemas.microsoft.com/office/drawing/2014/main" id="{6CBFEFFE-71D4-405F-B413-25B6B8B928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33388" y="241300"/>
            <a:ext cx="7772400" cy="727075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TCP: closing a connection</a:t>
            </a:r>
          </a:p>
        </p:txBody>
      </p:sp>
      <p:grpSp>
        <p:nvGrpSpPr>
          <p:cNvPr id="396359" name="Group 71">
            <a:extLst>
              <a:ext uri="{FF2B5EF4-FFF2-40B4-BE49-F238E27FC236}">
                <a16:creationId xmlns:a16="http://schemas.microsoft.com/office/drawing/2014/main" id="{A972CAFF-4CFF-4C1C-BCA9-F91EF17354A0}"/>
              </a:ext>
            </a:extLst>
          </p:cNvPr>
          <p:cNvGrpSpPr>
            <a:grpSpLocks/>
          </p:cNvGrpSpPr>
          <p:nvPr/>
        </p:nvGrpSpPr>
        <p:grpSpPr bwMode="auto">
          <a:xfrm>
            <a:off x="550863" y="2046288"/>
            <a:ext cx="1335087" cy="700087"/>
            <a:chOff x="347" y="1289"/>
            <a:chExt cx="841" cy="441"/>
          </a:xfrm>
        </p:grpSpPr>
        <p:sp>
          <p:nvSpPr>
            <p:cNvPr id="91200" name="Text Box 31">
              <a:extLst>
                <a:ext uri="{FF2B5EF4-FFF2-40B4-BE49-F238E27FC236}">
                  <a16:creationId xmlns:a16="http://schemas.microsoft.com/office/drawing/2014/main" id="{EDB64FAC-C0C1-4672-99BB-2E997FC9B9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" y="1518"/>
              <a:ext cx="84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FIN_WAIT_1</a:t>
              </a:r>
            </a:p>
          </p:txBody>
        </p:sp>
        <p:sp>
          <p:nvSpPr>
            <p:cNvPr id="91201" name="Line 32">
              <a:extLst>
                <a:ext uri="{FF2B5EF4-FFF2-40B4-BE49-F238E27FC236}">
                  <a16:creationId xmlns:a16="http://schemas.microsoft.com/office/drawing/2014/main" id="{1E7FE5D3-365A-4897-9048-F622E610AD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0" y="1289"/>
              <a:ext cx="0" cy="27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96358" name="Group 70">
            <a:extLst>
              <a:ext uri="{FF2B5EF4-FFF2-40B4-BE49-F238E27FC236}">
                <a16:creationId xmlns:a16="http://schemas.microsoft.com/office/drawing/2014/main" id="{48F4E4D9-F30F-4CD9-9825-04393FC82B08}"/>
              </a:ext>
            </a:extLst>
          </p:cNvPr>
          <p:cNvGrpSpPr>
            <a:grpSpLocks/>
          </p:cNvGrpSpPr>
          <p:nvPr/>
        </p:nvGrpSpPr>
        <p:grpSpPr bwMode="auto">
          <a:xfrm>
            <a:off x="1204913" y="2100263"/>
            <a:ext cx="4775200" cy="1014412"/>
            <a:chOff x="759" y="1323"/>
            <a:chExt cx="3008" cy="639"/>
          </a:xfrm>
        </p:grpSpPr>
        <p:sp>
          <p:nvSpPr>
            <p:cNvPr id="91195" name="Line 6">
              <a:extLst>
                <a:ext uri="{FF2B5EF4-FFF2-40B4-BE49-F238E27FC236}">
                  <a16:creationId xmlns:a16="http://schemas.microsoft.com/office/drawing/2014/main" id="{3E706EFB-185B-4EB1-BA13-739C613CDC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95" y="1442"/>
              <a:ext cx="1572" cy="32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1196" name="Rectangle 7">
              <a:extLst>
                <a:ext uri="{FF2B5EF4-FFF2-40B4-BE49-F238E27FC236}">
                  <a16:creationId xmlns:a16="http://schemas.microsoft.com/office/drawing/2014/main" id="{966A2678-01F2-4DEC-B206-0D2D34543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" y="1369"/>
              <a:ext cx="590" cy="3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1197" name="Text Box 8">
              <a:extLst>
                <a:ext uri="{FF2B5EF4-FFF2-40B4-BE49-F238E27FC236}">
                  <a16:creationId xmlns:a16="http://schemas.microsoft.com/office/drawing/2014/main" id="{0E8A1367-3729-4276-9A88-8F34746EAA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30" y="1493"/>
              <a:ext cx="105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Tahoma" panose="020B0604030504040204" pitchFamily="34" charset="0"/>
                </a:rPr>
                <a:t>FINbit=1, seq=x</a:t>
              </a:r>
            </a:p>
          </p:txBody>
        </p:sp>
        <p:sp>
          <p:nvSpPr>
            <p:cNvPr id="91198" name="Text Box 9">
              <a:extLst>
                <a:ext uri="{FF2B5EF4-FFF2-40B4-BE49-F238E27FC236}">
                  <a16:creationId xmlns:a16="http://schemas.microsoft.com/office/drawing/2014/main" id="{0315D2EB-1CFB-403D-B9B0-217F821C1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9" y="1541"/>
              <a:ext cx="913" cy="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can no longer</a:t>
              </a:r>
            </a:p>
            <a:p>
              <a:pPr algn="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send but can</a:t>
              </a:r>
            </a:p>
            <a:p>
              <a:pPr algn="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 receive data</a:t>
              </a:r>
            </a:p>
          </p:txBody>
        </p:sp>
        <p:sp>
          <p:nvSpPr>
            <p:cNvPr id="91199" name="Text Box 67">
              <a:extLst>
                <a:ext uri="{FF2B5EF4-FFF2-40B4-BE49-F238E27FC236}">
                  <a16:creationId xmlns:a16="http://schemas.microsoft.com/office/drawing/2014/main" id="{BE997BAE-2378-4A6E-AE32-2AED398EF6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9" y="1323"/>
              <a:ext cx="145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Courier New" panose="02070309020205020404" pitchFamily="49" charset="0"/>
                </a:rPr>
                <a:t>clientSocket.close()</a:t>
              </a:r>
            </a:p>
          </p:txBody>
        </p:sp>
      </p:grpSp>
      <p:sp>
        <p:nvSpPr>
          <p:cNvPr id="91155" name="Text Box 84">
            <a:extLst>
              <a:ext uri="{FF2B5EF4-FFF2-40B4-BE49-F238E27FC236}">
                <a16:creationId xmlns:a16="http://schemas.microsoft.com/office/drawing/2014/main" id="{C9EAB67B-6BB0-4414-A962-15BBE3CFFB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8475" y="1368425"/>
            <a:ext cx="116046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99"/>
                </a:solidFill>
                <a:latin typeface="Tahoma" panose="020B0604030504040204" pitchFamily="34" charset="0"/>
              </a:rPr>
              <a:t>client state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i="1">
              <a:solidFill>
                <a:srgbClr val="000099"/>
              </a:solidFill>
              <a:latin typeface="Tahoma" panose="020B0604030504040204" pitchFamily="34" charset="0"/>
            </a:endParaRPr>
          </a:p>
        </p:txBody>
      </p:sp>
      <p:sp>
        <p:nvSpPr>
          <p:cNvPr id="91156" name="Text Box 85">
            <a:extLst>
              <a:ext uri="{FF2B5EF4-FFF2-40B4-BE49-F238E27FC236}">
                <a16:creationId xmlns:a16="http://schemas.microsoft.com/office/drawing/2014/main" id="{ADF87F44-1AE2-4CF8-A78D-5D40E3DECF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3300" y="1385888"/>
            <a:ext cx="123825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99"/>
                </a:solidFill>
                <a:latin typeface="Tahoma" panose="020B0604030504040204" pitchFamily="34" charset="0"/>
              </a:rPr>
              <a:t>server state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i="1">
              <a:solidFill>
                <a:srgbClr val="000099"/>
              </a:solidFill>
              <a:latin typeface="Tahoma" panose="020B0604030504040204" pitchFamily="34" charset="0"/>
            </a:endParaRPr>
          </a:p>
        </p:txBody>
      </p:sp>
      <p:sp>
        <p:nvSpPr>
          <p:cNvPr id="91157" name="Text Box 86">
            <a:extLst>
              <a:ext uri="{FF2B5EF4-FFF2-40B4-BE49-F238E27FC236}">
                <a16:creationId xmlns:a16="http://schemas.microsoft.com/office/drawing/2014/main" id="{DC15C5FE-2D17-4A83-BFED-BD23E7D36A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69225" y="1768475"/>
            <a:ext cx="7715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ESTAB</a:t>
            </a:r>
          </a:p>
        </p:txBody>
      </p:sp>
      <p:sp>
        <p:nvSpPr>
          <p:cNvPr id="91158" name="Text Box 87">
            <a:extLst>
              <a:ext uri="{FF2B5EF4-FFF2-40B4-BE49-F238E27FC236}">
                <a16:creationId xmlns:a16="http://schemas.microsoft.com/office/drawing/2014/main" id="{55C8CF30-94EE-4E7C-8423-68529C3A0B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751013"/>
            <a:ext cx="7715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ESTAB</a:t>
            </a:r>
          </a:p>
        </p:txBody>
      </p:sp>
      <p:grpSp>
        <p:nvGrpSpPr>
          <p:cNvPr id="91159" name="Group 88">
            <a:extLst>
              <a:ext uri="{FF2B5EF4-FFF2-40B4-BE49-F238E27FC236}">
                <a16:creationId xmlns:a16="http://schemas.microsoft.com/office/drawing/2014/main" id="{04E11374-9D39-4803-8415-6ADC722AF7C1}"/>
              </a:ext>
            </a:extLst>
          </p:cNvPr>
          <p:cNvGrpSpPr>
            <a:grpSpLocks/>
          </p:cNvGrpSpPr>
          <p:nvPr/>
        </p:nvGrpSpPr>
        <p:grpSpPr bwMode="auto">
          <a:xfrm>
            <a:off x="3140075" y="1443038"/>
            <a:ext cx="642938" cy="600075"/>
            <a:chOff x="-44" y="1473"/>
            <a:chExt cx="981" cy="1105"/>
          </a:xfrm>
        </p:grpSpPr>
        <p:pic>
          <p:nvPicPr>
            <p:cNvPr id="91193" name="Picture 89" descr="desktop_computer_stylized_medium">
              <a:extLst>
                <a:ext uri="{FF2B5EF4-FFF2-40B4-BE49-F238E27FC236}">
                  <a16:creationId xmlns:a16="http://schemas.microsoft.com/office/drawing/2014/main" id="{472938DF-0236-4675-B291-D27C39764D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1194" name="Freeform 90">
              <a:extLst>
                <a:ext uri="{FF2B5EF4-FFF2-40B4-BE49-F238E27FC236}">
                  <a16:creationId xmlns:a16="http://schemas.microsoft.com/office/drawing/2014/main" id="{86702297-8AEF-448A-82A0-5DA3D0872AF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1160" name="Group 91">
            <a:extLst>
              <a:ext uri="{FF2B5EF4-FFF2-40B4-BE49-F238E27FC236}">
                <a16:creationId xmlns:a16="http://schemas.microsoft.com/office/drawing/2014/main" id="{C848DBC5-10BC-47DC-96CC-1893068D3369}"/>
              </a:ext>
            </a:extLst>
          </p:cNvPr>
          <p:cNvGrpSpPr>
            <a:grpSpLocks/>
          </p:cNvGrpSpPr>
          <p:nvPr/>
        </p:nvGrpSpPr>
        <p:grpSpPr bwMode="auto">
          <a:xfrm>
            <a:off x="5772150" y="1446213"/>
            <a:ext cx="336550" cy="512762"/>
            <a:chOff x="4140" y="429"/>
            <a:chExt cx="1425" cy="2396"/>
          </a:xfrm>
        </p:grpSpPr>
        <p:sp>
          <p:nvSpPr>
            <p:cNvPr id="91161" name="Freeform 92">
              <a:extLst>
                <a:ext uri="{FF2B5EF4-FFF2-40B4-BE49-F238E27FC236}">
                  <a16:creationId xmlns:a16="http://schemas.microsoft.com/office/drawing/2014/main" id="{7F301483-AAA4-469F-AF0C-4187FB50A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62" name="Rectangle 93">
              <a:extLst>
                <a:ext uri="{FF2B5EF4-FFF2-40B4-BE49-F238E27FC236}">
                  <a16:creationId xmlns:a16="http://schemas.microsoft.com/office/drawing/2014/main" id="{D43809E1-50BE-4E6B-B938-AFA31CFD2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1163" name="Freeform 94">
              <a:extLst>
                <a:ext uri="{FF2B5EF4-FFF2-40B4-BE49-F238E27FC236}">
                  <a16:creationId xmlns:a16="http://schemas.microsoft.com/office/drawing/2014/main" id="{05C399BA-2E89-487C-88CC-E1949ACDA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64" name="Freeform 95">
              <a:extLst>
                <a:ext uri="{FF2B5EF4-FFF2-40B4-BE49-F238E27FC236}">
                  <a16:creationId xmlns:a16="http://schemas.microsoft.com/office/drawing/2014/main" id="{4791F51D-4281-4B2E-8100-9995901F6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65" name="Rectangle 96">
              <a:extLst>
                <a:ext uri="{FF2B5EF4-FFF2-40B4-BE49-F238E27FC236}">
                  <a16:creationId xmlns:a16="http://schemas.microsoft.com/office/drawing/2014/main" id="{747DC973-C96A-44E6-8445-68452070C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6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1166" name="Group 97">
              <a:extLst>
                <a:ext uri="{FF2B5EF4-FFF2-40B4-BE49-F238E27FC236}">
                  <a16:creationId xmlns:a16="http://schemas.microsoft.com/office/drawing/2014/main" id="{1BA1946E-6F97-4C41-BD15-38A2B54D44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1191" name="AutoShape 98">
                <a:extLst>
                  <a:ext uri="{FF2B5EF4-FFF2-40B4-BE49-F238E27FC236}">
                    <a16:creationId xmlns:a16="http://schemas.microsoft.com/office/drawing/2014/main" id="{4D4F8DAA-B412-4AA0-A433-9773E4FC9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6"/>
                <a:ext cx="721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1192" name="AutoShape 99">
                <a:extLst>
                  <a:ext uri="{FF2B5EF4-FFF2-40B4-BE49-F238E27FC236}">
                    <a16:creationId xmlns:a16="http://schemas.microsoft.com/office/drawing/2014/main" id="{A346FE98-8940-4ED5-8B3B-CCF0B89A1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1"/>
                <a:ext cx="688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1167" name="Rectangle 100">
              <a:extLst>
                <a:ext uri="{FF2B5EF4-FFF2-40B4-BE49-F238E27FC236}">
                  <a16:creationId xmlns:a16="http://schemas.microsoft.com/office/drawing/2014/main" id="{E103D769-BF42-4727-9F77-EEDBB95ED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1022"/>
              <a:ext cx="598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1168" name="Group 101">
              <a:extLst>
                <a:ext uri="{FF2B5EF4-FFF2-40B4-BE49-F238E27FC236}">
                  <a16:creationId xmlns:a16="http://schemas.microsoft.com/office/drawing/2014/main" id="{57F3E80C-2CA4-48C3-9264-86C31A1682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1189" name="AutoShape 102">
                <a:extLst>
                  <a:ext uri="{FF2B5EF4-FFF2-40B4-BE49-F238E27FC236}">
                    <a16:creationId xmlns:a16="http://schemas.microsoft.com/office/drawing/2014/main" id="{AD661ED7-B85C-4F1F-BC60-852493B7B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1190" name="AutoShape 103">
                <a:extLst>
                  <a:ext uri="{FF2B5EF4-FFF2-40B4-BE49-F238E27FC236}">
                    <a16:creationId xmlns:a16="http://schemas.microsoft.com/office/drawing/2014/main" id="{C96B2714-7945-42DB-A436-288D59808A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1169" name="Rectangle 104">
              <a:extLst>
                <a:ext uri="{FF2B5EF4-FFF2-40B4-BE49-F238E27FC236}">
                  <a16:creationId xmlns:a16="http://schemas.microsoft.com/office/drawing/2014/main" id="{14138353-6E17-4830-A86B-88FF79657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6"/>
              <a:ext cx="598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1170" name="Rectangle 105">
              <a:extLst>
                <a:ext uri="{FF2B5EF4-FFF2-40B4-BE49-F238E27FC236}">
                  <a16:creationId xmlns:a16="http://schemas.microsoft.com/office/drawing/2014/main" id="{DF180478-96DD-4EEE-9961-43247DD46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3"/>
              <a:ext cx="598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1171" name="Group 106">
              <a:extLst>
                <a:ext uri="{FF2B5EF4-FFF2-40B4-BE49-F238E27FC236}">
                  <a16:creationId xmlns:a16="http://schemas.microsoft.com/office/drawing/2014/main" id="{AE8DECFE-9BA6-4F0F-935E-7E55EB8ED2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1187" name="AutoShape 107">
                <a:extLst>
                  <a:ext uri="{FF2B5EF4-FFF2-40B4-BE49-F238E27FC236}">
                    <a16:creationId xmlns:a16="http://schemas.microsoft.com/office/drawing/2014/main" id="{ECD1A2D4-F148-49F1-8852-FC0BAC761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0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1188" name="AutoShape 108">
                <a:extLst>
                  <a:ext uri="{FF2B5EF4-FFF2-40B4-BE49-F238E27FC236}">
                    <a16:creationId xmlns:a16="http://schemas.microsoft.com/office/drawing/2014/main" id="{4900BD40-90DB-4775-BE33-EA2002ACF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2585"/>
                <a:ext cx="687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1172" name="Freeform 109">
              <a:extLst>
                <a:ext uri="{FF2B5EF4-FFF2-40B4-BE49-F238E27FC236}">
                  <a16:creationId xmlns:a16="http://schemas.microsoft.com/office/drawing/2014/main" id="{1173EC4C-7C3A-43A0-981B-3B9E1B2B3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1173" name="Group 110">
              <a:extLst>
                <a:ext uri="{FF2B5EF4-FFF2-40B4-BE49-F238E27FC236}">
                  <a16:creationId xmlns:a16="http://schemas.microsoft.com/office/drawing/2014/main" id="{29B091FD-3CF8-487A-8D08-FCFF0E5C1B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1185" name="AutoShape 111">
                <a:extLst>
                  <a:ext uri="{FF2B5EF4-FFF2-40B4-BE49-F238E27FC236}">
                    <a16:creationId xmlns:a16="http://schemas.microsoft.com/office/drawing/2014/main" id="{C3514499-1E9E-4449-98D2-F36D58B99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8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1186" name="AutoShape 112">
                <a:extLst>
                  <a:ext uri="{FF2B5EF4-FFF2-40B4-BE49-F238E27FC236}">
                    <a16:creationId xmlns:a16="http://schemas.microsoft.com/office/drawing/2014/main" id="{F183B608-36CB-447C-B391-6D9E74AD9F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1174" name="Rectangle 113">
              <a:extLst>
                <a:ext uri="{FF2B5EF4-FFF2-40B4-BE49-F238E27FC236}">
                  <a16:creationId xmlns:a16="http://schemas.microsoft.com/office/drawing/2014/main" id="{D879A054-D25E-45FA-B34E-9364975CF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7" cy="229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1175" name="Freeform 114">
              <a:extLst>
                <a:ext uri="{FF2B5EF4-FFF2-40B4-BE49-F238E27FC236}">
                  <a16:creationId xmlns:a16="http://schemas.microsoft.com/office/drawing/2014/main" id="{F63463B8-A1DF-4F20-AB9B-70F5B1722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76" name="Freeform 115">
              <a:extLst>
                <a:ext uri="{FF2B5EF4-FFF2-40B4-BE49-F238E27FC236}">
                  <a16:creationId xmlns:a16="http://schemas.microsoft.com/office/drawing/2014/main" id="{B96D734A-718F-4942-A711-FD0B0A10E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77" name="Oval 116">
              <a:extLst>
                <a:ext uri="{FF2B5EF4-FFF2-40B4-BE49-F238E27FC236}">
                  <a16:creationId xmlns:a16="http://schemas.microsoft.com/office/drawing/2014/main" id="{CA4C1894-A445-4BE0-9698-9BA2EDD46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0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1178" name="Freeform 117">
              <a:extLst>
                <a:ext uri="{FF2B5EF4-FFF2-40B4-BE49-F238E27FC236}">
                  <a16:creationId xmlns:a16="http://schemas.microsoft.com/office/drawing/2014/main" id="{EBC11E2D-0D64-4BB8-83BB-E5B8E7C83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79" name="AutoShape 118">
              <a:extLst>
                <a:ext uri="{FF2B5EF4-FFF2-40B4-BE49-F238E27FC236}">
                  <a16:creationId xmlns:a16="http://schemas.microsoft.com/office/drawing/2014/main" id="{4807C17B-4625-405C-97A0-A0ED6D7DF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6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1180" name="AutoShape 119">
              <a:extLst>
                <a:ext uri="{FF2B5EF4-FFF2-40B4-BE49-F238E27FC236}">
                  <a16:creationId xmlns:a16="http://schemas.microsoft.com/office/drawing/2014/main" id="{F450A250-9029-4AD7-A515-6CBF95DD9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2714"/>
              <a:ext cx="1069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1181" name="Oval 120">
              <a:extLst>
                <a:ext uri="{FF2B5EF4-FFF2-40B4-BE49-F238E27FC236}">
                  <a16:creationId xmlns:a16="http://schemas.microsoft.com/office/drawing/2014/main" id="{86A1384E-0C9F-4831-AACF-0DA2B0CAC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5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1182" name="Oval 121">
              <a:extLst>
                <a:ext uri="{FF2B5EF4-FFF2-40B4-BE49-F238E27FC236}">
                  <a16:creationId xmlns:a16="http://schemas.microsoft.com/office/drawing/2014/main" id="{4C40470F-FBB5-4447-86EE-1E1BC23B1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" y="2387"/>
              <a:ext cx="161" cy="141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1183" name="Oval 122">
              <a:extLst>
                <a:ext uri="{FF2B5EF4-FFF2-40B4-BE49-F238E27FC236}">
                  <a16:creationId xmlns:a16="http://schemas.microsoft.com/office/drawing/2014/main" id="{5945CF92-BF0B-4785-9C88-B6B32F635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0"/>
              <a:ext cx="155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1184" name="Rectangle 123">
              <a:extLst>
                <a:ext uri="{FF2B5EF4-FFF2-40B4-BE49-F238E27FC236}">
                  <a16:creationId xmlns:a16="http://schemas.microsoft.com/office/drawing/2014/main" id="{37195B96-304C-4316-A3F7-B3AF9CBE4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8"/>
              <a:ext cx="87" cy="757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96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396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396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396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396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396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396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396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96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396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396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Footer Placeholder 5">
            <a:extLst>
              <a:ext uri="{FF2B5EF4-FFF2-40B4-BE49-F238E27FC236}">
                <a16:creationId xmlns:a16="http://schemas.microsoft.com/office/drawing/2014/main" id="{D51C2F91-36D5-44C4-9DD1-10885B8071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92163" name="Slide Number Placeholder 6">
            <a:extLst>
              <a:ext uri="{FF2B5EF4-FFF2-40B4-BE49-F238E27FC236}">
                <a16:creationId xmlns:a16="http://schemas.microsoft.com/office/drawing/2014/main" id="{12C0DD53-D127-4816-8703-89505370CE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C06215BA-7916-42EF-A9F1-E7437F355697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86020" name="Rectangle 2">
            <a:extLst>
              <a:ext uri="{FF2B5EF4-FFF2-40B4-BE49-F238E27FC236}">
                <a16:creationId xmlns:a16="http://schemas.microsoft.com/office/drawing/2014/main" id="{85ABFC21-9DD4-492C-BA3E-ADFF979AB57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Chapter 3 outline</a:t>
            </a:r>
          </a:p>
        </p:txBody>
      </p:sp>
      <p:sp>
        <p:nvSpPr>
          <p:cNvPr id="86021" name="Rectangle 3">
            <a:extLst>
              <a:ext uri="{FF2B5EF4-FFF2-40B4-BE49-F238E27FC236}">
                <a16:creationId xmlns:a16="http://schemas.microsoft.com/office/drawing/2014/main" id="{57F1A611-EE24-416B-9956-D5A79C145AA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3.1 transport-layer services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3.2 multiplexing and demultiplexing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3.3 connectionless transport: UDP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3.4 principles of reliable data transfer</a:t>
            </a:r>
          </a:p>
        </p:txBody>
      </p:sp>
      <p:sp>
        <p:nvSpPr>
          <p:cNvPr id="86022" name="Rectangle 4">
            <a:extLst>
              <a:ext uri="{FF2B5EF4-FFF2-40B4-BE49-F238E27FC236}">
                <a16:creationId xmlns:a16="http://schemas.microsoft.com/office/drawing/2014/main" id="{CB4F7569-DD7B-46B5-B4C5-99254606873A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00200"/>
            <a:ext cx="4251325" cy="4648200"/>
          </a:xfrm>
        </p:spPr>
        <p:txBody>
          <a:bodyPr/>
          <a:lstStyle/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3.5 connection-oriented transport: TCP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segment structure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reliable data transfer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flow control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connection management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solidFill>
                  <a:srgbClr val="CC0000"/>
                </a:solidFill>
                <a:ea typeface="ＭＳ Ｐゴシック" charset="0"/>
                <a:cs typeface="+mn-cs"/>
              </a:rPr>
              <a:t>3.6 principles of congestion control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3.7 TCP congestion control</a:t>
            </a:r>
          </a:p>
        </p:txBody>
      </p:sp>
      <p:pic>
        <p:nvPicPr>
          <p:cNvPr id="92167" name="Picture 5" descr="underline_base">
            <a:extLst>
              <a:ext uri="{FF2B5EF4-FFF2-40B4-BE49-F238E27FC236}">
                <a16:creationId xmlns:a16="http://schemas.microsoft.com/office/drawing/2014/main" id="{4405B47D-22A5-4960-B1C0-AEAC7EC2BEF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313" y="1039813"/>
            <a:ext cx="438785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Footer Placeholder 5">
            <a:extLst>
              <a:ext uri="{FF2B5EF4-FFF2-40B4-BE49-F238E27FC236}">
                <a16:creationId xmlns:a16="http://schemas.microsoft.com/office/drawing/2014/main" id="{46254007-6826-418A-AE29-6F46ED2A0C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93187" name="Slide Number Placeholder 6">
            <a:extLst>
              <a:ext uri="{FF2B5EF4-FFF2-40B4-BE49-F238E27FC236}">
                <a16:creationId xmlns:a16="http://schemas.microsoft.com/office/drawing/2014/main" id="{54173D6B-AA3D-42F0-9BA8-2875ED7E08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97451891-0FBC-4DFD-82C6-B3BC5C2ED47E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93188" name="Rectangle 3">
            <a:extLst>
              <a:ext uri="{FF2B5EF4-FFF2-40B4-BE49-F238E27FC236}">
                <a16:creationId xmlns:a16="http://schemas.microsoft.com/office/drawing/2014/main" id="{BCCB9167-58D5-4741-B038-4EE8B05F4677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00200"/>
            <a:ext cx="7762875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3200" i="1">
                <a:solidFill>
                  <a:srgbClr val="CC0000"/>
                </a:solidFill>
              </a:rPr>
              <a:t>congestion</a:t>
            </a:r>
            <a:r>
              <a:rPr lang="en-US" altLang="en-US" sz="3200">
                <a:solidFill>
                  <a:srgbClr val="CC0000"/>
                </a:solidFill>
              </a:rPr>
              <a:t>:</a:t>
            </a:r>
            <a:endParaRPr lang="en-US" altLang="en-US">
              <a:solidFill>
                <a:srgbClr val="CC0000"/>
              </a:solidFill>
            </a:endParaRPr>
          </a:p>
          <a:p>
            <a:r>
              <a:rPr lang="en-US" altLang="en-US"/>
              <a:t>informally: </a:t>
            </a:r>
            <a:r>
              <a:rPr lang="ja-JP" altLang="en-US"/>
              <a:t>“</a:t>
            </a:r>
            <a:r>
              <a:rPr lang="en-US" altLang="ja-JP"/>
              <a:t>too many sources sending too much data too fast for </a:t>
            </a:r>
            <a:r>
              <a:rPr lang="en-US" altLang="ja-JP" i="1">
                <a:solidFill>
                  <a:srgbClr val="000099"/>
                </a:solidFill>
              </a:rPr>
              <a:t>network</a:t>
            </a:r>
            <a:r>
              <a:rPr lang="en-US" altLang="ja-JP"/>
              <a:t> to handle</a:t>
            </a:r>
            <a:r>
              <a:rPr lang="ja-JP" altLang="en-US"/>
              <a:t>”</a:t>
            </a:r>
            <a:endParaRPr lang="en-US" altLang="ja-JP"/>
          </a:p>
          <a:p>
            <a:r>
              <a:rPr lang="en-US" altLang="en-US"/>
              <a:t>different from flow control!</a:t>
            </a:r>
          </a:p>
          <a:p>
            <a:r>
              <a:rPr lang="en-US" altLang="en-US"/>
              <a:t>manifestations:</a:t>
            </a:r>
          </a:p>
          <a:p>
            <a:pPr lvl="1"/>
            <a:r>
              <a:rPr lang="en-US" altLang="en-US" sz="2800"/>
              <a:t>lost packets (buffer overflow at routers)</a:t>
            </a:r>
          </a:p>
          <a:p>
            <a:pPr lvl="1"/>
            <a:r>
              <a:rPr lang="en-US" altLang="en-US" sz="2800"/>
              <a:t>long delays (queueing in router buffers)</a:t>
            </a:r>
          </a:p>
          <a:p>
            <a:r>
              <a:rPr lang="en-US" altLang="en-US"/>
              <a:t>a top-10 problem!</a:t>
            </a:r>
          </a:p>
          <a:p>
            <a:endParaRPr lang="en-US" altLang="en-US" sz="2400"/>
          </a:p>
        </p:txBody>
      </p:sp>
      <p:pic>
        <p:nvPicPr>
          <p:cNvPr id="93189" name="Picture 4" descr="underline_base">
            <a:extLst>
              <a:ext uri="{FF2B5EF4-FFF2-40B4-BE49-F238E27FC236}">
                <a16:creationId xmlns:a16="http://schemas.microsoft.com/office/drawing/2014/main" id="{08B47F2B-178B-4F04-8F73-588D02C8CFF0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175" y="1092200"/>
            <a:ext cx="6856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6" name="Rectangle 2">
            <a:extLst>
              <a:ext uri="{FF2B5EF4-FFF2-40B4-BE49-F238E27FC236}">
                <a16:creationId xmlns:a16="http://schemas.microsoft.com/office/drawing/2014/main" id="{7713EB70-5ADA-43A7-886B-1C7092927E2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66738" y="352425"/>
            <a:ext cx="7772400" cy="1030288"/>
          </a:xfrm>
        </p:spPr>
        <p:txBody>
          <a:bodyPr/>
          <a:lstStyle/>
          <a:p>
            <a:pPr>
              <a:defRPr/>
            </a:pPr>
            <a:r>
              <a:rPr lang="en-US" sz="4000">
                <a:ea typeface="ＭＳ Ｐゴシック" charset="0"/>
                <a:cs typeface="+mj-cs"/>
              </a:rPr>
              <a:t>Principles of congestion control</a:t>
            </a:r>
            <a:endParaRPr lang="en-US">
              <a:ea typeface="ＭＳ Ｐゴシック" charset="0"/>
              <a:cs typeface="+mj-cs"/>
            </a:endParaRPr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Footer Placeholder 5">
            <a:extLst>
              <a:ext uri="{FF2B5EF4-FFF2-40B4-BE49-F238E27FC236}">
                <a16:creationId xmlns:a16="http://schemas.microsoft.com/office/drawing/2014/main" id="{1BA2A4B2-0F77-48CB-95F1-76A06A5800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94211" name="Slide Number Placeholder 6">
            <a:extLst>
              <a:ext uri="{FF2B5EF4-FFF2-40B4-BE49-F238E27FC236}">
                <a16:creationId xmlns:a16="http://schemas.microsoft.com/office/drawing/2014/main" id="{BCDD58F1-F4F2-4A35-A274-805888FDB4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D546DCB0-A8FC-41EA-A114-5D3FA7F352E7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94212" name="Freeform 9">
            <a:extLst>
              <a:ext uri="{FF2B5EF4-FFF2-40B4-BE49-F238E27FC236}">
                <a16:creationId xmlns:a16="http://schemas.microsoft.com/office/drawing/2014/main" id="{3354E789-09A0-4CF8-822C-3B584A120580}"/>
              </a:ext>
            </a:extLst>
          </p:cNvPr>
          <p:cNvSpPr>
            <a:spLocks/>
          </p:cNvSpPr>
          <p:nvPr/>
        </p:nvSpPr>
        <p:spPr bwMode="auto">
          <a:xfrm flipH="1">
            <a:off x="4232275" y="1647825"/>
            <a:ext cx="250825" cy="930275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DDDDDD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4213" name="Group 124">
            <a:extLst>
              <a:ext uri="{FF2B5EF4-FFF2-40B4-BE49-F238E27FC236}">
                <a16:creationId xmlns:a16="http://schemas.microsoft.com/office/drawing/2014/main" id="{2543FAFB-6A38-462E-97E3-19245D4F02DD}"/>
              </a:ext>
            </a:extLst>
          </p:cNvPr>
          <p:cNvGrpSpPr>
            <a:grpSpLocks/>
          </p:cNvGrpSpPr>
          <p:nvPr/>
        </p:nvGrpSpPr>
        <p:grpSpPr bwMode="auto">
          <a:xfrm>
            <a:off x="3898900" y="2344738"/>
            <a:ext cx="525463" cy="434975"/>
            <a:chOff x="-44" y="1473"/>
            <a:chExt cx="981" cy="1105"/>
          </a:xfrm>
        </p:grpSpPr>
        <p:pic>
          <p:nvPicPr>
            <p:cNvPr id="94385" name="Picture 125" descr="desktop_computer_stylized_medium">
              <a:extLst>
                <a:ext uri="{FF2B5EF4-FFF2-40B4-BE49-F238E27FC236}">
                  <a16:creationId xmlns:a16="http://schemas.microsoft.com/office/drawing/2014/main" id="{735A1EF8-7CB1-4052-BD9A-F5589CDB35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4386" name="Freeform 126">
              <a:extLst>
                <a:ext uri="{FF2B5EF4-FFF2-40B4-BE49-F238E27FC236}">
                  <a16:creationId xmlns:a16="http://schemas.microsoft.com/office/drawing/2014/main" id="{7029F415-9478-4A39-B248-EFA703ADCCB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94214" name="Picture 123" descr="underline_base">
            <a:extLst>
              <a:ext uri="{FF2B5EF4-FFF2-40B4-BE49-F238E27FC236}">
                <a16:creationId xmlns:a16="http://schemas.microsoft.com/office/drawing/2014/main" id="{9BB586D9-4C56-4AD2-BD60-F6E78FB8ED8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9575" y="784225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5" name="Freeform 3">
            <a:extLst>
              <a:ext uri="{FF2B5EF4-FFF2-40B4-BE49-F238E27FC236}">
                <a16:creationId xmlns:a16="http://schemas.microsoft.com/office/drawing/2014/main" id="{CFF783DC-83A8-48E0-8795-1451A22844BC}"/>
              </a:ext>
            </a:extLst>
          </p:cNvPr>
          <p:cNvSpPr>
            <a:spLocks/>
          </p:cNvSpPr>
          <p:nvPr/>
        </p:nvSpPr>
        <p:spPr bwMode="auto">
          <a:xfrm>
            <a:off x="8216900" y="2840038"/>
            <a:ext cx="250825" cy="930275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6" name="Freeform 6">
            <a:extLst>
              <a:ext uri="{FF2B5EF4-FFF2-40B4-BE49-F238E27FC236}">
                <a16:creationId xmlns:a16="http://schemas.microsoft.com/office/drawing/2014/main" id="{1640485C-F84C-47DE-9184-49D6598B3EFF}"/>
              </a:ext>
            </a:extLst>
          </p:cNvPr>
          <p:cNvSpPr>
            <a:spLocks/>
          </p:cNvSpPr>
          <p:nvPr/>
        </p:nvSpPr>
        <p:spPr bwMode="auto">
          <a:xfrm>
            <a:off x="8593138" y="1858963"/>
            <a:ext cx="250825" cy="930275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7" name="Freeform 12">
            <a:extLst>
              <a:ext uri="{FF2B5EF4-FFF2-40B4-BE49-F238E27FC236}">
                <a16:creationId xmlns:a16="http://schemas.microsoft.com/office/drawing/2014/main" id="{EED7B1B1-2019-4435-BE40-4321FC0F2095}"/>
              </a:ext>
            </a:extLst>
          </p:cNvPr>
          <p:cNvSpPr>
            <a:spLocks/>
          </p:cNvSpPr>
          <p:nvPr/>
        </p:nvSpPr>
        <p:spPr bwMode="auto">
          <a:xfrm flipH="1">
            <a:off x="3357563" y="2589213"/>
            <a:ext cx="250825" cy="930275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4" name="Rectangle 14">
            <a:extLst>
              <a:ext uri="{FF2B5EF4-FFF2-40B4-BE49-F238E27FC236}">
                <a16:creationId xmlns:a16="http://schemas.microsoft.com/office/drawing/2014/main" id="{738E4513-B142-484F-A689-81D5478FD8B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0200" y="115888"/>
            <a:ext cx="7772400" cy="873125"/>
          </a:xfrm>
        </p:spPr>
        <p:txBody>
          <a:bodyPr/>
          <a:lstStyle/>
          <a:p>
            <a:pPr>
              <a:defRPr/>
            </a:pPr>
            <a:r>
              <a:rPr lang="en-US" sz="3600">
                <a:ea typeface="ＭＳ Ｐゴシック" charset="0"/>
                <a:cs typeface="+mj-cs"/>
              </a:rPr>
              <a:t>Causes/costs of congestion: scenario 1</a:t>
            </a:r>
            <a:r>
              <a:rPr lang="en-US">
                <a:ea typeface="ＭＳ Ｐゴシック" charset="0"/>
                <a:cs typeface="+mj-cs"/>
              </a:rPr>
              <a:t> </a:t>
            </a:r>
          </a:p>
        </p:txBody>
      </p:sp>
      <p:sp>
        <p:nvSpPr>
          <p:cNvPr id="88075" name="Rectangle 15">
            <a:extLst>
              <a:ext uri="{FF2B5EF4-FFF2-40B4-BE49-F238E27FC236}">
                <a16:creationId xmlns:a16="http://schemas.microsoft.com/office/drawing/2014/main" id="{44B616E5-31E8-40E5-85DC-81F89D640515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247650" y="1514475"/>
            <a:ext cx="3152775" cy="1938338"/>
          </a:xfrm>
        </p:spPr>
        <p:txBody>
          <a:bodyPr/>
          <a:lstStyle/>
          <a:p>
            <a:pPr marL="223838" indent="-223838">
              <a:buFont typeface="Wingdings" charset="2"/>
              <a:buChar char="§"/>
              <a:defRPr/>
            </a:pPr>
            <a:r>
              <a:rPr lang="en-US" sz="2000" dirty="0">
                <a:ea typeface="ＭＳ Ｐゴシック" charset="0"/>
                <a:cs typeface="+mn-cs"/>
              </a:rPr>
              <a:t>two senders, two receivers</a:t>
            </a:r>
          </a:p>
          <a:p>
            <a:pPr marL="223838" indent="-223838">
              <a:buFont typeface="Wingdings" charset="2"/>
              <a:buChar char="§"/>
              <a:defRPr/>
            </a:pPr>
            <a:r>
              <a:rPr lang="en-US" sz="2000" dirty="0">
                <a:ea typeface="ＭＳ Ｐゴシック" charset="0"/>
                <a:cs typeface="+mn-cs"/>
              </a:rPr>
              <a:t>one router, infinite buffers </a:t>
            </a:r>
          </a:p>
          <a:p>
            <a:pPr marL="223838" indent="-223838">
              <a:buFont typeface="Wingdings" charset="2"/>
              <a:buChar char="§"/>
              <a:defRPr/>
            </a:pPr>
            <a:r>
              <a:rPr lang="en-US" sz="2000" dirty="0">
                <a:ea typeface="ＭＳ Ｐゴシック" charset="0"/>
                <a:cs typeface="+mn-cs"/>
              </a:rPr>
              <a:t>output link capacity: R</a:t>
            </a:r>
          </a:p>
          <a:p>
            <a:pPr marL="223838" indent="-223838">
              <a:buFont typeface="Wingdings" charset="2"/>
              <a:buChar char="§"/>
              <a:defRPr/>
            </a:pPr>
            <a:r>
              <a:rPr lang="en-US" sz="2000" dirty="0">
                <a:ea typeface="ＭＳ Ｐゴシック" charset="0"/>
                <a:cs typeface="+mn-cs"/>
              </a:rPr>
              <a:t>no retransmission</a:t>
            </a:r>
          </a:p>
          <a:p>
            <a:pPr>
              <a:buFont typeface="Wingdings" charset="2"/>
              <a:buChar char="§"/>
              <a:defRPr/>
            </a:pPr>
            <a:endParaRPr lang="en-US" sz="2400" dirty="0">
              <a:ea typeface="ＭＳ Ｐゴシック" charset="0"/>
              <a:cs typeface="+mn-cs"/>
            </a:endParaRPr>
          </a:p>
        </p:txBody>
      </p:sp>
      <p:sp>
        <p:nvSpPr>
          <p:cNvPr id="88076" name="Rectangle 16">
            <a:extLst>
              <a:ext uri="{FF2B5EF4-FFF2-40B4-BE49-F238E27FC236}">
                <a16:creationId xmlns:a16="http://schemas.microsoft.com/office/drawing/2014/main" id="{460E75FF-82C1-4335-AE52-D4AF5E5F75D5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1430338" y="5802313"/>
            <a:ext cx="3297237" cy="784225"/>
          </a:xfrm>
        </p:spPr>
        <p:txBody>
          <a:bodyPr/>
          <a:lstStyle/>
          <a:p>
            <a:pPr>
              <a:buFont typeface="Wingdings" charset="2"/>
              <a:buChar char="§"/>
              <a:defRPr/>
            </a:pPr>
            <a:r>
              <a:rPr lang="en-US" sz="2000">
                <a:ea typeface="ＭＳ Ｐゴシック" charset="0"/>
                <a:cs typeface="+mn-cs"/>
              </a:rPr>
              <a:t>maximum per-connection throughput: R/2</a:t>
            </a:r>
          </a:p>
        </p:txBody>
      </p:sp>
      <p:sp>
        <p:nvSpPr>
          <p:cNvPr id="94221" name="Oval 18">
            <a:extLst>
              <a:ext uri="{FF2B5EF4-FFF2-40B4-BE49-F238E27FC236}">
                <a16:creationId xmlns:a16="http://schemas.microsoft.com/office/drawing/2014/main" id="{05B5D811-8C57-4D99-A32F-99B0DCA38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25" y="3087688"/>
            <a:ext cx="1063625" cy="234950"/>
          </a:xfrm>
          <a:prstGeom prst="ellipse">
            <a:avLst/>
          </a:prstGeom>
          <a:solidFill>
            <a:srgbClr val="C0C0C0"/>
          </a:solidFill>
          <a:ln w="12700">
            <a:solidFill>
              <a:srgbClr val="808080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94222" name="Line 19">
            <a:extLst>
              <a:ext uri="{FF2B5EF4-FFF2-40B4-BE49-F238E27FC236}">
                <a16:creationId xmlns:a16="http://schemas.microsoft.com/office/drawing/2014/main" id="{4012634C-9A5D-4DD1-B4AC-9AD44DB658CE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5625" y="3068638"/>
            <a:ext cx="0" cy="1460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23" name="Line 20">
            <a:extLst>
              <a:ext uri="{FF2B5EF4-FFF2-40B4-BE49-F238E27FC236}">
                <a16:creationId xmlns:a16="http://schemas.microsoft.com/office/drawing/2014/main" id="{148C0933-1040-4E66-81C1-D651945F3ADB}"/>
              </a:ext>
            </a:extLst>
          </p:cNvPr>
          <p:cNvSpPr>
            <a:spLocks noChangeShapeType="1"/>
          </p:cNvSpPr>
          <p:nvPr/>
        </p:nvSpPr>
        <p:spPr bwMode="auto">
          <a:xfrm>
            <a:off x="6699250" y="3068638"/>
            <a:ext cx="0" cy="146050"/>
          </a:xfrm>
          <a:prstGeom prst="line">
            <a:avLst/>
          </a:prstGeom>
          <a:noFill/>
          <a:ln w="12700">
            <a:solidFill>
              <a:srgbClr val="808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24" name="Rectangle 21">
            <a:extLst>
              <a:ext uri="{FF2B5EF4-FFF2-40B4-BE49-F238E27FC236}">
                <a16:creationId xmlns:a16="http://schemas.microsoft.com/office/drawing/2014/main" id="{FF61620D-0E23-4AAA-A74F-D5E8F2FA2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25" y="3068638"/>
            <a:ext cx="252413" cy="1428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4225" name="Rectangle 22">
            <a:extLst>
              <a:ext uri="{FF2B5EF4-FFF2-40B4-BE49-F238E27FC236}">
                <a16:creationId xmlns:a16="http://schemas.microsoft.com/office/drawing/2014/main" id="{C7265B83-118D-4983-BD78-1E5488B08E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6988" y="3059113"/>
            <a:ext cx="322262" cy="1428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4226" name="Oval 23">
            <a:extLst>
              <a:ext uri="{FF2B5EF4-FFF2-40B4-BE49-F238E27FC236}">
                <a16:creationId xmlns:a16="http://schemas.microsoft.com/office/drawing/2014/main" id="{1B42A4A8-0C1C-4FE7-A359-F0D3E1727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4513" y="2900363"/>
            <a:ext cx="1063625" cy="273050"/>
          </a:xfrm>
          <a:prstGeom prst="ellipse">
            <a:avLst/>
          </a:prstGeom>
          <a:solidFill>
            <a:srgbClr val="C0C0C0"/>
          </a:solidFill>
          <a:ln w="12700">
            <a:solidFill>
              <a:srgbClr val="808080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grpSp>
        <p:nvGrpSpPr>
          <p:cNvPr id="94227" name="Group 24">
            <a:extLst>
              <a:ext uri="{FF2B5EF4-FFF2-40B4-BE49-F238E27FC236}">
                <a16:creationId xmlns:a16="http://schemas.microsoft.com/office/drawing/2014/main" id="{EE72BABB-1F2E-4527-A8ED-6B57ED654211}"/>
              </a:ext>
            </a:extLst>
          </p:cNvPr>
          <p:cNvGrpSpPr>
            <a:grpSpLocks/>
          </p:cNvGrpSpPr>
          <p:nvPr/>
        </p:nvGrpSpPr>
        <p:grpSpPr bwMode="auto">
          <a:xfrm>
            <a:off x="5881688" y="2959100"/>
            <a:ext cx="527050" cy="160338"/>
            <a:chOff x="2848" y="848"/>
            <a:chExt cx="140" cy="98"/>
          </a:xfrm>
        </p:grpSpPr>
        <p:sp>
          <p:nvSpPr>
            <p:cNvPr id="94382" name="Line 25">
              <a:extLst>
                <a:ext uri="{FF2B5EF4-FFF2-40B4-BE49-F238E27FC236}">
                  <a16:creationId xmlns:a16="http://schemas.microsoft.com/office/drawing/2014/main" id="{FC6EF146-440B-4353-9DF7-C358A7044B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8" y="848"/>
              <a:ext cx="50" cy="2"/>
            </a:xfrm>
            <a:prstGeom prst="line">
              <a:avLst/>
            </a:prstGeom>
            <a:noFill/>
            <a:ln w="2857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383" name="Line 26">
              <a:extLst>
                <a:ext uri="{FF2B5EF4-FFF2-40B4-BE49-F238E27FC236}">
                  <a16:creationId xmlns:a16="http://schemas.microsoft.com/office/drawing/2014/main" id="{0C6B2485-9116-4697-B0E4-D0786F3402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4" y="946"/>
              <a:ext cx="44" cy="0"/>
            </a:xfrm>
            <a:prstGeom prst="line">
              <a:avLst/>
            </a:prstGeom>
            <a:noFill/>
            <a:ln w="2857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384" name="Line 27">
              <a:extLst>
                <a:ext uri="{FF2B5EF4-FFF2-40B4-BE49-F238E27FC236}">
                  <a16:creationId xmlns:a16="http://schemas.microsoft.com/office/drawing/2014/main" id="{9ECB04C3-3EEC-4B84-84D6-79A0CE3808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4" y="850"/>
              <a:ext cx="52" cy="96"/>
            </a:xfrm>
            <a:prstGeom prst="line">
              <a:avLst/>
            </a:prstGeom>
            <a:noFill/>
            <a:ln w="2857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4228" name="Group 28">
            <a:extLst>
              <a:ext uri="{FF2B5EF4-FFF2-40B4-BE49-F238E27FC236}">
                <a16:creationId xmlns:a16="http://schemas.microsoft.com/office/drawing/2014/main" id="{4033C7E5-77AB-4306-9E77-64BB920B69BA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5881688" y="2957513"/>
            <a:ext cx="527050" cy="158750"/>
            <a:chOff x="2848" y="848"/>
            <a:chExt cx="140" cy="98"/>
          </a:xfrm>
        </p:grpSpPr>
        <p:sp>
          <p:nvSpPr>
            <p:cNvPr id="94379" name="Line 29">
              <a:extLst>
                <a:ext uri="{FF2B5EF4-FFF2-40B4-BE49-F238E27FC236}">
                  <a16:creationId xmlns:a16="http://schemas.microsoft.com/office/drawing/2014/main" id="{F40A5EFC-2493-45CF-9C76-D0B2C4F29D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8" y="848"/>
              <a:ext cx="50" cy="2"/>
            </a:xfrm>
            <a:prstGeom prst="line">
              <a:avLst/>
            </a:prstGeom>
            <a:noFill/>
            <a:ln w="2857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380" name="Line 30">
              <a:extLst>
                <a:ext uri="{FF2B5EF4-FFF2-40B4-BE49-F238E27FC236}">
                  <a16:creationId xmlns:a16="http://schemas.microsoft.com/office/drawing/2014/main" id="{6ADEE632-BB06-40E4-BC53-FDBE85DB63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4" y="946"/>
              <a:ext cx="44" cy="0"/>
            </a:xfrm>
            <a:prstGeom prst="line">
              <a:avLst/>
            </a:prstGeom>
            <a:noFill/>
            <a:ln w="2857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381" name="Line 31">
              <a:extLst>
                <a:ext uri="{FF2B5EF4-FFF2-40B4-BE49-F238E27FC236}">
                  <a16:creationId xmlns:a16="http://schemas.microsoft.com/office/drawing/2014/main" id="{D45A2595-9B41-4056-A173-8DD859A949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4" y="850"/>
              <a:ext cx="52" cy="96"/>
            </a:xfrm>
            <a:prstGeom prst="line">
              <a:avLst/>
            </a:prstGeom>
            <a:noFill/>
            <a:ln w="2857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4229" name="Text Box 32">
            <a:extLst>
              <a:ext uri="{FF2B5EF4-FFF2-40B4-BE49-F238E27FC236}">
                <a16:creationId xmlns:a16="http://schemas.microsoft.com/office/drawing/2014/main" id="{E4486A05-9C21-45E8-BB29-2ACDDBB3DB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1688" y="2178050"/>
            <a:ext cx="1423987" cy="395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chemeClr val="tx2"/>
                </a:solidFill>
                <a:latin typeface="Arial" panose="020B0604020202020204" pitchFamily="34" charset="0"/>
              </a:rPr>
              <a:t>unlimited shared output link buffers</a:t>
            </a:r>
          </a:p>
        </p:txBody>
      </p:sp>
      <p:sp>
        <p:nvSpPr>
          <p:cNvPr id="94230" name="Line 33">
            <a:extLst>
              <a:ext uri="{FF2B5EF4-FFF2-40B4-BE49-F238E27FC236}">
                <a16:creationId xmlns:a16="http://schemas.microsoft.com/office/drawing/2014/main" id="{8106C1C4-8A46-4275-917B-9DF73942CF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19613" y="2722563"/>
            <a:ext cx="923925" cy="866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1" name="Line 34">
            <a:extLst>
              <a:ext uri="{FF2B5EF4-FFF2-40B4-BE49-F238E27FC236}">
                <a16:creationId xmlns:a16="http://schemas.microsoft.com/office/drawing/2014/main" id="{70863D10-FCE8-466E-9F12-FF9F7A0DAC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05388" y="2722563"/>
            <a:ext cx="438150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4232" name="Group 35">
            <a:extLst>
              <a:ext uri="{FF2B5EF4-FFF2-40B4-BE49-F238E27FC236}">
                <a16:creationId xmlns:a16="http://schemas.microsoft.com/office/drawing/2014/main" id="{C91B636B-79D2-4714-A9A8-5D484B854D1C}"/>
              </a:ext>
            </a:extLst>
          </p:cNvPr>
          <p:cNvGrpSpPr>
            <a:grpSpLocks/>
          </p:cNvGrpSpPr>
          <p:nvPr/>
        </p:nvGrpSpPr>
        <p:grpSpPr bwMode="auto">
          <a:xfrm>
            <a:off x="4459288" y="1703388"/>
            <a:ext cx="650875" cy="904875"/>
            <a:chOff x="12762" y="10336"/>
            <a:chExt cx="1027" cy="1700"/>
          </a:xfrm>
        </p:grpSpPr>
        <p:sp>
          <p:nvSpPr>
            <p:cNvPr id="94373" name="Rectangle 36">
              <a:extLst>
                <a:ext uri="{FF2B5EF4-FFF2-40B4-BE49-F238E27FC236}">
                  <a16:creationId xmlns:a16="http://schemas.microsoft.com/office/drawing/2014/main" id="{56A4EEA6-358B-43F3-BA58-7CD58AB3F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4374" name="Rectangle 37">
              <a:extLst>
                <a:ext uri="{FF2B5EF4-FFF2-40B4-BE49-F238E27FC236}">
                  <a16:creationId xmlns:a16="http://schemas.microsoft.com/office/drawing/2014/main" id="{44261C9F-C2DB-4476-960A-A4B5DE275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4375" name="Line 38">
              <a:extLst>
                <a:ext uri="{FF2B5EF4-FFF2-40B4-BE49-F238E27FC236}">
                  <a16:creationId xmlns:a16="http://schemas.microsoft.com/office/drawing/2014/main" id="{8479DADF-826E-48CC-A7F2-2F8EBE87C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76" name="Line 39">
              <a:extLst>
                <a:ext uri="{FF2B5EF4-FFF2-40B4-BE49-F238E27FC236}">
                  <a16:creationId xmlns:a16="http://schemas.microsoft.com/office/drawing/2014/main" id="{414E7186-9875-42E7-A172-A583703DF9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77" name="Line 40">
              <a:extLst>
                <a:ext uri="{FF2B5EF4-FFF2-40B4-BE49-F238E27FC236}">
                  <a16:creationId xmlns:a16="http://schemas.microsoft.com/office/drawing/2014/main" id="{512940F0-6EBE-4DDE-A361-689BD34D42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78" name="Line 41">
              <a:extLst>
                <a:ext uri="{FF2B5EF4-FFF2-40B4-BE49-F238E27FC236}">
                  <a16:creationId xmlns:a16="http://schemas.microsoft.com/office/drawing/2014/main" id="{EBF4D5DE-3FC3-42DD-B0BB-07300CECB7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4233" name="Text Box 42">
            <a:extLst>
              <a:ext uri="{FF2B5EF4-FFF2-40B4-BE49-F238E27FC236}">
                <a16:creationId xmlns:a16="http://schemas.microsoft.com/office/drawing/2014/main" id="{5B479F2E-9CCD-4060-85F6-EBB3B081E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84600" y="1863725"/>
            <a:ext cx="633413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chemeClr val="tx2"/>
                </a:solidFill>
                <a:latin typeface="Arial" panose="020B0604020202020204" pitchFamily="34" charset="0"/>
              </a:rPr>
              <a:t>Host A</a:t>
            </a: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4234" name="Text Box 43">
            <a:extLst>
              <a:ext uri="{FF2B5EF4-FFF2-40B4-BE49-F238E27FC236}">
                <a16:creationId xmlns:a16="http://schemas.microsoft.com/office/drawing/2014/main" id="{80FBF6B0-D008-41E4-99D1-A75ED18A13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4350" y="1136650"/>
            <a:ext cx="21320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original data: </a:t>
            </a:r>
            <a:r>
              <a:rPr lang="en-US" altLang="en-US" sz="2400">
                <a:solidFill>
                  <a:srgbClr val="CC0000"/>
                </a:solidFill>
                <a:latin typeface="Symbol" panose="05050102010706020507" pitchFamily="18" charset="2"/>
              </a:rPr>
              <a:t>l</a:t>
            </a:r>
            <a:r>
              <a:rPr lang="en-US" altLang="en-US" sz="2400" baseline="-25000">
                <a:solidFill>
                  <a:srgbClr val="CC0000"/>
                </a:solidFill>
                <a:latin typeface="Arial" panose="020B0604020202020204" pitchFamily="34" charset="0"/>
              </a:rPr>
              <a:t>in</a:t>
            </a:r>
            <a:r>
              <a:rPr lang="en-US" altLang="en-US" sz="1600" baseline="-25000">
                <a:solidFill>
                  <a:srgbClr val="CC0000"/>
                </a:solidFill>
                <a:latin typeface="Arial" panose="020B0604020202020204" pitchFamily="34" charset="0"/>
              </a:rPr>
              <a:t> </a:t>
            </a:r>
            <a:endParaRPr lang="en-US" altLang="en-US" sz="16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94235" name="Line 44">
            <a:extLst>
              <a:ext uri="{FF2B5EF4-FFF2-40B4-BE49-F238E27FC236}">
                <a16:creationId xmlns:a16="http://schemas.microsoft.com/office/drawing/2014/main" id="{61C5387B-174B-4275-95D7-C805C88D3F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81463" y="3579813"/>
            <a:ext cx="438150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4236" name="Group 45">
            <a:extLst>
              <a:ext uri="{FF2B5EF4-FFF2-40B4-BE49-F238E27FC236}">
                <a16:creationId xmlns:a16="http://schemas.microsoft.com/office/drawing/2014/main" id="{9D083F97-460C-4A0B-A577-BD5D4DB159CE}"/>
              </a:ext>
            </a:extLst>
          </p:cNvPr>
          <p:cNvGrpSpPr>
            <a:grpSpLocks/>
          </p:cNvGrpSpPr>
          <p:nvPr/>
        </p:nvGrpSpPr>
        <p:grpSpPr bwMode="auto">
          <a:xfrm>
            <a:off x="3602038" y="2598738"/>
            <a:ext cx="650875" cy="904875"/>
            <a:chOff x="12762" y="10336"/>
            <a:chExt cx="1027" cy="1700"/>
          </a:xfrm>
        </p:grpSpPr>
        <p:sp>
          <p:nvSpPr>
            <p:cNvPr id="94367" name="Rectangle 46">
              <a:extLst>
                <a:ext uri="{FF2B5EF4-FFF2-40B4-BE49-F238E27FC236}">
                  <a16:creationId xmlns:a16="http://schemas.microsoft.com/office/drawing/2014/main" id="{45551BD5-2CEE-4032-B058-A9FC290B9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4368" name="Rectangle 47">
              <a:extLst>
                <a:ext uri="{FF2B5EF4-FFF2-40B4-BE49-F238E27FC236}">
                  <a16:creationId xmlns:a16="http://schemas.microsoft.com/office/drawing/2014/main" id="{72E3F2B4-9A1A-4302-90CF-0AFAA58BA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4369" name="Line 48">
              <a:extLst>
                <a:ext uri="{FF2B5EF4-FFF2-40B4-BE49-F238E27FC236}">
                  <a16:creationId xmlns:a16="http://schemas.microsoft.com/office/drawing/2014/main" id="{A78121B7-75CA-44D7-AFA9-4428CEBC73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70" name="Line 49">
              <a:extLst>
                <a:ext uri="{FF2B5EF4-FFF2-40B4-BE49-F238E27FC236}">
                  <a16:creationId xmlns:a16="http://schemas.microsoft.com/office/drawing/2014/main" id="{D591382F-2FD7-4465-A4FA-57653311CD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71" name="Line 50">
              <a:extLst>
                <a:ext uri="{FF2B5EF4-FFF2-40B4-BE49-F238E27FC236}">
                  <a16:creationId xmlns:a16="http://schemas.microsoft.com/office/drawing/2014/main" id="{BC0EBB77-1FE2-40A7-BEC8-1CCC6B0D12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72" name="Line 51">
              <a:extLst>
                <a:ext uri="{FF2B5EF4-FFF2-40B4-BE49-F238E27FC236}">
                  <a16:creationId xmlns:a16="http://schemas.microsoft.com/office/drawing/2014/main" id="{EE75773D-7DCD-4E36-B3C4-55D772E487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4237" name="Text Box 52">
            <a:extLst>
              <a:ext uri="{FF2B5EF4-FFF2-40B4-BE49-F238E27FC236}">
                <a16:creationId xmlns:a16="http://schemas.microsoft.com/office/drawing/2014/main" id="{46AF5E70-8320-4B2B-A483-330515040B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1925" y="3413125"/>
            <a:ext cx="633413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chemeClr val="tx2"/>
                </a:solidFill>
                <a:latin typeface="Arial" panose="020B0604020202020204" pitchFamily="34" charset="0"/>
              </a:rPr>
              <a:t>Host B</a:t>
            </a: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4238" name="Line 53">
            <a:extLst>
              <a:ext uri="{FF2B5EF4-FFF2-40B4-BE49-F238E27FC236}">
                <a16:creationId xmlns:a16="http://schemas.microsoft.com/office/drawing/2014/main" id="{581BF162-F24F-4CFB-A048-EA21B35CD4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05388" y="312261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9" name="Line 54">
            <a:extLst>
              <a:ext uri="{FF2B5EF4-FFF2-40B4-BE49-F238E27FC236}">
                <a16:creationId xmlns:a16="http://schemas.microsoft.com/office/drawing/2014/main" id="{A106ED25-8882-471A-A707-5EAC3BB3441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24638" y="3122613"/>
            <a:ext cx="609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40" name="Line 55">
            <a:extLst>
              <a:ext uri="{FF2B5EF4-FFF2-40B4-BE49-F238E27FC236}">
                <a16:creationId xmlns:a16="http://schemas.microsoft.com/office/drawing/2014/main" id="{7083FB3E-EBB0-4A64-AA31-9D933CB17E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48463" y="2722563"/>
            <a:ext cx="923925" cy="866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41" name="Line 57">
            <a:extLst>
              <a:ext uri="{FF2B5EF4-FFF2-40B4-BE49-F238E27FC236}">
                <a16:creationId xmlns:a16="http://schemas.microsoft.com/office/drawing/2014/main" id="{7CDB89A2-2144-49BF-AFC5-7B527444B97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42225" y="2732088"/>
            <a:ext cx="4397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4242" name="Group 58">
            <a:extLst>
              <a:ext uri="{FF2B5EF4-FFF2-40B4-BE49-F238E27FC236}">
                <a16:creationId xmlns:a16="http://schemas.microsoft.com/office/drawing/2014/main" id="{829274B8-82A7-45E7-AF95-E16D66EBFAE4}"/>
              </a:ext>
            </a:extLst>
          </p:cNvPr>
          <p:cNvGrpSpPr>
            <a:grpSpLocks/>
          </p:cNvGrpSpPr>
          <p:nvPr/>
        </p:nvGrpSpPr>
        <p:grpSpPr bwMode="auto">
          <a:xfrm>
            <a:off x="7954963" y="1808163"/>
            <a:ext cx="650875" cy="904875"/>
            <a:chOff x="12762" y="10336"/>
            <a:chExt cx="1027" cy="1700"/>
          </a:xfrm>
        </p:grpSpPr>
        <p:sp>
          <p:nvSpPr>
            <p:cNvPr id="94361" name="Rectangle 59">
              <a:extLst>
                <a:ext uri="{FF2B5EF4-FFF2-40B4-BE49-F238E27FC236}">
                  <a16:creationId xmlns:a16="http://schemas.microsoft.com/office/drawing/2014/main" id="{4B867C49-88A4-46F9-9B98-C3EA4E5BF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4362" name="Rectangle 60">
              <a:extLst>
                <a:ext uri="{FF2B5EF4-FFF2-40B4-BE49-F238E27FC236}">
                  <a16:creationId xmlns:a16="http://schemas.microsoft.com/office/drawing/2014/main" id="{8D8F6313-85F8-420E-8578-EEC6769F0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4363" name="Line 61">
              <a:extLst>
                <a:ext uri="{FF2B5EF4-FFF2-40B4-BE49-F238E27FC236}">
                  <a16:creationId xmlns:a16="http://schemas.microsoft.com/office/drawing/2014/main" id="{C45DD550-A27C-49F1-A0B5-A121CB9751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64" name="Line 62">
              <a:extLst>
                <a:ext uri="{FF2B5EF4-FFF2-40B4-BE49-F238E27FC236}">
                  <a16:creationId xmlns:a16="http://schemas.microsoft.com/office/drawing/2014/main" id="{E59585B0-C928-4A11-967E-D157230B66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65" name="Line 63">
              <a:extLst>
                <a:ext uri="{FF2B5EF4-FFF2-40B4-BE49-F238E27FC236}">
                  <a16:creationId xmlns:a16="http://schemas.microsoft.com/office/drawing/2014/main" id="{E384F812-CFCB-4EC8-AB81-50C3C1228F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66" name="Line 64">
              <a:extLst>
                <a:ext uri="{FF2B5EF4-FFF2-40B4-BE49-F238E27FC236}">
                  <a16:creationId xmlns:a16="http://schemas.microsoft.com/office/drawing/2014/main" id="{7D8E4B5A-C071-433E-90CF-6F963C49F4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4243" name="Group 65">
            <a:extLst>
              <a:ext uri="{FF2B5EF4-FFF2-40B4-BE49-F238E27FC236}">
                <a16:creationId xmlns:a16="http://schemas.microsoft.com/office/drawing/2014/main" id="{3B7928E5-AF9D-421A-852F-C247C3A52A7F}"/>
              </a:ext>
            </a:extLst>
          </p:cNvPr>
          <p:cNvGrpSpPr>
            <a:grpSpLocks/>
          </p:cNvGrpSpPr>
          <p:nvPr/>
        </p:nvGrpSpPr>
        <p:grpSpPr bwMode="auto">
          <a:xfrm>
            <a:off x="7573963" y="2825750"/>
            <a:ext cx="650875" cy="906463"/>
            <a:chOff x="12762" y="10336"/>
            <a:chExt cx="1027" cy="1700"/>
          </a:xfrm>
        </p:grpSpPr>
        <p:sp>
          <p:nvSpPr>
            <p:cNvPr id="94355" name="Rectangle 66">
              <a:extLst>
                <a:ext uri="{FF2B5EF4-FFF2-40B4-BE49-F238E27FC236}">
                  <a16:creationId xmlns:a16="http://schemas.microsoft.com/office/drawing/2014/main" id="{37247BFE-F85E-4C12-A0B8-E9D47624F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4356" name="Rectangle 67">
              <a:extLst>
                <a:ext uri="{FF2B5EF4-FFF2-40B4-BE49-F238E27FC236}">
                  <a16:creationId xmlns:a16="http://schemas.microsoft.com/office/drawing/2014/main" id="{C0586C9C-E285-42DC-A6CD-061D75105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4357" name="Line 68">
              <a:extLst>
                <a:ext uri="{FF2B5EF4-FFF2-40B4-BE49-F238E27FC236}">
                  <a16:creationId xmlns:a16="http://schemas.microsoft.com/office/drawing/2014/main" id="{CC6C9899-A146-412B-B6CF-177B862E5A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58" name="Line 69">
              <a:extLst>
                <a:ext uri="{FF2B5EF4-FFF2-40B4-BE49-F238E27FC236}">
                  <a16:creationId xmlns:a16="http://schemas.microsoft.com/office/drawing/2014/main" id="{39EFF13D-4881-4788-AFF6-4AF49A4A35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59" name="Line 70">
              <a:extLst>
                <a:ext uri="{FF2B5EF4-FFF2-40B4-BE49-F238E27FC236}">
                  <a16:creationId xmlns:a16="http://schemas.microsoft.com/office/drawing/2014/main" id="{9E45DF71-FB05-4783-AF7C-345B46F087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60" name="Line 71">
              <a:extLst>
                <a:ext uri="{FF2B5EF4-FFF2-40B4-BE49-F238E27FC236}">
                  <a16:creationId xmlns:a16="http://schemas.microsoft.com/office/drawing/2014/main" id="{EA1C805F-EB98-4775-B9A6-A5DFD7F981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4244" name="Oval 72">
            <a:extLst>
              <a:ext uri="{FF2B5EF4-FFF2-40B4-BE49-F238E27FC236}">
                <a16:creationId xmlns:a16="http://schemas.microsoft.com/office/drawing/2014/main" id="{B7770041-9C64-4722-8A49-434AEC33AD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5838" y="1760538"/>
            <a:ext cx="92075" cy="90487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94245" name="Oval 73">
            <a:extLst>
              <a:ext uri="{FF2B5EF4-FFF2-40B4-BE49-F238E27FC236}">
                <a16:creationId xmlns:a16="http://schemas.microsoft.com/office/drawing/2014/main" id="{80C846D6-7ECF-41BE-9DB8-DD1182AAB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2863" y="2636838"/>
            <a:ext cx="92075" cy="90487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94246" name="Line 74">
            <a:extLst>
              <a:ext uri="{FF2B5EF4-FFF2-40B4-BE49-F238E27FC236}">
                <a16:creationId xmlns:a16="http://schemas.microsoft.com/office/drawing/2014/main" id="{1739C16F-C035-4C6E-9677-F15AD5C3D5A5}"/>
              </a:ext>
            </a:extLst>
          </p:cNvPr>
          <p:cNvSpPr>
            <a:spLocks noChangeShapeType="1"/>
          </p:cNvSpPr>
          <p:nvPr/>
        </p:nvSpPr>
        <p:spPr bwMode="auto">
          <a:xfrm>
            <a:off x="4370388" y="1539875"/>
            <a:ext cx="369887" cy="2524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47" name="Text Box 75">
            <a:extLst>
              <a:ext uri="{FF2B5EF4-FFF2-40B4-BE49-F238E27FC236}">
                <a16:creationId xmlns:a16="http://schemas.microsoft.com/office/drawing/2014/main" id="{2BD820B2-C1C6-47BC-9B9C-2102887276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27838" y="1217613"/>
            <a:ext cx="17907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throughput:</a:t>
            </a:r>
            <a:r>
              <a:rPr lang="en-US" altLang="en-US" sz="2400">
                <a:solidFill>
                  <a:srgbClr val="FF0000"/>
                </a:solidFill>
                <a:latin typeface="Symbol" panose="05050102010706020507" pitchFamily="18" charset="2"/>
              </a:rPr>
              <a:t> </a:t>
            </a:r>
            <a:r>
              <a:rPr lang="en-US" altLang="en-US" sz="2400">
                <a:solidFill>
                  <a:srgbClr val="CC0000"/>
                </a:solidFill>
                <a:latin typeface="Symbol" panose="05050102010706020507" pitchFamily="18" charset="2"/>
              </a:rPr>
              <a:t>l</a:t>
            </a:r>
            <a:r>
              <a:rPr lang="en-US" altLang="en-US" sz="2400" baseline="-25000">
                <a:solidFill>
                  <a:srgbClr val="CC0000"/>
                </a:solidFill>
                <a:latin typeface="Arial" panose="020B0604020202020204" pitchFamily="34" charset="0"/>
              </a:rPr>
              <a:t>out</a:t>
            </a:r>
            <a:endParaRPr lang="en-US" altLang="en-US" sz="2400">
              <a:solidFill>
                <a:srgbClr val="CC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94248" name="Line 76">
            <a:extLst>
              <a:ext uri="{FF2B5EF4-FFF2-40B4-BE49-F238E27FC236}">
                <a16:creationId xmlns:a16="http://schemas.microsoft.com/office/drawing/2014/main" id="{6C502EED-BD83-4874-A6D4-FE7C0057DE6F}"/>
              </a:ext>
            </a:extLst>
          </p:cNvPr>
          <p:cNvSpPr>
            <a:spLocks noChangeShapeType="1"/>
          </p:cNvSpPr>
          <p:nvPr/>
        </p:nvSpPr>
        <p:spPr bwMode="auto">
          <a:xfrm>
            <a:off x="7672388" y="1627188"/>
            <a:ext cx="528637" cy="2413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49" name="Line 77">
            <a:extLst>
              <a:ext uri="{FF2B5EF4-FFF2-40B4-BE49-F238E27FC236}">
                <a16:creationId xmlns:a16="http://schemas.microsoft.com/office/drawing/2014/main" id="{20001B8A-03A6-44B3-872D-DD2E1CA23A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24613" y="2598738"/>
            <a:ext cx="333375" cy="3238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4250" name="Group 78">
            <a:extLst>
              <a:ext uri="{FF2B5EF4-FFF2-40B4-BE49-F238E27FC236}">
                <a16:creationId xmlns:a16="http://schemas.microsoft.com/office/drawing/2014/main" id="{A5C13BB7-955A-4493-9169-F7470D68C2B9}"/>
              </a:ext>
            </a:extLst>
          </p:cNvPr>
          <p:cNvGrpSpPr>
            <a:grpSpLocks/>
          </p:cNvGrpSpPr>
          <p:nvPr/>
        </p:nvGrpSpPr>
        <p:grpSpPr bwMode="auto">
          <a:xfrm>
            <a:off x="5995988" y="2989263"/>
            <a:ext cx="673100" cy="266700"/>
            <a:chOff x="10808" y="10250"/>
            <a:chExt cx="1018" cy="403"/>
          </a:xfrm>
        </p:grpSpPr>
        <p:sp>
          <p:nvSpPr>
            <p:cNvPr id="94344" name="Rectangle 79">
              <a:extLst>
                <a:ext uri="{FF2B5EF4-FFF2-40B4-BE49-F238E27FC236}">
                  <a16:creationId xmlns:a16="http://schemas.microsoft.com/office/drawing/2014/main" id="{960A2D64-5CC6-46C9-998F-0CCA2209E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2" y="10250"/>
              <a:ext cx="994" cy="403"/>
            </a:xfrm>
            <a:prstGeom prst="rect">
              <a:avLst/>
            </a:prstGeom>
            <a:gradFill rotWithShape="1">
              <a:gsLst>
                <a:gs pos="0">
                  <a:srgbClr val="969696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4345" name="Freeform 80">
              <a:extLst>
                <a:ext uri="{FF2B5EF4-FFF2-40B4-BE49-F238E27FC236}">
                  <a16:creationId xmlns:a16="http://schemas.microsoft.com/office/drawing/2014/main" id="{6D839B4B-8146-408E-9ADA-F77C29B77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8" y="10272"/>
              <a:ext cx="610" cy="374"/>
            </a:xfrm>
            <a:custGeom>
              <a:avLst/>
              <a:gdLst>
                <a:gd name="T0" fmla="*/ 0 w 855"/>
                <a:gd name="T1" fmla="*/ 0 h 390"/>
                <a:gd name="T2" fmla="*/ 21 w 855"/>
                <a:gd name="T3" fmla="*/ 0 h 390"/>
                <a:gd name="T4" fmla="*/ 21 w 855"/>
                <a:gd name="T5" fmla="*/ 246 h 390"/>
                <a:gd name="T6" fmla="*/ 1 w 855"/>
                <a:gd name="T7" fmla="*/ 246 h 3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5" h="390">
                  <a:moveTo>
                    <a:pt x="0" y="0"/>
                  </a:moveTo>
                  <a:lnTo>
                    <a:pt x="855" y="0"/>
                  </a:lnTo>
                  <a:lnTo>
                    <a:pt x="855" y="390"/>
                  </a:lnTo>
                  <a:lnTo>
                    <a:pt x="45" y="39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46" name="Line 81">
              <a:extLst>
                <a:ext uri="{FF2B5EF4-FFF2-40B4-BE49-F238E27FC236}">
                  <a16:creationId xmlns:a16="http://schemas.microsoft.com/office/drawing/2014/main" id="{06E148F1-DC92-4953-B407-799D4BEE35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808" y="10272"/>
              <a:ext cx="39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47" name="Line 82">
              <a:extLst>
                <a:ext uri="{FF2B5EF4-FFF2-40B4-BE49-F238E27FC236}">
                  <a16:creationId xmlns:a16="http://schemas.microsoft.com/office/drawing/2014/main" id="{0CD5103D-C22E-42DC-BF6E-3407886922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830" y="10646"/>
              <a:ext cx="38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48" name="Line 83">
              <a:extLst>
                <a:ext uri="{FF2B5EF4-FFF2-40B4-BE49-F238E27FC236}">
                  <a16:creationId xmlns:a16="http://schemas.microsoft.com/office/drawing/2014/main" id="{96F45809-1714-4930-A0E6-1CF69AE835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44" y="10329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49" name="Line 84">
              <a:extLst>
                <a:ext uri="{FF2B5EF4-FFF2-40B4-BE49-F238E27FC236}">
                  <a16:creationId xmlns:a16="http://schemas.microsoft.com/office/drawing/2014/main" id="{C9497F83-736D-49FB-BBD7-C768B79AAB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79" y="10329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50" name="Line 85">
              <a:extLst>
                <a:ext uri="{FF2B5EF4-FFF2-40B4-BE49-F238E27FC236}">
                  <a16:creationId xmlns:a16="http://schemas.microsoft.com/office/drawing/2014/main" id="{3211AE46-4C4B-457D-A6A0-7354B98167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14" y="10329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51" name="Line 86">
              <a:extLst>
                <a:ext uri="{FF2B5EF4-FFF2-40B4-BE49-F238E27FC236}">
                  <a16:creationId xmlns:a16="http://schemas.microsoft.com/office/drawing/2014/main" id="{05858A8E-F048-43CE-9896-ADD4BFD80C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49" y="1032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52" name="Line 87">
              <a:extLst>
                <a:ext uri="{FF2B5EF4-FFF2-40B4-BE49-F238E27FC236}">
                  <a16:creationId xmlns:a16="http://schemas.microsoft.com/office/drawing/2014/main" id="{C1A0AE35-3F8F-444A-9B05-4A961318CD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84" y="10322"/>
              <a:ext cx="2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53" name="Line 88">
              <a:extLst>
                <a:ext uri="{FF2B5EF4-FFF2-40B4-BE49-F238E27FC236}">
                  <a16:creationId xmlns:a16="http://schemas.microsoft.com/office/drawing/2014/main" id="{E0AEE724-0546-4AB3-B9E8-A5A134685E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18" y="10322"/>
              <a:ext cx="3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54" name="Line 89">
              <a:extLst>
                <a:ext uri="{FF2B5EF4-FFF2-40B4-BE49-F238E27FC236}">
                  <a16:creationId xmlns:a16="http://schemas.microsoft.com/office/drawing/2014/main" id="{4AF25342-5210-4290-BFD5-47392D75BF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909" y="10452"/>
              <a:ext cx="417" cy="0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4251" name="Freeform 90">
            <a:extLst>
              <a:ext uri="{FF2B5EF4-FFF2-40B4-BE49-F238E27FC236}">
                <a16:creationId xmlns:a16="http://schemas.microsoft.com/office/drawing/2014/main" id="{11F14ED1-5313-4830-85EF-FCAE15CB7537}"/>
              </a:ext>
            </a:extLst>
          </p:cNvPr>
          <p:cNvSpPr>
            <a:spLocks/>
          </p:cNvSpPr>
          <p:nvPr/>
        </p:nvSpPr>
        <p:spPr bwMode="auto">
          <a:xfrm>
            <a:off x="3900488" y="2713038"/>
            <a:ext cx="3952875" cy="952500"/>
          </a:xfrm>
          <a:custGeom>
            <a:avLst/>
            <a:gdLst>
              <a:gd name="T0" fmla="*/ 0 w 6225"/>
              <a:gd name="T1" fmla="*/ 0 h 1501"/>
              <a:gd name="T2" fmla="*/ 0 w 6225"/>
              <a:gd name="T3" fmla="*/ 2147483646 h 1501"/>
              <a:gd name="T4" fmla="*/ 2147483646 w 6225"/>
              <a:gd name="T5" fmla="*/ 2147483646 h 1501"/>
              <a:gd name="T6" fmla="*/ 2147483646 w 6225"/>
              <a:gd name="T7" fmla="*/ 2147483646 h 1501"/>
              <a:gd name="T8" fmla="*/ 2147483646 w 6225"/>
              <a:gd name="T9" fmla="*/ 2147483646 h 1501"/>
              <a:gd name="T10" fmla="*/ 2147483646 w 6225"/>
              <a:gd name="T11" fmla="*/ 2147483646 h 1501"/>
              <a:gd name="T12" fmla="*/ 2147483646 w 6225"/>
              <a:gd name="T13" fmla="*/ 2147483646 h 1501"/>
              <a:gd name="T14" fmla="*/ 2147483646 w 6225"/>
              <a:gd name="T15" fmla="*/ 2147483646 h 150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225" h="1501">
                <a:moveTo>
                  <a:pt x="0" y="0"/>
                </a:moveTo>
                <a:lnTo>
                  <a:pt x="0" y="1486"/>
                </a:lnTo>
                <a:lnTo>
                  <a:pt x="1005" y="1501"/>
                </a:lnTo>
                <a:lnTo>
                  <a:pt x="1860" y="706"/>
                </a:lnTo>
                <a:lnTo>
                  <a:pt x="5085" y="721"/>
                </a:lnTo>
                <a:lnTo>
                  <a:pt x="4305" y="1456"/>
                </a:lnTo>
                <a:lnTo>
                  <a:pt x="6225" y="1456"/>
                </a:lnTo>
                <a:lnTo>
                  <a:pt x="6220" y="391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2" name="Freeform 91">
            <a:extLst>
              <a:ext uri="{FF2B5EF4-FFF2-40B4-BE49-F238E27FC236}">
                <a16:creationId xmlns:a16="http://schemas.microsoft.com/office/drawing/2014/main" id="{C716AA1E-5894-4B0A-8C7E-CA0758843C1C}"/>
              </a:ext>
            </a:extLst>
          </p:cNvPr>
          <p:cNvSpPr>
            <a:spLocks/>
          </p:cNvSpPr>
          <p:nvPr/>
        </p:nvSpPr>
        <p:spPr bwMode="auto">
          <a:xfrm>
            <a:off x="4843463" y="1808163"/>
            <a:ext cx="3429000" cy="1276350"/>
          </a:xfrm>
          <a:custGeom>
            <a:avLst/>
            <a:gdLst>
              <a:gd name="T0" fmla="*/ 0 w 2160"/>
              <a:gd name="T1" fmla="*/ 0 h 804"/>
              <a:gd name="T2" fmla="*/ 0 w 2160"/>
              <a:gd name="T3" fmla="*/ 2147483646 h 804"/>
              <a:gd name="T4" fmla="*/ 2147483646 w 2160"/>
              <a:gd name="T5" fmla="*/ 2147483646 h 804"/>
              <a:gd name="T6" fmla="*/ 2147483646 w 2160"/>
              <a:gd name="T7" fmla="*/ 2147483646 h 804"/>
              <a:gd name="T8" fmla="*/ 2147483646 w 2160"/>
              <a:gd name="T9" fmla="*/ 2147483646 h 804"/>
              <a:gd name="T10" fmla="*/ 2147483646 w 2160"/>
              <a:gd name="T11" fmla="*/ 2147483646 h 804"/>
              <a:gd name="T12" fmla="*/ 2147483646 w 2160"/>
              <a:gd name="T13" fmla="*/ 2147483646 h 804"/>
              <a:gd name="T14" fmla="*/ 2147483646 w 2160"/>
              <a:gd name="T15" fmla="*/ 2147483646 h 80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60" h="804">
                <a:moveTo>
                  <a:pt x="0" y="0"/>
                </a:moveTo>
                <a:lnTo>
                  <a:pt x="0" y="594"/>
                </a:lnTo>
                <a:lnTo>
                  <a:pt x="402" y="600"/>
                </a:lnTo>
                <a:lnTo>
                  <a:pt x="216" y="804"/>
                </a:lnTo>
                <a:lnTo>
                  <a:pt x="1446" y="804"/>
                </a:lnTo>
                <a:lnTo>
                  <a:pt x="1770" y="524"/>
                </a:lnTo>
                <a:lnTo>
                  <a:pt x="2160" y="516"/>
                </a:lnTo>
                <a:lnTo>
                  <a:pt x="2160" y="48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4253" name="Group 107">
            <a:extLst>
              <a:ext uri="{FF2B5EF4-FFF2-40B4-BE49-F238E27FC236}">
                <a16:creationId xmlns:a16="http://schemas.microsoft.com/office/drawing/2014/main" id="{FC79FFD8-961A-4DF5-939F-4E5F1F08C722}"/>
              </a:ext>
            </a:extLst>
          </p:cNvPr>
          <p:cNvGrpSpPr>
            <a:grpSpLocks/>
          </p:cNvGrpSpPr>
          <p:nvPr/>
        </p:nvGrpSpPr>
        <p:grpSpPr bwMode="auto">
          <a:xfrm>
            <a:off x="1628775" y="4102100"/>
            <a:ext cx="2333625" cy="1701800"/>
            <a:chOff x="837" y="2465"/>
            <a:chExt cx="1470" cy="1072"/>
          </a:xfrm>
        </p:grpSpPr>
        <p:sp>
          <p:nvSpPr>
            <p:cNvPr id="94333" name="Line 94">
              <a:extLst>
                <a:ext uri="{FF2B5EF4-FFF2-40B4-BE49-F238E27FC236}">
                  <a16:creationId xmlns:a16="http://schemas.microsoft.com/office/drawing/2014/main" id="{449C3DD2-AB16-4343-89BB-94DCDD0902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1" y="2507"/>
              <a:ext cx="0" cy="80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4334" name="Line 95">
              <a:extLst>
                <a:ext uri="{FF2B5EF4-FFF2-40B4-BE49-F238E27FC236}">
                  <a16:creationId xmlns:a16="http://schemas.microsoft.com/office/drawing/2014/main" id="{A1210637-9A83-4371-9E10-3D131D15C3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35" y="3307"/>
              <a:ext cx="922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4335" name="Line 96">
              <a:extLst>
                <a:ext uri="{FF2B5EF4-FFF2-40B4-BE49-F238E27FC236}">
                  <a16:creationId xmlns:a16="http://schemas.microsoft.com/office/drawing/2014/main" id="{98D4AD16-886C-4198-81B6-EE5097816E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5" y="2595"/>
              <a:ext cx="0" cy="69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4336" name="Freeform 97">
              <a:extLst>
                <a:ext uri="{FF2B5EF4-FFF2-40B4-BE49-F238E27FC236}">
                  <a16:creationId xmlns:a16="http://schemas.microsoft.com/office/drawing/2014/main" id="{2ADA5430-037F-40A9-92D5-4CEE71916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573"/>
              <a:ext cx="1170" cy="732"/>
            </a:xfrm>
            <a:custGeom>
              <a:avLst/>
              <a:gdLst>
                <a:gd name="T0" fmla="*/ 0 w 1170"/>
                <a:gd name="T1" fmla="*/ 732 h 732"/>
                <a:gd name="T2" fmla="*/ 720 w 1170"/>
                <a:gd name="T3" fmla="*/ 0 h 732"/>
                <a:gd name="T4" fmla="*/ 1170 w 1170"/>
                <a:gd name="T5" fmla="*/ 0 h 7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70" h="732">
                  <a:moveTo>
                    <a:pt x="0" y="732"/>
                  </a:moveTo>
                  <a:lnTo>
                    <a:pt x="720" y="0"/>
                  </a:lnTo>
                  <a:lnTo>
                    <a:pt x="1170" y="0"/>
                  </a:lnTo>
                </a:path>
              </a:pathLst>
            </a:custGeom>
            <a:noFill/>
            <a:ln w="28575" cap="flat" cmpd="sng">
              <a:solidFill>
                <a:srgbClr val="CC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4337" name="Line 98">
              <a:extLst>
                <a:ext uri="{FF2B5EF4-FFF2-40B4-BE49-F238E27FC236}">
                  <a16:creationId xmlns:a16="http://schemas.microsoft.com/office/drawing/2014/main" id="{3D10A8B1-51FD-4D34-80BE-B81EA25668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89" y="2573"/>
              <a:ext cx="5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4338" name="Line 99">
              <a:extLst>
                <a:ext uri="{FF2B5EF4-FFF2-40B4-BE49-F238E27FC236}">
                  <a16:creationId xmlns:a16="http://schemas.microsoft.com/office/drawing/2014/main" id="{D8B6161C-D4FA-482C-B87A-BE030BC7FE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3" y="3311"/>
              <a:ext cx="0" cy="5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4339" name="Text Box 100">
              <a:extLst>
                <a:ext uri="{FF2B5EF4-FFF2-40B4-BE49-F238E27FC236}">
                  <a16:creationId xmlns:a16="http://schemas.microsoft.com/office/drawing/2014/main" id="{0500176E-1894-45DA-B2DF-784935D430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7" y="2465"/>
              <a:ext cx="29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R/2</a:t>
              </a:r>
            </a:p>
          </p:txBody>
        </p:sp>
        <p:sp>
          <p:nvSpPr>
            <p:cNvPr id="94340" name="Text Box 101">
              <a:extLst>
                <a:ext uri="{FF2B5EF4-FFF2-40B4-BE49-F238E27FC236}">
                  <a16:creationId xmlns:a16="http://schemas.microsoft.com/office/drawing/2014/main" id="{58234B9C-015F-44C8-BCE6-C5E93654D4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21" y="3333"/>
              <a:ext cx="29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R/2</a:t>
              </a:r>
            </a:p>
          </p:txBody>
        </p:sp>
        <p:sp>
          <p:nvSpPr>
            <p:cNvPr id="94341" name="Text Box 102">
              <a:extLst>
                <a:ext uri="{FF2B5EF4-FFF2-40B4-BE49-F238E27FC236}">
                  <a16:creationId xmlns:a16="http://schemas.microsoft.com/office/drawing/2014/main" id="{7BAA7D11-AF99-40EB-AA48-4264166812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834" y="2840"/>
              <a:ext cx="34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latin typeface="Symbol" panose="05050102010706020507" pitchFamily="18" charset="2"/>
                </a:rPr>
                <a:t>l</a:t>
              </a:r>
              <a:r>
                <a:rPr lang="en-US" altLang="en-US" sz="2000" baseline="-25000">
                  <a:latin typeface="Arial" panose="020B0604020202020204" pitchFamily="34" charset="0"/>
                </a:rPr>
                <a:t>out</a:t>
              </a:r>
            </a:p>
          </p:txBody>
        </p:sp>
        <p:sp>
          <p:nvSpPr>
            <p:cNvPr id="94342" name="Text Box 103">
              <a:extLst>
                <a:ext uri="{FF2B5EF4-FFF2-40B4-BE49-F238E27FC236}">
                  <a16:creationId xmlns:a16="http://schemas.microsoft.com/office/drawing/2014/main" id="{D96D0817-FB8D-45EE-AA05-06C80C7697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92" y="3287"/>
              <a:ext cx="28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latin typeface="Symbol" panose="05050102010706020507" pitchFamily="18" charset="2"/>
                </a:rPr>
                <a:t>l</a:t>
              </a:r>
              <a:r>
                <a:rPr lang="en-US" altLang="en-US" sz="2000" baseline="-25000">
                  <a:latin typeface="Arial" panose="020B0604020202020204" pitchFamily="34" charset="0"/>
                </a:rPr>
                <a:t>in</a:t>
              </a:r>
            </a:p>
          </p:txBody>
        </p:sp>
        <p:sp>
          <p:nvSpPr>
            <p:cNvPr id="94343" name="Line 106">
              <a:extLst>
                <a:ext uri="{FF2B5EF4-FFF2-40B4-BE49-F238E27FC236}">
                  <a16:creationId xmlns:a16="http://schemas.microsoft.com/office/drawing/2014/main" id="{7164B098-D2CD-49BB-BDDA-243099F09D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3" y="2574"/>
              <a:ext cx="655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4254" name="Group 120">
            <a:extLst>
              <a:ext uri="{FF2B5EF4-FFF2-40B4-BE49-F238E27FC236}">
                <a16:creationId xmlns:a16="http://schemas.microsoft.com/office/drawing/2014/main" id="{ECCCB454-C619-470A-8BE6-8DA65AD59622}"/>
              </a:ext>
            </a:extLst>
          </p:cNvPr>
          <p:cNvGrpSpPr>
            <a:grpSpLocks/>
          </p:cNvGrpSpPr>
          <p:nvPr/>
        </p:nvGrpSpPr>
        <p:grpSpPr bwMode="auto">
          <a:xfrm>
            <a:off x="5373688" y="4000500"/>
            <a:ext cx="1871662" cy="1804988"/>
            <a:chOff x="4188" y="2667"/>
            <a:chExt cx="1179" cy="1137"/>
          </a:xfrm>
        </p:grpSpPr>
        <p:sp>
          <p:nvSpPr>
            <p:cNvPr id="94325" name="Line 109">
              <a:extLst>
                <a:ext uri="{FF2B5EF4-FFF2-40B4-BE49-F238E27FC236}">
                  <a16:creationId xmlns:a16="http://schemas.microsoft.com/office/drawing/2014/main" id="{DAA80D44-3473-4C15-BB13-920A8EA285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1" y="2774"/>
              <a:ext cx="0" cy="80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4326" name="Line 110">
              <a:extLst>
                <a:ext uri="{FF2B5EF4-FFF2-40B4-BE49-F238E27FC236}">
                  <a16:creationId xmlns:a16="http://schemas.microsoft.com/office/drawing/2014/main" id="{81978410-D2E1-41DE-9D54-BB9AEA73FE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45" y="3574"/>
              <a:ext cx="922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4327" name="Line 111">
              <a:extLst>
                <a:ext uri="{FF2B5EF4-FFF2-40B4-BE49-F238E27FC236}">
                  <a16:creationId xmlns:a16="http://schemas.microsoft.com/office/drawing/2014/main" id="{1373A816-6178-4B75-928C-1E79D567C6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65" y="2862"/>
              <a:ext cx="0" cy="69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4328" name="Freeform 112">
              <a:extLst>
                <a:ext uri="{FF2B5EF4-FFF2-40B4-BE49-F238E27FC236}">
                  <a16:creationId xmlns:a16="http://schemas.microsoft.com/office/drawing/2014/main" id="{3C671666-793B-4ABB-9F0A-A7B5E4060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667"/>
              <a:ext cx="723" cy="905"/>
            </a:xfrm>
            <a:custGeom>
              <a:avLst/>
              <a:gdLst>
                <a:gd name="T0" fmla="*/ 0 w 723"/>
                <a:gd name="T1" fmla="*/ 905 h 905"/>
                <a:gd name="T2" fmla="*/ 573 w 723"/>
                <a:gd name="T3" fmla="*/ 732 h 905"/>
                <a:gd name="T4" fmla="*/ 680 w 723"/>
                <a:gd name="T5" fmla="*/ 0 h 9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3" h="905">
                  <a:moveTo>
                    <a:pt x="0" y="905"/>
                  </a:moveTo>
                  <a:cubicBezTo>
                    <a:pt x="95" y="876"/>
                    <a:pt x="460" y="883"/>
                    <a:pt x="573" y="732"/>
                  </a:cubicBezTo>
                  <a:cubicBezTo>
                    <a:pt x="723" y="490"/>
                    <a:pt x="658" y="152"/>
                    <a:pt x="680" y="0"/>
                  </a:cubicBezTo>
                </a:path>
              </a:pathLst>
            </a:custGeom>
            <a:noFill/>
            <a:ln w="28575" cap="flat" cmpd="sng">
              <a:solidFill>
                <a:srgbClr val="CC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4329" name="Line 114">
              <a:extLst>
                <a:ext uri="{FF2B5EF4-FFF2-40B4-BE49-F238E27FC236}">
                  <a16:creationId xmlns:a16="http://schemas.microsoft.com/office/drawing/2014/main" id="{77F230D8-3834-4F92-A603-9BEBA8D82E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63" y="3578"/>
              <a:ext cx="0" cy="5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4330" name="Text Box 116">
              <a:extLst>
                <a:ext uri="{FF2B5EF4-FFF2-40B4-BE49-F238E27FC236}">
                  <a16:creationId xmlns:a16="http://schemas.microsoft.com/office/drawing/2014/main" id="{167D3B00-82F3-4EF0-84D2-11817E9174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31" y="3600"/>
              <a:ext cx="29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R/2</a:t>
              </a:r>
            </a:p>
          </p:txBody>
        </p:sp>
        <p:sp>
          <p:nvSpPr>
            <p:cNvPr id="94331" name="Text Box 117">
              <a:extLst>
                <a:ext uri="{FF2B5EF4-FFF2-40B4-BE49-F238E27FC236}">
                  <a16:creationId xmlns:a16="http://schemas.microsoft.com/office/drawing/2014/main" id="{2D04831E-0E7A-4A29-B24C-94B4F55618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4067" y="3099"/>
              <a:ext cx="4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delay</a:t>
              </a:r>
              <a:endParaRPr lang="en-US" altLang="en-US" sz="2000" baseline="-25000">
                <a:latin typeface="Arial" panose="020B0604020202020204" pitchFamily="34" charset="0"/>
              </a:endParaRPr>
            </a:p>
          </p:txBody>
        </p:sp>
        <p:sp>
          <p:nvSpPr>
            <p:cNvPr id="94332" name="Text Box 118">
              <a:extLst>
                <a:ext uri="{FF2B5EF4-FFF2-40B4-BE49-F238E27FC236}">
                  <a16:creationId xmlns:a16="http://schemas.microsoft.com/office/drawing/2014/main" id="{832AF7C0-EBCB-489F-88AE-7EB04EA819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02" y="3554"/>
              <a:ext cx="28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latin typeface="Symbol" panose="05050102010706020507" pitchFamily="18" charset="2"/>
                </a:rPr>
                <a:t>l</a:t>
              </a:r>
              <a:r>
                <a:rPr lang="en-US" altLang="en-US" sz="2000" baseline="-25000">
                  <a:latin typeface="Arial" panose="020B0604020202020204" pitchFamily="34" charset="0"/>
                </a:rPr>
                <a:t>in</a:t>
              </a:r>
            </a:p>
          </p:txBody>
        </p:sp>
      </p:grpSp>
      <p:sp>
        <p:nvSpPr>
          <p:cNvPr id="94255" name="Rectangle 121">
            <a:extLst>
              <a:ext uri="{FF2B5EF4-FFF2-40B4-BE49-F238E27FC236}">
                <a16:creationId xmlns:a16="http://schemas.microsoft.com/office/drawing/2014/main" id="{493E733D-F112-40D8-8DED-9A5F48993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4888" y="5786438"/>
            <a:ext cx="3603625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en-US" sz="2000">
                <a:latin typeface="Gill Sans MT" panose="020B0502020104020203" pitchFamily="34" charset="0"/>
              </a:rPr>
              <a:t>large delays as arrival rate, </a:t>
            </a:r>
            <a:r>
              <a:rPr lang="en-US" altLang="en-US" sz="2000">
                <a:latin typeface="Symbol" panose="05050102010706020507" pitchFamily="18" charset="2"/>
              </a:rPr>
              <a:t>l</a:t>
            </a:r>
            <a:r>
              <a:rPr lang="en-US" altLang="en-US" sz="2000" baseline="-25000">
                <a:latin typeface="Gill Sans MT" panose="020B0502020104020203" pitchFamily="34" charset="0"/>
              </a:rPr>
              <a:t>in</a:t>
            </a:r>
            <a:r>
              <a:rPr lang="en-US" altLang="en-US" sz="2000">
                <a:latin typeface="Gill Sans MT" panose="020B0502020104020203" pitchFamily="34" charset="0"/>
              </a:rPr>
              <a:t>, approaches capacity</a:t>
            </a:r>
          </a:p>
        </p:txBody>
      </p:sp>
      <p:grpSp>
        <p:nvGrpSpPr>
          <p:cNvPr id="94256" name="Group 127">
            <a:extLst>
              <a:ext uri="{FF2B5EF4-FFF2-40B4-BE49-F238E27FC236}">
                <a16:creationId xmlns:a16="http://schemas.microsoft.com/office/drawing/2014/main" id="{A608E8AC-49DA-4388-BCAB-79FDB5CF1671}"/>
              </a:ext>
            </a:extLst>
          </p:cNvPr>
          <p:cNvGrpSpPr>
            <a:grpSpLocks/>
          </p:cNvGrpSpPr>
          <p:nvPr/>
        </p:nvGrpSpPr>
        <p:grpSpPr bwMode="auto">
          <a:xfrm>
            <a:off x="8693150" y="2430463"/>
            <a:ext cx="231775" cy="441325"/>
            <a:chOff x="4140" y="429"/>
            <a:chExt cx="1425" cy="2396"/>
          </a:xfrm>
        </p:grpSpPr>
        <p:sp>
          <p:nvSpPr>
            <p:cNvPr id="94293" name="Freeform 128">
              <a:extLst>
                <a:ext uri="{FF2B5EF4-FFF2-40B4-BE49-F238E27FC236}">
                  <a16:creationId xmlns:a16="http://schemas.microsoft.com/office/drawing/2014/main" id="{28E1587E-16CD-43F8-85C6-D747B05C8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94" name="Rectangle 129">
              <a:extLst>
                <a:ext uri="{FF2B5EF4-FFF2-40B4-BE49-F238E27FC236}">
                  <a16:creationId xmlns:a16="http://schemas.microsoft.com/office/drawing/2014/main" id="{79CBAC35-A2E7-4DB1-9FB9-2491FFACF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4295" name="Freeform 130">
              <a:extLst>
                <a:ext uri="{FF2B5EF4-FFF2-40B4-BE49-F238E27FC236}">
                  <a16:creationId xmlns:a16="http://schemas.microsoft.com/office/drawing/2014/main" id="{F436FC3D-AA74-4F7B-828D-826A9364D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96" name="Freeform 131">
              <a:extLst>
                <a:ext uri="{FF2B5EF4-FFF2-40B4-BE49-F238E27FC236}">
                  <a16:creationId xmlns:a16="http://schemas.microsoft.com/office/drawing/2014/main" id="{EC531BD4-B018-47F6-8557-B583A2468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97" name="Rectangle 132">
              <a:extLst>
                <a:ext uri="{FF2B5EF4-FFF2-40B4-BE49-F238E27FC236}">
                  <a16:creationId xmlns:a16="http://schemas.microsoft.com/office/drawing/2014/main" id="{A5F19A1C-7B0A-41A2-AAE8-C52333B34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4298" name="Group 133">
              <a:extLst>
                <a:ext uri="{FF2B5EF4-FFF2-40B4-BE49-F238E27FC236}">
                  <a16:creationId xmlns:a16="http://schemas.microsoft.com/office/drawing/2014/main" id="{C06FFD54-95DB-4362-875B-2DD7CCD9F6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4323" name="AutoShape 134">
                <a:extLst>
                  <a:ext uri="{FF2B5EF4-FFF2-40B4-BE49-F238E27FC236}">
                    <a16:creationId xmlns:a16="http://schemas.microsoft.com/office/drawing/2014/main" id="{44933807-582D-4DD2-B673-00F4AEEE8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4324" name="AutoShape 135">
                <a:extLst>
                  <a:ext uri="{FF2B5EF4-FFF2-40B4-BE49-F238E27FC236}">
                    <a16:creationId xmlns:a16="http://schemas.microsoft.com/office/drawing/2014/main" id="{FFF401E5-C05C-4074-8CC8-4BAFE9D3B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4299" name="Rectangle 136">
              <a:extLst>
                <a:ext uri="{FF2B5EF4-FFF2-40B4-BE49-F238E27FC236}">
                  <a16:creationId xmlns:a16="http://schemas.microsoft.com/office/drawing/2014/main" id="{0BF5A2E9-A23D-42AE-975B-7BBA7DBE7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4300" name="Group 137">
              <a:extLst>
                <a:ext uri="{FF2B5EF4-FFF2-40B4-BE49-F238E27FC236}">
                  <a16:creationId xmlns:a16="http://schemas.microsoft.com/office/drawing/2014/main" id="{CA7C7B29-7753-4E54-8B40-DC8D462222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4321" name="AutoShape 138">
                <a:extLst>
                  <a:ext uri="{FF2B5EF4-FFF2-40B4-BE49-F238E27FC236}">
                    <a16:creationId xmlns:a16="http://schemas.microsoft.com/office/drawing/2014/main" id="{E9B6CFBC-EA0E-43D8-BEAB-F5C5D2580B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4322" name="AutoShape 139">
                <a:extLst>
                  <a:ext uri="{FF2B5EF4-FFF2-40B4-BE49-F238E27FC236}">
                    <a16:creationId xmlns:a16="http://schemas.microsoft.com/office/drawing/2014/main" id="{9DD21156-5BC8-45BF-87A0-F61AD0A60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4301" name="Rectangle 140">
              <a:extLst>
                <a:ext uri="{FF2B5EF4-FFF2-40B4-BE49-F238E27FC236}">
                  <a16:creationId xmlns:a16="http://schemas.microsoft.com/office/drawing/2014/main" id="{359CF26F-F3EF-45DB-A342-C573B6E9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4302" name="Rectangle 141">
              <a:extLst>
                <a:ext uri="{FF2B5EF4-FFF2-40B4-BE49-F238E27FC236}">
                  <a16:creationId xmlns:a16="http://schemas.microsoft.com/office/drawing/2014/main" id="{2F720019-7CE3-42C2-928C-C708576CF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4303" name="Group 142">
              <a:extLst>
                <a:ext uri="{FF2B5EF4-FFF2-40B4-BE49-F238E27FC236}">
                  <a16:creationId xmlns:a16="http://schemas.microsoft.com/office/drawing/2014/main" id="{EEC9EBF9-ECFE-426D-BAB6-B20F7C82E5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4319" name="AutoShape 143">
                <a:extLst>
                  <a:ext uri="{FF2B5EF4-FFF2-40B4-BE49-F238E27FC236}">
                    <a16:creationId xmlns:a16="http://schemas.microsoft.com/office/drawing/2014/main" id="{B337646D-E78B-454A-92CE-4C7B55DE8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4320" name="AutoShape 144">
                <a:extLst>
                  <a:ext uri="{FF2B5EF4-FFF2-40B4-BE49-F238E27FC236}">
                    <a16:creationId xmlns:a16="http://schemas.microsoft.com/office/drawing/2014/main" id="{B7C14B8E-C589-4D84-96E2-14A50CB90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4304" name="Freeform 145">
              <a:extLst>
                <a:ext uri="{FF2B5EF4-FFF2-40B4-BE49-F238E27FC236}">
                  <a16:creationId xmlns:a16="http://schemas.microsoft.com/office/drawing/2014/main" id="{50333A3A-D534-48C2-BD1E-E5EEDF5B2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4305" name="Group 146">
              <a:extLst>
                <a:ext uri="{FF2B5EF4-FFF2-40B4-BE49-F238E27FC236}">
                  <a16:creationId xmlns:a16="http://schemas.microsoft.com/office/drawing/2014/main" id="{C2BBEFC0-6409-4A47-A0DC-AAB262CF4E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4317" name="AutoShape 147">
                <a:extLst>
                  <a:ext uri="{FF2B5EF4-FFF2-40B4-BE49-F238E27FC236}">
                    <a16:creationId xmlns:a16="http://schemas.microsoft.com/office/drawing/2014/main" id="{6A7B6E07-9800-4BFB-AF4D-89B53C966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4318" name="AutoShape 148">
                <a:extLst>
                  <a:ext uri="{FF2B5EF4-FFF2-40B4-BE49-F238E27FC236}">
                    <a16:creationId xmlns:a16="http://schemas.microsoft.com/office/drawing/2014/main" id="{5D3B009E-FA95-4D3E-AD7A-363B40D95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4306" name="Rectangle 149">
              <a:extLst>
                <a:ext uri="{FF2B5EF4-FFF2-40B4-BE49-F238E27FC236}">
                  <a16:creationId xmlns:a16="http://schemas.microsoft.com/office/drawing/2014/main" id="{642A8F1C-03DF-44E1-A50F-74F8D53A7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4307" name="Freeform 150">
              <a:extLst>
                <a:ext uri="{FF2B5EF4-FFF2-40B4-BE49-F238E27FC236}">
                  <a16:creationId xmlns:a16="http://schemas.microsoft.com/office/drawing/2014/main" id="{9BA92898-7555-4AEC-AEFD-BC677B0D0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08" name="Freeform 151">
              <a:extLst>
                <a:ext uri="{FF2B5EF4-FFF2-40B4-BE49-F238E27FC236}">
                  <a16:creationId xmlns:a16="http://schemas.microsoft.com/office/drawing/2014/main" id="{89B2A0E6-87C9-47D7-8A72-A50B6621A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09" name="Oval 152">
              <a:extLst>
                <a:ext uri="{FF2B5EF4-FFF2-40B4-BE49-F238E27FC236}">
                  <a16:creationId xmlns:a16="http://schemas.microsoft.com/office/drawing/2014/main" id="{E6375663-A01E-418F-86B4-652C10BEB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4310" name="Freeform 153">
              <a:extLst>
                <a:ext uri="{FF2B5EF4-FFF2-40B4-BE49-F238E27FC236}">
                  <a16:creationId xmlns:a16="http://schemas.microsoft.com/office/drawing/2014/main" id="{9D95E5C4-FB1C-4820-87B1-D06BA2031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11" name="AutoShape 154">
              <a:extLst>
                <a:ext uri="{FF2B5EF4-FFF2-40B4-BE49-F238E27FC236}">
                  <a16:creationId xmlns:a16="http://schemas.microsoft.com/office/drawing/2014/main" id="{090BB279-C04E-406B-8CB1-383ADD490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4312" name="AutoShape 155">
              <a:extLst>
                <a:ext uri="{FF2B5EF4-FFF2-40B4-BE49-F238E27FC236}">
                  <a16:creationId xmlns:a16="http://schemas.microsoft.com/office/drawing/2014/main" id="{9DCF7130-1D4D-4892-A23C-F035A8317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4313" name="Oval 156">
              <a:extLst>
                <a:ext uri="{FF2B5EF4-FFF2-40B4-BE49-F238E27FC236}">
                  <a16:creationId xmlns:a16="http://schemas.microsoft.com/office/drawing/2014/main" id="{719F4A73-BA49-442B-9E95-CEAF6A360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4314" name="Oval 157">
              <a:extLst>
                <a:ext uri="{FF2B5EF4-FFF2-40B4-BE49-F238E27FC236}">
                  <a16:creationId xmlns:a16="http://schemas.microsoft.com/office/drawing/2014/main" id="{66726DD3-0F27-437F-92DD-A16849F5E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4315" name="Oval 158">
              <a:extLst>
                <a:ext uri="{FF2B5EF4-FFF2-40B4-BE49-F238E27FC236}">
                  <a16:creationId xmlns:a16="http://schemas.microsoft.com/office/drawing/2014/main" id="{9C80CC76-AB48-40CF-9FFD-9F34B1351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4316" name="Rectangle 159">
              <a:extLst>
                <a:ext uri="{FF2B5EF4-FFF2-40B4-BE49-F238E27FC236}">
                  <a16:creationId xmlns:a16="http://schemas.microsoft.com/office/drawing/2014/main" id="{EB1FA57C-7357-43F0-B881-7BC01EA2E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94257" name="Group 160">
            <a:extLst>
              <a:ext uri="{FF2B5EF4-FFF2-40B4-BE49-F238E27FC236}">
                <a16:creationId xmlns:a16="http://schemas.microsoft.com/office/drawing/2014/main" id="{57B22424-7619-49BA-93B7-5E555D6231C4}"/>
              </a:ext>
            </a:extLst>
          </p:cNvPr>
          <p:cNvGrpSpPr>
            <a:grpSpLocks/>
          </p:cNvGrpSpPr>
          <p:nvPr/>
        </p:nvGrpSpPr>
        <p:grpSpPr bwMode="auto">
          <a:xfrm>
            <a:off x="3013075" y="3321050"/>
            <a:ext cx="525463" cy="434975"/>
            <a:chOff x="-44" y="1473"/>
            <a:chExt cx="981" cy="1105"/>
          </a:xfrm>
        </p:grpSpPr>
        <p:pic>
          <p:nvPicPr>
            <p:cNvPr id="94291" name="Picture 161" descr="desktop_computer_stylized_medium">
              <a:extLst>
                <a:ext uri="{FF2B5EF4-FFF2-40B4-BE49-F238E27FC236}">
                  <a16:creationId xmlns:a16="http://schemas.microsoft.com/office/drawing/2014/main" id="{A46204AC-C049-48B6-88EF-0696C216D6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4292" name="Freeform 162">
              <a:extLst>
                <a:ext uri="{FF2B5EF4-FFF2-40B4-BE49-F238E27FC236}">
                  <a16:creationId xmlns:a16="http://schemas.microsoft.com/office/drawing/2014/main" id="{E6C37E81-85F4-412A-9543-36554A4DB7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4258" name="Group 163">
            <a:extLst>
              <a:ext uri="{FF2B5EF4-FFF2-40B4-BE49-F238E27FC236}">
                <a16:creationId xmlns:a16="http://schemas.microsoft.com/office/drawing/2014/main" id="{2A739C04-31F5-4319-9DBD-6C546FDA0339}"/>
              </a:ext>
            </a:extLst>
          </p:cNvPr>
          <p:cNvGrpSpPr>
            <a:grpSpLocks/>
          </p:cNvGrpSpPr>
          <p:nvPr/>
        </p:nvGrpSpPr>
        <p:grpSpPr bwMode="auto">
          <a:xfrm>
            <a:off x="8375650" y="3395663"/>
            <a:ext cx="231775" cy="441325"/>
            <a:chOff x="4140" y="429"/>
            <a:chExt cx="1425" cy="2396"/>
          </a:xfrm>
        </p:grpSpPr>
        <p:sp>
          <p:nvSpPr>
            <p:cNvPr id="94259" name="Freeform 164">
              <a:extLst>
                <a:ext uri="{FF2B5EF4-FFF2-40B4-BE49-F238E27FC236}">
                  <a16:creationId xmlns:a16="http://schemas.microsoft.com/office/drawing/2014/main" id="{05C94BE2-BE27-4739-9E66-BA9A1169B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0" name="Rectangle 165">
              <a:extLst>
                <a:ext uri="{FF2B5EF4-FFF2-40B4-BE49-F238E27FC236}">
                  <a16:creationId xmlns:a16="http://schemas.microsoft.com/office/drawing/2014/main" id="{02F4F18B-4F3C-4F32-82A5-4ACA26D7B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4261" name="Freeform 166">
              <a:extLst>
                <a:ext uri="{FF2B5EF4-FFF2-40B4-BE49-F238E27FC236}">
                  <a16:creationId xmlns:a16="http://schemas.microsoft.com/office/drawing/2014/main" id="{EF56A183-9279-4110-B552-3898E6AAC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2" name="Freeform 167">
              <a:extLst>
                <a:ext uri="{FF2B5EF4-FFF2-40B4-BE49-F238E27FC236}">
                  <a16:creationId xmlns:a16="http://schemas.microsoft.com/office/drawing/2014/main" id="{24AEED0B-9BCA-4274-B62A-8381EA6DA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3" name="Rectangle 168">
              <a:extLst>
                <a:ext uri="{FF2B5EF4-FFF2-40B4-BE49-F238E27FC236}">
                  <a16:creationId xmlns:a16="http://schemas.microsoft.com/office/drawing/2014/main" id="{9693EF0C-08B5-441D-B500-4E54A1C24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4264" name="Group 169">
              <a:extLst>
                <a:ext uri="{FF2B5EF4-FFF2-40B4-BE49-F238E27FC236}">
                  <a16:creationId xmlns:a16="http://schemas.microsoft.com/office/drawing/2014/main" id="{78EB890E-8134-46F9-A6DC-8445695BBC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4289" name="AutoShape 170">
                <a:extLst>
                  <a:ext uri="{FF2B5EF4-FFF2-40B4-BE49-F238E27FC236}">
                    <a16:creationId xmlns:a16="http://schemas.microsoft.com/office/drawing/2014/main" id="{9E62EF29-04C5-456E-A54E-9DC70DECA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4290" name="AutoShape 171">
                <a:extLst>
                  <a:ext uri="{FF2B5EF4-FFF2-40B4-BE49-F238E27FC236}">
                    <a16:creationId xmlns:a16="http://schemas.microsoft.com/office/drawing/2014/main" id="{261F8A52-FF1D-47FC-A0CE-E7C0A2264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4265" name="Rectangle 172">
              <a:extLst>
                <a:ext uri="{FF2B5EF4-FFF2-40B4-BE49-F238E27FC236}">
                  <a16:creationId xmlns:a16="http://schemas.microsoft.com/office/drawing/2014/main" id="{A573CBDB-5986-4553-99C8-D28C33B32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4266" name="Group 173">
              <a:extLst>
                <a:ext uri="{FF2B5EF4-FFF2-40B4-BE49-F238E27FC236}">
                  <a16:creationId xmlns:a16="http://schemas.microsoft.com/office/drawing/2014/main" id="{68B015D9-094A-467C-BD41-FAADB2F131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4287" name="AutoShape 174">
                <a:extLst>
                  <a:ext uri="{FF2B5EF4-FFF2-40B4-BE49-F238E27FC236}">
                    <a16:creationId xmlns:a16="http://schemas.microsoft.com/office/drawing/2014/main" id="{E31082CF-EC6B-4380-A3E4-027A62BD41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4288" name="AutoShape 175">
                <a:extLst>
                  <a:ext uri="{FF2B5EF4-FFF2-40B4-BE49-F238E27FC236}">
                    <a16:creationId xmlns:a16="http://schemas.microsoft.com/office/drawing/2014/main" id="{F881E861-CCB0-4A0A-AD2B-5206BBDCB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4267" name="Rectangle 176">
              <a:extLst>
                <a:ext uri="{FF2B5EF4-FFF2-40B4-BE49-F238E27FC236}">
                  <a16:creationId xmlns:a16="http://schemas.microsoft.com/office/drawing/2014/main" id="{FB150FAC-5A71-4ABB-AF2F-49C0BBD6B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4268" name="Rectangle 177">
              <a:extLst>
                <a:ext uri="{FF2B5EF4-FFF2-40B4-BE49-F238E27FC236}">
                  <a16:creationId xmlns:a16="http://schemas.microsoft.com/office/drawing/2014/main" id="{34A6E408-26B0-43DF-8490-4B71A4BB8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4269" name="Group 178">
              <a:extLst>
                <a:ext uri="{FF2B5EF4-FFF2-40B4-BE49-F238E27FC236}">
                  <a16:creationId xmlns:a16="http://schemas.microsoft.com/office/drawing/2014/main" id="{B809BA5E-4471-48A6-92E1-724DB31BA4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4285" name="AutoShape 179">
                <a:extLst>
                  <a:ext uri="{FF2B5EF4-FFF2-40B4-BE49-F238E27FC236}">
                    <a16:creationId xmlns:a16="http://schemas.microsoft.com/office/drawing/2014/main" id="{62D27C79-8556-46C2-919B-2F45C5533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4286" name="AutoShape 180">
                <a:extLst>
                  <a:ext uri="{FF2B5EF4-FFF2-40B4-BE49-F238E27FC236}">
                    <a16:creationId xmlns:a16="http://schemas.microsoft.com/office/drawing/2014/main" id="{957D1B35-08AE-47FE-B818-B6C7B601A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4270" name="Freeform 181">
              <a:extLst>
                <a:ext uri="{FF2B5EF4-FFF2-40B4-BE49-F238E27FC236}">
                  <a16:creationId xmlns:a16="http://schemas.microsoft.com/office/drawing/2014/main" id="{87587881-EAE1-4944-A61E-BEF9F2340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4271" name="Group 182">
              <a:extLst>
                <a:ext uri="{FF2B5EF4-FFF2-40B4-BE49-F238E27FC236}">
                  <a16:creationId xmlns:a16="http://schemas.microsoft.com/office/drawing/2014/main" id="{E9B0DE0A-CF77-4E26-85C4-8740108148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4283" name="AutoShape 183">
                <a:extLst>
                  <a:ext uri="{FF2B5EF4-FFF2-40B4-BE49-F238E27FC236}">
                    <a16:creationId xmlns:a16="http://schemas.microsoft.com/office/drawing/2014/main" id="{75765034-26BB-44A2-90AA-7A14C90BF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4284" name="AutoShape 184">
                <a:extLst>
                  <a:ext uri="{FF2B5EF4-FFF2-40B4-BE49-F238E27FC236}">
                    <a16:creationId xmlns:a16="http://schemas.microsoft.com/office/drawing/2014/main" id="{F6AC9560-BD12-49AB-9C95-05228B970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4272" name="Rectangle 185">
              <a:extLst>
                <a:ext uri="{FF2B5EF4-FFF2-40B4-BE49-F238E27FC236}">
                  <a16:creationId xmlns:a16="http://schemas.microsoft.com/office/drawing/2014/main" id="{18AB74A6-08FC-4B54-84DC-1E1ABEF06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4273" name="Freeform 186">
              <a:extLst>
                <a:ext uri="{FF2B5EF4-FFF2-40B4-BE49-F238E27FC236}">
                  <a16:creationId xmlns:a16="http://schemas.microsoft.com/office/drawing/2014/main" id="{7E58DF7D-31C2-4646-8AAD-B0B94B6EC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74" name="Freeform 187">
              <a:extLst>
                <a:ext uri="{FF2B5EF4-FFF2-40B4-BE49-F238E27FC236}">
                  <a16:creationId xmlns:a16="http://schemas.microsoft.com/office/drawing/2014/main" id="{9A74B83F-662B-405E-ABB1-184AB7690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75" name="Oval 188">
              <a:extLst>
                <a:ext uri="{FF2B5EF4-FFF2-40B4-BE49-F238E27FC236}">
                  <a16:creationId xmlns:a16="http://schemas.microsoft.com/office/drawing/2014/main" id="{5A98044E-9093-4DAF-B0F8-B3FA551E4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4276" name="Freeform 189">
              <a:extLst>
                <a:ext uri="{FF2B5EF4-FFF2-40B4-BE49-F238E27FC236}">
                  <a16:creationId xmlns:a16="http://schemas.microsoft.com/office/drawing/2014/main" id="{85B98376-CC80-4697-8D09-600023527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77" name="AutoShape 190">
              <a:extLst>
                <a:ext uri="{FF2B5EF4-FFF2-40B4-BE49-F238E27FC236}">
                  <a16:creationId xmlns:a16="http://schemas.microsoft.com/office/drawing/2014/main" id="{0EBC9EEA-2126-4DE0-9EE3-138CC2530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4278" name="AutoShape 191">
              <a:extLst>
                <a:ext uri="{FF2B5EF4-FFF2-40B4-BE49-F238E27FC236}">
                  <a16:creationId xmlns:a16="http://schemas.microsoft.com/office/drawing/2014/main" id="{AF5D0C70-632A-4352-A8CA-F542BBCD2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4279" name="Oval 192">
              <a:extLst>
                <a:ext uri="{FF2B5EF4-FFF2-40B4-BE49-F238E27FC236}">
                  <a16:creationId xmlns:a16="http://schemas.microsoft.com/office/drawing/2014/main" id="{BA1C5BEE-0D4B-42CC-ADF5-1D48594A1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4280" name="Oval 193">
              <a:extLst>
                <a:ext uri="{FF2B5EF4-FFF2-40B4-BE49-F238E27FC236}">
                  <a16:creationId xmlns:a16="http://schemas.microsoft.com/office/drawing/2014/main" id="{A842FE73-BE10-4A3A-BF46-2C7D75EE6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4281" name="Oval 194">
              <a:extLst>
                <a:ext uri="{FF2B5EF4-FFF2-40B4-BE49-F238E27FC236}">
                  <a16:creationId xmlns:a16="http://schemas.microsoft.com/office/drawing/2014/main" id="{4E2DD6EB-472D-4181-A4F6-6A7A26D23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4282" name="Rectangle 195">
              <a:extLst>
                <a:ext uri="{FF2B5EF4-FFF2-40B4-BE49-F238E27FC236}">
                  <a16:creationId xmlns:a16="http://schemas.microsoft.com/office/drawing/2014/main" id="{05A5E306-82F1-4F63-BA17-D4B3EFA28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Footer Placeholder 5">
            <a:extLst>
              <a:ext uri="{FF2B5EF4-FFF2-40B4-BE49-F238E27FC236}">
                <a16:creationId xmlns:a16="http://schemas.microsoft.com/office/drawing/2014/main" id="{67EE4B93-2362-4521-8B1C-2BC3230672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95235" name="Slide Number Placeholder 6">
            <a:extLst>
              <a:ext uri="{FF2B5EF4-FFF2-40B4-BE49-F238E27FC236}">
                <a16:creationId xmlns:a16="http://schemas.microsoft.com/office/drawing/2014/main" id="{B046D014-B247-4625-AC5E-56ADFF4C81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DC6C0E26-39D9-4FD6-977B-0ECC415C9E69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95236" name="Freeform 247">
            <a:extLst>
              <a:ext uri="{FF2B5EF4-FFF2-40B4-BE49-F238E27FC236}">
                <a16:creationId xmlns:a16="http://schemas.microsoft.com/office/drawing/2014/main" id="{8454EA3B-0B9A-45A1-863F-A0C244A389B3}"/>
              </a:ext>
            </a:extLst>
          </p:cNvPr>
          <p:cNvSpPr>
            <a:spLocks/>
          </p:cNvSpPr>
          <p:nvPr/>
        </p:nvSpPr>
        <p:spPr bwMode="auto">
          <a:xfrm flipH="1">
            <a:off x="2111375" y="3465513"/>
            <a:ext cx="250825" cy="1201737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5237" name="Group 322">
            <a:extLst>
              <a:ext uri="{FF2B5EF4-FFF2-40B4-BE49-F238E27FC236}">
                <a16:creationId xmlns:a16="http://schemas.microsoft.com/office/drawing/2014/main" id="{E4D5E392-77D6-4C38-B791-B9991A97CE14}"/>
              </a:ext>
            </a:extLst>
          </p:cNvPr>
          <p:cNvGrpSpPr>
            <a:grpSpLocks/>
          </p:cNvGrpSpPr>
          <p:nvPr/>
        </p:nvGrpSpPr>
        <p:grpSpPr bwMode="auto">
          <a:xfrm>
            <a:off x="1716088" y="4425950"/>
            <a:ext cx="525462" cy="434975"/>
            <a:chOff x="-44" y="1473"/>
            <a:chExt cx="981" cy="1105"/>
          </a:xfrm>
        </p:grpSpPr>
        <p:pic>
          <p:nvPicPr>
            <p:cNvPr id="95390" name="Picture 323" descr="desktop_computer_stylized_medium">
              <a:extLst>
                <a:ext uri="{FF2B5EF4-FFF2-40B4-BE49-F238E27FC236}">
                  <a16:creationId xmlns:a16="http://schemas.microsoft.com/office/drawing/2014/main" id="{861F491E-BB30-4BBB-8E3F-58DFEECD4C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391" name="Freeform 324">
              <a:extLst>
                <a:ext uri="{FF2B5EF4-FFF2-40B4-BE49-F238E27FC236}">
                  <a16:creationId xmlns:a16="http://schemas.microsoft.com/office/drawing/2014/main" id="{29A4775F-3900-420C-B8CF-772D6F30450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5238" name="Freeform 254">
            <a:extLst>
              <a:ext uri="{FF2B5EF4-FFF2-40B4-BE49-F238E27FC236}">
                <a16:creationId xmlns:a16="http://schemas.microsoft.com/office/drawing/2014/main" id="{DA994BD2-1AA1-40DF-ADBA-EEA10DD30E5A}"/>
              </a:ext>
            </a:extLst>
          </p:cNvPr>
          <p:cNvSpPr>
            <a:spLocks/>
          </p:cNvSpPr>
          <p:nvPr/>
        </p:nvSpPr>
        <p:spPr bwMode="auto">
          <a:xfrm>
            <a:off x="6959600" y="4970463"/>
            <a:ext cx="250825" cy="1212850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39" name="Freeform 243">
            <a:extLst>
              <a:ext uri="{FF2B5EF4-FFF2-40B4-BE49-F238E27FC236}">
                <a16:creationId xmlns:a16="http://schemas.microsoft.com/office/drawing/2014/main" id="{AF25194F-A53F-47BB-A9D9-B9A7D35934AA}"/>
              </a:ext>
            </a:extLst>
          </p:cNvPr>
          <p:cNvSpPr>
            <a:spLocks/>
          </p:cNvSpPr>
          <p:nvPr/>
        </p:nvSpPr>
        <p:spPr bwMode="auto">
          <a:xfrm flipH="1">
            <a:off x="1066800" y="4667250"/>
            <a:ext cx="250825" cy="1201738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6" name="Rectangle 2">
            <a:extLst>
              <a:ext uri="{FF2B5EF4-FFF2-40B4-BE49-F238E27FC236}">
                <a16:creationId xmlns:a16="http://schemas.microsoft.com/office/drawing/2014/main" id="{0BD430C0-2A5B-446F-BF85-C71950D5C85B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49275" y="1135063"/>
            <a:ext cx="7975600" cy="1905000"/>
          </a:xfrm>
        </p:spPr>
        <p:txBody>
          <a:bodyPr/>
          <a:lstStyle/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one router, </a:t>
            </a:r>
            <a:r>
              <a:rPr lang="en-US" i="1">
                <a:solidFill>
                  <a:srgbClr val="000099"/>
                </a:solidFill>
                <a:ea typeface="ＭＳ Ｐゴシック" charset="0"/>
                <a:cs typeface="+mn-cs"/>
              </a:rPr>
              <a:t>finite</a:t>
            </a:r>
            <a:r>
              <a:rPr lang="en-US">
                <a:ea typeface="ＭＳ Ｐゴシック" charset="0"/>
                <a:cs typeface="+mn-cs"/>
              </a:rPr>
              <a:t> buffers </a:t>
            </a:r>
          </a:p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sender retransmission of timed-out packet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application-layer input = application-layer output:</a:t>
            </a:r>
            <a:r>
              <a:rPr lang="en-US">
                <a:latin typeface="Symbol" charset="0"/>
                <a:ea typeface="ＭＳ Ｐゴシック" charset="0"/>
              </a:rPr>
              <a:t> l</a:t>
            </a:r>
            <a:r>
              <a:rPr lang="en-US" baseline="-25000">
                <a:latin typeface="Arial" charset="0"/>
                <a:ea typeface="ＭＳ Ｐゴシック" charset="0"/>
              </a:rPr>
              <a:t>in </a:t>
            </a:r>
            <a:r>
              <a:rPr lang="en-US">
                <a:latin typeface="Arial" charset="0"/>
                <a:ea typeface="ＭＳ Ｐゴシック" charset="0"/>
              </a:rPr>
              <a:t>= </a:t>
            </a:r>
            <a:r>
              <a:rPr lang="en-US">
                <a:latin typeface="Symbol" charset="0"/>
                <a:ea typeface="ＭＳ Ｐゴシック" charset="0"/>
              </a:rPr>
              <a:t>l</a:t>
            </a:r>
            <a:r>
              <a:rPr lang="en-US" baseline="-25000">
                <a:latin typeface="Arial" charset="0"/>
                <a:ea typeface="ＭＳ Ｐゴシック" charset="0"/>
              </a:rPr>
              <a:t>out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transport-layer input includes </a:t>
            </a:r>
            <a:r>
              <a:rPr lang="en-US" i="1">
                <a:ea typeface="ＭＳ Ｐゴシック" charset="0"/>
              </a:rPr>
              <a:t>retransmissions </a:t>
            </a:r>
            <a:r>
              <a:rPr lang="en-US">
                <a:ea typeface="ＭＳ Ｐゴシック" charset="0"/>
              </a:rPr>
              <a:t>:</a:t>
            </a:r>
            <a:r>
              <a:rPr lang="en-US">
                <a:latin typeface="Symbol" charset="0"/>
                <a:ea typeface="ＭＳ Ｐゴシック" charset="0"/>
              </a:rPr>
              <a:t> l</a:t>
            </a:r>
            <a:r>
              <a:rPr lang="en-US" baseline="-25000">
                <a:latin typeface="Arial" charset="0"/>
                <a:ea typeface="ＭＳ Ｐゴシック" charset="0"/>
              </a:rPr>
              <a:t>in </a:t>
            </a:r>
            <a:r>
              <a:rPr lang="en-US">
                <a:latin typeface="Arial" charset="0"/>
                <a:ea typeface="ＭＳ Ｐゴシック" charset="0"/>
              </a:rPr>
              <a:t>   </a:t>
            </a:r>
            <a:r>
              <a:rPr lang="en-US">
                <a:latin typeface="Symbol" charset="0"/>
                <a:ea typeface="ＭＳ Ｐゴシック" charset="0"/>
              </a:rPr>
              <a:t>l</a:t>
            </a:r>
            <a:r>
              <a:rPr lang="en-US" baseline="-25000">
                <a:latin typeface="Arial" charset="0"/>
                <a:ea typeface="ＭＳ Ｐゴシック" charset="0"/>
              </a:rPr>
              <a:t>in</a:t>
            </a:r>
            <a:endParaRPr lang="en-US" i="1">
              <a:ea typeface="ＭＳ Ｐゴシック" charset="0"/>
            </a:endParaRPr>
          </a:p>
          <a:p>
            <a:pPr>
              <a:buFont typeface="Wingdings" charset="2"/>
              <a:buChar char="§"/>
              <a:defRPr/>
            </a:pPr>
            <a:endParaRPr lang="en-US" sz="2400">
              <a:ea typeface="ＭＳ Ｐゴシック" charset="0"/>
              <a:cs typeface="+mn-cs"/>
            </a:endParaRPr>
          </a:p>
          <a:p>
            <a:pPr>
              <a:buFont typeface="Wingdings" charset="2"/>
              <a:buChar char="§"/>
              <a:defRPr/>
            </a:pPr>
            <a:endParaRPr lang="en-US">
              <a:ea typeface="ＭＳ Ｐゴシック" charset="0"/>
              <a:cs typeface="+mn-cs"/>
            </a:endParaRPr>
          </a:p>
          <a:p>
            <a:pPr>
              <a:buFont typeface="Wingdings" charset="2"/>
              <a:buChar char="§"/>
              <a:defRPr/>
            </a:pPr>
            <a:endParaRPr lang="en-US">
              <a:ea typeface="ＭＳ Ｐゴシック" charset="0"/>
              <a:cs typeface="+mn-cs"/>
            </a:endParaRPr>
          </a:p>
        </p:txBody>
      </p:sp>
      <p:sp>
        <p:nvSpPr>
          <p:cNvPr id="95241" name="Oval 3">
            <a:extLst>
              <a:ext uri="{FF2B5EF4-FFF2-40B4-BE49-F238E27FC236}">
                <a16:creationId xmlns:a16="http://schemas.microsoft.com/office/drawing/2014/main" id="{2CD4B885-C251-4FBF-B248-05169DFDA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5713" y="5326063"/>
            <a:ext cx="1304925" cy="303212"/>
          </a:xfrm>
          <a:prstGeom prst="ellipse">
            <a:avLst/>
          </a:prstGeom>
          <a:solidFill>
            <a:srgbClr val="80808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95242" name="Line 4">
            <a:extLst>
              <a:ext uri="{FF2B5EF4-FFF2-40B4-BE49-F238E27FC236}">
                <a16:creationId xmlns:a16="http://schemas.microsoft.com/office/drawing/2014/main" id="{3A5BB91C-5452-49E3-970B-C88B3E7951EC}"/>
              </a:ext>
            </a:extLst>
          </p:cNvPr>
          <p:cNvSpPr>
            <a:spLocks noChangeShapeType="1"/>
          </p:cNvSpPr>
          <p:nvPr/>
        </p:nvSpPr>
        <p:spPr bwMode="auto">
          <a:xfrm>
            <a:off x="3795713" y="5302250"/>
            <a:ext cx="0" cy="1873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3" name="Line 5">
            <a:extLst>
              <a:ext uri="{FF2B5EF4-FFF2-40B4-BE49-F238E27FC236}">
                <a16:creationId xmlns:a16="http://schemas.microsoft.com/office/drawing/2014/main" id="{F6C9FC2E-0378-47CA-8B66-EBAE05435848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0638" y="5302250"/>
            <a:ext cx="0" cy="187325"/>
          </a:xfrm>
          <a:prstGeom prst="line">
            <a:avLst/>
          </a:prstGeom>
          <a:noFill/>
          <a:ln w="12700">
            <a:solidFill>
              <a:srgbClr val="808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4" name="Rectangle 6">
            <a:extLst>
              <a:ext uri="{FF2B5EF4-FFF2-40B4-BE49-F238E27FC236}">
                <a16:creationId xmlns:a16="http://schemas.microsoft.com/office/drawing/2014/main" id="{F2790C5C-3E70-465C-AC54-CC333991B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5713" y="5302250"/>
            <a:ext cx="309562" cy="184150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5245" name="Rectangle 7">
            <a:extLst>
              <a:ext uri="{FF2B5EF4-FFF2-40B4-BE49-F238E27FC236}">
                <a16:creationId xmlns:a16="http://schemas.microsoft.com/office/drawing/2014/main" id="{C7ED4690-1960-44D8-AA78-DAF1D60DC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0" y="5289550"/>
            <a:ext cx="395288" cy="184150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5246" name="Oval 8">
            <a:extLst>
              <a:ext uri="{FF2B5EF4-FFF2-40B4-BE49-F238E27FC236}">
                <a16:creationId xmlns:a16="http://schemas.microsoft.com/office/drawing/2014/main" id="{7FCD351A-F602-45C1-A480-9518F383C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0950" y="5103813"/>
            <a:ext cx="1306513" cy="352425"/>
          </a:xfrm>
          <a:prstGeom prst="ellipse">
            <a:avLst/>
          </a:prstGeom>
          <a:solidFill>
            <a:srgbClr val="80808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grpSp>
        <p:nvGrpSpPr>
          <p:cNvPr id="95247" name="Group 9">
            <a:extLst>
              <a:ext uri="{FF2B5EF4-FFF2-40B4-BE49-F238E27FC236}">
                <a16:creationId xmlns:a16="http://schemas.microsoft.com/office/drawing/2014/main" id="{39579B0D-50C2-4E71-B3AF-D3B6FFF07A99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5160963"/>
            <a:ext cx="647700" cy="206375"/>
            <a:chOff x="2848" y="848"/>
            <a:chExt cx="140" cy="98"/>
          </a:xfrm>
        </p:grpSpPr>
        <p:sp>
          <p:nvSpPr>
            <p:cNvPr id="95387" name="Line 10">
              <a:extLst>
                <a:ext uri="{FF2B5EF4-FFF2-40B4-BE49-F238E27FC236}">
                  <a16:creationId xmlns:a16="http://schemas.microsoft.com/office/drawing/2014/main" id="{EF3D8CD9-B104-4898-8BC0-6CFD885C55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8" y="848"/>
              <a:ext cx="50" cy="2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388" name="Line 11">
              <a:extLst>
                <a:ext uri="{FF2B5EF4-FFF2-40B4-BE49-F238E27FC236}">
                  <a16:creationId xmlns:a16="http://schemas.microsoft.com/office/drawing/2014/main" id="{59669BA8-F523-46B5-879E-6D0392764E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4" y="946"/>
              <a:ext cx="44" cy="0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389" name="Line 12">
              <a:extLst>
                <a:ext uri="{FF2B5EF4-FFF2-40B4-BE49-F238E27FC236}">
                  <a16:creationId xmlns:a16="http://schemas.microsoft.com/office/drawing/2014/main" id="{F3F79CD3-ED1E-4FA3-9444-EF67CB70F5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4" y="850"/>
              <a:ext cx="52" cy="96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5248" name="Line 13">
            <a:extLst>
              <a:ext uri="{FF2B5EF4-FFF2-40B4-BE49-F238E27FC236}">
                <a16:creationId xmlns:a16="http://schemas.microsoft.com/office/drawing/2014/main" id="{33F10896-1D78-4356-A610-46B59AC91EF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97338" y="5359400"/>
            <a:ext cx="231775" cy="4763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9" name="Line 14">
            <a:extLst>
              <a:ext uri="{FF2B5EF4-FFF2-40B4-BE49-F238E27FC236}">
                <a16:creationId xmlns:a16="http://schemas.microsoft.com/office/drawing/2014/main" id="{6201A5F0-A854-4BF7-BB06-E1AE1022664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41838" y="5159375"/>
            <a:ext cx="203200" cy="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50" name="Line 15">
            <a:extLst>
              <a:ext uri="{FF2B5EF4-FFF2-40B4-BE49-F238E27FC236}">
                <a16:creationId xmlns:a16="http://schemas.microsoft.com/office/drawing/2014/main" id="{39970C65-852A-4698-BB9D-2E8B675D71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10063" y="5159375"/>
            <a:ext cx="241300" cy="200025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51" name="Text Box 16">
            <a:extLst>
              <a:ext uri="{FF2B5EF4-FFF2-40B4-BE49-F238E27FC236}">
                <a16:creationId xmlns:a16="http://schemas.microsoft.com/office/drawing/2014/main" id="{F94CBBFB-597C-442F-97FC-78AA36270A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8275" y="5934075"/>
            <a:ext cx="2136775" cy="50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tx2"/>
                </a:solidFill>
                <a:latin typeface="Arial" panose="020B0604020202020204" pitchFamily="34" charset="0"/>
              </a:rPr>
              <a:t>finite shared output link buffers</a:t>
            </a:r>
            <a:endParaRPr lang="en-US" altLang="en-US" sz="16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5252" name="Line 17">
            <a:extLst>
              <a:ext uri="{FF2B5EF4-FFF2-40B4-BE49-F238E27FC236}">
                <a16:creationId xmlns:a16="http://schemas.microsoft.com/office/drawing/2014/main" id="{A0345AEE-D9DC-4664-BB60-890849E7AEA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24113" y="4856163"/>
            <a:ext cx="1135062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53" name="Line 18">
            <a:extLst>
              <a:ext uri="{FF2B5EF4-FFF2-40B4-BE49-F238E27FC236}">
                <a16:creationId xmlns:a16="http://schemas.microsoft.com/office/drawing/2014/main" id="{2C3FBE12-9533-498F-95FC-CFD6D6E781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21013" y="4856163"/>
            <a:ext cx="538162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5254" name="Group 59">
            <a:extLst>
              <a:ext uri="{FF2B5EF4-FFF2-40B4-BE49-F238E27FC236}">
                <a16:creationId xmlns:a16="http://schemas.microsoft.com/office/drawing/2014/main" id="{DEE5BA0C-AD74-4E73-83E0-89422C033E83}"/>
              </a:ext>
            </a:extLst>
          </p:cNvPr>
          <p:cNvGrpSpPr>
            <a:grpSpLocks/>
          </p:cNvGrpSpPr>
          <p:nvPr/>
        </p:nvGrpSpPr>
        <p:grpSpPr bwMode="auto">
          <a:xfrm>
            <a:off x="2351088" y="3541713"/>
            <a:ext cx="798512" cy="1166812"/>
            <a:chOff x="12762" y="10336"/>
            <a:chExt cx="1027" cy="1700"/>
          </a:xfrm>
        </p:grpSpPr>
        <p:sp>
          <p:nvSpPr>
            <p:cNvPr id="95381" name="Rectangle 60">
              <a:extLst>
                <a:ext uri="{FF2B5EF4-FFF2-40B4-BE49-F238E27FC236}">
                  <a16:creationId xmlns:a16="http://schemas.microsoft.com/office/drawing/2014/main" id="{923A8376-4F1D-42E3-B85E-A48AB9DF9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5382" name="Rectangle 61">
              <a:extLst>
                <a:ext uri="{FF2B5EF4-FFF2-40B4-BE49-F238E27FC236}">
                  <a16:creationId xmlns:a16="http://schemas.microsoft.com/office/drawing/2014/main" id="{B9C9BEC5-9A75-41D0-938D-8992F20DA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5383" name="Line 62">
              <a:extLst>
                <a:ext uri="{FF2B5EF4-FFF2-40B4-BE49-F238E27FC236}">
                  <a16:creationId xmlns:a16="http://schemas.microsoft.com/office/drawing/2014/main" id="{C351D87E-DBC3-476A-B3C9-03BA9268EF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84" name="Line 63">
              <a:extLst>
                <a:ext uri="{FF2B5EF4-FFF2-40B4-BE49-F238E27FC236}">
                  <a16:creationId xmlns:a16="http://schemas.microsoft.com/office/drawing/2014/main" id="{3538808A-4643-4B26-974E-6188AC3CBB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85" name="Line 64">
              <a:extLst>
                <a:ext uri="{FF2B5EF4-FFF2-40B4-BE49-F238E27FC236}">
                  <a16:creationId xmlns:a16="http://schemas.microsoft.com/office/drawing/2014/main" id="{D9A9F62B-0D2D-4A44-9289-192DD5189C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86" name="Line 65">
              <a:extLst>
                <a:ext uri="{FF2B5EF4-FFF2-40B4-BE49-F238E27FC236}">
                  <a16:creationId xmlns:a16="http://schemas.microsoft.com/office/drawing/2014/main" id="{32A62582-5B26-436D-BF85-EA1CCEB4FA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5255" name="Text Box 66">
            <a:extLst>
              <a:ext uri="{FF2B5EF4-FFF2-40B4-BE49-F238E27FC236}">
                <a16:creationId xmlns:a16="http://schemas.microsoft.com/office/drawing/2014/main" id="{7387E8AC-B42D-489A-B233-3EDF9DF6CE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7588" y="4654550"/>
            <a:ext cx="852487" cy="312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tx2"/>
                </a:solidFill>
                <a:latin typeface="Arial" panose="020B0604020202020204" pitchFamily="34" charset="0"/>
              </a:rPr>
              <a:t>Host A</a:t>
            </a:r>
            <a:endParaRPr lang="en-US" altLang="en-US" sz="16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5256" name="Text Box 67">
            <a:extLst>
              <a:ext uri="{FF2B5EF4-FFF2-40B4-BE49-F238E27FC236}">
                <a16:creationId xmlns:a16="http://schemas.microsoft.com/office/drawing/2014/main" id="{10AB9504-D967-4D90-BCC9-FA7ED5879C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8675" y="3427413"/>
            <a:ext cx="1881188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Symbol" panose="05050102010706020507" pitchFamily="18" charset="2"/>
              </a:rPr>
              <a:t>l</a:t>
            </a:r>
            <a:r>
              <a:rPr lang="en-US" altLang="en-US" sz="2000" baseline="-25000">
                <a:solidFill>
                  <a:srgbClr val="FF0000"/>
                </a:solidFill>
                <a:latin typeface="Arial" panose="020B0604020202020204" pitchFamily="34" charset="0"/>
              </a:rPr>
              <a:t>in</a:t>
            </a:r>
            <a:r>
              <a:rPr lang="en-US" altLang="en-US" sz="1600" baseline="-2500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1600">
                <a:solidFill>
                  <a:srgbClr val="FF0000"/>
                </a:solidFill>
                <a:latin typeface="Arial" panose="020B0604020202020204" pitchFamily="34" charset="0"/>
              </a:rPr>
              <a:t>: original data</a:t>
            </a:r>
            <a:endParaRPr lang="en-US" altLang="en-US" sz="16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5257" name="Line 68">
            <a:extLst>
              <a:ext uri="{FF2B5EF4-FFF2-40B4-BE49-F238E27FC236}">
                <a16:creationId xmlns:a16="http://schemas.microsoft.com/office/drawing/2014/main" id="{42DB3D6F-052F-4494-B0C1-10155B6330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85950" y="5961063"/>
            <a:ext cx="538163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5258" name="Group 109">
            <a:extLst>
              <a:ext uri="{FF2B5EF4-FFF2-40B4-BE49-F238E27FC236}">
                <a16:creationId xmlns:a16="http://schemas.microsoft.com/office/drawing/2014/main" id="{9D31B02C-61AA-493D-A1D4-3299625F087A}"/>
              </a:ext>
            </a:extLst>
          </p:cNvPr>
          <p:cNvGrpSpPr>
            <a:grpSpLocks/>
          </p:cNvGrpSpPr>
          <p:nvPr/>
        </p:nvGrpSpPr>
        <p:grpSpPr bwMode="auto">
          <a:xfrm>
            <a:off x="1298575" y="4695825"/>
            <a:ext cx="798513" cy="1166813"/>
            <a:chOff x="12762" y="10336"/>
            <a:chExt cx="1027" cy="1700"/>
          </a:xfrm>
        </p:grpSpPr>
        <p:sp>
          <p:nvSpPr>
            <p:cNvPr id="95375" name="Rectangle 110">
              <a:extLst>
                <a:ext uri="{FF2B5EF4-FFF2-40B4-BE49-F238E27FC236}">
                  <a16:creationId xmlns:a16="http://schemas.microsoft.com/office/drawing/2014/main" id="{9959BFA1-B3C8-4B14-8A1F-C71B49981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5376" name="Rectangle 111">
              <a:extLst>
                <a:ext uri="{FF2B5EF4-FFF2-40B4-BE49-F238E27FC236}">
                  <a16:creationId xmlns:a16="http://schemas.microsoft.com/office/drawing/2014/main" id="{A2A501E6-9F39-431F-A5E3-AFBF2B245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5377" name="Line 112">
              <a:extLst>
                <a:ext uri="{FF2B5EF4-FFF2-40B4-BE49-F238E27FC236}">
                  <a16:creationId xmlns:a16="http://schemas.microsoft.com/office/drawing/2014/main" id="{43F002CC-9A42-47AF-9175-A10B5B2F77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78" name="Line 113">
              <a:extLst>
                <a:ext uri="{FF2B5EF4-FFF2-40B4-BE49-F238E27FC236}">
                  <a16:creationId xmlns:a16="http://schemas.microsoft.com/office/drawing/2014/main" id="{618DBB08-2AEE-428E-A61F-0797108953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79" name="Line 114">
              <a:extLst>
                <a:ext uri="{FF2B5EF4-FFF2-40B4-BE49-F238E27FC236}">
                  <a16:creationId xmlns:a16="http://schemas.microsoft.com/office/drawing/2014/main" id="{AE83686B-1FF4-4ECF-9446-B573F6BEBF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80" name="Line 115">
              <a:extLst>
                <a:ext uri="{FF2B5EF4-FFF2-40B4-BE49-F238E27FC236}">
                  <a16:creationId xmlns:a16="http://schemas.microsoft.com/office/drawing/2014/main" id="{C1256EF7-6855-466B-B854-C4C58EBF58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5259" name="Text Box 116">
            <a:extLst>
              <a:ext uri="{FF2B5EF4-FFF2-40B4-BE49-F238E27FC236}">
                <a16:creationId xmlns:a16="http://schemas.microsoft.com/office/drawing/2014/main" id="{12898BEF-5EDE-45DE-AC0B-4A7D408197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8400" y="6073775"/>
            <a:ext cx="877888" cy="312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tx2"/>
                </a:solidFill>
                <a:latin typeface="Arial" panose="020B0604020202020204" pitchFamily="34" charset="0"/>
              </a:rPr>
              <a:t>Host B</a:t>
            </a:r>
            <a:endParaRPr lang="en-US" altLang="en-US" sz="16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5260" name="Line 117">
            <a:extLst>
              <a:ext uri="{FF2B5EF4-FFF2-40B4-BE49-F238E27FC236}">
                <a16:creationId xmlns:a16="http://schemas.microsoft.com/office/drawing/2014/main" id="{47A9CD0B-37AA-4A81-A8C3-835339BD84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21013" y="5372100"/>
            <a:ext cx="749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61" name="Line 118">
            <a:extLst>
              <a:ext uri="{FF2B5EF4-FFF2-40B4-BE49-F238E27FC236}">
                <a16:creationId xmlns:a16="http://schemas.microsoft.com/office/drawing/2014/main" id="{0C27EB81-24F5-48E3-82FA-45D2628192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10150" y="5372100"/>
            <a:ext cx="7477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62" name="Line 119">
            <a:extLst>
              <a:ext uri="{FF2B5EF4-FFF2-40B4-BE49-F238E27FC236}">
                <a16:creationId xmlns:a16="http://schemas.microsoft.com/office/drawing/2014/main" id="{6B830FDE-FA45-4F31-922E-12ADDC6B6F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60963" y="4856163"/>
            <a:ext cx="1135062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63" name="Line 120">
            <a:extLst>
              <a:ext uri="{FF2B5EF4-FFF2-40B4-BE49-F238E27FC236}">
                <a16:creationId xmlns:a16="http://schemas.microsoft.com/office/drawing/2014/main" id="{75C9BF73-C02A-4901-8E58-A7CE9E7457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49850" y="5973763"/>
            <a:ext cx="6778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64" name="Line 121">
            <a:extLst>
              <a:ext uri="{FF2B5EF4-FFF2-40B4-BE49-F238E27FC236}">
                <a16:creationId xmlns:a16="http://schemas.microsoft.com/office/drawing/2014/main" id="{EB833AD2-D7BA-44E4-996A-3884A8A5CB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59513" y="4868863"/>
            <a:ext cx="5397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5265" name="Group 162">
            <a:extLst>
              <a:ext uri="{FF2B5EF4-FFF2-40B4-BE49-F238E27FC236}">
                <a16:creationId xmlns:a16="http://schemas.microsoft.com/office/drawing/2014/main" id="{D917491E-3791-42AC-B8E7-D00E321CA97E}"/>
              </a:ext>
            </a:extLst>
          </p:cNvPr>
          <p:cNvGrpSpPr>
            <a:grpSpLocks/>
          </p:cNvGrpSpPr>
          <p:nvPr/>
        </p:nvGrpSpPr>
        <p:grpSpPr bwMode="auto">
          <a:xfrm>
            <a:off x="6643688" y="3676650"/>
            <a:ext cx="798512" cy="1166813"/>
            <a:chOff x="12762" y="10336"/>
            <a:chExt cx="1027" cy="1700"/>
          </a:xfrm>
        </p:grpSpPr>
        <p:sp>
          <p:nvSpPr>
            <p:cNvPr id="95369" name="Rectangle 163">
              <a:extLst>
                <a:ext uri="{FF2B5EF4-FFF2-40B4-BE49-F238E27FC236}">
                  <a16:creationId xmlns:a16="http://schemas.microsoft.com/office/drawing/2014/main" id="{77062934-DF93-4657-A90D-372224BD2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5370" name="Rectangle 164">
              <a:extLst>
                <a:ext uri="{FF2B5EF4-FFF2-40B4-BE49-F238E27FC236}">
                  <a16:creationId xmlns:a16="http://schemas.microsoft.com/office/drawing/2014/main" id="{8FF27B34-62BD-46D5-AC4B-2E631615B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5371" name="Line 165">
              <a:extLst>
                <a:ext uri="{FF2B5EF4-FFF2-40B4-BE49-F238E27FC236}">
                  <a16:creationId xmlns:a16="http://schemas.microsoft.com/office/drawing/2014/main" id="{491B7B15-3431-433D-8C47-63457B4F2D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72" name="Line 166">
              <a:extLst>
                <a:ext uri="{FF2B5EF4-FFF2-40B4-BE49-F238E27FC236}">
                  <a16:creationId xmlns:a16="http://schemas.microsoft.com/office/drawing/2014/main" id="{D9058088-2638-4FC3-8BAC-A4FCCEBD72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73" name="Line 167">
              <a:extLst>
                <a:ext uri="{FF2B5EF4-FFF2-40B4-BE49-F238E27FC236}">
                  <a16:creationId xmlns:a16="http://schemas.microsoft.com/office/drawing/2014/main" id="{261B6949-3273-45C1-9891-437AC5F35A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74" name="Line 168">
              <a:extLst>
                <a:ext uri="{FF2B5EF4-FFF2-40B4-BE49-F238E27FC236}">
                  <a16:creationId xmlns:a16="http://schemas.microsoft.com/office/drawing/2014/main" id="{28B8571B-10C3-4B60-B8F4-6FA0E166AB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5266" name="Group 209">
            <a:extLst>
              <a:ext uri="{FF2B5EF4-FFF2-40B4-BE49-F238E27FC236}">
                <a16:creationId xmlns:a16="http://schemas.microsoft.com/office/drawing/2014/main" id="{37802B8C-1BFE-4DA8-9583-4420CD8F9F1B}"/>
              </a:ext>
            </a:extLst>
          </p:cNvPr>
          <p:cNvGrpSpPr>
            <a:grpSpLocks/>
          </p:cNvGrpSpPr>
          <p:nvPr/>
        </p:nvGrpSpPr>
        <p:grpSpPr bwMode="auto">
          <a:xfrm>
            <a:off x="6175375" y="4989513"/>
            <a:ext cx="798513" cy="1168400"/>
            <a:chOff x="12762" y="10336"/>
            <a:chExt cx="1027" cy="1700"/>
          </a:xfrm>
        </p:grpSpPr>
        <p:sp>
          <p:nvSpPr>
            <p:cNvPr id="95363" name="Rectangle 210">
              <a:extLst>
                <a:ext uri="{FF2B5EF4-FFF2-40B4-BE49-F238E27FC236}">
                  <a16:creationId xmlns:a16="http://schemas.microsoft.com/office/drawing/2014/main" id="{4CD0456F-35A6-4572-B326-45890AA26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5364" name="Rectangle 211">
              <a:extLst>
                <a:ext uri="{FF2B5EF4-FFF2-40B4-BE49-F238E27FC236}">
                  <a16:creationId xmlns:a16="http://schemas.microsoft.com/office/drawing/2014/main" id="{75D3383B-1BA4-474B-85FA-42CA4A46B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5365" name="Line 212">
              <a:extLst>
                <a:ext uri="{FF2B5EF4-FFF2-40B4-BE49-F238E27FC236}">
                  <a16:creationId xmlns:a16="http://schemas.microsoft.com/office/drawing/2014/main" id="{17E4D06C-7C9D-47AD-B149-0EAF728D13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66" name="Line 213">
              <a:extLst>
                <a:ext uri="{FF2B5EF4-FFF2-40B4-BE49-F238E27FC236}">
                  <a16:creationId xmlns:a16="http://schemas.microsoft.com/office/drawing/2014/main" id="{7AA09F3A-5938-4E94-8089-9F8B5D96F5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67" name="Line 214">
              <a:extLst>
                <a:ext uri="{FF2B5EF4-FFF2-40B4-BE49-F238E27FC236}">
                  <a16:creationId xmlns:a16="http://schemas.microsoft.com/office/drawing/2014/main" id="{49C55DFA-7C69-4DEA-A9E8-41DED7DD76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68" name="Line 215">
              <a:extLst>
                <a:ext uri="{FF2B5EF4-FFF2-40B4-BE49-F238E27FC236}">
                  <a16:creationId xmlns:a16="http://schemas.microsoft.com/office/drawing/2014/main" id="{23E0C864-7AD6-4F27-B12D-A0DCFCAD5B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5267" name="Oval 216">
            <a:extLst>
              <a:ext uri="{FF2B5EF4-FFF2-40B4-BE49-F238E27FC236}">
                <a16:creationId xmlns:a16="http://schemas.microsoft.com/office/drawing/2014/main" id="{69B5AB9A-89CB-41E5-917F-BF3EFC3C3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3616325"/>
            <a:ext cx="112712" cy="115888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95268" name="Oval 217">
            <a:extLst>
              <a:ext uri="{FF2B5EF4-FFF2-40B4-BE49-F238E27FC236}">
                <a16:creationId xmlns:a16="http://schemas.microsoft.com/office/drawing/2014/main" id="{06D2574C-2309-4AE7-9546-9E6B7339AF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4963" y="4745038"/>
            <a:ext cx="114300" cy="117475"/>
          </a:xfrm>
          <a:prstGeom prst="ellipse">
            <a:avLst/>
          </a:prstGeom>
          <a:solidFill>
            <a:srgbClr val="808080"/>
          </a:solidFill>
          <a:ln w="9525">
            <a:solidFill>
              <a:srgbClr val="808080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95269" name="Text Box 218">
            <a:extLst>
              <a:ext uri="{FF2B5EF4-FFF2-40B4-BE49-F238E27FC236}">
                <a16:creationId xmlns:a16="http://schemas.microsoft.com/office/drawing/2014/main" id="{03007086-470B-4274-B4B5-47C9983A27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3488" y="3629025"/>
            <a:ext cx="590550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Symbol" panose="05050102010706020507" pitchFamily="18" charset="2"/>
              </a:rPr>
              <a:t>l</a:t>
            </a:r>
            <a:r>
              <a:rPr lang="en-US" altLang="en-US" sz="2000" baseline="-25000">
                <a:solidFill>
                  <a:srgbClr val="FF0000"/>
                </a:solidFill>
                <a:latin typeface="Arial" panose="020B0604020202020204" pitchFamily="34" charset="0"/>
              </a:rPr>
              <a:t>out</a:t>
            </a: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5270" name="Line 219">
            <a:extLst>
              <a:ext uri="{FF2B5EF4-FFF2-40B4-BE49-F238E27FC236}">
                <a16:creationId xmlns:a16="http://schemas.microsoft.com/office/drawing/2014/main" id="{3DB47E48-33BA-47E2-A27E-149F4E32AAA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592638" y="5580063"/>
            <a:ext cx="7937" cy="407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5271" name="Group 220">
            <a:extLst>
              <a:ext uri="{FF2B5EF4-FFF2-40B4-BE49-F238E27FC236}">
                <a16:creationId xmlns:a16="http://schemas.microsoft.com/office/drawing/2014/main" id="{4761EC85-82F9-496F-ABAC-12CF38CD9A91}"/>
              </a:ext>
            </a:extLst>
          </p:cNvPr>
          <p:cNvGrpSpPr>
            <a:grpSpLocks/>
          </p:cNvGrpSpPr>
          <p:nvPr/>
        </p:nvGrpSpPr>
        <p:grpSpPr bwMode="auto">
          <a:xfrm>
            <a:off x="4587875" y="5211763"/>
            <a:ext cx="385763" cy="319087"/>
            <a:chOff x="11283" y="10423"/>
            <a:chExt cx="475" cy="374"/>
          </a:xfrm>
        </p:grpSpPr>
        <p:sp>
          <p:nvSpPr>
            <p:cNvPr id="95356" name="Rectangle 221">
              <a:extLst>
                <a:ext uri="{FF2B5EF4-FFF2-40B4-BE49-F238E27FC236}">
                  <a16:creationId xmlns:a16="http://schemas.microsoft.com/office/drawing/2014/main" id="{4B1EDA5E-E368-49D4-B24F-A54ADFE08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3" y="10423"/>
              <a:ext cx="475" cy="37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5357" name="Line 222">
              <a:extLst>
                <a:ext uri="{FF2B5EF4-FFF2-40B4-BE49-F238E27FC236}">
                  <a16:creationId xmlns:a16="http://schemas.microsoft.com/office/drawing/2014/main" id="{C614B5B3-AB09-44AE-A1C6-BE614AADAA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8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58" name="Line 223">
              <a:extLst>
                <a:ext uri="{FF2B5EF4-FFF2-40B4-BE49-F238E27FC236}">
                  <a16:creationId xmlns:a16="http://schemas.microsoft.com/office/drawing/2014/main" id="{006AEEA8-B8FB-40B5-9C90-F9BF6F4982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21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59" name="Line 224">
              <a:extLst>
                <a:ext uri="{FF2B5EF4-FFF2-40B4-BE49-F238E27FC236}">
                  <a16:creationId xmlns:a16="http://schemas.microsoft.com/office/drawing/2014/main" id="{16AB11A9-01B9-40A5-A446-5124464401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5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60" name="Line 225">
              <a:extLst>
                <a:ext uri="{FF2B5EF4-FFF2-40B4-BE49-F238E27FC236}">
                  <a16:creationId xmlns:a16="http://schemas.microsoft.com/office/drawing/2014/main" id="{3EB19B15-A5DF-456F-A854-265534CAB1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91" y="10495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61" name="Line 226">
              <a:extLst>
                <a:ext uri="{FF2B5EF4-FFF2-40B4-BE49-F238E27FC236}">
                  <a16:creationId xmlns:a16="http://schemas.microsoft.com/office/drawing/2014/main" id="{E975D146-C7CE-4069-9DE8-E2700A0077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26" y="10495"/>
              <a:ext cx="2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62" name="Line 227">
              <a:extLst>
                <a:ext uri="{FF2B5EF4-FFF2-40B4-BE49-F238E27FC236}">
                  <a16:creationId xmlns:a16="http://schemas.microsoft.com/office/drawing/2014/main" id="{092C923B-8429-4709-9CF1-CD8E01521E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60" y="10495"/>
              <a:ext cx="3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5272" name="Line 228">
            <a:extLst>
              <a:ext uri="{FF2B5EF4-FFF2-40B4-BE49-F238E27FC236}">
                <a16:creationId xmlns:a16="http://schemas.microsoft.com/office/drawing/2014/main" id="{8EEED894-D262-4627-95F3-EFBC4B28931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5050" y="3995738"/>
            <a:ext cx="339725" cy="0"/>
          </a:xfrm>
          <a:prstGeom prst="line">
            <a:avLst/>
          </a:prstGeom>
          <a:noFill/>
          <a:ln w="38100">
            <a:solidFill>
              <a:srgbClr val="FFFF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73" name="Freeform 229">
            <a:extLst>
              <a:ext uri="{FF2B5EF4-FFF2-40B4-BE49-F238E27FC236}">
                <a16:creationId xmlns:a16="http://schemas.microsoft.com/office/drawing/2014/main" id="{BD98545A-D4E0-404A-9C80-F37C83D9CF33}"/>
              </a:ext>
            </a:extLst>
          </p:cNvPr>
          <p:cNvSpPr>
            <a:spLocks/>
          </p:cNvSpPr>
          <p:nvPr/>
        </p:nvSpPr>
        <p:spPr bwMode="auto">
          <a:xfrm>
            <a:off x="1663700" y="4843463"/>
            <a:ext cx="4854575" cy="1228725"/>
          </a:xfrm>
          <a:custGeom>
            <a:avLst/>
            <a:gdLst>
              <a:gd name="T0" fmla="*/ 0 w 6225"/>
              <a:gd name="T1" fmla="*/ 0 h 1501"/>
              <a:gd name="T2" fmla="*/ 0 w 6225"/>
              <a:gd name="T3" fmla="*/ 2147483646 h 1501"/>
              <a:gd name="T4" fmla="*/ 2147483646 w 6225"/>
              <a:gd name="T5" fmla="*/ 2147483646 h 1501"/>
              <a:gd name="T6" fmla="*/ 2147483646 w 6225"/>
              <a:gd name="T7" fmla="*/ 2147483646 h 1501"/>
              <a:gd name="T8" fmla="*/ 2147483646 w 6225"/>
              <a:gd name="T9" fmla="*/ 2147483646 h 1501"/>
              <a:gd name="T10" fmla="*/ 2147483646 w 6225"/>
              <a:gd name="T11" fmla="*/ 2147483646 h 1501"/>
              <a:gd name="T12" fmla="*/ 2147483646 w 6225"/>
              <a:gd name="T13" fmla="*/ 2147483646 h 1501"/>
              <a:gd name="T14" fmla="*/ 2147483646 w 6225"/>
              <a:gd name="T15" fmla="*/ 2147483646 h 150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225" h="1501">
                <a:moveTo>
                  <a:pt x="0" y="0"/>
                </a:moveTo>
                <a:lnTo>
                  <a:pt x="0" y="1486"/>
                </a:lnTo>
                <a:lnTo>
                  <a:pt x="1005" y="1501"/>
                </a:lnTo>
                <a:lnTo>
                  <a:pt x="1860" y="706"/>
                </a:lnTo>
                <a:lnTo>
                  <a:pt x="5085" y="721"/>
                </a:lnTo>
                <a:lnTo>
                  <a:pt x="4305" y="1456"/>
                </a:lnTo>
                <a:lnTo>
                  <a:pt x="6225" y="1456"/>
                </a:lnTo>
                <a:lnTo>
                  <a:pt x="6220" y="391"/>
                </a:lnTo>
              </a:path>
            </a:pathLst>
          </a:custGeom>
          <a:noFill/>
          <a:ln w="38100" cmpd="sng">
            <a:solidFill>
              <a:srgbClr val="80808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74" name="Freeform 230">
            <a:extLst>
              <a:ext uri="{FF2B5EF4-FFF2-40B4-BE49-F238E27FC236}">
                <a16:creationId xmlns:a16="http://schemas.microsoft.com/office/drawing/2014/main" id="{C2CEBCC2-572C-4493-9CD7-2B27C8EB7D70}"/>
              </a:ext>
            </a:extLst>
          </p:cNvPr>
          <p:cNvSpPr>
            <a:spLocks/>
          </p:cNvSpPr>
          <p:nvPr/>
        </p:nvSpPr>
        <p:spPr bwMode="auto">
          <a:xfrm>
            <a:off x="2822575" y="3676650"/>
            <a:ext cx="4210050" cy="1646238"/>
          </a:xfrm>
          <a:custGeom>
            <a:avLst/>
            <a:gdLst>
              <a:gd name="T0" fmla="*/ 0 w 5400"/>
              <a:gd name="T1" fmla="*/ 0 h 2010"/>
              <a:gd name="T2" fmla="*/ 0 w 5400"/>
              <a:gd name="T3" fmla="*/ 2147483646 h 2010"/>
              <a:gd name="T4" fmla="*/ 2147483646 w 5400"/>
              <a:gd name="T5" fmla="*/ 2147483646 h 2010"/>
              <a:gd name="T6" fmla="*/ 2147483646 w 5400"/>
              <a:gd name="T7" fmla="*/ 2147483646 h 2010"/>
              <a:gd name="T8" fmla="*/ 2147483646 w 5400"/>
              <a:gd name="T9" fmla="*/ 2147483646 h 2010"/>
              <a:gd name="T10" fmla="*/ 2147483646 w 5400"/>
              <a:gd name="T11" fmla="*/ 2147483646 h 2010"/>
              <a:gd name="T12" fmla="*/ 2147483646 w 5400"/>
              <a:gd name="T13" fmla="*/ 2147483646 h 2010"/>
              <a:gd name="T14" fmla="*/ 2147483646 w 5400"/>
              <a:gd name="T15" fmla="*/ 2147483646 h 20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400" h="2010">
                <a:moveTo>
                  <a:pt x="0" y="0"/>
                </a:moveTo>
                <a:lnTo>
                  <a:pt x="0" y="1485"/>
                </a:lnTo>
                <a:lnTo>
                  <a:pt x="1005" y="1500"/>
                </a:lnTo>
                <a:lnTo>
                  <a:pt x="540" y="2010"/>
                </a:lnTo>
                <a:lnTo>
                  <a:pt x="3615" y="2010"/>
                </a:lnTo>
                <a:lnTo>
                  <a:pt x="4350" y="1275"/>
                </a:lnTo>
                <a:lnTo>
                  <a:pt x="5400" y="1290"/>
                </a:lnTo>
                <a:lnTo>
                  <a:pt x="5400" y="120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75" name="Oval 231">
            <a:extLst>
              <a:ext uri="{FF2B5EF4-FFF2-40B4-BE49-F238E27FC236}">
                <a16:creationId xmlns:a16="http://schemas.microsoft.com/office/drawing/2014/main" id="{6C0DAE61-1981-4AC6-8B0C-6A70D5B481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3849688"/>
            <a:ext cx="112712" cy="115887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95276" name="Text Box 232">
            <a:extLst>
              <a:ext uri="{FF2B5EF4-FFF2-40B4-BE49-F238E27FC236}">
                <a16:creationId xmlns:a16="http://schemas.microsoft.com/office/drawing/2014/main" id="{B186498E-F12F-4E45-8019-74FC503E19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1200" y="3756025"/>
            <a:ext cx="2349500" cy="617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Symbol" panose="05050102010706020507" pitchFamily="18" charset="2"/>
              </a:rPr>
              <a:t>l</a:t>
            </a:r>
            <a:r>
              <a:rPr lang="en-US" altLang="en-US" sz="2000">
                <a:solidFill>
                  <a:srgbClr val="FF0000"/>
                </a:solidFill>
                <a:latin typeface="Arial" panose="020B0604020202020204" pitchFamily="34" charset="0"/>
              </a:rPr>
              <a:t>'</a:t>
            </a:r>
            <a:r>
              <a:rPr lang="en-US" altLang="en-US" sz="2000" baseline="-25000">
                <a:solidFill>
                  <a:srgbClr val="FF0000"/>
                </a:solidFill>
                <a:latin typeface="Arial" panose="020B0604020202020204" pitchFamily="34" charset="0"/>
              </a:rPr>
              <a:t>in</a:t>
            </a:r>
            <a:r>
              <a:rPr lang="en-US" altLang="en-US" sz="1800">
                <a:solidFill>
                  <a:srgbClr val="FF0000"/>
                </a:solidFill>
                <a:latin typeface="Arial" panose="020B0604020202020204" pitchFamily="34" charset="0"/>
              </a:rPr>
              <a:t>:</a:t>
            </a:r>
            <a:r>
              <a:rPr lang="en-US" altLang="en-US" sz="140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1600">
                <a:solidFill>
                  <a:srgbClr val="FF0000"/>
                </a:solidFill>
                <a:latin typeface="Arial" panose="020B0604020202020204" pitchFamily="34" charset="0"/>
              </a:rPr>
              <a:t>original data, </a:t>
            </a:r>
            <a:r>
              <a:rPr lang="en-US" altLang="en-US" sz="1600" i="1">
                <a:solidFill>
                  <a:srgbClr val="FF0000"/>
                </a:solidFill>
                <a:latin typeface="Arial" panose="020B0604020202020204" pitchFamily="34" charset="0"/>
              </a:rPr>
              <a:t>plus</a:t>
            </a:r>
            <a:r>
              <a:rPr lang="en-US" altLang="en-US" sz="1600">
                <a:solidFill>
                  <a:srgbClr val="FF0000"/>
                </a:solidFill>
                <a:latin typeface="Arial" panose="020B0604020202020204" pitchFamily="34" charset="0"/>
              </a:rPr>
              <a:t> retransmitted data</a:t>
            </a:r>
            <a:endParaRPr lang="en-US" altLang="en-US" sz="16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5277" name="Line 233">
            <a:extLst>
              <a:ext uri="{FF2B5EF4-FFF2-40B4-BE49-F238E27FC236}">
                <a16:creationId xmlns:a16="http://schemas.microsoft.com/office/drawing/2014/main" id="{A90A501E-A3AB-49F5-A51E-4621AC43693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9888" y="3916363"/>
            <a:ext cx="5143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5278" name="Line 234">
            <a:extLst>
              <a:ext uri="{FF2B5EF4-FFF2-40B4-BE49-F238E27FC236}">
                <a16:creationId xmlns:a16="http://schemas.microsoft.com/office/drawing/2014/main" id="{8C9AFD51-1052-4EF5-A68E-CFC8EC21502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5125" y="3683000"/>
            <a:ext cx="5143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5279" name="Line 235">
            <a:extLst>
              <a:ext uri="{FF2B5EF4-FFF2-40B4-BE49-F238E27FC236}">
                <a16:creationId xmlns:a16="http://schemas.microsoft.com/office/drawing/2014/main" id="{AFCE3D7D-8A2C-4A9E-8620-E93D888E76D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16763" y="3835400"/>
            <a:ext cx="5143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5280" name="Text Box 236">
            <a:extLst>
              <a:ext uri="{FF2B5EF4-FFF2-40B4-BE49-F238E27FC236}">
                <a16:creationId xmlns:a16="http://schemas.microsoft.com/office/drawing/2014/main" id="{CF7378DD-AA14-4372-8FDA-71EAA1D12D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9300" y="2657475"/>
            <a:ext cx="2301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ja-JP" altLang="en-US" sz="2000" i="1">
                <a:latin typeface="Comic Sans MS" panose="030F0702030302020204" pitchFamily="66" charset="0"/>
              </a:rPr>
              <a:t>‘</a:t>
            </a:r>
            <a:endParaRPr lang="en-US" altLang="en-US" sz="2000" i="1">
              <a:latin typeface="Comic Sans MS" panose="030F0702030302020204" pitchFamily="66" charset="0"/>
            </a:endParaRPr>
          </a:p>
        </p:txBody>
      </p:sp>
      <p:grpSp>
        <p:nvGrpSpPr>
          <p:cNvPr id="95281" name="Group 237">
            <a:extLst>
              <a:ext uri="{FF2B5EF4-FFF2-40B4-BE49-F238E27FC236}">
                <a16:creationId xmlns:a16="http://schemas.microsoft.com/office/drawing/2014/main" id="{F66866FD-3341-4858-8655-A65ACB32581B}"/>
              </a:ext>
            </a:extLst>
          </p:cNvPr>
          <p:cNvGrpSpPr>
            <a:grpSpLocks/>
          </p:cNvGrpSpPr>
          <p:nvPr/>
        </p:nvGrpSpPr>
        <p:grpSpPr bwMode="auto">
          <a:xfrm>
            <a:off x="7421563" y="2886075"/>
            <a:ext cx="160337" cy="142875"/>
            <a:chOff x="174" y="3986"/>
            <a:chExt cx="51" cy="62"/>
          </a:xfrm>
        </p:grpSpPr>
        <p:sp>
          <p:nvSpPr>
            <p:cNvPr id="95354" name="Freeform 238">
              <a:extLst>
                <a:ext uri="{FF2B5EF4-FFF2-40B4-BE49-F238E27FC236}">
                  <a16:creationId xmlns:a16="http://schemas.microsoft.com/office/drawing/2014/main" id="{1634B43A-B457-4903-89DD-820EC7FBE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" y="3986"/>
              <a:ext cx="49" cy="48"/>
            </a:xfrm>
            <a:custGeom>
              <a:avLst/>
              <a:gdLst>
                <a:gd name="T0" fmla="*/ 0 w 49"/>
                <a:gd name="T1" fmla="*/ 0 h 62"/>
                <a:gd name="T2" fmla="*/ 49 w 49"/>
                <a:gd name="T3" fmla="*/ 2 h 62"/>
                <a:gd name="T4" fmla="*/ 4 w 49"/>
                <a:gd name="T5" fmla="*/ 4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62">
                  <a:moveTo>
                    <a:pt x="0" y="0"/>
                  </a:moveTo>
                  <a:lnTo>
                    <a:pt x="49" y="32"/>
                  </a:lnTo>
                  <a:lnTo>
                    <a:pt x="4" y="62"/>
                  </a:lnTo>
                </a:path>
              </a:pathLst>
            </a:custGeom>
            <a:solidFill>
              <a:schemeClr val="bg1"/>
            </a:solidFill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5355" name="Line 239">
              <a:extLst>
                <a:ext uri="{FF2B5EF4-FFF2-40B4-BE49-F238E27FC236}">
                  <a16:creationId xmlns:a16="http://schemas.microsoft.com/office/drawing/2014/main" id="{C415D5F1-2EE2-4A04-B62F-6B621A627D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4" y="4048"/>
              <a:ext cx="4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95282" name="Picture 240" descr="underline_base">
            <a:extLst>
              <a:ext uri="{FF2B5EF4-FFF2-40B4-BE49-F238E27FC236}">
                <a16:creationId xmlns:a16="http://schemas.microsoft.com/office/drawing/2014/main" id="{0E7827EE-877F-44F4-885A-FC71CDC4190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9575" y="784225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139" name="Rectangle 241">
            <a:extLst>
              <a:ext uri="{FF2B5EF4-FFF2-40B4-BE49-F238E27FC236}">
                <a16:creationId xmlns:a16="http://schemas.microsoft.com/office/drawing/2014/main" id="{3BB810FE-83FA-4671-BDF5-20FECEBAC9A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0200" y="115888"/>
            <a:ext cx="7772400" cy="873125"/>
          </a:xfrm>
        </p:spPr>
        <p:txBody>
          <a:bodyPr/>
          <a:lstStyle/>
          <a:p>
            <a:pPr>
              <a:defRPr/>
            </a:pPr>
            <a:r>
              <a:rPr lang="en-US" sz="3600">
                <a:ea typeface="ＭＳ Ｐゴシック" charset="0"/>
                <a:cs typeface="+mj-cs"/>
              </a:rPr>
              <a:t>Causes/costs of congestion: scenario 2</a:t>
            </a:r>
            <a:r>
              <a:rPr lang="en-US">
                <a:ea typeface="ＭＳ Ｐゴシック" charset="0"/>
                <a:cs typeface="+mj-cs"/>
              </a:rPr>
              <a:t> </a:t>
            </a:r>
          </a:p>
        </p:txBody>
      </p:sp>
      <p:sp>
        <p:nvSpPr>
          <p:cNvPr id="95284" name="Freeform 250">
            <a:extLst>
              <a:ext uri="{FF2B5EF4-FFF2-40B4-BE49-F238E27FC236}">
                <a16:creationId xmlns:a16="http://schemas.microsoft.com/office/drawing/2014/main" id="{8BBC7E7A-8E9F-4150-819C-01C8BDFC359D}"/>
              </a:ext>
            </a:extLst>
          </p:cNvPr>
          <p:cNvSpPr>
            <a:spLocks/>
          </p:cNvSpPr>
          <p:nvPr/>
        </p:nvSpPr>
        <p:spPr bwMode="auto">
          <a:xfrm>
            <a:off x="7416800" y="3665538"/>
            <a:ext cx="250825" cy="1212850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5285" name="Group 256">
            <a:extLst>
              <a:ext uri="{FF2B5EF4-FFF2-40B4-BE49-F238E27FC236}">
                <a16:creationId xmlns:a16="http://schemas.microsoft.com/office/drawing/2014/main" id="{34973CA5-0657-429B-8B82-29BF2C06046F}"/>
              </a:ext>
            </a:extLst>
          </p:cNvPr>
          <p:cNvGrpSpPr>
            <a:grpSpLocks/>
          </p:cNvGrpSpPr>
          <p:nvPr/>
        </p:nvGrpSpPr>
        <p:grpSpPr bwMode="auto">
          <a:xfrm>
            <a:off x="7553325" y="4564063"/>
            <a:ext cx="231775" cy="441325"/>
            <a:chOff x="4140" y="429"/>
            <a:chExt cx="1425" cy="2396"/>
          </a:xfrm>
        </p:grpSpPr>
        <p:sp>
          <p:nvSpPr>
            <p:cNvPr id="95322" name="Freeform 257">
              <a:extLst>
                <a:ext uri="{FF2B5EF4-FFF2-40B4-BE49-F238E27FC236}">
                  <a16:creationId xmlns:a16="http://schemas.microsoft.com/office/drawing/2014/main" id="{610D3DD1-0EC9-43A7-B3D9-161922661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3" name="Rectangle 258">
              <a:extLst>
                <a:ext uri="{FF2B5EF4-FFF2-40B4-BE49-F238E27FC236}">
                  <a16:creationId xmlns:a16="http://schemas.microsoft.com/office/drawing/2014/main" id="{19A8C0D3-4561-4005-AAE2-70B547855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5324" name="Freeform 259">
              <a:extLst>
                <a:ext uri="{FF2B5EF4-FFF2-40B4-BE49-F238E27FC236}">
                  <a16:creationId xmlns:a16="http://schemas.microsoft.com/office/drawing/2014/main" id="{0DAB3D7A-B1F2-4E75-857B-43105763D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5" name="Freeform 260">
              <a:extLst>
                <a:ext uri="{FF2B5EF4-FFF2-40B4-BE49-F238E27FC236}">
                  <a16:creationId xmlns:a16="http://schemas.microsoft.com/office/drawing/2014/main" id="{3FB666E2-F213-42C3-A44F-B7F4F8A16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6" name="Rectangle 261">
              <a:extLst>
                <a:ext uri="{FF2B5EF4-FFF2-40B4-BE49-F238E27FC236}">
                  <a16:creationId xmlns:a16="http://schemas.microsoft.com/office/drawing/2014/main" id="{9E677338-9AE8-4295-AEDA-E56C63268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5327" name="Group 262">
              <a:extLst>
                <a:ext uri="{FF2B5EF4-FFF2-40B4-BE49-F238E27FC236}">
                  <a16:creationId xmlns:a16="http://schemas.microsoft.com/office/drawing/2014/main" id="{5A40DAD2-909A-4FFE-A109-DC3E94B5AE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5352" name="AutoShape 263">
                <a:extLst>
                  <a:ext uri="{FF2B5EF4-FFF2-40B4-BE49-F238E27FC236}">
                    <a16:creationId xmlns:a16="http://schemas.microsoft.com/office/drawing/2014/main" id="{336FBE63-5EAA-4C2F-8373-14D1B6753B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5353" name="AutoShape 264">
                <a:extLst>
                  <a:ext uri="{FF2B5EF4-FFF2-40B4-BE49-F238E27FC236}">
                    <a16:creationId xmlns:a16="http://schemas.microsoft.com/office/drawing/2014/main" id="{5FC2E248-A11F-4B9B-8BC4-413269A9C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5328" name="Rectangle 265">
              <a:extLst>
                <a:ext uri="{FF2B5EF4-FFF2-40B4-BE49-F238E27FC236}">
                  <a16:creationId xmlns:a16="http://schemas.microsoft.com/office/drawing/2014/main" id="{8BED5918-650D-41C4-B66B-84596C7E88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5329" name="Group 266">
              <a:extLst>
                <a:ext uri="{FF2B5EF4-FFF2-40B4-BE49-F238E27FC236}">
                  <a16:creationId xmlns:a16="http://schemas.microsoft.com/office/drawing/2014/main" id="{982BABDE-A8F2-4C74-B999-D57EAB1132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5350" name="AutoShape 267">
                <a:extLst>
                  <a:ext uri="{FF2B5EF4-FFF2-40B4-BE49-F238E27FC236}">
                    <a16:creationId xmlns:a16="http://schemas.microsoft.com/office/drawing/2014/main" id="{9335DDDF-9683-43C6-A981-17A2EAE58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5351" name="AutoShape 268">
                <a:extLst>
                  <a:ext uri="{FF2B5EF4-FFF2-40B4-BE49-F238E27FC236}">
                    <a16:creationId xmlns:a16="http://schemas.microsoft.com/office/drawing/2014/main" id="{ACEA09E0-0E70-4A24-ADBC-B6F8BE0E9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5330" name="Rectangle 269">
              <a:extLst>
                <a:ext uri="{FF2B5EF4-FFF2-40B4-BE49-F238E27FC236}">
                  <a16:creationId xmlns:a16="http://schemas.microsoft.com/office/drawing/2014/main" id="{EFE2F206-404A-49AE-9BA0-2AD0BA25A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5331" name="Rectangle 270">
              <a:extLst>
                <a:ext uri="{FF2B5EF4-FFF2-40B4-BE49-F238E27FC236}">
                  <a16:creationId xmlns:a16="http://schemas.microsoft.com/office/drawing/2014/main" id="{3F29FDFB-B0F5-44CE-9FBA-4E98FDF4E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5332" name="Group 271">
              <a:extLst>
                <a:ext uri="{FF2B5EF4-FFF2-40B4-BE49-F238E27FC236}">
                  <a16:creationId xmlns:a16="http://schemas.microsoft.com/office/drawing/2014/main" id="{820C1B5B-9022-4971-B7F6-295C14820C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5348" name="AutoShape 272">
                <a:extLst>
                  <a:ext uri="{FF2B5EF4-FFF2-40B4-BE49-F238E27FC236}">
                    <a16:creationId xmlns:a16="http://schemas.microsoft.com/office/drawing/2014/main" id="{7F566FA4-5840-45D5-BA08-5AB2A1660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5349" name="AutoShape 273">
                <a:extLst>
                  <a:ext uri="{FF2B5EF4-FFF2-40B4-BE49-F238E27FC236}">
                    <a16:creationId xmlns:a16="http://schemas.microsoft.com/office/drawing/2014/main" id="{1872363A-8585-473D-8FF0-27BD78EFE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5333" name="Freeform 274">
              <a:extLst>
                <a:ext uri="{FF2B5EF4-FFF2-40B4-BE49-F238E27FC236}">
                  <a16:creationId xmlns:a16="http://schemas.microsoft.com/office/drawing/2014/main" id="{97C3F728-0576-4822-89C9-C96C86AB4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334" name="Group 275">
              <a:extLst>
                <a:ext uri="{FF2B5EF4-FFF2-40B4-BE49-F238E27FC236}">
                  <a16:creationId xmlns:a16="http://schemas.microsoft.com/office/drawing/2014/main" id="{B0475B9F-ECEC-45FD-B9BB-EC0911485D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5346" name="AutoShape 276">
                <a:extLst>
                  <a:ext uri="{FF2B5EF4-FFF2-40B4-BE49-F238E27FC236}">
                    <a16:creationId xmlns:a16="http://schemas.microsoft.com/office/drawing/2014/main" id="{747B29BC-D9AB-42A4-B74E-D4339C33A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5347" name="AutoShape 277">
                <a:extLst>
                  <a:ext uri="{FF2B5EF4-FFF2-40B4-BE49-F238E27FC236}">
                    <a16:creationId xmlns:a16="http://schemas.microsoft.com/office/drawing/2014/main" id="{24B17C91-B9E4-42C6-B7EE-D2AB2747F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5335" name="Rectangle 278">
              <a:extLst>
                <a:ext uri="{FF2B5EF4-FFF2-40B4-BE49-F238E27FC236}">
                  <a16:creationId xmlns:a16="http://schemas.microsoft.com/office/drawing/2014/main" id="{CABFA418-FB6C-4DEA-93CF-8CE276304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5336" name="Freeform 279">
              <a:extLst>
                <a:ext uri="{FF2B5EF4-FFF2-40B4-BE49-F238E27FC236}">
                  <a16:creationId xmlns:a16="http://schemas.microsoft.com/office/drawing/2014/main" id="{9B384391-13F3-4715-A782-D2E0D4F3D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37" name="Freeform 280">
              <a:extLst>
                <a:ext uri="{FF2B5EF4-FFF2-40B4-BE49-F238E27FC236}">
                  <a16:creationId xmlns:a16="http://schemas.microsoft.com/office/drawing/2014/main" id="{A4C5AE0C-78D6-4563-A000-A896F1998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38" name="Oval 281">
              <a:extLst>
                <a:ext uri="{FF2B5EF4-FFF2-40B4-BE49-F238E27FC236}">
                  <a16:creationId xmlns:a16="http://schemas.microsoft.com/office/drawing/2014/main" id="{D2984733-E036-4D2A-B52E-478352437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5339" name="Freeform 282">
              <a:extLst>
                <a:ext uri="{FF2B5EF4-FFF2-40B4-BE49-F238E27FC236}">
                  <a16:creationId xmlns:a16="http://schemas.microsoft.com/office/drawing/2014/main" id="{85492CD9-015D-4F57-BFCD-570CFC391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40" name="AutoShape 283">
              <a:extLst>
                <a:ext uri="{FF2B5EF4-FFF2-40B4-BE49-F238E27FC236}">
                  <a16:creationId xmlns:a16="http://schemas.microsoft.com/office/drawing/2014/main" id="{A29336C4-1EE8-4C2A-9D4A-2227877BE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5341" name="AutoShape 284">
              <a:extLst>
                <a:ext uri="{FF2B5EF4-FFF2-40B4-BE49-F238E27FC236}">
                  <a16:creationId xmlns:a16="http://schemas.microsoft.com/office/drawing/2014/main" id="{51C50051-8C82-4FB1-BD97-FD9F8C15C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5342" name="Oval 285">
              <a:extLst>
                <a:ext uri="{FF2B5EF4-FFF2-40B4-BE49-F238E27FC236}">
                  <a16:creationId xmlns:a16="http://schemas.microsoft.com/office/drawing/2014/main" id="{789AE39B-6EA2-4A5B-8140-2ADE63C9C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5343" name="Oval 286">
              <a:extLst>
                <a:ext uri="{FF2B5EF4-FFF2-40B4-BE49-F238E27FC236}">
                  <a16:creationId xmlns:a16="http://schemas.microsoft.com/office/drawing/2014/main" id="{DD159791-9D49-4B6B-B0CB-5CCF1F97B4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344" name="Oval 287">
              <a:extLst>
                <a:ext uri="{FF2B5EF4-FFF2-40B4-BE49-F238E27FC236}">
                  <a16:creationId xmlns:a16="http://schemas.microsoft.com/office/drawing/2014/main" id="{D7F811CA-0470-401A-82CE-405211141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5345" name="Rectangle 288">
              <a:extLst>
                <a:ext uri="{FF2B5EF4-FFF2-40B4-BE49-F238E27FC236}">
                  <a16:creationId xmlns:a16="http://schemas.microsoft.com/office/drawing/2014/main" id="{41BA39B7-B678-46B9-8101-7C006A3A7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95286" name="Group 289">
            <a:extLst>
              <a:ext uri="{FF2B5EF4-FFF2-40B4-BE49-F238E27FC236}">
                <a16:creationId xmlns:a16="http://schemas.microsoft.com/office/drawing/2014/main" id="{B4C6A538-6C5D-4084-A3B6-B96331400CFC}"/>
              </a:ext>
            </a:extLst>
          </p:cNvPr>
          <p:cNvGrpSpPr>
            <a:grpSpLocks/>
          </p:cNvGrpSpPr>
          <p:nvPr/>
        </p:nvGrpSpPr>
        <p:grpSpPr bwMode="auto">
          <a:xfrm>
            <a:off x="7135813" y="5867400"/>
            <a:ext cx="231775" cy="441325"/>
            <a:chOff x="4140" y="429"/>
            <a:chExt cx="1425" cy="2396"/>
          </a:xfrm>
        </p:grpSpPr>
        <p:sp>
          <p:nvSpPr>
            <p:cNvPr id="95290" name="Freeform 290">
              <a:extLst>
                <a:ext uri="{FF2B5EF4-FFF2-40B4-BE49-F238E27FC236}">
                  <a16:creationId xmlns:a16="http://schemas.microsoft.com/office/drawing/2014/main" id="{F7C43408-F231-40EF-961F-CF09722A2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1" name="Rectangle 291">
              <a:extLst>
                <a:ext uri="{FF2B5EF4-FFF2-40B4-BE49-F238E27FC236}">
                  <a16:creationId xmlns:a16="http://schemas.microsoft.com/office/drawing/2014/main" id="{F84FAEAF-4587-4307-BB10-64B0985D7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5292" name="Freeform 292">
              <a:extLst>
                <a:ext uri="{FF2B5EF4-FFF2-40B4-BE49-F238E27FC236}">
                  <a16:creationId xmlns:a16="http://schemas.microsoft.com/office/drawing/2014/main" id="{1C6EE0F5-E351-4A70-A283-26B1A9ADA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3" name="Freeform 293">
              <a:extLst>
                <a:ext uri="{FF2B5EF4-FFF2-40B4-BE49-F238E27FC236}">
                  <a16:creationId xmlns:a16="http://schemas.microsoft.com/office/drawing/2014/main" id="{9A544E50-7D65-4530-BF1E-5DD88EB58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4" name="Rectangle 294">
              <a:extLst>
                <a:ext uri="{FF2B5EF4-FFF2-40B4-BE49-F238E27FC236}">
                  <a16:creationId xmlns:a16="http://schemas.microsoft.com/office/drawing/2014/main" id="{71CCA18F-121D-455F-9450-88CC354BC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5295" name="Group 295">
              <a:extLst>
                <a:ext uri="{FF2B5EF4-FFF2-40B4-BE49-F238E27FC236}">
                  <a16:creationId xmlns:a16="http://schemas.microsoft.com/office/drawing/2014/main" id="{18596BC3-4955-4E22-B42A-DAF776BC88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5320" name="AutoShape 296">
                <a:extLst>
                  <a:ext uri="{FF2B5EF4-FFF2-40B4-BE49-F238E27FC236}">
                    <a16:creationId xmlns:a16="http://schemas.microsoft.com/office/drawing/2014/main" id="{08C122FC-C126-4396-A4C1-47E11E40D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5321" name="AutoShape 297">
                <a:extLst>
                  <a:ext uri="{FF2B5EF4-FFF2-40B4-BE49-F238E27FC236}">
                    <a16:creationId xmlns:a16="http://schemas.microsoft.com/office/drawing/2014/main" id="{F133B39A-1405-4645-B096-4940E3367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5296" name="Rectangle 298">
              <a:extLst>
                <a:ext uri="{FF2B5EF4-FFF2-40B4-BE49-F238E27FC236}">
                  <a16:creationId xmlns:a16="http://schemas.microsoft.com/office/drawing/2014/main" id="{792D0EA4-383E-425C-9EE8-6675AF28C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5297" name="Group 299">
              <a:extLst>
                <a:ext uri="{FF2B5EF4-FFF2-40B4-BE49-F238E27FC236}">
                  <a16:creationId xmlns:a16="http://schemas.microsoft.com/office/drawing/2014/main" id="{FC707789-B893-4616-8D6A-625D69A78A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5318" name="AutoShape 300">
                <a:extLst>
                  <a:ext uri="{FF2B5EF4-FFF2-40B4-BE49-F238E27FC236}">
                    <a16:creationId xmlns:a16="http://schemas.microsoft.com/office/drawing/2014/main" id="{3008F853-0113-4AB7-844D-0F02E2A66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5319" name="AutoShape 301">
                <a:extLst>
                  <a:ext uri="{FF2B5EF4-FFF2-40B4-BE49-F238E27FC236}">
                    <a16:creationId xmlns:a16="http://schemas.microsoft.com/office/drawing/2014/main" id="{EE78F778-8C01-4626-92E7-D996C9837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5298" name="Rectangle 302">
              <a:extLst>
                <a:ext uri="{FF2B5EF4-FFF2-40B4-BE49-F238E27FC236}">
                  <a16:creationId xmlns:a16="http://schemas.microsoft.com/office/drawing/2014/main" id="{B4BD718E-12A0-45D4-82BC-426FAB7AD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5299" name="Rectangle 303">
              <a:extLst>
                <a:ext uri="{FF2B5EF4-FFF2-40B4-BE49-F238E27FC236}">
                  <a16:creationId xmlns:a16="http://schemas.microsoft.com/office/drawing/2014/main" id="{CBB65ED5-7A24-4938-85FD-FF7C5BD2B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5300" name="Group 304">
              <a:extLst>
                <a:ext uri="{FF2B5EF4-FFF2-40B4-BE49-F238E27FC236}">
                  <a16:creationId xmlns:a16="http://schemas.microsoft.com/office/drawing/2014/main" id="{920EB3E0-961C-4A8B-BFDE-60346BA8BC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5316" name="AutoShape 305">
                <a:extLst>
                  <a:ext uri="{FF2B5EF4-FFF2-40B4-BE49-F238E27FC236}">
                    <a16:creationId xmlns:a16="http://schemas.microsoft.com/office/drawing/2014/main" id="{25B1F072-2A68-4CCB-AB39-E6F254C8B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5317" name="AutoShape 306">
                <a:extLst>
                  <a:ext uri="{FF2B5EF4-FFF2-40B4-BE49-F238E27FC236}">
                    <a16:creationId xmlns:a16="http://schemas.microsoft.com/office/drawing/2014/main" id="{F3D3FC40-10FB-4A62-B704-1D36CD937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5301" name="Freeform 307">
              <a:extLst>
                <a:ext uri="{FF2B5EF4-FFF2-40B4-BE49-F238E27FC236}">
                  <a16:creationId xmlns:a16="http://schemas.microsoft.com/office/drawing/2014/main" id="{7FA2D5ED-EEAD-436C-BEC3-9CEFB0326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302" name="Group 308">
              <a:extLst>
                <a:ext uri="{FF2B5EF4-FFF2-40B4-BE49-F238E27FC236}">
                  <a16:creationId xmlns:a16="http://schemas.microsoft.com/office/drawing/2014/main" id="{030AF853-24A3-4128-BB25-15DD9329F1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5314" name="AutoShape 309">
                <a:extLst>
                  <a:ext uri="{FF2B5EF4-FFF2-40B4-BE49-F238E27FC236}">
                    <a16:creationId xmlns:a16="http://schemas.microsoft.com/office/drawing/2014/main" id="{6C593021-9D96-42DC-A5AE-8E1A579EFD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5315" name="AutoShape 310">
                <a:extLst>
                  <a:ext uri="{FF2B5EF4-FFF2-40B4-BE49-F238E27FC236}">
                    <a16:creationId xmlns:a16="http://schemas.microsoft.com/office/drawing/2014/main" id="{FE94CE5D-A8F5-437F-8CEF-2EB054774F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5303" name="Rectangle 311">
              <a:extLst>
                <a:ext uri="{FF2B5EF4-FFF2-40B4-BE49-F238E27FC236}">
                  <a16:creationId xmlns:a16="http://schemas.microsoft.com/office/drawing/2014/main" id="{A1DCAE55-7C4D-4EAB-8DC3-17BD70543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5304" name="Freeform 312">
              <a:extLst>
                <a:ext uri="{FF2B5EF4-FFF2-40B4-BE49-F238E27FC236}">
                  <a16:creationId xmlns:a16="http://schemas.microsoft.com/office/drawing/2014/main" id="{DFE0C694-9494-41B7-A035-819B0304A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5" name="Freeform 313">
              <a:extLst>
                <a:ext uri="{FF2B5EF4-FFF2-40B4-BE49-F238E27FC236}">
                  <a16:creationId xmlns:a16="http://schemas.microsoft.com/office/drawing/2014/main" id="{3B99D587-E421-4A56-B5A6-F6EF95583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6" name="Oval 314">
              <a:extLst>
                <a:ext uri="{FF2B5EF4-FFF2-40B4-BE49-F238E27FC236}">
                  <a16:creationId xmlns:a16="http://schemas.microsoft.com/office/drawing/2014/main" id="{43F44361-5082-4311-9497-3CE2F9F5E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5307" name="Freeform 315">
              <a:extLst>
                <a:ext uri="{FF2B5EF4-FFF2-40B4-BE49-F238E27FC236}">
                  <a16:creationId xmlns:a16="http://schemas.microsoft.com/office/drawing/2014/main" id="{6C6FA2A0-546E-4526-9C37-05218543D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8" name="AutoShape 316">
              <a:extLst>
                <a:ext uri="{FF2B5EF4-FFF2-40B4-BE49-F238E27FC236}">
                  <a16:creationId xmlns:a16="http://schemas.microsoft.com/office/drawing/2014/main" id="{ED1A1A67-282B-4B28-AC56-63887381F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5309" name="AutoShape 317">
              <a:extLst>
                <a:ext uri="{FF2B5EF4-FFF2-40B4-BE49-F238E27FC236}">
                  <a16:creationId xmlns:a16="http://schemas.microsoft.com/office/drawing/2014/main" id="{A48DFD2C-DB91-46E8-938A-8B4A60259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5310" name="Oval 318">
              <a:extLst>
                <a:ext uri="{FF2B5EF4-FFF2-40B4-BE49-F238E27FC236}">
                  <a16:creationId xmlns:a16="http://schemas.microsoft.com/office/drawing/2014/main" id="{CC37E9B1-E3C7-41F2-8FB7-1FA60413E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5311" name="Oval 319">
              <a:extLst>
                <a:ext uri="{FF2B5EF4-FFF2-40B4-BE49-F238E27FC236}">
                  <a16:creationId xmlns:a16="http://schemas.microsoft.com/office/drawing/2014/main" id="{6163398D-79E9-46D9-959F-130523A9F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312" name="Oval 320">
              <a:extLst>
                <a:ext uri="{FF2B5EF4-FFF2-40B4-BE49-F238E27FC236}">
                  <a16:creationId xmlns:a16="http://schemas.microsoft.com/office/drawing/2014/main" id="{83965890-8E29-4FFF-81B7-16041CD41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5313" name="Rectangle 321">
              <a:extLst>
                <a:ext uri="{FF2B5EF4-FFF2-40B4-BE49-F238E27FC236}">
                  <a16:creationId xmlns:a16="http://schemas.microsoft.com/office/drawing/2014/main" id="{9229FE6C-D59C-4650-9BCB-09DEEC90B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95287" name="Group 325">
            <a:extLst>
              <a:ext uri="{FF2B5EF4-FFF2-40B4-BE49-F238E27FC236}">
                <a16:creationId xmlns:a16="http://schemas.microsoft.com/office/drawing/2014/main" id="{329C8E49-03D2-4A02-A8CC-4DD26280AC5C}"/>
              </a:ext>
            </a:extLst>
          </p:cNvPr>
          <p:cNvGrpSpPr>
            <a:grpSpLocks/>
          </p:cNvGrpSpPr>
          <p:nvPr/>
        </p:nvGrpSpPr>
        <p:grpSpPr bwMode="auto">
          <a:xfrm>
            <a:off x="661988" y="5594350"/>
            <a:ext cx="525462" cy="434975"/>
            <a:chOff x="-44" y="1473"/>
            <a:chExt cx="981" cy="1105"/>
          </a:xfrm>
        </p:grpSpPr>
        <p:pic>
          <p:nvPicPr>
            <p:cNvPr id="95288" name="Picture 326" descr="desktop_computer_stylized_medium">
              <a:extLst>
                <a:ext uri="{FF2B5EF4-FFF2-40B4-BE49-F238E27FC236}">
                  <a16:creationId xmlns:a16="http://schemas.microsoft.com/office/drawing/2014/main" id="{F1BD3911-E629-48B0-AED4-0CE9AF4930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89" name="Freeform 327">
              <a:extLst>
                <a:ext uri="{FF2B5EF4-FFF2-40B4-BE49-F238E27FC236}">
                  <a16:creationId xmlns:a16="http://schemas.microsoft.com/office/drawing/2014/main" id="{3A51D527-C881-4B7B-87C3-35AFF9992B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Footer Placeholder 5">
            <a:extLst>
              <a:ext uri="{FF2B5EF4-FFF2-40B4-BE49-F238E27FC236}">
                <a16:creationId xmlns:a16="http://schemas.microsoft.com/office/drawing/2014/main" id="{A569BE00-CFD0-4A2F-9726-03E4D68335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96259" name="Slide Number Placeholder 6">
            <a:extLst>
              <a:ext uri="{FF2B5EF4-FFF2-40B4-BE49-F238E27FC236}">
                <a16:creationId xmlns:a16="http://schemas.microsoft.com/office/drawing/2014/main" id="{9FCB5C0A-05C7-41DD-A512-65476DCD38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64128679-3810-4D16-89E6-6ADBACBE2762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96260" name="Freeform 305">
            <a:extLst>
              <a:ext uri="{FF2B5EF4-FFF2-40B4-BE49-F238E27FC236}">
                <a16:creationId xmlns:a16="http://schemas.microsoft.com/office/drawing/2014/main" id="{1904299E-BF80-4857-8E9E-C1359B386907}"/>
              </a:ext>
            </a:extLst>
          </p:cNvPr>
          <p:cNvSpPr>
            <a:spLocks/>
          </p:cNvSpPr>
          <p:nvPr/>
        </p:nvSpPr>
        <p:spPr bwMode="auto">
          <a:xfrm flipH="1">
            <a:off x="2111375" y="3465513"/>
            <a:ext cx="250825" cy="1201737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6261" name="Group 380">
            <a:extLst>
              <a:ext uri="{FF2B5EF4-FFF2-40B4-BE49-F238E27FC236}">
                <a16:creationId xmlns:a16="http://schemas.microsoft.com/office/drawing/2014/main" id="{9D7E525E-45A4-49C7-A563-3EA4FEB91B07}"/>
              </a:ext>
            </a:extLst>
          </p:cNvPr>
          <p:cNvGrpSpPr>
            <a:grpSpLocks/>
          </p:cNvGrpSpPr>
          <p:nvPr/>
        </p:nvGrpSpPr>
        <p:grpSpPr bwMode="auto">
          <a:xfrm>
            <a:off x="1716088" y="4425950"/>
            <a:ext cx="525462" cy="434975"/>
            <a:chOff x="-44" y="1473"/>
            <a:chExt cx="981" cy="1105"/>
          </a:xfrm>
        </p:grpSpPr>
        <p:pic>
          <p:nvPicPr>
            <p:cNvPr id="96426" name="Picture 381" descr="desktop_computer_stylized_medium">
              <a:extLst>
                <a:ext uri="{FF2B5EF4-FFF2-40B4-BE49-F238E27FC236}">
                  <a16:creationId xmlns:a16="http://schemas.microsoft.com/office/drawing/2014/main" id="{2AC55E92-7DB4-402A-95B7-B9DF27353A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6427" name="Freeform 382">
              <a:extLst>
                <a:ext uri="{FF2B5EF4-FFF2-40B4-BE49-F238E27FC236}">
                  <a16:creationId xmlns:a16="http://schemas.microsoft.com/office/drawing/2014/main" id="{F5762806-0DF2-4C6C-BC4D-302370BD15D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6262" name="Freeform 376">
            <a:extLst>
              <a:ext uri="{FF2B5EF4-FFF2-40B4-BE49-F238E27FC236}">
                <a16:creationId xmlns:a16="http://schemas.microsoft.com/office/drawing/2014/main" id="{E9132D0B-A0C2-448B-A8AC-AAE47BF080DE}"/>
              </a:ext>
            </a:extLst>
          </p:cNvPr>
          <p:cNvSpPr>
            <a:spLocks/>
          </p:cNvSpPr>
          <p:nvPr/>
        </p:nvSpPr>
        <p:spPr bwMode="auto">
          <a:xfrm>
            <a:off x="6959600" y="4970463"/>
            <a:ext cx="250825" cy="1212850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3" name="Freeform 302">
            <a:extLst>
              <a:ext uri="{FF2B5EF4-FFF2-40B4-BE49-F238E27FC236}">
                <a16:creationId xmlns:a16="http://schemas.microsoft.com/office/drawing/2014/main" id="{B5579E2F-A1DF-4B15-8E65-C565ED523BD0}"/>
              </a:ext>
            </a:extLst>
          </p:cNvPr>
          <p:cNvSpPr>
            <a:spLocks/>
          </p:cNvSpPr>
          <p:nvPr/>
        </p:nvSpPr>
        <p:spPr bwMode="auto">
          <a:xfrm flipH="1">
            <a:off x="1066800" y="4667250"/>
            <a:ext cx="250825" cy="1201738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4" name="Freeform 299">
            <a:extLst>
              <a:ext uri="{FF2B5EF4-FFF2-40B4-BE49-F238E27FC236}">
                <a16:creationId xmlns:a16="http://schemas.microsoft.com/office/drawing/2014/main" id="{BAD48E8B-EB64-4923-8AE8-602474509B8C}"/>
              </a:ext>
            </a:extLst>
          </p:cNvPr>
          <p:cNvSpPr>
            <a:spLocks/>
          </p:cNvSpPr>
          <p:nvPr/>
        </p:nvSpPr>
        <p:spPr bwMode="auto">
          <a:xfrm>
            <a:off x="7416800" y="3665538"/>
            <a:ext cx="250825" cy="1212850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1" name="Rectangle 3">
            <a:extLst>
              <a:ext uri="{FF2B5EF4-FFF2-40B4-BE49-F238E27FC236}">
                <a16:creationId xmlns:a16="http://schemas.microsoft.com/office/drawing/2014/main" id="{9F890BA3-5049-4F3B-9B82-544EF636525B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739775" y="1387475"/>
            <a:ext cx="3743325" cy="1430338"/>
          </a:xfrm>
        </p:spPr>
        <p:txBody>
          <a:bodyPr/>
          <a:lstStyle/>
          <a:p>
            <a:pPr>
              <a:lnSpc>
                <a:spcPct val="80000"/>
              </a:lnSpc>
              <a:buFont typeface="Wingdings" charset="0"/>
              <a:buNone/>
              <a:defRPr/>
            </a:pPr>
            <a:r>
              <a:rPr lang="en-US" sz="2400">
                <a:solidFill>
                  <a:srgbClr val="000099"/>
                </a:solidFill>
                <a:ea typeface="ＭＳ Ｐゴシック" charset="0"/>
                <a:cs typeface="+mn-cs"/>
              </a:rPr>
              <a:t>idealization: perfect knowledge</a:t>
            </a:r>
          </a:p>
          <a:p>
            <a:pPr>
              <a:lnSpc>
                <a:spcPct val="80000"/>
              </a:lnSpc>
              <a:buFont typeface="Wingdings" charset="2"/>
              <a:buChar char="§"/>
              <a:defRPr/>
            </a:pPr>
            <a:r>
              <a:rPr lang="en-US" sz="2400">
                <a:ea typeface="ＭＳ Ｐゴシック" charset="0"/>
                <a:cs typeface="+mn-cs"/>
              </a:rPr>
              <a:t>sender sends only when router buffers available </a:t>
            </a:r>
          </a:p>
          <a:p>
            <a:pPr>
              <a:lnSpc>
                <a:spcPct val="80000"/>
              </a:lnSpc>
              <a:buFont typeface="Wingdings" charset="2"/>
              <a:buChar char="§"/>
              <a:defRPr/>
            </a:pPr>
            <a:endParaRPr lang="en-US" sz="2400">
              <a:ea typeface="ＭＳ Ｐゴシック" charset="0"/>
              <a:cs typeface="+mn-cs"/>
            </a:endParaRPr>
          </a:p>
          <a:p>
            <a:pPr>
              <a:buFont typeface="Wingdings" charset="2"/>
              <a:buChar char="§"/>
              <a:defRPr/>
            </a:pPr>
            <a:endParaRPr lang="en-US">
              <a:ea typeface="ＭＳ Ｐゴシック" charset="0"/>
              <a:cs typeface="+mn-cs"/>
            </a:endParaRPr>
          </a:p>
        </p:txBody>
      </p:sp>
      <p:sp>
        <p:nvSpPr>
          <p:cNvPr id="96266" name="Oval 4">
            <a:extLst>
              <a:ext uri="{FF2B5EF4-FFF2-40B4-BE49-F238E27FC236}">
                <a16:creationId xmlns:a16="http://schemas.microsoft.com/office/drawing/2014/main" id="{A019602A-3832-45AE-A98A-9C8F399C9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5713" y="5326063"/>
            <a:ext cx="1304925" cy="303212"/>
          </a:xfrm>
          <a:prstGeom prst="ellipse">
            <a:avLst/>
          </a:prstGeom>
          <a:solidFill>
            <a:srgbClr val="80808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96267" name="Line 5">
            <a:extLst>
              <a:ext uri="{FF2B5EF4-FFF2-40B4-BE49-F238E27FC236}">
                <a16:creationId xmlns:a16="http://schemas.microsoft.com/office/drawing/2014/main" id="{5DC079C6-9B4B-41B0-8428-C28D7076760B}"/>
              </a:ext>
            </a:extLst>
          </p:cNvPr>
          <p:cNvSpPr>
            <a:spLocks noChangeShapeType="1"/>
          </p:cNvSpPr>
          <p:nvPr/>
        </p:nvSpPr>
        <p:spPr bwMode="auto">
          <a:xfrm>
            <a:off x="3795713" y="5302250"/>
            <a:ext cx="0" cy="1873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68" name="Line 6">
            <a:extLst>
              <a:ext uri="{FF2B5EF4-FFF2-40B4-BE49-F238E27FC236}">
                <a16:creationId xmlns:a16="http://schemas.microsoft.com/office/drawing/2014/main" id="{DEE4637C-EAC5-488D-98F5-BA2A126718A1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0638" y="5302250"/>
            <a:ext cx="0" cy="187325"/>
          </a:xfrm>
          <a:prstGeom prst="line">
            <a:avLst/>
          </a:prstGeom>
          <a:noFill/>
          <a:ln w="12700">
            <a:solidFill>
              <a:srgbClr val="808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69" name="Rectangle 7">
            <a:extLst>
              <a:ext uri="{FF2B5EF4-FFF2-40B4-BE49-F238E27FC236}">
                <a16:creationId xmlns:a16="http://schemas.microsoft.com/office/drawing/2014/main" id="{832022E8-8090-4E75-B1C5-73C3DFCB4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5713" y="5302250"/>
            <a:ext cx="309562" cy="184150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6270" name="Rectangle 8">
            <a:extLst>
              <a:ext uri="{FF2B5EF4-FFF2-40B4-BE49-F238E27FC236}">
                <a16:creationId xmlns:a16="http://schemas.microsoft.com/office/drawing/2014/main" id="{7A7887B9-3C1E-4F95-B93B-C9F2AE172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0" y="5289550"/>
            <a:ext cx="395288" cy="184150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6271" name="Oval 9">
            <a:extLst>
              <a:ext uri="{FF2B5EF4-FFF2-40B4-BE49-F238E27FC236}">
                <a16:creationId xmlns:a16="http://schemas.microsoft.com/office/drawing/2014/main" id="{719BCFB1-A6FB-43AA-AE41-457890855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0950" y="5103813"/>
            <a:ext cx="1306513" cy="352425"/>
          </a:xfrm>
          <a:prstGeom prst="ellipse">
            <a:avLst/>
          </a:prstGeom>
          <a:solidFill>
            <a:srgbClr val="80808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grpSp>
        <p:nvGrpSpPr>
          <p:cNvPr id="96272" name="Group 10">
            <a:extLst>
              <a:ext uri="{FF2B5EF4-FFF2-40B4-BE49-F238E27FC236}">
                <a16:creationId xmlns:a16="http://schemas.microsoft.com/office/drawing/2014/main" id="{95B06A55-79D8-417E-BD7F-E9494C2F803F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5160963"/>
            <a:ext cx="647700" cy="206375"/>
            <a:chOff x="2848" y="848"/>
            <a:chExt cx="140" cy="98"/>
          </a:xfrm>
        </p:grpSpPr>
        <p:sp>
          <p:nvSpPr>
            <p:cNvPr id="96423" name="Line 11">
              <a:extLst>
                <a:ext uri="{FF2B5EF4-FFF2-40B4-BE49-F238E27FC236}">
                  <a16:creationId xmlns:a16="http://schemas.microsoft.com/office/drawing/2014/main" id="{64627422-2976-45E7-9F80-DCE2C8D7F6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8" y="848"/>
              <a:ext cx="50" cy="2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424" name="Line 12">
              <a:extLst>
                <a:ext uri="{FF2B5EF4-FFF2-40B4-BE49-F238E27FC236}">
                  <a16:creationId xmlns:a16="http://schemas.microsoft.com/office/drawing/2014/main" id="{50C5F2C5-0E9C-4188-B675-E6B4C1DE92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4" y="946"/>
              <a:ext cx="44" cy="0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425" name="Line 13">
              <a:extLst>
                <a:ext uri="{FF2B5EF4-FFF2-40B4-BE49-F238E27FC236}">
                  <a16:creationId xmlns:a16="http://schemas.microsoft.com/office/drawing/2014/main" id="{2BC3F125-C080-4E43-98AD-07BD8D5CFB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4" y="850"/>
              <a:ext cx="52" cy="96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6273" name="Line 14">
            <a:extLst>
              <a:ext uri="{FF2B5EF4-FFF2-40B4-BE49-F238E27FC236}">
                <a16:creationId xmlns:a16="http://schemas.microsoft.com/office/drawing/2014/main" id="{CFD1A450-DF6A-4460-8D04-A353BD9ED29C}"/>
              </a:ext>
            </a:extLst>
          </p:cNvPr>
          <p:cNvSpPr>
            <a:spLocks noChangeShapeType="1"/>
          </p:cNvSpPr>
          <p:nvPr/>
        </p:nvSpPr>
        <p:spPr bwMode="auto">
          <a:xfrm>
            <a:off x="4097338" y="5359400"/>
            <a:ext cx="231775" cy="4763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74" name="Line 15">
            <a:extLst>
              <a:ext uri="{FF2B5EF4-FFF2-40B4-BE49-F238E27FC236}">
                <a16:creationId xmlns:a16="http://schemas.microsoft.com/office/drawing/2014/main" id="{AE7BD011-7637-46EB-9A10-67EFDA97802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41838" y="5159375"/>
            <a:ext cx="203200" cy="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75" name="Line 16">
            <a:extLst>
              <a:ext uri="{FF2B5EF4-FFF2-40B4-BE49-F238E27FC236}">
                <a16:creationId xmlns:a16="http://schemas.microsoft.com/office/drawing/2014/main" id="{E7616E32-EB1E-4D93-8438-FD45C168281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10063" y="5159375"/>
            <a:ext cx="241300" cy="200025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76" name="Text Box 17">
            <a:extLst>
              <a:ext uri="{FF2B5EF4-FFF2-40B4-BE49-F238E27FC236}">
                <a16:creationId xmlns:a16="http://schemas.microsoft.com/office/drawing/2014/main" id="{42C6BC89-7EFF-4885-8256-281F98959C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8275" y="5934075"/>
            <a:ext cx="2136775" cy="50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tx2"/>
                </a:solidFill>
                <a:latin typeface="Arial" panose="020B0604020202020204" pitchFamily="34" charset="0"/>
              </a:rPr>
              <a:t>finite shared output link buffers</a:t>
            </a:r>
            <a:endParaRPr lang="en-US" altLang="en-US" sz="16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6277" name="Line 18">
            <a:extLst>
              <a:ext uri="{FF2B5EF4-FFF2-40B4-BE49-F238E27FC236}">
                <a16:creationId xmlns:a16="http://schemas.microsoft.com/office/drawing/2014/main" id="{09EC25BB-4739-4394-8565-E9D362D8E6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24113" y="4856163"/>
            <a:ext cx="1135062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8" name="Line 19">
            <a:extLst>
              <a:ext uri="{FF2B5EF4-FFF2-40B4-BE49-F238E27FC236}">
                <a16:creationId xmlns:a16="http://schemas.microsoft.com/office/drawing/2014/main" id="{9DB1F538-73C3-4A98-B3EB-54CE38B3F54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21013" y="4856163"/>
            <a:ext cx="538162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6279" name="Group 60">
            <a:extLst>
              <a:ext uri="{FF2B5EF4-FFF2-40B4-BE49-F238E27FC236}">
                <a16:creationId xmlns:a16="http://schemas.microsoft.com/office/drawing/2014/main" id="{DF78035F-6827-4ADA-B7D6-EAA2A04F2FC3}"/>
              </a:ext>
            </a:extLst>
          </p:cNvPr>
          <p:cNvGrpSpPr>
            <a:grpSpLocks/>
          </p:cNvGrpSpPr>
          <p:nvPr/>
        </p:nvGrpSpPr>
        <p:grpSpPr bwMode="auto">
          <a:xfrm>
            <a:off x="2351088" y="3541713"/>
            <a:ext cx="798512" cy="1166812"/>
            <a:chOff x="12762" y="10336"/>
            <a:chExt cx="1027" cy="1700"/>
          </a:xfrm>
        </p:grpSpPr>
        <p:sp>
          <p:nvSpPr>
            <p:cNvPr id="96417" name="Rectangle 61">
              <a:extLst>
                <a:ext uri="{FF2B5EF4-FFF2-40B4-BE49-F238E27FC236}">
                  <a16:creationId xmlns:a16="http://schemas.microsoft.com/office/drawing/2014/main" id="{BC4BB102-00A8-496D-9957-BAB99B025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6418" name="Rectangle 62">
              <a:extLst>
                <a:ext uri="{FF2B5EF4-FFF2-40B4-BE49-F238E27FC236}">
                  <a16:creationId xmlns:a16="http://schemas.microsoft.com/office/drawing/2014/main" id="{7CC6A784-4459-4F07-951E-1656645F4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6419" name="Line 63">
              <a:extLst>
                <a:ext uri="{FF2B5EF4-FFF2-40B4-BE49-F238E27FC236}">
                  <a16:creationId xmlns:a16="http://schemas.microsoft.com/office/drawing/2014/main" id="{CA45B2F4-5D56-445A-A820-9107FBD057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20" name="Line 64">
              <a:extLst>
                <a:ext uri="{FF2B5EF4-FFF2-40B4-BE49-F238E27FC236}">
                  <a16:creationId xmlns:a16="http://schemas.microsoft.com/office/drawing/2014/main" id="{4BC3FA91-31A4-4617-B64E-627EF12214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21" name="Line 65">
              <a:extLst>
                <a:ext uri="{FF2B5EF4-FFF2-40B4-BE49-F238E27FC236}">
                  <a16:creationId xmlns:a16="http://schemas.microsoft.com/office/drawing/2014/main" id="{956AC2AD-3475-4C7E-AF74-5C2F82EDFB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22" name="Line 66">
              <a:extLst>
                <a:ext uri="{FF2B5EF4-FFF2-40B4-BE49-F238E27FC236}">
                  <a16:creationId xmlns:a16="http://schemas.microsoft.com/office/drawing/2014/main" id="{9B18F859-C0C8-43F1-8C5F-EF91062330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6280" name="Text Box 68">
            <a:extLst>
              <a:ext uri="{FF2B5EF4-FFF2-40B4-BE49-F238E27FC236}">
                <a16:creationId xmlns:a16="http://schemas.microsoft.com/office/drawing/2014/main" id="{D48A6D34-F4E8-4D88-8FA1-DC159F2940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8675" y="3427413"/>
            <a:ext cx="1881188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Symbol" panose="05050102010706020507" pitchFamily="18" charset="2"/>
              </a:rPr>
              <a:t>l</a:t>
            </a:r>
            <a:r>
              <a:rPr lang="en-US" altLang="en-US" sz="2000" baseline="-25000">
                <a:solidFill>
                  <a:srgbClr val="FF0000"/>
                </a:solidFill>
                <a:latin typeface="Arial" panose="020B0604020202020204" pitchFamily="34" charset="0"/>
              </a:rPr>
              <a:t>in</a:t>
            </a:r>
            <a:r>
              <a:rPr lang="en-US" altLang="en-US" sz="1600" baseline="-2500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1600">
                <a:solidFill>
                  <a:srgbClr val="FF0000"/>
                </a:solidFill>
                <a:latin typeface="Arial" panose="020B0604020202020204" pitchFamily="34" charset="0"/>
              </a:rPr>
              <a:t>: original data</a:t>
            </a:r>
            <a:endParaRPr lang="en-US" altLang="en-US" sz="16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6281" name="Line 69">
            <a:extLst>
              <a:ext uri="{FF2B5EF4-FFF2-40B4-BE49-F238E27FC236}">
                <a16:creationId xmlns:a16="http://schemas.microsoft.com/office/drawing/2014/main" id="{A7904029-01D2-4245-9935-E79B9E23293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85950" y="5961063"/>
            <a:ext cx="538163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6282" name="Group 110">
            <a:extLst>
              <a:ext uri="{FF2B5EF4-FFF2-40B4-BE49-F238E27FC236}">
                <a16:creationId xmlns:a16="http://schemas.microsoft.com/office/drawing/2014/main" id="{AB0AB626-F59C-4E06-8907-41C4BF0CC71F}"/>
              </a:ext>
            </a:extLst>
          </p:cNvPr>
          <p:cNvGrpSpPr>
            <a:grpSpLocks/>
          </p:cNvGrpSpPr>
          <p:nvPr/>
        </p:nvGrpSpPr>
        <p:grpSpPr bwMode="auto">
          <a:xfrm>
            <a:off x="1298575" y="4695825"/>
            <a:ext cx="798513" cy="1166813"/>
            <a:chOff x="12762" y="10336"/>
            <a:chExt cx="1027" cy="1700"/>
          </a:xfrm>
        </p:grpSpPr>
        <p:sp>
          <p:nvSpPr>
            <p:cNvPr id="96411" name="Rectangle 111">
              <a:extLst>
                <a:ext uri="{FF2B5EF4-FFF2-40B4-BE49-F238E27FC236}">
                  <a16:creationId xmlns:a16="http://schemas.microsoft.com/office/drawing/2014/main" id="{775D4799-9A85-47D7-858A-A96DA202F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6412" name="Rectangle 112">
              <a:extLst>
                <a:ext uri="{FF2B5EF4-FFF2-40B4-BE49-F238E27FC236}">
                  <a16:creationId xmlns:a16="http://schemas.microsoft.com/office/drawing/2014/main" id="{4825CF2C-4CFB-40EA-AE52-C134DA89A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6413" name="Line 113">
              <a:extLst>
                <a:ext uri="{FF2B5EF4-FFF2-40B4-BE49-F238E27FC236}">
                  <a16:creationId xmlns:a16="http://schemas.microsoft.com/office/drawing/2014/main" id="{236FFF41-49CC-4FD7-A64B-ABD86FF221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14" name="Line 114">
              <a:extLst>
                <a:ext uri="{FF2B5EF4-FFF2-40B4-BE49-F238E27FC236}">
                  <a16:creationId xmlns:a16="http://schemas.microsoft.com/office/drawing/2014/main" id="{1D586802-E6DB-4A52-8084-845DE4486F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15" name="Line 115">
              <a:extLst>
                <a:ext uri="{FF2B5EF4-FFF2-40B4-BE49-F238E27FC236}">
                  <a16:creationId xmlns:a16="http://schemas.microsoft.com/office/drawing/2014/main" id="{8FCCAC34-DB72-424E-A4E3-985328EA21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16" name="Line 116">
              <a:extLst>
                <a:ext uri="{FF2B5EF4-FFF2-40B4-BE49-F238E27FC236}">
                  <a16:creationId xmlns:a16="http://schemas.microsoft.com/office/drawing/2014/main" id="{D135A002-65CA-4EC6-90E2-53BFDFC61E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6283" name="Line 118">
            <a:extLst>
              <a:ext uri="{FF2B5EF4-FFF2-40B4-BE49-F238E27FC236}">
                <a16:creationId xmlns:a16="http://schemas.microsoft.com/office/drawing/2014/main" id="{D128A26E-ED8E-43F1-A7CE-00D558C56CE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21013" y="5372100"/>
            <a:ext cx="749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4" name="Line 119">
            <a:extLst>
              <a:ext uri="{FF2B5EF4-FFF2-40B4-BE49-F238E27FC236}">
                <a16:creationId xmlns:a16="http://schemas.microsoft.com/office/drawing/2014/main" id="{A6D4BED9-7223-43C9-BFE4-29B2592CE5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10150" y="5372100"/>
            <a:ext cx="7477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5" name="Line 120">
            <a:extLst>
              <a:ext uri="{FF2B5EF4-FFF2-40B4-BE49-F238E27FC236}">
                <a16:creationId xmlns:a16="http://schemas.microsoft.com/office/drawing/2014/main" id="{9E54D9FD-2CC2-4F5B-93FA-D58F7EC71C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60963" y="4856163"/>
            <a:ext cx="1135062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6" name="Line 121">
            <a:extLst>
              <a:ext uri="{FF2B5EF4-FFF2-40B4-BE49-F238E27FC236}">
                <a16:creationId xmlns:a16="http://schemas.microsoft.com/office/drawing/2014/main" id="{7310F62A-52A6-402F-BA80-DF219933746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49850" y="5973763"/>
            <a:ext cx="6778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7" name="Line 122">
            <a:extLst>
              <a:ext uri="{FF2B5EF4-FFF2-40B4-BE49-F238E27FC236}">
                <a16:creationId xmlns:a16="http://schemas.microsoft.com/office/drawing/2014/main" id="{35B2FF62-809A-4F53-8FB2-34150556E6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59513" y="4868863"/>
            <a:ext cx="5397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6288" name="Group 163">
            <a:extLst>
              <a:ext uri="{FF2B5EF4-FFF2-40B4-BE49-F238E27FC236}">
                <a16:creationId xmlns:a16="http://schemas.microsoft.com/office/drawing/2014/main" id="{88D4981E-E198-422A-899D-1A9F19FEC2E1}"/>
              </a:ext>
            </a:extLst>
          </p:cNvPr>
          <p:cNvGrpSpPr>
            <a:grpSpLocks/>
          </p:cNvGrpSpPr>
          <p:nvPr/>
        </p:nvGrpSpPr>
        <p:grpSpPr bwMode="auto">
          <a:xfrm>
            <a:off x="6643688" y="3676650"/>
            <a:ext cx="798512" cy="1166813"/>
            <a:chOff x="12762" y="10336"/>
            <a:chExt cx="1027" cy="1700"/>
          </a:xfrm>
        </p:grpSpPr>
        <p:sp>
          <p:nvSpPr>
            <p:cNvPr id="96405" name="Rectangle 164">
              <a:extLst>
                <a:ext uri="{FF2B5EF4-FFF2-40B4-BE49-F238E27FC236}">
                  <a16:creationId xmlns:a16="http://schemas.microsoft.com/office/drawing/2014/main" id="{3885529D-348F-4483-958E-EC5B52577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6406" name="Rectangle 165">
              <a:extLst>
                <a:ext uri="{FF2B5EF4-FFF2-40B4-BE49-F238E27FC236}">
                  <a16:creationId xmlns:a16="http://schemas.microsoft.com/office/drawing/2014/main" id="{17EA416D-BED5-4B92-90E1-365B662EB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6407" name="Line 166">
              <a:extLst>
                <a:ext uri="{FF2B5EF4-FFF2-40B4-BE49-F238E27FC236}">
                  <a16:creationId xmlns:a16="http://schemas.microsoft.com/office/drawing/2014/main" id="{FD5BC4F6-EDCC-4A1F-9B41-80237D2FC6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08" name="Line 167">
              <a:extLst>
                <a:ext uri="{FF2B5EF4-FFF2-40B4-BE49-F238E27FC236}">
                  <a16:creationId xmlns:a16="http://schemas.microsoft.com/office/drawing/2014/main" id="{73BC56A7-D3D1-49A2-AAEB-697946221D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09" name="Line 168">
              <a:extLst>
                <a:ext uri="{FF2B5EF4-FFF2-40B4-BE49-F238E27FC236}">
                  <a16:creationId xmlns:a16="http://schemas.microsoft.com/office/drawing/2014/main" id="{B75AC33C-E97D-414F-8539-1452DA0893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10" name="Line 169">
              <a:extLst>
                <a:ext uri="{FF2B5EF4-FFF2-40B4-BE49-F238E27FC236}">
                  <a16:creationId xmlns:a16="http://schemas.microsoft.com/office/drawing/2014/main" id="{CC62EFA4-82CB-45E9-8F4A-F798755B97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6289" name="Group 210">
            <a:extLst>
              <a:ext uri="{FF2B5EF4-FFF2-40B4-BE49-F238E27FC236}">
                <a16:creationId xmlns:a16="http://schemas.microsoft.com/office/drawing/2014/main" id="{85DA6927-DCF5-4299-AA31-A2BDFB34FB67}"/>
              </a:ext>
            </a:extLst>
          </p:cNvPr>
          <p:cNvGrpSpPr>
            <a:grpSpLocks/>
          </p:cNvGrpSpPr>
          <p:nvPr/>
        </p:nvGrpSpPr>
        <p:grpSpPr bwMode="auto">
          <a:xfrm>
            <a:off x="6175375" y="4989513"/>
            <a:ext cx="798513" cy="1168400"/>
            <a:chOff x="12762" y="10336"/>
            <a:chExt cx="1027" cy="1700"/>
          </a:xfrm>
        </p:grpSpPr>
        <p:sp>
          <p:nvSpPr>
            <p:cNvPr id="96399" name="Rectangle 211">
              <a:extLst>
                <a:ext uri="{FF2B5EF4-FFF2-40B4-BE49-F238E27FC236}">
                  <a16:creationId xmlns:a16="http://schemas.microsoft.com/office/drawing/2014/main" id="{CF790335-63D7-4883-92F5-C0ABB2E1B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6400" name="Rectangle 212">
              <a:extLst>
                <a:ext uri="{FF2B5EF4-FFF2-40B4-BE49-F238E27FC236}">
                  <a16:creationId xmlns:a16="http://schemas.microsoft.com/office/drawing/2014/main" id="{2C9D703A-CC87-4FBD-8D37-860B7C4BE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6401" name="Line 213">
              <a:extLst>
                <a:ext uri="{FF2B5EF4-FFF2-40B4-BE49-F238E27FC236}">
                  <a16:creationId xmlns:a16="http://schemas.microsoft.com/office/drawing/2014/main" id="{0AD35978-AB90-4D90-AD55-A6503CDE73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02" name="Line 214">
              <a:extLst>
                <a:ext uri="{FF2B5EF4-FFF2-40B4-BE49-F238E27FC236}">
                  <a16:creationId xmlns:a16="http://schemas.microsoft.com/office/drawing/2014/main" id="{087A3E13-CF53-47C3-B4B6-F663F4AD22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03" name="Line 215">
              <a:extLst>
                <a:ext uri="{FF2B5EF4-FFF2-40B4-BE49-F238E27FC236}">
                  <a16:creationId xmlns:a16="http://schemas.microsoft.com/office/drawing/2014/main" id="{EF74B672-FA4F-4FE1-9D4A-2663A8A65F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04" name="Line 216">
              <a:extLst>
                <a:ext uri="{FF2B5EF4-FFF2-40B4-BE49-F238E27FC236}">
                  <a16:creationId xmlns:a16="http://schemas.microsoft.com/office/drawing/2014/main" id="{685C5661-A6C6-437B-82F9-DCA06443A5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6290" name="Oval 217">
            <a:extLst>
              <a:ext uri="{FF2B5EF4-FFF2-40B4-BE49-F238E27FC236}">
                <a16:creationId xmlns:a16="http://schemas.microsoft.com/office/drawing/2014/main" id="{74233CD2-6431-4163-9A96-898603D3AD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3616325"/>
            <a:ext cx="112712" cy="115888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96291" name="Oval 218">
            <a:extLst>
              <a:ext uri="{FF2B5EF4-FFF2-40B4-BE49-F238E27FC236}">
                <a16:creationId xmlns:a16="http://schemas.microsoft.com/office/drawing/2014/main" id="{7479198C-E767-448C-B8A9-E980373E4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4963" y="4745038"/>
            <a:ext cx="114300" cy="117475"/>
          </a:xfrm>
          <a:prstGeom prst="ellipse">
            <a:avLst/>
          </a:prstGeom>
          <a:solidFill>
            <a:srgbClr val="808080"/>
          </a:solidFill>
          <a:ln w="9525">
            <a:solidFill>
              <a:srgbClr val="808080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96292" name="Text Box 219">
            <a:extLst>
              <a:ext uri="{FF2B5EF4-FFF2-40B4-BE49-F238E27FC236}">
                <a16:creationId xmlns:a16="http://schemas.microsoft.com/office/drawing/2014/main" id="{018D6F16-AFF7-4CAB-AC37-B6A4ADE25B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3488" y="3629025"/>
            <a:ext cx="590550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Symbol" panose="05050102010706020507" pitchFamily="18" charset="2"/>
              </a:rPr>
              <a:t>l</a:t>
            </a:r>
            <a:r>
              <a:rPr lang="en-US" altLang="en-US" sz="2000" baseline="-25000">
                <a:solidFill>
                  <a:srgbClr val="FF0000"/>
                </a:solidFill>
                <a:latin typeface="Arial" panose="020B0604020202020204" pitchFamily="34" charset="0"/>
              </a:rPr>
              <a:t>out</a:t>
            </a: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6293" name="Line 220">
            <a:extLst>
              <a:ext uri="{FF2B5EF4-FFF2-40B4-BE49-F238E27FC236}">
                <a16:creationId xmlns:a16="http://schemas.microsoft.com/office/drawing/2014/main" id="{CF646B9C-929C-425D-9486-08ED43FAA58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592638" y="5580063"/>
            <a:ext cx="7937" cy="407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6294" name="Group 221">
            <a:extLst>
              <a:ext uri="{FF2B5EF4-FFF2-40B4-BE49-F238E27FC236}">
                <a16:creationId xmlns:a16="http://schemas.microsoft.com/office/drawing/2014/main" id="{13829086-1386-49F9-AF01-F4DE031DE3E6}"/>
              </a:ext>
            </a:extLst>
          </p:cNvPr>
          <p:cNvGrpSpPr>
            <a:grpSpLocks/>
          </p:cNvGrpSpPr>
          <p:nvPr/>
        </p:nvGrpSpPr>
        <p:grpSpPr bwMode="auto">
          <a:xfrm>
            <a:off x="4587875" y="5211763"/>
            <a:ext cx="385763" cy="319087"/>
            <a:chOff x="11283" y="10423"/>
            <a:chExt cx="475" cy="374"/>
          </a:xfrm>
        </p:grpSpPr>
        <p:sp>
          <p:nvSpPr>
            <p:cNvPr id="96392" name="Rectangle 222">
              <a:extLst>
                <a:ext uri="{FF2B5EF4-FFF2-40B4-BE49-F238E27FC236}">
                  <a16:creationId xmlns:a16="http://schemas.microsoft.com/office/drawing/2014/main" id="{1CE8E6E0-C637-4E2C-B673-3913795FA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3" y="10423"/>
              <a:ext cx="475" cy="37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6393" name="Line 223">
              <a:extLst>
                <a:ext uri="{FF2B5EF4-FFF2-40B4-BE49-F238E27FC236}">
                  <a16:creationId xmlns:a16="http://schemas.microsoft.com/office/drawing/2014/main" id="{1BE308C1-85EB-4C01-B61D-3AB20EA4E0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8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94" name="Line 224">
              <a:extLst>
                <a:ext uri="{FF2B5EF4-FFF2-40B4-BE49-F238E27FC236}">
                  <a16:creationId xmlns:a16="http://schemas.microsoft.com/office/drawing/2014/main" id="{A75DDDB1-6F1D-418D-9FFC-6A4881FBDD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21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95" name="Line 225">
              <a:extLst>
                <a:ext uri="{FF2B5EF4-FFF2-40B4-BE49-F238E27FC236}">
                  <a16:creationId xmlns:a16="http://schemas.microsoft.com/office/drawing/2014/main" id="{5CF8580E-695A-47F8-A24C-51C713DBE0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5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96" name="Line 226">
              <a:extLst>
                <a:ext uri="{FF2B5EF4-FFF2-40B4-BE49-F238E27FC236}">
                  <a16:creationId xmlns:a16="http://schemas.microsoft.com/office/drawing/2014/main" id="{7988BDB0-CD5D-4DE2-8FC6-A342CB1790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91" y="10495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97" name="Line 227">
              <a:extLst>
                <a:ext uri="{FF2B5EF4-FFF2-40B4-BE49-F238E27FC236}">
                  <a16:creationId xmlns:a16="http://schemas.microsoft.com/office/drawing/2014/main" id="{E2636496-1A8B-46B5-BC72-7E5FE7B2CA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26" y="10495"/>
              <a:ext cx="2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98" name="Line 228">
              <a:extLst>
                <a:ext uri="{FF2B5EF4-FFF2-40B4-BE49-F238E27FC236}">
                  <a16:creationId xmlns:a16="http://schemas.microsoft.com/office/drawing/2014/main" id="{2CD685A6-07B8-4423-8BA5-D5DA41A512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60" y="10495"/>
              <a:ext cx="3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6295" name="Line 229">
            <a:extLst>
              <a:ext uri="{FF2B5EF4-FFF2-40B4-BE49-F238E27FC236}">
                <a16:creationId xmlns:a16="http://schemas.microsoft.com/office/drawing/2014/main" id="{AAD7621B-486B-41FE-B9F0-05C2DFF22E9B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5050" y="3995738"/>
            <a:ext cx="339725" cy="0"/>
          </a:xfrm>
          <a:prstGeom prst="line">
            <a:avLst/>
          </a:prstGeom>
          <a:noFill/>
          <a:ln w="38100">
            <a:solidFill>
              <a:srgbClr val="FFFF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6" name="Freeform 230">
            <a:extLst>
              <a:ext uri="{FF2B5EF4-FFF2-40B4-BE49-F238E27FC236}">
                <a16:creationId xmlns:a16="http://schemas.microsoft.com/office/drawing/2014/main" id="{46A3E033-0556-4EB6-8B22-C42703F9F3AB}"/>
              </a:ext>
            </a:extLst>
          </p:cNvPr>
          <p:cNvSpPr>
            <a:spLocks/>
          </p:cNvSpPr>
          <p:nvPr/>
        </p:nvSpPr>
        <p:spPr bwMode="auto">
          <a:xfrm>
            <a:off x="1663700" y="4843463"/>
            <a:ext cx="4854575" cy="1228725"/>
          </a:xfrm>
          <a:custGeom>
            <a:avLst/>
            <a:gdLst>
              <a:gd name="T0" fmla="*/ 0 w 6225"/>
              <a:gd name="T1" fmla="*/ 0 h 1501"/>
              <a:gd name="T2" fmla="*/ 0 w 6225"/>
              <a:gd name="T3" fmla="*/ 2147483646 h 1501"/>
              <a:gd name="T4" fmla="*/ 2147483646 w 6225"/>
              <a:gd name="T5" fmla="*/ 2147483646 h 1501"/>
              <a:gd name="T6" fmla="*/ 2147483646 w 6225"/>
              <a:gd name="T7" fmla="*/ 2147483646 h 1501"/>
              <a:gd name="T8" fmla="*/ 2147483646 w 6225"/>
              <a:gd name="T9" fmla="*/ 2147483646 h 1501"/>
              <a:gd name="T10" fmla="*/ 2147483646 w 6225"/>
              <a:gd name="T11" fmla="*/ 2147483646 h 1501"/>
              <a:gd name="T12" fmla="*/ 2147483646 w 6225"/>
              <a:gd name="T13" fmla="*/ 2147483646 h 1501"/>
              <a:gd name="T14" fmla="*/ 2147483646 w 6225"/>
              <a:gd name="T15" fmla="*/ 2147483646 h 150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225" h="1501">
                <a:moveTo>
                  <a:pt x="0" y="0"/>
                </a:moveTo>
                <a:lnTo>
                  <a:pt x="0" y="1486"/>
                </a:lnTo>
                <a:lnTo>
                  <a:pt x="1005" y="1501"/>
                </a:lnTo>
                <a:lnTo>
                  <a:pt x="1860" y="706"/>
                </a:lnTo>
                <a:lnTo>
                  <a:pt x="5085" y="721"/>
                </a:lnTo>
                <a:lnTo>
                  <a:pt x="4305" y="1456"/>
                </a:lnTo>
                <a:lnTo>
                  <a:pt x="6225" y="1456"/>
                </a:lnTo>
                <a:lnTo>
                  <a:pt x="6220" y="391"/>
                </a:lnTo>
              </a:path>
            </a:pathLst>
          </a:custGeom>
          <a:noFill/>
          <a:ln w="38100" cmpd="sng">
            <a:solidFill>
              <a:srgbClr val="80808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7" name="Freeform 231">
            <a:extLst>
              <a:ext uri="{FF2B5EF4-FFF2-40B4-BE49-F238E27FC236}">
                <a16:creationId xmlns:a16="http://schemas.microsoft.com/office/drawing/2014/main" id="{0127670C-BF3B-44EF-A8A1-C93CADE8660B}"/>
              </a:ext>
            </a:extLst>
          </p:cNvPr>
          <p:cNvSpPr>
            <a:spLocks/>
          </p:cNvSpPr>
          <p:nvPr/>
        </p:nvSpPr>
        <p:spPr bwMode="auto">
          <a:xfrm>
            <a:off x="2822575" y="3676650"/>
            <a:ext cx="4210050" cy="1646238"/>
          </a:xfrm>
          <a:custGeom>
            <a:avLst/>
            <a:gdLst>
              <a:gd name="T0" fmla="*/ 0 w 5400"/>
              <a:gd name="T1" fmla="*/ 0 h 2010"/>
              <a:gd name="T2" fmla="*/ 0 w 5400"/>
              <a:gd name="T3" fmla="*/ 2147483646 h 2010"/>
              <a:gd name="T4" fmla="*/ 2147483646 w 5400"/>
              <a:gd name="T5" fmla="*/ 2147483646 h 2010"/>
              <a:gd name="T6" fmla="*/ 2147483646 w 5400"/>
              <a:gd name="T7" fmla="*/ 2147483646 h 2010"/>
              <a:gd name="T8" fmla="*/ 2147483646 w 5400"/>
              <a:gd name="T9" fmla="*/ 2147483646 h 2010"/>
              <a:gd name="T10" fmla="*/ 2147483646 w 5400"/>
              <a:gd name="T11" fmla="*/ 2147483646 h 2010"/>
              <a:gd name="T12" fmla="*/ 2147483646 w 5400"/>
              <a:gd name="T13" fmla="*/ 2147483646 h 2010"/>
              <a:gd name="T14" fmla="*/ 2147483646 w 5400"/>
              <a:gd name="T15" fmla="*/ 2147483646 h 20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400" h="2010">
                <a:moveTo>
                  <a:pt x="0" y="0"/>
                </a:moveTo>
                <a:lnTo>
                  <a:pt x="0" y="1485"/>
                </a:lnTo>
                <a:lnTo>
                  <a:pt x="1005" y="1500"/>
                </a:lnTo>
                <a:lnTo>
                  <a:pt x="540" y="2010"/>
                </a:lnTo>
                <a:lnTo>
                  <a:pt x="3615" y="2010"/>
                </a:lnTo>
                <a:lnTo>
                  <a:pt x="4350" y="1275"/>
                </a:lnTo>
                <a:lnTo>
                  <a:pt x="5400" y="1290"/>
                </a:lnTo>
                <a:lnTo>
                  <a:pt x="5400" y="120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8" name="Oval 232">
            <a:extLst>
              <a:ext uri="{FF2B5EF4-FFF2-40B4-BE49-F238E27FC236}">
                <a16:creationId xmlns:a16="http://schemas.microsoft.com/office/drawing/2014/main" id="{52B5FE38-1BA2-44B9-9984-D0B21043A6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3849688"/>
            <a:ext cx="112712" cy="115887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96299" name="Text Box 233">
            <a:extLst>
              <a:ext uri="{FF2B5EF4-FFF2-40B4-BE49-F238E27FC236}">
                <a16:creationId xmlns:a16="http://schemas.microsoft.com/office/drawing/2014/main" id="{4074255F-B745-4510-8885-14187B6F7A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1200" y="3756025"/>
            <a:ext cx="2349500" cy="617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Symbol" panose="05050102010706020507" pitchFamily="18" charset="2"/>
              </a:rPr>
              <a:t>l</a:t>
            </a:r>
            <a:r>
              <a:rPr lang="en-US" altLang="en-US" sz="2000">
                <a:solidFill>
                  <a:srgbClr val="FF0000"/>
                </a:solidFill>
                <a:latin typeface="Arial" panose="020B0604020202020204" pitchFamily="34" charset="0"/>
              </a:rPr>
              <a:t>'</a:t>
            </a:r>
            <a:r>
              <a:rPr lang="en-US" altLang="en-US" sz="2000" baseline="-25000">
                <a:solidFill>
                  <a:srgbClr val="FF0000"/>
                </a:solidFill>
                <a:latin typeface="Arial" panose="020B0604020202020204" pitchFamily="34" charset="0"/>
              </a:rPr>
              <a:t>in</a:t>
            </a:r>
            <a:r>
              <a:rPr lang="en-US" altLang="en-US" sz="1800">
                <a:solidFill>
                  <a:srgbClr val="FF0000"/>
                </a:solidFill>
                <a:latin typeface="Arial" panose="020B0604020202020204" pitchFamily="34" charset="0"/>
              </a:rPr>
              <a:t>:</a:t>
            </a:r>
            <a:r>
              <a:rPr lang="en-US" altLang="en-US" sz="140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1600">
                <a:solidFill>
                  <a:srgbClr val="FF0000"/>
                </a:solidFill>
                <a:latin typeface="Arial" panose="020B0604020202020204" pitchFamily="34" charset="0"/>
              </a:rPr>
              <a:t>original data, </a:t>
            </a:r>
            <a:r>
              <a:rPr lang="en-US" altLang="en-US" sz="1600" i="1">
                <a:solidFill>
                  <a:srgbClr val="FF0000"/>
                </a:solidFill>
                <a:latin typeface="Arial" panose="020B0604020202020204" pitchFamily="34" charset="0"/>
              </a:rPr>
              <a:t>plus</a:t>
            </a:r>
            <a:r>
              <a:rPr lang="en-US" altLang="en-US" sz="1600">
                <a:solidFill>
                  <a:srgbClr val="FF0000"/>
                </a:solidFill>
                <a:latin typeface="Arial" panose="020B0604020202020204" pitchFamily="34" charset="0"/>
              </a:rPr>
              <a:t> retransmitted data</a:t>
            </a:r>
            <a:endParaRPr lang="en-US" altLang="en-US" sz="16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6300" name="Line 234">
            <a:extLst>
              <a:ext uri="{FF2B5EF4-FFF2-40B4-BE49-F238E27FC236}">
                <a16:creationId xmlns:a16="http://schemas.microsoft.com/office/drawing/2014/main" id="{0B9F66B5-4E85-4977-A6E7-0EE22B6FA286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9888" y="3916363"/>
            <a:ext cx="5143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6301" name="Line 235">
            <a:extLst>
              <a:ext uri="{FF2B5EF4-FFF2-40B4-BE49-F238E27FC236}">
                <a16:creationId xmlns:a16="http://schemas.microsoft.com/office/drawing/2014/main" id="{B468A9F4-BA7C-47D4-B774-96EF3AEC644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5125" y="3683000"/>
            <a:ext cx="5143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6302" name="Line 236">
            <a:extLst>
              <a:ext uri="{FF2B5EF4-FFF2-40B4-BE49-F238E27FC236}">
                <a16:creationId xmlns:a16="http://schemas.microsoft.com/office/drawing/2014/main" id="{583F010B-CFC4-4B55-8FE2-D643B03CEFB5}"/>
              </a:ext>
            </a:extLst>
          </p:cNvPr>
          <p:cNvSpPr>
            <a:spLocks noChangeShapeType="1"/>
          </p:cNvSpPr>
          <p:nvPr/>
        </p:nvSpPr>
        <p:spPr bwMode="auto">
          <a:xfrm>
            <a:off x="7116763" y="3835400"/>
            <a:ext cx="5143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55569" name="Rectangle 241">
            <a:extLst>
              <a:ext uri="{FF2B5EF4-FFF2-40B4-BE49-F238E27FC236}">
                <a16:creationId xmlns:a16="http://schemas.microsoft.com/office/drawing/2014/main" id="{D97F6A83-0BB2-4BD6-8F15-0FBDE1213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3590925"/>
            <a:ext cx="244475" cy="155575"/>
          </a:xfrm>
          <a:prstGeom prst="rect">
            <a:avLst/>
          </a:prstGeom>
          <a:solidFill>
            <a:schemeClr val="accent1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55570" name="Rectangle 242">
            <a:extLst>
              <a:ext uri="{FF2B5EF4-FFF2-40B4-BE49-F238E27FC236}">
                <a16:creationId xmlns:a16="http://schemas.microsoft.com/office/drawing/2014/main" id="{0A46ED32-6BE3-49A1-88EE-75113BB09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1250" y="3824288"/>
            <a:ext cx="244475" cy="155575"/>
          </a:xfrm>
          <a:prstGeom prst="rect">
            <a:avLst/>
          </a:prstGeom>
          <a:solidFill>
            <a:schemeClr val="accent1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55571" name="Text Box 243">
            <a:extLst>
              <a:ext uri="{FF2B5EF4-FFF2-40B4-BE49-F238E27FC236}">
                <a16:creationId xmlns:a16="http://schemas.microsoft.com/office/drawing/2014/main" id="{5390AE78-0675-4F8B-94CB-8DB7D16CF7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3" y="3714750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6600"/>
                </a:solidFill>
                <a:latin typeface="Arial" panose="020B0604020202020204" pitchFamily="34" charset="0"/>
              </a:rPr>
              <a:t>copy</a:t>
            </a:r>
          </a:p>
        </p:txBody>
      </p:sp>
      <p:sp>
        <p:nvSpPr>
          <p:cNvPr id="355587" name="Text Box 259">
            <a:extLst>
              <a:ext uri="{FF2B5EF4-FFF2-40B4-BE49-F238E27FC236}">
                <a16:creationId xmlns:a16="http://schemas.microsoft.com/office/drawing/2014/main" id="{04F2D7A8-6BDB-4318-B505-BEBE0B2C79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2688" y="4783138"/>
            <a:ext cx="17684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6600"/>
                </a:solidFill>
                <a:latin typeface="Arial" panose="020B0604020202020204" pitchFamily="34" charset="0"/>
              </a:rPr>
              <a:t>free buffer space!</a:t>
            </a:r>
          </a:p>
        </p:txBody>
      </p:sp>
      <p:grpSp>
        <p:nvGrpSpPr>
          <p:cNvPr id="355617" name="Group 289">
            <a:extLst>
              <a:ext uri="{FF2B5EF4-FFF2-40B4-BE49-F238E27FC236}">
                <a16:creationId xmlns:a16="http://schemas.microsoft.com/office/drawing/2014/main" id="{E3CFB7B2-E29D-45CA-8783-881DFE51AB74}"/>
              </a:ext>
            </a:extLst>
          </p:cNvPr>
          <p:cNvGrpSpPr>
            <a:grpSpLocks/>
          </p:cNvGrpSpPr>
          <p:nvPr/>
        </p:nvGrpSpPr>
        <p:grpSpPr bwMode="auto">
          <a:xfrm>
            <a:off x="4970463" y="1201738"/>
            <a:ext cx="1936750" cy="1701800"/>
            <a:chOff x="2974" y="778"/>
            <a:chExt cx="1220" cy="1072"/>
          </a:xfrm>
        </p:grpSpPr>
        <p:sp>
          <p:nvSpPr>
            <p:cNvPr id="96381" name="Line 278">
              <a:extLst>
                <a:ext uri="{FF2B5EF4-FFF2-40B4-BE49-F238E27FC236}">
                  <a16:creationId xmlns:a16="http://schemas.microsoft.com/office/drawing/2014/main" id="{36D64DFC-EDE6-4FE1-87CD-A8FC6E83D6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8" y="820"/>
              <a:ext cx="0" cy="80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6382" name="Line 279">
              <a:extLst>
                <a:ext uri="{FF2B5EF4-FFF2-40B4-BE49-F238E27FC236}">
                  <a16:creationId xmlns:a16="http://schemas.microsoft.com/office/drawing/2014/main" id="{7AFB5C32-57C7-404F-B008-B3F89C790D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72" y="1620"/>
              <a:ext cx="922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6383" name="Line 280">
              <a:extLst>
                <a:ext uri="{FF2B5EF4-FFF2-40B4-BE49-F238E27FC236}">
                  <a16:creationId xmlns:a16="http://schemas.microsoft.com/office/drawing/2014/main" id="{CAD85073-9758-488C-B721-E491365345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92" y="908"/>
              <a:ext cx="0" cy="69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6384" name="Freeform 281">
              <a:extLst>
                <a:ext uri="{FF2B5EF4-FFF2-40B4-BE49-F238E27FC236}">
                  <a16:creationId xmlns:a16="http://schemas.microsoft.com/office/drawing/2014/main" id="{F73DC10E-3F28-4114-91A0-78DAE6BC4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886"/>
              <a:ext cx="720" cy="732"/>
            </a:xfrm>
            <a:custGeom>
              <a:avLst/>
              <a:gdLst>
                <a:gd name="T0" fmla="*/ 0 w 720"/>
                <a:gd name="T1" fmla="*/ 732 h 732"/>
                <a:gd name="T2" fmla="*/ 720 w 720"/>
                <a:gd name="T3" fmla="*/ 0 h 7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0" h="732">
                  <a:moveTo>
                    <a:pt x="0" y="732"/>
                  </a:moveTo>
                  <a:lnTo>
                    <a:pt x="720" y="0"/>
                  </a:lnTo>
                </a:path>
              </a:pathLst>
            </a:custGeom>
            <a:noFill/>
            <a:ln w="28575" cap="flat" cmpd="sng">
              <a:solidFill>
                <a:srgbClr val="CC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6385" name="Line 282">
              <a:extLst>
                <a:ext uri="{FF2B5EF4-FFF2-40B4-BE49-F238E27FC236}">
                  <a16:creationId xmlns:a16="http://schemas.microsoft.com/office/drawing/2014/main" id="{165CB162-F8CC-40FE-8355-9F7DA15C39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6" y="886"/>
              <a:ext cx="5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6386" name="Line 283">
              <a:extLst>
                <a:ext uri="{FF2B5EF4-FFF2-40B4-BE49-F238E27FC236}">
                  <a16:creationId xmlns:a16="http://schemas.microsoft.com/office/drawing/2014/main" id="{CA690523-BB2F-43B6-8CF0-F31113E52B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90" y="1624"/>
              <a:ext cx="0" cy="5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6387" name="Text Box 284">
              <a:extLst>
                <a:ext uri="{FF2B5EF4-FFF2-40B4-BE49-F238E27FC236}">
                  <a16:creationId xmlns:a16="http://schemas.microsoft.com/office/drawing/2014/main" id="{35FBCB64-C1E3-479A-8AB9-2AA7435A91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4" y="778"/>
              <a:ext cx="29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R/2</a:t>
              </a:r>
            </a:p>
          </p:txBody>
        </p:sp>
        <p:sp>
          <p:nvSpPr>
            <p:cNvPr id="96388" name="Text Box 285">
              <a:extLst>
                <a:ext uri="{FF2B5EF4-FFF2-40B4-BE49-F238E27FC236}">
                  <a16:creationId xmlns:a16="http://schemas.microsoft.com/office/drawing/2014/main" id="{9EB6B32E-E0DE-4D7A-99F0-1DEE9583C2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8" y="1646"/>
              <a:ext cx="29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Tahoma" panose="020B0604030504040204" pitchFamily="34" charset="0"/>
                </a:rPr>
                <a:t>R/2</a:t>
              </a:r>
            </a:p>
          </p:txBody>
        </p:sp>
        <p:sp>
          <p:nvSpPr>
            <p:cNvPr id="96389" name="Text Box 286">
              <a:extLst>
                <a:ext uri="{FF2B5EF4-FFF2-40B4-BE49-F238E27FC236}">
                  <a16:creationId xmlns:a16="http://schemas.microsoft.com/office/drawing/2014/main" id="{36F60BA4-541C-44B9-BAFA-3BDA23F0AB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2963" y="1145"/>
              <a:ext cx="34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latin typeface="Symbol" panose="05050102010706020507" pitchFamily="18" charset="2"/>
                </a:rPr>
                <a:t>l</a:t>
              </a:r>
              <a:r>
                <a:rPr lang="en-US" altLang="en-US" sz="2000" baseline="-25000">
                  <a:latin typeface="Arial" panose="020B0604020202020204" pitchFamily="34" charset="0"/>
                </a:rPr>
                <a:t>out</a:t>
              </a:r>
            </a:p>
          </p:txBody>
        </p:sp>
        <p:sp>
          <p:nvSpPr>
            <p:cNvPr id="96390" name="Text Box 287">
              <a:extLst>
                <a:ext uri="{FF2B5EF4-FFF2-40B4-BE49-F238E27FC236}">
                  <a16:creationId xmlns:a16="http://schemas.microsoft.com/office/drawing/2014/main" id="{8EA67B20-FDF0-4576-9330-EE82D9DE3D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9" y="1600"/>
              <a:ext cx="28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latin typeface="Symbol" panose="05050102010706020507" pitchFamily="18" charset="2"/>
                </a:rPr>
                <a:t>l</a:t>
              </a:r>
              <a:r>
                <a:rPr lang="en-US" altLang="en-US" sz="2000" baseline="-25000">
                  <a:latin typeface="Arial" panose="020B0604020202020204" pitchFamily="34" charset="0"/>
                </a:rPr>
                <a:t>in</a:t>
              </a:r>
            </a:p>
          </p:txBody>
        </p:sp>
        <p:sp>
          <p:nvSpPr>
            <p:cNvPr id="96391" name="Line 288">
              <a:extLst>
                <a:ext uri="{FF2B5EF4-FFF2-40B4-BE49-F238E27FC236}">
                  <a16:creationId xmlns:a16="http://schemas.microsoft.com/office/drawing/2014/main" id="{E3ED7F7F-2166-41AA-81F4-2D9115FEA6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0" y="887"/>
              <a:ext cx="655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96308" name="Picture 293" descr="underline_base">
            <a:extLst>
              <a:ext uri="{FF2B5EF4-FFF2-40B4-BE49-F238E27FC236}">
                <a16:creationId xmlns:a16="http://schemas.microsoft.com/office/drawing/2014/main" id="{9BED4B3A-4A3C-48A0-A120-47BA1D1DC6B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9575" y="784225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65" name="Rectangle 294">
            <a:extLst>
              <a:ext uri="{FF2B5EF4-FFF2-40B4-BE49-F238E27FC236}">
                <a16:creationId xmlns:a16="http://schemas.microsoft.com/office/drawing/2014/main" id="{2257FEEB-ABC4-474B-BEDE-FC1ACD05B63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0200" y="115888"/>
            <a:ext cx="7772400" cy="873125"/>
          </a:xfrm>
        </p:spPr>
        <p:txBody>
          <a:bodyPr/>
          <a:lstStyle/>
          <a:p>
            <a:pPr>
              <a:defRPr/>
            </a:pPr>
            <a:r>
              <a:rPr lang="en-US" sz="3600">
                <a:ea typeface="ＭＳ Ｐゴシック" charset="0"/>
                <a:cs typeface="+mj-cs"/>
              </a:rPr>
              <a:t>Causes/costs of congestion: scenario 2</a:t>
            </a:r>
            <a:r>
              <a:rPr lang="en-US">
                <a:ea typeface="ＭＳ Ｐゴシック" charset="0"/>
                <a:cs typeface="+mj-cs"/>
              </a:rPr>
              <a:t> </a:t>
            </a:r>
          </a:p>
        </p:txBody>
      </p:sp>
      <p:sp>
        <p:nvSpPr>
          <p:cNvPr id="96310" name="Text Box 308">
            <a:extLst>
              <a:ext uri="{FF2B5EF4-FFF2-40B4-BE49-F238E27FC236}">
                <a16:creationId xmlns:a16="http://schemas.microsoft.com/office/drawing/2014/main" id="{FBF313F8-57A7-483E-84DF-351866EFF0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8400" y="6073775"/>
            <a:ext cx="877888" cy="312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tx2"/>
                </a:solidFill>
                <a:latin typeface="Arial" panose="020B0604020202020204" pitchFamily="34" charset="0"/>
              </a:rPr>
              <a:t>Host B</a:t>
            </a:r>
            <a:endParaRPr lang="en-US" altLang="en-US" sz="16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6311" name="Text Box 309">
            <a:extLst>
              <a:ext uri="{FF2B5EF4-FFF2-40B4-BE49-F238E27FC236}">
                <a16:creationId xmlns:a16="http://schemas.microsoft.com/office/drawing/2014/main" id="{0A1B255C-A42B-422E-BE02-8899E8604F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98700" y="4705350"/>
            <a:ext cx="852488" cy="312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tx2"/>
                </a:solidFill>
                <a:latin typeface="Arial" panose="020B0604020202020204" pitchFamily="34" charset="0"/>
              </a:rPr>
              <a:t>A</a:t>
            </a:r>
            <a:endParaRPr lang="en-US" altLang="en-US" sz="16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96312" name="Group 310">
            <a:extLst>
              <a:ext uri="{FF2B5EF4-FFF2-40B4-BE49-F238E27FC236}">
                <a16:creationId xmlns:a16="http://schemas.microsoft.com/office/drawing/2014/main" id="{869863DF-44D0-4EF2-80DD-E81654840C88}"/>
              </a:ext>
            </a:extLst>
          </p:cNvPr>
          <p:cNvGrpSpPr>
            <a:grpSpLocks/>
          </p:cNvGrpSpPr>
          <p:nvPr/>
        </p:nvGrpSpPr>
        <p:grpSpPr bwMode="auto">
          <a:xfrm>
            <a:off x="7553325" y="4564063"/>
            <a:ext cx="231775" cy="441325"/>
            <a:chOff x="4140" y="429"/>
            <a:chExt cx="1425" cy="2396"/>
          </a:xfrm>
        </p:grpSpPr>
        <p:sp>
          <p:nvSpPr>
            <p:cNvPr id="96349" name="Freeform 311">
              <a:extLst>
                <a:ext uri="{FF2B5EF4-FFF2-40B4-BE49-F238E27FC236}">
                  <a16:creationId xmlns:a16="http://schemas.microsoft.com/office/drawing/2014/main" id="{992919DF-30EA-4F7D-B439-23A00FC41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50" name="Rectangle 312">
              <a:extLst>
                <a:ext uri="{FF2B5EF4-FFF2-40B4-BE49-F238E27FC236}">
                  <a16:creationId xmlns:a16="http://schemas.microsoft.com/office/drawing/2014/main" id="{2535F088-6302-4270-A13A-00540F0E1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6351" name="Freeform 313">
              <a:extLst>
                <a:ext uri="{FF2B5EF4-FFF2-40B4-BE49-F238E27FC236}">
                  <a16:creationId xmlns:a16="http://schemas.microsoft.com/office/drawing/2014/main" id="{144D8847-48FF-4DD8-9897-661735FFB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52" name="Freeform 314">
              <a:extLst>
                <a:ext uri="{FF2B5EF4-FFF2-40B4-BE49-F238E27FC236}">
                  <a16:creationId xmlns:a16="http://schemas.microsoft.com/office/drawing/2014/main" id="{AD285918-7E71-44E0-9052-E8C0A62A8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53" name="Rectangle 315">
              <a:extLst>
                <a:ext uri="{FF2B5EF4-FFF2-40B4-BE49-F238E27FC236}">
                  <a16:creationId xmlns:a16="http://schemas.microsoft.com/office/drawing/2014/main" id="{5A19E52D-FCAB-453A-B708-DD5002A24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6354" name="Group 316">
              <a:extLst>
                <a:ext uri="{FF2B5EF4-FFF2-40B4-BE49-F238E27FC236}">
                  <a16:creationId xmlns:a16="http://schemas.microsoft.com/office/drawing/2014/main" id="{41EE7595-EDEA-46C6-BB83-80B2E3AF38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6379" name="AutoShape 317">
                <a:extLst>
                  <a:ext uri="{FF2B5EF4-FFF2-40B4-BE49-F238E27FC236}">
                    <a16:creationId xmlns:a16="http://schemas.microsoft.com/office/drawing/2014/main" id="{F484CB13-2CD0-443A-B06E-C1EAD9B83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6380" name="AutoShape 318">
                <a:extLst>
                  <a:ext uri="{FF2B5EF4-FFF2-40B4-BE49-F238E27FC236}">
                    <a16:creationId xmlns:a16="http://schemas.microsoft.com/office/drawing/2014/main" id="{A39C10DF-C888-4861-8DCA-E2AF13A9F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6355" name="Rectangle 319">
              <a:extLst>
                <a:ext uri="{FF2B5EF4-FFF2-40B4-BE49-F238E27FC236}">
                  <a16:creationId xmlns:a16="http://schemas.microsoft.com/office/drawing/2014/main" id="{1A5FDD82-C6B3-4510-9427-414C47378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6356" name="Group 320">
              <a:extLst>
                <a:ext uri="{FF2B5EF4-FFF2-40B4-BE49-F238E27FC236}">
                  <a16:creationId xmlns:a16="http://schemas.microsoft.com/office/drawing/2014/main" id="{9AC5742D-E2D4-4343-857C-A17FFBD4F4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6377" name="AutoShape 321">
                <a:extLst>
                  <a:ext uri="{FF2B5EF4-FFF2-40B4-BE49-F238E27FC236}">
                    <a16:creationId xmlns:a16="http://schemas.microsoft.com/office/drawing/2014/main" id="{9A1ECC63-019B-4843-8066-6DE02F998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6378" name="AutoShape 322">
                <a:extLst>
                  <a:ext uri="{FF2B5EF4-FFF2-40B4-BE49-F238E27FC236}">
                    <a16:creationId xmlns:a16="http://schemas.microsoft.com/office/drawing/2014/main" id="{D0A7346B-3AE8-407D-BA7F-9CE90A1CA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6357" name="Rectangle 323">
              <a:extLst>
                <a:ext uri="{FF2B5EF4-FFF2-40B4-BE49-F238E27FC236}">
                  <a16:creationId xmlns:a16="http://schemas.microsoft.com/office/drawing/2014/main" id="{A6EECE64-93B3-49DA-848A-87F91E18A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6358" name="Rectangle 324">
              <a:extLst>
                <a:ext uri="{FF2B5EF4-FFF2-40B4-BE49-F238E27FC236}">
                  <a16:creationId xmlns:a16="http://schemas.microsoft.com/office/drawing/2014/main" id="{D0A67840-40A0-4B31-BCD4-93B205C81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6359" name="Group 325">
              <a:extLst>
                <a:ext uri="{FF2B5EF4-FFF2-40B4-BE49-F238E27FC236}">
                  <a16:creationId xmlns:a16="http://schemas.microsoft.com/office/drawing/2014/main" id="{0E3A2D87-3AB7-40CA-AE64-E592A27F7D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6375" name="AutoShape 326">
                <a:extLst>
                  <a:ext uri="{FF2B5EF4-FFF2-40B4-BE49-F238E27FC236}">
                    <a16:creationId xmlns:a16="http://schemas.microsoft.com/office/drawing/2014/main" id="{2B3C7AA8-16F3-494A-8311-581F5D7D9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6376" name="AutoShape 327">
                <a:extLst>
                  <a:ext uri="{FF2B5EF4-FFF2-40B4-BE49-F238E27FC236}">
                    <a16:creationId xmlns:a16="http://schemas.microsoft.com/office/drawing/2014/main" id="{0030FEBE-6B2B-43BC-ACAA-6C9C00FFD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6360" name="Freeform 328">
              <a:extLst>
                <a:ext uri="{FF2B5EF4-FFF2-40B4-BE49-F238E27FC236}">
                  <a16:creationId xmlns:a16="http://schemas.microsoft.com/office/drawing/2014/main" id="{B5E78B85-4BFB-4759-BDF0-9946FF16E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6361" name="Group 329">
              <a:extLst>
                <a:ext uri="{FF2B5EF4-FFF2-40B4-BE49-F238E27FC236}">
                  <a16:creationId xmlns:a16="http://schemas.microsoft.com/office/drawing/2014/main" id="{0FC983C7-D761-4DD3-9B12-0B047E97C7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6373" name="AutoShape 330">
                <a:extLst>
                  <a:ext uri="{FF2B5EF4-FFF2-40B4-BE49-F238E27FC236}">
                    <a16:creationId xmlns:a16="http://schemas.microsoft.com/office/drawing/2014/main" id="{8CA43DA8-52CD-435C-A29A-EC884A656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6374" name="AutoShape 331">
                <a:extLst>
                  <a:ext uri="{FF2B5EF4-FFF2-40B4-BE49-F238E27FC236}">
                    <a16:creationId xmlns:a16="http://schemas.microsoft.com/office/drawing/2014/main" id="{4BC037AF-2DDB-4E09-BD06-2CDFF4A47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6362" name="Rectangle 332">
              <a:extLst>
                <a:ext uri="{FF2B5EF4-FFF2-40B4-BE49-F238E27FC236}">
                  <a16:creationId xmlns:a16="http://schemas.microsoft.com/office/drawing/2014/main" id="{F0BAC3DB-5A93-428B-9AB5-BC0F1AA83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6363" name="Freeform 333">
              <a:extLst>
                <a:ext uri="{FF2B5EF4-FFF2-40B4-BE49-F238E27FC236}">
                  <a16:creationId xmlns:a16="http://schemas.microsoft.com/office/drawing/2014/main" id="{84103139-F506-4989-9841-BC7773990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64" name="Freeform 334">
              <a:extLst>
                <a:ext uri="{FF2B5EF4-FFF2-40B4-BE49-F238E27FC236}">
                  <a16:creationId xmlns:a16="http://schemas.microsoft.com/office/drawing/2014/main" id="{1028F27C-0E12-401B-AF60-93F8423EF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65" name="Oval 335">
              <a:extLst>
                <a:ext uri="{FF2B5EF4-FFF2-40B4-BE49-F238E27FC236}">
                  <a16:creationId xmlns:a16="http://schemas.microsoft.com/office/drawing/2014/main" id="{58D4FDA4-2686-4C4C-965D-1ED67D88E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6366" name="Freeform 336">
              <a:extLst>
                <a:ext uri="{FF2B5EF4-FFF2-40B4-BE49-F238E27FC236}">
                  <a16:creationId xmlns:a16="http://schemas.microsoft.com/office/drawing/2014/main" id="{8CFA57D9-3290-48E6-A0B1-F198EA44F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67" name="AutoShape 337">
              <a:extLst>
                <a:ext uri="{FF2B5EF4-FFF2-40B4-BE49-F238E27FC236}">
                  <a16:creationId xmlns:a16="http://schemas.microsoft.com/office/drawing/2014/main" id="{71530AFC-68BD-4756-B0AA-E5AD1A581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6368" name="AutoShape 338">
              <a:extLst>
                <a:ext uri="{FF2B5EF4-FFF2-40B4-BE49-F238E27FC236}">
                  <a16:creationId xmlns:a16="http://schemas.microsoft.com/office/drawing/2014/main" id="{406747D8-FBE7-4E16-80B4-E9B42498B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6369" name="Oval 339">
              <a:extLst>
                <a:ext uri="{FF2B5EF4-FFF2-40B4-BE49-F238E27FC236}">
                  <a16:creationId xmlns:a16="http://schemas.microsoft.com/office/drawing/2014/main" id="{5F00F647-6A8D-475E-8200-739BB2340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6370" name="Oval 340">
              <a:extLst>
                <a:ext uri="{FF2B5EF4-FFF2-40B4-BE49-F238E27FC236}">
                  <a16:creationId xmlns:a16="http://schemas.microsoft.com/office/drawing/2014/main" id="{39611014-764E-44BF-A6AA-02DD909D1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6371" name="Oval 341">
              <a:extLst>
                <a:ext uri="{FF2B5EF4-FFF2-40B4-BE49-F238E27FC236}">
                  <a16:creationId xmlns:a16="http://schemas.microsoft.com/office/drawing/2014/main" id="{9C708A3E-5A83-452E-95E8-975C23E3B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6372" name="Rectangle 342">
              <a:extLst>
                <a:ext uri="{FF2B5EF4-FFF2-40B4-BE49-F238E27FC236}">
                  <a16:creationId xmlns:a16="http://schemas.microsoft.com/office/drawing/2014/main" id="{9489D841-6686-428F-AAC9-80525A384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96313" name="Group 343">
            <a:extLst>
              <a:ext uri="{FF2B5EF4-FFF2-40B4-BE49-F238E27FC236}">
                <a16:creationId xmlns:a16="http://schemas.microsoft.com/office/drawing/2014/main" id="{E27FB976-E8FE-4A19-B3B4-BD0CEAF843D0}"/>
              </a:ext>
            </a:extLst>
          </p:cNvPr>
          <p:cNvGrpSpPr>
            <a:grpSpLocks/>
          </p:cNvGrpSpPr>
          <p:nvPr/>
        </p:nvGrpSpPr>
        <p:grpSpPr bwMode="auto">
          <a:xfrm>
            <a:off x="7135813" y="5867400"/>
            <a:ext cx="231775" cy="441325"/>
            <a:chOff x="4140" y="429"/>
            <a:chExt cx="1425" cy="2396"/>
          </a:xfrm>
        </p:grpSpPr>
        <p:sp>
          <p:nvSpPr>
            <p:cNvPr id="96317" name="Freeform 344">
              <a:extLst>
                <a:ext uri="{FF2B5EF4-FFF2-40B4-BE49-F238E27FC236}">
                  <a16:creationId xmlns:a16="http://schemas.microsoft.com/office/drawing/2014/main" id="{6FDA5C67-EEBE-4C4A-BDCA-0D584C335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18" name="Rectangle 345">
              <a:extLst>
                <a:ext uri="{FF2B5EF4-FFF2-40B4-BE49-F238E27FC236}">
                  <a16:creationId xmlns:a16="http://schemas.microsoft.com/office/drawing/2014/main" id="{5590CC0F-1BD7-4AC4-A7C1-A985078A2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6319" name="Freeform 346">
              <a:extLst>
                <a:ext uri="{FF2B5EF4-FFF2-40B4-BE49-F238E27FC236}">
                  <a16:creationId xmlns:a16="http://schemas.microsoft.com/office/drawing/2014/main" id="{5BD7C1BD-5DC6-4291-8DFE-7C0289C3E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20" name="Freeform 347">
              <a:extLst>
                <a:ext uri="{FF2B5EF4-FFF2-40B4-BE49-F238E27FC236}">
                  <a16:creationId xmlns:a16="http://schemas.microsoft.com/office/drawing/2014/main" id="{6213DB18-59D4-40E9-A38A-08EE0AD54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21" name="Rectangle 348">
              <a:extLst>
                <a:ext uri="{FF2B5EF4-FFF2-40B4-BE49-F238E27FC236}">
                  <a16:creationId xmlns:a16="http://schemas.microsoft.com/office/drawing/2014/main" id="{20B4057C-484C-4AA0-8904-FB522B5C8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6322" name="Group 349">
              <a:extLst>
                <a:ext uri="{FF2B5EF4-FFF2-40B4-BE49-F238E27FC236}">
                  <a16:creationId xmlns:a16="http://schemas.microsoft.com/office/drawing/2014/main" id="{441510B8-85B6-406C-A052-751B968444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6347" name="AutoShape 350">
                <a:extLst>
                  <a:ext uri="{FF2B5EF4-FFF2-40B4-BE49-F238E27FC236}">
                    <a16:creationId xmlns:a16="http://schemas.microsoft.com/office/drawing/2014/main" id="{7C67039D-AA97-4C92-BD78-B00A0CD7F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6348" name="AutoShape 351">
                <a:extLst>
                  <a:ext uri="{FF2B5EF4-FFF2-40B4-BE49-F238E27FC236}">
                    <a16:creationId xmlns:a16="http://schemas.microsoft.com/office/drawing/2014/main" id="{A57F9AB4-32D9-464F-935E-A77277D0F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6323" name="Rectangle 352">
              <a:extLst>
                <a:ext uri="{FF2B5EF4-FFF2-40B4-BE49-F238E27FC236}">
                  <a16:creationId xmlns:a16="http://schemas.microsoft.com/office/drawing/2014/main" id="{B208252B-266D-485F-9680-AF48C87E7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6324" name="Group 353">
              <a:extLst>
                <a:ext uri="{FF2B5EF4-FFF2-40B4-BE49-F238E27FC236}">
                  <a16:creationId xmlns:a16="http://schemas.microsoft.com/office/drawing/2014/main" id="{F428C905-F8B8-4D38-83C8-8898258CC1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6345" name="AutoShape 354">
                <a:extLst>
                  <a:ext uri="{FF2B5EF4-FFF2-40B4-BE49-F238E27FC236}">
                    <a16:creationId xmlns:a16="http://schemas.microsoft.com/office/drawing/2014/main" id="{A4B9938C-CB64-4B84-9D3F-0F3820498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6346" name="AutoShape 355">
                <a:extLst>
                  <a:ext uri="{FF2B5EF4-FFF2-40B4-BE49-F238E27FC236}">
                    <a16:creationId xmlns:a16="http://schemas.microsoft.com/office/drawing/2014/main" id="{0E1B419A-1BF3-4855-AE80-E3AB5F9D0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6325" name="Rectangle 356">
              <a:extLst>
                <a:ext uri="{FF2B5EF4-FFF2-40B4-BE49-F238E27FC236}">
                  <a16:creationId xmlns:a16="http://schemas.microsoft.com/office/drawing/2014/main" id="{A6671C7F-42DD-461D-8806-4A495F523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6326" name="Rectangle 357">
              <a:extLst>
                <a:ext uri="{FF2B5EF4-FFF2-40B4-BE49-F238E27FC236}">
                  <a16:creationId xmlns:a16="http://schemas.microsoft.com/office/drawing/2014/main" id="{B7DF384B-2F19-4016-8B36-238661496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6327" name="Group 358">
              <a:extLst>
                <a:ext uri="{FF2B5EF4-FFF2-40B4-BE49-F238E27FC236}">
                  <a16:creationId xmlns:a16="http://schemas.microsoft.com/office/drawing/2014/main" id="{8907ED67-14D1-4C51-8E08-17B2D0C289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6343" name="AutoShape 359">
                <a:extLst>
                  <a:ext uri="{FF2B5EF4-FFF2-40B4-BE49-F238E27FC236}">
                    <a16:creationId xmlns:a16="http://schemas.microsoft.com/office/drawing/2014/main" id="{6E3FEBB5-A7B3-435A-BA3C-5926C6A1D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6344" name="AutoShape 360">
                <a:extLst>
                  <a:ext uri="{FF2B5EF4-FFF2-40B4-BE49-F238E27FC236}">
                    <a16:creationId xmlns:a16="http://schemas.microsoft.com/office/drawing/2014/main" id="{2470CDE5-2CEC-4B4A-A4E2-57EFAD64F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6328" name="Freeform 361">
              <a:extLst>
                <a:ext uri="{FF2B5EF4-FFF2-40B4-BE49-F238E27FC236}">
                  <a16:creationId xmlns:a16="http://schemas.microsoft.com/office/drawing/2014/main" id="{AD4AD17D-0157-46B7-BD5F-C133A27B6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6329" name="Group 362">
              <a:extLst>
                <a:ext uri="{FF2B5EF4-FFF2-40B4-BE49-F238E27FC236}">
                  <a16:creationId xmlns:a16="http://schemas.microsoft.com/office/drawing/2014/main" id="{39B6C3F7-8437-46C4-A518-EFAABED86E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6341" name="AutoShape 363">
                <a:extLst>
                  <a:ext uri="{FF2B5EF4-FFF2-40B4-BE49-F238E27FC236}">
                    <a16:creationId xmlns:a16="http://schemas.microsoft.com/office/drawing/2014/main" id="{BEBD4976-580F-40B8-8645-003F1AE6C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6342" name="AutoShape 364">
                <a:extLst>
                  <a:ext uri="{FF2B5EF4-FFF2-40B4-BE49-F238E27FC236}">
                    <a16:creationId xmlns:a16="http://schemas.microsoft.com/office/drawing/2014/main" id="{9C6147A4-681A-483A-BF44-873D74D43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6330" name="Rectangle 365">
              <a:extLst>
                <a:ext uri="{FF2B5EF4-FFF2-40B4-BE49-F238E27FC236}">
                  <a16:creationId xmlns:a16="http://schemas.microsoft.com/office/drawing/2014/main" id="{B5B4C6A1-6E11-4F7F-9EF6-B5A7D9D95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6331" name="Freeform 366">
              <a:extLst>
                <a:ext uri="{FF2B5EF4-FFF2-40B4-BE49-F238E27FC236}">
                  <a16:creationId xmlns:a16="http://schemas.microsoft.com/office/drawing/2014/main" id="{41689AA5-1963-4373-8C89-D1FB22419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32" name="Freeform 367">
              <a:extLst>
                <a:ext uri="{FF2B5EF4-FFF2-40B4-BE49-F238E27FC236}">
                  <a16:creationId xmlns:a16="http://schemas.microsoft.com/office/drawing/2014/main" id="{2B1BB74A-0C60-487F-B21F-B5C83F6BA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33" name="Oval 368">
              <a:extLst>
                <a:ext uri="{FF2B5EF4-FFF2-40B4-BE49-F238E27FC236}">
                  <a16:creationId xmlns:a16="http://schemas.microsoft.com/office/drawing/2014/main" id="{40809855-31EA-413F-B8B8-D765C531C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6334" name="Freeform 369">
              <a:extLst>
                <a:ext uri="{FF2B5EF4-FFF2-40B4-BE49-F238E27FC236}">
                  <a16:creationId xmlns:a16="http://schemas.microsoft.com/office/drawing/2014/main" id="{C54E3334-E4FE-4B86-8BF8-0F5AEDACB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35" name="AutoShape 370">
              <a:extLst>
                <a:ext uri="{FF2B5EF4-FFF2-40B4-BE49-F238E27FC236}">
                  <a16:creationId xmlns:a16="http://schemas.microsoft.com/office/drawing/2014/main" id="{261449C2-2377-44EC-92D5-C707D6C2F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6336" name="AutoShape 371">
              <a:extLst>
                <a:ext uri="{FF2B5EF4-FFF2-40B4-BE49-F238E27FC236}">
                  <a16:creationId xmlns:a16="http://schemas.microsoft.com/office/drawing/2014/main" id="{E1CB9E1B-3DA6-4D6C-8199-DB1AF966A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6337" name="Oval 372">
              <a:extLst>
                <a:ext uri="{FF2B5EF4-FFF2-40B4-BE49-F238E27FC236}">
                  <a16:creationId xmlns:a16="http://schemas.microsoft.com/office/drawing/2014/main" id="{41A7F360-0645-4EC7-B1DA-F9998F53A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6338" name="Oval 373">
              <a:extLst>
                <a:ext uri="{FF2B5EF4-FFF2-40B4-BE49-F238E27FC236}">
                  <a16:creationId xmlns:a16="http://schemas.microsoft.com/office/drawing/2014/main" id="{7E1DF96B-1884-48F9-AC96-779F8FE5D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6339" name="Oval 374">
              <a:extLst>
                <a:ext uri="{FF2B5EF4-FFF2-40B4-BE49-F238E27FC236}">
                  <a16:creationId xmlns:a16="http://schemas.microsoft.com/office/drawing/2014/main" id="{A463D957-BBA6-4A0B-A058-C329EE86D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6340" name="Rectangle 375">
              <a:extLst>
                <a:ext uri="{FF2B5EF4-FFF2-40B4-BE49-F238E27FC236}">
                  <a16:creationId xmlns:a16="http://schemas.microsoft.com/office/drawing/2014/main" id="{A482D1AD-160A-49DE-AA36-12B2C9A0B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96314" name="Group 377">
            <a:extLst>
              <a:ext uri="{FF2B5EF4-FFF2-40B4-BE49-F238E27FC236}">
                <a16:creationId xmlns:a16="http://schemas.microsoft.com/office/drawing/2014/main" id="{77F0262E-40C1-4CE4-98F4-88F722CA6DDE}"/>
              </a:ext>
            </a:extLst>
          </p:cNvPr>
          <p:cNvGrpSpPr>
            <a:grpSpLocks/>
          </p:cNvGrpSpPr>
          <p:nvPr/>
        </p:nvGrpSpPr>
        <p:grpSpPr bwMode="auto">
          <a:xfrm>
            <a:off x="661988" y="5605463"/>
            <a:ext cx="525462" cy="434975"/>
            <a:chOff x="-44" y="1473"/>
            <a:chExt cx="981" cy="1105"/>
          </a:xfrm>
        </p:grpSpPr>
        <p:pic>
          <p:nvPicPr>
            <p:cNvPr id="96315" name="Picture 378" descr="desktop_computer_stylized_medium">
              <a:extLst>
                <a:ext uri="{FF2B5EF4-FFF2-40B4-BE49-F238E27FC236}">
                  <a16:creationId xmlns:a16="http://schemas.microsoft.com/office/drawing/2014/main" id="{84AB9A2E-DE63-48B2-A811-D25FC48597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6316" name="Freeform 379">
              <a:extLst>
                <a:ext uri="{FF2B5EF4-FFF2-40B4-BE49-F238E27FC236}">
                  <a16:creationId xmlns:a16="http://schemas.microsoft.com/office/drawing/2014/main" id="{F0163659-F4F1-4308-8974-CFE0135E83F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55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0.00255 L -5.55556E-7 0.03542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3555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355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55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0.03542 L 0.0007 0.17802 L 0.08681 0.17894 L 0.04723 0.24191 L 0.19584 0.24191 " pathEditMode="relative" ptsTypes="AAAAA">
                                      <p:cBhvr>
                                        <p:cTn id="20" dur="2000" fill="hold"/>
                                        <p:tgtEl>
                                          <p:spTgt spid="3555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3555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5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55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29" presetID="0" presetClass="path" presetSubtype="0" accel="50000" decel="5000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9583 0.2419 L 0.23889 0.24214 " pathEditMode="relative" ptsTypes="AA">
                                      <p:cBhvr>
                                        <p:cTn id="30" dur="3000" fill="hold"/>
                                        <p:tgtEl>
                                          <p:spTgt spid="3555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3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" dur="500"/>
                                        <p:tgtEl>
                                          <p:spTgt spid="3555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5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6" presetID="0" presetClass="path" presetSubtype="0" accel="50000" decel="5000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3888 0.24213 L 0.30624 0.24213 L 0.37083 0.15324 L 0.46041 0.15324 L 0.45902 0.01343 " pathEditMode="relative" ptsTypes="AAAAA">
                                      <p:cBhvr>
                                        <p:cTn id="37" dur="2000" fill="hold"/>
                                        <p:tgtEl>
                                          <p:spTgt spid="3555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9" presetID="9" presetClass="exit" presetSubtype="0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0" dur="500"/>
                                        <p:tgtEl>
                                          <p:spTgt spid="3555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5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3555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5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5569" grpId="0" animBg="1"/>
      <p:bldP spid="355569" grpId="1" animBg="1"/>
      <p:bldP spid="355569" grpId="2" animBg="1"/>
      <p:bldP spid="355569" grpId="3" animBg="1"/>
      <p:bldP spid="355569" grpId="4" animBg="1"/>
      <p:bldP spid="355569" grpId="5" animBg="1"/>
      <p:bldP spid="355570" grpId="0" animBg="1"/>
      <p:bldP spid="355570" grpId="1" animBg="1"/>
      <p:bldP spid="355571" grpId="0"/>
      <p:bldP spid="355571" grpId="1"/>
      <p:bldP spid="355587" grpId="0"/>
      <p:bldP spid="355587" grpId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Footer Placeholder 5">
            <a:extLst>
              <a:ext uri="{FF2B5EF4-FFF2-40B4-BE49-F238E27FC236}">
                <a16:creationId xmlns:a16="http://schemas.microsoft.com/office/drawing/2014/main" id="{276140BF-49BC-4CE3-B7A8-A75A140F9D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97283" name="Slide Number Placeholder 6">
            <a:extLst>
              <a:ext uri="{FF2B5EF4-FFF2-40B4-BE49-F238E27FC236}">
                <a16:creationId xmlns:a16="http://schemas.microsoft.com/office/drawing/2014/main" id="{77D98B43-C91A-49AF-A2F2-396A7C2221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8CC26418-E115-4F57-9444-F9FA2E6B2768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97284" name="Freeform 249">
            <a:extLst>
              <a:ext uri="{FF2B5EF4-FFF2-40B4-BE49-F238E27FC236}">
                <a16:creationId xmlns:a16="http://schemas.microsoft.com/office/drawing/2014/main" id="{5B1FC3CE-38CB-44A8-9857-7F7444C7E537}"/>
              </a:ext>
            </a:extLst>
          </p:cNvPr>
          <p:cNvSpPr>
            <a:spLocks/>
          </p:cNvSpPr>
          <p:nvPr/>
        </p:nvSpPr>
        <p:spPr bwMode="auto">
          <a:xfrm flipH="1">
            <a:off x="2111375" y="3465513"/>
            <a:ext cx="250825" cy="1201737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7285" name="Group 328">
            <a:extLst>
              <a:ext uri="{FF2B5EF4-FFF2-40B4-BE49-F238E27FC236}">
                <a16:creationId xmlns:a16="http://schemas.microsoft.com/office/drawing/2014/main" id="{E5816D0C-2CC9-4124-8257-9F87EA5259F6}"/>
              </a:ext>
            </a:extLst>
          </p:cNvPr>
          <p:cNvGrpSpPr>
            <a:grpSpLocks/>
          </p:cNvGrpSpPr>
          <p:nvPr/>
        </p:nvGrpSpPr>
        <p:grpSpPr bwMode="auto">
          <a:xfrm>
            <a:off x="1716088" y="4425950"/>
            <a:ext cx="525462" cy="434975"/>
            <a:chOff x="-44" y="1473"/>
            <a:chExt cx="981" cy="1105"/>
          </a:xfrm>
        </p:grpSpPr>
        <p:pic>
          <p:nvPicPr>
            <p:cNvPr id="97437" name="Picture 329" descr="desktop_computer_stylized_medium">
              <a:extLst>
                <a:ext uri="{FF2B5EF4-FFF2-40B4-BE49-F238E27FC236}">
                  <a16:creationId xmlns:a16="http://schemas.microsoft.com/office/drawing/2014/main" id="{EBAD8F1E-7AA2-493B-AC07-EC4AE343BC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438" name="Freeform 330">
              <a:extLst>
                <a:ext uri="{FF2B5EF4-FFF2-40B4-BE49-F238E27FC236}">
                  <a16:creationId xmlns:a16="http://schemas.microsoft.com/office/drawing/2014/main" id="{DE0F9DA1-8E17-4900-8C27-E0A6C4FF6FD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402434" name="Picture 2" descr="garbage_can">
            <a:extLst>
              <a:ext uri="{FF2B5EF4-FFF2-40B4-BE49-F238E27FC236}">
                <a16:creationId xmlns:a16="http://schemas.microsoft.com/office/drawing/2014/main" id="{E1C84512-F12D-4310-ACEB-CFDCF375D0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79913" y="5775325"/>
            <a:ext cx="487362" cy="64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7" name="Oval 3">
            <a:extLst>
              <a:ext uri="{FF2B5EF4-FFF2-40B4-BE49-F238E27FC236}">
                <a16:creationId xmlns:a16="http://schemas.microsoft.com/office/drawing/2014/main" id="{71134804-7ED3-452A-9B0B-10519A27D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5713" y="5348288"/>
            <a:ext cx="1304925" cy="303212"/>
          </a:xfrm>
          <a:prstGeom prst="ellipse">
            <a:avLst/>
          </a:prstGeom>
          <a:solidFill>
            <a:srgbClr val="80808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97288" name="Line 4">
            <a:extLst>
              <a:ext uri="{FF2B5EF4-FFF2-40B4-BE49-F238E27FC236}">
                <a16:creationId xmlns:a16="http://schemas.microsoft.com/office/drawing/2014/main" id="{2085749C-E0EC-4406-B5C5-7461D6384C5D}"/>
              </a:ext>
            </a:extLst>
          </p:cNvPr>
          <p:cNvSpPr>
            <a:spLocks noChangeShapeType="1"/>
          </p:cNvSpPr>
          <p:nvPr/>
        </p:nvSpPr>
        <p:spPr bwMode="auto">
          <a:xfrm>
            <a:off x="3795713" y="5324475"/>
            <a:ext cx="0" cy="1873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9" name="Line 5">
            <a:extLst>
              <a:ext uri="{FF2B5EF4-FFF2-40B4-BE49-F238E27FC236}">
                <a16:creationId xmlns:a16="http://schemas.microsoft.com/office/drawing/2014/main" id="{0C847856-27C3-414A-8057-977B4CD10F6B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0638" y="5324475"/>
            <a:ext cx="0" cy="187325"/>
          </a:xfrm>
          <a:prstGeom prst="line">
            <a:avLst/>
          </a:prstGeom>
          <a:noFill/>
          <a:ln w="12700">
            <a:solidFill>
              <a:srgbClr val="808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90" name="Rectangle 6">
            <a:extLst>
              <a:ext uri="{FF2B5EF4-FFF2-40B4-BE49-F238E27FC236}">
                <a16:creationId xmlns:a16="http://schemas.microsoft.com/office/drawing/2014/main" id="{B2F01F24-1E35-4874-A0DF-26D9568F74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5713" y="5324475"/>
            <a:ext cx="309562" cy="184150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7291" name="Rectangle 7">
            <a:extLst>
              <a:ext uri="{FF2B5EF4-FFF2-40B4-BE49-F238E27FC236}">
                <a16:creationId xmlns:a16="http://schemas.microsoft.com/office/drawing/2014/main" id="{DA5FA58C-0C14-49F9-93E9-7E9399C49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0" y="5311775"/>
            <a:ext cx="395288" cy="184150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7292" name="Oval 8">
            <a:extLst>
              <a:ext uri="{FF2B5EF4-FFF2-40B4-BE49-F238E27FC236}">
                <a16:creationId xmlns:a16="http://schemas.microsoft.com/office/drawing/2014/main" id="{B43531B4-D17F-4635-B897-B454E3219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0950" y="5126038"/>
            <a:ext cx="1306513" cy="352425"/>
          </a:xfrm>
          <a:prstGeom prst="ellipse">
            <a:avLst/>
          </a:prstGeom>
          <a:solidFill>
            <a:srgbClr val="80808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grpSp>
        <p:nvGrpSpPr>
          <p:cNvPr id="97293" name="Group 9">
            <a:extLst>
              <a:ext uri="{FF2B5EF4-FFF2-40B4-BE49-F238E27FC236}">
                <a16:creationId xmlns:a16="http://schemas.microsoft.com/office/drawing/2014/main" id="{35DE9C24-12FE-47F3-9BBC-E8CF21D42F36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5183188"/>
            <a:ext cx="647700" cy="206375"/>
            <a:chOff x="2848" y="848"/>
            <a:chExt cx="140" cy="98"/>
          </a:xfrm>
        </p:grpSpPr>
        <p:sp>
          <p:nvSpPr>
            <p:cNvPr id="97434" name="Line 10">
              <a:extLst>
                <a:ext uri="{FF2B5EF4-FFF2-40B4-BE49-F238E27FC236}">
                  <a16:creationId xmlns:a16="http://schemas.microsoft.com/office/drawing/2014/main" id="{C1DEC107-3F39-46C3-9FC2-6D324A36BC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8" y="848"/>
              <a:ext cx="50" cy="2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435" name="Line 11">
              <a:extLst>
                <a:ext uri="{FF2B5EF4-FFF2-40B4-BE49-F238E27FC236}">
                  <a16:creationId xmlns:a16="http://schemas.microsoft.com/office/drawing/2014/main" id="{949D6B20-7E4E-406F-A432-A2D4FD852E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4" y="946"/>
              <a:ext cx="44" cy="0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436" name="Line 12">
              <a:extLst>
                <a:ext uri="{FF2B5EF4-FFF2-40B4-BE49-F238E27FC236}">
                  <a16:creationId xmlns:a16="http://schemas.microsoft.com/office/drawing/2014/main" id="{32B59EE4-4B8E-4922-B8DF-FCAA046551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4" y="850"/>
              <a:ext cx="52" cy="96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7294" name="Line 13">
            <a:extLst>
              <a:ext uri="{FF2B5EF4-FFF2-40B4-BE49-F238E27FC236}">
                <a16:creationId xmlns:a16="http://schemas.microsoft.com/office/drawing/2014/main" id="{134709E5-AC7E-4A1F-BF8A-87016749B1DE}"/>
              </a:ext>
            </a:extLst>
          </p:cNvPr>
          <p:cNvSpPr>
            <a:spLocks noChangeShapeType="1"/>
          </p:cNvSpPr>
          <p:nvPr/>
        </p:nvSpPr>
        <p:spPr bwMode="auto">
          <a:xfrm>
            <a:off x="4097338" y="5381625"/>
            <a:ext cx="231775" cy="4763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95" name="Line 14">
            <a:extLst>
              <a:ext uri="{FF2B5EF4-FFF2-40B4-BE49-F238E27FC236}">
                <a16:creationId xmlns:a16="http://schemas.microsoft.com/office/drawing/2014/main" id="{4C7A6FA3-E621-4B5E-9BF3-199FFFE724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41838" y="5181600"/>
            <a:ext cx="203200" cy="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96" name="Line 15">
            <a:extLst>
              <a:ext uri="{FF2B5EF4-FFF2-40B4-BE49-F238E27FC236}">
                <a16:creationId xmlns:a16="http://schemas.microsoft.com/office/drawing/2014/main" id="{07439132-61DA-4585-A891-F4D39A8674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10063" y="5181600"/>
            <a:ext cx="241300" cy="200025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97" name="Line 16">
            <a:extLst>
              <a:ext uri="{FF2B5EF4-FFF2-40B4-BE49-F238E27FC236}">
                <a16:creationId xmlns:a16="http://schemas.microsoft.com/office/drawing/2014/main" id="{CFE42DDA-0479-405F-B422-591DFB8287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24113" y="4878388"/>
            <a:ext cx="1135062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8" name="Line 17">
            <a:extLst>
              <a:ext uri="{FF2B5EF4-FFF2-40B4-BE49-F238E27FC236}">
                <a16:creationId xmlns:a16="http://schemas.microsoft.com/office/drawing/2014/main" id="{D61F0B9A-1CA6-4929-899D-AA2C54B45DB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21013" y="4878388"/>
            <a:ext cx="538162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7299" name="Group 58">
            <a:extLst>
              <a:ext uri="{FF2B5EF4-FFF2-40B4-BE49-F238E27FC236}">
                <a16:creationId xmlns:a16="http://schemas.microsoft.com/office/drawing/2014/main" id="{1B34533A-BD99-4174-AF23-9BDCE905958B}"/>
              </a:ext>
            </a:extLst>
          </p:cNvPr>
          <p:cNvGrpSpPr>
            <a:grpSpLocks/>
          </p:cNvGrpSpPr>
          <p:nvPr/>
        </p:nvGrpSpPr>
        <p:grpSpPr bwMode="auto">
          <a:xfrm>
            <a:off x="2351088" y="3563938"/>
            <a:ext cx="798512" cy="1166812"/>
            <a:chOff x="12762" y="10336"/>
            <a:chExt cx="1027" cy="1700"/>
          </a:xfrm>
        </p:grpSpPr>
        <p:sp>
          <p:nvSpPr>
            <p:cNvPr id="97428" name="Rectangle 59">
              <a:extLst>
                <a:ext uri="{FF2B5EF4-FFF2-40B4-BE49-F238E27FC236}">
                  <a16:creationId xmlns:a16="http://schemas.microsoft.com/office/drawing/2014/main" id="{5469210C-E88E-44E1-A5E6-C19913D50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7429" name="Rectangle 60">
              <a:extLst>
                <a:ext uri="{FF2B5EF4-FFF2-40B4-BE49-F238E27FC236}">
                  <a16:creationId xmlns:a16="http://schemas.microsoft.com/office/drawing/2014/main" id="{D4ECC5A5-492E-4A0F-BF22-5B979986E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7430" name="Line 61">
              <a:extLst>
                <a:ext uri="{FF2B5EF4-FFF2-40B4-BE49-F238E27FC236}">
                  <a16:creationId xmlns:a16="http://schemas.microsoft.com/office/drawing/2014/main" id="{6577B4F0-2994-4342-BE98-A04F3E40CF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31" name="Line 62">
              <a:extLst>
                <a:ext uri="{FF2B5EF4-FFF2-40B4-BE49-F238E27FC236}">
                  <a16:creationId xmlns:a16="http://schemas.microsoft.com/office/drawing/2014/main" id="{1D1011D5-BEB5-4F0C-AB10-A9192937C2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32" name="Line 63">
              <a:extLst>
                <a:ext uri="{FF2B5EF4-FFF2-40B4-BE49-F238E27FC236}">
                  <a16:creationId xmlns:a16="http://schemas.microsoft.com/office/drawing/2014/main" id="{0CD3410D-0560-4F71-8012-3623278E39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33" name="Line 64">
              <a:extLst>
                <a:ext uri="{FF2B5EF4-FFF2-40B4-BE49-F238E27FC236}">
                  <a16:creationId xmlns:a16="http://schemas.microsoft.com/office/drawing/2014/main" id="{F774BEB0-9244-4EC4-AE98-A483355CEB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7300" name="Text Box 66">
            <a:extLst>
              <a:ext uri="{FF2B5EF4-FFF2-40B4-BE49-F238E27FC236}">
                <a16:creationId xmlns:a16="http://schemas.microsoft.com/office/drawing/2014/main" id="{AFE84337-AE2F-46F4-AADC-98209660D2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8675" y="3449638"/>
            <a:ext cx="1881188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Symbol" panose="05050102010706020507" pitchFamily="18" charset="2"/>
              </a:rPr>
              <a:t>l</a:t>
            </a:r>
            <a:r>
              <a:rPr lang="en-US" altLang="en-US" sz="2000" baseline="-25000">
                <a:solidFill>
                  <a:srgbClr val="FF0000"/>
                </a:solidFill>
                <a:latin typeface="Arial" panose="020B0604020202020204" pitchFamily="34" charset="0"/>
              </a:rPr>
              <a:t>in</a:t>
            </a:r>
            <a:r>
              <a:rPr lang="en-US" altLang="en-US" sz="1600" baseline="-2500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1600">
                <a:solidFill>
                  <a:srgbClr val="FF0000"/>
                </a:solidFill>
                <a:latin typeface="Arial" panose="020B0604020202020204" pitchFamily="34" charset="0"/>
              </a:rPr>
              <a:t>: original data</a:t>
            </a:r>
            <a:endParaRPr lang="en-US" altLang="en-US" sz="16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7301" name="Line 67">
            <a:extLst>
              <a:ext uri="{FF2B5EF4-FFF2-40B4-BE49-F238E27FC236}">
                <a16:creationId xmlns:a16="http://schemas.microsoft.com/office/drawing/2014/main" id="{D90521C6-FF95-44F8-A5EF-C606C21D1F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85950" y="5983288"/>
            <a:ext cx="538163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7302" name="Group 108">
            <a:extLst>
              <a:ext uri="{FF2B5EF4-FFF2-40B4-BE49-F238E27FC236}">
                <a16:creationId xmlns:a16="http://schemas.microsoft.com/office/drawing/2014/main" id="{35CFC97A-8CFD-4CE7-9548-E39594DC062F}"/>
              </a:ext>
            </a:extLst>
          </p:cNvPr>
          <p:cNvGrpSpPr>
            <a:grpSpLocks/>
          </p:cNvGrpSpPr>
          <p:nvPr/>
        </p:nvGrpSpPr>
        <p:grpSpPr bwMode="auto">
          <a:xfrm>
            <a:off x="1298575" y="4718050"/>
            <a:ext cx="798513" cy="1166813"/>
            <a:chOff x="12762" y="10336"/>
            <a:chExt cx="1027" cy="1700"/>
          </a:xfrm>
        </p:grpSpPr>
        <p:sp>
          <p:nvSpPr>
            <p:cNvPr id="97422" name="Rectangle 109">
              <a:extLst>
                <a:ext uri="{FF2B5EF4-FFF2-40B4-BE49-F238E27FC236}">
                  <a16:creationId xmlns:a16="http://schemas.microsoft.com/office/drawing/2014/main" id="{9F194009-91E1-4A78-B8D5-70D2FFEE7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7423" name="Rectangle 110">
              <a:extLst>
                <a:ext uri="{FF2B5EF4-FFF2-40B4-BE49-F238E27FC236}">
                  <a16:creationId xmlns:a16="http://schemas.microsoft.com/office/drawing/2014/main" id="{0A3908F5-0496-4FFD-AFE4-A73A7A1FA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7424" name="Line 111">
              <a:extLst>
                <a:ext uri="{FF2B5EF4-FFF2-40B4-BE49-F238E27FC236}">
                  <a16:creationId xmlns:a16="http://schemas.microsoft.com/office/drawing/2014/main" id="{3D1DD836-5D91-451C-AE6F-A82A0F568F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25" name="Line 112">
              <a:extLst>
                <a:ext uri="{FF2B5EF4-FFF2-40B4-BE49-F238E27FC236}">
                  <a16:creationId xmlns:a16="http://schemas.microsoft.com/office/drawing/2014/main" id="{FDB01C94-2A74-4898-8BA1-61018E8AFD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26" name="Line 113">
              <a:extLst>
                <a:ext uri="{FF2B5EF4-FFF2-40B4-BE49-F238E27FC236}">
                  <a16:creationId xmlns:a16="http://schemas.microsoft.com/office/drawing/2014/main" id="{10D3207C-651C-4BB5-8D31-7968D1DC57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27" name="Line 114">
              <a:extLst>
                <a:ext uri="{FF2B5EF4-FFF2-40B4-BE49-F238E27FC236}">
                  <a16:creationId xmlns:a16="http://schemas.microsoft.com/office/drawing/2014/main" id="{877C7A6B-248E-4A09-969C-087F2CCD5C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7303" name="Line 116">
            <a:extLst>
              <a:ext uri="{FF2B5EF4-FFF2-40B4-BE49-F238E27FC236}">
                <a16:creationId xmlns:a16="http://schemas.microsoft.com/office/drawing/2014/main" id="{C012E241-BD18-48F3-A8E5-86086F49AA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21013" y="5394325"/>
            <a:ext cx="749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4" name="Line 117">
            <a:extLst>
              <a:ext uri="{FF2B5EF4-FFF2-40B4-BE49-F238E27FC236}">
                <a16:creationId xmlns:a16="http://schemas.microsoft.com/office/drawing/2014/main" id="{78346865-7B60-4C5C-8055-2454150D90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10150" y="5394325"/>
            <a:ext cx="7477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5" name="Line 118">
            <a:extLst>
              <a:ext uri="{FF2B5EF4-FFF2-40B4-BE49-F238E27FC236}">
                <a16:creationId xmlns:a16="http://schemas.microsoft.com/office/drawing/2014/main" id="{338A53EE-D29D-4214-8AE5-7E7A51536C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60963" y="4878388"/>
            <a:ext cx="1135062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6" name="Line 119">
            <a:extLst>
              <a:ext uri="{FF2B5EF4-FFF2-40B4-BE49-F238E27FC236}">
                <a16:creationId xmlns:a16="http://schemas.microsoft.com/office/drawing/2014/main" id="{071F0C3F-0EF1-4AC0-BD6E-75C9ABDEEFB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49850" y="5995988"/>
            <a:ext cx="6778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7" name="Line 120">
            <a:extLst>
              <a:ext uri="{FF2B5EF4-FFF2-40B4-BE49-F238E27FC236}">
                <a16:creationId xmlns:a16="http://schemas.microsoft.com/office/drawing/2014/main" id="{92166F71-5827-45E3-A128-D7A8F22053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59513" y="4891088"/>
            <a:ext cx="5397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7308" name="Group 161">
            <a:extLst>
              <a:ext uri="{FF2B5EF4-FFF2-40B4-BE49-F238E27FC236}">
                <a16:creationId xmlns:a16="http://schemas.microsoft.com/office/drawing/2014/main" id="{DAE464C6-8464-40B5-8205-B5CAC8FED905}"/>
              </a:ext>
            </a:extLst>
          </p:cNvPr>
          <p:cNvGrpSpPr>
            <a:grpSpLocks/>
          </p:cNvGrpSpPr>
          <p:nvPr/>
        </p:nvGrpSpPr>
        <p:grpSpPr bwMode="auto">
          <a:xfrm>
            <a:off x="6643688" y="3698875"/>
            <a:ext cx="798512" cy="1166813"/>
            <a:chOff x="12762" y="10336"/>
            <a:chExt cx="1027" cy="1700"/>
          </a:xfrm>
        </p:grpSpPr>
        <p:sp>
          <p:nvSpPr>
            <p:cNvPr id="97416" name="Rectangle 162">
              <a:extLst>
                <a:ext uri="{FF2B5EF4-FFF2-40B4-BE49-F238E27FC236}">
                  <a16:creationId xmlns:a16="http://schemas.microsoft.com/office/drawing/2014/main" id="{5F545990-46A2-4632-AFE4-C3CFEB4DF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7417" name="Rectangle 163">
              <a:extLst>
                <a:ext uri="{FF2B5EF4-FFF2-40B4-BE49-F238E27FC236}">
                  <a16:creationId xmlns:a16="http://schemas.microsoft.com/office/drawing/2014/main" id="{CC60B7E6-2C19-495F-A016-ECD496BEB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7418" name="Line 164">
              <a:extLst>
                <a:ext uri="{FF2B5EF4-FFF2-40B4-BE49-F238E27FC236}">
                  <a16:creationId xmlns:a16="http://schemas.microsoft.com/office/drawing/2014/main" id="{40D02372-9AAE-4CE1-8C38-FD9F4ADA76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19" name="Line 165">
              <a:extLst>
                <a:ext uri="{FF2B5EF4-FFF2-40B4-BE49-F238E27FC236}">
                  <a16:creationId xmlns:a16="http://schemas.microsoft.com/office/drawing/2014/main" id="{EDA5E510-7F80-4F8D-9C9A-FAF93146A8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20" name="Line 166">
              <a:extLst>
                <a:ext uri="{FF2B5EF4-FFF2-40B4-BE49-F238E27FC236}">
                  <a16:creationId xmlns:a16="http://schemas.microsoft.com/office/drawing/2014/main" id="{7A4BC26A-9357-4094-BD34-0F4165CAED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21" name="Line 167">
              <a:extLst>
                <a:ext uri="{FF2B5EF4-FFF2-40B4-BE49-F238E27FC236}">
                  <a16:creationId xmlns:a16="http://schemas.microsoft.com/office/drawing/2014/main" id="{75A05F42-F08A-4557-8B12-9D4EBE51FB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7309" name="Group 208">
            <a:extLst>
              <a:ext uri="{FF2B5EF4-FFF2-40B4-BE49-F238E27FC236}">
                <a16:creationId xmlns:a16="http://schemas.microsoft.com/office/drawing/2014/main" id="{276C0036-EE93-4EC1-A66D-44EADF7DB3B2}"/>
              </a:ext>
            </a:extLst>
          </p:cNvPr>
          <p:cNvGrpSpPr>
            <a:grpSpLocks/>
          </p:cNvGrpSpPr>
          <p:nvPr/>
        </p:nvGrpSpPr>
        <p:grpSpPr bwMode="auto">
          <a:xfrm>
            <a:off x="6175375" y="5011738"/>
            <a:ext cx="798513" cy="1168400"/>
            <a:chOff x="12762" y="10336"/>
            <a:chExt cx="1027" cy="1700"/>
          </a:xfrm>
        </p:grpSpPr>
        <p:sp>
          <p:nvSpPr>
            <p:cNvPr id="97410" name="Rectangle 209">
              <a:extLst>
                <a:ext uri="{FF2B5EF4-FFF2-40B4-BE49-F238E27FC236}">
                  <a16:creationId xmlns:a16="http://schemas.microsoft.com/office/drawing/2014/main" id="{400E0D7B-DC7B-4EDD-AD40-0128A9F4F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7411" name="Rectangle 210">
              <a:extLst>
                <a:ext uri="{FF2B5EF4-FFF2-40B4-BE49-F238E27FC236}">
                  <a16:creationId xmlns:a16="http://schemas.microsoft.com/office/drawing/2014/main" id="{36DC3B0C-3ABB-4C5F-A7A8-6DCFA8A22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7412" name="Line 211">
              <a:extLst>
                <a:ext uri="{FF2B5EF4-FFF2-40B4-BE49-F238E27FC236}">
                  <a16:creationId xmlns:a16="http://schemas.microsoft.com/office/drawing/2014/main" id="{9AEE5364-EBC5-469B-9D78-719A7E5434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13" name="Line 212">
              <a:extLst>
                <a:ext uri="{FF2B5EF4-FFF2-40B4-BE49-F238E27FC236}">
                  <a16:creationId xmlns:a16="http://schemas.microsoft.com/office/drawing/2014/main" id="{3AE7439D-B0A1-4043-89A3-6023F2C88C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14" name="Line 213">
              <a:extLst>
                <a:ext uri="{FF2B5EF4-FFF2-40B4-BE49-F238E27FC236}">
                  <a16:creationId xmlns:a16="http://schemas.microsoft.com/office/drawing/2014/main" id="{E9AC7487-C5A2-4D4F-B985-79341A9984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15" name="Line 214">
              <a:extLst>
                <a:ext uri="{FF2B5EF4-FFF2-40B4-BE49-F238E27FC236}">
                  <a16:creationId xmlns:a16="http://schemas.microsoft.com/office/drawing/2014/main" id="{7C8B974D-D432-432A-85EA-51EEDC1CF3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7310" name="Oval 215">
            <a:extLst>
              <a:ext uri="{FF2B5EF4-FFF2-40B4-BE49-F238E27FC236}">
                <a16:creationId xmlns:a16="http://schemas.microsoft.com/office/drawing/2014/main" id="{81F9D6D5-DCFD-4C18-B519-F07BCE661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3638550"/>
            <a:ext cx="112712" cy="115888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97311" name="Oval 216">
            <a:extLst>
              <a:ext uri="{FF2B5EF4-FFF2-40B4-BE49-F238E27FC236}">
                <a16:creationId xmlns:a16="http://schemas.microsoft.com/office/drawing/2014/main" id="{9F5784DA-FDDD-4BDF-A656-02D9C4431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4963" y="4767263"/>
            <a:ext cx="114300" cy="117475"/>
          </a:xfrm>
          <a:prstGeom prst="ellipse">
            <a:avLst/>
          </a:prstGeom>
          <a:solidFill>
            <a:srgbClr val="808080"/>
          </a:solidFill>
          <a:ln w="9525">
            <a:solidFill>
              <a:srgbClr val="808080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97312" name="Text Box 217">
            <a:extLst>
              <a:ext uri="{FF2B5EF4-FFF2-40B4-BE49-F238E27FC236}">
                <a16:creationId xmlns:a16="http://schemas.microsoft.com/office/drawing/2014/main" id="{F2B8F80E-EFE2-46A6-8448-19CC911436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3488" y="3651250"/>
            <a:ext cx="590550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Symbol" panose="05050102010706020507" pitchFamily="18" charset="2"/>
              </a:rPr>
              <a:t>l</a:t>
            </a:r>
            <a:r>
              <a:rPr lang="en-US" altLang="en-US" sz="2000" baseline="-25000">
                <a:solidFill>
                  <a:srgbClr val="FF0000"/>
                </a:solidFill>
                <a:latin typeface="Arial" panose="020B0604020202020204" pitchFamily="34" charset="0"/>
              </a:rPr>
              <a:t>out</a:t>
            </a: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97313" name="Group 218">
            <a:extLst>
              <a:ext uri="{FF2B5EF4-FFF2-40B4-BE49-F238E27FC236}">
                <a16:creationId xmlns:a16="http://schemas.microsoft.com/office/drawing/2014/main" id="{1BA5DB2B-EB9A-42AE-B128-3DF75E377F3B}"/>
              </a:ext>
            </a:extLst>
          </p:cNvPr>
          <p:cNvGrpSpPr>
            <a:grpSpLocks/>
          </p:cNvGrpSpPr>
          <p:nvPr/>
        </p:nvGrpSpPr>
        <p:grpSpPr bwMode="auto">
          <a:xfrm>
            <a:off x="4587875" y="5233988"/>
            <a:ext cx="385763" cy="319087"/>
            <a:chOff x="11283" y="10423"/>
            <a:chExt cx="475" cy="374"/>
          </a:xfrm>
        </p:grpSpPr>
        <p:sp>
          <p:nvSpPr>
            <p:cNvPr id="97403" name="Rectangle 219">
              <a:extLst>
                <a:ext uri="{FF2B5EF4-FFF2-40B4-BE49-F238E27FC236}">
                  <a16:creationId xmlns:a16="http://schemas.microsoft.com/office/drawing/2014/main" id="{E7BEE00B-BB06-4D38-9688-4A9764756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3" y="10423"/>
              <a:ext cx="475" cy="37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7404" name="Line 220">
              <a:extLst>
                <a:ext uri="{FF2B5EF4-FFF2-40B4-BE49-F238E27FC236}">
                  <a16:creationId xmlns:a16="http://schemas.microsoft.com/office/drawing/2014/main" id="{9059CE6D-D14C-4F88-AA0D-9906AD7DDB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8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05" name="Line 221">
              <a:extLst>
                <a:ext uri="{FF2B5EF4-FFF2-40B4-BE49-F238E27FC236}">
                  <a16:creationId xmlns:a16="http://schemas.microsoft.com/office/drawing/2014/main" id="{1C013DCF-FDC9-481D-A96C-9549863FB2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21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06" name="Line 222">
              <a:extLst>
                <a:ext uri="{FF2B5EF4-FFF2-40B4-BE49-F238E27FC236}">
                  <a16:creationId xmlns:a16="http://schemas.microsoft.com/office/drawing/2014/main" id="{DC9EDC1B-037E-4F73-A664-58E1DDA3B6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5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07" name="Line 223">
              <a:extLst>
                <a:ext uri="{FF2B5EF4-FFF2-40B4-BE49-F238E27FC236}">
                  <a16:creationId xmlns:a16="http://schemas.microsoft.com/office/drawing/2014/main" id="{32E06754-8EAD-48D2-9476-7E6406032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91" y="10495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08" name="Line 224">
              <a:extLst>
                <a:ext uri="{FF2B5EF4-FFF2-40B4-BE49-F238E27FC236}">
                  <a16:creationId xmlns:a16="http://schemas.microsoft.com/office/drawing/2014/main" id="{D3C78044-23F2-4A4B-8B20-E06BB0E378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26" y="10495"/>
              <a:ext cx="2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09" name="Line 225">
              <a:extLst>
                <a:ext uri="{FF2B5EF4-FFF2-40B4-BE49-F238E27FC236}">
                  <a16:creationId xmlns:a16="http://schemas.microsoft.com/office/drawing/2014/main" id="{6D4B8461-C667-4387-B87A-0359702940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60" y="10495"/>
              <a:ext cx="3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7314" name="Line 226">
            <a:extLst>
              <a:ext uri="{FF2B5EF4-FFF2-40B4-BE49-F238E27FC236}">
                <a16:creationId xmlns:a16="http://schemas.microsoft.com/office/drawing/2014/main" id="{E4E76029-20C1-43CD-9708-017E958D425C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5050" y="4017963"/>
            <a:ext cx="339725" cy="0"/>
          </a:xfrm>
          <a:prstGeom prst="line">
            <a:avLst/>
          </a:prstGeom>
          <a:noFill/>
          <a:ln w="38100">
            <a:solidFill>
              <a:srgbClr val="FFFF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5" name="Freeform 227">
            <a:extLst>
              <a:ext uri="{FF2B5EF4-FFF2-40B4-BE49-F238E27FC236}">
                <a16:creationId xmlns:a16="http://schemas.microsoft.com/office/drawing/2014/main" id="{AB9E14C4-1BB7-4700-BBB5-EC59919D4CC5}"/>
              </a:ext>
            </a:extLst>
          </p:cNvPr>
          <p:cNvSpPr>
            <a:spLocks/>
          </p:cNvSpPr>
          <p:nvPr/>
        </p:nvSpPr>
        <p:spPr bwMode="auto">
          <a:xfrm>
            <a:off x="1663700" y="4865688"/>
            <a:ext cx="4854575" cy="1228725"/>
          </a:xfrm>
          <a:custGeom>
            <a:avLst/>
            <a:gdLst>
              <a:gd name="T0" fmla="*/ 0 w 6225"/>
              <a:gd name="T1" fmla="*/ 0 h 1501"/>
              <a:gd name="T2" fmla="*/ 0 w 6225"/>
              <a:gd name="T3" fmla="*/ 2147483646 h 1501"/>
              <a:gd name="T4" fmla="*/ 2147483646 w 6225"/>
              <a:gd name="T5" fmla="*/ 2147483646 h 1501"/>
              <a:gd name="T6" fmla="*/ 2147483646 w 6225"/>
              <a:gd name="T7" fmla="*/ 2147483646 h 1501"/>
              <a:gd name="T8" fmla="*/ 2147483646 w 6225"/>
              <a:gd name="T9" fmla="*/ 2147483646 h 1501"/>
              <a:gd name="T10" fmla="*/ 2147483646 w 6225"/>
              <a:gd name="T11" fmla="*/ 2147483646 h 1501"/>
              <a:gd name="T12" fmla="*/ 2147483646 w 6225"/>
              <a:gd name="T13" fmla="*/ 2147483646 h 1501"/>
              <a:gd name="T14" fmla="*/ 2147483646 w 6225"/>
              <a:gd name="T15" fmla="*/ 2147483646 h 150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225" h="1501">
                <a:moveTo>
                  <a:pt x="0" y="0"/>
                </a:moveTo>
                <a:lnTo>
                  <a:pt x="0" y="1486"/>
                </a:lnTo>
                <a:lnTo>
                  <a:pt x="1005" y="1501"/>
                </a:lnTo>
                <a:lnTo>
                  <a:pt x="1860" y="706"/>
                </a:lnTo>
                <a:lnTo>
                  <a:pt x="5085" y="721"/>
                </a:lnTo>
                <a:lnTo>
                  <a:pt x="4305" y="1456"/>
                </a:lnTo>
                <a:lnTo>
                  <a:pt x="6225" y="1456"/>
                </a:lnTo>
                <a:lnTo>
                  <a:pt x="6220" y="391"/>
                </a:lnTo>
              </a:path>
            </a:pathLst>
          </a:custGeom>
          <a:noFill/>
          <a:ln w="38100" cmpd="sng">
            <a:solidFill>
              <a:srgbClr val="80808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6" name="Freeform 228">
            <a:extLst>
              <a:ext uri="{FF2B5EF4-FFF2-40B4-BE49-F238E27FC236}">
                <a16:creationId xmlns:a16="http://schemas.microsoft.com/office/drawing/2014/main" id="{1432EBDB-745D-458B-88C7-7B656672A3AF}"/>
              </a:ext>
            </a:extLst>
          </p:cNvPr>
          <p:cNvSpPr>
            <a:spLocks/>
          </p:cNvSpPr>
          <p:nvPr/>
        </p:nvSpPr>
        <p:spPr bwMode="auto">
          <a:xfrm>
            <a:off x="2822575" y="3698875"/>
            <a:ext cx="4210050" cy="1646238"/>
          </a:xfrm>
          <a:custGeom>
            <a:avLst/>
            <a:gdLst>
              <a:gd name="T0" fmla="*/ 0 w 5400"/>
              <a:gd name="T1" fmla="*/ 0 h 2010"/>
              <a:gd name="T2" fmla="*/ 0 w 5400"/>
              <a:gd name="T3" fmla="*/ 2147483646 h 2010"/>
              <a:gd name="T4" fmla="*/ 2147483646 w 5400"/>
              <a:gd name="T5" fmla="*/ 2147483646 h 2010"/>
              <a:gd name="T6" fmla="*/ 2147483646 w 5400"/>
              <a:gd name="T7" fmla="*/ 2147483646 h 2010"/>
              <a:gd name="T8" fmla="*/ 2147483646 w 5400"/>
              <a:gd name="T9" fmla="*/ 2147483646 h 2010"/>
              <a:gd name="T10" fmla="*/ 2147483646 w 5400"/>
              <a:gd name="T11" fmla="*/ 2147483646 h 2010"/>
              <a:gd name="T12" fmla="*/ 2147483646 w 5400"/>
              <a:gd name="T13" fmla="*/ 2147483646 h 2010"/>
              <a:gd name="T14" fmla="*/ 2147483646 w 5400"/>
              <a:gd name="T15" fmla="*/ 2147483646 h 20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400" h="2010">
                <a:moveTo>
                  <a:pt x="0" y="0"/>
                </a:moveTo>
                <a:lnTo>
                  <a:pt x="0" y="1485"/>
                </a:lnTo>
                <a:lnTo>
                  <a:pt x="1005" y="1500"/>
                </a:lnTo>
                <a:lnTo>
                  <a:pt x="540" y="2010"/>
                </a:lnTo>
                <a:lnTo>
                  <a:pt x="3615" y="2010"/>
                </a:lnTo>
                <a:lnTo>
                  <a:pt x="4350" y="1275"/>
                </a:lnTo>
                <a:lnTo>
                  <a:pt x="5400" y="1290"/>
                </a:lnTo>
                <a:lnTo>
                  <a:pt x="5400" y="120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7" name="Oval 229">
            <a:extLst>
              <a:ext uri="{FF2B5EF4-FFF2-40B4-BE49-F238E27FC236}">
                <a16:creationId xmlns:a16="http://schemas.microsoft.com/office/drawing/2014/main" id="{D12F3ADE-B07D-42E6-810D-C3E3070C04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3871913"/>
            <a:ext cx="112712" cy="115887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97318" name="Text Box 230">
            <a:extLst>
              <a:ext uri="{FF2B5EF4-FFF2-40B4-BE49-F238E27FC236}">
                <a16:creationId xmlns:a16="http://schemas.microsoft.com/office/drawing/2014/main" id="{B382E993-49DF-48FB-B956-7C1FD597EF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1200" y="3778250"/>
            <a:ext cx="2349500" cy="617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Symbol" panose="05050102010706020507" pitchFamily="18" charset="2"/>
              </a:rPr>
              <a:t>l</a:t>
            </a:r>
            <a:r>
              <a:rPr lang="en-US" altLang="en-US" sz="2000">
                <a:solidFill>
                  <a:srgbClr val="FF0000"/>
                </a:solidFill>
                <a:latin typeface="Arial" panose="020B0604020202020204" pitchFamily="34" charset="0"/>
              </a:rPr>
              <a:t>'</a:t>
            </a:r>
            <a:r>
              <a:rPr lang="en-US" altLang="en-US" sz="2000" baseline="-25000">
                <a:solidFill>
                  <a:srgbClr val="FF0000"/>
                </a:solidFill>
                <a:latin typeface="Arial" panose="020B0604020202020204" pitchFamily="34" charset="0"/>
              </a:rPr>
              <a:t>in</a:t>
            </a:r>
            <a:r>
              <a:rPr lang="en-US" altLang="en-US" sz="1800">
                <a:solidFill>
                  <a:srgbClr val="FF0000"/>
                </a:solidFill>
                <a:latin typeface="Arial" panose="020B0604020202020204" pitchFamily="34" charset="0"/>
              </a:rPr>
              <a:t>:</a:t>
            </a:r>
            <a:r>
              <a:rPr lang="en-US" altLang="en-US" sz="140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1600">
                <a:solidFill>
                  <a:srgbClr val="FF0000"/>
                </a:solidFill>
                <a:latin typeface="Arial" panose="020B0604020202020204" pitchFamily="34" charset="0"/>
              </a:rPr>
              <a:t>original data, </a:t>
            </a:r>
            <a:r>
              <a:rPr lang="en-US" altLang="en-US" sz="1600" i="1">
                <a:solidFill>
                  <a:srgbClr val="FF0000"/>
                </a:solidFill>
                <a:latin typeface="Arial" panose="020B0604020202020204" pitchFamily="34" charset="0"/>
              </a:rPr>
              <a:t>plus</a:t>
            </a:r>
            <a:r>
              <a:rPr lang="en-US" altLang="en-US" sz="1600">
                <a:solidFill>
                  <a:srgbClr val="FF0000"/>
                </a:solidFill>
                <a:latin typeface="Arial" panose="020B0604020202020204" pitchFamily="34" charset="0"/>
              </a:rPr>
              <a:t> retransmitted data</a:t>
            </a:r>
            <a:endParaRPr lang="en-US" altLang="en-US" sz="16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7319" name="Line 231">
            <a:extLst>
              <a:ext uri="{FF2B5EF4-FFF2-40B4-BE49-F238E27FC236}">
                <a16:creationId xmlns:a16="http://schemas.microsoft.com/office/drawing/2014/main" id="{B562DBC1-1BDD-4C49-B732-D113823CC12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9888" y="3938588"/>
            <a:ext cx="5143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7320" name="Line 232">
            <a:extLst>
              <a:ext uri="{FF2B5EF4-FFF2-40B4-BE49-F238E27FC236}">
                <a16:creationId xmlns:a16="http://schemas.microsoft.com/office/drawing/2014/main" id="{19A85054-FFAD-43E7-98CF-412A6690A66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5125" y="3705225"/>
            <a:ext cx="5143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7321" name="Line 233">
            <a:extLst>
              <a:ext uri="{FF2B5EF4-FFF2-40B4-BE49-F238E27FC236}">
                <a16:creationId xmlns:a16="http://schemas.microsoft.com/office/drawing/2014/main" id="{2DB9895A-8DF5-4946-9A41-E17FE1D6F767}"/>
              </a:ext>
            </a:extLst>
          </p:cNvPr>
          <p:cNvSpPr>
            <a:spLocks noChangeShapeType="1"/>
          </p:cNvSpPr>
          <p:nvPr/>
        </p:nvSpPr>
        <p:spPr bwMode="auto">
          <a:xfrm>
            <a:off x="7116763" y="3857625"/>
            <a:ext cx="5143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02666" name="Rectangle 234">
            <a:extLst>
              <a:ext uri="{FF2B5EF4-FFF2-40B4-BE49-F238E27FC236}">
                <a16:creationId xmlns:a16="http://schemas.microsoft.com/office/drawing/2014/main" id="{983F75D7-FA4C-4840-ABD4-D88A3CCA1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3613150"/>
            <a:ext cx="244475" cy="155575"/>
          </a:xfrm>
          <a:prstGeom prst="rect">
            <a:avLst/>
          </a:prstGeom>
          <a:solidFill>
            <a:schemeClr val="accent1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02667" name="Rectangle 235">
            <a:extLst>
              <a:ext uri="{FF2B5EF4-FFF2-40B4-BE49-F238E27FC236}">
                <a16:creationId xmlns:a16="http://schemas.microsoft.com/office/drawing/2014/main" id="{82619723-9146-4E91-BC9D-977BC478E2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1250" y="3846513"/>
            <a:ext cx="244475" cy="155575"/>
          </a:xfrm>
          <a:prstGeom prst="rect">
            <a:avLst/>
          </a:prstGeom>
          <a:solidFill>
            <a:schemeClr val="accent1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02668" name="Text Box 236">
            <a:extLst>
              <a:ext uri="{FF2B5EF4-FFF2-40B4-BE49-F238E27FC236}">
                <a16:creationId xmlns:a16="http://schemas.microsoft.com/office/drawing/2014/main" id="{97AB696A-DD64-4968-99F1-1C2C50A387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3" y="3736975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6600"/>
                </a:solidFill>
                <a:latin typeface="Arial" panose="020B0604020202020204" pitchFamily="34" charset="0"/>
              </a:rPr>
              <a:t>copy</a:t>
            </a:r>
          </a:p>
        </p:txBody>
      </p:sp>
      <p:sp>
        <p:nvSpPr>
          <p:cNvPr id="402669" name="Text Box 237">
            <a:extLst>
              <a:ext uri="{FF2B5EF4-FFF2-40B4-BE49-F238E27FC236}">
                <a16:creationId xmlns:a16="http://schemas.microsoft.com/office/drawing/2014/main" id="{6A02FA92-7D5C-4053-92A2-03F0F16EF9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86188" y="4805363"/>
            <a:ext cx="16430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6600"/>
                </a:solidFill>
                <a:latin typeface="Arial" panose="020B0604020202020204" pitchFamily="34" charset="0"/>
              </a:rPr>
              <a:t>no buffer space!</a:t>
            </a:r>
          </a:p>
        </p:txBody>
      </p:sp>
      <p:sp>
        <p:nvSpPr>
          <p:cNvPr id="91182" name="Rectangle 238">
            <a:extLst>
              <a:ext uri="{FF2B5EF4-FFF2-40B4-BE49-F238E27FC236}">
                <a16:creationId xmlns:a16="http://schemas.microsoft.com/office/drawing/2014/main" id="{A18B5CE2-6CCF-42DC-82A7-FDCD97880A1A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60388" y="1116013"/>
            <a:ext cx="3536950" cy="1916112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>
                <a:solidFill>
                  <a:srgbClr val="000099"/>
                </a:solidFill>
                <a:ea typeface="ＭＳ Ｐゴシック" charset="0"/>
                <a:cs typeface="+mn-cs"/>
              </a:rPr>
              <a:t>Idealization: </a:t>
            </a:r>
            <a:r>
              <a:rPr lang="en-US" i="1">
                <a:solidFill>
                  <a:srgbClr val="CC0000"/>
                </a:solidFill>
                <a:ea typeface="ＭＳ Ｐゴシック" charset="0"/>
                <a:cs typeface="+mn-cs"/>
              </a:rPr>
              <a:t>known loss</a:t>
            </a:r>
            <a:r>
              <a:rPr lang="en-US" sz="2400">
                <a:ea typeface="ＭＳ Ｐゴシック" charset="0"/>
                <a:cs typeface="+mn-cs"/>
              </a:rPr>
              <a:t> packets can be lost, dropped at router due  to full buffers</a:t>
            </a:r>
          </a:p>
          <a:p>
            <a:pPr>
              <a:buFont typeface="Wingdings" charset="2"/>
              <a:buChar char="§"/>
              <a:defRPr/>
            </a:pPr>
            <a:r>
              <a:rPr lang="en-US" sz="2400">
                <a:ea typeface="ＭＳ Ｐゴシック" charset="0"/>
                <a:cs typeface="+mn-cs"/>
              </a:rPr>
              <a:t>sender only resends if packet </a:t>
            </a:r>
            <a:r>
              <a:rPr lang="en-US" sz="2400" i="1">
                <a:ea typeface="ＭＳ Ｐゴシック" charset="0"/>
                <a:cs typeface="+mn-cs"/>
              </a:rPr>
              <a:t>known</a:t>
            </a:r>
            <a:r>
              <a:rPr lang="en-US" sz="2400">
                <a:ea typeface="ＭＳ Ｐゴシック" charset="0"/>
                <a:cs typeface="+mn-cs"/>
              </a:rPr>
              <a:t> to be lost</a:t>
            </a:r>
            <a:endParaRPr lang="en-US">
              <a:ea typeface="ＭＳ Ｐゴシック" charset="0"/>
              <a:cs typeface="+mn-cs"/>
            </a:endParaRPr>
          </a:p>
          <a:p>
            <a:pPr>
              <a:buFont typeface="Wingdings" charset="2"/>
              <a:buChar char="§"/>
              <a:defRPr/>
            </a:pPr>
            <a:endParaRPr lang="en-US">
              <a:ea typeface="ＭＳ Ｐゴシック" charset="0"/>
              <a:cs typeface="+mn-cs"/>
            </a:endParaRPr>
          </a:p>
          <a:p>
            <a:pPr>
              <a:buFont typeface="Wingdings" charset="2"/>
              <a:buChar char="§"/>
              <a:defRPr/>
            </a:pPr>
            <a:endParaRPr lang="en-US">
              <a:ea typeface="ＭＳ Ｐゴシック" charset="0"/>
              <a:cs typeface="+mn-cs"/>
            </a:endParaRPr>
          </a:p>
          <a:p>
            <a:pPr>
              <a:buFont typeface="Wingdings" charset="2"/>
              <a:buChar char="§"/>
              <a:defRPr/>
            </a:pPr>
            <a:endParaRPr lang="en-US">
              <a:ea typeface="ＭＳ Ｐゴシック" charset="0"/>
              <a:cs typeface="+mn-cs"/>
            </a:endParaRPr>
          </a:p>
        </p:txBody>
      </p:sp>
      <p:pic>
        <p:nvPicPr>
          <p:cNvPr id="97327" name="Picture 243" descr="underline_base">
            <a:extLst>
              <a:ext uri="{FF2B5EF4-FFF2-40B4-BE49-F238E27FC236}">
                <a16:creationId xmlns:a16="http://schemas.microsoft.com/office/drawing/2014/main" id="{730807DD-BA81-4987-A66F-0B02CA481E7A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9575" y="784225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84" name="Rectangle 244">
            <a:extLst>
              <a:ext uri="{FF2B5EF4-FFF2-40B4-BE49-F238E27FC236}">
                <a16:creationId xmlns:a16="http://schemas.microsoft.com/office/drawing/2014/main" id="{1738A8DF-B31E-4ECA-8342-E3597F5C916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0200" y="115888"/>
            <a:ext cx="7772400" cy="873125"/>
          </a:xfrm>
        </p:spPr>
        <p:txBody>
          <a:bodyPr/>
          <a:lstStyle/>
          <a:p>
            <a:pPr>
              <a:defRPr/>
            </a:pPr>
            <a:r>
              <a:rPr lang="en-US" sz="3600">
                <a:ea typeface="ＭＳ Ｐゴシック" charset="0"/>
                <a:cs typeface="+mj-cs"/>
              </a:rPr>
              <a:t>Causes/costs of congestion: scenario 2</a:t>
            </a:r>
            <a:r>
              <a:rPr lang="en-US">
                <a:ea typeface="ＭＳ Ｐゴシック" charset="0"/>
                <a:cs typeface="+mj-cs"/>
              </a:rPr>
              <a:t> </a:t>
            </a:r>
          </a:p>
        </p:txBody>
      </p:sp>
      <p:sp>
        <p:nvSpPr>
          <p:cNvPr id="97329" name="Freeform 246">
            <a:extLst>
              <a:ext uri="{FF2B5EF4-FFF2-40B4-BE49-F238E27FC236}">
                <a16:creationId xmlns:a16="http://schemas.microsoft.com/office/drawing/2014/main" id="{48B23E45-1B20-4D0D-9E02-4C82A2B99452}"/>
              </a:ext>
            </a:extLst>
          </p:cNvPr>
          <p:cNvSpPr>
            <a:spLocks/>
          </p:cNvSpPr>
          <p:nvPr/>
        </p:nvSpPr>
        <p:spPr bwMode="auto">
          <a:xfrm flipH="1">
            <a:off x="1066800" y="4667250"/>
            <a:ext cx="250825" cy="1201738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30" name="Freeform 252">
            <a:extLst>
              <a:ext uri="{FF2B5EF4-FFF2-40B4-BE49-F238E27FC236}">
                <a16:creationId xmlns:a16="http://schemas.microsoft.com/office/drawing/2014/main" id="{FFF01EF4-B7CF-4C60-83A2-EB5BBBA401EA}"/>
              </a:ext>
            </a:extLst>
          </p:cNvPr>
          <p:cNvSpPr>
            <a:spLocks/>
          </p:cNvSpPr>
          <p:nvPr/>
        </p:nvSpPr>
        <p:spPr bwMode="auto">
          <a:xfrm>
            <a:off x="7416800" y="3665538"/>
            <a:ext cx="250825" cy="1212850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31" name="Freeform 255">
            <a:extLst>
              <a:ext uri="{FF2B5EF4-FFF2-40B4-BE49-F238E27FC236}">
                <a16:creationId xmlns:a16="http://schemas.microsoft.com/office/drawing/2014/main" id="{C767AC04-2335-40C2-AEC3-9D6882ABC064}"/>
              </a:ext>
            </a:extLst>
          </p:cNvPr>
          <p:cNvSpPr>
            <a:spLocks/>
          </p:cNvSpPr>
          <p:nvPr/>
        </p:nvSpPr>
        <p:spPr bwMode="auto">
          <a:xfrm>
            <a:off x="6937375" y="4981575"/>
            <a:ext cx="250825" cy="1212850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32" name="Text Box 257">
            <a:extLst>
              <a:ext uri="{FF2B5EF4-FFF2-40B4-BE49-F238E27FC236}">
                <a16:creationId xmlns:a16="http://schemas.microsoft.com/office/drawing/2014/main" id="{159F7B61-DC92-41F2-A7C4-018EC1528F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98700" y="4705350"/>
            <a:ext cx="852488" cy="312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tx2"/>
                </a:solidFill>
                <a:latin typeface="Arial" panose="020B0604020202020204" pitchFamily="34" charset="0"/>
              </a:rPr>
              <a:t>A</a:t>
            </a:r>
            <a:endParaRPr lang="en-US" altLang="en-US" sz="16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7333" name="Text Box 258">
            <a:extLst>
              <a:ext uri="{FF2B5EF4-FFF2-40B4-BE49-F238E27FC236}">
                <a16:creationId xmlns:a16="http://schemas.microsoft.com/office/drawing/2014/main" id="{665BEC9E-26E7-499B-AE48-E072AE5D23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8400" y="6073775"/>
            <a:ext cx="877888" cy="312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tx2"/>
                </a:solidFill>
                <a:latin typeface="Arial" panose="020B0604020202020204" pitchFamily="34" charset="0"/>
              </a:rPr>
              <a:t>Host B</a:t>
            </a:r>
            <a:endParaRPr lang="en-US" altLang="en-US" sz="16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97334" name="Group 259">
            <a:extLst>
              <a:ext uri="{FF2B5EF4-FFF2-40B4-BE49-F238E27FC236}">
                <a16:creationId xmlns:a16="http://schemas.microsoft.com/office/drawing/2014/main" id="{F431427B-26DD-4643-8E01-AC04D6CC4820}"/>
              </a:ext>
            </a:extLst>
          </p:cNvPr>
          <p:cNvGrpSpPr>
            <a:grpSpLocks/>
          </p:cNvGrpSpPr>
          <p:nvPr/>
        </p:nvGrpSpPr>
        <p:grpSpPr bwMode="auto">
          <a:xfrm>
            <a:off x="7553325" y="4564063"/>
            <a:ext cx="231775" cy="441325"/>
            <a:chOff x="4140" y="429"/>
            <a:chExt cx="1425" cy="2396"/>
          </a:xfrm>
        </p:grpSpPr>
        <p:sp>
          <p:nvSpPr>
            <p:cNvPr id="97371" name="Freeform 260">
              <a:extLst>
                <a:ext uri="{FF2B5EF4-FFF2-40B4-BE49-F238E27FC236}">
                  <a16:creationId xmlns:a16="http://schemas.microsoft.com/office/drawing/2014/main" id="{226717F9-326C-4CF3-B937-3A5B3B141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72" name="Rectangle 261">
              <a:extLst>
                <a:ext uri="{FF2B5EF4-FFF2-40B4-BE49-F238E27FC236}">
                  <a16:creationId xmlns:a16="http://schemas.microsoft.com/office/drawing/2014/main" id="{50B3B57F-1AD5-4A51-84B6-F46C4669E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7373" name="Freeform 262">
              <a:extLst>
                <a:ext uri="{FF2B5EF4-FFF2-40B4-BE49-F238E27FC236}">
                  <a16:creationId xmlns:a16="http://schemas.microsoft.com/office/drawing/2014/main" id="{B50AAE14-FC19-41C5-98AE-8FFA2054F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74" name="Freeform 263">
              <a:extLst>
                <a:ext uri="{FF2B5EF4-FFF2-40B4-BE49-F238E27FC236}">
                  <a16:creationId xmlns:a16="http://schemas.microsoft.com/office/drawing/2014/main" id="{CFEEE48F-2768-4C16-8624-D80103229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75" name="Rectangle 264">
              <a:extLst>
                <a:ext uri="{FF2B5EF4-FFF2-40B4-BE49-F238E27FC236}">
                  <a16:creationId xmlns:a16="http://schemas.microsoft.com/office/drawing/2014/main" id="{0F59A3B1-5AEA-40D9-AEE2-AE1049BAF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7376" name="Group 265">
              <a:extLst>
                <a:ext uri="{FF2B5EF4-FFF2-40B4-BE49-F238E27FC236}">
                  <a16:creationId xmlns:a16="http://schemas.microsoft.com/office/drawing/2014/main" id="{F1E2B63A-131E-41D9-A4C3-DB6CCA9B16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7401" name="AutoShape 266">
                <a:extLst>
                  <a:ext uri="{FF2B5EF4-FFF2-40B4-BE49-F238E27FC236}">
                    <a16:creationId xmlns:a16="http://schemas.microsoft.com/office/drawing/2014/main" id="{45220481-C11C-45DE-A699-D6A6541A7F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7402" name="AutoShape 267">
                <a:extLst>
                  <a:ext uri="{FF2B5EF4-FFF2-40B4-BE49-F238E27FC236}">
                    <a16:creationId xmlns:a16="http://schemas.microsoft.com/office/drawing/2014/main" id="{81F205A3-8292-4FBC-BE56-6BEB6BAAC2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7377" name="Rectangle 268">
              <a:extLst>
                <a:ext uri="{FF2B5EF4-FFF2-40B4-BE49-F238E27FC236}">
                  <a16:creationId xmlns:a16="http://schemas.microsoft.com/office/drawing/2014/main" id="{3346989B-890C-49E3-AB13-7CF0450E2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7378" name="Group 269">
              <a:extLst>
                <a:ext uri="{FF2B5EF4-FFF2-40B4-BE49-F238E27FC236}">
                  <a16:creationId xmlns:a16="http://schemas.microsoft.com/office/drawing/2014/main" id="{30C75A95-E31C-4154-ADB9-4CC69BF7F8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7399" name="AutoShape 270">
                <a:extLst>
                  <a:ext uri="{FF2B5EF4-FFF2-40B4-BE49-F238E27FC236}">
                    <a16:creationId xmlns:a16="http://schemas.microsoft.com/office/drawing/2014/main" id="{EE36CB0E-24A6-4863-9248-565684E7C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7400" name="AutoShape 271">
                <a:extLst>
                  <a:ext uri="{FF2B5EF4-FFF2-40B4-BE49-F238E27FC236}">
                    <a16:creationId xmlns:a16="http://schemas.microsoft.com/office/drawing/2014/main" id="{E85DC772-63A1-4776-898B-7B9E2C7B9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7379" name="Rectangle 272">
              <a:extLst>
                <a:ext uri="{FF2B5EF4-FFF2-40B4-BE49-F238E27FC236}">
                  <a16:creationId xmlns:a16="http://schemas.microsoft.com/office/drawing/2014/main" id="{B39DC36A-286F-4B73-A071-A9A89D881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7380" name="Rectangle 273">
              <a:extLst>
                <a:ext uri="{FF2B5EF4-FFF2-40B4-BE49-F238E27FC236}">
                  <a16:creationId xmlns:a16="http://schemas.microsoft.com/office/drawing/2014/main" id="{860BF362-6271-4D82-ABCD-65765823D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7381" name="Group 274">
              <a:extLst>
                <a:ext uri="{FF2B5EF4-FFF2-40B4-BE49-F238E27FC236}">
                  <a16:creationId xmlns:a16="http://schemas.microsoft.com/office/drawing/2014/main" id="{BAA6B46E-743B-402B-9104-F7F2FF475E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7397" name="AutoShape 275">
                <a:extLst>
                  <a:ext uri="{FF2B5EF4-FFF2-40B4-BE49-F238E27FC236}">
                    <a16:creationId xmlns:a16="http://schemas.microsoft.com/office/drawing/2014/main" id="{37F71495-BD74-44D6-BFF5-775B3B575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7398" name="AutoShape 276">
                <a:extLst>
                  <a:ext uri="{FF2B5EF4-FFF2-40B4-BE49-F238E27FC236}">
                    <a16:creationId xmlns:a16="http://schemas.microsoft.com/office/drawing/2014/main" id="{515DDFDB-2029-443B-B963-C9E777446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7382" name="Freeform 277">
              <a:extLst>
                <a:ext uri="{FF2B5EF4-FFF2-40B4-BE49-F238E27FC236}">
                  <a16:creationId xmlns:a16="http://schemas.microsoft.com/office/drawing/2014/main" id="{5C37FE98-2B11-4E4A-9353-0E92FC025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7383" name="Group 278">
              <a:extLst>
                <a:ext uri="{FF2B5EF4-FFF2-40B4-BE49-F238E27FC236}">
                  <a16:creationId xmlns:a16="http://schemas.microsoft.com/office/drawing/2014/main" id="{9F97B84F-81D8-4221-A35C-AB907C20B5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7395" name="AutoShape 279">
                <a:extLst>
                  <a:ext uri="{FF2B5EF4-FFF2-40B4-BE49-F238E27FC236}">
                    <a16:creationId xmlns:a16="http://schemas.microsoft.com/office/drawing/2014/main" id="{56349867-B30F-4860-B254-2A55918588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7396" name="AutoShape 280">
                <a:extLst>
                  <a:ext uri="{FF2B5EF4-FFF2-40B4-BE49-F238E27FC236}">
                    <a16:creationId xmlns:a16="http://schemas.microsoft.com/office/drawing/2014/main" id="{9E0B79E2-90DB-4211-B636-1C39B53D6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7384" name="Rectangle 281">
              <a:extLst>
                <a:ext uri="{FF2B5EF4-FFF2-40B4-BE49-F238E27FC236}">
                  <a16:creationId xmlns:a16="http://schemas.microsoft.com/office/drawing/2014/main" id="{6FC031F1-D602-486F-B220-AD1660A22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7385" name="Freeform 282">
              <a:extLst>
                <a:ext uri="{FF2B5EF4-FFF2-40B4-BE49-F238E27FC236}">
                  <a16:creationId xmlns:a16="http://schemas.microsoft.com/office/drawing/2014/main" id="{A5FC3E34-2983-485D-93CF-3C805F77E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86" name="Freeform 283">
              <a:extLst>
                <a:ext uri="{FF2B5EF4-FFF2-40B4-BE49-F238E27FC236}">
                  <a16:creationId xmlns:a16="http://schemas.microsoft.com/office/drawing/2014/main" id="{C0C2F22D-3EDE-42BC-A595-4135E566F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87" name="Oval 284">
              <a:extLst>
                <a:ext uri="{FF2B5EF4-FFF2-40B4-BE49-F238E27FC236}">
                  <a16:creationId xmlns:a16="http://schemas.microsoft.com/office/drawing/2014/main" id="{20837C7E-2CC0-49B8-8E01-9245F082C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7388" name="Freeform 285">
              <a:extLst>
                <a:ext uri="{FF2B5EF4-FFF2-40B4-BE49-F238E27FC236}">
                  <a16:creationId xmlns:a16="http://schemas.microsoft.com/office/drawing/2014/main" id="{D74C2D35-E8B1-4748-9694-58CAD8FE4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89" name="AutoShape 286">
              <a:extLst>
                <a:ext uri="{FF2B5EF4-FFF2-40B4-BE49-F238E27FC236}">
                  <a16:creationId xmlns:a16="http://schemas.microsoft.com/office/drawing/2014/main" id="{3F9EF782-C202-4C3F-A453-0BF967CAC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7390" name="AutoShape 287">
              <a:extLst>
                <a:ext uri="{FF2B5EF4-FFF2-40B4-BE49-F238E27FC236}">
                  <a16:creationId xmlns:a16="http://schemas.microsoft.com/office/drawing/2014/main" id="{3AFAA7C1-AC4F-4EFF-BD44-90DD48D00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7391" name="Oval 288">
              <a:extLst>
                <a:ext uri="{FF2B5EF4-FFF2-40B4-BE49-F238E27FC236}">
                  <a16:creationId xmlns:a16="http://schemas.microsoft.com/office/drawing/2014/main" id="{3B5B6C7C-92C3-45F9-B0DC-6140A5E68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7392" name="Oval 289">
              <a:extLst>
                <a:ext uri="{FF2B5EF4-FFF2-40B4-BE49-F238E27FC236}">
                  <a16:creationId xmlns:a16="http://schemas.microsoft.com/office/drawing/2014/main" id="{F8C370D2-1486-4AE2-8F27-414F436DA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7393" name="Oval 290">
              <a:extLst>
                <a:ext uri="{FF2B5EF4-FFF2-40B4-BE49-F238E27FC236}">
                  <a16:creationId xmlns:a16="http://schemas.microsoft.com/office/drawing/2014/main" id="{2E11F99D-E9E4-4747-9041-765BCE29F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7394" name="Rectangle 291">
              <a:extLst>
                <a:ext uri="{FF2B5EF4-FFF2-40B4-BE49-F238E27FC236}">
                  <a16:creationId xmlns:a16="http://schemas.microsoft.com/office/drawing/2014/main" id="{3A4D6019-52FE-45F5-A770-281B65934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97335" name="Group 292">
            <a:extLst>
              <a:ext uri="{FF2B5EF4-FFF2-40B4-BE49-F238E27FC236}">
                <a16:creationId xmlns:a16="http://schemas.microsoft.com/office/drawing/2014/main" id="{FCF8BA42-98ED-4067-B980-9CEFC648ACA8}"/>
              </a:ext>
            </a:extLst>
          </p:cNvPr>
          <p:cNvGrpSpPr>
            <a:grpSpLocks/>
          </p:cNvGrpSpPr>
          <p:nvPr/>
        </p:nvGrpSpPr>
        <p:grpSpPr bwMode="auto">
          <a:xfrm>
            <a:off x="7135813" y="5867400"/>
            <a:ext cx="231775" cy="441325"/>
            <a:chOff x="4140" y="429"/>
            <a:chExt cx="1425" cy="2396"/>
          </a:xfrm>
        </p:grpSpPr>
        <p:sp>
          <p:nvSpPr>
            <p:cNvPr id="97339" name="Freeform 293">
              <a:extLst>
                <a:ext uri="{FF2B5EF4-FFF2-40B4-BE49-F238E27FC236}">
                  <a16:creationId xmlns:a16="http://schemas.microsoft.com/office/drawing/2014/main" id="{DB0A219B-C933-4281-BE10-4557916FC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40" name="Rectangle 294">
              <a:extLst>
                <a:ext uri="{FF2B5EF4-FFF2-40B4-BE49-F238E27FC236}">
                  <a16:creationId xmlns:a16="http://schemas.microsoft.com/office/drawing/2014/main" id="{6EF3A536-A8A1-4A67-84CE-6C8E0D8A4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7341" name="Freeform 295">
              <a:extLst>
                <a:ext uri="{FF2B5EF4-FFF2-40B4-BE49-F238E27FC236}">
                  <a16:creationId xmlns:a16="http://schemas.microsoft.com/office/drawing/2014/main" id="{B38AE8C1-592B-4B38-839E-5F5E65C50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42" name="Freeform 296">
              <a:extLst>
                <a:ext uri="{FF2B5EF4-FFF2-40B4-BE49-F238E27FC236}">
                  <a16:creationId xmlns:a16="http://schemas.microsoft.com/office/drawing/2014/main" id="{D62754E7-162A-4DB8-AA48-0D8BD4D20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43" name="Rectangle 297">
              <a:extLst>
                <a:ext uri="{FF2B5EF4-FFF2-40B4-BE49-F238E27FC236}">
                  <a16:creationId xmlns:a16="http://schemas.microsoft.com/office/drawing/2014/main" id="{44063C85-F03C-4F3A-A6C2-8A1FCEEC5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7344" name="Group 298">
              <a:extLst>
                <a:ext uri="{FF2B5EF4-FFF2-40B4-BE49-F238E27FC236}">
                  <a16:creationId xmlns:a16="http://schemas.microsoft.com/office/drawing/2014/main" id="{19EE67BA-8C00-46A8-94ED-C73CF77D3F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7369" name="AutoShape 299">
                <a:extLst>
                  <a:ext uri="{FF2B5EF4-FFF2-40B4-BE49-F238E27FC236}">
                    <a16:creationId xmlns:a16="http://schemas.microsoft.com/office/drawing/2014/main" id="{52FD8EB4-80B8-4B03-BFB4-3DC2D1721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7370" name="AutoShape 300">
                <a:extLst>
                  <a:ext uri="{FF2B5EF4-FFF2-40B4-BE49-F238E27FC236}">
                    <a16:creationId xmlns:a16="http://schemas.microsoft.com/office/drawing/2014/main" id="{16226C40-92DF-4345-980C-416457FA0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7345" name="Rectangle 301">
              <a:extLst>
                <a:ext uri="{FF2B5EF4-FFF2-40B4-BE49-F238E27FC236}">
                  <a16:creationId xmlns:a16="http://schemas.microsoft.com/office/drawing/2014/main" id="{1E2E27E8-4889-4C80-BDD9-B5D59BEFA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7346" name="Group 302">
              <a:extLst>
                <a:ext uri="{FF2B5EF4-FFF2-40B4-BE49-F238E27FC236}">
                  <a16:creationId xmlns:a16="http://schemas.microsoft.com/office/drawing/2014/main" id="{614EBD77-8891-4DE0-A185-709F3E4D87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7367" name="AutoShape 303">
                <a:extLst>
                  <a:ext uri="{FF2B5EF4-FFF2-40B4-BE49-F238E27FC236}">
                    <a16:creationId xmlns:a16="http://schemas.microsoft.com/office/drawing/2014/main" id="{59F22E3E-DACB-481D-8E61-3DB79D4FB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7368" name="AutoShape 304">
                <a:extLst>
                  <a:ext uri="{FF2B5EF4-FFF2-40B4-BE49-F238E27FC236}">
                    <a16:creationId xmlns:a16="http://schemas.microsoft.com/office/drawing/2014/main" id="{2923762E-BDD9-4422-A946-BA8AF4BB60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7347" name="Rectangle 305">
              <a:extLst>
                <a:ext uri="{FF2B5EF4-FFF2-40B4-BE49-F238E27FC236}">
                  <a16:creationId xmlns:a16="http://schemas.microsoft.com/office/drawing/2014/main" id="{A70893B6-AB06-4430-9E3C-F0AF6D2B0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7348" name="Rectangle 306">
              <a:extLst>
                <a:ext uri="{FF2B5EF4-FFF2-40B4-BE49-F238E27FC236}">
                  <a16:creationId xmlns:a16="http://schemas.microsoft.com/office/drawing/2014/main" id="{32EF7BE7-A7CE-467B-8FB5-15BFDDD6B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7349" name="Group 307">
              <a:extLst>
                <a:ext uri="{FF2B5EF4-FFF2-40B4-BE49-F238E27FC236}">
                  <a16:creationId xmlns:a16="http://schemas.microsoft.com/office/drawing/2014/main" id="{9C1FC454-0917-4C56-BB5E-FA4E748421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7365" name="AutoShape 308">
                <a:extLst>
                  <a:ext uri="{FF2B5EF4-FFF2-40B4-BE49-F238E27FC236}">
                    <a16:creationId xmlns:a16="http://schemas.microsoft.com/office/drawing/2014/main" id="{69F3BD15-6A70-4B03-B69F-5CE9A2ECF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7366" name="AutoShape 309">
                <a:extLst>
                  <a:ext uri="{FF2B5EF4-FFF2-40B4-BE49-F238E27FC236}">
                    <a16:creationId xmlns:a16="http://schemas.microsoft.com/office/drawing/2014/main" id="{5BD0D3D6-E440-4457-B3F1-EF46AA12C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7350" name="Freeform 310">
              <a:extLst>
                <a:ext uri="{FF2B5EF4-FFF2-40B4-BE49-F238E27FC236}">
                  <a16:creationId xmlns:a16="http://schemas.microsoft.com/office/drawing/2014/main" id="{9C78D1C6-5DC1-4D8E-BB8E-F8026AFA5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7351" name="Group 311">
              <a:extLst>
                <a:ext uri="{FF2B5EF4-FFF2-40B4-BE49-F238E27FC236}">
                  <a16:creationId xmlns:a16="http://schemas.microsoft.com/office/drawing/2014/main" id="{CAD90750-BB84-4446-8A77-6CE23D6FA2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7363" name="AutoShape 312">
                <a:extLst>
                  <a:ext uri="{FF2B5EF4-FFF2-40B4-BE49-F238E27FC236}">
                    <a16:creationId xmlns:a16="http://schemas.microsoft.com/office/drawing/2014/main" id="{259403C5-D4FC-4208-B701-CD2CD551C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7364" name="AutoShape 313">
                <a:extLst>
                  <a:ext uri="{FF2B5EF4-FFF2-40B4-BE49-F238E27FC236}">
                    <a16:creationId xmlns:a16="http://schemas.microsoft.com/office/drawing/2014/main" id="{5304A0BE-487B-40A6-9A7E-0451B7605E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7352" name="Rectangle 314">
              <a:extLst>
                <a:ext uri="{FF2B5EF4-FFF2-40B4-BE49-F238E27FC236}">
                  <a16:creationId xmlns:a16="http://schemas.microsoft.com/office/drawing/2014/main" id="{ABB1AF8F-8D3D-4BFD-A6FD-96453BBE3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7353" name="Freeform 315">
              <a:extLst>
                <a:ext uri="{FF2B5EF4-FFF2-40B4-BE49-F238E27FC236}">
                  <a16:creationId xmlns:a16="http://schemas.microsoft.com/office/drawing/2014/main" id="{AAF180A6-5FC5-44B6-9752-A5CF591D6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54" name="Freeform 316">
              <a:extLst>
                <a:ext uri="{FF2B5EF4-FFF2-40B4-BE49-F238E27FC236}">
                  <a16:creationId xmlns:a16="http://schemas.microsoft.com/office/drawing/2014/main" id="{C6D248C3-A1C5-444A-A79E-EC8DFC7DF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55" name="Oval 317">
              <a:extLst>
                <a:ext uri="{FF2B5EF4-FFF2-40B4-BE49-F238E27FC236}">
                  <a16:creationId xmlns:a16="http://schemas.microsoft.com/office/drawing/2014/main" id="{C4761E22-6CBE-48FA-8BEF-AB15EC48D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7356" name="Freeform 318">
              <a:extLst>
                <a:ext uri="{FF2B5EF4-FFF2-40B4-BE49-F238E27FC236}">
                  <a16:creationId xmlns:a16="http://schemas.microsoft.com/office/drawing/2014/main" id="{8B1F17D5-3A44-4B23-AFAC-0EA970287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57" name="AutoShape 319">
              <a:extLst>
                <a:ext uri="{FF2B5EF4-FFF2-40B4-BE49-F238E27FC236}">
                  <a16:creationId xmlns:a16="http://schemas.microsoft.com/office/drawing/2014/main" id="{72A5E768-49CE-4478-AB62-5CB5D12F4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7358" name="AutoShape 320">
              <a:extLst>
                <a:ext uri="{FF2B5EF4-FFF2-40B4-BE49-F238E27FC236}">
                  <a16:creationId xmlns:a16="http://schemas.microsoft.com/office/drawing/2014/main" id="{1BA03297-3E7D-425A-A411-AF77C0F7A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7359" name="Oval 321">
              <a:extLst>
                <a:ext uri="{FF2B5EF4-FFF2-40B4-BE49-F238E27FC236}">
                  <a16:creationId xmlns:a16="http://schemas.microsoft.com/office/drawing/2014/main" id="{23FE8CAE-5681-41EE-A5AE-70A539C82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7360" name="Oval 322">
              <a:extLst>
                <a:ext uri="{FF2B5EF4-FFF2-40B4-BE49-F238E27FC236}">
                  <a16:creationId xmlns:a16="http://schemas.microsoft.com/office/drawing/2014/main" id="{2F11C494-13BF-4341-A361-F6C3FEBE9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7361" name="Oval 323">
              <a:extLst>
                <a:ext uri="{FF2B5EF4-FFF2-40B4-BE49-F238E27FC236}">
                  <a16:creationId xmlns:a16="http://schemas.microsoft.com/office/drawing/2014/main" id="{2D20BE96-C407-495A-9D3A-6A6A2A1D0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7362" name="Rectangle 324">
              <a:extLst>
                <a:ext uri="{FF2B5EF4-FFF2-40B4-BE49-F238E27FC236}">
                  <a16:creationId xmlns:a16="http://schemas.microsoft.com/office/drawing/2014/main" id="{C804124E-F865-4BEE-878D-C3473D1B2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97336" name="Group 325">
            <a:extLst>
              <a:ext uri="{FF2B5EF4-FFF2-40B4-BE49-F238E27FC236}">
                <a16:creationId xmlns:a16="http://schemas.microsoft.com/office/drawing/2014/main" id="{CB8E044A-BA79-4A16-975E-90C610976836}"/>
              </a:ext>
            </a:extLst>
          </p:cNvPr>
          <p:cNvGrpSpPr>
            <a:grpSpLocks/>
          </p:cNvGrpSpPr>
          <p:nvPr/>
        </p:nvGrpSpPr>
        <p:grpSpPr bwMode="auto">
          <a:xfrm>
            <a:off x="661988" y="5605463"/>
            <a:ext cx="525462" cy="434975"/>
            <a:chOff x="-44" y="1473"/>
            <a:chExt cx="981" cy="1105"/>
          </a:xfrm>
        </p:grpSpPr>
        <p:pic>
          <p:nvPicPr>
            <p:cNvPr id="97337" name="Picture 326" descr="desktop_computer_stylized_medium">
              <a:extLst>
                <a:ext uri="{FF2B5EF4-FFF2-40B4-BE49-F238E27FC236}">
                  <a16:creationId xmlns:a16="http://schemas.microsoft.com/office/drawing/2014/main" id="{06C8952A-90ED-40CE-8FE6-308BDFCB33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338" name="Freeform 327">
              <a:extLst>
                <a:ext uri="{FF2B5EF4-FFF2-40B4-BE49-F238E27FC236}">
                  <a16:creationId xmlns:a16="http://schemas.microsoft.com/office/drawing/2014/main" id="{0D800188-F8DA-48F7-BD1D-02AC670DC35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02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0.00255 L -5.55556E-7 0.03542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4026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4026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026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0.03542 L 0.0007 0.17802 L 0.08681 0.17894 L 0.04723 0.24191 L 0.19584 0.24191 " pathEditMode="relative" ptsTypes="AAAAA">
                                      <p:cBhvr>
                                        <p:cTn id="20" dur="2000" fill="hold"/>
                                        <p:tgtEl>
                                          <p:spTgt spid="4026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4026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2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02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02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33" presetID="0" presetClass="path" presetSubtype="0" accel="50000" decel="5000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9583 0.2419 L 0.19808 0.35139 " pathEditMode="relative" ptsTypes="AA">
                                      <p:cBhvr>
                                        <p:cTn id="34" dur="2000" fill="hold"/>
                                        <p:tgtEl>
                                          <p:spTgt spid="4026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6" dur="500"/>
                                        <p:tgtEl>
                                          <p:spTgt spid="4026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2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39" presetID="9" presetClass="exit" presetSubtype="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0" dur="500"/>
                                        <p:tgtEl>
                                          <p:spTgt spid="4026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2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2666" grpId="0" animBg="1"/>
      <p:bldP spid="402666" grpId="1" animBg="1"/>
      <p:bldP spid="402666" grpId="2" animBg="1"/>
      <p:bldP spid="402666" grpId="3" animBg="1"/>
      <p:bldP spid="402666" grpId="4" animBg="1"/>
      <p:bldP spid="402667" grpId="0" animBg="1"/>
      <p:bldP spid="402668" grpId="0"/>
      <p:bldP spid="402668" grpId="1"/>
      <p:bldP spid="402669" grpId="0"/>
      <p:bldP spid="402669" grpId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Footer Placeholder 5">
            <a:extLst>
              <a:ext uri="{FF2B5EF4-FFF2-40B4-BE49-F238E27FC236}">
                <a16:creationId xmlns:a16="http://schemas.microsoft.com/office/drawing/2014/main" id="{274BE416-B169-4398-9DCC-E72A765124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12291" name="Slide Number Placeholder 6">
            <a:extLst>
              <a:ext uri="{FF2B5EF4-FFF2-40B4-BE49-F238E27FC236}">
                <a16:creationId xmlns:a16="http://schemas.microsoft.com/office/drawing/2014/main" id="{B626889B-BB58-4974-B468-E4AC45B542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DF472556-578C-4BE2-88F5-1476D4B1EB7F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2292" name="Picture 82" descr="underline_base">
            <a:extLst>
              <a:ext uri="{FF2B5EF4-FFF2-40B4-BE49-F238E27FC236}">
                <a16:creationId xmlns:a16="http://schemas.microsoft.com/office/drawing/2014/main" id="{C21F3FB0-7F19-441A-8FE8-0DA3CC7A4D87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2613" y="1022350"/>
            <a:ext cx="5942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3" name="Rectangle 75">
            <a:extLst>
              <a:ext uri="{FF2B5EF4-FFF2-40B4-BE49-F238E27FC236}">
                <a16:creationId xmlns:a16="http://schemas.microsoft.com/office/drawing/2014/main" id="{3E4393E0-BAC4-4DE8-B6D4-198732E84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2000250"/>
            <a:ext cx="3324225" cy="32004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2294" name="Rectangle 65">
            <a:extLst>
              <a:ext uri="{FF2B5EF4-FFF2-40B4-BE49-F238E27FC236}">
                <a16:creationId xmlns:a16="http://schemas.microsoft.com/office/drawing/2014/main" id="{99A77D9A-EBC2-4435-BF40-9B585E9616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7325" y="2095500"/>
            <a:ext cx="3324225" cy="3200400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9223" name="Rectangle 22">
            <a:extLst>
              <a:ext uri="{FF2B5EF4-FFF2-40B4-BE49-F238E27FC236}">
                <a16:creationId xmlns:a16="http://schemas.microsoft.com/office/drawing/2014/main" id="{8B37ED87-3C6C-457B-B79B-074CB75AA63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4000">
                <a:ea typeface="ＭＳ Ｐゴシック" charset="0"/>
                <a:cs typeface="+mj-cs"/>
              </a:rPr>
              <a:t>How demultiplexing works</a:t>
            </a:r>
            <a:endParaRPr lang="en-US">
              <a:ea typeface="ＭＳ Ｐゴシック" charset="0"/>
              <a:cs typeface="+mj-cs"/>
            </a:endParaRPr>
          </a:p>
        </p:txBody>
      </p:sp>
      <p:sp>
        <p:nvSpPr>
          <p:cNvPr id="9224" name="Rectangle 23">
            <a:extLst>
              <a:ext uri="{FF2B5EF4-FFF2-40B4-BE49-F238E27FC236}">
                <a16:creationId xmlns:a16="http://schemas.microsoft.com/office/drawing/2014/main" id="{81CE9123-B744-400B-8682-D31BE2806AC5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85775" y="1595438"/>
            <a:ext cx="4438650" cy="2790825"/>
          </a:xfrm>
        </p:spPr>
        <p:txBody>
          <a:bodyPr/>
          <a:lstStyle/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host receives IP datagrams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each datagram has source IP address, destination IP address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each datagram carries one transport-layer segment</a:t>
            </a:r>
          </a:p>
          <a:p>
            <a:pPr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each segment has source, destination port number </a:t>
            </a:r>
          </a:p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host uses </a:t>
            </a:r>
            <a:r>
              <a:rPr lang="en-US" i="1">
                <a:solidFill>
                  <a:srgbClr val="CC0000"/>
                </a:solidFill>
                <a:ea typeface="ＭＳ Ｐゴシック" charset="0"/>
                <a:cs typeface="+mn-cs"/>
              </a:rPr>
              <a:t>IP addresses &amp; port numbers</a:t>
            </a:r>
            <a:r>
              <a:rPr lang="en-US">
                <a:ea typeface="ＭＳ Ｐゴシック" charset="0"/>
                <a:cs typeface="+mn-cs"/>
              </a:rPr>
              <a:t> to direct segment to appropriate socket</a:t>
            </a:r>
          </a:p>
        </p:txBody>
      </p:sp>
      <p:sp>
        <p:nvSpPr>
          <p:cNvPr id="12297" name="Text Box 63">
            <a:extLst>
              <a:ext uri="{FF2B5EF4-FFF2-40B4-BE49-F238E27FC236}">
                <a16:creationId xmlns:a16="http://schemas.microsoft.com/office/drawing/2014/main" id="{246AE3AB-E19A-4D74-A460-4E19D6F7F0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07013" y="2108200"/>
            <a:ext cx="15636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Tahoma" panose="020B0604030504040204" pitchFamily="34" charset="0"/>
              </a:rPr>
              <a:t>source port #</a:t>
            </a:r>
            <a:endParaRPr lang="en-US" altLang="en-US" sz="2400">
              <a:solidFill>
                <a:srgbClr val="CC0000"/>
              </a:solidFill>
              <a:latin typeface="Tahoma" panose="020B0604030504040204" pitchFamily="34" charset="0"/>
            </a:endParaRPr>
          </a:p>
        </p:txBody>
      </p:sp>
      <p:sp>
        <p:nvSpPr>
          <p:cNvPr id="12298" name="Text Box 64">
            <a:extLst>
              <a:ext uri="{FF2B5EF4-FFF2-40B4-BE49-F238E27FC236}">
                <a16:creationId xmlns:a16="http://schemas.microsoft.com/office/drawing/2014/main" id="{DF3501C2-57A5-4000-BF48-91BE3FDADB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2950" y="2108200"/>
            <a:ext cx="13287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Tahoma" panose="020B0604030504040204" pitchFamily="34" charset="0"/>
              </a:rPr>
              <a:t>dest port #</a:t>
            </a:r>
            <a:endParaRPr lang="en-US" altLang="en-US" sz="2400">
              <a:solidFill>
                <a:srgbClr val="CC0000"/>
              </a:solidFill>
              <a:latin typeface="Tahoma" panose="020B0604030504040204" pitchFamily="34" charset="0"/>
            </a:endParaRPr>
          </a:p>
        </p:txBody>
      </p:sp>
      <p:sp>
        <p:nvSpPr>
          <p:cNvPr id="12299" name="Line 66">
            <a:extLst>
              <a:ext uri="{FF2B5EF4-FFF2-40B4-BE49-F238E27FC236}">
                <a16:creationId xmlns:a16="http://schemas.microsoft.com/office/drawing/2014/main" id="{22134AF6-A281-4A67-8DAF-B21D67C278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57800" y="2495550"/>
            <a:ext cx="33289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0" name="Line 68">
            <a:extLst>
              <a:ext uri="{FF2B5EF4-FFF2-40B4-BE49-F238E27FC236}">
                <a16:creationId xmlns:a16="http://schemas.microsoft.com/office/drawing/2014/main" id="{5009550C-9B61-43F4-B386-CEB86EEBF6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67325" y="3486150"/>
            <a:ext cx="33242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1" name="Line 69">
            <a:extLst>
              <a:ext uri="{FF2B5EF4-FFF2-40B4-BE49-F238E27FC236}">
                <a16:creationId xmlns:a16="http://schemas.microsoft.com/office/drawing/2014/main" id="{1A55F191-1D31-46E2-9140-08E9F310334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05625" y="2095500"/>
            <a:ext cx="0" cy="3952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2" name="Text Box 70">
            <a:extLst>
              <a:ext uri="{FF2B5EF4-FFF2-40B4-BE49-F238E27FC236}">
                <a16:creationId xmlns:a16="http://schemas.microsoft.com/office/drawing/2014/main" id="{F2420A04-76F8-4E4A-8E7C-DB1D06C173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0013" y="1655763"/>
            <a:ext cx="863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32 bits</a:t>
            </a:r>
            <a:endParaRPr lang="en-US" altLang="en-US" sz="2400">
              <a:latin typeface="Tahoma" panose="020B0604030504040204" pitchFamily="34" charset="0"/>
            </a:endParaRPr>
          </a:p>
        </p:txBody>
      </p:sp>
      <p:sp>
        <p:nvSpPr>
          <p:cNvPr id="12303" name="Line 71">
            <a:extLst>
              <a:ext uri="{FF2B5EF4-FFF2-40B4-BE49-F238E27FC236}">
                <a16:creationId xmlns:a16="http://schemas.microsoft.com/office/drawing/2014/main" id="{50997547-077A-4993-8DC9-F5B397FE47A1}"/>
              </a:ext>
            </a:extLst>
          </p:cNvPr>
          <p:cNvSpPr>
            <a:spLocks noChangeShapeType="1"/>
          </p:cNvSpPr>
          <p:nvPr/>
        </p:nvSpPr>
        <p:spPr bwMode="auto">
          <a:xfrm>
            <a:off x="7362825" y="1862138"/>
            <a:ext cx="1200150" cy="4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4" name="Line 72">
            <a:extLst>
              <a:ext uri="{FF2B5EF4-FFF2-40B4-BE49-F238E27FC236}">
                <a16:creationId xmlns:a16="http://schemas.microsoft.com/office/drawing/2014/main" id="{9F951F84-5644-423C-9AFD-B828998A8590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5253038" y="1871663"/>
            <a:ext cx="11287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5" name="Text Box 73">
            <a:extLst>
              <a:ext uri="{FF2B5EF4-FFF2-40B4-BE49-F238E27FC236}">
                <a16:creationId xmlns:a16="http://schemas.microsoft.com/office/drawing/2014/main" id="{461AA2D6-035E-42BF-B9BD-B29CADFBFD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1088" y="3816350"/>
            <a:ext cx="1389062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Tahoma" panose="020B0604030504040204" pitchFamily="34" charset="0"/>
              </a:rPr>
              <a:t>application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Tahoma" panose="020B0604030504040204" pitchFamily="34" charset="0"/>
              </a:rPr>
              <a:t>data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Tahoma" panose="020B0604030504040204" pitchFamily="34" charset="0"/>
              </a:rPr>
              <a:t>(payload)</a:t>
            </a:r>
            <a:endParaRPr lang="en-US" altLang="en-US" sz="2400">
              <a:latin typeface="Tahoma" panose="020B0604030504040204" pitchFamily="34" charset="0"/>
            </a:endParaRPr>
          </a:p>
        </p:txBody>
      </p:sp>
      <p:sp>
        <p:nvSpPr>
          <p:cNvPr id="12306" name="Text Box 74">
            <a:extLst>
              <a:ext uri="{FF2B5EF4-FFF2-40B4-BE49-F238E27FC236}">
                <a16:creationId xmlns:a16="http://schemas.microsoft.com/office/drawing/2014/main" id="{248D7F71-57FA-4DAD-9716-A6A0F0B0FE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6913" y="2849563"/>
            <a:ext cx="22907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Tahoma" panose="020B0604030504040204" pitchFamily="34" charset="0"/>
              </a:rPr>
              <a:t>other header fields</a:t>
            </a:r>
            <a:endParaRPr lang="en-US" altLang="en-US" sz="2400">
              <a:latin typeface="Tahoma" panose="020B0604030504040204" pitchFamily="34" charset="0"/>
            </a:endParaRPr>
          </a:p>
        </p:txBody>
      </p:sp>
      <p:sp>
        <p:nvSpPr>
          <p:cNvPr id="12307" name="Text Box 76">
            <a:extLst>
              <a:ext uri="{FF2B5EF4-FFF2-40B4-BE49-F238E27FC236}">
                <a16:creationId xmlns:a16="http://schemas.microsoft.com/office/drawing/2014/main" id="{32EAB98F-C578-4B9B-B6B8-82EFC1F4C1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0050" y="5380038"/>
            <a:ext cx="30607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Tahoma" panose="020B0604030504040204" pitchFamily="34" charset="0"/>
              </a:rPr>
              <a:t>TCP/UDP segment format</a:t>
            </a:r>
            <a:endParaRPr lang="en-US" altLang="en-US" sz="24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Footer Placeholder 5">
            <a:extLst>
              <a:ext uri="{FF2B5EF4-FFF2-40B4-BE49-F238E27FC236}">
                <a16:creationId xmlns:a16="http://schemas.microsoft.com/office/drawing/2014/main" id="{94B9FB87-0283-45A9-9F61-3AF5FF6C0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98307" name="Slide Number Placeholder 6">
            <a:extLst>
              <a:ext uri="{FF2B5EF4-FFF2-40B4-BE49-F238E27FC236}">
                <a16:creationId xmlns:a16="http://schemas.microsoft.com/office/drawing/2014/main" id="{E458C4FC-B02A-4F36-B93D-ECD8528D88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B5DC779B-E429-492F-9D88-9ECE5C0F298F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98308" name="Freeform 270">
            <a:extLst>
              <a:ext uri="{FF2B5EF4-FFF2-40B4-BE49-F238E27FC236}">
                <a16:creationId xmlns:a16="http://schemas.microsoft.com/office/drawing/2014/main" id="{19193D4F-C219-4AFA-A563-E98D5D106A68}"/>
              </a:ext>
            </a:extLst>
          </p:cNvPr>
          <p:cNvSpPr>
            <a:spLocks/>
          </p:cNvSpPr>
          <p:nvPr/>
        </p:nvSpPr>
        <p:spPr bwMode="auto">
          <a:xfrm flipH="1">
            <a:off x="2111375" y="3465513"/>
            <a:ext cx="250825" cy="1201737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8309" name="Group 350">
            <a:extLst>
              <a:ext uri="{FF2B5EF4-FFF2-40B4-BE49-F238E27FC236}">
                <a16:creationId xmlns:a16="http://schemas.microsoft.com/office/drawing/2014/main" id="{EBDF0B2A-ACF1-44F7-9A57-7F164A786112}"/>
              </a:ext>
            </a:extLst>
          </p:cNvPr>
          <p:cNvGrpSpPr>
            <a:grpSpLocks/>
          </p:cNvGrpSpPr>
          <p:nvPr/>
        </p:nvGrpSpPr>
        <p:grpSpPr bwMode="auto">
          <a:xfrm>
            <a:off x="1716088" y="4425950"/>
            <a:ext cx="525462" cy="434975"/>
            <a:chOff x="-44" y="1473"/>
            <a:chExt cx="981" cy="1105"/>
          </a:xfrm>
        </p:grpSpPr>
        <p:pic>
          <p:nvPicPr>
            <p:cNvPr id="98477" name="Picture 351" descr="desktop_computer_stylized_medium">
              <a:extLst>
                <a:ext uri="{FF2B5EF4-FFF2-40B4-BE49-F238E27FC236}">
                  <a16:creationId xmlns:a16="http://schemas.microsoft.com/office/drawing/2014/main" id="{651536EB-B485-4C5A-8C0F-6D47F78D56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8478" name="Freeform 352">
              <a:extLst>
                <a:ext uri="{FF2B5EF4-FFF2-40B4-BE49-F238E27FC236}">
                  <a16:creationId xmlns:a16="http://schemas.microsoft.com/office/drawing/2014/main" id="{3EE6B784-A30D-4B16-A166-AB2752C4D52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98310" name="Picture 2" descr="garbage_can">
            <a:extLst>
              <a:ext uri="{FF2B5EF4-FFF2-40B4-BE49-F238E27FC236}">
                <a16:creationId xmlns:a16="http://schemas.microsoft.com/office/drawing/2014/main" id="{566D0776-C088-4C31-9307-9C5A53CDB1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79913" y="5775325"/>
            <a:ext cx="487362" cy="64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11" name="Oval 4">
            <a:extLst>
              <a:ext uri="{FF2B5EF4-FFF2-40B4-BE49-F238E27FC236}">
                <a16:creationId xmlns:a16="http://schemas.microsoft.com/office/drawing/2014/main" id="{40A53C42-35DF-4D09-ABB1-043708F93D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5713" y="5348288"/>
            <a:ext cx="1304925" cy="303212"/>
          </a:xfrm>
          <a:prstGeom prst="ellipse">
            <a:avLst/>
          </a:prstGeom>
          <a:solidFill>
            <a:srgbClr val="80808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98312" name="Line 5">
            <a:extLst>
              <a:ext uri="{FF2B5EF4-FFF2-40B4-BE49-F238E27FC236}">
                <a16:creationId xmlns:a16="http://schemas.microsoft.com/office/drawing/2014/main" id="{F54BDB12-B527-4622-BB63-9B69962BCDAE}"/>
              </a:ext>
            </a:extLst>
          </p:cNvPr>
          <p:cNvSpPr>
            <a:spLocks noChangeShapeType="1"/>
          </p:cNvSpPr>
          <p:nvPr/>
        </p:nvSpPr>
        <p:spPr bwMode="auto">
          <a:xfrm>
            <a:off x="3795713" y="5324475"/>
            <a:ext cx="0" cy="1873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13" name="Line 6">
            <a:extLst>
              <a:ext uri="{FF2B5EF4-FFF2-40B4-BE49-F238E27FC236}">
                <a16:creationId xmlns:a16="http://schemas.microsoft.com/office/drawing/2014/main" id="{048E3D54-796A-4E65-B64A-D48EA82F8CB8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0638" y="5324475"/>
            <a:ext cx="0" cy="187325"/>
          </a:xfrm>
          <a:prstGeom prst="line">
            <a:avLst/>
          </a:prstGeom>
          <a:noFill/>
          <a:ln w="12700">
            <a:solidFill>
              <a:srgbClr val="808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14" name="Rectangle 7">
            <a:extLst>
              <a:ext uri="{FF2B5EF4-FFF2-40B4-BE49-F238E27FC236}">
                <a16:creationId xmlns:a16="http://schemas.microsoft.com/office/drawing/2014/main" id="{313A85E8-F041-41FA-B153-1D42746342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5713" y="5324475"/>
            <a:ext cx="309562" cy="184150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8315" name="Rectangle 8">
            <a:extLst>
              <a:ext uri="{FF2B5EF4-FFF2-40B4-BE49-F238E27FC236}">
                <a16:creationId xmlns:a16="http://schemas.microsoft.com/office/drawing/2014/main" id="{1F7D909A-D123-4B1A-AE78-345EBFE83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0" y="5311775"/>
            <a:ext cx="395288" cy="184150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8316" name="Oval 9">
            <a:extLst>
              <a:ext uri="{FF2B5EF4-FFF2-40B4-BE49-F238E27FC236}">
                <a16:creationId xmlns:a16="http://schemas.microsoft.com/office/drawing/2014/main" id="{F7EC96D3-00F1-401D-A15F-74547FE392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0950" y="5126038"/>
            <a:ext cx="1306513" cy="352425"/>
          </a:xfrm>
          <a:prstGeom prst="ellipse">
            <a:avLst/>
          </a:prstGeom>
          <a:solidFill>
            <a:srgbClr val="80808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grpSp>
        <p:nvGrpSpPr>
          <p:cNvPr id="98317" name="Group 10">
            <a:extLst>
              <a:ext uri="{FF2B5EF4-FFF2-40B4-BE49-F238E27FC236}">
                <a16:creationId xmlns:a16="http://schemas.microsoft.com/office/drawing/2014/main" id="{1943C563-32FC-4CAB-A056-7904BC2580F0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5183188"/>
            <a:ext cx="647700" cy="206375"/>
            <a:chOff x="2848" y="848"/>
            <a:chExt cx="140" cy="98"/>
          </a:xfrm>
        </p:grpSpPr>
        <p:sp>
          <p:nvSpPr>
            <p:cNvPr id="98474" name="Line 11">
              <a:extLst>
                <a:ext uri="{FF2B5EF4-FFF2-40B4-BE49-F238E27FC236}">
                  <a16:creationId xmlns:a16="http://schemas.microsoft.com/office/drawing/2014/main" id="{E3D4DAD6-0403-4F6D-B8F0-BD4C31A7FD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8" y="848"/>
              <a:ext cx="50" cy="2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475" name="Line 12">
              <a:extLst>
                <a:ext uri="{FF2B5EF4-FFF2-40B4-BE49-F238E27FC236}">
                  <a16:creationId xmlns:a16="http://schemas.microsoft.com/office/drawing/2014/main" id="{B89552A7-6524-4F5F-9ADD-BE263BD3DC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4" y="946"/>
              <a:ext cx="44" cy="0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476" name="Line 13">
              <a:extLst>
                <a:ext uri="{FF2B5EF4-FFF2-40B4-BE49-F238E27FC236}">
                  <a16:creationId xmlns:a16="http://schemas.microsoft.com/office/drawing/2014/main" id="{8374C9F6-5B7C-4D1F-98C0-01669FA178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4" y="850"/>
              <a:ext cx="52" cy="96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8318" name="Line 14">
            <a:extLst>
              <a:ext uri="{FF2B5EF4-FFF2-40B4-BE49-F238E27FC236}">
                <a16:creationId xmlns:a16="http://schemas.microsoft.com/office/drawing/2014/main" id="{BFA9D03F-DBAC-4DA1-8CC9-9F739A7DE67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97338" y="5381625"/>
            <a:ext cx="231775" cy="4763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19" name="Line 15">
            <a:extLst>
              <a:ext uri="{FF2B5EF4-FFF2-40B4-BE49-F238E27FC236}">
                <a16:creationId xmlns:a16="http://schemas.microsoft.com/office/drawing/2014/main" id="{DF5D476B-F50F-4C7C-876C-43E19D93A5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41838" y="5181600"/>
            <a:ext cx="203200" cy="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20" name="Line 16">
            <a:extLst>
              <a:ext uri="{FF2B5EF4-FFF2-40B4-BE49-F238E27FC236}">
                <a16:creationId xmlns:a16="http://schemas.microsoft.com/office/drawing/2014/main" id="{BAFB3DAF-6338-4A30-A5AD-56D5082DA7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10063" y="5181600"/>
            <a:ext cx="241300" cy="200025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21" name="Line 17">
            <a:extLst>
              <a:ext uri="{FF2B5EF4-FFF2-40B4-BE49-F238E27FC236}">
                <a16:creationId xmlns:a16="http://schemas.microsoft.com/office/drawing/2014/main" id="{00A62DC2-74BB-490A-ACBB-75BEA288F4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24113" y="4878388"/>
            <a:ext cx="1135062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2" name="Line 18">
            <a:extLst>
              <a:ext uri="{FF2B5EF4-FFF2-40B4-BE49-F238E27FC236}">
                <a16:creationId xmlns:a16="http://schemas.microsoft.com/office/drawing/2014/main" id="{E9010CE7-C68A-474D-8712-C0449DB682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21013" y="4878388"/>
            <a:ext cx="538162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8323" name="Group 59">
            <a:extLst>
              <a:ext uri="{FF2B5EF4-FFF2-40B4-BE49-F238E27FC236}">
                <a16:creationId xmlns:a16="http://schemas.microsoft.com/office/drawing/2014/main" id="{DB055528-A71B-4F33-BF06-3D1D58573C71}"/>
              </a:ext>
            </a:extLst>
          </p:cNvPr>
          <p:cNvGrpSpPr>
            <a:grpSpLocks/>
          </p:cNvGrpSpPr>
          <p:nvPr/>
        </p:nvGrpSpPr>
        <p:grpSpPr bwMode="auto">
          <a:xfrm>
            <a:off x="2351088" y="3563938"/>
            <a:ext cx="798512" cy="1166812"/>
            <a:chOff x="12762" y="10336"/>
            <a:chExt cx="1027" cy="1700"/>
          </a:xfrm>
        </p:grpSpPr>
        <p:sp>
          <p:nvSpPr>
            <p:cNvPr id="98468" name="Rectangle 60">
              <a:extLst>
                <a:ext uri="{FF2B5EF4-FFF2-40B4-BE49-F238E27FC236}">
                  <a16:creationId xmlns:a16="http://schemas.microsoft.com/office/drawing/2014/main" id="{3850ABC4-6BBD-43FC-B050-C582E3FDF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8469" name="Rectangle 61">
              <a:extLst>
                <a:ext uri="{FF2B5EF4-FFF2-40B4-BE49-F238E27FC236}">
                  <a16:creationId xmlns:a16="http://schemas.microsoft.com/office/drawing/2014/main" id="{D1F479EA-3F76-4DD1-929C-B3FC825AE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8470" name="Line 62">
              <a:extLst>
                <a:ext uri="{FF2B5EF4-FFF2-40B4-BE49-F238E27FC236}">
                  <a16:creationId xmlns:a16="http://schemas.microsoft.com/office/drawing/2014/main" id="{6B7D720F-635B-46FA-B0BC-1956F710DE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71" name="Line 63">
              <a:extLst>
                <a:ext uri="{FF2B5EF4-FFF2-40B4-BE49-F238E27FC236}">
                  <a16:creationId xmlns:a16="http://schemas.microsoft.com/office/drawing/2014/main" id="{326BCE86-F81B-4F35-9ACE-038BF8315A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72" name="Line 64">
              <a:extLst>
                <a:ext uri="{FF2B5EF4-FFF2-40B4-BE49-F238E27FC236}">
                  <a16:creationId xmlns:a16="http://schemas.microsoft.com/office/drawing/2014/main" id="{8ABA38C1-567E-4C73-88BA-15EC639805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73" name="Line 65">
              <a:extLst>
                <a:ext uri="{FF2B5EF4-FFF2-40B4-BE49-F238E27FC236}">
                  <a16:creationId xmlns:a16="http://schemas.microsoft.com/office/drawing/2014/main" id="{9C54B85C-947B-4C6F-B3F3-478F69AC2B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8324" name="Text Box 67">
            <a:extLst>
              <a:ext uri="{FF2B5EF4-FFF2-40B4-BE49-F238E27FC236}">
                <a16:creationId xmlns:a16="http://schemas.microsoft.com/office/drawing/2014/main" id="{570E613A-3339-4F38-A402-BA7F0840B9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8675" y="3449638"/>
            <a:ext cx="1881188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Symbol" panose="05050102010706020507" pitchFamily="18" charset="2"/>
              </a:rPr>
              <a:t>l</a:t>
            </a:r>
            <a:r>
              <a:rPr lang="en-US" altLang="en-US" sz="2000" baseline="-25000">
                <a:solidFill>
                  <a:srgbClr val="FF0000"/>
                </a:solidFill>
                <a:latin typeface="Arial" panose="020B0604020202020204" pitchFamily="34" charset="0"/>
              </a:rPr>
              <a:t>in</a:t>
            </a:r>
            <a:r>
              <a:rPr lang="en-US" altLang="en-US" sz="1600" baseline="-2500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1600">
                <a:solidFill>
                  <a:srgbClr val="FF0000"/>
                </a:solidFill>
                <a:latin typeface="Arial" panose="020B0604020202020204" pitchFamily="34" charset="0"/>
              </a:rPr>
              <a:t>: original data</a:t>
            </a:r>
            <a:endParaRPr lang="en-US" altLang="en-US" sz="16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8325" name="Line 68">
            <a:extLst>
              <a:ext uri="{FF2B5EF4-FFF2-40B4-BE49-F238E27FC236}">
                <a16:creationId xmlns:a16="http://schemas.microsoft.com/office/drawing/2014/main" id="{BA8A783C-671D-4A1F-99A3-9DEA3EDBA5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85950" y="5983288"/>
            <a:ext cx="538163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8326" name="Group 109">
            <a:extLst>
              <a:ext uri="{FF2B5EF4-FFF2-40B4-BE49-F238E27FC236}">
                <a16:creationId xmlns:a16="http://schemas.microsoft.com/office/drawing/2014/main" id="{1576A0EC-CF02-4239-805E-8E0CDF07C694}"/>
              </a:ext>
            </a:extLst>
          </p:cNvPr>
          <p:cNvGrpSpPr>
            <a:grpSpLocks/>
          </p:cNvGrpSpPr>
          <p:nvPr/>
        </p:nvGrpSpPr>
        <p:grpSpPr bwMode="auto">
          <a:xfrm>
            <a:off x="1298575" y="4718050"/>
            <a:ext cx="798513" cy="1166813"/>
            <a:chOff x="12762" y="10336"/>
            <a:chExt cx="1027" cy="1700"/>
          </a:xfrm>
        </p:grpSpPr>
        <p:sp>
          <p:nvSpPr>
            <p:cNvPr id="98462" name="Rectangle 110">
              <a:extLst>
                <a:ext uri="{FF2B5EF4-FFF2-40B4-BE49-F238E27FC236}">
                  <a16:creationId xmlns:a16="http://schemas.microsoft.com/office/drawing/2014/main" id="{4CA6493B-B68C-47B3-9338-4BB1BD576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8463" name="Rectangle 111">
              <a:extLst>
                <a:ext uri="{FF2B5EF4-FFF2-40B4-BE49-F238E27FC236}">
                  <a16:creationId xmlns:a16="http://schemas.microsoft.com/office/drawing/2014/main" id="{C24CA064-53E8-4E6E-AE04-8DBCBB086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8464" name="Line 112">
              <a:extLst>
                <a:ext uri="{FF2B5EF4-FFF2-40B4-BE49-F238E27FC236}">
                  <a16:creationId xmlns:a16="http://schemas.microsoft.com/office/drawing/2014/main" id="{8BD17F19-787D-4827-A15D-673E8C0404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65" name="Line 113">
              <a:extLst>
                <a:ext uri="{FF2B5EF4-FFF2-40B4-BE49-F238E27FC236}">
                  <a16:creationId xmlns:a16="http://schemas.microsoft.com/office/drawing/2014/main" id="{5DB9BBFF-0144-431E-A496-18A1C48734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66" name="Line 114">
              <a:extLst>
                <a:ext uri="{FF2B5EF4-FFF2-40B4-BE49-F238E27FC236}">
                  <a16:creationId xmlns:a16="http://schemas.microsoft.com/office/drawing/2014/main" id="{1C697EDB-D797-4C05-A679-D2D51A672E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67" name="Line 115">
              <a:extLst>
                <a:ext uri="{FF2B5EF4-FFF2-40B4-BE49-F238E27FC236}">
                  <a16:creationId xmlns:a16="http://schemas.microsoft.com/office/drawing/2014/main" id="{36973543-8DDD-493D-868F-E0190E15F2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8327" name="Line 117">
            <a:extLst>
              <a:ext uri="{FF2B5EF4-FFF2-40B4-BE49-F238E27FC236}">
                <a16:creationId xmlns:a16="http://schemas.microsoft.com/office/drawing/2014/main" id="{1E457B73-8964-49DC-9B47-9B4311EA5B4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21013" y="5394325"/>
            <a:ext cx="749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8" name="Line 118">
            <a:extLst>
              <a:ext uri="{FF2B5EF4-FFF2-40B4-BE49-F238E27FC236}">
                <a16:creationId xmlns:a16="http://schemas.microsoft.com/office/drawing/2014/main" id="{AE3D3B3E-036D-4810-ACD2-26058193FA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10150" y="5394325"/>
            <a:ext cx="7477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9" name="Line 119">
            <a:extLst>
              <a:ext uri="{FF2B5EF4-FFF2-40B4-BE49-F238E27FC236}">
                <a16:creationId xmlns:a16="http://schemas.microsoft.com/office/drawing/2014/main" id="{E2B0FEEE-7082-403E-9427-A711DFB308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60963" y="4878388"/>
            <a:ext cx="1135062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0" name="Line 120">
            <a:extLst>
              <a:ext uri="{FF2B5EF4-FFF2-40B4-BE49-F238E27FC236}">
                <a16:creationId xmlns:a16="http://schemas.microsoft.com/office/drawing/2014/main" id="{17947FCD-B39F-44FD-BD25-0BCB348BF5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49850" y="5995988"/>
            <a:ext cx="6778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1" name="Line 121">
            <a:extLst>
              <a:ext uri="{FF2B5EF4-FFF2-40B4-BE49-F238E27FC236}">
                <a16:creationId xmlns:a16="http://schemas.microsoft.com/office/drawing/2014/main" id="{ED990A7B-C95F-4A49-97C1-795F8C9198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59513" y="4891088"/>
            <a:ext cx="5397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8332" name="Group 162">
            <a:extLst>
              <a:ext uri="{FF2B5EF4-FFF2-40B4-BE49-F238E27FC236}">
                <a16:creationId xmlns:a16="http://schemas.microsoft.com/office/drawing/2014/main" id="{FB334796-60B4-4EAC-BEF7-42587A225189}"/>
              </a:ext>
            </a:extLst>
          </p:cNvPr>
          <p:cNvGrpSpPr>
            <a:grpSpLocks/>
          </p:cNvGrpSpPr>
          <p:nvPr/>
        </p:nvGrpSpPr>
        <p:grpSpPr bwMode="auto">
          <a:xfrm>
            <a:off x="6643688" y="3698875"/>
            <a:ext cx="798512" cy="1166813"/>
            <a:chOff x="12762" y="10336"/>
            <a:chExt cx="1027" cy="1700"/>
          </a:xfrm>
        </p:grpSpPr>
        <p:sp>
          <p:nvSpPr>
            <p:cNvPr id="98456" name="Rectangle 163">
              <a:extLst>
                <a:ext uri="{FF2B5EF4-FFF2-40B4-BE49-F238E27FC236}">
                  <a16:creationId xmlns:a16="http://schemas.microsoft.com/office/drawing/2014/main" id="{28D9A6AD-D285-419C-89C1-176433CFE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8457" name="Rectangle 164">
              <a:extLst>
                <a:ext uri="{FF2B5EF4-FFF2-40B4-BE49-F238E27FC236}">
                  <a16:creationId xmlns:a16="http://schemas.microsoft.com/office/drawing/2014/main" id="{6F73ED52-CB46-4BB6-BB97-5CB81AAC6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8458" name="Line 165">
              <a:extLst>
                <a:ext uri="{FF2B5EF4-FFF2-40B4-BE49-F238E27FC236}">
                  <a16:creationId xmlns:a16="http://schemas.microsoft.com/office/drawing/2014/main" id="{8A4C98F8-B619-4808-84C3-1173EFAEEB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59" name="Line 166">
              <a:extLst>
                <a:ext uri="{FF2B5EF4-FFF2-40B4-BE49-F238E27FC236}">
                  <a16:creationId xmlns:a16="http://schemas.microsoft.com/office/drawing/2014/main" id="{341E7A0E-B522-4F66-80AF-DDE252DF74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60" name="Line 167">
              <a:extLst>
                <a:ext uri="{FF2B5EF4-FFF2-40B4-BE49-F238E27FC236}">
                  <a16:creationId xmlns:a16="http://schemas.microsoft.com/office/drawing/2014/main" id="{0C4AE1E8-C15F-49F8-BC8F-185BCFE07A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61" name="Line 168">
              <a:extLst>
                <a:ext uri="{FF2B5EF4-FFF2-40B4-BE49-F238E27FC236}">
                  <a16:creationId xmlns:a16="http://schemas.microsoft.com/office/drawing/2014/main" id="{E6EF2C27-1883-4BAC-8BBC-0C8116AB88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8333" name="Group 209">
            <a:extLst>
              <a:ext uri="{FF2B5EF4-FFF2-40B4-BE49-F238E27FC236}">
                <a16:creationId xmlns:a16="http://schemas.microsoft.com/office/drawing/2014/main" id="{73D13B0C-C037-4C21-9BF1-B5943CCC9766}"/>
              </a:ext>
            </a:extLst>
          </p:cNvPr>
          <p:cNvGrpSpPr>
            <a:grpSpLocks/>
          </p:cNvGrpSpPr>
          <p:nvPr/>
        </p:nvGrpSpPr>
        <p:grpSpPr bwMode="auto">
          <a:xfrm>
            <a:off x="6175375" y="5011738"/>
            <a:ext cx="798513" cy="1168400"/>
            <a:chOff x="12762" y="10336"/>
            <a:chExt cx="1027" cy="1700"/>
          </a:xfrm>
        </p:grpSpPr>
        <p:sp>
          <p:nvSpPr>
            <p:cNvPr id="98450" name="Rectangle 210">
              <a:extLst>
                <a:ext uri="{FF2B5EF4-FFF2-40B4-BE49-F238E27FC236}">
                  <a16:creationId xmlns:a16="http://schemas.microsoft.com/office/drawing/2014/main" id="{0AB3249B-C050-4E01-8D80-3314C1EBC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8451" name="Rectangle 211">
              <a:extLst>
                <a:ext uri="{FF2B5EF4-FFF2-40B4-BE49-F238E27FC236}">
                  <a16:creationId xmlns:a16="http://schemas.microsoft.com/office/drawing/2014/main" id="{5A51B9FF-E9D2-4498-9E41-06D1A9447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8452" name="Line 212">
              <a:extLst>
                <a:ext uri="{FF2B5EF4-FFF2-40B4-BE49-F238E27FC236}">
                  <a16:creationId xmlns:a16="http://schemas.microsoft.com/office/drawing/2014/main" id="{8D0AC732-47CB-4D91-8789-A0EE3C3727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53" name="Line 213">
              <a:extLst>
                <a:ext uri="{FF2B5EF4-FFF2-40B4-BE49-F238E27FC236}">
                  <a16:creationId xmlns:a16="http://schemas.microsoft.com/office/drawing/2014/main" id="{A9EB3D71-6005-4A6A-BFD3-B4D00961C4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54" name="Line 214">
              <a:extLst>
                <a:ext uri="{FF2B5EF4-FFF2-40B4-BE49-F238E27FC236}">
                  <a16:creationId xmlns:a16="http://schemas.microsoft.com/office/drawing/2014/main" id="{2E9245DB-A070-4962-A194-0410F261E1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55" name="Line 215">
              <a:extLst>
                <a:ext uri="{FF2B5EF4-FFF2-40B4-BE49-F238E27FC236}">
                  <a16:creationId xmlns:a16="http://schemas.microsoft.com/office/drawing/2014/main" id="{4EBB4F83-7695-4C50-BBE5-D5237B3094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8334" name="Oval 216">
            <a:extLst>
              <a:ext uri="{FF2B5EF4-FFF2-40B4-BE49-F238E27FC236}">
                <a16:creationId xmlns:a16="http://schemas.microsoft.com/office/drawing/2014/main" id="{23931DC9-6944-4AC9-88B9-E00322B5D7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3638550"/>
            <a:ext cx="112712" cy="115888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98335" name="Oval 217">
            <a:extLst>
              <a:ext uri="{FF2B5EF4-FFF2-40B4-BE49-F238E27FC236}">
                <a16:creationId xmlns:a16="http://schemas.microsoft.com/office/drawing/2014/main" id="{0CCB1CDD-5249-444E-A36F-AE8CE9FE33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4963" y="4767263"/>
            <a:ext cx="114300" cy="117475"/>
          </a:xfrm>
          <a:prstGeom prst="ellipse">
            <a:avLst/>
          </a:prstGeom>
          <a:solidFill>
            <a:srgbClr val="808080"/>
          </a:solidFill>
          <a:ln w="9525">
            <a:solidFill>
              <a:srgbClr val="808080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98336" name="Text Box 218">
            <a:extLst>
              <a:ext uri="{FF2B5EF4-FFF2-40B4-BE49-F238E27FC236}">
                <a16:creationId xmlns:a16="http://schemas.microsoft.com/office/drawing/2014/main" id="{2A42A0F6-DE73-40CD-B29C-2AD7E66A68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3488" y="3651250"/>
            <a:ext cx="590550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Symbol" panose="05050102010706020507" pitchFamily="18" charset="2"/>
              </a:rPr>
              <a:t>l</a:t>
            </a:r>
            <a:r>
              <a:rPr lang="en-US" altLang="en-US" sz="2000" baseline="-25000">
                <a:solidFill>
                  <a:srgbClr val="FF0000"/>
                </a:solidFill>
                <a:latin typeface="Arial" panose="020B0604020202020204" pitchFamily="34" charset="0"/>
              </a:rPr>
              <a:t>out</a:t>
            </a: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98337" name="Group 219">
            <a:extLst>
              <a:ext uri="{FF2B5EF4-FFF2-40B4-BE49-F238E27FC236}">
                <a16:creationId xmlns:a16="http://schemas.microsoft.com/office/drawing/2014/main" id="{E9F52946-D1BD-49D3-8CEC-9C69D250CD9B}"/>
              </a:ext>
            </a:extLst>
          </p:cNvPr>
          <p:cNvGrpSpPr>
            <a:grpSpLocks/>
          </p:cNvGrpSpPr>
          <p:nvPr/>
        </p:nvGrpSpPr>
        <p:grpSpPr bwMode="auto">
          <a:xfrm>
            <a:off x="4587875" y="5233988"/>
            <a:ext cx="385763" cy="319087"/>
            <a:chOff x="11283" y="10423"/>
            <a:chExt cx="475" cy="374"/>
          </a:xfrm>
        </p:grpSpPr>
        <p:sp>
          <p:nvSpPr>
            <p:cNvPr id="98443" name="Rectangle 220">
              <a:extLst>
                <a:ext uri="{FF2B5EF4-FFF2-40B4-BE49-F238E27FC236}">
                  <a16:creationId xmlns:a16="http://schemas.microsoft.com/office/drawing/2014/main" id="{EAB77992-B2C2-4F11-AC4E-0251F47AF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3" y="10423"/>
              <a:ext cx="475" cy="37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8444" name="Line 221">
              <a:extLst>
                <a:ext uri="{FF2B5EF4-FFF2-40B4-BE49-F238E27FC236}">
                  <a16:creationId xmlns:a16="http://schemas.microsoft.com/office/drawing/2014/main" id="{D231A89B-C6CA-4532-8C30-3E24ACF8A4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8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45" name="Line 222">
              <a:extLst>
                <a:ext uri="{FF2B5EF4-FFF2-40B4-BE49-F238E27FC236}">
                  <a16:creationId xmlns:a16="http://schemas.microsoft.com/office/drawing/2014/main" id="{3430EC60-3080-4485-BD8F-226D6D4945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21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46" name="Line 223">
              <a:extLst>
                <a:ext uri="{FF2B5EF4-FFF2-40B4-BE49-F238E27FC236}">
                  <a16:creationId xmlns:a16="http://schemas.microsoft.com/office/drawing/2014/main" id="{232B5292-71FA-4422-9F33-552BB3A149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5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47" name="Line 224">
              <a:extLst>
                <a:ext uri="{FF2B5EF4-FFF2-40B4-BE49-F238E27FC236}">
                  <a16:creationId xmlns:a16="http://schemas.microsoft.com/office/drawing/2014/main" id="{09C171D1-0884-487B-A752-9E795555ED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91" y="10495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48" name="Line 225">
              <a:extLst>
                <a:ext uri="{FF2B5EF4-FFF2-40B4-BE49-F238E27FC236}">
                  <a16:creationId xmlns:a16="http://schemas.microsoft.com/office/drawing/2014/main" id="{AE49284C-8CCB-4FC5-B01A-48059534F2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26" y="10495"/>
              <a:ext cx="2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49" name="Line 226">
              <a:extLst>
                <a:ext uri="{FF2B5EF4-FFF2-40B4-BE49-F238E27FC236}">
                  <a16:creationId xmlns:a16="http://schemas.microsoft.com/office/drawing/2014/main" id="{AF98DBE0-2EDE-4C11-9296-04CBA8AABD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60" y="10495"/>
              <a:ext cx="3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8338" name="Line 227">
            <a:extLst>
              <a:ext uri="{FF2B5EF4-FFF2-40B4-BE49-F238E27FC236}">
                <a16:creationId xmlns:a16="http://schemas.microsoft.com/office/drawing/2014/main" id="{713F2CCD-3FA2-4D53-AE46-1F16621DC5F3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5050" y="4017963"/>
            <a:ext cx="339725" cy="0"/>
          </a:xfrm>
          <a:prstGeom prst="line">
            <a:avLst/>
          </a:prstGeom>
          <a:noFill/>
          <a:ln w="38100">
            <a:solidFill>
              <a:srgbClr val="FFFF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9" name="Freeform 228">
            <a:extLst>
              <a:ext uri="{FF2B5EF4-FFF2-40B4-BE49-F238E27FC236}">
                <a16:creationId xmlns:a16="http://schemas.microsoft.com/office/drawing/2014/main" id="{A9A42017-F1C5-4642-98BF-1C8DE3D434E1}"/>
              </a:ext>
            </a:extLst>
          </p:cNvPr>
          <p:cNvSpPr>
            <a:spLocks/>
          </p:cNvSpPr>
          <p:nvPr/>
        </p:nvSpPr>
        <p:spPr bwMode="auto">
          <a:xfrm>
            <a:off x="1663700" y="4865688"/>
            <a:ext cx="4854575" cy="1228725"/>
          </a:xfrm>
          <a:custGeom>
            <a:avLst/>
            <a:gdLst>
              <a:gd name="T0" fmla="*/ 0 w 6225"/>
              <a:gd name="T1" fmla="*/ 0 h 1501"/>
              <a:gd name="T2" fmla="*/ 0 w 6225"/>
              <a:gd name="T3" fmla="*/ 2147483646 h 1501"/>
              <a:gd name="T4" fmla="*/ 2147483646 w 6225"/>
              <a:gd name="T5" fmla="*/ 2147483646 h 1501"/>
              <a:gd name="T6" fmla="*/ 2147483646 w 6225"/>
              <a:gd name="T7" fmla="*/ 2147483646 h 1501"/>
              <a:gd name="T8" fmla="*/ 2147483646 w 6225"/>
              <a:gd name="T9" fmla="*/ 2147483646 h 1501"/>
              <a:gd name="T10" fmla="*/ 2147483646 w 6225"/>
              <a:gd name="T11" fmla="*/ 2147483646 h 1501"/>
              <a:gd name="T12" fmla="*/ 2147483646 w 6225"/>
              <a:gd name="T13" fmla="*/ 2147483646 h 1501"/>
              <a:gd name="T14" fmla="*/ 2147483646 w 6225"/>
              <a:gd name="T15" fmla="*/ 2147483646 h 150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225" h="1501">
                <a:moveTo>
                  <a:pt x="0" y="0"/>
                </a:moveTo>
                <a:lnTo>
                  <a:pt x="0" y="1486"/>
                </a:lnTo>
                <a:lnTo>
                  <a:pt x="1005" y="1501"/>
                </a:lnTo>
                <a:lnTo>
                  <a:pt x="1860" y="706"/>
                </a:lnTo>
                <a:lnTo>
                  <a:pt x="5085" y="721"/>
                </a:lnTo>
                <a:lnTo>
                  <a:pt x="4305" y="1456"/>
                </a:lnTo>
                <a:lnTo>
                  <a:pt x="6225" y="1456"/>
                </a:lnTo>
                <a:lnTo>
                  <a:pt x="6220" y="391"/>
                </a:lnTo>
              </a:path>
            </a:pathLst>
          </a:custGeom>
          <a:noFill/>
          <a:ln w="38100" cmpd="sng">
            <a:solidFill>
              <a:srgbClr val="80808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40" name="Freeform 229">
            <a:extLst>
              <a:ext uri="{FF2B5EF4-FFF2-40B4-BE49-F238E27FC236}">
                <a16:creationId xmlns:a16="http://schemas.microsoft.com/office/drawing/2014/main" id="{D6F4E313-187A-4431-B40E-53FE5A726790}"/>
              </a:ext>
            </a:extLst>
          </p:cNvPr>
          <p:cNvSpPr>
            <a:spLocks/>
          </p:cNvSpPr>
          <p:nvPr/>
        </p:nvSpPr>
        <p:spPr bwMode="auto">
          <a:xfrm>
            <a:off x="2822575" y="3698875"/>
            <a:ext cx="4210050" cy="1646238"/>
          </a:xfrm>
          <a:custGeom>
            <a:avLst/>
            <a:gdLst>
              <a:gd name="T0" fmla="*/ 0 w 5400"/>
              <a:gd name="T1" fmla="*/ 0 h 2010"/>
              <a:gd name="T2" fmla="*/ 0 w 5400"/>
              <a:gd name="T3" fmla="*/ 2147483646 h 2010"/>
              <a:gd name="T4" fmla="*/ 2147483646 w 5400"/>
              <a:gd name="T5" fmla="*/ 2147483646 h 2010"/>
              <a:gd name="T6" fmla="*/ 2147483646 w 5400"/>
              <a:gd name="T7" fmla="*/ 2147483646 h 2010"/>
              <a:gd name="T8" fmla="*/ 2147483646 w 5400"/>
              <a:gd name="T9" fmla="*/ 2147483646 h 2010"/>
              <a:gd name="T10" fmla="*/ 2147483646 w 5400"/>
              <a:gd name="T11" fmla="*/ 2147483646 h 2010"/>
              <a:gd name="T12" fmla="*/ 2147483646 w 5400"/>
              <a:gd name="T13" fmla="*/ 2147483646 h 2010"/>
              <a:gd name="T14" fmla="*/ 2147483646 w 5400"/>
              <a:gd name="T15" fmla="*/ 2147483646 h 20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400" h="2010">
                <a:moveTo>
                  <a:pt x="0" y="0"/>
                </a:moveTo>
                <a:lnTo>
                  <a:pt x="0" y="1485"/>
                </a:lnTo>
                <a:lnTo>
                  <a:pt x="1005" y="1500"/>
                </a:lnTo>
                <a:lnTo>
                  <a:pt x="540" y="2010"/>
                </a:lnTo>
                <a:lnTo>
                  <a:pt x="3615" y="2010"/>
                </a:lnTo>
                <a:lnTo>
                  <a:pt x="4350" y="1275"/>
                </a:lnTo>
                <a:lnTo>
                  <a:pt x="5400" y="1290"/>
                </a:lnTo>
                <a:lnTo>
                  <a:pt x="5400" y="120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41" name="Oval 230">
            <a:extLst>
              <a:ext uri="{FF2B5EF4-FFF2-40B4-BE49-F238E27FC236}">
                <a16:creationId xmlns:a16="http://schemas.microsoft.com/office/drawing/2014/main" id="{85EFBABB-0F4A-4D5A-9CC9-ED220D7FA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3871913"/>
            <a:ext cx="112712" cy="115887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98342" name="Text Box 231">
            <a:extLst>
              <a:ext uri="{FF2B5EF4-FFF2-40B4-BE49-F238E27FC236}">
                <a16:creationId xmlns:a16="http://schemas.microsoft.com/office/drawing/2014/main" id="{EF6A616A-AC90-45EB-BED1-654E39DF7D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1200" y="3778250"/>
            <a:ext cx="2349500" cy="617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Symbol" panose="05050102010706020507" pitchFamily="18" charset="2"/>
              </a:rPr>
              <a:t>l</a:t>
            </a:r>
            <a:r>
              <a:rPr lang="en-US" altLang="en-US" sz="2000">
                <a:solidFill>
                  <a:srgbClr val="FF0000"/>
                </a:solidFill>
                <a:latin typeface="Arial" panose="020B0604020202020204" pitchFamily="34" charset="0"/>
              </a:rPr>
              <a:t>'</a:t>
            </a:r>
            <a:r>
              <a:rPr lang="en-US" altLang="en-US" sz="2000" baseline="-25000">
                <a:solidFill>
                  <a:srgbClr val="FF0000"/>
                </a:solidFill>
                <a:latin typeface="Arial" panose="020B0604020202020204" pitchFamily="34" charset="0"/>
              </a:rPr>
              <a:t>in</a:t>
            </a:r>
            <a:r>
              <a:rPr lang="en-US" altLang="en-US" sz="1800">
                <a:solidFill>
                  <a:srgbClr val="FF0000"/>
                </a:solidFill>
                <a:latin typeface="Arial" panose="020B0604020202020204" pitchFamily="34" charset="0"/>
              </a:rPr>
              <a:t>:</a:t>
            </a:r>
            <a:r>
              <a:rPr lang="en-US" altLang="en-US" sz="140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1600">
                <a:solidFill>
                  <a:srgbClr val="FF0000"/>
                </a:solidFill>
                <a:latin typeface="Arial" panose="020B0604020202020204" pitchFamily="34" charset="0"/>
              </a:rPr>
              <a:t>original data, </a:t>
            </a:r>
            <a:r>
              <a:rPr lang="en-US" altLang="en-US" sz="1600" i="1">
                <a:solidFill>
                  <a:srgbClr val="FF0000"/>
                </a:solidFill>
                <a:latin typeface="Arial" panose="020B0604020202020204" pitchFamily="34" charset="0"/>
              </a:rPr>
              <a:t>plus</a:t>
            </a:r>
            <a:r>
              <a:rPr lang="en-US" altLang="en-US" sz="1600">
                <a:solidFill>
                  <a:srgbClr val="FF0000"/>
                </a:solidFill>
                <a:latin typeface="Arial" panose="020B0604020202020204" pitchFamily="34" charset="0"/>
              </a:rPr>
              <a:t> retransmitted data</a:t>
            </a:r>
            <a:endParaRPr lang="en-US" altLang="en-US" sz="16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8343" name="Line 232">
            <a:extLst>
              <a:ext uri="{FF2B5EF4-FFF2-40B4-BE49-F238E27FC236}">
                <a16:creationId xmlns:a16="http://schemas.microsoft.com/office/drawing/2014/main" id="{7A98FC36-A756-441E-8565-022992BDA46A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9888" y="3938588"/>
            <a:ext cx="5143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8344" name="Line 233">
            <a:extLst>
              <a:ext uri="{FF2B5EF4-FFF2-40B4-BE49-F238E27FC236}">
                <a16:creationId xmlns:a16="http://schemas.microsoft.com/office/drawing/2014/main" id="{0289B4D7-AD29-4889-A8BC-E41C321BFFA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5125" y="3705225"/>
            <a:ext cx="5143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8345" name="Line 234">
            <a:extLst>
              <a:ext uri="{FF2B5EF4-FFF2-40B4-BE49-F238E27FC236}">
                <a16:creationId xmlns:a16="http://schemas.microsoft.com/office/drawing/2014/main" id="{1E62247F-DD2F-4106-870E-AFADA5F2A773}"/>
              </a:ext>
            </a:extLst>
          </p:cNvPr>
          <p:cNvSpPr>
            <a:spLocks noChangeShapeType="1"/>
          </p:cNvSpPr>
          <p:nvPr/>
        </p:nvSpPr>
        <p:spPr bwMode="auto">
          <a:xfrm>
            <a:off x="7116763" y="3857625"/>
            <a:ext cx="5143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03691" name="Rectangle 235">
            <a:extLst>
              <a:ext uri="{FF2B5EF4-FFF2-40B4-BE49-F238E27FC236}">
                <a16:creationId xmlns:a16="http://schemas.microsoft.com/office/drawing/2014/main" id="{A528C532-6235-4F9D-8EAC-AA4BC125AA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1250" y="3846513"/>
            <a:ext cx="244475" cy="155575"/>
          </a:xfrm>
          <a:prstGeom prst="rect">
            <a:avLst/>
          </a:prstGeom>
          <a:solidFill>
            <a:schemeClr val="accent1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03692" name="Text Box 236">
            <a:extLst>
              <a:ext uri="{FF2B5EF4-FFF2-40B4-BE49-F238E27FC236}">
                <a16:creationId xmlns:a16="http://schemas.microsoft.com/office/drawing/2014/main" id="{9D1B5DFC-0669-48B4-850F-70AE146342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5863" y="4805363"/>
            <a:ext cx="17684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6600"/>
                </a:solidFill>
                <a:latin typeface="Arial" panose="020B0604020202020204" pitchFamily="34" charset="0"/>
              </a:rPr>
              <a:t>free buffer space!</a:t>
            </a:r>
          </a:p>
        </p:txBody>
      </p:sp>
      <p:sp>
        <p:nvSpPr>
          <p:cNvPr id="403693" name="Rectangle 237">
            <a:extLst>
              <a:ext uri="{FF2B5EF4-FFF2-40B4-BE49-F238E27FC236}">
                <a16:creationId xmlns:a16="http://schemas.microsoft.com/office/drawing/2014/main" id="{13D4FE19-C7FE-4D92-8383-497270AEED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1250" y="3844925"/>
            <a:ext cx="244475" cy="155575"/>
          </a:xfrm>
          <a:prstGeom prst="rect">
            <a:avLst/>
          </a:prstGeom>
          <a:solidFill>
            <a:schemeClr val="accent1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pic>
        <p:nvPicPr>
          <p:cNvPr id="98349" name="Picture 260" descr="underline_base">
            <a:extLst>
              <a:ext uri="{FF2B5EF4-FFF2-40B4-BE49-F238E27FC236}">
                <a16:creationId xmlns:a16="http://schemas.microsoft.com/office/drawing/2014/main" id="{772299FA-5E26-4859-AC5F-79AAC0A3427C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9575" y="784225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206" name="Rectangle 261">
            <a:extLst>
              <a:ext uri="{FF2B5EF4-FFF2-40B4-BE49-F238E27FC236}">
                <a16:creationId xmlns:a16="http://schemas.microsoft.com/office/drawing/2014/main" id="{0888E7E4-87CA-472A-8FD5-FA8F46FE8E5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0200" y="115888"/>
            <a:ext cx="7772400" cy="873125"/>
          </a:xfrm>
        </p:spPr>
        <p:txBody>
          <a:bodyPr/>
          <a:lstStyle/>
          <a:p>
            <a:pPr>
              <a:defRPr/>
            </a:pPr>
            <a:r>
              <a:rPr lang="en-US" sz="3600">
                <a:ea typeface="ＭＳ Ｐゴシック" charset="0"/>
                <a:cs typeface="+mj-cs"/>
              </a:rPr>
              <a:t>Causes/costs of congestion: scenario 2</a:t>
            </a:r>
            <a:r>
              <a:rPr lang="en-US">
                <a:ea typeface="ＭＳ Ｐゴシック" charset="0"/>
                <a:cs typeface="+mj-cs"/>
              </a:rPr>
              <a:t> </a:t>
            </a:r>
          </a:p>
        </p:txBody>
      </p:sp>
      <p:sp>
        <p:nvSpPr>
          <p:cNvPr id="92207" name="Rectangle 264">
            <a:extLst>
              <a:ext uri="{FF2B5EF4-FFF2-40B4-BE49-F238E27FC236}">
                <a16:creationId xmlns:a16="http://schemas.microsoft.com/office/drawing/2014/main" id="{A95800FC-E6AD-49F4-B54F-2C656D14E240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60388" y="1116013"/>
            <a:ext cx="3536950" cy="1916112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>
                <a:solidFill>
                  <a:srgbClr val="000099"/>
                </a:solidFill>
                <a:ea typeface="ＭＳ Ｐゴシック" charset="0"/>
                <a:cs typeface="+mn-cs"/>
              </a:rPr>
              <a:t>Idealization: </a:t>
            </a:r>
            <a:r>
              <a:rPr lang="en-US" i="1">
                <a:solidFill>
                  <a:srgbClr val="CC0000"/>
                </a:solidFill>
                <a:ea typeface="ＭＳ Ｐゴシック" charset="0"/>
                <a:cs typeface="+mn-cs"/>
              </a:rPr>
              <a:t>known loss</a:t>
            </a:r>
            <a:r>
              <a:rPr lang="en-US" sz="2400">
                <a:ea typeface="ＭＳ Ｐゴシック" charset="0"/>
                <a:cs typeface="+mn-cs"/>
              </a:rPr>
              <a:t> packets can be lost, dropped at router due  to full buffers</a:t>
            </a:r>
          </a:p>
          <a:p>
            <a:pPr>
              <a:buFont typeface="Wingdings" charset="2"/>
              <a:buChar char="§"/>
              <a:defRPr/>
            </a:pPr>
            <a:r>
              <a:rPr lang="en-US" sz="2400">
                <a:ea typeface="ＭＳ Ｐゴシック" charset="0"/>
                <a:cs typeface="+mn-cs"/>
              </a:rPr>
              <a:t>sender only resends if packet </a:t>
            </a:r>
            <a:r>
              <a:rPr lang="en-US" sz="2400" i="1">
                <a:ea typeface="ＭＳ Ｐゴシック" charset="0"/>
                <a:cs typeface="+mn-cs"/>
              </a:rPr>
              <a:t>known</a:t>
            </a:r>
            <a:r>
              <a:rPr lang="en-US" sz="2400">
                <a:ea typeface="ＭＳ Ｐゴシック" charset="0"/>
                <a:cs typeface="+mn-cs"/>
              </a:rPr>
              <a:t> to be lost</a:t>
            </a:r>
            <a:endParaRPr lang="en-US">
              <a:ea typeface="ＭＳ Ｐゴシック" charset="0"/>
              <a:cs typeface="+mn-cs"/>
            </a:endParaRPr>
          </a:p>
          <a:p>
            <a:pPr>
              <a:buFont typeface="Wingdings" charset="2"/>
              <a:buChar char="§"/>
              <a:defRPr/>
            </a:pPr>
            <a:endParaRPr lang="en-US">
              <a:ea typeface="ＭＳ Ｐゴシック" charset="0"/>
              <a:cs typeface="+mn-cs"/>
            </a:endParaRPr>
          </a:p>
          <a:p>
            <a:pPr>
              <a:buFont typeface="Wingdings" charset="2"/>
              <a:buChar char="§"/>
              <a:defRPr/>
            </a:pPr>
            <a:endParaRPr lang="en-US">
              <a:ea typeface="ＭＳ Ｐゴシック" charset="0"/>
              <a:cs typeface="+mn-cs"/>
            </a:endParaRPr>
          </a:p>
          <a:p>
            <a:pPr>
              <a:buFont typeface="Wingdings" charset="2"/>
              <a:buChar char="§"/>
              <a:defRPr/>
            </a:pPr>
            <a:endParaRPr lang="en-US">
              <a:ea typeface="ＭＳ Ｐゴシック" charset="0"/>
              <a:cs typeface="+mn-cs"/>
            </a:endParaRPr>
          </a:p>
        </p:txBody>
      </p:sp>
      <p:grpSp>
        <p:nvGrpSpPr>
          <p:cNvPr id="403736" name="Group 280">
            <a:extLst>
              <a:ext uri="{FF2B5EF4-FFF2-40B4-BE49-F238E27FC236}">
                <a16:creationId xmlns:a16="http://schemas.microsoft.com/office/drawing/2014/main" id="{EADCDEAF-2218-47A8-98C7-A17E163F3AF8}"/>
              </a:ext>
            </a:extLst>
          </p:cNvPr>
          <p:cNvGrpSpPr>
            <a:grpSpLocks/>
          </p:cNvGrpSpPr>
          <p:nvPr/>
        </p:nvGrpSpPr>
        <p:grpSpPr bwMode="auto">
          <a:xfrm>
            <a:off x="4600575" y="1244600"/>
            <a:ext cx="4306888" cy="2076450"/>
            <a:chOff x="2898" y="784"/>
            <a:chExt cx="2713" cy="1308"/>
          </a:xfrm>
        </p:grpSpPr>
        <p:sp>
          <p:nvSpPr>
            <p:cNvPr id="98427" name="Line 239">
              <a:extLst>
                <a:ext uri="{FF2B5EF4-FFF2-40B4-BE49-F238E27FC236}">
                  <a16:creationId xmlns:a16="http://schemas.microsoft.com/office/drawing/2014/main" id="{82EECAD7-1D2C-4177-92FB-BA0E5A69DD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08" y="784"/>
              <a:ext cx="0" cy="10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28" name="Line 240">
              <a:extLst>
                <a:ext uri="{FF2B5EF4-FFF2-40B4-BE49-F238E27FC236}">
                  <a16:creationId xmlns:a16="http://schemas.microsoft.com/office/drawing/2014/main" id="{8E5E3866-2981-477C-ADD0-2DC40BF1707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3771" y="1303"/>
              <a:ext cx="0" cy="113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29" name="Text Box 241">
              <a:extLst>
                <a:ext uri="{FF2B5EF4-FFF2-40B4-BE49-F238E27FC236}">
                  <a16:creationId xmlns:a16="http://schemas.microsoft.com/office/drawing/2014/main" id="{9CF7CEC6-B5F1-4A92-8F3C-287780CD6F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38" y="814"/>
              <a:ext cx="29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  <a:cs typeface="Arial" panose="020B0604020202020204" pitchFamily="34" charset="0"/>
                </a:rPr>
                <a:t>R/2</a:t>
              </a:r>
            </a:p>
          </p:txBody>
        </p:sp>
        <p:sp>
          <p:nvSpPr>
            <p:cNvPr id="98430" name="Line 242">
              <a:extLst>
                <a:ext uri="{FF2B5EF4-FFF2-40B4-BE49-F238E27FC236}">
                  <a16:creationId xmlns:a16="http://schemas.microsoft.com/office/drawing/2014/main" id="{2E01B9EF-C639-421C-A0F2-7F6F2AFE65F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054" y="72"/>
              <a:ext cx="0" cy="17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31" name="Line 243">
              <a:extLst>
                <a:ext uri="{FF2B5EF4-FFF2-40B4-BE49-F238E27FC236}">
                  <a16:creationId xmlns:a16="http://schemas.microsoft.com/office/drawing/2014/main" id="{970A9A6B-702B-437D-9587-A0779B54A80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4196" y="932"/>
              <a:ext cx="0" cy="9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32" name="Text Box 244">
              <a:extLst>
                <a:ext uri="{FF2B5EF4-FFF2-40B4-BE49-F238E27FC236}">
                  <a16:creationId xmlns:a16="http://schemas.microsoft.com/office/drawing/2014/main" id="{8CE72AEC-852D-4F57-921E-DBFA54F51F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3" y="1846"/>
              <a:ext cx="29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  <a:cs typeface="Arial" panose="020B0604020202020204" pitchFamily="34" charset="0"/>
                </a:rPr>
                <a:t>R/2</a:t>
              </a:r>
            </a:p>
          </p:txBody>
        </p:sp>
        <p:sp>
          <p:nvSpPr>
            <p:cNvPr id="98433" name="Freeform 245">
              <a:extLst>
                <a:ext uri="{FF2B5EF4-FFF2-40B4-BE49-F238E27FC236}">
                  <a16:creationId xmlns:a16="http://schemas.microsoft.com/office/drawing/2014/main" id="{4A25AC6D-45FE-43C2-9658-BC655DD4C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913"/>
              <a:ext cx="1636" cy="955"/>
            </a:xfrm>
            <a:custGeom>
              <a:avLst/>
              <a:gdLst>
                <a:gd name="T0" fmla="*/ 0 w 1636"/>
                <a:gd name="T1" fmla="*/ 955 h 955"/>
                <a:gd name="T2" fmla="*/ 758 w 1636"/>
                <a:gd name="T3" fmla="*/ 246 h 955"/>
                <a:gd name="T4" fmla="*/ 1636 w 1636"/>
                <a:gd name="T5" fmla="*/ 7 h 9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6" h="955">
                  <a:moveTo>
                    <a:pt x="0" y="955"/>
                  </a:moveTo>
                  <a:cubicBezTo>
                    <a:pt x="126" y="837"/>
                    <a:pt x="27" y="927"/>
                    <a:pt x="758" y="246"/>
                  </a:cubicBezTo>
                  <a:cubicBezTo>
                    <a:pt x="1095" y="0"/>
                    <a:pt x="1453" y="57"/>
                    <a:pt x="1636" y="7"/>
                  </a:cubicBezTo>
                </a:path>
              </a:pathLst>
            </a:custGeom>
            <a:noFill/>
            <a:ln w="28575" cmpd="sng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8434" name="Group 246">
              <a:extLst>
                <a:ext uri="{FF2B5EF4-FFF2-40B4-BE49-F238E27FC236}">
                  <a16:creationId xmlns:a16="http://schemas.microsoft.com/office/drawing/2014/main" id="{625740A1-673A-49CF-98D0-4AE5C506BD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3" y="1861"/>
              <a:ext cx="269" cy="231"/>
              <a:chOff x="3655" y="1791"/>
              <a:chExt cx="269" cy="231"/>
            </a:xfrm>
          </p:grpSpPr>
          <p:sp>
            <p:nvSpPr>
              <p:cNvPr id="98441" name="Text Box 247">
                <a:extLst>
                  <a:ext uri="{FF2B5EF4-FFF2-40B4-BE49-F238E27FC236}">
                    <a16:creationId xmlns:a16="http://schemas.microsoft.com/office/drawing/2014/main" id="{0AA994EC-FB96-4899-B8AF-2C4716D81B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5" y="1791"/>
                <a:ext cx="269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Symbol" panose="05050102010706020507" pitchFamily="18" charset="2"/>
                    <a:cs typeface="Arial" panose="020B0604020202020204" pitchFamily="34" charset="0"/>
                  </a:rPr>
                  <a:t>l</a:t>
                </a:r>
                <a:r>
                  <a:rPr lang="en-US" altLang="en-US" sz="1800" baseline="-25000">
                    <a:latin typeface="Arial" panose="020B0604020202020204" pitchFamily="34" charset="0"/>
                    <a:cs typeface="Arial" panose="020B0604020202020204" pitchFamily="34" charset="0"/>
                  </a:rPr>
                  <a:t>in</a:t>
                </a:r>
              </a:p>
            </p:txBody>
          </p:sp>
          <p:sp>
            <p:nvSpPr>
              <p:cNvPr id="98442" name="Line 248">
                <a:extLst>
                  <a:ext uri="{FF2B5EF4-FFF2-40B4-BE49-F238E27FC236}">
                    <a16:creationId xmlns:a16="http://schemas.microsoft.com/office/drawing/2014/main" id="{8E56E13B-2C98-4E78-98ED-E6B1431AEB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0" y="1846"/>
                <a:ext cx="24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8435" name="Text Box 249">
              <a:extLst>
                <a:ext uri="{FF2B5EF4-FFF2-40B4-BE49-F238E27FC236}">
                  <a16:creationId xmlns:a16="http://schemas.microsoft.com/office/drawing/2014/main" id="{BBD52794-F027-4E44-BD32-A3E8382A8F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2819" y="1277"/>
              <a:ext cx="389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Symbol" panose="05050102010706020507" pitchFamily="18" charset="2"/>
                  <a:cs typeface="Arial" panose="020B0604020202020204" pitchFamily="34" charset="0"/>
                </a:rPr>
                <a:t>l</a:t>
              </a:r>
              <a:r>
                <a:rPr lang="en-US" altLang="en-US" sz="1800" baseline="-25000">
                  <a:latin typeface="Arial" panose="020B0604020202020204" pitchFamily="34" charset="0"/>
                  <a:cs typeface="Arial" panose="020B0604020202020204" pitchFamily="34" charset="0"/>
                </a:rPr>
                <a:t>out</a:t>
              </a:r>
            </a:p>
          </p:txBody>
        </p:sp>
        <p:sp>
          <p:nvSpPr>
            <p:cNvPr id="98436" name="Line 250">
              <a:extLst>
                <a:ext uri="{FF2B5EF4-FFF2-40B4-BE49-F238E27FC236}">
                  <a16:creationId xmlns:a16="http://schemas.microsoft.com/office/drawing/2014/main" id="{B6FB82DE-65FF-4B83-9E8E-309DB564E6F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3182" y="922"/>
              <a:ext cx="1019" cy="9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37" name="Oval 251">
              <a:extLst>
                <a:ext uri="{FF2B5EF4-FFF2-40B4-BE49-F238E27FC236}">
                  <a16:creationId xmlns:a16="http://schemas.microsoft.com/office/drawing/2014/main" id="{4F25EB32-49AE-4480-8D69-3A69182BB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3" y="1005"/>
              <a:ext cx="56" cy="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8438" name="Text Box 252">
              <a:extLst>
                <a:ext uri="{FF2B5EF4-FFF2-40B4-BE49-F238E27FC236}">
                  <a16:creationId xmlns:a16="http://schemas.microsoft.com/office/drawing/2014/main" id="{A5FD5098-59A1-4930-BE5B-393338C2B2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26" y="1106"/>
              <a:ext cx="1185" cy="7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when sending at R/2, some packets are retransmissions but asymptotic goodput is still R/2 (why?)</a:t>
              </a:r>
            </a:p>
          </p:txBody>
        </p:sp>
        <p:sp>
          <p:nvSpPr>
            <p:cNvPr id="98439" name="Line 253">
              <a:extLst>
                <a:ext uri="{FF2B5EF4-FFF2-40B4-BE49-F238E27FC236}">
                  <a16:creationId xmlns:a16="http://schemas.microsoft.com/office/drawing/2014/main" id="{F8F131E8-1FBD-4D4F-BFF6-F6A954694F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201" y="1033"/>
              <a:ext cx="245" cy="1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8440" name="Line 265">
              <a:extLst>
                <a:ext uri="{FF2B5EF4-FFF2-40B4-BE49-F238E27FC236}">
                  <a16:creationId xmlns:a16="http://schemas.microsoft.com/office/drawing/2014/main" id="{30437ADC-7E47-4344-9B44-D0DB0CF121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2" y="946"/>
              <a:ext cx="121" cy="6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8353" name="Freeform 267">
            <a:extLst>
              <a:ext uri="{FF2B5EF4-FFF2-40B4-BE49-F238E27FC236}">
                <a16:creationId xmlns:a16="http://schemas.microsoft.com/office/drawing/2014/main" id="{66778481-F165-4E0C-B347-861821380199}"/>
              </a:ext>
            </a:extLst>
          </p:cNvPr>
          <p:cNvSpPr>
            <a:spLocks/>
          </p:cNvSpPr>
          <p:nvPr/>
        </p:nvSpPr>
        <p:spPr bwMode="auto">
          <a:xfrm flipH="1">
            <a:off x="1066800" y="4667250"/>
            <a:ext cx="250825" cy="1201738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54" name="Freeform 273">
            <a:extLst>
              <a:ext uri="{FF2B5EF4-FFF2-40B4-BE49-F238E27FC236}">
                <a16:creationId xmlns:a16="http://schemas.microsoft.com/office/drawing/2014/main" id="{453899B4-6DFD-4236-9843-E90969A2F927}"/>
              </a:ext>
            </a:extLst>
          </p:cNvPr>
          <p:cNvSpPr>
            <a:spLocks/>
          </p:cNvSpPr>
          <p:nvPr/>
        </p:nvSpPr>
        <p:spPr bwMode="auto">
          <a:xfrm>
            <a:off x="7416800" y="3665538"/>
            <a:ext cx="250825" cy="1212850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55" name="Freeform 276">
            <a:extLst>
              <a:ext uri="{FF2B5EF4-FFF2-40B4-BE49-F238E27FC236}">
                <a16:creationId xmlns:a16="http://schemas.microsoft.com/office/drawing/2014/main" id="{8470E639-F32A-47DD-A8B3-671FDCF83307}"/>
              </a:ext>
            </a:extLst>
          </p:cNvPr>
          <p:cNvSpPr>
            <a:spLocks/>
          </p:cNvSpPr>
          <p:nvPr/>
        </p:nvSpPr>
        <p:spPr bwMode="auto">
          <a:xfrm>
            <a:off x="6948488" y="4981575"/>
            <a:ext cx="250825" cy="1212850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56" name="Text Box 278">
            <a:extLst>
              <a:ext uri="{FF2B5EF4-FFF2-40B4-BE49-F238E27FC236}">
                <a16:creationId xmlns:a16="http://schemas.microsoft.com/office/drawing/2014/main" id="{7963026B-7088-4E38-96A6-7239FD57B2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98700" y="4705350"/>
            <a:ext cx="852488" cy="312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tx2"/>
                </a:solidFill>
                <a:latin typeface="Arial" panose="020B0604020202020204" pitchFamily="34" charset="0"/>
              </a:rPr>
              <a:t>A</a:t>
            </a:r>
            <a:endParaRPr lang="en-US" altLang="en-US" sz="16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8357" name="Text Box 279">
            <a:extLst>
              <a:ext uri="{FF2B5EF4-FFF2-40B4-BE49-F238E27FC236}">
                <a16:creationId xmlns:a16="http://schemas.microsoft.com/office/drawing/2014/main" id="{717606B3-B35E-4552-957C-489D1D6723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8400" y="6073775"/>
            <a:ext cx="877888" cy="312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tx2"/>
                </a:solidFill>
                <a:latin typeface="Arial" panose="020B0604020202020204" pitchFamily="34" charset="0"/>
              </a:rPr>
              <a:t>Host B</a:t>
            </a:r>
            <a:endParaRPr lang="en-US" altLang="en-US" sz="16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98358" name="Group 281">
            <a:extLst>
              <a:ext uri="{FF2B5EF4-FFF2-40B4-BE49-F238E27FC236}">
                <a16:creationId xmlns:a16="http://schemas.microsoft.com/office/drawing/2014/main" id="{5CFF277C-80F3-40F0-8BC0-87DC0EF379F6}"/>
              </a:ext>
            </a:extLst>
          </p:cNvPr>
          <p:cNvGrpSpPr>
            <a:grpSpLocks/>
          </p:cNvGrpSpPr>
          <p:nvPr/>
        </p:nvGrpSpPr>
        <p:grpSpPr bwMode="auto">
          <a:xfrm>
            <a:off x="7553325" y="4564063"/>
            <a:ext cx="231775" cy="441325"/>
            <a:chOff x="4140" y="429"/>
            <a:chExt cx="1425" cy="2396"/>
          </a:xfrm>
        </p:grpSpPr>
        <p:sp>
          <p:nvSpPr>
            <p:cNvPr id="98395" name="Freeform 282">
              <a:extLst>
                <a:ext uri="{FF2B5EF4-FFF2-40B4-BE49-F238E27FC236}">
                  <a16:creationId xmlns:a16="http://schemas.microsoft.com/office/drawing/2014/main" id="{2EE42DC0-D6BE-4EA9-B2DC-BCE94B286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96" name="Rectangle 283">
              <a:extLst>
                <a:ext uri="{FF2B5EF4-FFF2-40B4-BE49-F238E27FC236}">
                  <a16:creationId xmlns:a16="http://schemas.microsoft.com/office/drawing/2014/main" id="{03A97636-3A51-4328-93AC-8B2FAB3BB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8397" name="Freeform 284">
              <a:extLst>
                <a:ext uri="{FF2B5EF4-FFF2-40B4-BE49-F238E27FC236}">
                  <a16:creationId xmlns:a16="http://schemas.microsoft.com/office/drawing/2014/main" id="{B1C65764-11C0-47BD-90C6-60792030C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98" name="Freeform 285">
              <a:extLst>
                <a:ext uri="{FF2B5EF4-FFF2-40B4-BE49-F238E27FC236}">
                  <a16:creationId xmlns:a16="http://schemas.microsoft.com/office/drawing/2014/main" id="{769E7EED-9603-4FA5-9C1B-801A975F0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99" name="Rectangle 286">
              <a:extLst>
                <a:ext uri="{FF2B5EF4-FFF2-40B4-BE49-F238E27FC236}">
                  <a16:creationId xmlns:a16="http://schemas.microsoft.com/office/drawing/2014/main" id="{1CC953CB-8183-489B-9E35-341263527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8400" name="Group 287">
              <a:extLst>
                <a:ext uri="{FF2B5EF4-FFF2-40B4-BE49-F238E27FC236}">
                  <a16:creationId xmlns:a16="http://schemas.microsoft.com/office/drawing/2014/main" id="{1B2FD5F2-B06E-49FC-A1B8-206F5D0075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8425" name="AutoShape 288">
                <a:extLst>
                  <a:ext uri="{FF2B5EF4-FFF2-40B4-BE49-F238E27FC236}">
                    <a16:creationId xmlns:a16="http://schemas.microsoft.com/office/drawing/2014/main" id="{32BACC5D-9801-40B2-8DAC-89039A3E8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8426" name="AutoShape 289">
                <a:extLst>
                  <a:ext uri="{FF2B5EF4-FFF2-40B4-BE49-F238E27FC236}">
                    <a16:creationId xmlns:a16="http://schemas.microsoft.com/office/drawing/2014/main" id="{45D30483-A57F-480A-90E6-1C00743F6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8401" name="Rectangle 290">
              <a:extLst>
                <a:ext uri="{FF2B5EF4-FFF2-40B4-BE49-F238E27FC236}">
                  <a16:creationId xmlns:a16="http://schemas.microsoft.com/office/drawing/2014/main" id="{87D48864-9D96-4313-B4FD-FF917E494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8402" name="Group 291">
              <a:extLst>
                <a:ext uri="{FF2B5EF4-FFF2-40B4-BE49-F238E27FC236}">
                  <a16:creationId xmlns:a16="http://schemas.microsoft.com/office/drawing/2014/main" id="{6602E002-9C41-439D-958C-5D34C0785C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8423" name="AutoShape 292">
                <a:extLst>
                  <a:ext uri="{FF2B5EF4-FFF2-40B4-BE49-F238E27FC236}">
                    <a16:creationId xmlns:a16="http://schemas.microsoft.com/office/drawing/2014/main" id="{543B7A9A-C91D-4D89-B767-7DDFFE86F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8424" name="AutoShape 293">
                <a:extLst>
                  <a:ext uri="{FF2B5EF4-FFF2-40B4-BE49-F238E27FC236}">
                    <a16:creationId xmlns:a16="http://schemas.microsoft.com/office/drawing/2014/main" id="{A67AB2B9-D107-4A8A-905A-3F02C1765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8403" name="Rectangle 294">
              <a:extLst>
                <a:ext uri="{FF2B5EF4-FFF2-40B4-BE49-F238E27FC236}">
                  <a16:creationId xmlns:a16="http://schemas.microsoft.com/office/drawing/2014/main" id="{A019F47E-FBD7-454A-985B-7B27410E8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8404" name="Rectangle 295">
              <a:extLst>
                <a:ext uri="{FF2B5EF4-FFF2-40B4-BE49-F238E27FC236}">
                  <a16:creationId xmlns:a16="http://schemas.microsoft.com/office/drawing/2014/main" id="{E48EBDC6-F28C-4A18-808B-DBE0F90A5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8405" name="Group 296">
              <a:extLst>
                <a:ext uri="{FF2B5EF4-FFF2-40B4-BE49-F238E27FC236}">
                  <a16:creationId xmlns:a16="http://schemas.microsoft.com/office/drawing/2014/main" id="{06C3BBD6-CAAB-43A0-8C86-BE95CB1DCA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8421" name="AutoShape 297">
                <a:extLst>
                  <a:ext uri="{FF2B5EF4-FFF2-40B4-BE49-F238E27FC236}">
                    <a16:creationId xmlns:a16="http://schemas.microsoft.com/office/drawing/2014/main" id="{252F60F9-7960-409B-A744-D0FFB16F0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8422" name="AutoShape 298">
                <a:extLst>
                  <a:ext uri="{FF2B5EF4-FFF2-40B4-BE49-F238E27FC236}">
                    <a16:creationId xmlns:a16="http://schemas.microsoft.com/office/drawing/2014/main" id="{BF759BB9-D78A-4D9A-80B7-1F1CD93CC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8406" name="Freeform 299">
              <a:extLst>
                <a:ext uri="{FF2B5EF4-FFF2-40B4-BE49-F238E27FC236}">
                  <a16:creationId xmlns:a16="http://schemas.microsoft.com/office/drawing/2014/main" id="{1E40F46A-D2D6-461D-9ABD-F07486CB8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8407" name="Group 300">
              <a:extLst>
                <a:ext uri="{FF2B5EF4-FFF2-40B4-BE49-F238E27FC236}">
                  <a16:creationId xmlns:a16="http://schemas.microsoft.com/office/drawing/2014/main" id="{56F97D48-6C49-4658-BA1F-92995F93AD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8419" name="AutoShape 301">
                <a:extLst>
                  <a:ext uri="{FF2B5EF4-FFF2-40B4-BE49-F238E27FC236}">
                    <a16:creationId xmlns:a16="http://schemas.microsoft.com/office/drawing/2014/main" id="{1C9DEAA0-330C-4199-A046-76F6A967E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8420" name="AutoShape 302">
                <a:extLst>
                  <a:ext uri="{FF2B5EF4-FFF2-40B4-BE49-F238E27FC236}">
                    <a16:creationId xmlns:a16="http://schemas.microsoft.com/office/drawing/2014/main" id="{2FB923AC-F957-4D83-88CF-AD9ED6FB2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8408" name="Rectangle 303">
              <a:extLst>
                <a:ext uri="{FF2B5EF4-FFF2-40B4-BE49-F238E27FC236}">
                  <a16:creationId xmlns:a16="http://schemas.microsoft.com/office/drawing/2014/main" id="{4F5D4B81-D8BF-468A-9CCA-0203D83C4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8409" name="Freeform 304">
              <a:extLst>
                <a:ext uri="{FF2B5EF4-FFF2-40B4-BE49-F238E27FC236}">
                  <a16:creationId xmlns:a16="http://schemas.microsoft.com/office/drawing/2014/main" id="{88AA1C54-F2EA-4C2D-9E49-2152993C6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10" name="Freeform 305">
              <a:extLst>
                <a:ext uri="{FF2B5EF4-FFF2-40B4-BE49-F238E27FC236}">
                  <a16:creationId xmlns:a16="http://schemas.microsoft.com/office/drawing/2014/main" id="{E7A0FB64-B02C-405F-B49C-D90440DF5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11" name="Oval 306">
              <a:extLst>
                <a:ext uri="{FF2B5EF4-FFF2-40B4-BE49-F238E27FC236}">
                  <a16:creationId xmlns:a16="http://schemas.microsoft.com/office/drawing/2014/main" id="{E944076D-7F15-47F4-B3ED-48B0EE6D1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8412" name="Freeform 307">
              <a:extLst>
                <a:ext uri="{FF2B5EF4-FFF2-40B4-BE49-F238E27FC236}">
                  <a16:creationId xmlns:a16="http://schemas.microsoft.com/office/drawing/2014/main" id="{D54F2544-37CA-4506-A867-EDC632A73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13" name="AutoShape 308">
              <a:extLst>
                <a:ext uri="{FF2B5EF4-FFF2-40B4-BE49-F238E27FC236}">
                  <a16:creationId xmlns:a16="http://schemas.microsoft.com/office/drawing/2014/main" id="{4433D176-335A-485C-8DE8-BE659446E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8414" name="AutoShape 309">
              <a:extLst>
                <a:ext uri="{FF2B5EF4-FFF2-40B4-BE49-F238E27FC236}">
                  <a16:creationId xmlns:a16="http://schemas.microsoft.com/office/drawing/2014/main" id="{F676330C-D3A1-4B1D-93E0-C187CE4EF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8415" name="Oval 310">
              <a:extLst>
                <a:ext uri="{FF2B5EF4-FFF2-40B4-BE49-F238E27FC236}">
                  <a16:creationId xmlns:a16="http://schemas.microsoft.com/office/drawing/2014/main" id="{19AF69DC-A580-4F6D-966C-32FD92EEA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8416" name="Oval 311">
              <a:extLst>
                <a:ext uri="{FF2B5EF4-FFF2-40B4-BE49-F238E27FC236}">
                  <a16:creationId xmlns:a16="http://schemas.microsoft.com/office/drawing/2014/main" id="{7260554C-6AC1-47D5-9EB9-D8B6A6A2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8417" name="Oval 312">
              <a:extLst>
                <a:ext uri="{FF2B5EF4-FFF2-40B4-BE49-F238E27FC236}">
                  <a16:creationId xmlns:a16="http://schemas.microsoft.com/office/drawing/2014/main" id="{61929B20-17A4-45E7-BE9B-94531EFEF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8418" name="Rectangle 313">
              <a:extLst>
                <a:ext uri="{FF2B5EF4-FFF2-40B4-BE49-F238E27FC236}">
                  <a16:creationId xmlns:a16="http://schemas.microsoft.com/office/drawing/2014/main" id="{3436FEED-5989-4A0C-ABEF-4515BA19C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98359" name="Group 314">
            <a:extLst>
              <a:ext uri="{FF2B5EF4-FFF2-40B4-BE49-F238E27FC236}">
                <a16:creationId xmlns:a16="http://schemas.microsoft.com/office/drawing/2014/main" id="{EB97A203-D3F3-4B02-B471-AA0EFAD1927F}"/>
              </a:ext>
            </a:extLst>
          </p:cNvPr>
          <p:cNvGrpSpPr>
            <a:grpSpLocks/>
          </p:cNvGrpSpPr>
          <p:nvPr/>
        </p:nvGrpSpPr>
        <p:grpSpPr bwMode="auto">
          <a:xfrm>
            <a:off x="7135813" y="5867400"/>
            <a:ext cx="231775" cy="441325"/>
            <a:chOff x="4140" y="429"/>
            <a:chExt cx="1425" cy="2396"/>
          </a:xfrm>
        </p:grpSpPr>
        <p:sp>
          <p:nvSpPr>
            <p:cNvPr id="98363" name="Freeform 315">
              <a:extLst>
                <a:ext uri="{FF2B5EF4-FFF2-40B4-BE49-F238E27FC236}">
                  <a16:creationId xmlns:a16="http://schemas.microsoft.com/office/drawing/2014/main" id="{C8EEDC02-E791-4476-BD2D-C34D891C2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4" name="Rectangle 316">
              <a:extLst>
                <a:ext uri="{FF2B5EF4-FFF2-40B4-BE49-F238E27FC236}">
                  <a16:creationId xmlns:a16="http://schemas.microsoft.com/office/drawing/2014/main" id="{9EEF80C7-1664-49D7-8DBB-D97BBD3C8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8365" name="Freeform 317">
              <a:extLst>
                <a:ext uri="{FF2B5EF4-FFF2-40B4-BE49-F238E27FC236}">
                  <a16:creationId xmlns:a16="http://schemas.microsoft.com/office/drawing/2014/main" id="{DB732272-5A28-4E31-A0A9-EE2FC206E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6" name="Freeform 318">
              <a:extLst>
                <a:ext uri="{FF2B5EF4-FFF2-40B4-BE49-F238E27FC236}">
                  <a16:creationId xmlns:a16="http://schemas.microsoft.com/office/drawing/2014/main" id="{C4094082-5C4E-41E5-8D63-45F10EF94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7" name="Rectangle 319">
              <a:extLst>
                <a:ext uri="{FF2B5EF4-FFF2-40B4-BE49-F238E27FC236}">
                  <a16:creationId xmlns:a16="http://schemas.microsoft.com/office/drawing/2014/main" id="{66DC8ECC-01D9-41F6-ABC0-B88FC80C4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8368" name="Group 320">
              <a:extLst>
                <a:ext uri="{FF2B5EF4-FFF2-40B4-BE49-F238E27FC236}">
                  <a16:creationId xmlns:a16="http://schemas.microsoft.com/office/drawing/2014/main" id="{33A16533-8381-4DC2-AEAE-FD81901E03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8393" name="AutoShape 321">
                <a:extLst>
                  <a:ext uri="{FF2B5EF4-FFF2-40B4-BE49-F238E27FC236}">
                    <a16:creationId xmlns:a16="http://schemas.microsoft.com/office/drawing/2014/main" id="{428DA6DE-2693-409B-A82F-3977DAC96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8394" name="AutoShape 322">
                <a:extLst>
                  <a:ext uri="{FF2B5EF4-FFF2-40B4-BE49-F238E27FC236}">
                    <a16:creationId xmlns:a16="http://schemas.microsoft.com/office/drawing/2014/main" id="{5416B1D5-1606-4EAE-A0CA-586CFF4D7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8369" name="Rectangle 323">
              <a:extLst>
                <a:ext uri="{FF2B5EF4-FFF2-40B4-BE49-F238E27FC236}">
                  <a16:creationId xmlns:a16="http://schemas.microsoft.com/office/drawing/2014/main" id="{22DC6138-B339-4EAA-A16F-1A0D8CAEE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8370" name="Group 324">
              <a:extLst>
                <a:ext uri="{FF2B5EF4-FFF2-40B4-BE49-F238E27FC236}">
                  <a16:creationId xmlns:a16="http://schemas.microsoft.com/office/drawing/2014/main" id="{BB8C050A-3323-4023-94EF-C6701C3967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8391" name="AutoShape 325">
                <a:extLst>
                  <a:ext uri="{FF2B5EF4-FFF2-40B4-BE49-F238E27FC236}">
                    <a16:creationId xmlns:a16="http://schemas.microsoft.com/office/drawing/2014/main" id="{271A02E0-94B8-455C-AF20-795558D9E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8392" name="AutoShape 326">
                <a:extLst>
                  <a:ext uri="{FF2B5EF4-FFF2-40B4-BE49-F238E27FC236}">
                    <a16:creationId xmlns:a16="http://schemas.microsoft.com/office/drawing/2014/main" id="{91CB29B5-F80B-458A-9F98-9C5660EF55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8371" name="Rectangle 327">
              <a:extLst>
                <a:ext uri="{FF2B5EF4-FFF2-40B4-BE49-F238E27FC236}">
                  <a16:creationId xmlns:a16="http://schemas.microsoft.com/office/drawing/2014/main" id="{B1E116C8-7773-41D1-9C8F-0538B770B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8372" name="Rectangle 328">
              <a:extLst>
                <a:ext uri="{FF2B5EF4-FFF2-40B4-BE49-F238E27FC236}">
                  <a16:creationId xmlns:a16="http://schemas.microsoft.com/office/drawing/2014/main" id="{4D200810-DEB6-441D-8C31-A96343B9A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8373" name="Group 329">
              <a:extLst>
                <a:ext uri="{FF2B5EF4-FFF2-40B4-BE49-F238E27FC236}">
                  <a16:creationId xmlns:a16="http://schemas.microsoft.com/office/drawing/2014/main" id="{A91B3C92-C00E-47CB-9252-E73CC38DD5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8389" name="AutoShape 330">
                <a:extLst>
                  <a:ext uri="{FF2B5EF4-FFF2-40B4-BE49-F238E27FC236}">
                    <a16:creationId xmlns:a16="http://schemas.microsoft.com/office/drawing/2014/main" id="{1EAD8E08-D091-49E5-B71C-683A4568B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8390" name="AutoShape 331">
                <a:extLst>
                  <a:ext uri="{FF2B5EF4-FFF2-40B4-BE49-F238E27FC236}">
                    <a16:creationId xmlns:a16="http://schemas.microsoft.com/office/drawing/2014/main" id="{699A8054-8877-43CA-96ED-48182A485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8374" name="Freeform 332">
              <a:extLst>
                <a:ext uri="{FF2B5EF4-FFF2-40B4-BE49-F238E27FC236}">
                  <a16:creationId xmlns:a16="http://schemas.microsoft.com/office/drawing/2014/main" id="{392B2EF4-9C64-4C6C-95B1-CA1D85167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8375" name="Group 333">
              <a:extLst>
                <a:ext uri="{FF2B5EF4-FFF2-40B4-BE49-F238E27FC236}">
                  <a16:creationId xmlns:a16="http://schemas.microsoft.com/office/drawing/2014/main" id="{F683CDED-858D-40E5-ACA6-CE6DA9A7DE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8387" name="AutoShape 334">
                <a:extLst>
                  <a:ext uri="{FF2B5EF4-FFF2-40B4-BE49-F238E27FC236}">
                    <a16:creationId xmlns:a16="http://schemas.microsoft.com/office/drawing/2014/main" id="{2399ECBE-8D29-4B06-9607-23A2B6CEC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8388" name="AutoShape 335">
                <a:extLst>
                  <a:ext uri="{FF2B5EF4-FFF2-40B4-BE49-F238E27FC236}">
                    <a16:creationId xmlns:a16="http://schemas.microsoft.com/office/drawing/2014/main" id="{1C9E1D0D-EF59-4DA8-9907-1872A8923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8376" name="Rectangle 336">
              <a:extLst>
                <a:ext uri="{FF2B5EF4-FFF2-40B4-BE49-F238E27FC236}">
                  <a16:creationId xmlns:a16="http://schemas.microsoft.com/office/drawing/2014/main" id="{15E0D7F2-5530-4627-A58C-3DE05A6F8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8377" name="Freeform 337">
              <a:extLst>
                <a:ext uri="{FF2B5EF4-FFF2-40B4-BE49-F238E27FC236}">
                  <a16:creationId xmlns:a16="http://schemas.microsoft.com/office/drawing/2014/main" id="{53AD0CB7-BEF8-4F5C-A9DF-5F2066E6C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78" name="Freeform 338">
              <a:extLst>
                <a:ext uri="{FF2B5EF4-FFF2-40B4-BE49-F238E27FC236}">
                  <a16:creationId xmlns:a16="http://schemas.microsoft.com/office/drawing/2014/main" id="{8EDFB230-4E30-47E2-9340-16813F790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79" name="Oval 339">
              <a:extLst>
                <a:ext uri="{FF2B5EF4-FFF2-40B4-BE49-F238E27FC236}">
                  <a16:creationId xmlns:a16="http://schemas.microsoft.com/office/drawing/2014/main" id="{D6C35824-7D16-44EC-A7F3-B520A52C8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8380" name="Freeform 340">
              <a:extLst>
                <a:ext uri="{FF2B5EF4-FFF2-40B4-BE49-F238E27FC236}">
                  <a16:creationId xmlns:a16="http://schemas.microsoft.com/office/drawing/2014/main" id="{AD7A7A57-3F77-4FEF-A24D-70E1C9724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81" name="AutoShape 341">
              <a:extLst>
                <a:ext uri="{FF2B5EF4-FFF2-40B4-BE49-F238E27FC236}">
                  <a16:creationId xmlns:a16="http://schemas.microsoft.com/office/drawing/2014/main" id="{2BB8FACB-25A2-4190-A5E2-0842ABD34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8382" name="AutoShape 342">
              <a:extLst>
                <a:ext uri="{FF2B5EF4-FFF2-40B4-BE49-F238E27FC236}">
                  <a16:creationId xmlns:a16="http://schemas.microsoft.com/office/drawing/2014/main" id="{9129C4F6-9B5D-4104-A05F-6341CB1DC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8383" name="Oval 343">
              <a:extLst>
                <a:ext uri="{FF2B5EF4-FFF2-40B4-BE49-F238E27FC236}">
                  <a16:creationId xmlns:a16="http://schemas.microsoft.com/office/drawing/2014/main" id="{E1D1C84D-2873-4D23-9905-BFC1A2D2B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8384" name="Oval 344">
              <a:extLst>
                <a:ext uri="{FF2B5EF4-FFF2-40B4-BE49-F238E27FC236}">
                  <a16:creationId xmlns:a16="http://schemas.microsoft.com/office/drawing/2014/main" id="{A5B1FBF1-AECE-445C-BB43-0C7894C73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8385" name="Oval 345">
              <a:extLst>
                <a:ext uri="{FF2B5EF4-FFF2-40B4-BE49-F238E27FC236}">
                  <a16:creationId xmlns:a16="http://schemas.microsoft.com/office/drawing/2014/main" id="{F7ADBE0C-405F-4B0D-9371-04FF19FE5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8386" name="Rectangle 346">
              <a:extLst>
                <a:ext uri="{FF2B5EF4-FFF2-40B4-BE49-F238E27FC236}">
                  <a16:creationId xmlns:a16="http://schemas.microsoft.com/office/drawing/2014/main" id="{3808AFB0-149C-446E-AB39-27A44C2F2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98360" name="Group 347">
            <a:extLst>
              <a:ext uri="{FF2B5EF4-FFF2-40B4-BE49-F238E27FC236}">
                <a16:creationId xmlns:a16="http://schemas.microsoft.com/office/drawing/2014/main" id="{D138BEA6-D612-46A8-8CB5-7912460C0D20}"/>
              </a:ext>
            </a:extLst>
          </p:cNvPr>
          <p:cNvGrpSpPr>
            <a:grpSpLocks/>
          </p:cNvGrpSpPr>
          <p:nvPr/>
        </p:nvGrpSpPr>
        <p:grpSpPr bwMode="auto">
          <a:xfrm>
            <a:off x="661988" y="5605463"/>
            <a:ext cx="525462" cy="434975"/>
            <a:chOff x="-44" y="1473"/>
            <a:chExt cx="981" cy="1105"/>
          </a:xfrm>
        </p:grpSpPr>
        <p:pic>
          <p:nvPicPr>
            <p:cNvPr id="98361" name="Picture 348" descr="desktop_computer_stylized_medium">
              <a:extLst>
                <a:ext uri="{FF2B5EF4-FFF2-40B4-BE49-F238E27FC236}">
                  <a16:creationId xmlns:a16="http://schemas.microsoft.com/office/drawing/2014/main" id="{2844AC1E-50B0-48DA-9B23-FE04CDA556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8362" name="Freeform 349">
              <a:extLst>
                <a:ext uri="{FF2B5EF4-FFF2-40B4-BE49-F238E27FC236}">
                  <a16:creationId xmlns:a16="http://schemas.microsoft.com/office/drawing/2014/main" id="{9F7E57D7-DE76-41FE-A891-3F89C2D05B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44444E-6 L 0.03333 4.44444E-6 L 0.03333 0.14583 L 0.1191 0.14583 L 0.07969 0.20625 L 0.22622 0.20625 " pathEditMode="relative" ptsTypes="AAAAAA">
                                      <p:cBhvr>
                                        <p:cTn id="6" dur="2000" fill="hold"/>
                                        <p:tgtEl>
                                          <p:spTgt spid="4036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03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2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2622 0.20625 L 0.275 0.20648 " pathEditMode="relative" ptsTypes="AA">
                                      <p:cBhvr>
                                        <p:cTn id="13" dur="3000" fill="hold"/>
                                        <p:tgtEl>
                                          <p:spTgt spid="4036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15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4036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3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19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75 0.20649 L 0.34289 0.20649 L 0.40834 0.11598 L 0.49775 0.12084 L 0.49775 -0.0111 " pathEditMode="relative" ptsTypes="AAAAA">
                                      <p:cBhvr>
                                        <p:cTn id="20" dur="2000" fill="hold"/>
                                        <p:tgtEl>
                                          <p:spTgt spid="4036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2" presetID="9" presetClass="exit" presetSubtype="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4036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3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4036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3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403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3691" grpId="0" animBg="1"/>
      <p:bldP spid="403691" grpId="1" animBg="1"/>
      <p:bldP spid="403691" grpId="2" animBg="1"/>
      <p:bldP spid="403691" grpId="3" animBg="1"/>
      <p:bldP spid="403692" grpId="0"/>
      <p:bldP spid="403693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Footer Placeholder 5">
            <a:extLst>
              <a:ext uri="{FF2B5EF4-FFF2-40B4-BE49-F238E27FC236}">
                <a16:creationId xmlns:a16="http://schemas.microsoft.com/office/drawing/2014/main" id="{095C1723-6AC2-431B-95B5-914BC19139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99331" name="Slide Number Placeholder 6">
            <a:extLst>
              <a:ext uri="{FF2B5EF4-FFF2-40B4-BE49-F238E27FC236}">
                <a16:creationId xmlns:a16="http://schemas.microsoft.com/office/drawing/2014/main" id="{86C55363-B985-490F-9E9B-D7B560AB14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3A7AEE52-C32D-437A-BADC-57E72B0738D3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99332" name="Freeform 273">
            <a:extLst>
              <a:ext uri="{FF2B5EF4-FFF2-40B4-BE49-F238E27FC236}">
                <a16:creationId xmlns:a16="http://schemas.microsoft.com/office/drawing/2014/main" id="{46DC16E2-5E88-47B4-BC9C-F698E933A269}"/>
              </a:ext>
            </a:extLst>
          </p:cNvPr>
          <p:cNvSpPr>
            <a:spLocks/>
          </p:cNvSpPr>
          <p:nvPr/>
        </p:nvSpPr>
        <p:spPr bwMode="auto">
          <a:xfrm flipH="1">
            <a:off x="2111375" y="3465513"/>
            <a:ext cx="250825" cy="1201737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9333" name="Group 357">
            <a:extLst>
              <a:ext uri="{FF2B5EF4-FFF2-40B4-BE49-F238E27FC236}">
                <a16:creationId xmlns:a16="http://schemas.microsoft.com/office/drawing/2014/main" id="{62B43763-4DC6-46EB-97F0-878D374A521A}"/>
              </a:ext>
            </a:extLst>
          </p:cNvPr>
          <p:cNvGrpSpPr>
            <a:grpSpLocks/>
          </p:cNvGrpSpPr>
          <p:nvPr/>
        </p:nvGrpSpPr>
        <p:grpSpPr bwMode="auto">
          <a:xfrm>
            <a:off x="1716088" y="4425950"/>
            <a:ext cx="525462" cy="434975"/>
            <a:chOff x="-44" y="1473"/>
            <a:chExt cx="981" cy="1105"/>
          </a:xfrm>
        </p:grpSpPr>
        <p:pic>
          <p:nvPicPr>
            <p:cNvPr id="99506" name="Picture 358" descr="desktop_computer_stylized_medium">
              <a:extLst>
                <a:ext uri="{FF2B5EF4-FFF2-40B4-BE49-F238E27FC236}">
                  <a16:creationId xmlns:a16="http://schemas.microsoft.com/office/drawing/2014/main" id="{7BC2B923-9805-4EAD-8EE8-CEEB712E5D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507" name="Freeform 359">
              <a:extLst>
                <a:ext uri="{FF2B5EF4-FFF2-40B4-BE49-F238E27FC236}">
                  <a16:creationId xmlns:a16="http://schemas.microsoft.com/office/drawing/2014/main" id="{6C8793A5-176D-4E4C-978A-52CD2FBA8C4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9334" name="Oval 3">
            <a:extLst>
              <a:ext uri="{FF2B5EF4-FFF2-40B4-BE49-F238E27FC236}">
                <a16:creationId xmlns:a16="http://schemas.microsoft.com/office/drawing/2014/main" id="{2BADC6AD-B87E-4025-A778-E82C0C8BBA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5713" y="5348288"/>
            <a:ext cx="1304925" cy="303212"/>
          </a:xfrm>
          <a:prstGeom prst="ellipse">
            <a:avLst/>
          </a:prstGeom>
          <a:solidFill>
            <a:srgbClr val="80808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99335" name="Line 4">
            <a:extLst>
              <a:ext uri="{FF2B5EF4-FFF2-40B4-BE49-F238E27FC236}">
                <a16:creationId xmlns:a16="http://schemas.microsoft.com/office/drawing/2014/main" id="{C0698DA6-3D0C-414B-A760-693870120993}"/>
              </a:ext>
            </a:extLst>
          </p:cNvPr>
          <p:cNvSpPr>
            <a:spLocks noChangeShapeType="1"/>
          </p:cNvSpPr>
          <p:nvPr/>
        </p:nvSpPr>
        <p:spPr bwMode="auto">
          <a:xfrm>
            <a:off x="3795713" y="5324475"/>
            <a:ext cx="0" cy="1873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6" name="Line 5">
            <a:extLst>
              <a:ext uri="{FF2B5EF4-FFF2-40B4-BE49-F238E27FC236}">
                <a16:creationId xmlns:a16="http://schemas.microsoft.com/office/drawing/2014/main" id="{DC689BEB-B955-402C-8C71-6607A2892908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0638" y="5324475"/>
            <a:ext cx="0" cy="187325"/>
          </a:xfrm>
          <a:prstGeom prst="line">
            <a:avLst/>
          </a:prstGeom>
          <a:noFill/>
          <a:ln w="12700">
            <a:solidFill>
              <a:srgbClr val="808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7" name="Rectangle 6">
            <a:extLst>
              <a:ext uri="{FF2B5EF4-FFF2-40B4-BE49-F238E27FC236}">
                <a16:creationId xmlns:a16="http://schemas.microsoft.com/office/drawing/2014/main" id="{ED4B9416-A256-4C63-8D6F-35B211CA5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5713" y="5324475"/>
            <a:ext cx="309562" cy="184150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9338" name="Rectangle 7">
            <a:extLst>
              <a:ext uri="{FF2B5EF4-FFF2-40B4-BE49-F238E27FC236}">
                <a16:creationId xmlns:a16="http://schemas.microsoft.com/office/drawing/2014/main" id="{37A62BBD-A794-4C04-BD02-7ED237F6C0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0" y="5311775"/>
            <a:ext cx="395288" cy="184150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9339" name="Oval 8">
            <a:extLst>
              <a:ext uri="{FF2B5EF4-FFF2-40B4-BE49-F238E27FC236}">
                <a16:creationId xmlns:a16="http://schemas.microsoft.com/office/drawing/2014/main" id="{BB1BA596-9674-45C0-A397-0CAA9653C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0950" y="5126038"/>
            <a:ext cx="1306513" cy="352425"/>
          </a:xfrm>
          <a:prstGeom prst="ellipse">
            <a:avLst/>
          </a:prstGeom>
          <a:solidFill>
            <a:srgbClr val="80808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grpSp>
        <p:nvGrpSpPr>
          <p:cNvPr id="99340" name="Group 9">
            <a:extLst>
              <a:ext uri="{FF2B5EF4-FFF2-40B4-BE49-F238E27FC236}">
                <a16:creationId xmlns:a16="http://schemas.microsoft.com/office/drawing/2014/main" id="{27BEFFE1-B8C2-4F38-8B50-CB97D20F2316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5183188"/>
            <a:ext cx="647700" cy="206375"/>
            <a:chOff x="2848" y="848"/>
            <a:chExt cx="140" cy="98"/>
          </a:xfrm>
        </p:grpSpPr>
        <p:sp>
          <p:nvSpPr>
            <p:cNvPr id="99503" name="Line 10">
              <a:extLst>
                <a:ext uri="{FF2B5EF4-FFF2-40B4-BE49-F238E27FC236}">
                  <a16:creationId xmlns:a16="http://schemas.microsoft.com/office/drawing/2014/main" id="{9C3288D8-100C-48BE-A08E-C7714779B8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8" y="848"/>
              <a:ext cx="50" cy="2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504" name="Line 11">
              <a:extLst>
                <a:ext uri="{FF2B5EF4-FFF2-40B4-BE49-F238E27FC236}">
                  <a16:creationId xmlns:a16="http://schemas.microsoft.com/office/drawing/2014/main" id="{EBC2BF6C-3B1B-4290-B583-922675E45F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4" y="946"/>
              <a:ext cx="44" cy="0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505" name="Line 12">
              <a:extLst>
                <a:ext uri="{FF2B5EF4-FFF2-40B4-BE49-F238E27FC236}">
                  <a16:creationId xmlns:a16="http://schemas.microsoft.com/office/drawing/2014/main" id="{DB8F35B4-0530-4E4D-95A4-2FAA5696E3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4" y="850"/>
              <a:ext cx="52" cy="96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9341" name="Line 13">
            <a:extLst>
              <a:ext uri="{FF2B5EF4-FFF2-40B4-BE49-F238E27FC236}">
                <a16:creationId xmlns:a16="http://schemas.microsoft.com/office/drawing/2014/main" id="{0D89D4F7-862B-4B5A-A039-D383C78E2588}"/>
              </a:ext>
            </a:extLst>
          </p:cNvPr>
          <p:cNvSpPr>
            <a:spLocks noChangeShapeType="1"/>
          </p:cNvSpPr>
          <p:nvPr/>
        </p:nvSpPr>
        <p:spPr bwMode="auto">
          <a:xfrm>
            <a:off x="4097338" y="5381625"/>
            <a:ext cx="231775" cy="4763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2" name="Line 14">
            <a:extLst>
              <a:ext uri="{FF2B5EF4-FFF2-40B4-BE49-F238E27FC236}">
                <a16:creationId xmlns:a16="http://schemas.microsoft.com/office/drawing/2014/main" id="{FC6586EF-D50C-4BED-B19D-D1DB72430E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41838" y="5181600"/>
            <a:ext cx="203200" cy="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3" name="Line 15">
            <a:extLst>
              <a:ext uri="{FF2B5EF4-FFF2-40B4-BE49-F238E27FC236}">
                <a16:creationId xmlns:a16="http://schemas.microsoft.com/office/drawing/2014/main" id="{3F7CF0A4-530F-4856-827C-4D4E37B11D7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10063" y="5181600"/>
            <a:ext cx="241300" cy="200025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4" name="Line 16">
            <a:extLst>
              <a:ext uri="{FF2B5EF4-FFF2-40B4-BE49-F238E27FC236}">
                <a16:creationId xmlns:a16="http://schemas.microsoft.com/office/drawing/2014/main" id="{CBC3D0A6-AE77-4CB2-9CFF-379A2170EF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24113" y="4878388"/>
            <a:ext cx="1135062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5" name="Line 17">
            <a:extLst>
              <a:ext uri="{FF2B5EF4-FFF2-40B4-BE49-F238E27FC236}">
                <a16:creationId xmlns:a16="http://schemas.microsoft.com/office/drawing/2014/main" id="{E7279630-56AC-4592-B961-4B1F0D5FF3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21013" y="4878388"/>
            <a:ext cx="538162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9346" name="Group 58">
            <a:extLst>
              <a:ext uri="{FF2B5EF4-FFF2-40B4-BE49-F238E27FC236}">
                <a16:creationId xmlns:a16="http://schemas.microsoft.com/office/drawing/2014/main" id="{6350015C-71A0-462B-B8E9-993A01D33977}"/>
              </a:ext>
            </a:extLst>
          </p:cNvPr>
          <p:cNvGrpSpPr>
            <a:grpSpLocks/>
          </p:cNvGrpSpPr>
          <p:nvPr/>
        </p:nvGrpSpPr>
        <p:grpSpPr bwMode="auto">
          <a:xfrm>
            <a:off x="2351088" y="3563938"/>
            <a:ext cx="798512" cy="1166812"/>
            <a:chOff x="12762" y="10336"/>
            <a:chExt cx="1027" cy="1700"/>
          </a:xfrm>
        </p:grpSpPr>
        <p:sp>
          <p:nvSpPr>
            <p:cNvPr id="99497" name="Rectangle 59">
              <a:extLst>
                <a:ext uri="{FF2B5EF4-FFF2-40B4-BE49-F238E27FC236}">
                  <a16:creationId xmlns:a16="http://schemas.microsoft.com/office/drawing/2014/main" id="{FD482EB2-4DB1-4283-AB00-AEFE639A8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9498" name="Rectangle 60">
              <a:extLst>
                <a:ext uri="{FF2B5EF4-FFF2-40B4-BE49-F238E27FC236}">
                  <a16:creationId xmlns:a16="http://schemas.microsoft.com/office/drawing/2014/main" id="{C671FC95-CFC5-48CB-B131-A6C5AE33C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9499" name="Line 61">
              <a:extLst>
                <a:ext uri="{FF2B5EF4-FFF2-40B4-BE49-F238E27FC236}">
                  <a16:creationId xmlns:a16="http://schemas.microsoft.com/office/drawing/2014/main" id="{7CB09063-412B-410E-A9FC-68315BCA6E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00" name="Line 62">
              <a:extLst>
                <a:ext uri="{FF2B5EF4-FFF2-40B4-BE49-F238E27FC236}">
                  <a16:creationId xmlns:a16="http://schemas.microsoft.com/office/drawing/2014/main" id="{C8C95138-940F-48C7-B7C4-66220C9B01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01" name="Line 63">
              <a:extLst>
                <a:ext uri="{FF2B5EF4-FFF2-40B4-BE49-F238E27FC236}">
                  <a16:creationId xmlns:a16="http://schemas.microsoft.com/office/drawing/2014/main" id="{854E538F-CF60-4630-83AD-4E97AE1CDE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02" name="Line 64">
              <a:extLst>
                <a:ext uri="{FF2B5EF4-FFF2-40B4-BE49-F238E27FC236}">
                  <a16:creationId xmlns:a16="http://schemas.microsoft.com/office/drawing/2014/main" id="{51C22921-1CE5-47AC-BD73-8751B295B6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9347" name="Text Box 65">
            <a:extLst>
              <a:ext uri="{FF2B5EF4-FFF2-40B4-BE49-F238E27FC236}">
                <a16:creationId xmlns:a16="http://schemas.microsoft.com/office/drawing/2014/main" id="{6951012B-444E-4885-B563-1DB81E64E6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98700" y="4705350"/>
            <a:ext cx="852488" cy="312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tx2"/>
                </a:solidFill>
                <a:latin typeface="Arial" panose="020B0604020202020204" pitchFamily="34" charset="0"/>
              </a:rPr>
              <a:t>A</a:t>
            </a:r>
            <a:endParaRPr lang="en-US" altLang="en-US" sz="16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9348" name="Text Box 66">
            <a:extLst>
              <a:ext uri="{FF2B5EF4-FFF2-40B4-BE49-F238E27FC236}">
                <a16:creationId xmlns:a16="http://schemas.microsoft.com/office/drawing/2014/main" id="{35443BF6-005C-49F1-8665-B8A39CD17D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8675" y="3449638"/>
            <a:ext cx="1881188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Symbol" panose="05050102010706020507" pitchFamily="18" charset="2"/>
              </a:rPr>
              <a:t>l</a:t>
            </a:r>
            <a:r>
              <a:rPr lang="en-US" altLang="en-US" sz="2000" baseline="-25000">
                <a:solidFill>
                  <a:srgbClr val="FF0000"/>
                </a:solidFill>
                <a:latin typeface="Arial" panose="020B0604020202020204" pitchFamily="34" charset="0"/>
              </a:rPr>
              <a:t>in</a:t>
            </a:r>
            <a:endParaRPr lang="en-US" altLang="en-US" sz="16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9349" name="Line 67">
            <a:extLst>
              <a:ext uri="{FF2B5EF4-FFF2-40B4-BE49-F238E27FC236}">
                <a16:creationId xmlns:a16="http://schemas.microsoft.com/office/drawing/2014/main" id="{BF048839-9E1C-4A93-9CE4-64ECEB71964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85950" y="5983288"/>
            <a:ext cx="538163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9350" name="Group 108">
            <a:extLst>
              <a:ext uri="{FF2B5EF4-FFF2-40B4-BE49-F238E27FC236}">
                <a16:creationId xmlns:a16="http://schemas.microsoft.com/office/drawing/2014/main" id="{F6753662-B114-42D7-9A15-602BC52416B1}"/>
              </a:ext>
            </a:extLst>
          </p:cNvPr>
          <p:cNvGrpSpPr>
            <a:grpSpLocks/>
          </p:cNvGrpSpPr>
          <p:nvPr/>
        </p:nvGrpSpPr>
        <p:grpSpPr bwMode="auto">
          <a:xfrm>
            <a:off x="1298575" y="4718050"/>
            <a:ext cx="798513" cy="1166813"/>
            <a:chOff x="12762" y="10336"/>
            <a:chExt cx="1027" cy="1700"/>
          </a:xfrm>
        </p:grpSpPr>
        <p:sp>
          <p:nvSpPr>
            <p:cNvPr id="99491" name="Rectangle 109">
              <a:extLst>
                <a:ext uri="{FF2B5EF4-FFF2-40B4-BE49-F238E27FC236}">
                  <a16:creationId xmlns:a16="http://schemas.microsoft.com/office/drawing/2014/main" id="{7771520A-5587-4EA7-93CE-5373950B0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9492" name="Rectangle 110">
              <a:extLst>
                <a:ext uri="{FF2B5EF4-FFF2-40B4-BE49-F238E27FC236}">
                  <a16:creationId xmlns:a16="http://schemas.microsoft.com/office/drawing/2014/main" id="{D205C12F-1F09-4CDC-8E4D-202BD1922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9493" name="Line 111">
              <a:extLst>
                <a:ext uri="{FF2B5EF4-FFF2-40B4-BE49-F238E27FC236}">
                  <a16:creationId xmlns:a16="http://schemas.microsoft.com/office/drawing/2014/main" id="{EAB1DDD8-61C0-4183-B54F-EA2CBD18E7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4" name="Line 112">
              <a:extLst>
                <a:ext uri="{FF2B5EF4-FFF2-40B4-BE49-F238E27FC236}">
                  <a16:creationId xmlns:a16="http://schemas.microsoft.com/office/drawing/2014/main" id="{70C7E1B8-3B19-4490-BB65-9215B22D73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5" name="Line 113">
              <a:extLst>
                <a:ext uri="{FF2B5EF4-FFF2-40B4-BE49-F238E27FC236}">
                  <a16:creationId xmlns:a16="http://schemas.microsoft.com/office/drawing/2014/main" id="{843773D4-297E-4A78-AD49-6D8167AAA8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6" name="Line 114">
              <a:extLst>
                <a:ext uri="{FF2B5EF4-FFF2-40B4-BE49-F238E27FC236}">
                  <a16:creationId xmlns:a16="http://schemas.microsoft.com/office/drawing/2014/main" id="{1CDCD10F-D619-47A4-8F11-C2BD86898C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9351" name="Line 116">
            <a:extLst>
              <a:ext uri="{FF2B5EF4-FFF2-40B4-BE49-F238E27FC236}">
                <a16:creationId xmlns:a16="http://schemas.microsoft.com/office/drawing/2014/main" id="{60903CD9-61E4-4945-9EAA-4E3C0BB4D15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21013" y="5394325"/>
            <a:ext cx="749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2" name="Line 117">
            <a:extLst>
              <a:ext uri="{FF2B5EF4-FFF2-40B4-BE49-F238E27FC236}">
                <a16:creationId xmlns:a16="http://schemas.microsoft.com/office/drawing/2014/main" id="{862CF58C-7FA1-4350-9176-6BC804ACE1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10150" y="5394325"/>
            <a:ext cx="7477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3" name="Line 118">
            <a:extLst>
              <a:ext uri="{FF2B5EF4-FFF2-40B4-BE49-F238E27FC236}">
                <a16:creationId xmlns:a16="http://schemas.microsoft.com/office/drawing/2014/main" id="{4C047CF2-2426-4AE0-B76B-4AF93C81FF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60963" y="4878388"/>
            <a:ext cx="1135062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4" name="Line 119">
            <a:extLst>
              <a:ext uri="{FF2B5EF4-FFF2-40B4-BE49-F238E27FC236}">
                <a16:creationId xmlns:a16="http://schemas.microsoft.com/office/drawing/2014/main" id="{80BF2F80-06D5-45DA-8037-7E8A55DBAE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49850" y="5995988"/>
            <a:ext cx="6778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5" name="Line 120">
            <a:extLst>
              <a:ext uri="{FF2B5EF4-FFF2-40B4-BE49-F238E27FC236}">
                <a16:creationId xmlns:a16="http://schemas.microsoft.com/office/drawing/2014/main" id="{412062F9-666C-4BFB-97CC-3EE3EAD7282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59513" y="4891088"/>
            <a:ext cx="5397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9356" name="Group 161">
            <a:extLst>
              <a:ext uri="{FF2B5EF4-FFF2-40B4-BE49-F238E27FC236}">
                <a16:creationId xmlns:a16="http://schemas.microsoft.com/office/drawing/2014/main" id="{08E5B802-379B-4D0E-BEB9-C484AA1923D4}"/>
              </a:ext>
            </a:extLst>
          </p:cNvPr>
          <p:cNvGrpSpPr>
            <a:grpSpLocks/>
          </p:cNvGrpSpPr>
          <p:nvPr/>
        </p:nvGrpSpPr>
        <p:grpSpPr bwMode="auto">
          <a:xfrm>
            <a:off x="6643688" y="3698875"/>
            <a:ext cx="798512" cy="1166813"/>
            <a:chOff x="12762" y="10336"/>
            <a:chExt cx="1027" cy="1700"/>
          </a:xfrm>
        </p:grpSpPr>
        <p:sp>
          <p:nvSpPr>
            <p:cNvPr id="99485" name="Rectangle 162">
              <a:extLst>
                <a:ext uri="{FF2B5EF4-FFF2-40B4-BE49-F238E27FC236}">
                  <a16:creationId xmlns:a16="http://schemas.microsoft.com/office/drawing/2014/main" id="{5DCE51E1-D8A5-4EB7-BAF8-557A1A8AB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9486" name="Rectangle 163">
              <a:extLst>
                <a:ext uri="{FF2B5EF4-FFF2-40B4-BE49-F238E27FC236}">
                  <a16:creationId xmlns:a16="http://schemas.microsoft.com/office/drawing/2014/main" id="{D54DC39A-F2C7-4EC5-8480-006E2C094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9487" name="Line 164">
              <a:extLst>
                <a:ext uri="{FF2B5EF4-FFF2-40B4-BE49-F238E27FC236}">
                  <a16:creationId xmlns:a16="http://schemas.microsoft.com/office/drawing/2014/main" id="{317428E4-D075-43AE-ACB7-D94AC27F51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8" name="Line 165">
              <a:extLst>
                <a:ext uri="{FF2B5EF4-FFF2-40B4-BE49-F238E27FC236}">
                  <a16:creationId xmlns:a16="http://schemas.microsoft.com/office/drawing/2014/main" id="{0D4328E9-E1DF-4C67-80DE-5C3811ED63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9" name="Line 166">
              <a:extLst>
                <a:ext uri="{FF2B5EF4-FFF2-40B4-BE49-F238E27FC236}">
                  <a16:creationId xmlns:a16="http://schemas.microsoft.com/office/drawing/2014/main" id="{B17A1282-0682-42FF-A241-68F13EB163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0" name="Line 167">
              <a:extLst>
                <a:ext uri="{FF2B5EF4-FFF2-40B4-BE49-F238E27FC236}">
                  <a16:creationId xmlns:a16="http://schemas.microsoft.com/office/drawing/2014/main" id="{7419E679-1CC7-4A4F-A8A0-249DE2A426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9357" name="Group 208">
            <a:extLst>
              <a:ext uri="{FF2B5EF4-FFF2-40B4-BE49-F238E27FC236}">
                <a16:creationId xmlns:a16="http://schemas.microsoft.com/office/drawing/2014/main" id="{6B4BF2FE-E439-4588-A703-55C5803BC699}"/>
              </a:ext>
            </a:extLst>
          </p:cNvPr>
          <p:cNvGrpSpPr>
            <a:grpSpLocks/>
          </p:cNvGrpSpPr>
          <p:nvPr/>
        </p:nvGrpSpPr>
        <p:grpSpPr bwMode="auto">
          <a:xfrm>
            <a:off x="6175375" y="5011738"/>
            <a:ext cx="798513" cy="1168400"/>
            <a:chOff x="12762" y="10336"/>
            <a:chExt cx="1027" cy="1700"/>
          </a:xfrm>
        </p:grpSpPr>
        <p:sp>
          <p:nvSpPr>
            <p:cNvPr id="99479" name="Rectangle 209">
              <a:extLst>
                <a:ext uri="{FF2B5EF4-FFF2-40B4-BE49-F238E27FC236}">
                  <a16:creationId xmlns:a16="http://schemas.microsoft.com/office/drawing/2014/main" id="{0CC1BAFB-B566-4551-9BED-7E1E5D832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9480" name="Rectangle 210">
              <a:extLst>
                <a:ext uri="{FF2B5EF4-FFF2-40B4-BE49-F238E27FC236}">
                  <a16:creationId xmlns:a16="http://schemas.microsoft.com/office/drawing/2014/main" id="{79DB500A-FFA8-44B9-B5A6-6851EBD09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9481" name="Line 211">
              <a:extLst>
                <a:ext uri="{FF2B5EF4-FFF2-40B4-BE49-F238E27FC236}">
                  <a16:creationId xmlns:a16="http://schemas.microsoft.com/office/drawing/2014/main" id="{2EAB556A-106A-4E95-AA45-3EE2CE7827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2" name="Line 212">
              <a:extLst>
                <a:ext uri="{FF2B5EF4-FFF2-40B4-BE49-F238E27FC236}">
                  <a16:creationId xmlns:a16="http://schemas.microsoft.com/office/drawing/2014/main" id="{14A4C877-F62D-45D7-810D-F423F61DFB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3" name="Line 213">
              <a:extLst>
                <a:ext uri="{FF2B5EF4-FFF2-40B4-BE49-F238E27FC236}">
                  <a16:creationId xmlns:a16="http://schemas.microsoft.com/office/drawing/2014/main" id="{C29A09C2-B22D-4775-910A-22BDDE08D5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4" name="Line 214">
              <a:extLst>
                <a:ext uri="{FF2B5EF4-FFF2-40B4-BE49-F238E27FC236}">
                  <a16:creationId xmlns:a16="http://schemas.microsoft.com/office/drawing/2014/main" id="{66582750-D678-4C11-B16A-11B92EF786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9358" name="Oval 215">
            <a:extLst>
              <a:ext uri="{FF2B5EF4-FFF2-40B4-BE49-F238E27FC236}">
                <a16:creationId xmlns:a16="http://schemas.microsoft.com/office/drawing/2014/main" id="{13104E81-6021-45C3-B291-CA05C30AB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3638550"/>
            <a:ext cx="112712" cy="115888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99359" name="Oval 216">
            <a:extLst>
              <a:ext uri="{FF2B5EF4-FFF2-40B4-BE49-F238E27FC236}">
                <a16:creationId xmlns:a16="http://schemas.microsoft.com/office/drawing/2014/main" id="{0A1D59CF-C0B8-42D4-B82F-17A6293052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4963" y="4767263"/>
            <a:ext cx="114300" cy="117475"/>
          </a:xfrm>
          <a:prstGeom prst="ellipse">
            <a:avLst/>
          </a:prstGeom>
          <a:solidFill>
            <a:srgbClr val="808080"/>
          </a:solidFill>
          <a:ln w="9525">
            <a:solidFill>
              <a:srgbClr val="808080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99360" name="Text Box 217">
            <a:extLst>
              <a:ext uri="{FF2B5EF4-FFF2-40B4-BE49-F238E27FC236}">
                <a16:creationId xmlns:a16="http://schemas.microsoft.com/office/drawing/2014/main" id="{6CA9255D-80EB-48EE-A49F-C57B53F2E5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3488" y="3651250"/>
            <a:ext cx="590550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Symbol" panose="05050102010706020507" pitchFamily="18" charset="2"/>
              </a:rPr>
              <a:t>l</a:t>
            </a:r>
            <a:r>
              <a:rPr lang="en-US" altLang="en-US" sz="2000" baseline="-25000">
                <a:solidFill>
                  <a:srgbClr val="FF0000"/>
                </a:solidFill>
                <a:latin typeface="Arial" panose="020B0604020202020204" pitchFamily="34" charset="0"/>
              </a:rPr>
              <a:t>out</a:t>
            </a: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99361" name="Group 218">
            <a:extLst>
              <a:ext uri="{FF2B5EF4-FFF2-40B4-BE49-F238E27FC236}">
                <a16:creationId xmlns:a16="http://schemas.microsoft.com/office/drawing/2014/main" id="{6F9C1A0B-6DFD-4D08-B074-4A6226702900}"/>
              </a:ext>
            </a:extLst>
          </p:cNvPr>
          <p:cNvGrpSpPr>
            <a:grpSpLocks/>
          </p:cNvGrpSpPr>
          <p:nvPr/>
        </p:nvGrpSpPr>
        <p:grpSpPr bwMode="auto">
          <a:xfrm>
            <a:off x="4587875" y="5233988"/>
            <a:ext cx="385763" cy="319087"/>
            <a:chOff x="11283" y="10423"/>
            <a:chExt cx="475" cy="374"/>
          </a:xfrm>
        </p:grpSpPr>
        <p:sp>
          <p:nvSpPr>
            <p:cNvPr id="99472" name="Rectangle 219">
              <a:extLst>
                <a:ext uri="{FF2B5EF4-FFF2-40B4-BE49-F238E27FC236}">
                  <a16:creationId xmlns:a16="http://schemas.microsoft.com/office/drawing/2014/main" id="{4A9712A9-6A5E-41F7-A958-541FFB456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3" y="10423"/>
              <a:ext cx="475" cy="37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99473" name="Line 220">
              <a:extLst>
                <a:ext uri="{FF2B5EF4-FFF2-40B4-BE49-F238E27FC236}">
                  <a16:creationId xmlns:a16="http://schemas.microsoft.com/office/drawing/2014/main" id="{544E06C4-298D-48F1-931C-603ECB4281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8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4" name="Line 221">
              <a:extLst>
                <a:ext uri="{FF2B5EF4-FFF2-40B4-BE49-F238E27FC236}">
                  <a16:creationId xmlns:a16="http://schemas.microsoft.com/office/drawing/2014/main" id="{79AD0051-5F8A-4E27-A587-0B8A8D6CA7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21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5" name="Line 222">
              <a:extLst>
                <a:ext uri="{FF2B5EF4-FFF2-40B4-BE49-F238E27FC236}">
                  <a16:creationId xmlns:a16="http://schemas.microsoft.com/office/drawing/2014/main" id="{3727041C-755F-48F9-B714-9542D77666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5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6" name="Line 223">
              <a:extLst>
                <a:ext uri="{FF2B5EF4-FFF2-40B4-BE49-F238E27FC236}">
                  <a16:creationId xmlns:a16="http://schemas.microsoft.com/office/drawing/2014/main" id="{5C97ADFE-CCE7-4E10-91ED-D0D470DD06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91" y="10495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7" name="Line 224">
              <a:extLst>
                <a:ext uri="{FF2B5EF4-FFF2-40B4-BE49-F238E27FC236}">
                  <a16:creationId xmlns:a16="http://schemas.microsoft.com/office/drawing/2014/main" id="{D5FA624C-7218-4E9B-8711-DE7BD8A687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26" y="10495"/>
              <a:ext cx="2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8" name="Line 225">
              <a:extLst>
                <a:ext uri="{FF2B5EF4-FFF2-40B4-BE49-F238E27FC236}">
                  <a16:creationId xmlns:a16="http://schemas.microsoft.com/office/drawing/2014/main" id="{9E4CEBA7-4337-43B2-9B5F-19287161D0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60" y="10495"/>
              <a:ext cx="3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9362" name="Line 226">
            <a:extLst>
              <a:ext uri="{FF2B5EF4-FFF2-40B4-BE49-F238E27FC236}">
                <a16:creationId xmlns:a16="http://schemas.microsoft.com/office/drawing/2014/main" id="{EC573C15-BA2A-452F-8A22-4A72696E65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5050" y="4017963"/>
            <a:ext cx="339725" cy="0"/>
          </a:xfrm>
          <a:prstGeom prst="line">
            <a:avLst/>
          </a:prstGeom>
          <a:noFill/>
          <a:ln w="38100">
            <a:solidFill>
              <a:srgbClr val="FFFF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63" name="Freeform 227">
            <a:extLst>
              <a:ext uri="{FF2B5EF4-FFF2-40B4-BE49-F238E27FC236}">
                <a16:creationId xmlns:a16="http://schemas.microsoft.com/office/drawing/2014/main" id="{26FA3470-392B-43D3-8F62-20204BE3BCF1}"/>
              </a:ext>
            </a:extLst>
          </p:cNvPr>
          <p:cNvSpPr>
            <a:spLocks/>
          </p:cNvSpPr>
          <p:nvPr/>
        </p:nvSpPr>
        <p:spPr bwMode="auto">
          <a:xfrm>
            <a:off x="1663700" y="4865688"/>
            <a:ext cx="4854575" cy="1228725"/>
          </a:xfrm>
          <a:custGeom>
            <a:avLst/>
            <a:gdLst>
              <a:gd name="T0" fmla="*/ 0 w 6225"/>
              <a:gd name="T1" fmla="*/ 0 h 1501"/>
              <a:gd name="T2" fmla="*/ 0 w 6225"/>
              <a:gd name="T3" fmla="*/ 2147483646 h 1501"/>
              <a:gd name="T4" fmla="*/ 2147483646 w 6225"/>
              <a:gd name="T5" fmla="*/ 2147483646 h 1501"/>
              <a:gd name="T6" fmla="*/ 2147483646 w 6225"/>
              <a:gd name="T7" fmla="*/ 2147483646 h 1501"/>
              <a:gd name="T8" fmla="*/ 2147483646 w 6225"/>
              <a:gd name="T9" fmla="*/ 2147483646 h 1501"/>
              <a:gd name="T10" fmla="*/ 2147483646 w 6225"/>
              <a:gd name="T11" fmla="*/ 2147483646 h 1501"/>
              <a:gd name="T12" fmla="*/ 2147483646 w 6225"/>
              <a:gd name="T13" fmla="*/ 2147483646 h 1501"/>
              <a:gd name="T14" fmla="*/ 2147483646 w 6225"/>
              <a:gd name="T15" fmla="*/ 2147483646 h 150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225" h="1501">
                <a:moveTo>
                  <a:pt x="0" y="0"/>
                </a:moveTo>
                <a:lnTo>
                  <a:pt x="0" y="1486"/>
                </a:lnTo>
                <a:lnTo>
                  <a:pt x="1005" y="1501"/>
                </a:lnTo>
                <a:lnTo>
                  <a:pt x="1860" y="706"/>
                </a:lnTo>
                <a:lnTo>
                  <a:pt x="5085" y="721"/>
                </a:lnTo>
                <a:lnTo>
                  <a:pt x="4305" y="1456"/>
                </a:lnTo>
                <a:lnTo>
                  <a:pt x="6225" y="1456"/>
                </a:lnTo>
                <a:lnTo>
                  <a:pt x="6220" y="391"/>
                </a:lnTo>
              </a:path>
            </a:pathLst>
          </a:custGeom>
          <a:noFill/>
          <a:ln w="38100" cmpd="sng">
            <a:solidFill>
              <a:srgbClr val="80808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64" name="Freeform 228">
            <a:extLst>
              <a:ext uri="{FF2B5EF4-FFF2-40B4-BE49-F238E27FC236}">
                <a16:creationId xmlns:a16="http://schemas.microsoft.com/office/drawing/2014/main" id="{155D751A-D4EB-476C-8F15-80AC15E3B9D5}"/>
              </a:ext>
            </a:extLst>
          </p:cNvPr>
          <p:cNvSpPr>
            <a:spLocks/>
          </p:cNvSpPr>
          <p:nvPr/>
        </p:nvSpPr>
        <p:spPr bwMode="auto">
          <a:xfrm>
            <a:off x="2822575" y="3698875"/>
            <a:ext cx="4210050" cy="1646238"/>
          </a:xfrm>
          <a:custGeom>
            <a:avLst/>
            <a:gdLst>
              <a:gd name="T0" fmla="*/ 0 w 5400"/>
              <a:gd name="T1" fmla="*/ 0 h 2010"/>
              <a:gd name="T2" fmla="*/ 0 w 5400"/>
              <a:gd name="T3" fmla="*/ 2147483646 h 2010"/>
              <a:gd name="T4" fmla="*/ 2147483646 w 5400"/>
              <a:gd name="T5" fmla="*/ 2147483646 h 2010"/>
              <a:gd name="T6" fmla="*/ 2147483646 w 5400"/>
              <a:gd name="T7" fmla="*/ 2147483646 h 2010"/>
              <a:gd name="T8" fmla="*/ 2147483646 w 5400"/>
              <a:gd name="T9" fmla="*/ 2147483646 h 2010"/>
              <a:gd name="T10" fmla="*/ 2147483646 w 5400"/>
              <a:gd name="T11" fmla="*/ 2147483646 h 2010"/>
              <a:gd name="T12" fmla="*/ 2147483646 w 5400"/>
              <a:gd name="T13" fmla="*/ 2147483646 h 2010"/>
              <a:gd name="T14" fmla="*/ 2147483646 w 5400"/>
              <a:gd name="T15" fmla="*/ 2147483646 h 20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400" h="2010">
                <a:moveTo>
                  <a:pt x="0" y="0"/>
                </a:moveTo>
                <a:lnTo>
                  <a:pt x="0" y="1485"/>
                </a:lnTo>
                <a:lnTo>
                  <a:pt x="1005" y="1500"/>
                </a:lnTo>
                <a:lnTo>
                  <a:pt x="540" y="2010"/>
                </a:lnTo>
                <a:lnTo>
                  <a:pt x="3615" y="2010"/>
                </a:lnTo>
                <a:lnTo>
                  <a:pt x="4350" y="1275"/>
                </a:lnTo>
                <a:lnTo>
                  <a:pt x="5400" y="1290"/>
                </a:lnTo>
                <a:lnTo>
                  <a:pt x="5400" y="120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65" name="Oval 229">
            <a:extLst>
              <a:ext uri="{FF2B5EF4-FFF2-40B4-BE49-F238E27FC236}">
                <a16:creationId xmlns:a16="http://schemas.microsoft.com/office/drawing/2014/main" id="{4A50BD50-4201-46A6-80FA-D393B96A9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3871913"/>
            <a:ext cx="112712" cy="115887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99366" name="Text Box 230">
            <a:extLst>
              <a:ext uri="{FF2B5EF4-FFF2-40B4-BE49-F238E27FC236}">
                <a16:creationId xmlns:a16="http://schemas.microsoft.com/office/drawing/2014/main" id="{D44B1772-7BDF-43BD-AE7E-E672EAF765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2325" y="3778250"/>
            <a:ext cx="2349500" cy="617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Symbol" panose="05050102010706020507" pitchFamily="18" charset="2"/>
              </a:rPr>
              <a:t>l</a:t>
            </a:r>
            <a:r>
              <a:rPr lang="en-US" altLang="en-US" sz="2000">
                <a:solidFill>
                  <a:srgbClr val="FF0000"/>
                </a:solidFill>
                <a:latin typeface="Arial" panose="020B0604020202020204" pitchFamily="34" charset="0"/>
              </a:rPr>
              <a:t>'</a:t>
            </a:r>
            <a:r>
              <a:rPr lang="en-US" altLang="en-US" sz="2000" baseline="-25000">
                <a:solidFill>
                  <a:srgbClr val="FF0000"/>
                </a:solidFill>
                <a:latin typeface="Arial" panose="020B0604020202020204" pitchFamily="34" charset="0"/>
              </a:rPr>
              <a:t>in</a:t>
            </a:r>
            <a:endParaRPr lang="en-US" altLang="en-US" sz="16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9367" name="Line 231">
            <a:extLst>
              <a:ext uri="{FF2B5EF4-FFF2-40B4-BE49-F238E27FC236}">
                <a16:creationId xmlns:a16="http://schemas.microsoft.com/office/drawing/2014/main" id="{4B67FF62-661E-4AEE-AC35-BA785C4BBD8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9888" y="3938588"/>
            <a:ext cx="5143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368" name="Line 232">
            <a:extLst>
              <a:ext uri="{FF2B5EF4-FFF2-40B4-BE49-F238E27FC236}">
                <a16:creationId xmlns:a16="http://schemas.microsoft.com/office/drawing/2014/main" id="{79ADB7BC-AA02-4403-A327-CD587470B04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5125" y="3705225"/>
            <a:ext cx="5143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369" name="Line 233">
            <a:extLst>
              <a:ext uri="{FF2B5EF4-FFF2-40B4-BE49-F238E27FC236}">
                <a16:creationId xmlns:a16="http://schemas.microsoft.com/office/drawing/2014/main" id="{07283DCA-C6E7-4519-BE85-AAD4A181D0AF}"/>
              </a:ext>
            </a:extLst>
          </p:cNvPr>
          <p:cNvSpPr>
            <a:spLocks noChangeShapeType="1"/>
          </p:cNvSpPr>
          <p:nvPr/>
        </p:nvSpPr>
        <p:spPr bwMode="auto">
          <a:xfrm>
            <a:off x="7116763" y="3857625"/>
            <a:ext cx="5143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58634" name="Rectangle 234">
            <a:extLst>
              <a:ext uri="{FF2B5EF4-FFF2-40B4-BE49-F238E27FC236}">
                <a16:creationId xmlns:a16="http://schemas.microsoft.com/office/drawing/2014/main" id="{463EDBCC-40BA-43B2-A1AE-649D410221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3613150"/>
            <a:ext cx="244475" cy="155575"/>
          </a:xfrm>
          <a:prstGeom prst="rect">
            <a:avLst/>
          </a:prstGeom>
          <a:solidFill>
            <a:schemeClr val="accent1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58635" name="Rectangle 235">
            <a:extLst>
              <a:ext uri="{FF2B5EF4-FFF2-40B4-BE49-F238E27FC236}">
                <a16:creationId xmlns:a16="http://schemas.microsoft.com/office/drawing/2014/main" id="{392B2CEA-E7AC-43A5-A053-FE8829E88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1250" y="3846513"/>
            <a:ext cx="244475" cy="155575"/>
          </a:xfrm>
          <a:prstGeom prst="rect">
            <a:avLst/>
          </a:prstGeom>
          <a:solidFill>
            <a:schemeClr val="accent1"/>
          </a:solidFill>
          <a:ln w="952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58636" name="Text Box 236">
            <a:extLst>
              <a:ext uri="{FF2B5EF4-FFF2-40B4-BE49-F238E27FC236}">
                <a16:creationId xmlns:a16="http://schemas.microsoft.com/office/drawing/2014/main" id="{42F90BBD-9FCC-4B0B-B2DB-5BED631B44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3" y="3736975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6600"/>
                </a:solidFill>
                <a:latin typeface="Arial" panose="020B0604020202020204" pitchFamily="34" charset="0"/>
              </a:rPr>
              <a:t>copy</a:t>
            </a:r>
          </a:p>
        </p:txBody>
      </p:sp>
      <p:sp>
        <p:nvSpPr>
          <p:cNvPr id="358637" name="Text Box 237">
            <a:extLst>
              <a:ext uri="{FF2B5EF4-FFF2-40B4-BE49-F238E27FC236}">
                <a16:creationId xmlns:a16="http://schemas.microsoft.com/office/drawing/2014/main" id="{EF84C012-E475-40A5-989F-C19BE3636C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4275" y="4805363"/>
            <a:ext cx="17684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6600"/>
                </a:solidFill>
                <a:latin typeface="Arial" panose="020B0604020202020204" pitchFamily="34" charset="0"/>
              </a:rPr>
              <a:t>free buffer space!</a:t>
            </a:r>
          </a:p>
        </p:txBody>
      </p:sp>
      <p:grpSp>
        <p:nvGrpSpPr>
          <p:cNvPr id="358640" name="Group 240">
            <a:extLst>
              <a:ext uri="{FF2B5EF4-FFF2-40B4-BE49-F238E27FC236}">
                <a16:creationId xmlns:a16="http://schemas.microsoft.com/office/drawing/2014/main" id="{0D871722-A8FC-4179-8463-C08D63D49648}"/>
              </a:ext>
            </a:extLst>
          </p:cNvPr>
          <p:cNvGrpSpPr>
            <a:grpSpLocks/>
          </p:cNvGrpSpPr>
          <p:nvPr/>
        </p:nvGrpSpPr>
        <p:grpSpPr bwMode="auto">
          <a:xfrm>
            <a:off x="1376363" y="3300413"/>
            <a:ext cx="947737" cy="869950"/>
            <a:chOff x="3283" y="2142"/>
            <a:chExt cx="597" cy="548"/>
          </a:xfrm>
        </p:grpSpPr>
        <p:grpSp>
          <p:nvGrpSpPr>
            <p:cNvPr id="99467" name="Group 241">
              <a:extLst>
                <a:ext uri="{FF2B5EF4-FFF2-40B4-BE49-F238E27FC236}">
                  <a16:creationId xmlns:a16="http://schemas.microsoft.com/office/drawing/2014/main" id="{F1985096-4917-4E5F-9B81-D53CA7F5A3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3" y="2387"/>
              <a:ext cx="597" cy="303"/>
              <a:chOff x="990" y="4570"/>
              <a:chExt cx="597" cy="380"/>
            </a:xfrm>
          </p:grpSpPr>
          <p:pic>
            <p:nvPicPr>
              <p:cNvPr id="99470" name="Picture 242">
                <a:extLst>
                  <a:ext uri="{FF2B5EF4-FFF2-40B4-BE49-F238E27FC236}">
                    <a16:creationId xmlns:a16="http://schemas.microsoft.com/office/drawing/2014/main" id="{BDAED7FF-EB92-4D80-B89C-36A89FDEDE8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90" y="4570"/>
                <a:ext cx="597" cy="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9471" name="Rectangle 243">
                <a:extLst>
                  <a:ext uri="{FF2B5EF4-FFF2-40B4-BE49-F238E27FC236}">
                    <a16:creationId xmlns:a16="http://schemas.microsoft.com/office/drawing/2014/main" id="{A7AB18C7-C991-41A9-B3DD-40C235E3E1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" y="4679"/>
                <a:ext cx="360" cy="148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9468" name="Text Box 244">
              <a:extLst>
                <a:ext uri="{FF2B5EF4-FFF2-40B4-BE49-F238E27FC236}">
                  <a16:creationId xmlns:a16="http://schemas.microsoft.com/office/drawing/2014/main" id="{FF7E42F7-06A2-4B24-B00E-EA50548D8D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" y="2461"/>
              <a:ext cx="479" cy="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200" b="1" i="1">
                  <a:solidFill>
                    <a:schemeClr val="accent2"/>
                  </a:solidFill>
                  <a:latin typeface="Comic Sans MS" panose="030F0702030302020204" pitchFamily="66" charset="0"/>
                </a:rPr>
                <a:t>timeout</a:t>
              </a:r>
            </a:p>
          </p:txBody>
        </p:sp>
        <p:pic>
          <p:nvPicPr>
            <p:cNvPr id="99469" name="Picture 245">
              <a:extLst>
                <a:ext uri="{FF2B5EF4-FFF2-40B4-BE49-F238E27FC236}">
                  <a16:creationId xmlns:a16="http://schemas.microsoft.com/office/drawing/2014/main" id="{DA005090-3025-4FE9-8E08-C7193E9493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419" y="2142"/>
              <a:ext cx="262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58646" name="Line 246">
            <a:extLst>
              <a:ext uri="{FF2B5EF4-FFF2-40B4-BE49-F238E27FC236}">
                <a16:creationId xmlns:a16="http://schemas.microsoft.com/office/drawing/2014/main" id="{63192393-BCE9-4DE1-B9EA-1317DE256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92700" y="1244600"/>
            <a:ext cx="0" cy="17160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47" name="Line 247">
            <a:extLst>
              <a:ext uri="{FF2B5EF4-FFF2-40B4-BE49-F238E27FC236}">
                <a16:creationId xmlns:a16="http://schemas.microsoft.com/office/drawing/2014/main" id="{4BD7AED8-A7B3-48DB-B4AE-102AABAFA348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985669" y="2067719"/>
            <a:ext cx="0" cy="17986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48" name="Text Box 248">
            <a:extLst>
              <a:ext uri="{FF2B5EF4-FFF2-40B4-BE49-F238E27FC236}">
                <a16:creationId xmlns:a16="http://schemas.microsoft.com/office/drawing/2014/main" id="{07383C02-33DB-4DCC-BE38-056C5847BA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4075" y="1303338"/>
            <a:ext cx="460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  <a:cs typeface="Arial" panose="020B0604020202020204" pitchFamily="34" charset="0"/>
              </a:rPr>
              <a:t>R/2</a:t>
            </a:r>
          </a:p>
        </p:txBody>
      </p:sp>
      <p:sp>
        <p:nvSpPr>
          <p:cNvPr id="358649" name="Line 249">
            <a:extLst>
              <a:ext uri="{FF2B5EF4-FFF2-40B4-BE49-F238E27FC236}">
                <a16:creationId xmlns:a16="http://schemas.microsoft.com/office/drawing/2014/main" id="{023A25AA-91E3-42C9-9700-D940ADB39D02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6435725" y="114300"/>
            <a:ext cx="0" cy="26987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51" name="Text Box 251">
            <a:extLst>
              <a:ext uri="{FF2B5EF4-FFF2-40B4-BE49-F238E27FC236}">
                <a16:creationId xmlns:a16="http://schemas.microsoft.com/office/drawing/2014/main" id="{EB04ADA2-38AF-4ECD-B9F6-081D89D768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0013" y="2919413"/>
            <a:ext cx="460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  <a:cs typeface="Arial" panose="020B0604020202020204" pitchFamily="34" charset="0"/>
              </a:rPr>
              <a:t>R/2</a:t>
            </a:r>
          </a:p>
        </p:txBody>
      </p:sp>
      <p:grpSp>
        <p:nvGrpSpPr>
          <p:cNvPr id="358653" name="Group 253">
            <a:extLst>
              <a:ext uri="{FF2B5EF4-FFF2-40B4-BE49-F238E27FC236}">
                <a16:creationId xmlns:a16="http://schemas.microsoft.com/office/drawing/2014/main" id="{3DB4F756-06C0-458D-A577-E0E4E6FE310F}"/>
              </a:ext>
            </a:extLst>
          </p:cNvPr>
          <p:cNvGrpSpPr>
            <a:grpSpLocks/>
          </p:cNvGrpSpPr>
          <p:nvPr/>
        </p:nvGrpSpPr>
        <p:grpSpPr bwMode="auto">
          <a:xfrm>
            <a:off x="5656263" y="2954338"/>
            <a:ext cx="427037" cy="366712"/>
            <a:chOff x="3655" y="1791"/>
            <a:chExt cx="269" cy="231"/>
          </a:xfrm>
        </p:grpSpPr>
        <p:sp>
          <p:nvSpPr>
            <p:cNvPr id="99465" name="Text Box 254">
              <a:extLst>
                <a:ext uri="{FF2B5EF4-FFF2-40B4-BE49-F238E27FC236}">
                  <a16:creationId xmlns:a16="http://schemas.microsoft.com/office/drawing/2014/main" id="{0DB2AE3B-3A2C-42CC-A84D-18C25A76A9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5" y="1791"/>
              <a:ext cx="269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Symbol" panose="05050102010706020507" pitchFamily="18" charset="2"/>
                  <a:cs typeface="Arial" panose="020B0604020202020204" pitchFamily="34" charset="0"/>
                </a:rPr>
                <a:t>l</a:t>
              </a:r>
              <a:r>
                <a:rPr lang="en-US" altLang="en-US" sz="1800" baseline="-25000">
                  <a:latin typeface="Arial" panose="020B0604020202020204" pitchFamily="34" charset="0"/>
                  <a:cs typeface="Arial" panose="020B0604020202020204" pitchFamily="34" charset="0"/>
                </a:rPr>
                <a:t>in</a:t>
              </a:r>
            </a:p>
          </p:txBody>
        </p:sp>
        <p:sp>
          <p:nvSpPr>
            <p:cNvPr id="99466" name="Line 255">
              <a:extLst>
                <a:ext uri="{FF2B5EF4-FFF2-40B4-BE49-F238E27FC236}">
                  <a16:creationId xmlns:a16="http://schemas.microsoft.com/office/drawing/2014/main" id="{7D94019D-4E3C-4D3F-AA37-7B3C103638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10" y="1846"/>
              <a:ext cx="24" cy="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58656" name="Text Box 256">
            <a:extLst>
              <a:ext uri="{FF2B5EF4-FFF2-40B4-BE49-F238E27FC236}">
                <a16:creationId xmlns:a16="http://schemas.microsoft.com/office/drawing/2014/main" id="{BCDA3A0A-E7F7-494F-B88F-6936D5A85914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475163" y="2027237"/>
            <a:ext cx="6175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Symbol" panose="05050102010706020507" pitchFamily="18" charset="2"/>
                <a:cs typeface="Arial" panose="020B0604020202020204" pitchFamily="34" charset="0"/>
              </a:rPr>
              <a:t>l</a:t>
            </a:r>
            <a:r>
              <a:rPr lang="en-US" altLang="en-US" sz="1800" baseline="-25000">
                <a:latin typeface="Arial" panose="020B0604020202020204" pitchFamily="34" charset="0"/>
                <a:cs typeface="Arial" panose="020B0604020202020204" pitchFamily="34" charset="0"/>
              </a:rPr>
              <a:t>out</a:t>
            </a:r>
          </a:p>
        </p:txBody>
      </p:sp>
      <p:sp>
        <p:nvSpPr>
          <p:cNvPr id="358657" name="Line 257">
            <a:extLst>
              <a:ext uri="{FF2B5EF4-FFF2-40B4-BE49-F238E27FC236}">
                <a16:creationId xmlns:a16="http://schemas.microsoft.com/office/drawing/2014/main" id="{08F68F90-7410-4B4F-958A-2B82B2FB2082}"/>
              </a:ext>
            </a:extLst>
          </p:cNvPr>
          <p:cNvSpPr>
            <a:spLocks noChangeShapeType="1"/>
          </p:cNvSpPr>
          <p:nvPr/>
        </p:nvSpPr>
        <p:spPr bwMode="auto">
          <a:xfrm rot="10800000" flipH="1">
            <a:off x="5051425" y="1463675"/>
            <a:ext cx="1617663" cy="15240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58662" name="Group 262">
            <a:extLst>
              <a:ext uri="{FF2B5EF4-FFF2-40B4-BE49-F238E27FC236}">
                <a16:creationId xmlns:a16="http://schemas.microsoft.com/office/drawing/2014/main" id="{433335AA-4DFA-483B-BD68-42C23B83ECF6}"/>
              </a:ext>
            </a:extLst>
          </p:cNvPr>
          <p:cNvGrpSpPr>
            <a:grpSpLocks/>
          </p:cNvGrpSpPr>
          <p:nvPr/>
        </p:nvGrpSpPr>
        <p:grpSpPr bwMode="auto">
          <a:xfrm>
            <a:off x="6646863" y="1479550"/>
            <a:ext cx="2260600" cy="1479550"/>
            <a:chOff x="4187" y="932"/>
            <a:chExt cx="1424" cy="932"/>
          </a:xfrm>
        </p:grpSpPr>
        <p:sp>
          <p:nvSpPr>
            <p:cNvPr id="99461" name="Line 250">
              <a:extLst>
                <a:ext uri="{FF2B5EF4-FFF2-40B4-BE49-F238E27FC236}">
                  <a16:creationId xmlns:a16="http://schemas.microsoft.com/office/drawing/2014/main" id="{04A5918B-D715-48B9-BE72-AA96F011969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4196" y="932"/>
              <a:ext cx="0" cy="9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2" name="Oval 258">
              <a:extLst>
                <a:ext uri="{FF2B5EF4-FFF2-40B4-BE49-F238E27FC236}">
                  <a16:creationId xmlns:a16="http://schemas.microsoft.com/office/drawing/2014/main" id="{16CC1697-A6DB-486C-9AB1-2363DC1A5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7" y="1026"/>
              <a:ext cx="56" cy="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9463" name="Text Box 259">
              <a:extLst>
                <a:ext uri="{FF2B5EF4-FFF2-40B4-BE49-F238E27FC236}">
                  <a16:creationId xmlns:a16="http://schemas.microsoft.com/office/drawing/2014/main" id="{939209EF-757D-4886-A81A-D1FA676390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26" y="1106"/>
              <a:ext cx="1185" cy="7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when sending at R/2, some packets are retransmissions including duplicated that are delivered!</a:t>
              </a:r>
            </a:p>
          </p:txBody>
        </p:sp>
        <p:sp>
          <p:nvSpPr>
            <p:cNvPr id="99464" name="Line 260">
              <a:extLst>
                <a:ext uri="{FF2B5EF4-FFF2-40B4-BE49-F238E27FC236}">
                  <a16:creationId xmlns:a16="http://schemas.microsoft.com/office/drawing/2014/main" id="{C52E5CEA-3C3E-4030-9398-FEE4A12040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201" y="1033"/>
              <a:ext cx="245" cy="1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58661" name="Freeform 261">
            <a:extLst>
              <a:ext uri="{FF2B5EF4-FFF2-40B4-BE49-F238E27FC236}">
                <a16:creationId xmlns:a16="http://schemas.microsoft.com/office/drawing/2014/main" id="{CA18F73E-4A8A-4916-B4F5-294C7478BA42}"/>
              </a:ext>
            </a:extLst>
          </p:cNvPr>
          <p:cNvSpPr>
            <a:spLocks/>
          </p:cNvSpPr>
          <p:nvPr/>
        </p:nvSpPr>
        <p:spPr bwMode="auto">
          <a:xfrm>
            <a:off x="5089525" y="1571625"/>
            <a:ext cx="2535238" cy="1382713"/>
          </a:xfrm>
          <a:custGeom>
            <a:avLst/>
            <a:gdLst>
              <a:gd name="T0" fmla="*/ 0 w 1597"/>
              <a:gd name="T1" fmla="*/ 2147483646 h 871"/>
              <a:gd name="T2" fmla="*/ 2147483646 w 1597"/>
              <a:gd name="T3" fmla="*/ 2147483646 h 871"/>
              <a:gd name="T4" fmla="*/ 2147483646 w 1597"/>
              <a:gd name="T5" fmla="*/ 2147483646 h 871"/>
              <a:gd name="T6" fmla="*/ 2147483646 w 1597"/>
              <a:gd name="T7" fmla="*/ 2147483646 h 87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97" h="871">
                <a:moveTo>
                  <a:pt x="0" y="871"/>
                </a:moveTo>
                <a:cubicBezTo>
                  <a:pt x="166" y="737"/>
                  <a:pt x="664" y="154"/>
                  <a:pt x="994" y="66"/>
                </a:cubicBezTo>
                <a:cubicBezTo>
                  <a:pt x="1172" y="20"/>
                  <a:pt x="1158" y="4"/>
                  <a:pt x="1466" y="2"/>
                </a:cubicBezTo>
                <a:cubicBezTo>
                  <a:pt x="1596" y="0"/>
                  <a:pt x="1570" y="3"/>
                  <a:pt x="1597" y="3"/>
                </a:cubicBezTo>
              </a:path>
            </a:pathLst>
          </a:custGeom>
          <a:noFill/>
          <a:ln w="28575" cap="flat" cmpd="sng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385" name="Freeform 264">
            <a:extLst>
              <a:ext uri="{FF2B5EF4-FFF2-40B4-BE49-F238E27FC236}">
                <a16:creationId xmlns:a16="http://schemas.microsoft.com/office/drawing/2014/main" id="{5130275C-9FBD-4C9B-A0DB-63A712D21F4B}"/>
              </a:ext>
            </a:extLst>
          </p:cNvPr>
          <p:cNvSpPr>
            <a:spLocks/>
          </p:cNvSpPr>
          <p:nvPr/>
        </p:nvSpPr>
        <p:spPr bwMode="auto">
          <a:xfrm>
            <a:off x="6937375" y="4981575"/>
            <a:ext cx="250825" cy="1212850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86" name="Freeform 267">
            <a:extLst>
              <a:ext uri="{FF2B5EF4-FFF2-40B4-BE49-F238E27FC236}">
                <a16:creationId xmlns:a16="http://schemas.microsoft.com/office/drawing/2014/main" id="{AE639839-4801-4E2F-A52E-0F6CA5E84CFA}"/>
              </a:ext>
            </a:extLst>
          </p:cNvPr>
          <p:cNvSpPr>
            <a:spLocks/>
          </p:cNvSpPr>
          <p:nvPr/>
        </p:nvSpPr>
        <p:spPr bwMode="auto">
          <a:xfrm>
            <a:off x="7416800" y="3676650"/>
            <a:ext cx="250825" cy="1212850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87" name="Freeform 270">
            <a:extLst>
              <a:ext uri="{FF2B5EF4-FFF2-40B4-BE49-F238E27FC236}">
                <a16:creationId xmlns:a16="http://schemas.microsoft.com/office/drawing/2014/main" id="{433AA274-BAA2-445F-A7D7-5912474E3A6F}"/>
              </a:ext>
            </a:extLst>
          </p:cNvPr>
          <p:cNvSpPr>
            <a:spLocks/>
          </p:cNvSpPr>
          <p:nvPr/>
        </p:nvSpPr>
        <p:spPr bwMode="auto">
          <a:xfrm flipH="1">
            <a:off x="1066800" y="4667250"/>
            <a:ext cx="250825" cy="1201738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88" name="Text Box 275">
            <a:extLst>
              <a:ext uri="{FF2B5EF4-FFF2-40B4-BE49-F238E27FC236}">
                <a16:creationId xmlns:a16="http://schemas.microsoft.com/office/drawing/2014/main" id="{DAB239B9-B0D5-4041-AC43-46089D29B1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8400" y="6073775"/>
            <a:ext cx="877888" cy="312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tx2"/>
                </a:solidFill>
                <a:latin typeface="Arial" panose="020B0604020202020204" pitchFamily="34" charset="0"/>
              </a:rPr>
              <a:t>Host B</a:t>
            </a:r>
            <a:endParaRPr lang="en-US" altLang="en-US" sz="16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93245" name="Rectangle 281">
            <a:extLst>
              <a:ext uri="{FF2B5EF4-FFF2-40B4-BE49-F238E27FC236}">
                <a16:creationId xmlns:a16="http://schemas.microsoft.com/office/drawing/2014/main" id="{AD4C0734-8383-4D80-8097-744A9E049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1039813"/>
            <a:ext cx="4310063" cy="191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000099"/>
                </a:solidFill>
                <a:latin typeface="Gill Sans MT" charset="0"/>
                <a:ea typeface="ＭＳ Ｐゴシック" charset="0"/>
              </a:rPr>
              <a:t>Realistic: </a:t>
            </a: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duplicates</a:t>
            </a:r>
            <a:r>
              <a:rPr lang="en-US" sz="2400" dirty="0">
                <a:latin typeface="Gill Sans MT" charset="0"/>
                <a:ea typeface="ＭＳ Ｐゴシック" charset="0"/>
              </a:rPr>
              <a:t> </a:t>
            </a:r>
          </a:p>
          <a:p>
            <a:pPr marL="292100" indent="-2921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packets can be lost, dropped at router due  to full buffers</a:t>
            </a:r>
          </a:p>
          <a:p>
            <a:pPr marL="292100" indent="-2921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sender times out prematurely, sending </a:t>
            </a:r>
            <a:r>
              <a:rPr lang="en-US" sz="2400" i="1" dirty="0">
                <a:solidFill>
                  <a:srgbClr val="000099"/>
                </a:solidFill>
                <a:latin typeface="Gill Sans MT" charset="0"/>
                <a:ea typeface="ＭＳ Ｐゴシック" charset="0"/>
              </a:rPr>
              <a:t>two</a:t>
            </a:r>
            <a:r>
              <a:rPr lang="en-US" sz="2400" i="1" dirty="0">
                <a:latin typeface="Gill Sans MT" charset="0"/>
                <a:ea typeface="ＭＳ Ｐゴシック" charset="0"/>
              </a:rPr>
              <a:t> </a:t>
            </a:r>
            <a:r>
              <a:rPr lang="en-US" sz="2400" dirty="0">
                <a:latin typeface="Gill Sans MT" charset="0"/>
                <a:ea typeface="ＭＳ Ｐゴシック" charset="0"/>
              </a:rPr>
              <a:t>copies, both of which are delivered</a:t>
            </a:r>
            <a:endParaRPr lang="en-US" sz="2800" dirty="0">
              <a:latin typeface="Gill Sans MT" charset="0"/>
              <a:ea typeface="ＭＳ Ｐゴシック" charset="0"/>
            </a:endParaRP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800" dirty="0">
              <a:latin typeface="Gill Sans MT" charset="0"/>
              <a:ea typeface="ＭＳ Ｐゴシック" charset="0"/>
            </a:endParaRPr>
          </a:p>
        </p:txBody>
      </p:sp>
      <p:pic>
        <p:nvPicPr>
          <p:cNvPr id="99390" name="Picture 286" descr="underline_base">
            <a:extLst>
              <a:ext uri="{FF2B5EF4-FFF2-40B4-BE49-F238E27FC236}">
                <a16:creationId xmlns:a16="http://schemas.microsoft.com/office/drawing/2014/main" id="{7B362371-6DE5-421A-A8DB-BE906542872E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9575" y="784225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247" name="Rectangle 287">
            <a:extLst>
              <a:ext uri="{FF2B5EF4-FFF2-40B4-BE49-F238E27FC236}">
                <a16:creationId xmlns:a16="http://schemas.microsoft.com/office/drawing/2014/main" id="{121F894B-E2E6-4BD8-B18D-B537E9D0A60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0200" y="115888"/>
            <a:ext cx="7772400" cy="873125"/>
          </a:xfrm>
        </p:spPr>
        <p:txBody>
          <a:bodyPr/>
          <a:lstStyle/>
          <a:p>
            <a:pPr>
              <a:defRPr/>
            </a:pPr>
            <a:r>
              <a:rPr lang="en-US" sz="3600">
                <a:ea typeface="ＭＳ Ｐゴシック" charset="0"/>
                <a:cs typeface="+mj-cs"/>
              </a:rPr>
              <a:t>Causes/costs of congestion: scenario 2</a:t>
            </a:r>
            <a:r>
              <a:rPr lang="en-US">
                <a:ea typeface="ＭＳ Ｐゴシック" charset="0"/>
                <a:cs typeface="+mj-cs"/>
              </a:rPr>
              <a:t> </a:t>
            </a:r>
          </a:p>
        </p:txBody>
      </p:sp>
      <p:grpSp>
        <p:nvGrpSpPr>
          <p:cNvPr id="99392" name="Group 288">
            <a:extLst>
              <a:ext uri="{FF2B5EF4-FFF2-40B4-BE49-F238E27FC236}">
                <a16:creationId xmlns:a16="http://schemas.microsoft.com/office/drawing/2014/main" id="{148609B7-7EA8-4818-8133-1A6E8007E2B2}"/>
              </a:ext>
            </a:extLst>
          </p:cNvPr>
          <p:cNvGrpSpPr>
            <a:grpSpLocks/>
          </p:cNvGrpSpPr>
          <p:nvPr/>
        </p:nvGrpSpPr>
        <p:grpSpPr bwMode="auto">
          <a:xfrm>
            <a:off x="7553325" y="4564063"/>
            <a:ext cx="231775" cy="441325"/>
            <a:chOff x="4140" y="429"/>
            <a:chExt cx="1425" cy="2396"/>
          </a:xfrm>
        </p:grpSpPr>
        <p:sp>
          <p:nvSpPr>
            <p:cNvPr id="99429" name="Freeform 289">
              <a:extLst>
                <a:ext uri="{FF2B5EF4-FFF2-40B4-BE49-F238E27FC236}">
                  <a16:creationId xmlns:a16="http://schemas.microsoft.com/office/drawing/2014/main" id="{2AC9866A-086F-47D6-A100-42E5970BB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0" name="Rectangle 290">
              <a:extLst>
                <a:ext uri="{FF2B5EF4-FFF2-40B4-BE49-F238E27FC236}">
                  <a16:creationId xmlns:a16="http://schemas.microsoft.com/office/drawing/2014/main" id="{4B996A5F-A5CD-4161-899F-333C61D22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9431" name="Freeform 291">
              <a:extLst>
                <a:ext uri="{FF2B5EF4-FFF2-40B4-BE49-F238E27FC236}">
                  <a16:creationId xmlns:a16="http://schemas.microsoft.com/office/drawing/2014/main" id="{6C539A6A-ED37-41F3-A827-36D538004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2" name="Freeform 292">
              <a:extLst>
                <a:ext uri="{FF2B5EF4-FFF2-40B4-BE49-F238E27FC236}">
                  <a16:creationId xmlns:a16="http://schemas.microsoft.com/office/drawing/2014/main" id="{DA332E0F-647E-42FF-B2D9-B604E0283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3" name="Rectangle 293">
              <a:extLst>
                <a:ext uri="{FF2B5EF4-FFF2-40B4-BE49-F238E27FC236}">
                  <a16:creationId xmlns:a16="http://schemas.microsoft.com/office/drawing/2014/main" id="{F14A97CD-BB61-4C20-9AD1-1E3B9ADE2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9434" name="Group 294">
              <a:extLst>
                <a:ext uri="{FF2B5EF4-FFF2-40B4-BE49-F238E27FC236}">
                  <a16:creationId xmlns:a16="http://schemas.microsoft.com/office/drawing/2014/main" id="{34B3495A-2569-46E5-93ED-24AFA14BAD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9459" name="AutoShape 295">
                <a:extLst>
                  <a:ext uri="{FF2B5EF4-FFF2-40B4-BE49-F238E27FC236}">
                    <a16:creationId xmlns:a16="http://schemas.microsoft.com/office/drawing/2014/main" id="{112D6BED-180C-4A24-B4C7-93750E8871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9460" name="AutoShape 296">
                <a:extLst>
                  <a:ext uri="{FF2B5EF4-FFF2-40B4-BE49-F238E27FC236}">
                    <a16:creationId xmlns:a16="http://schemas.microsoft.com/office/drawing/2014/main" id="{51B6C695-3DB5-44EC-A107-04143D2CA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9435" name="Rectangle 297">
              <a:extLst>
                <a:ext uri="{FF2B5EF4-FFF2-40B4-BE49-F238E27FC236}">
                  <a16:creationId xmlns:a16="http://schemas.microsoft.com/office/drawing/2014/main" id="{4F10FF81-6B2C-40A0-8F29-BB731E9F9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9436" name="Group 298">
              <a:extLst>
                <a:ext uri="{FF2B5EF4-FFF2-40B4-BE49-F238E27FC236}">
                  <a16:creationId xmlns:a16="http://schemas.microsoft.com/office/drawing/2014/main" id="{2C0E3F60-B636-4033-8B1F-56AD51DEC4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9457" name="AutoShape 299">
                <a:extLst>
                  <a:ext uri="{FF2B5EF4-FFF2-40B4-BE49-F238E27FC236}">
                    <a16:creationId xmlns:a16="http://schemas.microsoft.com/office/drawing/2014/main" id="{87006FD7-B669-4A7E-8A1C-F7814254AC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9458" name="AutoShape 300">
                <a:extLst>
                  <a:ext uri="{FF2B5EF4-FFF2-40B4-BE49-F238E27FC236}">
                    <a16:creationId xmlns:a16="http://schemas.microsoft.com/office/drawing/2014/main" id="{D540E07B-2D1E-4366-9169-AA3EFFDEA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9437" name="Rectangle 301">
              <a:extLst>
                <a:ext uri="{FF2B5EF4-FFF2-40B4-BE49-F238E27FC236}">
                  <a16:creationId xmlns:a16="http://schemas.microsoft.com/office/drawing/2014/main" id="{192874D9-0D71-4057-B034-EEB380195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9438" name="Rectangle 302">
              <a:extLst>
                <a:ext uri="{FF2B5EF4-FFF2-40B4-BE49-F238E27FC236}">
                  <a16:creationId xmlns:a16="http://schemas.microsoft.com/office/drawing/2014/main" id="{44CD646C-F47E-4265-95CE-68C881477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9439" name="Group 303">
              <a:extLst>
                <a:ext uri="{FF2B5EF4-FFF2-40B4-BE49-F238E27FC236}">
                  <a16:creationId xmlns:a16="http://schemas.microsoft.com/office/drawing/2014/main" id="{AE852DF2-08B5-407A-A8DA-C04124F9BC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9455" name="AutoShape 304">
                <a:extLst>
                  <a:ext uri="{FF2B5EF4-FFF2-40B4-BE49-F238E27FC236}">
                    <a16:creationId xmlns:a16="http://schemas.microsoft.com/office/drawing/2014/main" id="{A6B2C07F-FEAA-43C4-96B7-4653D16AE4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9456" name="AutoShape 305">
                <a:extLst>
                  <a:ext uri="{FF2B5EF4-FFF2-40B4-BE49-F238E27FC236}">
                    <a16:creationId xmlns:a16="http://schemas.microsoft.com/office/drawing/2014/main" id="{B957E2F6-9044-4AB8-9112-EBD574CCC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9440" name="Freeform 306">
              <a:extLst>
                <a:ext uri="{FF2B5EF4-FFF2-40B4-BE49-F238E27FC236}">
                  <a16:creationId xmlns:a16="http://schemas.microsoft.com/office/drawing/2014/main" id="{82FD99F2-D528-4D1B-AFC3-2E6A915F5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9441" name="Group 307">
              <a:extLst>
                <a:ext uri="{FF2B5EF4-FFF2-40B4-BE49-F238E27FC236}">
                  <a16:creationId xmlns:a16="http://schemas.microsoft.com/office/drawing/2014/main" id="{2C8AB8F6-B1ED-4E0B-AE0D-6936270EEE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9453" name="AutoShape 308">
                <a:extLst>
                  <a:ext uri="{FF2B5EF4-FFF2-40B4-BE49-F238E27FC236}">
                    <a16:creationId xmlns:a16="http://schemas.microsoft.com/office/drawing/2014/main" id="{92458A71-B3A0-4CC0-97A1-03034B934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9454" name="AutoShape 309">
                <a:extLst>
                  <a:ext uri="{FF2B5EF4-FFF2-40B4-BE49-F238E27FC236}">
                    <a16:creationId xmlns:a16="http://schemas.microsoft.com/office/drawing/2014/main" id="{8F8983F7-D6BE-4C4D-91AD-3EFD380797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9442" name="Rectangle 310">
              <a:extLst>
                <a:ext uri="{FF2B5EF4-FFF2-40B4-BE49-F238E27FC236}">
                  <a16:creationId xmlns:a16="http://schemas.microsoft.com/office/drawing/2014/main" id="{DC4A74C7-62E0-4B2E-81F1-FE1F9FBFE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9443" name="Freeform 311">
              <a:extLst>
                <a:ext uri="{FF2B5EF4-FFF2-40B4-BE49-F238E27FC236}">
                  <a16:creationId xmlns:a16="http://schemas.microsoft.com/office/drawing/2014/main" id="{21A59D2E-B5A1-47EC-B754-D3AF30EDC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4" name="Freeform 312">
              <a:extLst>
                <a:ext uri="{FF2B5EF4-FFF2-40B4-BE49-F238E27FC236}">
                  <a16:creationId xmlns:a16="http://schemas.microsoft.com/office/drawing/2014/main" id="{EE698079-B661-4F6B-BCE4-DC2A40DC1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5" name="Oval 313">
              <a:extLst>
                <a:ext uri="{FF2B5EF4-FFF2-40B4-BE49-F238E27FC236}">
                  <a16:creationId xmlns:a16="http://schemas.microsoft.com/office/drawing/2014/main" id="{6A72C1D5-BB1C-406C-ADAB-C731F1215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9446" name="Freeform 314">
              <a:extLst>
                <a:ext uri="{FF2B5EF4-FFF2-40B4-BE49-F238E27FC236}">
                  <a16:creationId xmlns:a16="http://schemas.microsoft.com/office/drawing/2014/main" id="{D3244E1E-F670-4F2A-9861-BF6142E46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7" name="AutoShape 315">
              <a:extLst>
                <a:ext uri="{FF2B5EF4-FFF2-40B4-BE49-F238E27FC236}">
                  <a16:creationId xmlns:a16="http://schemas.microsoft.com/office/drawing/2014/main" id="{DCDE4EAE-11C8-4A0B-91A6-356657E91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9448" name="AutoShape 316">
              <a:extLst>
                <a:ext uri="{FF2B5EF4-FFF2-40B4-BE49-F238E27FC236}">
                  <a16:creationId xmlns:a16="http://schemas.microsoft.com/office/drawing/2014/main" id="{A6F02B7F-E19D-46D1-B781-C548C69CB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9449" name="Oval 317">
              <a:extLst>
                <a:ext uri="{FF2B5EF4-FFF2-40B4-BE49-F238E27FC236}">
                  <a16:creationId xmlns:a16="http://schemas.microsoft.com/office/drawing/2014/main" id="{7A9382DA-CAE4-447C-870F-575B695B7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9450" name="Oval 318">
              <a:extLst>
                <a:ext uri="{FF2B5EF4-FFF2-40B4-BE49-F238E27FC236}">
                  <a16:creationId xmlns:a16="http://schemas.microsoft.com/office/drawing/2014/main" id="{3E21A145-BE9B-4678-A609-404C1C6C54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9451" name="Oval 319">
              <a:extLst>
                <a:ext uri="{FF2B5EF4-FFF2-40B4-BE49-F238E27FC236}">
                  <a16:creationId xmlns:a16="http://schemas.microsoft.com/office/drawing/2014/main" id="{4CE3190B-2D23-4EAC-A750-10B66C95F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9452" name="Rectangle 320">
              <a:extLst>
                <a:ext uri="{FF2B5EF4-FFF2-40B4-BE49-F238E27FC236}">
                  <a16:creationId xmlns:a16="http://schemas.microsoft.com/office/drawing/2014/main" id="{48DA247F-9110-4677-A67F-ACC05838C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99393" name="Group 321">
            <a:extLst>
              <a:ext uri="{FF2B5EF4-FFF2-40B4-BE49-F238E27FC236}">
                <a16:creationId xmlns:a16="http://schemas.microsoft.com/office/drawing/2014/main" id="{4BD835DA-C436-4F64-806A-4FAB06DCB91E}"/>
              </a:ext>
            </a:extLst>
          </p:cNvPr>
          <p:cNvGrpSpPr>
            <a:grpSpLocks/>
          </p:cNvGrpSpPr>
          <p:nvPr/>
        </p:nvGrpSpPr>
        <p:grpSpPr bwMode="auto">
          <a:xfrm>
            <a:off x="7135813" y="5867400"/>
            <a:ext cx="231775" cy="441325"/>
            <a:chOff x="4140" y="429"/>
            <a:chExt cx="1425" cy="2396"/>
          </a:xfrm>
        </p:grpSpPr>
        <p:sp>
          <p:nvSpPr>
            <p:cNvPr id="99397" name="Freeform 322">
              <a:extLst>
                <a:ext uri="{FF2B5EF4-FFF2-40B4-BE49-F238E27FC236}">
                  <a16:creationId xmlns:a16="http://schemas.microsoft.com/office/drawing/2014/main" id="{BD14DBA0-F66E-4B11-8FF9-E94BBA479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8" name="Rectangle 323">
              <a:extLst>
                <a:ext uri="{FF2B5EF4-FFF2-40B4-BE49-F238E27FC236}">
                  <a16:creationId xmlns:a16="http://schemas.microsoft.com/office/drawing/2014/main" id="{B5244928-D342-4F95-93BB-AE76612F5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9399" name="Freeform 324">
              <a:extLst>
                <a:ext uri="{FF2B5EF4-FFF2-40B4-BE49-F238E27FC236}">
                  <a16:creationId xmlns:a16="http://schemas.microsoft.com/office/drawing/2014/main" id="{0E186CAE-2276-498B-A026-3FFBCC312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0" name="Freeform 325">
              <a:extLst>
                <a:ext uri="{FF2B5EF4-FFF2-40B4-BE49-F238E27FC236}">
                  <a16:creationId xmlns:a16="http://schemas.microsoft.com/office/drawing/2014/main" id="{2302617C-E198-48D4-90F9-898B95A9F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1" name="Rectangle 326">
              <a:extLst>
                <a:ext uri="{FF2B5EF4-FFF2-40B4-BE49-F238E27FC236}">
                  <a16:creationId xmlns:a16="http://schemas.microsoft.com/office/drawing/2014/main" id="{C0432064-F8CD-4DDC-AF7D-BC3A81B76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9402" name="Group 327">
              <a:extLst>
                <a:ext uri="{FF2B5EF4-FFF2-40B4-BE49-F238E27FC236}">
                  <a16:creationId xmlns:a16="http://schemas.microsoft.com/office/drawing/2014/main" id="{0D39BD5E-2DF8-4811-8E0E-4A881E968A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9427" name="AutoShape 328">
                <a:extLst>
                  <a:ext uri="{FF2B5EF4-FFF2-40B4-BE49-F238E27FC236}">
                    <a16:creationId xmlns:a16="http://schemas.microsoft.com/office/drawing/2014/main" id="{C964E080-41AC-4907-AB03-428F9435A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9428" name="AutoShape 329">
                <a:extLst>
                  <a:ext uri="{FF2B5EF4-FFF2-40B4-BE49-F238E27FC236}">
                    <a16:creationId xmlns:a16="http://schemas.microsoft.com/office/drawing/2014/main" id="{E816F9D6-0785-4547-97E9-83A86CDD1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9403" name="Rectangle 330">
              <a:extLst>
                <a:ext uri="{FF2B5EF4-FFF2-40B4-BE49-F238E27FC236}">
                  <a16:creationId xmlns:a16="http://schemas.microsoft.com/office/drawing/2014/main" id="{9A16622D-851E-41C0-8DB7-5D6BFFD37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9404" name="Group 331">
              <a:extLst>
                <a:ext uri="{FF2B5EF4-FFF2-40B4-BE49-F238E27FC236}">
                  <a16:creationId xmlns:a16="http://schemas.microsoft.com/office/drawing/2014/main" id="{32C37EA5-FB70-42CB-B9A0-DCD463DD25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9425" name="AutoShape 332">
                <a:extLst>
                  <a:ext uri="{FF2B5EF4-FFF2-40B4-BE49-F238E27FC236}">
                    <a16:creationId xmlns:a16="http://schemas.microsoft.com/office/drawing/2014/main" id="{73844CE3-C792-462C-BED4-6D1C3FD4E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9426" name="AutoShape 333">
                <a:extLst>
                  <a:ext uri="{FF2B5EF4-FFF2-40B4-BE49-F238E27FC236}">
                    <a16:creationId xmlns:a16="http://schemas.microsoft.com/office/drawing/2014/main" id="{7F408C27-A63B-48E3-A98D-07CA68DA6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9405" name="Rectangle 334">
              <a:extLst>
                <a:ext uri="{FF2B5EF4-FFF2-40B4-BE49-F238E27FC236}">
                  <a16:creationId xmlns:a16="http://schemas.microsoft.com/office/drawing/2014/main" id="{7C317843-F999-4C27-95F7-29C905444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9406" name="Rectangle 335">
              <a:extLst>
                <a:ext uri="{FF2B5EF4-FFF2-40B4-BE49-F238E27FC236}">
                  <a16:creationId xmlns:a16="http://schemas.microsoft.com/office/drawing/2014/main" id="{E497133B-559A-4337-9B62-936299995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99407" name="Group 336">
              <a:extLst>
                <a:ext uri="{FF2B5EF4-FFF2-40B4-BE49-F238E27FC236}">
                  <a16:creationId xmlns:a16="http://schemas.microsoft.com/office/drawing/2014/main" id="{301E173A-6F43-43AC-8A44-165F035D94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9423" name="AutoShape 337">
                <a:extLst>
                  <a:ext uri="{FF2B5EF4-FFF2-40B4-BE49-F238E27FC236}">
                    <a16:creationId xmlns:a16="http://schemas.microsoft.com/office/drawing/2014/main" id="{3FF2420B-9E0B-4DAF-9C53-E1BCF607F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9424" name="AutoShape 338">
                <a:extLst>
                  <a:ext uri="{FF2B5EF4-FFF2-40B4-BE49-F238E27FC236}">
                    <a16:creationId xmlns:a16="http://schemas.microsoft.com/office/drawing/2014/main" id="{0EA534DA-163E-47AF-BAE2-55E319E302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9408" name="Freeform 339">
              <a:extLst>
                <a:ext uri="{FF2B5EF4-FFF2-40B4-BE49-F238E27FC236}">
                  <a16:creationId xmlns:a16="http://schemas.microsoft.com/office/drawing/2014/main" id="{4F284264-8AE6-462C-9D91-2A85275D9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9409" name="Group 340">
              <a:extLst>
                <a:ext uri="{FF2B5EF4-FFF2-40B4-BE49-F238E27FC236}">
                  <a16:creationId xmlns:a16="http://schemas.microsoft.com/office/drawing/2014/main" id="{5014F9FE-FC9F-4280-8245-3910DAC442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9421" name="AutoShape 341">
                <a:extLst>
                  <a:ext uri="{FF2B5EF4-FFF2-40B4-BE49-F238E27FC236}">
                    <a16:creationId xmlns:a16="http://schemas.microsoft.com/office/drawing/2014/main" id="{B3C0E997-E491-4B1E-A02A-D938228B0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99422" name="AutoShape 342">
                <a:extLst>
                  <a:ext uri="{FF2B5EF4-FFF2-40B4-BE49-F238E27FC236}">
                    <a16:creationId xmlns:a16="http://schemas.microsoft.com/office/drawing/2014/main" id="{059F06E1-A8B1-4297-AD29-F16AE93EB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99410" name="Rectangle 343">
              <a:extLst>
                <a:ext uri="{FF2B5EF4-FFF2-40B4-BE49-F238E27FC236}">
                  <a16:creationId xmlns:a16="http://schemas.microsoft.com/office/drawing/2014/main" id="{25B3AA3C-1650-44F3-B30C-C94D18250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9411" name="Freeform 344">
              <a:extLst>
                <a:ext uri="{FF2B5EF4-FFF2-40B4-BE49-F238E27FC236}">
                  <a16:creationId xmlns:a16="http://schemas.microsoft.com/office/drawing/2014/main" id="{F2301860-6B30-456C-8AD7-3A03DBDD9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2" name="Freeform 345">
              <a:extLst>
                <a:ext uri="{FF2B5EF4-FFF2-40B4-BE49-F238E27FC236}">
                  <a16:creationId xmlns:a16="http://schemas.microsoft.com/office/drawing/2014/main" id="{B7C261F0-77C7-4648-887C-5E5E650F2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3" name="Oval 346">
              <a:extLst>
                <a:ext uri="{FF2B5EF4-FFF2-40B4-BE49-F238E27FC236}">
                  <a16:creationId xmlns:a16="http://schemas.microsoft.com/office/drawing/2014/main" id="{F8B2EB66-26F5-4556-A9EE-C3C93C874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9414" name="Freeform 347">
              <a:extLst>
                <a:ext uri="{FF2B5EF4-FFF2-40B4-BE49-F238E27FC236}">
                  <a16:creationId xmlns:a16="http://schemas.microsoft.com/office/drawing/2014/main" id="{65BC8265-AB60-4371-9A9F-AD10A93DF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5" name="AutoShape 348">
              <a:extLst>
                <a:ext uri="{FF2B5EF4-FFF2-40B4-BE49-F238E27FC236}">
                  <a16:creationId xmlns:a16="http://schemas.microsoft.com/office/drawing/2014/main" id="{B6A13874-FBF7-455E-89A0-F2C50751C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9416" name="AutoShape 349">
              <a:extLst>
                <a:ext uri="{FF2B5EF4-FFF2-40B4-BE49-F238E27FC236}">
                  <a16:creationId xmlns:a16="http://schemas.microsoft.com/office/drawing/2014/main" id="{66B1E899-65AE-4B07-8972-CEA733FFD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9417" name="Oval 350">
              <a:extLst>
                <a:ext uri="{FF2B5EF4-FFF2-40B4-BE49-F238E27FC236}">
                  <a16:creationId xmlns:a16="http://schemas.microsoft.com/office/drawing/2014/main" id="{C9AD3B4B-5B07-4B46-9B22-8D262586B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9418" name="Oval 351">
              <a:extLst>
                <a:ext uri="{FF2B5EF4-FFF2-40B4-BE49-F238E27FC236}">
                  <a16:creationId xmlns:a16="http://schemas.microsoft.com/office/drawing/2014/main" id="{3CED6971-0762-4B3F-B090-966F64DC6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9419" name="Oval 352">
              <a:extLst>
                <a:ext uri="{FF2B5EF4-FFF2-40B4-BE49-F238E27FC236}">
                  <a16:creationId xmlns:a16="http://schemas.microsoft.com/office/drawing/2014/main" id="{87B1F773-B231-43CF-BE17-39129CA7E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9420" name="Rectangle 353">
              <a:extLst>
                <a:ext uri="{FF2B5EF4-FFF2-40B4-BE49-F238E27FC236}">
                  <a16:creationId xmlns:a16="http://schemas.microsoft.com/office/drawing/2014/main" id="{28ABBAD7-578D-47A5-9B04-49EE7AC65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99394" name="Group 354">
            <a:extLst>
              <a:ext uri="{FF2B5EF4-FFF2-40B4-BE49-F238E27FC236}">
                <a16:creationId xmlns:a16="http://schemas.microsoft.com/office/drawing/2014/main" id="{AD9C370F-722B-40D8-96DE-5A22B429AD04}"/>
              </a:ext>
            </a:extLst>
          </p:cNvPr>
          <p:cNvGrpSpPr>
            <a:grpSpLocks/>
          </p:cNvGrpSpPr>
          <p:nvPr/>
        </p:nvGrpSpPr>
        <p:grpSpPr bwMode="auto">
          <a:xfrm>
            <a:off x="661988" y="5605463"/>
            <a:ext cx="525462" cy="434975"/>
            <a:chOff x="-44" y="1473"/>
            <a:chExt cx="981" cy="1105"/>
          </a:xfrm>
        </p:grpSpPr>
        <p:pic>
          <p:nvPicPr>
            <p:cNvPr id="99395" name="Picture 355" descr="desktop_computer_stylized_medium">
              <a:extLst>
                <a:ext uri="{FF2B5EF4-FFF2-40B4-BE49-F238E27FC236}">
                  <a16:creationId xmlns:a16="http://schemas.microsoft.com/office/drawing/2014/main" id="{AB34DA6A-E63D-41EC-B05A-B51697DC61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396" name="Freeform 356">
              <a:extLst>
                <a:ext uri="{FF2B5EF4-FFF2-40B4-BE49-F238E27FC236}">
                  <a16:creationId xmlns:a16="http://schemas.microsoft.com/office/drawing/2014/main" id="{78C9E914-7378-4B52-BA18-AE919136562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58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0.00255 L -5.55556E-7 0.03542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3586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358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586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9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0.03542 L 0.0007 0.17802 L 0.08681 0.17894 L 0.04723 0.24191 L 0.19584 0.24191 " pathEditMode="relative" ptsTypes="AAAAA">
                                      <p:cBhvr>
                                        <p:cTn id="20" dur="2000" fill="hold"/>
                                        <p:tgtEl>
                                          <p:spTgt spid="3586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3586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8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586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9" presetID="0" presetClass="path" presetSubtype="0" accel="50000" decel="5000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9583 0.2419 L 0.23593 0.24144 " pathEditMode="relative" rAng="0" ptsTypes="AA">
                                      <p:cBhvr>
                                        <p:cTn id="30" dur="3000" fill="hold"/>
                                        <p:tgtEl>
                                          <p:spTgt spid="3586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97" y="-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0" presetClass="path" presetSubtype="0" accel="50000" decel="5000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3281 0.24075 L 0.30833 0.24075 L 0.34982 0.18056 " pathEditMode="relative" rAng="0" ptsTypes="AAA">
                                      <p:cBhvr>
                                        <p:cTn id="33" dur="2000" fill="hold"/>
                                        <p:tgtEl>
                                          <p:spTgt spid="3586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51" y="-3009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3586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8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358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42" presetID="0" presetClass="path" presetSubtype="0" accel="50000" decel="50000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4982 0.18056 L 0.3743 0.15278 L 0.46198 0.15278 L 0.46076 0.01621 " pathEditMode="relative" rAng="0" ptsTypes="AAAA">
                                      <p:cBhvr>
                                        <p:cTn id="43" dur="2000" fill="hold"/>
                                        <p:tgtEl>
                                          <p:spTgt spid="3586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608" y="-8218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5" dur="500"/>
                                        <p:tgtEl>
                                          <p:spTgt spid="3586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8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-1.11111E-6 L 0.03542 -1.11111E-6 L 0.03785 0.14306 L 0.11719 0.14468 L 0.0842 0.20648 L 0.34271 0.20648 L 0.4099 0.1169 L 0.49635 0.11852 L 0.49635 -0.01805 " pathEditMode="relative" ptsTypes="AAAAAAAAA">
                                      <p:cBhvr>
                                        <p:cTn id="48" dur="2000" fill="hold"/>
                                        <p:tgtEl>
                                          <p:spTgt spid="3586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50" presetID="9" presetClass="exit" presetSubtype="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3586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8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358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358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358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3586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358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358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5" dur="500"/>
                                        <p:tgtEl>
                                          <p:spTgt spid="358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8" dur="500"/>
                                        <p:tgtEl>
                                          <p:spTgt spid="358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1" dur="500"/>
                                        <p:tgtEl>
                                          <p:spTgt spid="358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4" dur="500"/>
                                        <p:tgtEl>
                                          <p:spTgt spid="358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634" grpId="0" animBg="1"/>
      <p:bldP spid="358634" grpId="1" animBg="1"/>
      <p:bldP spid="358634" grpId="2" animBg="1"/>
      <p:bldP spid="358634" grpId="3" animBg="1"/>
      <p:bldP spid="358634" grpId="4" animBg="1"/>
      <p:bldP spid="358634" grpId="5" animBg="1"/>
      <p:bldP spid="358634" grpId="6" animBg="1"/>
      <p:bldP spid="358635" grpId="0" animBg="1"/>
      <p:bldP spid="358635" grpId="1" animBg="1"/>
      <p:bldP spid="358636" grpId="0"/>
      <p:bldP spid="358636" grpId="1"/>
      <p:bldP spid="358637" grpId="0"/>
      <p:bldP spid="358637" grpId="1"/>
      <p:bldP spid="358648" grpId="0"/>
      <p:bldP spid="358651" grpId="0"/>
      <p:bldP spid="358656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Footer Placeholder 5">
            <a:extLst>
              <a:ext uri="{FF2B5EF4-FFF2-40B4-BE49-F238E27FC236}">
                <a16:creationId xmlns:a16="http://schemas.microsoft.com/office/drawing/2014/main" id="{2E6DCD28-661E-4D57-86C6-8B79903361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100355" name="Slide Number Placeholder 6">
            <a:extLst>
              <a:ext uri="{FF2B5EF4-FFF2-40B4-BE49-F238E27FC236}">
                <a16:creationId xmlns:a16="http://schemas.microsoft.com/office/drawing/2014/main" id="{FC36E179-50EB-48E2-9CAA-7BE10CC7C4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808ECD1A-B6FF-4AB7-9EB8-C54A86D6F033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00356" name="Line 245">
            <a:extLst>
              <a:ext uri="{FF2B5EF4-FFF2-40B4-BE49-F238E27FC236}">
                <a16:creationId xmlns:a16="http://schemas.microsoft.com/office/drawing/2014/main" id="{5AF9AB06-8BDC-4C89-B5F3-CAA5D5491CD3}"/>
              </a:ext>
            </a:extLst>
          </p:cNvPr>
          <p:cNvSpPr>
            <a:spLocks noChangeShapeType="1"/>
          </p:cNvSpPr>
          <p:nvPr/>
        </p:nvSpPr>
        <p:spPr bwMode="auto">
          <a:xfrm>
            <a:off x="5092700" y="1244600"/>
            <a:ext cx="0" cy="17160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57" name="Text Box 247">
            <a:extLst>
              <a:ext uri="{FF2B5EF4-FFF2-40B4-BE49-F238E27FC236}">
                <a16:creationId xmlns:a16="http://schemas.microsoft.com/office/drawing/2014/main" id="{CE7B5064-A249-4B4E-9037-CDF6AB5DE7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7413" y="1292225"/>
            <a:ext cx="460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  <a:cs typeface="Arial" panose="020B0604020202020204" pitchFamily="34" charset="0"/>
              </a:rPr>
              <a:t>R/2</a:t>
            </a:r>
          </a:p>
        </p:txBody>
      </p:sp>
      <p:sp>
        <p:nvSpPr>
          <p:cNvPr id="100358" name="Line 248">
            <a:extLst>
              <a:ext uri="{FF2B5EF4-FFF2-40B4-BE49-F238E27FC236}">
                <a16:creationId xmlns:a16="http://schemas.microsoft.com/office/drawing/2014/main" id="{33D772DD-9920-459C-A9D0-C9BDF4838656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6435725" y="114300"/>
            <a:ext cx="0" cy="26987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59" name="Text Box 253">
            <a:extLst>
              <a:ext uri="{FF2B5EF4-FFF2-40B4-BE49-F238E27FC236}">
                <a16:creationId xmlns:a16="http://schemas.microsoft.com/office/drawing/2014/main" id="{1E597C3F-E624-4F3A-B682-E461743FAAB5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475163" y="2027237"/>
            <a:ext cx="6175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Symbol" panose="05050102010706020507" pitchFamily="18" charset="2"/>
                <a:cs typeface="Arial" panose="020B0604020202020204" pitchFamily="34" charset="0"/>
              </a:rPr>
              <a:t>l</a:t>
            </a:r>
            <a:r>
              <a:rPr lang="en-US" altLang="en-US" sz="1800" baseline="-25000">
                <a:latin typeface="Arial" panose="020B0604020202020204" pitchFamily="34" charset="0"/>
                <a:cs typeface="Arial" panose="020B0604020202020204" pitchFamily="34" charset="0"/>
              </a:rPr>
              <a:t>out</a:t>
            </a:r>
          </a:p>
        </p:txBody>
      </p:sp>
      <p:sp>
        <p:nvSpPr>
          <p:cNvPr id="100360" name="Line 254">
            <a:extLst>
              <a:ext uri="{FF2B5EF4-FFF2-40B4-BE49-F238E27FC236}">
                <a16:creationId xmlns:a16="http://schemas.microsoft.com/office/drawing/2014/main" id="{4EC1B848-806C-43A9-9C87-4B52D34DEC56}"/>
              </a:ext>
            </a:extLst>
          </p:cNvPr>
          <p:cNvSpPr>
            <a:spLocks noChangeShapeType="1"/>
          </p:cNvSpPr>
          <p:nvPr/>
        </p:nvSpPr>
        <p:spPr bwMode="auto">
          <a:xfrm rot="10800000" flipH="1">
            <a:off x="5051425" y="1463675"/>
            <a:ext cx="1617663" cy="15240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0361" name="Group 255">
            <a:extLst>
              <a:ext uri="{FF2B5EF4-FFF2-40B4-BE49-F238E27FC236}">
                <a16:creationId xmlns:a16="http://schemas.microsoft.com/office/drawing/2014/main" id="{76256387-DEBE-4880-942E-60F480262347}"/>
              </a:ext>
            </a:extLst>
          </p:cNvPr>
          <p:cNvGrpSpPr>
            <a:grpSpLocks/>
          </p:cNvGrpSpPr>
          <p:nvPr/>
        </p:nvGrpSpPr>
        <p:grpSpPr bwMode="auto">
          <a:xfrm>
            <a:off x="6646863" y="1479550"/>
            <a:ext cx="2260600" cy="1479550"/>
            <a:chOff x="4187" y="932"/>
            <a:chExt cx="1424" cy="932"/>
          </a:xfrm>
        </p:grpSpPr>
        <p:sp>
          <p:nvSpPr>
            <p:cNvPr id="100372" name="Line 256">
              <a:extLst>
                <a:ext uri="{FF2B5EF4-FFF2-40B4-BE49-F238E27FC236}">
                  <a16:creationId xmlns:a16="http://schemas.microsoft.com/office/drawing/2014/main" id="{C92098DC-55D2-4213-995D-869A95FFE77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4196" y="932"/>
              <a:ext cx="0" cy="9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3" name="Oval 257">
              <a:extLst>
                <a:ext uri="{FF2B5EF4-FFF2-40B4-BE49-F238E27FC236}">
                  <a16:creationId xmlns:a16="http://schemas.microsoft.com/office/drawing/2014/main" id="{9DE1B8BF-8D2E-4F89-9BB1-DFFD24509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7" y="1026"/>
              <a:ext cx="56" cy="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74" name="Text Box 258">
              <a:extLst>
                <a:ext uri="{FF2B5EF4-FFF2-40B4-BE49-F238E27FC236}">
                  <a16:creationId xmlns:a16="http://schemas.microsoft.com/office/drawing/2014/main" id="{268AA98B-562F-4646-B01A-BD0EDCD176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26" y="1106"/>
              <a:ext cx="1185" cy="7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when sending at R/2, some packets are retransmissions including duplicated that are delivered!</a:t>
              </a:r>
            </a:p>
          </p:txBody>
        </p:sp>
        <p:sp>
          <p:nvSpPr>
            <p:cNvPr id="100375" name="Line 259">
              <a:extLst>
                <a:ext uri="{FF2B5EF4-FFF2-40B4-BE49-F238E27FC236}">
                  <a16:creationId xmlns:a16="http://schemas.microsoft.com/office/drawing/2014/main" id="{C7EA88A6-0988-449C-A0BE-53A8445C47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201" y="1033"/>
              <a:ext cx="245" cy="1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00362" name="Freeform 260">
            <a:extLst>
              <a:ext uri="{FF2B5EF4-FFF2-40B4-BE49-F238E27FC236}">
                <a16:creationId xmlns:a16="http://schemas.microsoft.com/office/drawing/2014/main" id="{51283972-78DA-4DDB-88BE-C1C88F00A6EA}"/>
              </a:ext>
            </a:extLst>
          </p:cNvPr>
          <p:cNvSpPr>
            <a:spLocks/>
          </p:cNvSpPr>
          <p:nvPr/>
        </p:nvSpPr>
        <p:spPr bwMode="auto">
          <a:xfrm>
            <a:off x="5089525" y="1571625"/>
            <a:ext cx="2535238" cy="1382713"/>
          </a:xfrm>
          <a:custGeom>
            <a:avLst/>
            <a:gdLst>
              <a:gd name="T0" fmla="*/ 0 w 1597"/>
              <a:gd name="T1" fmla="*/ 2147483646 h 871"/>
              <a:gd name="T2" fmla="*/ 2147483646 w 1597"/>
              <a:gd name="T3" fmla="*/ 2147483646 h 871"/>
              <a:gd name="T4" fmla="*/ 2147483646 w 1597"/>
              <a:gd name="T5" fmla="*/ 2147483646 h 871"/>
              <a:gd name="T6" fmla="*/ 2147483646 w 1597"/>
              <a:gd name="T7" fmla="*/ 2147483646 h 87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97" h="871">
                <a:moveTo>
                  <a:pt x="0" y="871"/>
                </a:moveTo>
                <a:cubicBezTo>
                  <a:pt x="166" y="737"/>
                  <a:pt x="664" y="154"/>
                  <a:pt x="994" y="66"/>
                </a:cubicBezTo>
                <a:cubicBezTo>
                  <a:pt x="1172" y="20"/>
                  <a:pt x="1158" y="4"/>
                  <a:pt x="1466" y="2"/>
                </a:cubicBezTo>
                <a:cubicBezTo>
                  <a:pt x="1596" y="0"/>
                  <a:pt x="1570" y="3"/>
                  <a:pt x="1597" y="3"/>
                </a:cubicBezTo>
              </a:path>
            </a:pathLst>
          </a:custGeom>
          <a:noFill/>
          <a:ln w="28575" cap="flat" cmpd="sng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0363" name="Rectangle 261">
            <a:extLst>
              <a:ext uri="{FF2B5EF4-FFF2-40B4-BE49-F238E27FC236}">
                <a16:creationId xmlns:a16="http://schemas.microsoft.com/office/drawing/2014/main" id="{21B39A9C-957A-4E22-AE33-2AC018C8F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063" y="3836988"/>
            <a:ext cx="8143875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685800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SzPct val="65000"/>
              <a:buFont typeface="Wingdings" panose="05000000000000000000" pitchFamily="2" charset="2"/>
              <a:buNone/>
            </a:pPr>
            <a:r>
              <a:rPr lang="ja-JP" altLang="en-US" sz="2800">
                <a:solidFill>
                  <a:srgbClr val="CC0000"/>
                </a:solidFill>
              </a:rPr>
              <a:t>“</a:t>
            </a:r>
            <a:r>
              <a:rPr lang="en-US" altLang="ja-JP" sz="2800">
                <a:solidFill>
                  <a:srgbClr val="CC0000"/>
                </a:solidFill>
              </a:rPr>
              <a:t>costs</a:t>
            </a:r>
            <a:r>
              <a:rPr lang="ja-JP" altLang="en-US" sz="2800">
                <a:solidFill>
                  <a:srgbClr val="CC0000"/>
                </a:solidFill>
              </a:rPr>
              <a:t>”</a:t>
            </a:r>
            <a:r>
              <a:rPr lang="en-US" altLang="ja-JP" sz="2800">
                <a:solidFill>
                  <a:srgbClr val="CC0000"/>
                </a:solidFill>
              </a:rPr>
              <a:t> of congestion:</a:t>
            </a:r>
            <a:r>
              <a:rPr lang="en-US" altLang="ja-JP" sz="2800"/>
              <a:t> </a:t>
            </a:r>
          </a:p>
          <a:p>
            <a:r>
              <a:rPr lang="en-US" altLang="en-US" sz="2400"/>
              <a:t>more work (retrans) for given </a:t>
            </a:r>
            <a:r>
              <a:rPr lang="ja-JP" altLang="en-US" sz="2400"/>
              <a:t>“</a:t>
            </a:r>
            <a:r>
              <a:rPr lang="en-US" altLang="ja-JP" sz="2400"/>
              <a:t>goodput</a:t>
            </a:r>
            <a:r>
              <a:rPr lang="ja-JP" altLang="en-US" sz="2400"/>
              <a:t>”</a:t>
            </a:r>
            <a:endParaRPr lang="en-US" altLang="ja-JP" sz="2400"/>
          </a:p>
          <a:p>
            <a:r>
              <a:rPr lang="en-US" altLang="en-US" sz="2400"/>
              <a:t>unneeded retransmissions: link carries multiple copies of pkt</a:t>
            </a:r>
          </a:p>
          <a:p>
            <a:pPr lvl="1"/>
            <a:r>
              <a:rPr lang="en-US" altLang="en-US" sz="2400"/>
              <a:t>decreasing goodput</a:t>
            </a:r>
          </a:p>
          <a:p>
            <a:pPr>
              <a:buSzPct val="65000"/>
              <a:buFont typeface="Wingdings" panose="05000000000000000000" pitchFamily="2" charset="2"/>
              <a:buChar char="v"/>
            </a:pPr>
            <a:endParaRPr lang="en-US" altLang="en-US" sz="2400"/>
          </a:p>
        </p:txBody>
      </p:sp>
      <p:sp>
        <p:nvSpPr>
          <p:cNvPr id="100364" name="Line 262">
            <a:extLst>
              <a:ext uri="{FF2B5EF4-FFF2-40B4-BE49-F238E27FC236}">
                <a16:creationId xmlns:a16="http://schemas.microsoft.com/office/drawing/2014/main" id="{B8EAA9F7-CA71-447E-9DDA-26882633DDC5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985669" y="2067719"/>
            <a:ext cx="0" cy="17986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5" name="Text Box 263">
            <a:extLst>
              <a:ext uri="{FF2B5EF4-FFF2-40B4-BE49-F238E27FC236}">
                <a16:creationId xmlns:a16="http://schemas.microsoft.com/office/drawing/2014/main" id="{9B3B22E2-7820-4364-BE38-7CD6A2537C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0013" y="2930525"/>
            <a:ext cx="460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  <a:cs typeface="Arial" panose="020B0604020202020204" pitchFamily="34" charset="0"/>
              </a:rPr>
              <a:t>R/2</a:t>
            </a:r>
          </a:p>
        </p:txBody>
      </p:sp>
      <p:grpSp>
        <p:nvGrpSpPr>
          <p:cNvPr id="100366" name="Group 264">
            <a:extLst>
              <a:ext uri="{FF2B5EF4-FFF2-40B4-BE49-F238E27FC236}">
                <a16:creationId xmlns:a16="http://schemas.microsoft.com/office/drawing/2014/main" id="{CF8B82A9-E9DA-46BE-B8E6-31689D2DFB70}"/>
              </a:ext>
            </a:extLst>
          </p:cNvPr>
          <p:cNvGrpSpPr>
            <a:grpSpLocks/>
          </p:cNvGrpSpPr>
          <p:nvPr/>
        </p:nvGrpSpPr>
        <p:grpSpPr bwMode="auto">
          <a:xfrm>
            <a:off x="5656263" y="2954338"/>
            <a:ext cx="427037" cy="366712"/>
            <a:chOff x="3655" y="1791"/>
            <a:chExt cx="269" cy="231"/>
          </a:xfrm>
        </p:grpSpPr>
        <p:sp>
          <p:nvSpPr>
            <p:cNvPr id="100370" name="Text Box 265">
              <a:extLst>
                <a:ext uri="{FF2B5EF4-FFF2-40B4-BE49-F238E27FC236}">
                  <a16:creationId xmlns:a16="http://schemas.microsoft.com/office/drawing/2014/main" id="{D76E379B-291C-4BB9-8DB2-659998AF1D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5" y="1791"/>
              <a:ext cx="269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Symbol" panose="05050102010706020507" pitchFamily="18" charset="2"/>
                  <a:cs typeface="Arial" panose="020B0604020202020204" pitchFamily="34" charset="0"/>
                </a:rPr>
                <a:t>l</a:t>
              </a:r>
              <a:r>
                <a:rPr lang="en-US" altLang="en-US" sz="1800" baseline="-25000">
                  <a:latin typeface="Arial" panose="020B0604020202020204" pitchFamily="34" charset="0"/>
                  <a:cs typeface="Arial" panose="020B0604020202020204" pitchFamily="34" charset="0"/>
                </a:rPr>
                <a:t>in</a:t>
              </a:r>
            </a:p>
          </p:txBody>
        </p:sp>
        <p:sp>
          <p:nvSpPr>
            <p:cNvPr id="100371" name="Line 266">
              <a:extLst>
                <a:ext uri="{FF2B5EF4-FFF2-40B4-BE49-F238E27FC236}">
                  <a16:creationId xmlns:a16="http://schemas.microsoft.com/office/drawing/2014/main" id="{2CFC6A2C-2756-4603-98EC-5B4A3B40D4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10" y="1846"/>
              <a:ext cx="24" cy="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00367" name="Picture 270" descr="underline_base">
            <a:extLst>
              <a:ext uri="{FF2B5EF4-FFF2-40B4-BE49-F238E27FC236}">
                <a16:creationId xmlns:a16="http://schemas.microsoft.com/office/drawing/2014/main" id="{B7E9E256-823F-446F-A073-DA71618AECC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9575" y="784225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24" name="Rectangle 271">
            <a:extLst>
              <a:ext uri="{FF2B5EF4-FFF2-40B4-BE49-F238E27FC236}">
                <a16:creationId xmlns:a16="http://schemas.microsoft.com/office/drawing/2014/main" id="{6CF3236F-4392-4574-8880-6046E17D51A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0200" y="115888"/>
            <a:ext cx="7772400" cy="873125"/>
          </a:xfrm>
        </p:spPr>
        <p:txBody>
          <a:bodyPr/>
          <a:lstStyle/>
          <a:p>
            <a:pPr>
              <a:defRPr/>
            </a:pPr>
            <a:r>
              <a:rPr lang="en-US" sz="3600">
                <a:ea typeface="ＭＳ Ｐゴシック" charset="0"/>
                <a:cs typeface="+mj-cs"/>
              </a:rPr>
              <a:t>Causes/costs of congestion: scenario 2</a:t>
            </a:r>
            <a:r>
              <a:rPr lang="en-US">
                <a:ea typeface="ＭＳ Ｐゴシック" charset="0"/>
                <a:cs typeface="+mj-cs"/>
              </a:rPr>
              <a:t> </a:t>
            </a:r>
          </a:p>
        </p:txBody>
      </p:sp>
      <p:sp>
        <p:nvSpPr>
          <p:cNvPr id="24" name="Rectangle 281">
            <a:extLst>
              <a:ext uri="{FF2B5EF4-FFF2-40B4-BE49-F238E27FC236}">
                <a16:creationId xmlns:a16="http://schemas.microsoft.com/office/drawing/2014/main" id="{40F20C48-3763-4CD5-AD71-8FC451342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1039813"/>
            <a:ext cx="4310063" cy="191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000099"/>
                </a:solidFill>
                <a:latin typeface="Gill Sans MT" charset="0"/>
                <a:ea typeface="ＭＳ Ｐゴシック" charset="0"/>
              </a:rPr>
              <a:t>Realistic: </a:t>
            </a: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duplicates</a:t>
            </a:r>
            <a:r>
              <a:rPr lang="en-US" sz="2400" dirty="0">
                <a:latin typeface="Gill Sans MT" charset="0"/>
                <a:ea typeface="ＭＳ Ｐゴシック" charset="0"/>
              </a:rPr>
              <a:t> </a:t>
            </a:r>
          </a:p>
          <a:p>
            <a:pPr marL="292100" indent="-2921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packets can be lost, dropped at router due  to full buffers</a:t>
            </a:r>
          </a:p>
          <a:p>
            <a:pPr marL="292100" indent="-2921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sender times out prematurely, sending </a:t>
            </a:r>
            <a:r>
              <a:rPr lang="en-US" sz="2400" i="1" dirty="0">
                <a:solidFill>
                  <a:srgbClr val="000099"/>
                </a:solidFill>
                <a:latin typeface="Gill Sans MT" charset="0"/>
                <a:ea typeface="ＭＳ Ｐゴシック" charset="0"/>
              </a:rPr>
              <a:t>two</a:t>
            </a:r>
            <a:r>
              <a:rPr lang="en-US" sz="2400" i="1" dirty="0">
                <a:latin typeface="Gill Sans MT" charset="0"/>
                <a:ea typeface="ＭＳ Ｐゴシック" charset="0"/>
              </a:rPr>
              <a:t> </a:t>
            </a:r>
            <a:r>
              <a:rPr lang="en-US" sz="2400" dirty="0">
                <a:latin typeface="Gill Sans MT" charset="0"/>
                <a:ea typeface="ＭＳ Ｐゴシック" charset="0"/>
              </a:rPr>
              <a:t>copies, both of which are delivered</a:t>
            </a:r>
            <a:endParaRPr lang="en-US" sz="2800" dirty="0">
              <a:latin typeface="Gill Sans MT" charset="0"/>
              <a:ea typeface="ＭＳ Ｐゴシック" charset="0"/>
            </a:endParaRP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800" dirty="0">
              <a:latin typeface="Gill Sans MT" charset="0"/>
              <a:ea typeface="ＭＳ Ｐゴシック" charset="0"/>
            </a:endParaRP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Footer Placeholder 5">
            <a:extLst>
              <a:ext uri="{FF2B5EF4-FFF2-40B4-BE49-F238E27FC236}">
                <a16:creationId xmlns:a16="http://schemas.microsoft.com/office/drawing/2014/main" id="{2C7305D6-05EE-43FA-B0AD-5E54B7B666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101379" name="Slide Number Placeholder 6">
            <a:extLst>
              <a:ext uri="{FF2B5EF4-FFF2-40B4-BE49-F238E27FC236}">
                <a16:creationId xmlns:a16="http://schemas.microsoft.com/office/drawing/2014/main" id="{9013CB7C-39DE-423F-8D67-A957BA4506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8132D3AF-7FDF-4E9E-9016-DE8A72081BD5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01380" name="Freeform 354">
            <a:extLst>
              <a:ext uri="{FF2B5EF4-FFF2-40B4-BE49-F238E27FC236}">
                <a16:creationId xmlns:a16="http://schemas.microsoft.com/office/drawing/2014/main" id="{DF68B1AB-9C3D-4871-B2FF-5B996E4399B2}"/>
              </a:ext>
            </a:extLst>
          </p:cNvPr>
          <p:cNvSpPr>
            <a:spLocks/>
          </p:cNvSpPr>
          <p:nvPr/>
        </p:nvSpPr>
        <p:spPr bwMode="auto">
          <a:xfrm flipH="1">
            <a:off x="2568575" y="3136900"/>
            <a:ext cx="236538" cy="1014413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81" name="Freeform 350">
            <a:extLst>
              <a:ext uri="{FF2B5EF4-FFF2-40B4-BE49-F238E27FC236}">
                <a16:creationId xmlns:a16="http://schemas.microsoft.com/office/drawing/2014/main" id="{CDF787E3-FE00-495E-A5D3-B87F1FE6E7DE}"/>
              </a:ext>
            </a:extLst>
          </p:cNvPr>
          <p:cNvSpPr>
            <a:spLocks/>
          </p:cNvSpPr>
          <p:nvPr/>
        </p:nvSpPr>
        <p:spPr bwMode="auto">
          <a:xfrm flipH="1">
            <a:off x="552450" y="5118100"/>
            <a:ext cx="236538" cy="1014413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82" name="Freeform 347">
            <a:extLst>
              <a:ext uri="{FF2B5EF4-FFF2-40B4-BE49-F238E27FC236}">
                <a16:creationId xmlns:a16="http://schemas.microsoft.com/office/drawing/2014/main" id="{325CC383-F59F-4E4F-B516-7488171EEE50}"/>
              </a:ext>
            </a:extLst>
          </p:cNvPr>
          <p:cNvSpPr>
            <a:spLocks/>
          </p:cNvSpPr>
          <p:nvPr/>
        </p:nvSpPr>
        <p:spPr bwMode="auto">
          <a:xfrm>
            <a:off x="6810375" y="5316538"/>
            <a:ext cx="236538" cy="1014412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83" name="Freeform 344">
            <a:extLst>
              <a:ext uri="{FF2B5EF4-FFF2-40B4-BE49-F238E27FC236}">
                <a16:creationId xmlns:a16="http://schemas.microsoft.com/office/drawing/2014/main" id="{E43DD546-E8CF-40F9-80BF-0CDF9EA0F641}"/>
              </a:ext>
            </a:extLst>
          </p:cNvPr>
          <p:cNvSpPr>
            <a:spLocks/>
          </p:cNvSpPr>
          <p:nvPr/>
        </p:nvSpPr>
        <p:spPr bwMode="auto">
          <a:xfrm>
            <a:off x="7243763" y="3302000"/>
            <a:ext cx="236537" cy="1014413"/>
          </a:xfrm>
          <a:custGeom>
            <a:avLst/>
            <a:gdLst>
              <a:gd name="T0" fmla="*/ 2147483646 w 366"/>
              <a:gd name="T1" fmla="*/ 2147483646 h 1284"/>
              <a:gd name="T2" fmla="*/ 2147483646 w 366"/>
              <a:gd name="T3" fmla="*/ 0 h 1284"/>
              <a:gd name="T4" fmla="*/ 0 w 366"/>
              <a:gd name="T5" fmla="*/ 2147483646 h 1284"/>
              <a:gd name="T6" fmla="*/ 2147483646 w 366"/>
              <a:gd name="T7" fmla="*/ 2147483646 h 1284"/>
              <a:gd name="T8" fmla="*/ 2147483646 w 366"/>
              <a:gd name="T9" fmla="*/ 2147483646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40" name="Rectangle 3">
            <a:extLst>
              <a:ext uri="{FF2B5EF4-FFF2-40B4-BE49-F238E27FC236}">
                <a16:creationId xmlns:a16="http://schemas.microsoft.com/office/drawing/2014/main" id="{F1B31DC7-375F-4038-B94D-8DEC3C5F6F74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606425" y="1273175"/>
            <a:ext cx="8334375" cy="1247775"/>
          </a:xfrm>
        </p:spPr>
        <p:txBody>
          <a:bodyPr/>
          <a:lstStyle/>
          <a:p>
            <a:pPr>
              <a:buFont typeface="Wingdings" charset="2"/>
              <a:buChar char="§"/>
              <a:defRPr/>
            </a:pPr>
            <a:r>
              <a:rPr lang="en-US" sz="2400">
                <a:ea typeface="ＭＳ Ｐゴシック" charset="0"/>
                <a:cs typeface="+mn-cs"/>
              </a:rPr>
              <a:t>four senders</a:t>
            </a:r>
          </a:p>
          <a:p>
            <a:pPr>
              <a:buFont typeface="Wingdings" charset="2"/>
              <a:buChar char="§"/>
              <a:defRPr/>
            </a:pPr>
            <a:r>
              <a:rPr lang="en-US" sz="2400">
                <a:ea typeface="ＭＳ Ｐゴシック" charset="0"/>
                <a:cs typeface="+mn-cs"/>
              </a:rPr>
              <a:t>multihop paths</a:t>
            </a:r>
          </a:p>
          <a:p>
            <a:pPr>
              <a:buFont typeface="Wingdings" charset="2"/>
              <a:buChar char="§"/>
              <a:defRPr/>
            </a:pPr>
            <a:r>
              <a:rPr lang="en-US" sz="2400">
                <a:ea typeface="ＭＳ Ｐゴシック" charset="0"/>
                <a:cs typeface="+mn-cs"/>
              </a:rPr>
              <a:t>timeout/retransmit</a:t>
            </a:r>
          </a:p>
          <a:p>
            <a:pPr>
              <a:buFont typeface="Wingdings" charset="2"/>
              <a:buChar char="§"/>
              <a:defRPr/>
            </a:pPr>
            <a:endParaRPr lang="en-US">
              <a:ea typeface="ＭＳ Ｐゴシック" charset="0"/>
              <a:cs typeface="+mn-cs"/>
            </a:endParaRPr>
          </a:p>
        </p:txBody>
      </p:sp>
      <p:sp>
        <p:nvSpPr>
          <p:cNvPr id="101385" name="Rectangle 7">
            <a:extLst>
              <a:ext uri="{FF2B5EF4-FFF2-40B4-BE49-F238E27FC236}">
                <a16:creationId xmlns:a16="http://schemas.microsoft.com/office/drawing/2014/main" id="{25395E27-F6F3-49D3-B059-03F8FD1FB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1325" y="1106488"/>
            <a:ext cx="4373563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SzPct val="65000"/>
              <a:buFont typeface="Wingdings" panose="05000000000000000000" pitchFamily="2" charset="2"/>
              <a:buNone/>
            </a:pPr>
            <a:r>
              <a:rPr lang="en-US" altLang="en-US" sz="2800" u="sng">
                <a:solidFill>
                  <a:srgbClr val="CC0000"/>
                </a:solidFill>
              </a:rPr>
              <a:t>Q:</a:t>
            </a:r>
            <a:r>
              <a:rPr lang="en-US" altLang="en-US" sz="2400">
                <a:solidFill>
                  <a:srgbClr val="FF0000"/>
                </a:solidFill>
              </a:rPr>
              <a:t> </a:t>
            </a:r>
            <a:r>
              <a:rPr lang="en-US" altLang="en-US" sz="2400"/>
              <a:t>what happens as </a:t>
            </a:r>
            <a:r>
              <a:rPr lang="en-US" altLang="en-US" sz="2400">
                <a:solidFill>
                  <a:srgbClr val="CC0000"/>
                </a:solidFill>
                <a:latin typeface="Symbol" panose="05050102010706020507" pitchFamily="18" charset="2"/>
              </a:rPr>
              <a:t>l</a:t>
            </a:r>
            <a:r>
              <a:rPr lang="en-US" altLang="en-US" sz="2400" baseline="-25000">
                <a:solidFill>
                  <a:srgbClr val="CC0000"/>
                </a:solidFill>
              </a:rPr>
              <a:t>in</a:t>
            </a:r>
            <a:r>
              <a:rPr lang="en-US" altLang="en-US" sz="2400">
                <a:solidFill>
                  <a:srgbClr val="CC0000"/>
                </a:solidFill>
              </a:rPr>
              <a:t> </a:t>
            </a:r>
            <a:r>
              <a:rPr lang="en-US" altLang="en-US" sz="2400"/>
              <a:t>and </a:t>
            </a:r>
            <a:r>
              <a:rPr lang="en-US" altLang="en-US" sz="2400">
                <a:solidFill>
                  <a:srgbClr val="CC0000"/>
                </a:solidFill>
                <a:latin typeface="Symbol" panose="05050102010706020507" pitchFamily="18" charset="2"/>
              </a:rPr>
              <a:t>l</a:t>
            </a:r>
            <a:r>
              <a:rPr lang="en-US" altLang="en-US" sz="2400" baseline="-25000">
                <a:solidFill>
                  <a:srgbClr val="CC0000"/>
                </a:solidFill>
              </a:rPr>
              <a:t>in</a:t>
            </a:r>
            <a:r>
              <a:rPr lang="ja-JP" altLang="en-US" sz="2400" b="1" baseline="30000">
                <a:solidFill>
                  <a:srgbClr val="CC0000"/>
                </a:solidFill>
                <a:latin typeface="Arial" panose="020B0604020202020204" pitchFamily="34" charset="0"/>
              </a:rPr>
              <a:t>’</a:t>
            </a:r>
            <a:r>
              <a:rPr lang="en-US" altLang="ja-JP" sz="2400"/>
              <a:t> increase</a:t>
            </a:r>
            <a:r>
              <a:rPr lang="en-US" altLang="ja-JP" sz="2400">
                <a:solidFill>
                  <a:srgbClr val="FF0000"/>
                </a:solidFill>
              </a:rPr>
              <a:t> ?</a:t>
            </a:r>
            <a:endParaRPr lang="en-US" altLang="en-US" sz="2400">
              <a:solidFill>
                <a:srgbClr val="FF0000"/>
              </a:solidFill>
            </a:endParaRPr>
          </a:p>
        </p:txBody>
      </p:sp>
      <p:sp>
        <p:nvSpPr>
          <p:cNvPr id="101386" name="Text Box 14">
            <a:extLst>
              <a:ext uri="{FF2B5EF4-FFF2-40B4-BE49-F238E27FC236}">
                <a16:creationId xmlns:a16="http://schemas.microsoft.com/office/drawing/2014/main" id="{8B541D98-F8EB-4866-AB7B-B552496B7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950" y="3822700"/>
            <a:ext cx="1912938" cy="395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tx2"/>
                </a:solidFill>
                <a:latin typeface="Arial" panose="020B0604020202020204" pitchFamily="34" charset="0"/>
              </a:rPr>
              <a:t>finite shared output link buffers</a:t>
            </a:r>
            <a:endParaRPr lang="en-US" altLang="en-US" sz="16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101387" name="Line 15">
            <a:extLst>
              <a:ext uri="{FF2B5EF4-FFF2-40B4-BE49-F238E27FC236}">
                <a16:creationId xmlns:a16="http://schemas.microsoft.com/office/drawing/2014/main" id="{14FA9CE1-27BE-49DD-A0F2-6CB7502287B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59088" y="4203700"/>
            <a:ext cx="923925" cy="8667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88" name="Line 16">
            <a:extLst>
              <a:ext uri="{FF2B5EF4-FFF2-40B4-BE49-F238E27FC236}">
                <a16:creationId xmlns:a16="http://schemas.microsoft.com/office/drawing/2014/main" id="{FABB5916-87E3-4197-AF24-72A3578697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44863" y="4203700"/>
            <a:ext cx="438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1389" name="Group 58">
            <a:extLst>
              <a:ext uri="{FF2B5EF4-FFF2-40B4-BE49-F238E27FC236}">
                <a16:creationId xmlns:a16="http://schemas.microsoft.com/office/drawing/2014/main" id="{16BABA29-58AE-425A-A966-4010FC7E6583}"/>
              </a:ext>
            </a:extLst>
          </p:cNvPr>
          <p:cNvGrpSpPr>
            <a:grpSpLocks/>
          </p:cNvGrpSpPr>
          <p:nvPr/>
        </p:nvGrpSpPr>
        <p:grpSpPr bwMode="auto">
          <a:xfrm>
            <a:off x="2798763" y="3184525"/>
            <a:ext cx="650875" cy="904875"/>
            <a:chOff x="12762" y="10336"/>
            <a:chExt cx="1027" cy="1700"/>
          </a:xfrm>
        </p:grpSpPr>
        <p:sp>
          <p:nvSpPr>
            <p:cNvPr id="101710" name="Rectangle 59">
              <a:extLst>
                <a:ext uri="{FF2B5EF4-FFF2-40B4-BE49-F238E27FC236}">
                  <a16:creationId xmlns:a16="http://schemas.microsoft.com/office/drawing/2014/main" id="{E60C97DF-2881-4729-977C-279D4AEE0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1711" name="Rectangle 60">
              <a:extLst>
                <a:ext uri="{FF2B5EF4-FFF2-40B4-BE49-F238E27FC236}">
                  <a16:creationId xmlns:a16="http://schemas.microsoft.com/office/drawing/2014/main" id="{163F8F0B-37C8-4E84-B1BA-6D6E325C4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1712" name="Line 61">
              <a:extLst>
                <a:ext uri="{FF2B5EF4-FFF2-40B4-BE49-F238E27FC236}">
                  <a16:creationId xmlns:a16="http://schemas.microsoft.com/office/drawing/2014/main" id="{7717E6AB-CF68-4F67-B48B-99695DD60D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13" name="Line 62">
              <a:extLst>
                <a:ext uri="{FF2B5EF4-FFF2-40B4-BE49-F238E27FC236}">
                  <a16:creationId xmlns:a16="http://schemas.microsoft.com/office/drawing/2014/main" id="{04A13A91-5B1E-4047-AFD5-A0BAE53DE7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14" name="Line 63">
              <a:extLst>
                <a:ext uri="{FF2B5EF4-FFF2-40B4-BE49-F238E27FC236}">
                  <a16:creationId xmlns:a16="http://schemas.microsoft.com/office/drawing/2014/main" id="{F4810E2C-425A-4D56-ABD7-34BD1A8853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15" name="Line 64">
              <a:extLst>
                <a:ext uri="{FF2B5EF4-FFF2-40B4-BE49-F238E27FC236}">
                  <a16:creationId xmlns:a16="http://schemas.microsoft.com/office/drawing/2014/main" id="{B65CCC6A-0732-4EB6-9717-3499926AF9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1390" name="Text Box 65">
            <a:extLst>
              <a:ext uri="{FF2B5EF4-FFF2-40B4-BE49-F238E27FC236}">
                <a16:creationId xmlns:a16="http://schemas.microsoft.com/office/drawing/2014/main" id="{DCC0959C-8A47-4F7A-9C49-0A58D077D7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338" y="2870200"/>
            <a:ext cx="735012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chemeClr val="tx2"/>
                </a:solidFill>
                <a:latin typeface="Arial" panose="020B0604020202020204" pitchFamily="34" charset="0"/>
              </a:rPr>
              <a:t>Host A</a:t>
            </a:r>
          </a:p>
        </p:txBody>
      </p:sp>
      <p:sp>
        <p:nvSpPr>
          <p:cNvPr id="101391" name="Line 67">
            <a:extLst>
              <a:ext uri="{FF2B5EF4-FFF2-40B4-BE49-F238E27FC236}">
                <a16:creationId xmlns:a16="http://schemas.microsoft.com/office/drawing/2014/main" id="{BAF9FE7C-83A4-48E9-9961-EA6B7338952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04950" y="6184900"/>
            <a:ext cx="1458913" cy="111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1392" name="Group 109">
            <a:extLst>
              <a:ext uri="{FF2B5EF4-FFF2-40B4-BE49-F238E27FC236}">
                <a16:creationId xmlns:a16="http://schemas.microsoft.com/office/drawing/2014/main" id="{C76B7423-C694-48E2-8362-9B4942B90F01}"/>
              </a:ext>
            </a:extLst>
          </p:cNvPr>
          <p:cNvGrpSpPr>
            <a:grpSpLocks/>
          </p:cNvGrpSpPr>
          <p:nvPr/>
        </p:nvGrpSpPr>
        <p:grpSpPr bwMode="auto">
          <a:xfrm>
            <a:off x="788988" y="5156200"/>
            <a:ext cx="650875" cy="904875"/>
            <a:chOff x="12762" y="10336"/>
            <a:chExt cx="1027" cy="1700"/>
          </a:xfrm>
        </p:grpSpPr>
        <p:sp>
          <p:nvSpPr>
            <p:cNvPr id="101704" name="Rectangle 110">
              <a:extLst>
                <a:ext uri="{FF2B5EF4-FFF2-40B4-BE49-F238E27FC236}">
                  <a16:creationId xmlns:a16="http://schemas.microsoft.com/office/drawing/2014/main" id="{72B6BB24-3F60-4B41-985D-49AE83259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1705" name="Rectangle 111">
              <a:extLst>
                <a:ext uri="{FF2B5EF4-FFF2-40B4-BE49-F238E27FC236}">
                  <a16:creationId xmlns:a16="http://schemas.microsoft.com/office/drawing/2014/main" id="{4C5A97EA-D4DF-4C81-9956-44742EE80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1706" name="Line 112">
              <a:extLst>
                <a:ext uri="{FF2B5EF4-FFF2-40B4-BE49-F238E27FC236}">
                  <a16:creationId xmlns:a16="http://schemas.microsoft.com/office/drawing/2014/main" id="{FA93B362-1CCF-45FA-9F4E-4CC486D360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07" name="Line 113">
              <a:extLst>
                <a:ext uri="{FF2B5EF4-FFF2-40B4-BE49-F238E27FC236}">
                  <a16:creationId xmlns:a16="http://schemas.microsoft.com/office/drawing/2014/main" id="{63DE9E20-CF00-4977-A4F5-A4217E75C3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08" name="Line 114">
              <a:extLst>
                <a:ext uri="{FF2B5EF4-FFF2-40B4-BE49-F238E27FC236}">
                  <a16:creationId xmlns:a16="http://schemas.microsoft.com/office/drawing/2014/main" id="{1A2A33F4-EC8D-4C19-BEF0-05022EA2A2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09" name="Line 115">
              <a:extLst>
                <a:ext uri="{FF2B5EF4-FFF2-40B4-BE49-F238E27FC236}">
                  <a16:creationId xmlns:a16="http://schemas.microsoft.com/office/drawing/2014/main" id="{41621C84-C2DA-43B6-9BC6-DB8FECC8FA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1393" name="Line 117">
            <a:extLst>
              <a:ext uri="{FF2B5EF4-FFF2-40B4-BE49-F238E27FC236}">
                <a16:creationId xmlns:a16="http://schemas.microsoft.com/office/drawing/2014/main" id="{0948F197-47AE-4193-91FC-B1C23C033C6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44863" y="4632325"/>
            <a:ext cx="723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94" name="Line 118">
            <a:extLst>
              <a:ext uri="{FF2B5EF4-FFF2-40B4-BE49-F238E27FC236}">
                <a16:creationId xmlns:a16="http://schemas.microsoft.com/office/drawing/2014/main" id="{A7119889-D25E-4F66-A90D-C3F0A57595C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26038" y="4651375"/>
            <a:ext cx="779462" cy="95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95" name="Line 119">
            <a:extLst>
              <a:ext uri="{FF2B5EF4-FFF2-40B4-BE49-F238E27FC236}">
                <a16:creationId xmlns:a16="http://schemas.microsoft.com/office/drawing/2014/main" id="{05E7C196-DEED-45AC-B202-F6B6593822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8" y="4222750"/>
            <a:ext cx="1296987" cy="12954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96" name="Line 120">
            <a:extLst>
              <a:ext uri="{FF2B5EF4-FFF2-40B4-BE49-F238E27FC236}">
                <a16:creationId xmlns:a16="http://schemas.microsoft.com/office/drawing/2014/main" id="{B57FABB7-CD0E-4624-B98D-476C29B683E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24600" y="4241800"/>
            <a:ext cx="43973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97" name="Freeform 123">
            <a:extLst>
              <a:ext uri="{FF2B5EF4-FFF2-40B4-BE49-F238E27FC236}">
                <a16:creationId xmlns:a16="http://schemas.microsoft.com/office/drawing/2014/main" id="{23A26229-186D-46AD-9B6D-59FE784042C2}"/>
              </a:ext>
            </a:extLst>
          </p:cNvPr>
          <p:cNvSpPr>
            <a:spLocks/>
          </p:cNvSpPr>
          <p:nvPr/>
        </p:nvSpPr>
        <p:spPr bwMode="auto">
          <a:xfrm>
            <a:off x="6750050" y="3659188"/>
            <a:ext cx="315913" cy="360362"/>
          </a:xfrm>
          <a:custGeom>
            <a:avLst/>
            <a:gdLst>
              <a:gd name="T0" fmla="*/ 2147483646 w 650"/>
              <a:gd name="T1" fmla="*/ 2147483646 h 735"/>
              <a:gd name="T2" fmla="*/ 2147483646 w 650"/>
              <a:gd name="T3" fmla="*/ 2147483646 h 735"/>
              <a:gd name="T4" fmla="*/ 2147483646 w 650"/>
              <a:gd name="T5" fmla="*/ 2147483646 h 735"/>
              <a:gd name="T6" fmla="*/ 2147483646 w 650"/>
              <a:gd name="T7" fmla="*/ 2147483646 h 735"/>
              <a:gd name="T8" fmla="*/ 2147483646 w 650"/>
              <a:gd name="T9" fmla="*/ 2147483646 h 735"/>
              <a:gd name="T10" fmla="*/ 2147483646 w 650"/>
              <a:gd name="T11" fmla="*/ 2147483646 h 735"/>
              <a:gd name="T12" fmla="*/ 2147483646 w 650"/>
              <a:gd name="T13" fmla="*/ 2147483646 h 735"/>
              <a:gd name="T14" fmla="*/ 2147483646 w 650"/>
              <a:gd name="T15" fmla="*/ 2147483646 h 735"/>
              <a:gd name="T16" fmla="*/ 2147483646 w 650"/>
              <a:gd name="T17" fmla="*/ 2147483646 h 735"/>
              <a:gd name="T18" fmla="*/ 2147483646 w 650"/>
              <a:gd name="T19" fmla="*/ 0 h 735"/>
              <a:gd name="T20" fmla="*/ 2147483646 w 650"/>
              <a:gd name="T21" fmla="*/ 2147483646 h 735"/>
              <a:gd name="T22" fmla="*/ 2147483646 w 650"/>
              <a:gd name="T23" fmla="*/ 2147483646 h 735"/>
              <a:gd name="T24" fmla="*/ 2147483646 w 650"/>
              <a:gd name="T25" fmla="*/ 2147483646 h 735"/>
              <a:gd name="T26" fmla="*/ 2147483646 w 650"/>
              <a:gd name="T27" fmla="*/ 2147483646 h 735"/>
              <a:gd name="T28" fmla="*/ 2147483646 w 650"/>
              <a:gd name="T29" fmla="*/ 2147483646 h 735"/>
              <a:gd name="T30" fmla="*/ 2147483646 w 650"/>
              <a:gd name="T31" fmla="*/ 2147483646 h 735"/>
              <a:gd name="T32" fmla="*/ 2147483646 w 650"/>
              <a:gd name="T33" fmla="*/ 2147483646 h 735"/>
              <a:gd name="T34" fmla="*/ 2147483646 w 650"/>
              <a:gd name="T35" fmla="*/ 2147483646 h 735"/>
              <a:gd name="T36" fmla="*/ 2147483646 w 650"/>
              <a:gd name="T37" fmla="*/ 2147483646 h 735"/>
              <a:gd name="T38" fmla="*/ 2147483646 w 650"/>
              <a:gd name="T39" fmla="*/ 2147483646 h 735"/>
              <a:gd name="T40" fmla="*/ 2147483646 w 650"/>
              <a:gd name="T41" fmla="*/ 2147483646 h 735"/>
              <a:gd name="T42" fmla="*/ 0 w 650"/>
              <a:gd name="T43" fmla="*/ 2147483646 h 735"/>
              <a:gd name="T44" fmla="*/ 2147483646 w 650"/>
              <a:gd name="T45" fmla="*/ 2147483646 h 735"/>
              <a:gd name="T46" fmla="*/ 2147483646 w 650"/>
              <a:gd name="T47" fmla="*/ 2147483646 h 735"/>
              <a:gd name="T48" fmla="*/ 2147483646 w 650"/>
              <a:gd name="T49" fmla="*/ 2147483646 h 735"/>
              <a:gd name="T50" fmla="*/ 2147483646 w 650"/>
              <a:gd name="T51" fmla="*/ 2147483646 h 735"/>
              <a:gd name="T52" fmla="*/ 2147483646 w 650"/>
              <a:gd name="T53" fmla="*/ 2147483646 h 735"/>
              <a:gd name="T54" fmla="*/ 2147483646 w 650"/>
              <a:gd name="T55" fmla="*/ 2147483646 h 735"/>
              <a:gd name="T56" fmla="*/ 2147483646 w 650"/>
              <a:gd name="T57" fmla="*/ 2147483646 h 735"/>
              <a:gd name="T58" fmla="*/ 2147483646 w 650"/>
              <a:gd name="T59" fmla="*/ 2147483646 h 735"/>
              <a:gd name="T60" fmla="*/ 2147483646 w 650"/>
              <a:gd name="T61" fmla="*/ 2147483646 h 735"/>
              <a:gd name="T62" fmla="*/ 2147483646 w 650"/>
              <a:gd name="T63" fmla="*/ 2147483646 h 735"/>
              <a:gd name="T64" fmla="*/ 2147483646 w 650"/>
              <a:gd name="T65" fmla="*/ 2147483646 h 735"/>
              <a:gd name="T66" fmla="*/ 2147483646 w 650"/>
              <a:gd name="T67" fmla="*/ 2147483646 h 735"/>
              <a:gd name="T68" fmla="*/ 2147483646 w 650"/>
              <a:gd name="T69" fmla="*/ 2147483646 h 735"/>
              <a:gd name="T70" fmla="*/ 2147483646 w 650"/>
              <a:gd name="T71" fmla="*/ 2147483646 h 735"/>
              <a:gd name="T72" fmla="*/ 2147483646 w 650"/>
              <a:gd name="T73" fmla="*/ 2147483646 h 735"/>
              <a:gd name="T74" fmla="*/ 2147483646 w 650"/>
              <a:gd name="T75" fmla="*/ 2147483646 h 735"/>
              <a:gd name="T76" fmla="*/ 2147483646 w 650"/>
              <a:gd name="T77" fmla="*/ 2147483646 h 735"/>
              <a:gd name="T78" fmla="*/ 2147483646 w 650"/>
              <a:gd name="T79" fmla="*/ 2147483646 h 735"/>
              <a:gd name="T80" fmla="*/ 2147483646 w 650"/>
              <a:gd name="T81" fmla="*/ 2147483646 h 735"/>
              <a:gd name="T82" fmla="*/ 2147483646 w 650"/>
              <a:gd name="T83" fmla="*/ 2147483646 h 735"/>
              <a:gd name="T84" fmla="*/ 2147483646 w 650"/>
              <a:gd name="T85" fmla="*/ 2147483646 h 735"/>
              <a:gd name="T86" fmla="*/ 2147483646 w 650"/>
              <a:gd name="T87" fmla="*/ 2147483646 h 735"/>
              <a:gd name="T88" fmla="*/ 2147483646 w 650"/>
              <a:gd name="T89" fmla="*/ 2147483646 h 735"/>
              <a:gd name="T90" fmla="*/ 2147483646 w 650"/>
              <a:gd name="T91" fmla="*/ 2147483646 h 735"/>
              <a:gd name="T92" fmla="*/ 2147483646 w 650"/>
              <a:gd name="T93" fmla="*/ 2147483646 h 735"/>
              <a:gd name="T94" fmla="*/ 2147483646 w 650"/>
              <a:gd name="T95" fmla="*/ 2147483646 h 735"/>
              <a:gd name="T96" fmla="*/ 2147483646 w 650"/>
              <a:gd name="T97" fmla="*/ 2147483646 h 73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50" h="735">
                <a:moveTo>
                  <a:pt x="645" y="27"/>
                </a:moveTo>
                <a:lnTo>
                  <a:pt x="642" y="26"/>
                </a:lnTo>
                <a:lnTo>
                  <a:pt x="631" y="23"/>
                </a:lnTo>
                <a:lnTo>
                  <a:pt x="615" y="19"/>
                </a:lnTo>
                <a:lnTo>
                  <a:pt x="592" y="15"/>
                </a:lnTo>
                <a:lnTo>
                  <a:pt x="565" y="10"/>
                </a:lnTo>
                <a:lnTo>
                  <a:pt x="533" y="6"/>
                </a:lnTo>
                <a:lnTo>
                  <a:pt x="496" y="3"/>
                </a:lnTo>
                <a:lnTo>
                  <a:pt x="456" y="1"/>
                </a:lnTo>
                <a:lnTo>
                  <a:pt x="411" y="0"/>
                </a:lnTo>
                <a:lnTo>
                  <a:pt x="364" y="2"/>
                </a:lnTo>
                <a:lnTo>
                  <a:pt x="315" y="6"/>
                </a:lnTo>
                <a:lnTo>
                  <a:pt x="262" y="15"/>
                </a:lnTo>
                <a:lnTo>
                  <a:pt x="209" y="26"/>
                </a:lnTo>
                <a:lnTo>
                  <a:pt x="154" y="42"/>
                </a:lnTo>
                <a:lnTo>
                  <a:pt x="98" y="61"/>
                </a:lnTo>
                <a:lnTo>
                  <a:pt x="42" y="87"/>
                </a:lnTo>
                <a:lnTo>
                  <a:pt x="38" y="101"/>
                </a:lnTo>
                <a:lnTo>
                  <a:pt x="28" y="141"/>
                </a:lnTo>
                <a:lnTo>
                  <a:pt x="17" y="203"/>
                </a:lnTo>
                <a:lnTo>
                  <a:pt x="6" y="283"/>
                </a:lnTo>
                <a:lnTo>
                  <a:pt x="0" y="378"/>
                </a:lnTo>
                <a:lnTo>
                  <a:pt x="5" y="484"/>
                </a:lnTo>
                <a:lnTo>
                  <a:pt x="21" y="599"/>
                </a:lnTo>
                <a:lnTo>
                  <a:pt x="54" y="716"/>
                </a:lnTo>
                <a:lnTo>
                  <a:pt x="58" y="716"/>
                </a:lnTo>
                <a:lnTo>
                  <a:pt x="66" y="715"/>
                </a:lnTo>
                <a:lnTo>
                  <a:pt x="80" y="713"/>
                </a:lnTo>
                <a:lnTo>
                  <a:pt x="99" y="712"/>
                </a:lnTo>
                <a:lnTo>
                  <a:pt x="124" y="710"/>
                </a:lnTo>
                <a:lnTo>
                  <a:pt x="153" y="708"/>
                </a:lnTo>
                <a:lnTo>
                  <a:pt x="188" y="707"/>
                </a:lnTo>
                <a:lnTo>
                  <a:pt x="225" y="706"/>
                </a:lnTo>
                <a:lnTo>
                  <a:pt x="267" y="705"/>
                </a:lnTo>
                <a:lnTo>
                  <a:pt x="313" y="706"/>
                </a:lnTo>
                <a:lnTo>
                  <a:pt x="362" y="707"/>
                </a:lnTo>
                <a:lnTo>
                  <a:pt x="415" y="709"/>
                </a:lnTo>
                <a:lnTo>
                  <a:pt x="470" y="713"/>
                </a:lnTo>
                <a:lnTo>
                  <a:pt x="528" y="719"/>
                </a:lnTo>
                <a:lnTo>
                  <a:pt x="588" y="726"/>
                </a:lnTo>
                <a:lnTo>
                  <a:pt x="650" y="735"/>
                </a:lnTo>
                <a:lnTo>
                  <a:pt x="647" y="713"/>
                </a:lnTo>
                <a:lnTo>
                  <a:pt x="641" y="655"/>
                </a:lnTo>
                <a:lnTo>
                  <a:pt x="631" y="568"/>
                </a:lnTo>
                <a:lnTo>
                  <a:pt x="623" y="462"/>
                </a:lnTo>
                <a:lnTo>
                  <a:pt x="618" y="345"/>
                </a:lnTo>
                <a:lnTo>
                  <a:pt x="618" y="229"/>
                </a:lnTo>
                <a:lnTo>
                  <a:pt x="627" y="119"/>
                </a:lnTo>
                <a:lnTo>
                  <a:pt x="645" y="27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98" name="Freeform 124">
            <a:extLst>
              <a:ext uri="{FF2B5EF4-FFF2-40B4-BE49-F238E27FC236}">
                <a16:creationId xmlns:a16="http://schemas.microsoft.com/office/drawing/2014/main" id="{B790A047-A850-4EAA-A1C7-F9069A396C39}"/>
              </a:ext>
            </a:extLst>
          </p:cNvPr>
          <p:cNvSpPr>
            <a:spLocks/>
          </p:cNvSpPr>
          <p:nvPr/>
        </p:nvSpPr>
        <p:spPr bwMode="auto">
          <a:xfrm>
            <a:off x="6784975" y="3757613"/>
            <a:ext cx="519113" cy="357187"/>
          </a:xfrm>
          <a:custGeom>
            <a:avLst/>
            <a:gdLst>
              <a:gd name="T0" fmla="*/ 2147483646 w 1071"/>
              <a:gd name="T1" fmla="*/ 2147483646 h 731"/>
              <a:gd name="T2" fmla="*/ 0 w 1071"/>
              <a:gd name="T3" fmla="*/ 2147483646 h 731"/>
              <a:gd name="T4" fmla="*/ 2147483646 w 1071"/>
              <a:gd name="T5" fmla="*/ 2147483646 h 731"/>
              <a:gd name="T6" fmla="*/ 2147483646 w 1071"/>
              <a:gd name="T7" fmla="*/ 2147483646 h 731"/>
              <a:gd name="T8" fmla="*/ 2147483646 w 1071"/>
              <a:gd name="T9" fmla="*/ 2147483646 h 731"/>
              <a:gd name="T10" fmla="*/ 2147483646 w 1071"/>
              <a:gd name="T11" fmla="*/ 2147483646 h 731"/>
              <a:gd name="T12" fmla="*/ 2147483646 w 1071"/>
              <a:gd name="T13" fmla="*/ 2147483646 h 731"/>
              <a:gd name="T14" fmla="*/ 2147483646 w 1071"/>
              <a:gd name="T15" fmla="*/ 2147483646 h 731"/>
              <a:gd name="T16" fmla="*/ 2147483646 w 1071"/>
              <a:gd name="T17" fmla="*/ 2147483646 h 731"/>
              <a:gd name="T18" fmla="*/ 2147483646 w 1071"/>
              <a:gd name="T19" fmla="*/ 2147483646 h 731"/>
              <a:gd name="T20" fmla="*/ 2147483646 w 1071"/>
              <a:gd name="T21" fmla="*/ 2147483646 h 731"/>
              <a:gd name="T22" fmla="*/ 2147483646 w 1071"/>
              <a:gd name="T23" fmla="*/ 2147483646 h 731"/>
              <a:gd name="T24" fmla="*/ 2147483646 w 1071"/>
              <a:gd name="T25" fmla="*/ 2147483646 h 731"/>
              <a:gd name="T26" fmla="*/ 2147483646 w 1071"/>
              <a:gd name="T27" fmla="*/ 2147483646 h 731"/>
              <a:gd name="T28" fmla="*/ 2147483646 w 1071"/>
              <a:gd name="T29" fmla="*/ 2147483646 h 731"/>
              <a:gd name="T30" fmla="*/ 2147483646 w 1071"/>
              <a:gd name="T31" fmla="*/ 2147483646 h 731"/>
              <a:gd name="T32" fmla="*/ 2147483646 w 1071"/>
              <a:gd name="T33" fmla="*/ 2147483646 h 731"/>
              <a:gd name="T34" fmla="*/ 2147483646 w 1071"/>
              <a:gd name="T35" fmla="*/ 2147483646 h 731"/>
              <a:gd name="T36" fmla="*/ 2147483646 w 1071"/>
              <a:gd name="T37" fmla="*/ 2147483646 h 731"/>
              <a:gd name="T38" fmla="*/ 2147483646 w 1071"/>
              <a:gd name="T39" fmla="*/ 2147483646 h 731"/>
              <a:gd name="T40" fmla="*/ 2147483646 w 1071"/>
              <a:gd name="T41" fmla="*/ 2147483646 h 731"/>
              <a:gd name="T42" fmla="*/ 2147483646 w 1071"/>
              <a:gd name="T43" fmla="*/ 2147483646 h 731"/>
              <a:gd name="T44" fmla="*/ 2147483646 w 1071"/>
              <a:gd name="T45" fmla="*/ 2147483646 h 731"/>
              <a:gd name="T46" fmla="*/ 2147483646 w 1071"/>
              <a:gd name="T47" fmla="*/ 2147483646 h 731"/>
              <a:gd name="T48" fmla="*/ 2147483646 w 1071"/>
              <a:gd name="T49" fmla="*/ 2147483646 h 731"/>
              <a:gd name="T50" fmla="*/ 2147483646 w 1071"/>
              <a:gd name="T51" fmla="*/ 2147483646 h 731"/>
              <a:gd name="T52" fmla="*/ 2147483646 w 1071"/>
              <a:gd name="T53" fmla="*/ 0 h 731"/>
              <a:gd name="T54" fmla="*/ 2147483646 w 1071"/>
              <a:gd name="T55" fmla="*/ 2147483646 h 731"/>
              <a:gd name="T56" fmla="*/ 2147483646 w 1071"/>
              <a:gd name="T57" fmla="*/ 2147483646 h 731"/>
              <a:gd name="T58" fmla="*/ 2147483646 w 1071"/>
              <a:gd name="T59" fmla="*/ 2147483646 h 731"/>
              <a:gd name="T60" fmla="*/ 2147483646 w 1071"/>
              <a:gd name="T61" fmla="*/ 2147483646 h 731"/>
              <a:gd name="T62" fmla="*/ 2147483646 w 1071"/>
              <a:gd name="T63" fmla="*/ 2147483646 h 731"/>
              <a:gd name="T64" fmla="*/ 2147483646 w 1071"/>
              <a:gd name="T65" fmla="*/ 2147483646 h 731"/>
              <a:gd name="T66" fmla="*/ 2147483646 w 1071"/>
              <a:gd name="T67" fmla="*/ 2147483646 h 731"/>
              <a:gd name="T68" fmla="*/ 2147483646 w 1071"/>
              <a:gd name="T69" fmla="*/ 2147483646 h 731"/>
              <a:gd name="T70" fmla="*/ 2147483646 w 1071"/>
              <a:gd name="T71" fmla="*/ 2147483646 h 731"/>
              <a:gd name="T72" fmla="*/ 2147483646 w 1071"/>
              <a:gd name="T73" fmla="*/ 2147483646 h 731"/>
              <a:gd name="T74" fmla="*/ 2147483646 w 1071"/>
              <a:gd name="T75" fmla="*/ 2147483646 h 731"/>
              <a:gd name="T76" fmla="*/ 2147483646 w 1071"/>
              <a:gd name="T77" fmla="*/ 2147483646 h 731"/>
              <a:gd name="T78" fmla="*/ 2147483646 w 1071"/>
              <a:gd name="T79" fmla="*/ 2147483646 h 731"/>
              <a:gd name="T80" fmla="*/ 2147483646 w 1071"/>
              <a:gd name="T81" fmla="*/ 2147483646 h 731"/>
              <a:gd name="T82" fmla="*/ 2147483646 w 1071"/>
              <a:gd name="T83" fmla="*/ 2147483646 h 731"/>
              <a:gd name="T84" fmla="*/ 2147483646 w 1071"/>
              <a:gd name="T85" fmla="*/ 2147483646 h 731"/>
              <a:gd name="T86" fmla="*/ 2147483646 w 1071"/>
              <a:gd name="T87" fmla="*/ 2147483646 h 731"/>
              <a:gd name="T88" fmla="*/ 2147483646 w 1071"/>
              <a:gd name="T89" fmla="*/ 2147483646 h 731"/>
              <a:gd name="T90" fmla="*/ 2147483646 w 1071"/>
              <a:gd name="T91" fmla="*/ 2147483646 h 731"/>
              <a:gd name="T92" fmla="*/ 2147483646 w 1071"/>
              <a:gd name="T93" fmla="*/ 2147483646 h 731"/>
              <a:gd name="T94" fmla="*/ 2147483646 w 1071"/>
              <a:gd name="T95" fmla="*/ 2147483646 h 731"/>
              <a:gd name="T96" fmla="*/ 2147483646 w 1071"/>
              <a:gd name="T97" fmla="*/ 2147483646 h 731"/>
              <a:gd name="T98" fmla="*/ 2147483646 w 1071"/>
              <a:gd name="T99" fmla="*/ 2147483646 h 731"/>
              <a:gd name="T100" fmla="*/ 2147483646 w 1071"/>
              <a:gd name="T101" fmla="*/ 2147483646 h 731"/>
              <a:gd name="T102" fmla="*/ 2147483646 w 1071"/>
              <a:gd name="T103" fmla="*/ 2147483646 h 731"/>
              <a:gd name="T104" fmla="*/ 2147483646 w 1071"/>
              <a:gd name="T105" fmla="*/ 2147483646 h 731"/>
              <a:gd name="T106" fmla="*/ 2147483646 w 1071"/>
              <a:gd name="T107" fmla="*/ 2147483646 h 73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071" h="731">
                <a:moveTo>
                  <a:pt x="6" y="552"/>
                </a:moveTo>
                <a:lnTo>
                  <a:pt x="0" y="642"/>
                </a:lnTo>
                <a:lnTo>
                  <a:pt x="698" y="731"/>
                </a:lnTo>
                <a:lnTo>
                  <a:pt x="703" y="729"/>
                </a:lnTo>
                <a:lnTo>
                  <a:pt x="717" y="722"/>
                </a:lnTo>
                <a:lnTo>
                  <a:pt x="740" y="710"/>
                </a:lnTo>
                <a:lnTo>
                  <a:pt x="768" y="694"/>
                </a:lnTo>
                <a:lnTo>
                  <a:pt x="801" y="672"/>
                </a:lnTo>
                <a:lnTo>
                  <a:pt x="838" y="645"/>
                </a:lnTo>
                <a:lnTo>
                  <a:pt x="876" y="614"/>
                </a:lnTo>
                <a:lnTo>
                  <a:pt x="915" y="577"/>
                </a:lnTo>
                <a:lnTo>
                  <a:pt x="953" y="536"/>
                </a:lnTo>
                <a:lnTo>
                  <a:pt x="988" y="491"/>
                </a:lnTo>
                <a:lnTo>
                  <a:pt x="1018" y="439"/>
                </a:lnTo>
                <a:lnTo>
                  <a:pt x="1043" y="383"/>
                </a:lnTo>
                <a:lnTo>
                  <a:pt x="1061" y="322"/>
                </a:lnTo>
                <a:lnTo>
                  <a:pt x="1071" y="255"/>
                </a:lnTo>
                <a:lnTo>
                  <a:pt x="1070" y="185"/>
                </a:lnTo>
                <a:lnTo>
                  <a:pt x="1057" y="108"/>
                </a:lnTo>
                <a:lnTo>
                  <a:pt x="1055" y="104"/>
                </a:lnTo>
                <a:lnTo>
                  <a:pt x="1049" y="92"/>
                </a:lnTo>
                <a:lnTo>
                  <a:pt x="1037" y="76"/>
                </a:lnTo>
                <a:lnTo>
                  <a:pt x="1022" y="57"/>
                </a:lnTo>
                <a:lnTo>
                  <a:pt x="1002" y="37"/>
                </a:lnTo>
                <a:lnTo>
                  <a:pt x="979" y="20"/>
                </a:lnTo>
                <a:lnTo>
                  <a:pt x="951" y="7"/>
                </a:lnTo>
                <a:lnTo>
                  <a:pt x="919" y="0"/>
                </a:lnTo>
                <a:lnTo>
                  <a:pt x="924" y="12"/>
                </a:lnTo>
                <a:lnTo>
                  <a:pt x="934" y="44"/>
                </a:lnTo>
                <a:lnTo>
                  <a:pt x="947" y="94"/>
                </a:lnTo>
                <a:lnTo>
                  <a:pt x="958" y="159"/>
                </a:lnTo>
                <a:lnTo>
                  <a:pt x="961" y="238"/>
                </a:lnTo>
                <a:lnTo>
                  <a:pt x="953" y="324"/>
                </a:lnTo>
                <a:lnTo>
                  <a:pt x="928" y="418"/>
                </a:lnTo>
                <a:lnTo>
                  <a:pt x="884" y="516"/>
                </a:lnTo>
                <a:lnTo>
                  <a:pt x="883" y="518"/>
                </a:lnTo>
                <a:lnTo>
                  <a:pt x="879" y="521"/>
                </a:lnTo>
                <a:lnTo>
                  <a:pt x="872" y="526"/>
                </a:lnTo>
                <a:lnTo>
                  <a:pt x="862" y="534"/>
                </a:lnTo>
                <a:lnTo>
                  <a:pt x="851" y="541"/>
                </a:lnTo>
                <a:lnTo>
                  <a:pt x="837" y="550"/>
                </a:lnTo>
                <a:lnTo>
                  <a:pt x="819" y="559"/>
                </a:lnTo>
                <a:lnTo>
                  <a:pt x="800" y="567"/>
                </a:lnTo>
                <a:lnTo>
                  <a:pt x="778" y="575"/>
                </a:lnTo>
                <a:lnTo>
                  <a:pt x="754" y="582"/>
                </a:lnTo>
                <a:lnTo>
                  <a:pt x="727" y="588"/>
                </a:lnTo>
                <a:lnTo>
                  <a:pt x="697" y="592"/>
                </a:lnTo>
                <a:lnTo>
                  <a:pt x="666" y="593"/>
                </a:lnTo>
                <a:lnTo>
                  <a:pt x="631" y="592"/>
                </a:lnTo>
                <a:lnTo>
                  <a:pt x="593" y="589"/>
                </a:lnTo>
                <a:lnTo>
                  <a:pt x="555" y="581"/>
                </a:lnTo>
                <a:lnTo>
                  <a:pt x="555" y="677"/>
                </a:lnTo>
                <a:lnTo>
                  <a:pt x="24" y="623"/>
                </a:lnTo>
                <a:lnTo>
                  <a:pt x="6" y="5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99" name="Freeform 125">
            <a:extLst>
              <a:ext uri="{FF2B5EF4-FFF2-40B4-BE49-F238E27FC236}">
                <a16:creationId xmlns:a16="http://schemas.microsoft.com/office/drawing/2014/main" id="{90BDEB82-EE0A-4F40-BE08-2FF3C6A48A3E}"/>
              </a:ext>
            </a:extLst>
          </p:cNvPr>
          <p:cNvSpPr>
            <a:spLocks/>
          </p:cNvSpPr>
          <p:nvPr/>
        </p:nvSpPr>
        <p:spPr bwMode="auto">
          <a:xfrm>
            <a:off x="6718300" y="4110038"/>
            <a:ext cx="382588" cy="123825"/>
          </a:xfrm>
          <a:custGeom>
            <a:avLst/>
            <a:gdLst>
              <a:gd name="T0" fmla="*/ 2147483646 w 787"/>
              <a:gd name="T1" fmla="*/ 2147483646 h 253"/>
              <a:gd name="T2" fmla="*/ 2147483646 w 787"/>
              <a:gd name="T3" fmla="*/ 0 h 253"/>
              <a:gd name="T4" fmla="*/ 0 w 787"/>
              <a:gd name="T5" fmla="*/ 2147483646 h 253"/>
              <a:gd name="T6" fmla="*/ 2147483646 w 787"/>
              <a:gd name="T7" fmla="*/ 2147483646 h 253"/>
              <a:gd name="T8" fmla="*/ 2147483646 w 787"/>
              <a:gd name="T9" fmla="*/ 2147483646 h 2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7" h="253">
                <a:moveTo>
                  <a:pt x="787" y="91"/>
                </a:moveTo>
                <a:lnTo>
                  <a:pt x="12" y="0"/>
                </a:lnTo>
                <a:lnTo>
                  <a:pt x="0" y="91"/>
                </a:lnTo>
                <a:lnTo>
                  <a:pt x="764" y="253"/>
                </a:lnTo>
                <a:lnTo>
                  <a:pt x="787" y="91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00" name="Freeform 126">
            <a:extLst>
              <a:ext uri="{FF2B5EF4-FFF2-40B4-BE49-F238E27FC236}">
                <a16:creationId xmlns:a16="http://schemas.microsoft.com/office/drawing/2014/main" id="{3BD315F6-6793-412E-A6DC-47621B4C9D4E}"/>
              </a:ext>
            </a:extLst>
          </p:cNvPr>
          <p:cNvSpPr>
            <a:spLocks/>
          </p:cNvSpPr>
          <p:nvPr/>
        </p:nvSpPr>
        <p:spPr bwMode="auto">
          <a:xfrm>
            <a:off x="6908800" y="4149725"/>
            <a:ext cx="163513" cy="55563"/>
          </a:xfrm>
          <a:custGeom>
            <a:avLst/>
            <a:gdLst>
              <a:gd name="T0" fmla="*/ 2147483646 w 336"/>
              <a:gd name="T1" fmla="*/ 2147483646 h 115"/>
              <a:gd name="T2" fmla="*/ 2147483646 w 336"/>
              <a:gd name="T3" fmla="*/ 0 h 115"/>
              <a:gd name="T4" fmla="*/ 0 w 336"/>
              <a:gd name="T5" fmla="*/ 2147483646 h 115"/>
              <a:gd name="T6" fmla="*/ 2147483646 w 336"/>
              <a:gd name="T7" fmla="*/ 2147483646 h 115"/>
              <a:gd name="T8" fmla="*/ 2147483646 w 336"/>
              <a:gd name="T9" fmla="*/ 2147483646 h 1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6" h="115">
                <a:moveTo>
                  <a:pt x="336" y="50"/>
                </a:moveTo>
                <a:lnTo>
                  <a:pt x="4" y="0"/>
                </a:lnTo>
                <a:lnTo>
                  <a:pt x="0" y="48"/>
                </a:lnTo>
                <a:lnTo>
                  <a:pt x="327" y="115"/>
                </a:lnTo>
                <a:lnTo>
                  <a:pt x="336" y="50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01" name="Freeform 127">
            <a:extLst>
              <a:ext uri="{FF2B5EF4-FFF2-40B4-BE49-F238E27FC236}">
                <a16:creationId xmlns:a16="http://schemas.microsoft.com/office/drawing/2014/main" id="{9FA3DE59-4DCA-4AF8-8AD1-6606463AC420}"/>
              </a:ext>
            </a:extLst>
          </p:cNvPr>
          <p:cNvSpPr>
            <a:spLocks/>
          </p:cNvSpPr>
          <p:nvPr/>
        </p:nvSpPr>
        <p:spPr bwMode="auto">
          <a:xfrm>
            <a:off x="6743700" y="4121150"/>
            <a:ext cx="107950" cy="41275"/>
          </a:xfrm>
          <a:custGeom>
            <a:avLst/>
            <a:gdLst>
              <a:gd name="T0" fmla="*/ 2147483646 w 225"/>
              <a:gd name="T1" fmla="*/ 2147483646 h 85"/>
              <a:gd name="T2" fmla="*/ 0 w 225"/>
              <a:gd name="T3" fmla="*/ 0 h 85"/>
              <a:gd name="T4" fmla="*/ 2147483646 w 225"/>
              <a:gd name="T5" fmla="*/ 2147483646 h 85"/>
              <a:gd name="T6" fmla="*/ 2147483646 w 225"/>
              <a:gd name="T7" fmla="*/ 2147483646 h 85"/>
              <a:gd name="T8" fmla="*/ 2147483646 w 225"/>
              <a:gd name="T9" fmla="*/ 2147483646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5" h="85">
                <a:moveTo>
                  <a:pt x="225" y="39"/>
                </a:moveTo>
                <a:lnTo>
                  <a:pt x="0" y="0"/>
                </a:lnTo>
                <a:lnTo>
                  <a:pt x="3" y="41"/>
                </a:lnTo>
                <a:lnTo>
                  <a:pt x="218" y="85"/>
                </a:lnTo>
                <a:lnTo>
                  <a:pt x="225" y="39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02" name="Freeform 128">
            <a:extLst>
              <a:ext uri="{FF2B5EF4-FFF2-40B4-BE49-F238E27FC236}">
                <a16:creationId xmlns:a16="http://schemas.microsoft.com/office/drawing/2014/main" id="{C2622E8B-60CF-4422-BB5A-380D91015C50}"/>
              </a:ext>
            </a:extLst>
          </p:cNvPr>
          <p:cNvSpPr>
            <a:spLocks/>
          </p:cNvSpPr>
          <p:nvPr/>
        </p:nvSpPr>
        <p:spPr bwMode="auto">
          <a:xfrm>
            <a:off x="6469063" y="4162425"/>
            <a:ext cx="642937" cy="215900"/>
          </a:xfrm>
          <a:custGeom>
            <a:avLst/>
            <a:gdLst>
              <a:gd name="T0" fmla="*/ 0 w 1325"/>
              <a:gd name="T1" fmla="*/ 2147483646 h 439"/>
              <a:gd name="T2" fmla="*/ 2147483646 w 1325"/>
              <a:gd name="T3" fmla="*/ 2147483646 h 439"/>
              <a:gd name="T4" fmla="*/ 2147483646 w 1325"/>
              <a:gd name="T5" fmla="*/ 2147483646 h 439"/>
              <a:gd name="T6" fmla="*/ 2147483646 w 1325"/>
              <a:gd name="T7" fmla="*/ 2147483646 h 439"/>
              <a:gd name="T8" fmla="*/ 2147483646 w 1325"/>
              <a:gd name="T9" fmla="*/ 2147483646 h 439"/>
              <a:gd name="T10" fmla="*/ 2147483646 w 1325"/>
              <a:gd name="T11" fmla="*/ 2147483646 h 439"/>
              <a:gd name="T12" fmla="*/ 2147483646 w 1325"/>
              <a:gd name="T13" fmla="*/ 2147483646 h 439"/>
              <a:gd name="T14" fmla="*/ 2147483646 w 1325"/>
              <a:gd name="T15" fmla="*/ 2147483646 h 439"/>
              <a:gd name="T16" fmla="*/ 2147483646 w 1325"/>
              <a:gd name="T17" fmla="*/ 2147483646 h 439"/>
              <a:gd name="T18" fmla="*/ 2147483646 w 1325"/>
              <a:gd name="T19" fmla="*/ 2147483646 h 439"/>
              <a:gd name="T20" fmla="*/ 2147483646 w 1325"/>
              <a:gd name="T21" fmla="*/ 2147483646 h 439"/>
              <a:gd name="T22" fmla="*/ 2147483646 w 1325"/>
              <a:gd name="T23" fmla="*/ 2147483646 h 439"/>
              <a:gd name="T24" fmla="*/ 2147483646 w 1325"/>
              <a:gd name="T25" fmla="*/ 2147483646 h 439"/>
              <a:gd name="T26" fmla="*/ 2147483646 w 1325"/>
              <a:gd name="T27" fmla="*/ 2147483646 h 439"/>
              <a:gd name="T28" fmla="*/ 2147483646 w 1325"/>
              <a:gd name="T29" fmla="*/ 2147483646 h 439"/>
              <a:gd name="T30" fmla="*/ 2147483646 w 1325"/>
              <a:gd name="T31" fmla="*/ 2147483646 h 439"/>
              <a:gd name="T32" fmla="*/ 2147483646 w 1325"/>
              <a:gd name="T33" fmla="*/ 0 h 439"/>
              <a:gd name="T34" fmla="*/ 2147483646 w 1325"/>
              <a:gd name="T35" fmla="*/ 2147483646 h 439"/>
              <a:gd name="T36" fmla="*/ 2147483646 w 1325"/>
              <a:gd name="T37" fmla="*/ 2147483646 h 439"/>
              <a:gd name="T38" fmla="*/ 2147483646 w 1325"/>
              <a:gd name="T39" fmla="*/ 2147483646 h 439"/>
              <a:gd name="T40" fmla="*/ 2147483646 w 1325"/>
              <a:gd name="T41" fmla="*/ 2147483646 h 439"/>
              <a:gd name="T42" fmla="*/ 2147483646 w 1325"/>
              <a:gd name="T43" fmla="*/ 2147483646 h 439"/>
              <a:gd name="T44" fmla="*/ 2147483646 w 1325"/>
              <a:gd name="T45" fmla="*/ 2147483646 h 439"/>
              <a:gd name="T46" fmla="*/ 2147483646 w 1325"/>
              <a:gd name="T47" fmla="*/ 2147483646 h 439"/>
              <a:gd name="T48" fmla="*/ 2147483646 w 1325"/>
              <a:gd name="T49" fmla="*/ 2147483646 h 439"/>
              <a:gd name="T50" fmla="*/ 2147483646 w 1325"/>
              <a:gd name="T51" fmla="*/ 2147483646 h 439"/>
              <a:gd name="T52" fmla="*/ 2147483646 w 1325"/>
              <a:gd name="T53" fmla="*/ 2147483646 h 439"/>
              <a:gd name="T54" fmla="*/ 2147483646 w 1325"/>
              <a:gd name="T55" fmla="*/ 2147483646 h 439"/>
              <a:gd name="T56" fmla="*/ 2147483646 w 1325"/>
              <a:gd name="T57" fmla="*/ 2147483646 h 439"/>
              <a:gd name="T58" fmla="*/ 2147483646 w 1325"/>
              <a:gd name="T59" fmla="*/ 2147483646 h 439"/>
              <a:gd name="T60" fmla="*/ 2147483646 w 1325"/>
              <a:gd name="T61" fmla="*/ 2147483646 h 439"/>
              <a:gd name="T62" fmla="*/ 2147483646 w 1325"/>
              <a:gd name="T63" fmla="*/ 2147483646 h 439"/>
              <a:gd name="T64" fmla="*/ 2147483646 w 1325"/>
              <a:gd name="T65" fmla="*/ 2147483646 h 439"/>
              <a:gd name="T66" fmla="*/ 2147483646 w 1325"/>
              <a:gd name="T67" fmla="*/ 2147483646 h 439"/>
              <a:gd name="T68" fmla="*/ 0 w 1325"/>
              <a:gd name="T69" fmla="*/ 2147483646 h 43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325" h="439">
                <a:moveTo>
                  <a:pt x="0" y="132"/>
                </a:moveTo>
                <a:lnTo>
                  <a:pt x="3" y="132"/>
                </a:lnTo>
                <a:lnTo>
                  <a:pt x="10" y="130"/>
                </a:lnTo>
                <a:lnTo>
                  <a:pt x="24" y="128"/>
                </a:lnTo>
                <a:lnTo>
                  <a:pt x="42" y="125"/>
                </a:lnTo>
                <a:lnTo>
                  <a:pt x="62" y="121"/>
                </a:lnTo>
                <a:lnTo>
                  <a:pt x="86" y="116"/>
                </a:lnTo>
                <a:lnTo>
                  <a:pt x="113" y="109"/>
                </a:lnTo>
                <a:lnTo>
                  <a:pt x="141" y="102"/>
                </a:lnTo>
                <a:lnTo>
                  <a:pt x="170" y="94"/>
                </a:lnTo>
                <a:lnTo>
                  <a:pt x="199" y="85"/>
                </a:lnTo>
                <a:lnTo>
                  <a:pt x="228" y="74"/>
                </a:lnTo>
                <a:lnTo>
                  <a:pt x="257" y="62"/>
                </a:lnTo>
                <a:lnTo>
                  <a:pt x="285" y="48"/>
                </a:lnTo>
                <a:lnTo>
                  <a:pt x="309" y="34"/>
                </a:lnTo>
                <a:lnTo>
                  <a:pt x="333" y="18"/>
                </a:lnTo>
                <a:lnTo>
                  <a:pt x="352" y="0"/>
                </a:lnTo>
                <a:lnTo>
                  <a:pt x="1325" y="223"/>
                </a:lnTo>
                <a:lnTo>
                  <a:pt x="1323" y="225"/>
                </a:lnTo>
                <a:lnTo>
                  <a:pt x="1318" y="230"/>
                </a:lnTo>
                <a:lnTo>
                  <a:pt x="1309" y="239"/>
                </a:lnTo>
                <a:lnTo>
                  <a:pt x="1297" y="250"/>
                </a:lnTo>
                <a:lnTo>
                  <a:pt x="1282" y="263"/>
                </a:lnTo>
                <a:lnTo>
                  <a:pt x="1265" y="278"/>
                </a:lnTo>
                <a:lnTo>
                  <a:pt x="1247" y="295"/>
                </a:lnTo>
                <a:lnTo>
                  <a:pt x="1225" y="312"/>
                </a:lnTo>
                <a:lnTo>
                  <a:pt x="1202" y="331"/>
                </a:lnTo>
                <a:lnTo>
                  <a:pt x="1179" y="349"/>
                </a:lnTo>
                <a:lnTo>
                  <a:pt x="1154" y="367"/>
                </a:lnTo>
                <a:lnTo>
                  <a:pt x="1128" y="385"/>
                </a:lnTo>
                <a:lnTo>
                  <a:pt x="1102" y="401"/>
                </a:lnTo>
                <a:lnTo>
                  <a:pt x="1077" y="415"/>
                </a:lnTo>
                <a:lnTo>
                  <a:pt x="1051" y="428"/>
                </a:lnTo>
                <a:lnTo>
                  <a:pt x="1026" y="439"/>
                </a:lnTo>
                <a:lnTo>
                  <a:pt x="0" y="132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03" name="Freeform 129">
            <a:extLst>
              <a:ext uri="{FF2B5EF4-FFF2-40B4-BE49-F238E27FC236}">
                <a16:creationId xmlns:a16="http://schemas.microsoft.com/office/drawing/2014/main" id="{D402FDFB-6CF0-40C5-B928-1FE5BBCB8FC3}"/>
              </a:ext>
            </a:extLst>
          </p:cNvPr>
          <p:cNvSpPr>
            <a:spLocks/>
          </p:cNvSpPr>
          <p:nvPr/>
        </p:nvSpPr>
        <p:spPr bwMode="auto">
          <a:xfrm>
            <a:off x="7110413" y="4138613"/>
            <a:ext cx="228600" cy="103187"/>
          </a:xfrm>
          <a:custGeom>
            <a:avLst/>
            <a:gdLst>
              <a:gd name="T0" fmla="*/ 2147483646 w 472"/>
              <a:gd name="T1" fmla="*/ 2147483646 h 209"/>
              <a:gd name="T2" fmla="*/ 2147483646 w 472"/>
              <a:gd name="T3" fmla="*/ 2147483646 h 209"/>
              <a:gd name="T4" fmla="*/ 2147483646 w 472"/>
              <a:gd name="T5" fmla="*/ 0 h 209"/>
              <a:gd name="T6" fmla="*/ 2147483646 w 472"/>
              <a:gd name="T7" fmla="*/ 2147483646 h 209"/>
              <a:gd name="T8" fmla="*/ 0 w 472"/>
              <a:gd name="T9" fmla="*/ 2147483646 h 209"/>
              <a:gd name="T10" fmla="*/ 2147483646 w 472"/>
              <a:gd name="T11" fmla="*/ 2147483646 h 20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2" h="209">
                <a:moveTo>
                  <a:pt x="47" y="209"/>
                </a:moveTo>
                <a:lnTo>
                  <a:pt x="472" y="84"/>
                </a:lnTo>
                <a:lnTo>
                  <a:pt x="215" y="0"/>
                </a:lnTo>
                <a:lnTo>
                  <a:pt x="5" y="24"/>
                </a:lnTo>
                <a:lnTo>
                  <a:pt x="0" y="197"/>
                </a:lnTo>
                <a:lnTo>
                  <a:pt x="47" y="209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04" name="Freeform 130">
            <a:extLst>
              <a:ext uri="{FF2B5EF4-FFF2-40B4-BE49-F238E27FC236}">
                <a16:creationId xmlns:a16="http://schemas.microsoft.com/office/drawing/2014/main" id="{1E3873DA-4D17-47FA-961A-9B623EAC0B95}"/>
              </a:ext>
            </a:extLst>
          </p:cNvPr>
          <p:cNvSpPr>
            <a:spLocks/>
          </p:cNvSpPr>
          <p:nvPr/>
        </p:nvSpPr>
        <p:spPr bwMode="auto">
          <a:xfrm>
            <a:off x="6518275" y="3698875"/>
            <a:ext cx="122238" cy="490538"/>
          </a:xfrm>
          <a:custGeom>
            <a:avLst/>
            <a:gdLst>
              <a:gd name="T0" fmla="*/ 2147483646 w 251"/>
              <a:gd name="T1" fmla="*/ 2147483646 h 999"/>
              <a:gd name="T2" fmla="*/ 2147483646 w 251"/>
              <a:gd name="T3" fmla="*/ 2147483646 h 999"/>
              <a:gd name="T4" fmla="*/ 2147483646 w 251"/>
              <a:gd name="T5" fmla="*/ 2147483646 h 999"/>
              <a:gd name="T6" fmla="*/ 2147483646 w 251"/>
              <a:gd name="T7" fmla="*/ 2147483646 h 999"/>
              <a:gd name="T8" fmla="*/ 2147483646 w 251"/>
              <a:gd name="T9" fmla="*/ 2147483646 h 999"/>
              <a:gd name="T10" fmla="*/ 2147483646 w 251"/>
              <a:gd name="T11" fmla="*/ 2147483646 h 999"/>
              <a:gd name="T12" fmla="*/ 2147483646 w 251"/>
              <a:gd name="T13" fmla="*/ 2147483646 h 999"/>
              <a:gd name="T14" fmla="*/ 2147483646 w 251"/>
              <a:gd name="T15" fmla="*/ 2147483646 h 999"/>
              <a:gd name="T16" fmla="*/ 2147483646 w 251"/>
              <a:gd name="T17" fmla="*/ 2147483646 h 999"/>
              <a:gd name="T18" fmla="*/ 2147483646 w 251"/>
              <a:gd name="T19" fmla="*/ 0 h 999"/>
              <a:gd name="T20" fmla="*/ 2147483646 w 251"/>
              <a:gd name="T21" fmla="*/ 0 h 999"/>
              <a:gd name="T22" fmla="*/ 2147483646 w 251"/>
              <a:gd name="T23" fmla="*/ 2147483646 h 999"/>
              <a:gd name="T24" fmla="*/ 2147483646 w 251"/>
              <a:gd name="T25" fmla="*/ 2147483646 h 999"/>
              <a:gd name="T26" fmla="*/ 2147483646 w 251"/>
              <a:gd name="T27" fmla="*/ 2147483646 h 999"/>
              <a:gd name="T28" fmla="*/ 2147483646 w 251"/>
              <a:gd name="T29" fmla="*/ 2147483646 h 999"/>
              <a:gd name="T30" fmla="*/ 2147483646 w 251"/>
              <a:gd name="T31" fmla="*/ 2147483646 h 999"/>
              <a:gd name="T32" fmla="*/ 0 w 251"/>
              <a:gd name="T33" fmla="*/ 2147483646 h 999"/>
              <a:gd name="T34" fmla="*/ 0 w 251"/>
              <a:gd name="T35" fmla="*/ 2147483646 h 999"/>
              <a:gd name="T36" fmla="*/ 2147483646 w 251"/>
              <a:gd name="T37" fmla="*/ 2147483646 h 999"/>
              <a:gd name="T38" fmla="*/ 2147483646 w 251"/>
              <a:gd name="T39" fmla="*/ 2147483646 h 999"/>
              <a:gd name="T40" fmla="*/ 2147483646 w 251"/>
              <a:gd name="T41" fmla="*/ 2147483646 h 999"/>
              <a:gd name="T42" fmla="*/ 2147483646 w 251"/>
              <a:gd name="T43" fmla="*/ 2147483646 h 999"/>
              <a:gd name="T44" fmla="*/ 2147483646 w 251"/>
              <a:gd name="T45" fmla="*/ 2147483646 h 999"/>
              <a:gd name="T46" fmla="*/ 2147483646 w 251"/>
              <a:gd name="T47" fmla="*/ 2147483646 h 999"/>
              <a:gd name="T48" fmla="*/ 2147483646 w 251"/>
              <a:gd name="T49" fmla="*/ 2147483646 h 999"/>
              <a:gd name="T50" fmla="*/ 2147483646 w 251"/>
              <a:gd name="T51" fmla="*/ 2147483646 h 999"/>
              <a:gd name="T52" fmla="*/ 2147483646 w 251"/>
              <a:gd name="T53" fmla="*/ 2147483646 h 999"/>
              <a:gd name="T54" fmla="*/ 2147483646 w 251"/>
              <a:gd name="T55" fmla="*/ 2147483646 h 999"/>
              <a:gd name="T56" fmla="*/ 2147483646 w 251"/>
              <a:gd name="T57" fmla="*/ 2147483646 h 999"/>
              <a:gd name="T58" fmla="*/ 2147483646 w 251"/>
              <a:gd name="T59" fmla="*/ 2147483646 h 999"/>
              <a:gd name="T60" fmla="*/ 2147483646 w 251"/>
              <a:gd name="T61" fmla="*/ 2147483646 h 999"/>
              <a:gd name="T62" fmla="*/ 2147483646 w 251"/>
              <a:gd name="T63" fmla="*/ 2147483646 h 999"/>
              <a:gd name="T64" fmla="*/ 2147483646 w 251"/>
              <a:gd name="T65" fmla="*/ 2147483646 h 999"/>
              <a:gd name="T66" fmla="*/ 2147483646 w 251"/>
              <a:gd name="T67" fmla="*/ 2147483646 h 999"/>
              <a:gd name="T68" fmla="*/ 2147483646 w 251"/>
              <a:gd name="T69" fmla="*/ 2147483646 h 99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1" h="999">
                <a:moveTo>
                  <a:pt x="251" y="23"/>
                </a:moveTo>
                <a:lnTo>
                  <a:pt x="250" y="22"/>
                </a:lnTo>
                <a:lnTo>
                  <a:pt x="246" y="20"/>
                </a:lnTo>
                <a:lnTo>
                  <a:pt x="239" y="18"/>
                </a:lnTo>
                <a:lnTo>
                  <a:pt x="230" y="15"/>
                </a:lnTo>
                <a:lnTo>
                  <a:pt x="218" y="11"/>
                </a:lnTo>
                <a:lnTo>
                  <a:pt x="205" y="7"/>
                </a:lnTo>
                <a:lnTo>
                  <a:pt x="190" y="4"/>
                </a:lnTo>
                <a:lnTo>
                  <a:pt x="173" y="1"/>
                </a:lnTo>
                <a:lnTo>
                  <a:pt x="155" y="0"/>
                </a:lnTo>
                <a:lnTo>
                  <a:pt x="134" y="0"/>
                </a:lnTo>
                <a:lnTo>
                  <a:pt x="114" y="2"/>
                </a:lnTo>
                <a:lnTo>
                  <a:pt x="92" y="5"/>
                </a:lnTo>
                <a:lnTo>
                  <a:pt x="70" y="12"/>
                </a:lnTo>
                <a:lnTo>
                  <a:pt x="47" y="20"/>
                </a:lnTo>
                <a:lnTo>
                  <a:pt x="23" y="32"/>
                </a:lnTo>
                <a:lnTo>
                  <a:pt x="0" y="47"/>
                </a:lnTo>
                <a:lnTo>
                  <a:pt x="0" y="999"/>
                </a:lnTo>
                <a:lnTo>
                  <a:pt x="1" y="999"/>
                </a:lnTo>
                <a:lnTo>
                  <a:pt x="6" y="999"/>
                </a:lnTo>
                <a:lnTo>
                  <a:pt x="14" y="998"/>
                </a:lnTo>
                <a:lnTo>
                  <a:pt x="23" y="997"/>
                </a:lnTo>
                <a:lnTo>
                  <a:pt x="35" y="995"/>
                </a:lnTo>
                <a:lnTo>
                  <a:pt x="49" y="993"/>
                </a:lnTo>
                <a:lnTo>
                  <a:pt x="65" y="990"/>
                </a:lnTo>
                <a:lnTo>
                  <a:pt x="83" y="985"/>
                </a:lnTo>
                <a:lnTo>
                  <a:pt x="102" y="980"/>
                </a:lnTo>
                <a:lnTo>
                  <a:pt x="121" y="973"/>
                </a:lnTo>
                <a:lnTo>
                  <a:pt x="143" y="966"/>
                </a:lnTo>
                <a:lnTo>
                  <a:pt x="164" y="956"/>
                </a:lnTo>
                <a:lnTo>
                  <a:pt x="186" y="945"/>
                </a:lnTo>
                <a:lnTo>
                  <a:pt x="208" y="934"/>
                </a:lnTo>
                <a:lnTo>
                  <a:pt x="230" y="919"/>
                </a:lnTo>
                <a:lnTo>
                  <a:pt x="251" y="903"/>
                </a:lnTo>
                <a:lnTo>
                  <a:pt x="251" y="23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05" name="Freeform 131">
            <a:extLst>
              <a:ext uri="{FF2B5EF4-FFF2-40B4-BE49-F238E27FC236}">
                <a16:creationId xmlns:a16="http://schemas.microsoft.com/office/drawing/2014/main" id="{4F30FB5A-F88E-4313-A378-95CF3401EF1D}"/>
              </a:ext>
            </a:extLst>
          </p:cNvPr>
          <p:cNvSpPr>
            <a:spLocks/>
          </p:cNvSpPr>
          <p:nvPr/>
        </p:nvSpPr>
        <p:spPr bwMode="auto">
          <a:xfrm>
            <a:off x="6521450" y="3703638"/>
            <a:ext cx="104775" cy="412750"/>
          </a:xfrm>
          <a:custGeom>
            <a:avLst/>
            <a:gdLst>
              <a:gd name="T0" fmla="*/ 2147483646 w 215"/>
              <a:gd name="T1" fmla="*/ 2147483646 h 843"/>
              <a:gd name="T2" fmla="*/ 2147483646 w 215"/>
              <a:gd name="T3" fmla="*/ 2147483646 h 843"/>
              <a:gd name="T4" fmla="*/ 2147483646 w 215"/>
              <a:gd name="T5" fmla="*/ 2147483646 h 843"/>
              <a:gd name="T6" fmla="*/ 2147483646 w 215"/>
              <a:gd name="T7" fmla="*/ 2147483646 h 843"/>
              <a:gd name="T8" fmla="*/ 2147483646 w 215"/>
              <a:gd name="T9" fmla="*/ 2147483646 h 843"/>
              <a:gd name="T10" fmla="*/ 2147483646 w 215"/>
              <a:gd name="T11" fmla="*/ 2147483646 h 843"/>
              <a:gd name="T12" fmla="*/ 2147483646 w 215"/>
              <a:gd name="T13" fmla="*/ 2147483646 h 843"/>
              <a:gd name="T14" fmla="*/ 2147483646 w 215"/>
              <a:gd name="T15" fmla="*/ 2147483646 h 843"/>
              <a:gd name="T16" fmla="*/ 2147483646 w 215"/>
              <a:gd name="T17" fmla="*/ 2147483646 h 843"/>
              <a:gd name="T18" fmla="*/ 2147483646 w 215"/>
              <a:gd name="T19" fmla="*/ 0 h 843"/>
              <a:gd name="T20" fmla="*/ 2147483646 w 215"/>
              <a:gd name="T21" fmla="*/ 0 h 843"/>
              <a:gd name="T22" fmla="*/ 2147483646 w 215"/>
              <a:gd name="T23" fmla="*/ 2147483646 h 843"/>
              <a:gd name="T24" fmla="*/ 2147483646 w 215"/>
              <a:gd name="T25" fmla="*/ 2147483646 h 843"/>
              <a:gd name="T26" fmla="*/ 2147483646 w 215"/>
              <a:gd name="T27" fmla="*/ 2147483646 h 843"/>
              <a:gd name="T28" fmla="*/ 2147483646 w 215"/>
              <a:gd name="T29" fmla="*/ 2147483646 h 843"/>
              <a:gd name="T30" fmla="*/ 2147483646 w 215"/>
              <a:gd name="T31" fmla="*/ 2147483646 h 843"/>
              <a:gd name="T32" fmla="*/ 0 w 215"/>
              <a:gd name="T33" fmla="*/ 2147483646 h 843"/>
              <a:gd name="T34" fmla="*/ 0 w 215"/>
              <a:gd name="T35" fmla="*/ 2147483646 h 843"/>
              <a:gd name="T36" fmla="*/ 2147483646 w 215"/>
              <a:gd name="T37" fmla="*/ 2147483646 h 843"/>
              <a:gd name="T38" fmla="*/ 2147483646 w 215"/>
              <a:gd name="T39" fmla="*/ 2147483646 h 843"/>
              <a:gd name="T40" fmla="*/ 2147483646 w 215"/>
              <a:gd name="T41" fmla="*/ 2147483646 h 843"/>
              <a:gd name="T42" fmla="*/ 2147483646 w 215"/>
              <a:gd name="T43" fmla="*/ 2147483646 h 843"/>
              <a:gd name="T44" fmla="*/ 2147483646 w 215"/>
              <a:gd name="T45" fmla="*/ 2147483646 h 843"/>
              <a:gd name="T46" fmla="*/ 2147483646 w 215"/>
              <a:gd name="T47" fmla="*/ 2147483646 h 843"/>
              <a:gd name="T48" fmla="*/ 2147483646 w 215"/>
              <a:gd name="T49" fmla="*/ 2147483646 h 843"/>
              <a:gd name="T50" fmla="*/ 2147483646 w 215"/>
              <a:gd name="T51" fmla="*/ 2147483646 h 843"/>
              <a:gd name="T52" fmla="*/ 2147483646 w 215"/>
              <a:gd name="T53" fmla="*/ 2147483646 h 843"/>
              <a:gd name="T54" fmla="*/ 2147483646 w 215"/>
              <a:gd name="T55" fmla="*/ 2147483646 h 843"/>
              <a:gd name="T56" fmla="*/ 2147483646 w 215"/>
              <a:gd name="T57" fmla="*/ 2147483646 h 843"/>
              <a:gd name="T58" fmla="*/ 2147483646 w 215"/>
              <a:gd name="T59" fmla="*/ 2147483646 h 843"/>
              <a:gd name="T60" fmla="*/ 2147483646 w 215"/>
              <a:gd name="T61" fmla="*/ 2147483646 h 843"/>
              <a:gd name="T62" fmla="*/ 2147483646 w 215"/>
              <a:gd name="T63" fmla="*/ 2147483646 h 843"/>
              <a:gd name="T64" fmla="*/ 2147483646 w 215"/>
              <a:gd name="T65" fmla="*/ 2147483646 h 843"/>
              <a:gd name="T66" fmla="*/ 2147483646 w 215"/>
              <a:gd name="T67" fmla="*/ 2147483646 h 843"/>
              <a:gd name="T68" fmla="*/ 2147483646 w 215"/>
              <a:gd name="T69" fmla="*/ 2147483646 h 84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15" h="843">
                <a:moveTo>
                  <a:pt x="215" y="20"/>
                </a:moveTo>
                <a:lnTo>
                  <a:pt x="214" y="19"/>
                </a:lnTo>
                <a:lnTo>
                  <a:pt x="211" y="18"/>
                </a:lnTo>
                <a:lnTo>
                  <a:pt x="205" y="15"/>
                </a:lnTo>
                <a:lnTo>
                  <a:pt x="197" y="12"/>
                </a:lnTo>
                <a:lnTo>
                  <a:pt x="187" y="9"/>
                </a:lnTo>
                <a:lnTo>
                  <a:pt x="176" y="6"/>
                </a:lnTo>
                <a:lnTo>
                  <a:pt x="163" y="4"/>
                </a:lnTo>
                <a:lnTo>
                  <a:pt x="149" y="1"/>
                </a:lnTo>
                <a:lnTo>
                  <a:pt x="133" y="0"/>
                </a:lnTo>
                <a:lnTo>
                  <a:pt x="115" y="0"/>
                </a:lnTo>
                <a:lnTo>
                  <a:pt x="98" y="1"/>
                </a:lnTo>
                <a:lnTo>
                  <a:pt x="79" y="5"/>
                </a:lnTo>
                <a:lnTo>
                  <a:pt x="60" y="10"/>
                </a:lnTo>
                <a:lnTo>
                  <a:pt x="40" y="18"/>
                </a:lnTo>
                <a:lnTo>
                  <a:pt x="21" y="27"/>
                </a:lnTo>
                <a:lnTo>
                  <a:pt x="0" y="40"/>
                </a:lnTo>
                <a:lnTo>
                  <a:pt x="0" y="843"/>
                </a:lnTo>
                <a:lnTo>
                  <a:pt x="1" y="843"/>
                </a:lnTo>
                <a:lnTo>
                  <a:pt x="6" y="843"/>
                </a:lnTo>
                <a:lnTo>
                  <a:pt x="12" y="842"/>
                </a:lnTo>
                <a:lnTo>
                  <a:pt x="21" y="841"/>
                </a:lnTo>
                <a:lnTo>
                  <a:pt x="30" y="840"/>
                </a:lnTo>
                <a:lnTo>
                  <a:pt x="43" y="838"/>
                </a:lnTo>
                <a:lnTo>
                  <a:pt x="56" y="835"/>
                </a:lnTo>
                <a:lnTo>
                  <a:pt x="71" y="831"/>
                </a:lnTo>
                <a:lnTo>
                  <a:pt x="87" y="826"/>
                </a:lnTo>
                <a:lnTo>
                  <a:pt x="105" y="821"/>
                </a:lnTo>
                <a:lnTo>
                  <a:pt x="123" y="814"/>
                </a:lnTo>
                <a:lnTo>
                  <a:pt x="141" y="806"/>
                </a:lnTo>
                <a:lnTo>
                  <a:pt x="159" y="797"/>
                </a:lnTo>
                <a:lnTo>
                  <a:pt x="179" y="786"/>
                </a:lnTo>
                <a:lnTo>
                  <a:pt x="197" y="774"/>
                </a:lnTo>
                <a:lnTo>
                  <a:pt x="215" y="760"/>
                </a:lnTo>
                <a:lnTo>
                  <a:pt x="215" y="20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06" name="Freeform 132">
            <a:extLst>
              <a:ext uri="{FF2B5EF4-FFF2-40B4-BE49-F238E27FC236}">
                <a16:creationId xmlns:a16="http://schemas.microsoft.com/office/drawing/2014/main" id="{08001E58-52EC-4850-B7A4-DCE835574FAB}"/>
              </a:ext>
            </a:extLst>
          </p:cNvPr>
          <p:cNvSpPr>
            <a:spLocks/>
          </p:cNvSpPr>
          <p:nvPr/>
        </p:nvSpPr>
        <p:spPr bwMode="auto">
          <a:xfrm>
            <a:off x="6524625" y="3708400"/>
            <a:ext cx="87313" cy="334963"/>
          </a:xfrm>
          <a:custGeom>
            <a:avLst/>
            <a:gdLst>
              <a:gd name="T0" fmla="*/ 2147483646 w 180"/>
              <a:gd name="T1" fmla="*/ 2147483646 h 685"/>
              <a:gd name="T2" fmla="*/ 2147483646 w 180"/>
              <a:gd name="T3" fmla="*/ 2147483646 h 685"/>
              <a:gd name="T4" fmla="*/ 2147483646 w 180"/>
              <a:gd name="T5" fmla="*/ 2147483646 h 685"/>
              <a:gd name="T6" fmla="*/ 2147483646 w 180"/>
              <a:gd name="T7" fmla="*/ 2147483646 h 685"/>
              <a:gd name="T8" fmla="*/ 2147483646 w 180"/>
              <a:gd name="T9" fmla="*/ 2147483646 h 685"/>
              <a:gd name="T10" fmla="*/ 2147483646 w 180"/>
              <a:gd name="T11" fmla="*/ 2147483646 h 685"/>
              <a:gd name="T12" fmla="*/ 2147483646 w 180"/>
              <a:gd name="T13" fmla="*/ 2147483646 h 685"/>
              <a:gd name="T14" fmla="*/ 2147483646 w 180"/>
              <a:gd name="T15" fmla="*/ 2147483646 h 685"/>
              <a:gd name="T16" fmla="*/ 2147483646 w 180"/>
              <a:gd name="T17" fmla="*/ 0 h 685"/>
              <a:gd name="T18" fmla="*/ 2147483646 w 180"/>
              <a:gd name="T19" fmla="*/ 0 h 685"/>
              <a:gd name="T20" fmla="*/ 2147483646 w 180"/>
              <a:gd name="T21" fmla="*/ 0 h 685"/>
              <a:gd name="T22" fmla="*/ 2147483646 w 180"/>
              <a:gd name="T23" fmla="*/ 2147483646 h 685"/>
              <a:gd name="T24" fmla="*/ 2147483646 w 180"/>
              <a:gd name="T25" fmla="*/ 2147483646 h 685"/>
              <a:gd name="T26" fmla="*/ 2147483646 w 180"/>
              <a:gd name="T27" fmla="*/ 2147483646 h 685"/>
              <a:gd name="T28" fmla="*/ 2147483646 w 180"/>
              <a:gd name="T29" fmla="*/ 2147483646 h 685"/>
              <a:gd name="T30" fmla="*/ 2147483646 w 180"/>
              <a:gd name="T31" fmla="*/ 2147483646 h 685"/>
              <a:gd name="T32" fmla="*/ 0 w 180"/>
              <a:gd name="T33" fmla="*/ 2147483646 h 685"/>
              <a:gd name="T34" fmla="*/ 0 w 180"/>
              <a:gd name="T35" fmla="*/ 2147483646 h 685"/>
              <a:gd name="T36" fmla="*/ 2147483646 w 180"/>
              <a:gd name="T37" fmla="*/ 2147483646 h 685"/>
              <a:gd name="T38" fmla="*/ 2147483646 w 180"/>
              <a:gd name="T39" fmla="*/ 2147483646 h 685"/>
              <a:gd name="T40" fmla="*/ 2147483646 w 180"/>
              <a:gd name="T41" fmla="*/ 2147483646 h 685"/>
              <a:gd name="T42" fmla="*/ 2147483646 w 180"/>
              <a:gd name="T43" fmla="*/ 2147483646 h 685"/>
              <a:gd name="T44" fmla="*/ 2147483646 w 180"/>
              <a:gd name="T45" fmla="*/ 2147483646 h 685"/>
              <a:gd name="T46" fmla="*/ 2147483646 w 180"/>
              <a:gd name="T47" fmla="*/ 2147483646 h 685"/>
              <a:gd name="T48" fmla="*/ 2147483646 w 180"/>
              <a:gd name="T49" fmla="*/ 2147483646 h 685"/>
              <a:gd name="T50" fmla="*/ 2147483646 w 180"/>
              <a:gd name="T51" fmla="*/ 2147483646 h 685"/>
              <a:gd name="T52" fmla="*/ 2147483646 w 180"/>
              <a:gd name="T53" fmla="*/ 2147483646 h 685"/>
              <a:gd name="T54" fmla="*/ 2147483646 w 180"/>
              <a:gd name="T55" fmla="*/ 2147483646 h 685"/>
              <a:gd name="T56" fmla="*/ 2147483646 w 180"/>
              <a:gd name="T57" fmla="*/ 2147483646 h 685"/>
              <a:gd name="T58" fmla="*/ 2147483646 w 180"/>
              <a:gd name="T59" fmla="*/ 2147483646 h 685"/>
              <a:gd name="T60" fmla="*/ 2147483646 w 180"/>
              <a:gd name="T61" fmla="*/ 2147483646 h 685"/>
              <a:gd name="T62" fmla="*/ 2147483646 w 180"/>
              <a:gd name="T63" fmla="*/ 2147483646 h 685"/>
              <a:gd name="T64" fmla="*/ 2147483646 w 180"/>
              <a:gd name="T65" fmla="*/ 2147483646 h 685"/>
              <a:gd name="T66" fmla="*/ 2147483646 w 180"/>
              <a:gd name="T67" fmla="*/ 2147483646 h 685"/>
              <a:gd name="T68" fmla="*/ 2147483646 w 180"/>
              <a:gd name="T69" fmla="*/ 2147483646 h 68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80" h="685">
                <a:moveTo>
                  <a:pt x="180" y="16"/>
                </a:moveTo>
                <a:lnTo>
                  <a:pt x="179" y="16"/>
                </a:lnTo>
                <a:lnTo>
                  <a:pt x="176" y="14"/>
                </a:lnTo>
                <a:lnTo>
                  <a:pt x="172" y="12"/>
                </a:lnTo>
                <a:lnTo>
                  <a:pt x="165" y="10"/>
                </a:lnTo>
                <a:lnTo>
                  <a:pt x="157" y="8"/>
                </a:lnTo>
                <a:lnTo>
                  <a:pt x="147" y="4"/>
                </a:lnTo>
                <a:lnTo>
                  <a:pt x="136" y="2"/>
                </a:lnTo>
                <a:lnTo>
                  <a:pt x="125" y="0"/>
                </a:lnTo>
                <a:lnTo>
                  <a:pt x="111" y="0"/>
                </a:lnTo>
                <a:lnTo>
                  <a:pt x="97" y="0"/>
                </a:lnTo>
                <a:lnTo>
                  <a:pt x="81" y="1"/>
                </a:lnTo>
                <a:lnTo>
                  <a:pt x="66" y="3"/>
                </a:lnTo>
                <a:lnTo>
                  <a:pt x="50" y="8"/>
                </a:lnTo>
                <a:lnTo>
                  <a:pt x="33" y="14"/>
                </a:lnTo>
                <a:lnTo>
                  <a:pt x="17" y="23"/>
                </a:lnTo>
                <a:lnTo>
                  <a:pt x="0" y="33"/>
                </a:lnTo>
                <a:lnTo>
                  <a:pt x="0" y="685"/>
                </a:lnTo>
                <a:lnTo>
                  <a:pt x="1" y="685"/>
                </a:lnTo>
                <a:lnTo>
                  <a:pt x="4" y="685"/>
                </a:lnTo>
                <a:lnTo>
                  <a:pt x="9" y="684"/>
                </a:lnTo>
                <a:lnTo>
                  <a:pt x="17" y="683"/>
                </a:lnTo>
                <a:lnTo>
                  <a:pt x="26" y="682"/>
                </a:lnTo>
                <a:lnTo>
                  <a:pt x="35" y="681"/>
                </a:lnTo>
                <a:lnTo>
                  <a:pt x="47" y="678"/>
                </a:lnTo>
                <a:lnTo>
                  <a:pt x="60" y="676"/>
                </a:lnTo>
                <a:lnTo>
                  <a:pt x="73" y="671"/>
                </a:lnTo>
                <a:lnTo>
                  <a:pt x="87" y="667"/>
                </a:lnTo>
                <a:lnTo>
                  <a:pt x="102" y="662"/>
                </a:lnTo>
                <a:lnTo>
                  <a:pt x="118" y="655"/>
                </a:lnTo>
                <a:lnTo>
                  <a:pt x="133" y="648"/>
                </a:lnTo>
                <a:lnTo>
                  <a:pt x="149" y="639"/>
                </a:lnTo>
                <a:lnTo>
                  <a:pt x="165" y="628"/>
                </a:lnTo>
                <a:lnTo>
                  <a:pt x="180" y="617"/>
                </a:lnTo>
                <a:lnTo>
                  <a:pt x="180" y="16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07" name="Freeform 133">
            <a:extLst>
              <a:ext uri="{FF2B5EF4-FFF2-40B4-BE49-F238E27FC236}">
                <a16:creationId xmlns:a16="http://schemas.microsoft.com/office/drawing/2014/main" id="{13127E62-36CC-4E43-968B-95E1C59B04AE}"/>
              </a:ext>
            </a:extLst>
          </p:cNvPr>
          <p:cNvSpPr>
            <a:spLocks/>
          </p:cNvSpPr>
          <p:nvPr/>
        </p:nvSpPr>
        <p:spPr bwMode="auto">
          <a:xfrm>
            <a:off x="6527800" y="3711575"/>
            <a:ext cx="71438" cy="260350"/>
          </a:xfrm>
          <a:custGeom>
            <a:avLst/>
            <a:gdLst>
              <a:gd name="T0" fmla="*/ 2147483646 w 146"/>
              <a:gd name="T1" fmla="*/ 2147483646 h 530"/>
              <a:gd name="T2" fmla="*/ 2147483646 w 146"/>
              <a:gd name="T3" fmla="*/ 2147483646 h 530"/>
              <a:gd name="T4" fmla="*/ 2147483646 w 146"/>
              <a:gd name="T5" fmla="*/ 2147483646 h 530"/>
              <a:gd name="T6" fmla="*/ 2147483646 w 146"/>
              <a:gd name="T7" fmla="*/ 2147483646 h 530"/>
              <a:gd name="T8" fmla="*/ 2147483646 w 146"/>
              <a:gd name="T9" fmla="*/ 2147483646 h 530"/>
              <a:gd name="T10" fmla="*/ 2147483646 w 146"/>
              <a:gd name="T11" fmla="*/ 0 h 530"/>
              <a:gd name="T12" fmla="*/ 2147483646 w 146"/>
              <a:gd name="T13" fmla="*/ 2147483646 h 530"/>
              <a:gd name="T14" fmla="*/ 2147483646 w 146"/>
              <a:gd name="T15" fmla="*/ 2147483646 h 530"/>
              <a:gd name="T16" fmla="*/ 0 w 146"/>
              <a:gd name="T17" fmla="*/ 2147483646 h 530"/>
              <a:gd name="T18" fmla="*/ 0 w 146"/>
              <a:gd name="T19" fmla="*/ 2147483646 h 530"/>
              <a:gd name="T20" fmla="*/ 2147483646 w 146"/>
              <a:gd name="T21" fmla="*/ 2147483646 h 530"/>
              <a:gd name="T22" fmla="*/ 2147483646 w 146"/>
              <a:gd name="T23" fmla="*/ 2147483646 h 530"/>
              <a:gd name="T24" fmla="*/ 2147483646 w 146"/>
              <a:gd name="T25" fmla="*/ 2147483646 h 530"/>
              <a:gd name="T26" fmla="*/ 2147483646 w 146"/>
              <a:gd name="T27" fmla="*/ 2147483646 h 530"/>
              <a:gd name="T28" fmla="*/ 2147483646 w 146"/>
              <a:gd name="T29" fmla="*/ 2147483646 h 530"/>
              <a:gd name="T30" fmla="*/ 2147483646 w 146"/>
              <a:gd name="T31" fmla="*/ 2147483646 h 530"/>
              <a:gd name="T32" fmla="*/ 2147483646 w 146"/>
              <a:gd name="T33" fmla="*/ 2147483646 h 530"/>
              <a:gd name="T34" fmla="*/ 2147483646 w 146"/>
              <a:gd name="T35" fmla="*/ 2147483646 h 530"/>
              <a:gd name="T36" fmla="*/ 2147483646 w 146"/>
              <a:gd name="T37" fmla="*/ 2147483646 h 5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6" h="530">
                <a:moveTo>
                  <a:pt x="146" y="14"/>
                </a:moveTo>
                <a:lnTo>
                  <a:pt x="143" y="12"/>
                </a:lnTo>
                <a:lnTo>
                  <a:pt x="134" y="8"/>
                </a:lnTo>
                <a:lnTo>
                  <a:pt x="120" y="4"/>
                </a:lnTo>
                <a:lnTo>
                  <a:pt x="101" y="1"/>
                </a:lnTo>
                <a:lnTo>
                  <a:pt x="79" y="0"/>
                </a:lnTo>
                <a:lnTo>
                  <a:pt x="54" y="3"/>
                </a:lnTo>
                <a:lnTo>
                  <a:pt x="27" y="11"/>
                </a:lnTo>
                <a:lnTo>
                  <a:pt x="0" y="27"/>
                </a:lnTo>
                <a:lnTo>
                  <a:pt x="0" y="530"/>
                </a:lnTo>
                <a:lnTo>
                  <a:pt x="3" y="530"/>
                </a:lnTo>
                <a:lnTo>
                  <a:pt x="14" y="529"/>
                </a:lnTo>
                <a:lnTo>
                  <a:pt x="29" y="526"/>
                </a:lnTo>
                <a:lnTo>
                  <a:pt x="49" y="521"/>
                </a:lnTo>
                <a:lnTo>
                  <a:pt x="71" y="514"/>
                </a:lnTo>
                <a:lnTo>
                  <a:pt x="96" y="505"/>
                </a:lnTo>
                <a:lnTo>
                  <a:pt x="121" y="492"/>
                </a:lnTo>
                <a:lnTo>
                  <a:pt x="146" y="475"/>
                </a:lnTo>
                <a:lnTo>
                  <a:pt x="146" y="14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08" name="Freeform 134">
            <a:extLst>
              <a:ext uri="{FF2B5EF4-FFF2-40B4-BE49-F238E27FC236}">
                <a16:creationId xmlns:a16="http://schemas.microsoft.com/office/drawing/2014/main" id="{0E3FAF27-9581-44C7-ACD6-0A2B55E57E25}"/>
              </a:ext>
            </a:extLst>
          </p:cNvPr>
          <p:cNvSpPr>
            <a:spLocks/>
          </p:cNvSpPr>
          <p:nvPr/>
        </p:nvSpPr>
        <p:spPr bwMode="auto">
          <a:xfrm>
            <a:off x="6532563" y="3714750"/>
            <a:ext cx="52387" cy="184150"/>
          </a:xfrm>
          <a:custGeom>
            <a:avLst/>
            <a:gdLst>
              <a:gd name="T0" fmla="*/ 2147483646 w 109"/>
              <a:gd name="T1" fmla="*/ 2147483646 h 373"/>
              <a:gd name="T2" fmla="*/ 2147483646 w 109"/>
              <a:gd name="T3" fmla="*/ 2147483646 h 373"/>
              <a:gd name="T4" fmla="*/ 2147483646 w 109"/>
              <a:gd name="T5" fmla="*/ 2147483646 h 373"/>
              <a:gd name="T6" fmla="*/ 2147483646 w 109"/>
              <a:gd name="T7" fmla="*/ 2147483646 h 373"/>
              <a:gd name="T8" fmla="*/ 2147483646 w 109"/>
              <a:gd name="T9" fmla="*/ 0 h 373"/>
              <a:gd name="T10" fmla="*/ 2147483646 w 109"/>
              <a:gd name="T11" fmla="*/ 0 h 373"/>
              <a:gd name="T12" fmla="*/ 2147483646 w 109"/>
              <a:gd name="T13" fmla="*/ 2147483646 h 373"/>
              <a:gd name="T14" fmla="*/ 2147483646 w 109"/>
              <a:gd name="T15" fmla="*/ 2147483646 h 373"/>
              <a:gd name="T16" fmla="*/ 0 w 109"/>
              <a:gd name="T17" fmla="*/ 2147483646 h 373"/>
              <a:gd name="T18" fmla="*/ 0 w 109"/>
              <a:gd name="T19" fmla="*/ 2147483646 h 373"/>
              <a:gd name="T20" fmla="*/ 2147483646 w 109"/>
              <a:gd name="T21" fmla="*/ 2147483646 h 373"/>
              <a:gd name="T22" fmla="*/ 2147483646 w 109"/>
              <a:gd name="T23" fmla="*/ 2147483646 h 373"/>
              <a:gd name="T24" fmla="*/ 2147483646 w 109"/>
              <a:gd name="T25" fmla="*/ 2147483646 h 373"/>
              <a:gd name="T26" fmla="*/ 2147483646 w 109"/>
              <a:gd name="T27" fmla="*/ 2147483646 h 373"/>
              <a:gd name="T28" fmla="*/ 2147483646 w 109"/>
              <a:gd name="T29" fmla="*/ 2147483646 h 373"/>
              <a:gd name="T30" fmla="*/ 2147483646 w 109"/>
              <a:gd name="T31" fmla="*/ 2147483646 h 373"/>
              <a:gd name="T32" fmla="*/ 2147483646 w 109"/>
              <a:gd name="T33" fmla="*/ 2147483646 h 373"/>
              <a:gd name="T34" fmla="*/ 2147483646 w 109"/>
              <a:gd name="T35" fmla="*/ 2147483646 h 373"/>
              <a:gd name="T36" fmla="*/ 2147483646 w 109"/>
              <a:gd name="T37" fmla="*/ 2147483646 h 37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9" h="373">
                <a:moveTo>
                  <a:pt x="109" y="10"/>
                </a:moveTo>
                <a:lnTo>
                  <a:pt x="107" y="9"/>
                </a:lnTo>
                <a:lnTo>
                  <a:pt x="100" y="6"/>
                </a:lnTo>
                <a:lnTo>
                  <a:pt x="89" y="2"/>
                </a:lnTo>
                <a:lnTo>
                  <a:pt x="75" y="0"/>
                </a:lnTo>
                <a:lnTo>
                  <a:pt x="59" y="0"/>
                </a:lnTo>
                <a:lnTo>
                  <a:pt x="39" y="2"/>
                </a:lnTo>
                <a:lnTo>
                  <a:pt x="20" y="9"/>
                </a:lnTo>
                <a:lnTo>
                  <a:pt x="0" y="21"/>
                </a:lnTo>
                <a:lnTo>
                  <a:pt x="0" y="373"/>
                </a:lnTo>
                <a:lnTo>
                  <a:pt x="2" y="373"/>
                </a:lnTo>
                <a:lnTo>
                  <a:pt x="9" y="372"/>
                </a:lnTo>
                <a:lnTo>
                  <a:pt x="21" y="369"/>
                </a:lnTo>
                <a:lnTo>
                  <a:pt x="36" y="366"/>
                </a:lnTo>
                <a:lnTo>
                  <a:pt x="53" y="362"/>
                </a:lnTo>
                <a:lnTo>
                  <a:pt x="72" y="354"/>
                </a:lnTo>
                <a:lnTo>
                  <a:pt x="90" y="343"/>
                </a:lnTo>
                <a:lnTo>
                  <a:pt x="109" y="331"/>
                </a:lnTo>
                <a:lnTo>
                  <a:pt x="109" y="10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09" name="Freeform 135">
            <a:extLst>
              <a:ext uri="{FF2B5EF4-FFF2-40B4-BE49-F238E27FC236}">
                <a16:creationId xmlns:a16="http://schemas.microsoft.com/office/drawing/2014/main" id="{7307F224-85D6-4948-9651-E5D1381EE867}"/>
              </a:ext>
            </a:extLst>
          </p:cNvPr>
          <p:cNvSpPr>
            <a:spLocks/>
          </p:cNvSpPr>
          <p:nvPr/>
        </p:nvSpPr>
        <p:spPr bwMode="auto">
          <a:xfrm>
            <a:off x="6535738" y="3719513"/>
            <a:ext cx="34925" cy="106362"/>
          </a:xfrm>
          <a:custGeom>
            <a:avLst/>
            <a:gdLst>
              <a:gd name="T0" fmla="*/ 2147483646 w 75"/>
              <a:gd name="T1" fmla="*/ 2147483646 h 216"/>
              <a:gd name="T2" fmla="*/ 2147483646 w 75"/>
              <a:gd name="T3" fmla="*/ 2147483646 h 216"/>
              <a:gd name="T4" fmla="*/ 2147483646 w 75"/>
              <a:gd name="T5" fmla="*/ 2147483646 h 216"/>
              <a:gd name="T6" fmla="*/ 2147483646 w 75"/>
              <a:gd name="T7" fmla="*/ 2147483646 h 216"/>
              <a:gd name="T8" fmla="*/ 2147483646 w 75"/>
              <a:gd name="T9" fmla="*/ 0 h 216"/>
              <a:gd name="T10" fmla="*/ 2147483646 w 75"/>
              <a:gd name="T11" fmla="*/ 0 h 216"/>
              <a:gd name="T12" fmla="*/ 2147483646 w 75"/>
              <a:gd name="T13" fmla="*/ 2147483646 h 216"/>
              <a:gd name="T14" fmla="*/ 2147483646 w 75"/>
              <a:gd name="T15" fmla="*/ 2147483646 h 216"/>
              <a:gd name="T16" fmla="*/ 0 w 75"/>
              <a:gd name="T17" fmla="*/ 2147483646 h 216"/>
              <a:gd name="T18" fmla="*/ 0 w 75"/>
              <a:gd name="T19" fmla="*/ 2147483646 h 216"/>
              <a:gd name="T20" fmla="*/ 2147483646 w 75"/>
              <a:gd name="T21" fmla="*/ 2147483646 h 216"/>
              <a:gd name="T22" fmla="*/ 2147483646 w 75"/>
              <a:gd name="T23" fmla="*/ 2147483646 h 216"/>
              <a:gd name="T24" fmla="*/ 2147483646 w 75"/>
              <a:gd name="T25" fmla="*/ 2147483646 h 216"/>
              <a:gd name="T26" fmla="*/ 2147483646 w 75"/>
              <a:gd name="T27" fmla="*/ 2147483646 h 216"/>
              <a:gd name="T28" fmla="*/ 2147483646 w 75"/>
              <a:gd name="T29" fmla="*/ 2147483646 h 216"/>
              <a:gd name="T30" fmla="*/ 2147483646 w 75"/>
              <a:gd name="T31" fmla="*/ 2147483646 h 216"/>
              <a:gd name="T32" fmla="*/ 2147483646 w 75"/>
              <a:gd name="T33" fmla="*/ 2147483646 h 216"/>
              <a:gd name="T34" fmla="*/ 2147483646 w 75"/>
              <a:gd name="T35" fmla="*/ 2147483646 h 216"/>
              <a:gd name="T36" fmla="*/ 2147483646 w 75"/>
              <a:gd name="T37" fmla="*/ 2147483646 h 21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5" h="216">
                <a:moveTo>
                  <a:pt x="75" y="6"/>
                </a:moveTo>
                <a:lnTo>
                  <a:pt x="73" y="5"/>
                </a:lnTo>
                <a:lnTo>
                  <a:pt x="69" y="4"/>
                </a:lnTo>
                <a:lnTo>
                  <a:pt x="61" y="2"/>
                </a:lnTo>
                <a:lnTo>
                  <a:pt x="52" y="0"/>
                </a:lnTo>
                <a:lnTo>
                  <a:pt x="41" y="0"/>
                </a:lnTo>
                <a:lnTo>
                  <a:pt x="28" y="1"/>
                </a:lnTo>
                <a:lnTo>
                  <a:pt x="14" y="6"/>
                </a:lnTo>
                <a:lnTo>
                  <a:pt x="0" y="14"/>
                </a:lnTo>
                <a:lnTo>
                  <a:pt x="0" y="216"/>
                </a:lnTo>
                <a:lnTo>
                  <a:pt x="2" y="216"/>
                </a:lnTo>
                <a:lnTo>
                  <a:pt x="7" y="215"/>
                </a:lnTo>
                <a:lnTo>
                  <a:pt x="15" y="214"/>
                </a:lnTo>
                <a:lnTo>
                  <a:pt x="25" y="211"/>
                </a:lnTo>
                <a:lnTo>
                  <a:pt x="37" y="208"/>
                </a:lnTo>
                <a:lnTo>
                  <a:pt x="50" y="203"/>
                </a:lnTo>
                <a:lnTo>
                  <a:pt x="63" y="195"/>
                </a:lnTo>
                <a:lnTo>
                  <a:pt x="75" y="187"/>
                </a:lnTo>
                <a:lnTo>
                  <a:pt x="75" y="6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10" name="Freeform 136">
            <a:extLst>
              <a:ext uri="{FF2B5EF4-FFF2-40B4-BE49-F238E27FC236}">
                <a16:creationId xmlns:a16="http://schemas.microsoft.com/office/drawing/2014/main" id="{2E66A11B-A2E1-40DD-831A-D365623287CE}"/>
              </a:ext>
            </a:extLst>
          </p:cNvPr>
          <p:cNvSpPr>
            <a:spLocks/>
          </p:cNvSpPr>
          <p:nvPr/>
        </p:nvSpPr>
        <p:spPr bwMode="auto">
          <a:xfrm>
            <a:off x="6973888" y="4022725"/>
            <a:ext cx="53975" cy="55563"/>
          </a:xfrm>
          <a:custGeom>
            <a:avLst/>
            <a:gdLst>
              <a:gd name="T0" fmla="*/ 2147483646 w 110"/>
              <a:gd name="T1" fmla="*/ 2147483646 h 111"/>
              <a:gd name="T2" fmla="*/ 2147483646 w 110"/>
              <a:gd name="T3" fmla="*/ 2147483646 h 111"/>
              <a:gd name="T4" fmla="*/ 2147483646 w 110"/>
              <a:gd name="T5" fmla="*/ 2147483646 h 111"/>
              <a:gd name="T6" fmla="*/ 2147483646 w 110"/>
              <a:gd name="T7" fmla="*/ 2147483646 h 111"/>
              <a:gd name="T8" fmla="*/ 2147483646 w 110"/>
              <a:gd name="T9" fmla="*/ 2147483646 h 111"/>
              <a:gd name="T10" fmla="*/ 2147483646 w 110"/>
              <a:gd name="T11" fmla="*/ 2147483646 h 111"/>
              <a:gd name="T12" fmla="*/ 2147483646 w 110"/>
              <a:gd name="T13" fmla="*/ 2147483646 h 111"/>
              <a:gd name="T14" fmla="*/ 2147483646 w 110"/>
              <a:gd name="T15" fmla="*/ 2147483646 h 111"/>
              <a:gd name="T16" fmla="*/ 2147483646 w 110"/>
              <a:gd name="T17" fmla="*/ 2147483646 h 111"/>
              <a:gd name="T18" fmla="*/ 2147483646 w 110"/>
              <a:gd name="T19" fmla="*/ 2147483646 h 111"/>
              <a:gd name="T20" fmla="*/ 2147483646 w 110"/>
              <a:gd name="T21" fmla="*/ 2147483646 h 111"/>
              <a:gd name="T22" fmla="*/ 2147483646 w 110"/>
              <a:gd name="T23" fmla="*/ 2147483646 h 111"/>
              <a:gd name="T24" fmla="*/ 2147483646 w 110"/>
              <a:gd name="T25" fmla="*/ 2147483646 h 111"/>
              <a:gd name="T26" fmla="*/ 2147483646 w 110"/>
              <a:gd name="T27" fmla="*/ 2147483646 h 111"/>
              <a:gd name="T28" fmla="*/ 2147483646 w 110"/>
              <a:gd name="T29" fmla="*/ 2147483646 h 111"/>
              <a:gd name="T30" fmla="*/ 2147483646 w 110"/>
              <a:gd name="T31" fmla="*/ 2147483646 h 111"/>
              <a:gd name="T32" fmla="*/ 2147483646 w 110"/>
              <a:gd name="T33" fmla="*/ 0 h 111"/>
              <a:gd name="T34" fmla="*/ 2147483646 w 110"/>
              <a:gd name="T35" fmla="*/ 2147483646 h 111"/>
              <a:gd name="T36" fmla="*/ 2147483646 w 110"/>
              <a:gd name="T37" fmla="*/ 2147483646 h 111"/>
              <a:gd name="T38" fmla="*/ 2147483646 w 110"/>
              <a:gd name="T39" fmla="*/ 2147483646 h 111"/>
              <a:gd name="T40" fmla="*/ 2147483646 w 110"/>
              <a:gd name="T41" fmla="*/ 2147483646 h 111"/>
              <a:gd name="T42" fmla="*/ 2147483646 w 110"/>
              <a:gd name="T43" fmla="*/ 2147483646 h 111"/>
              <a:gd name="T44" fmla="*/ 2147483646 w 110"/>
              <a:gd name="T45" fmla="*/ 2147483646 h 111"/>
              <a:gd name="T46" fmla="*/ 2147483646 w 110"/>
              <a:gd name="T47" fmla="*/ 2147483646 h 111"/>
              <a:gd name="T48" fmla="*/ 0 w 110"/>
              <a:gd name="T49" fmla="*/ 2147483646 h 111"/>
              <a:gd name="T50" fmla="*/ 2147483646 w 110"/>
              <a:gd name="T51" fmla="*/ 2147483646 h 111"/>
              <a:gd name="T52" fmla="*/ 2147483646 w 110"/>
              <a:gd name="T53" fmla="*/ 2147483646 h 111"/>
              <a:gd name="T54" fmla="*/ 2147483646 w 110"/>
              <a:gd name="T55" fmla="*/ 2147483646 h 111"/>
              <a:gd name="T56" fmla="*/ 2147483646 w 110"/>
              <a:gd name="T57" fmla="*/ 2147483646 h 111"/>
              <a:gd name="T58" fmla="*/ 2147483646 w 110"/>
              <a:gd name="T59" fmla="*/ 2147483646 h 111"/>
              <a:gd name="T60" fmla="*/ 2147483646 w 110"/>
              <a:gd name="T61" fmla="*/ 2147483646 h 111"/>
              <a:gd name="T62" fmla="*/ 2147483646 w 110"/>
              <a:gd name="T63" fmla="*/ 2147483646 h 111"/>
              <a:gd name="T64" fmla="*/ 2147483646 w 110"/>
              <a:gd name="T65" fmla="*/ 2147483646 h 11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0" h="111">
                <a:moveTo>
                  <a:pt x="55" y="111"/>
                </a:moveTo>
                <a:lnTo>
                  <a:pt x="66" y="110"/>
                </a:lnTo>
                <a:lnTo>
                  <a:pt x="76" y="106"/>
                </a:lnTo>
                <a:lnTo>
                  <a:pt x="85" y="101"/>
                </a:lnTo>
                <a:lnTo>
                  <a:pt x="94" y="94"/>
                </a:lnTo>
                <a:lnTo>
                  <a:pt x="100" y="86"/>
                </a:lnTo>
                <a:lnTo>
                  <a:pt x="106" y="77"/>
                </a:lnTo>
                <a:lnTo>
                  <a:pt x="109" y="66"/>
                </a:lnTo>
                <a:lnTo>
                  <a:pt x="110" y="56"/>
                </a:lnTo>
                <a:lnTo>
                  <a:pt x="109" y="44"/>
                </a:lnTo>
                <a:lnTo>
                  <a:pt x="106" y="34"/>
                </a:lnTo>
                <a:lnTo>
                  <a:pt x="100" y="24"/>
                </a:lnTo>
                <a:lnTo>
                  <a:pt x="94" y="17"/>
                </a:lnTo>
                <a:lnTo>
                  <a:pt x="85" y="9"/>
                </a:lnTo>
                <a:lnTo>
                  <a:pt x="76" y="5"/>
                </a:lnTo>
                <a:lnTo>
                  <a:pt x="66" y="2"/>
                </a:lnTo>
                <a:lnTo>
                  <a:pt x="55" y="0"/>
                </a:lnTo>
                <a:lnTo>
                  <a:pt x="44" y="2"/>
                </a:lnTo>
                <a:lnTo>
                  <a:pt x="33" y="5"/>
                </a:lnTo>
                <a:lnTo>
                  <a:pt x="25" y="9"/>
                </a:lnTo>
                <a:lnTo>
                  <a:pt x="16" y="17"/>
                </a:lnTo>
                <a:lnTo>
                  <a:pt x="10" y="24"/>
                </a:lnTo>
                <a:lnTo>
                  <a:pt x="4" y="34"/>
                </a:lnTo>
                <a:lnTo>
                  <a:pt x="1" y="44"/>
                </a:lnTo>
                <a:lnTo>
                  <a:pt x="0" y="56"/>
                </a:lnTo>
                <a:lnTo>
                  <a:pt x="1" y="66"/>
                </a:lnTo>
                <a:lnTo>
                  <a:pt x="4" y="77"/>
                </a:lnTo>
                <a:lnTo>
                  <a:pt x="10" y="86"/>
                </a:lnTo>
                <a:lnTo>
                  <a:pt x="16" y="94"/>
                </a:lnTo>
                <a:lnTo>
                  <a:pt x="25" y="101"/>
                </a:lnTo>
                <a:lnTo>
                  <a:pt x="33" y="106"/>
                </a:lnTo>
                <a:lnTo>
                  <a:pt x="44" y="110"/>
                </a:lnTo>
                <a:lnTo>
                  <a:pt x="55" y="111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11" name="Freeform 137">
            <a:extLst>
              <a:ext uri="{FF2B5EF4-FFF2-40B4-BE49-F238E27FC236}">
                <a16:creationId xmlns:a16="http://schemas.microsoft.com/office/drawing/2014/main" id="{586BA42F-5042-4B55-89B3-F2B1B602AE57}"/>
              </a:ext>
            </a:extLst>
          </p:cNvPr>
          <p:cNvSpPr>
            <a:spLocks/>
          </p:cNvSpPr>
          <p:nvPr/>
        </p:nvSpPr>
        <p:spPr bwMode="auto">
          <a:xfrm>
            <a:off x="6810375" y="4024313"/>
            <a:ext cx="26988" cy="26987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0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0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5" h="55">
                <a:moveTo>
                  <a:pt x="27" y="55"/>
                </a:moveTo>
                <a:lnTo>
                  <a:pt x="38" y="53"/>
                </a:lnTo>
                <a:lnTo>
                  <a:pt x="48" y="46"/>
                </a:lnTo>
                <a:lnTo>
                  <a:pt x="53" y="37"/>
                </a:lnTo>
                <a:lnTo>
                  <a:pt x="55" y="27"/>
                </a:lnTo>
                <a:lnTo>
                  <a:pt x="53" y="16"/>
                </a:lnTo>
                <a:lnTo>
                  <a:pt x="48" y="7"/>
                </a:lnTo>
                <a:lnTo>
                  <a:pt x="38" y="2"/>
                </a:lnTo>
                <a:lnTo>
                  <a:pt x="27" y="0"/>
                </a:lnTo>
                <a:lnTo>
                  <a:pt x="16" y="2"/>
                </a:lnTo>
                <a:lnTo>
                  <a:pt x="8" y="7"/>
                </a:lnTo>
                <a:lnTo>
                  <a:pt x="2" y="16"/>
                </a:lnTo>
                <a:lnTo>
                  <a:pt x="0" y="27"/>
                </a:lnTo>
                <a:lnTo>
                  <a:pt x="2" y="37"/>
                </a:lnTo>
                <a:lnTo>
                  <a:pt x="8" y="46"/>
                </a:lnTo>
                <a:lnTo>
                  <a:pt x="16" y="53"/>
                </a:lnTo>
                <a:lnTo>
                  <a:pt x="27" y="55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12" name="Freeform 138">
            <a:extLst>
              <a:ext uri="{FF2B5EF4-FFF2-40B4-BE49-F238E27FC236}">
                <a16:creationId xmlns:a16="http://schemas.microsoft.com/office/drawing/2014/main" id="{49F7CDDB-2011-42B2-A017-EDDE3D4E3597}"/>
              </a:ext>
            </a:extLst>
          </p:cNvPr>
          <p:cNvSpPr>
            <a:spLocks/>
          </p:cNvSpPr>
          <p:nvPr/>
        </p:nvSpPr>
        <p:spPr bwMode="auto">
          <a:xfrm>
            <a:off x="6856413" y="4025900"/>
            <a:ext cx="26987" cy="26988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0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0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5" h="55">
                <a:moveTo>
                  <a:pt x="28" y="55"/>
                </a:moveTo>
                <a:lnTo>
                  <a:pt x="39" y="53"/>
                </a:lnTo>
                <a:lnTo>
                  <a:pt x="47" y="47"/>
                </a:lnTo>
                <a:lnTo>
                  <a:pt x="53" y="39"/>
                </a:lnTo>
                <a:lnTo>
                  <a:pt x="55" y="28"/>
                </a:lnTo>
                <a:lnTo>
                  <a:pt x="53" y="17"/>
                </a:lnTo>
                <a:lnTo>
                  <a:pt x="47" y="8"/>
                </a:lnTo>
                <a:lnTo>
                  <a:pt x="39" y="2"/>
                </a:lnTo>
                <a:lnTo>
                  <a:pt x="28" y="0"/>
                </a:lnTo>
                <a:lnTo>
                  <a:pt x="17" y="2"/>
                </a:lnTo>
                <a:lnTo>
                  <a:pt x="9" y="8"/>
                </a:lnTo>
                <a:lnTo>
                  <a:pt x="2" y="17"/>
                </a:lnTo>
                <a:lnTo>
                  <a:pt x="0" y="28"/>
                </a:lnTo>
                <a:lnTo>
                  <a:pt x="2" y="39"/>
                </a:lnTo>
                <a:lnTo>
                  <a:pt x="9" y="47"/>
                </a:lnTo>
                <a:lnTo>
                  <a:pt x="17" y="53"/>
                </a:lnTo>
                <a:lnTo>
                  <a:pt x="28" y="55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13" name="Freeform 139">
            <a:extLst>
              <a:ext uri="{FF2B5EF4-FFF2-40B4-BE49-F238E27FC236}">
                <a16:creationId xmlns:a16="http://schemas.microsoft.com/office/drawing/2014/main" id="{31EE6743-DFF2-4E7A-91A8-0286C8C2CCE1}"/>
              </a:ext>
            </a:extLst>
          </p:cNvPr>
          <p:cNvSpPr>
            <a:spLocks/>
          </p:cNvSpPr>
          <p:nvPr/>
        </p:nvSpPr>
        <p:spPr bwMode="auto">
          <a:xfrm>
            <a:off x="6677025" y="3656013"/>
            <a:ext cx="76200" cy="368300"/>
          </a:xfrm>
          <a:custGeom>
            <a:avLst/>
            <a:gdLst>
              <a:gd name="T0" fmla="*/ 2147483646 w 156"/>
              <a:gd name="T1" fmla="*/ 2147483646 h 752"/>
              <a:gd name="T2" fmla="*/ 2147483646 w 156"/>
              <a:gd name="T3" fmla="*/ 2147483646 h 752"/>
              <a:gd name="T4" fmla="*/ 2147483646 w 156"/>
              <a:gd name="T5" fmla="*/ 2147483646 h 752"/>
              <a:gd name="T6" fmla="*/ 2147483646 w 156"/>
              <a:gd name="T7" fmla="*/ 2147483646 h 752"/>
              <a:gd name="T8" fmla="*/ 2147483646 w 156"/>
              <a:gd name="T9" fmla="*/ 2147483646 h 752"/>
              <a:gd name="T10" fmla="*/ 0 w 156"/>
              <a:gd name="T11" fmla="*/ 2147483646 h 752"/>
              <a:gd name="T12" fmla="*/ 2147483646 w 156"/>
              <a:gd name="T13" fmla="*/ 2147483646 h 752"/>
              <a:gd name="T14" fmla="*/ 2147483646 w 156"/>
              <a:gd name="T15" fmla="*/ 2147483646 h 752"/>
              <a:gd name="T16" fmla="*/ 2147483646 w 156"/>
              <a:gd name="T17" fmla="*/ 2147483646 h 752"/>
              <a:gd name="T18" fmla="*/ 2147483646 w 156"/>
              <a:gd name="T19" fmla="*/ 2147483646 h 752"/>
              <a:gd name="T20" fmla="*/ 2147483646 w 156"/>
              <a:gd name="T21" fmla="*/ 2147483646 h 752"/>
              <a:gd name="T22" fmla="*/ 2147483646 w 156"/>
              <a:gd name="T23" fmla="*/ 2147483646 h 752"/>
              <a:gd name="T24" fmla="*/ 2147483646 w 156"/>
              <a:gd name="T25" fmla="*/ 2147483646 h 752"/>
              <a:gd name="T26" fmla="*/ 2147483646 w 156"/>
              <a:gd name="T27" fmla="*/ 2147483646 h 752"/>
              <a:gd name="T28" fmla="*/ 2147483646 w 156"/>
              <a:gd name="T29" fmla="*/ 2147483646 h 752"/>
              <a:gd name="T30" fmla="*/ 2147483646 w 156"/>
              <a:gd name="T31" fmla="*/ 2147483646 h 752"/>
              <a:gd name="T32" fmla="*/ 2147483646 w 156"/>
              <a:gd name="T33" fmla="*/ 2147483646 h 752"/>
              <a:gd name="T34" fmla="*/ 2147483646 w 156"/>
              <a:gd name="T35" fmla="*/ 2147483646 h 752"/>
              <a:gd name="T36" fmla="*/ 2147483646 w 156"/>
              <a:gd name="T37" fmla="*/ 2147483646 h 752"/>
              <a:gd name="T38" fmla="*/ 2147483646 w 156"/>
              <a:gd name="T39" fmla="*/ 2147483646 h 752"/>
              <a:gd name="T40" fmla="*/ 2147483646 w 156"/>
              <a:gd name="T41" fmla="*/ 2147483646 h 752"/>
              <a:gd name="T42" fmla="*/ 2147483646 w 156"/>
              <a:gd name="T43" fmla="*/ 0 h 752"/>
              <a:gd name="T44" fmla="*/ 2147483646 w 156"/>
              <a:gd name="T45" fmla="*/ 0 h 752"/>
              <a:gd name="T46" fmla="*/ 2147483646 w 156"/>
              <a:gd name="T47" fmla="*/ 2147483646 h 752"/>
              <a:gd name="T48" fmla="*/ 2147483646 w 156"/>
              <a:gd name="T49" fmla="*/ 2147483646 h 752"/>
              <a:gd name="T50" fmla="*/ 2147483646 w 156"/>
              <a:gd name="T51" fmla="*/ 2147483646 h 75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6" h="752">
                <a:moveTo>
                  <a:pt x="48" y="15"/>
                </a:moveTo>
                <a:lnTo>
                  <a:pt x="44" y="30"/>
                </a:lnTo>
                <a:lnTo>
                  <a:pt x="33" y="73"/>
                </a:lnTo>
                <a:lnTo>
                  <a:pt x="19" y="140"/>
                </a:lnTo>
                <a:lnTo>
                  <a:pt x="7" y="229"/>
                </a:lnTo>
                <a:lnTo>
                  <a:pt x="0" y="337"/>
                </a:lnTo>
                <a:lnTo>
                  <a:pt x="1" y="462"/>
                </a:lnTo>
                <a:lnTo>
                  <a:pt x="14" y="602"/>
                </a:lnTo>
                <a:lnTo>
                  <a:pt x="43" y="752"/>
                </a:lnTo>
                <a:lnTo>
                  <a:pt x="150" y="746"/>
                </a:lnTo>
                <a:lnTo>
                  <a:pt x="146" y="724"/>
                </a:lnTo>
                <a:lnTo>
                  <a:pt x="135" y="663"/>
                </a:lnTo>
                <a:lnTo>
                  <a:pt x="123" y="574"/>
                </a:lnTo>
                <a:lnTo>
                  <a:pt x="111" y="463"/>
                </a:lnTo>
                <a:lnTo>
                  <a:pt x="104" y="342"/>
                </a:lnTo>
                <a:lnTo>
                  <a:pt x="107" y="220"/>
                </a:lnTo>
                <a:lnTo>
                  <a:pt x="124" y="106"/>
                </a:lnTo>
                <a:lnTo>
                  <a:pt x="156" y="9"/>
                </a:lnTo>
                <a:lnTo>
                  <a:pt x="156" y="8"/>
                </a:lnTo>
                <a:lnTo>
                  <a:pt x="156" y="6"/>
                </a:lnTo>
                <a:lnTo>
                  <a:pt x="154" y="4"/>
                </a:lnTo>
                <a:lnTo>
                  <a:pt x="147" y="0"/>
                </a:lnTo>
                <a:lnTo>
                  <a:pt x="134" y="0"/>
                </a:lnTo>
                <a:lnTo>
                  <a:pt x="115" y="1"/>
                </a:lnTo>
                <a:lnTo>
                  <a:pt x="87" y="7"/>
                </a:lnTo>
                <a:lnTo>
                  <a:pt x="48" y="15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14" name="Freeform 140">
            <a:extLst>
              <a:ext uri="{FF2B5EF4-FFF2-40B4-BE49-F238E27FC236}">
                <a16:creationId xmlns:a16="http://schemas.microsoft.com/office/drawing/2014/main" id="{EE20CA33-1123-4AC1-8AD9-90FAD5561749}"/>
              </a:ext>
            </a:extLst>
          </p:cNvPr>
          <p:cNvSpPr>
            <a:spLocks/>
          </p:cNvSpPr>
          <p:nvPr/>
        </p:nvSpPr>
        <p:spPr bwMode="auto">
          <a:xfrm>
            <a:off x="7067550" y="3609975"/>
            <a:ext cx="103188" cy="411163"/>
          </a:xfrm>
          <a:custGeom>
            <a:avLst/>
            <a:gdLst>
              <a:gd name="T0" fmla="*/ 2147483646 w 212"/>
              <a:gd name="T1" fmla="*/ 2147483646 h 839"/>
              <a:gd name="T2" fmla="*/ 2147483646 w 212"/>
              <a:gd name="T3" fmla="*/ 2147483646 h 839"/>
              <a:gd name="T4" fmla="*/ 2147483646 w 212"/>
              <a:gd name="T5" fmla="*/ 2147483646 h 839"/>
              <a:gd name="T6" fmla="*/ 2147483646 w 212"/>
              <a:gd name="T7" fmla="*/ 2147483646 h 839"/>
              <a:gd name="T8" fmla="*/ 2147483646 w 212"/>
              <a:gd name="T9" fmla="*/ 2147483646 h 839"/>
              <a:gd name="T10" fmla="*/ 2147483646 w 212"/>
              <a:gd name="T11" fmla="*/ 2147483646 h 839"/>
              <a:gd name="T12" fmla="*/ 2147483646 w 212"/>
              <a:gd name="T13" fmla="*/ 2147483646 h 839"/>
              <a:gd name="T14" fmla="*/ 2147483646 w 212"/>
              <a:gd name="T15" fmla="*/ 2147483646 h 839"/>
              <a:gd name="T16" fmla="*/ 2147483646 w 212"/>
              <a:gd name="T17" fmla="*/ 2147483646 h 839"/>
              <a:gd name="T18" fmla="*/ 2147483646 w 212"/>
              <a:gd name="T19" fmla="*/ 2147483646 h 839"/>
              <a:gd name="T20" fmla="*/ 2147483646 w 212"/>
              <a:gd name="T21" fmla="*/ 2147483646 h 839"/>
              <a:gd name="T22" fmla="*/ 2147483646 w 212"/>
              <a:gd name="T23" fmla="*/ 2147483646 h 839"/>
              <a:gd name="T24" fmla="*/ 2147483646 w 212"/>
              <a:gd name="T25" fmla="*/ 2147483646 h 839"/>
              <a:gd name="T26" fmla="*/ 2147483646 w 212"/>
              <a:gd name="T27" fmla="*/ 2147483646 h 839"/>
              <a:gd name="T28" fmla="*/ 0 w 212"/>
              <a:gd name="T29" fmla="*/ 2147483646 h 839"/>
              <a:gd name="T30" fmla="*/ 2147483646 w 212"/>
              <a:gd name="T31" fmla="*/ 2147483646 h 839"/>
              <a:gd name="T32" fmla="*/ 2147483646 w 212"/>
              <a:gd name="T33" fmla="*/ 2147483646 h 839"/>
              <a:gd name="T34" fmla="*/ 2147483646 w 212"/>
              <a:gd name="T35" fmla="*/ 0 h 839"/>
              <a:gd name="T36" fmla="*/ 2147483646 w 212"/>
              <a:gd name="T37" fmla="*/ 2147483646 h 83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2" h="839">
                <a:moveTo>
                  <a:pt x="212" y="6"/>
                </a:moveTo>
                <a:lnTo>
                  <a:pt x="206" y="11"/>
                </a:lnTo>
                <a:lnTo>
                  <a:pt x="192" y="33"/>
                </a:lnTo>
                <a:lnTo>
                  <a:pt x="174" y="77"/>
                </a:lnTo>
                <a:lnTo>
                  <a:pt x="156" y="148"/>
                </a:lnTo>
                <a:lnTo>
                  <a:pt x="141" y="254"/>
                </a:lnTo>
                <a:lnTo>
                  <a:pt x="133" y="401"/>
                </a:lnTo>
                <a:lnTo>
                  <a:pt x="137" y="593"/>
                </a:lnTo>
                <a:lnTo>
                  <a:pt x="158" y="839"/>
                </a:lnTo>
                <a:lnTo>
                  <a:pt x="38" y="839"/>
                </a:lnTo>
                <a:lnTo>
                  <a:pt x="34" y="814"/>
                </a:lnTo>
                <a:lnTo>
                  <a:pt x="24" y="746"/>
                </a:lnTo>
                <a:lnTo>
                  <a:pt x="12" y="645"/>
                </a:lnTo>
                <a:lnTo>
                  <a:pt x="3" y="521"/>
                </a:lnTo>
                <a:lnTo>
                  <a:pt x="0" y="384"/>
                </a:lnTo>
                <a:lnTo>
                  <a:pt x="6" y="244"/>
                </a:lnTo>
                <a:lnTo>
                  <a:pt x="29" y="114"/>
                </a:lnTo>
                <a:lnTo>
                  <a:pt x="68" y="0"/>
                </a:lnTo>
                <a:lnTo>
                  <a:pt x="212" y="6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15" name="Freeform 141">
            <a:extLst>
              <a:ext uri="{FF2B5EF4-FFF2-40B4-BE49-F238E27FC236}">
                <a16:creationId xmlns:a16="http://schemas.microsoft.com/office/drawing/2014/main" id="{F4B9CF23-2F93-48B2-9A29-135A143C3188}"/>
              </a:ext>
            </a:extLst>
          </p:cNvPr>
          <p:cNvSpPr>
            <a:spLocks/>
          </p:cNvSpPr>
          <p:nvPr/>
        </p:nvSpPr>
        <p:spPr bwMode="auto">
          <a:xfrm>
            <a:off x="6680200" y="3678238"/>
            <a:ext cx="66675" cy="322262"/>
          </a:xfrm>
          <a:custGeom>
            <a:avLst/>
            <a:gdLst>
              <a:gd name="T0" fmla="*/ 2147483646 w 137"/>
              <a:gd name="T1" fmla="*/ 2147483646 h 656"/>
              <a:gd name="T2" fmla="*/ 2147483646 w 137"/>
              <a:gd name="T3" fmla="*/ 2147483646 h 656"/>
              <a:gd name="T4" fmla="*/ 2147483646 w 137"/>
              <a:gd name="T5" fmla="*/ 2147483646 h 656"/>
              <a:gd name="T6" fmla="*/ 2147483646 w 137"/>
              <a:gd name="T7" fmla="*/ 2147483646 h 656"/>
              <a:gd name="T8" fmla="*/ 2147483646 w 137"/>
              <a:gd name="T9" fmla="*/ 2147483646 h 656"/>
              <a:gd name="T10" fmla="*/ 0 w 137"/>
              <a:gd name="T11" fmla="*/ 2147483646 h 656"/>
              <a:gd name="T12" fmla="*/ 2147483646 w 137"/>
              <a:gd name="T13" fmla="*/ 2147483646 h 656"/>
              <a:gd name="T14" fmla="*/ 2147483646 w 137"/>
              <a:gd name="T15" fmla="*/ 2147483646 h 656"/>
              <a:gd name="T16" fmla="*/ 2147483646 w 137"/>
              <a:gd name="T17" fmla="*/ 2147483646 h 656"/>
              <a:gd name="T18" fmla="*/ 2147483646 w 137"/>
              <a:gd name="T19" fmla="*/ 2147483646 h 656"/>
              <a:gd name="T20" fmla="*/ 2147483646 w 137"/>
              <a:gd name="T21" fmla="*/ 2147483646 h 656"/>
              <a:gd name="T22" fmla="*/ 2147483646 w 137"/>
              <a:gd name="T23" fmla="*/ 2147483646 h 656"/>
              <a:gd name="T24" fmla="*/ 2147483646 w 137"/>
              <a:gd name="T25" fmla="*/ 2147483646 h 656"/>
              <a:gd name="T26" fmla="*/ 2147483646 w 137"/>
              <a:gd name="T27" fmla="*/ 2147483646 h 656"/>
              <a:gd name="T28" fmla="*/ 2147483646 w 137"/>
              <a:gd name="T29" fmla="*/ 2147483646 h 656"/>
              <a:gd name="T30" fmla="*/ 2147483646 w 137"/>
              <a:gd name="T31" fmla="*/ 2147483646 h 656"/>
              <a:gd name="T32" fmla="*/ 2147483646 w 137"/>
              <a:gd name="T33" fmla="*/ 2147483646 h 656"/>
              <a:gd name="T34" fmla="*/ 2147483646 w 137"/>
              <a:gd name="T35" fmla="*/ 2147483646 h 656"/>
              <a:gd name="T36" fmla="*/ 2147483646 w 137"/>
              <a:gd name="T37" fmla="*/ 2147483646 h 656"/>
              <a:gd name="T38" fmla="*/ 2147483646 w 137"/>
              <a:gd name="T39" fmla="*/ 2147483646 h 656"/>
              <a:gd name="T40" fmla="*/ 2147483646 w 137"/>
              <a:gd name="T41" fmla="*/ 2147483646 h 656"/>
              <a:gd name="T42" fmla="*/ 2147483646 w 137"/>
              <a:gd name="T43" fmla="*/ 0 h 656"/>
              <a:gd name="T44" fmla="*/ 2147483646 w 137"/>
              <a:gd name="T45" fmla="*/ 0 h 656"/>
              <a:gd name="T46" fmla="*/ 2147483646 w 137"/>
              <a:gd name="T47" fmla="*/ 2147483646 h 656"/>
              <a:gd name="T48" fmla="*/ 2147483646 w 137"/>
              <a:gd name="T49" fmla="*/ 2147483646 h 656"/>
              <a:gd name="T50" fmla="*/ 2147483646 w 137"/>
              <a:gd name="T51" fmla="*/ 2147483646 h 6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37" h="656">
                <a:moveTo>
                  <a:pt x="43" y="12"/>
                </a:moveTo>
                <a:lnTo>
                  <a:pt x="39" y="25"/>
                </a:lnTo>
                <a:lnTo>
                  <a:pt x="30" y="62"/>
                </a:lnTo>
                <a:lnTo>
                  <a:pt x="19" y="122"/>
                </a:lnTo>
                <a:lnTo>
                  <a:pt x="7" y="199"/>
                </a:lnTo>
                <a:lnTo>
                  <a:pt x="0" y="294"/>
                </a:lnTo>
                <a:lnTo>
                  <a:pt x="1" y="403"/>
                </a:lnTo>
                <a:lnTo>
                  <a:pt x="12" y="524"/>
                </a:lnTo>
                <a:lnTo>
                  <a:pt x="38" y="656"/>
                </a:lnTo>
                <a:lnTo>
                  <a:pt x="132" y="650"/>
                </a:lnTo>
                <a:lnTo>
                  <a:pt x="127" y="631"/>
                </a:lnTo>
                <a:lnTo>
                  <a:pt x="119" y="578"/>
                </a:lnTo>
                <a:lnTo>
                  <a:pt x="107" y="499"/>
                </a:lnTo>
                <a:lnTo>
                  <a:pt x="97" y="403"/>
                </a:lnTo>
                <a:lnTo>
                  <a:pt x="92" y="297"/>
                </a:lnTo>
                <a:lnTo>
                  <a:pt x="94" y="192"/>
                </a:lnTo>
                <a:lnTo>
                  <a:pt x="108" y="91"/>
                </a:lnTo>
                <a:lnTo>
                  <a:pt x="137" y="7"/>
                </a:lnTo>
                <a:lnTo>
                  <a:pt x="137" y="6"/>
                </a:lnTo>
                <a:lnTo>
                  <a:pt x="137" y="4"/>
                </a:lnTo>
                <a:lnTo>
                  <a:pt x="135" y="2"/>
                </a:lnTo>
                <a:lnTo>
                  <a:pt x="129" y="0"/>
                </a:lnTo>
                <a:lnTo>
                  <a:pt x="119" y="0"/>
                </a:lnTo>
                <a:lnTo>
                  <a:pt x="101" y="1"/>
                </a:lnTo>
                <a:lnTo>
                  <a:pt x="77" y="5"/>
                </a:lnTo>
                <a:lnTo>
                  <a:pt x="43" y="12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16" name="Freeform 142">
            <a:extLst>
              <a:ext uri="{FF2B5EF4-FFF2-40B4-BE49-F238E27FC236}">
                <a16:creationId xmlns:a16="http://schemas.microsoft.com/office/drawing/2014/main" id="{8BAB2D67-A85E-4F91-A7AE-9D23BA42C08A}"/>
              </a:ext>
            </a:extLst>
          </p:cNvPr>
          <p:cNvSpPr>
            <a:spLocks/>
          </p:cNvSpPr>
          <p:nvPr/>
        </p:nvSpPr>
        <p:spPr bwMode="auto">
          <a:xfrm>
            <a:off x="6683375" y="3700463"/>
            <a:ext cx="55563" cy="273050"/>
          </a:xfrm>
          <a:custGeom>
            <a:avLst/>
            <a:gdLst>
              <a:gd name="T0" fmla="*/ 2147483646 w 116"/>
              <a:gd name="T1" fmla="*/ 2147483646 h 560"/>
              <a:gd name="T2" fmla="*/ 2147483646 w 116"/>
              <a:gd name="T3" fmla="*/ 2147483646 h 560"/>
              <a:gd name="T4" fmla="*/ 2147483646 w 116"/>
              <a:gd name="T5" fmla="*/ 2147483646 h 560"/>
              <a:gd name="T6" fmla="*/ 2147483646 w 116"/>
              <a:gd name="T7" fmla="*/ 2147483646 h 560"/>
              <a:gd name="T8" fmla="*/ 2147483646 w 116"/>
              <a:gd name="T9" fmla="*/ 2147483646 h 560"/>
              <a:gd name="T10" fmla="*/ 0 w 116"/>
              <a:gd name="T11" fmla="*/ 2147483646 h 560"/>
              <a:gd name="T12" fmla="*/ 2147483646 w 116"/>
              <a:gd name="T13" fmla="*/ 2147483646 h 560"/>
              <a:gd name="T14" fmla="*/ 2147483646 w 116"/>
              <a:gd name="T15" fmla="*/ 2147483646 h 560"/>
              <a:gd name="T16" fmla="*/ 2147483646 w 116"/>
              <a:gd name="T17" fmla="*/ 2147483646 h 560"/>
              <a:gd name="T18" fmla="*/ 2147483646 w 116"/>
              <a:gd name="T19" fmla="*/ 2147483646 h 560"/>
              <a:gd name="T20" fmla="*/ 2147483646 w 116"/>
              <a:gd name="T21" fmla="*/ 2147483646 h 560"/>
              <a:gd name="T22" fmla="*/ 2147483646 w 116"/>
              <a:gd name="T23" fmla="*/ 2147483646 h 560"/>
              <a:gd name="T24" fmla="*/ 2147483646 w 116"/>
              <a:gd name="T25" fmla="*/ 2147483646 h 560"/>
              <a:gd name="T26" fmla="*/ 2147483646 w 116"/>
              <a:gd name="T27" fmla="*/ 2147483646 h 560"/>
              <a:gd name="T28" fmla="*/ 2147483646 w 116"/>
              <a:gd name="T29" fmla="*/ 2147483646 h 560"/>
              <a:gd name="T30" fmla="*/ 2147483646 w 116"/>
              <a:gd name="T31" fmla="*/ 2147483646 h 560"/>
              <a:gd name="T32" fmla="*/ 2147483646 w 116"/>
              <a:gd name="T33" fmla="*/ 2147483646 h 560"/>
              <a:gd name="T34" fmla="*/ 2147483646 w 116"/>
              <a:gd name="T35" fmla="*/ 2147483646 h 560"/>
              <a:gd name="T36" fmla="*/ 2147483646 w 116"/>
              <a:gd name="T37" fmla="*/ 2147483646 h 560"/>
              <a:gd name="T38" fmla="*/ 2147483646 w 116"/>
              <a:gd name="T39" fmla="*/ 2147483646 h 560"/>
              <a:gd name="T40" fmla="*/ 2147483646 w 116"/>
              <a:gd name="T41" fmla="*/ 2147483646 h 560"/>
              <a:gd name="T42" fmla="*/ 2147483646 w 116"/>
              <a:gd name="T43" fmla="*/ 0 h 560"/>
              <a:gd name="T44" fmla="*/ 2147483646 w 116"/>
              <a:gd name="T45" fmla="*/ 0 h 560"/>
              <a:gd name="T46" fmla="*/ 2147483646 w 116"/>
              <a:gd name="T47" fmla="*/ 2147483646 h 560"/>
              <a:gd name="T48" fmla="*/ 2147483646 w 116"/>
              <a:gd name="T49" fmla="*/ 2147483646 h 560"/>
              <a:gd name="T50" fmla="*/ 2147483646 w 116"/>
              <a:gd name="T51" fmla="*/ 2147483646 h 56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16" h="560">
                <a:moveTo>
                  <a:pt x="36" y="11"/>
                </a:moveTo>
                <a:lnTo>
                  <a:pt x="33" y="21"/>
                </a:lnTo>
                <a:lnTo>
                  <a:pt x="24" y="53"/>
                </a:lnTo>
                <a:lnTo>
                  <a:pt x="15" y="103"/>
                </a:lnTo>
                <a:lnTo>
                  <a:pt x="5" y="169"/>
                </a:lnTo>
                <a:lnTo>
                  <a:pt x="0" y="250"/>
                </a:lnTo>
                <a:lnTo>
                  <a:pt x="1" y="344"/>
                </a:lnTo>
                <a:lnTo>
                  <a:pt x="10" y="448"/>
                </a:lnTo>
                <a:lnTo>
                  <a:pt x="32" y="560"/>
                </a:lnTo>
                <a:lnTo>
                  <a:pt x="112" y="555"/>
                </a:lnTo>
                <a:lnTo>
                  <a:pt x="108" y="538"/>
                </a:lnTo>
                <a:lnTo>
                  <a:pt x="101" y="493"/>
                </a:lnTo>
                <a:lnTo>
                  <a:pt x="91" y="426"/>
                </a:lnTo>
                <a:lnTo>
                  <a:pt x="82" y="344"/>
                </a:lnTo>
                <a:lnTo>
                  <a:pt x="77" y="255"/>
                </a:lnTo>
                <a:lnTo>
                  <a:pt x="79" y="164"/>
                </a:lnTo>
                <a:lnTo>
                  <a:pt x="91" y="79"/>
                </a:lnTo>
                <a:lnTo>
                  <a:pt x="116" y="6"/>
                </a:lnTo>
                <a:lnTo>
                  <a:pt x="116" y="5"/>
                </a:lnTo>
                <a:lnTo>
                  <a:pt x="116" y="4"/>
                </a:lnTo>
                <a:lnTo>
                  <a:pt x="114" y="2"/>
                </a:lnTo>
                <a:lnTo>
                  <a:pt x="109" y="0"/>
                </a:lnTo>
                <a:lnTo>
                  <a:pt x="100" y="0"/>
                </a:lnTo>
                <a:lnTo>
                  <a:pt x="86" y="1"/>
                </a:lnTo>
                <a:lnTo>
                  <a:pt x="65" y="4"/>
                </a:lnTo>
                <a:lnTo>
                  <a:pt x="36" y="11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17" name="Freeform 143">
            <a:extLst>
              <a:ext uri="{FF2B5EF4-FFF2-40B4-BE49-F238E27FC236}">
                <a16:creationId xmlns:a16="http://schemas.microsoft.com/office/drawing/2014/main" id="{6C05A668-FE02-4FC9-8D99-964AD0DA405F}"/>
              </a:ext>
            </a:extLst>
          </p:cNvPr>
          <p:cNvSpPr>
            <a:spLocks/>
          </p:cNvSpPr>
          <p:nvPr/>
        </p:nvSpPr>
        <p:spPr bwMode="auto">
          <a:xfrm>
            <a:off x="6684963" y="3721100"/>
            <a:ext cx="47625" cy="227013"/>
          </a:xfrm>
          <a:custGeom>
            <a:avLst/>
            <a:gdLst>
              <a:gd name="T0" fmla="*/ 2147483646 w 97"/>
              <a:gd name="T1" fmla="*/ 2147483646 h 463"/>
              <a:gd name="T2" fmla="*/ 2147483646 w 97"/>
              <a:gd name="T3" fmla="*/ 2147483646 h 463"/>
              <a:gd name="T4" fmla="*/ 2147483646 w 97"/>
              <a:gd name="T5" fmla="*/ 2147483646 h 463"/>
              <a:gd name="T6" fmla="*/ 2147483646 w 97"/>
              <a:gd name="T7" fmla="*/ 2147483646 h 463"/>
              <a:gd name="T8" fmla="*/ 2147483646 w 97"/>
              <a:gd name="T9" fmla="*/ 2147483646 h 463"/>
              <a:gd name="T10" fmla="*/ 0 w 97"/>
              <a:gd name="T11" fmla="*/ 2147483646 h 463"/>
              <a:gd name="T12" fmla="*/ 0 w 97"/>
              <a:gd name="T13" fmla="*/ 2147483646 h 463"/>
              <a:gd name="T14" fmla="*/ 2147483646 w 97"/>
              <a:gd name="T15" fmla="*/ 2147483646 h 463"/>
              <a:gd name="T16" fmla="*/ 2147483646 w 97"/>
              <a:gd name="T17" fmla="*/ 2147483646 h 463"/>
              <a:gd name="T18" fmla="*/ 2147483646 w 97"/>
              <a:gd name="T19" fmla="*/ 2147483646 h 463"/>
              <a:gd name="T20" fmla="*/ 2147483646 w 97"/>
              <a:gd name="T21" fmla="*/ 2147483646 h 463"/>
              <a:gd name="T22" fmla="*/ 2147483646 w 97"/>
              <a:gd name="T23" fmla="*/ 2147483646 h 463"/>
              <a:gd name="T24" fmla="*/ 2147483646 w 97"/>
              <a:gd name="T25" fmla="*/ 2147483646 h 463"/>
              <a:gd name="T26" fmla="*/ 2147483646 w 97"/>
              <a:gd name="T27" fmla="*/ 2147483646 h 463"/>
              <a:gd name="T28" fmla="*/ 2147483646 w 97"/>
              <a:gd name="T29" fmla="*/ 2147483646 h 463"/>
              <a:gd name="T30" fmla="*/ 2147483646 w 97"/>
              <a:gd name="T31" fmla="*/ 2147483646 h 463"/>
              <a:gd name="T32" fmla="*/ 2147483646 w 97"/>
              <a:gd name="T33" fmla="*/ 2147483646 h 463"/>
              <a:gd name="T34" fmla="*/ 2147483646 w 97"/>
              <a:gd name="T35" fmla="*/ 2147483646 h 463"/>
              <a:gd name="T36" fmla="*/ 2147483646 w 97"/>
              <a:gd name="T37" fmla="*/ 2147483646 h 463"/>
              <a:gd name="T38" fmla="*/ 2147483646 w 97"/>
              <a:gd name="T39" fmla="*/ 2147483646 h 463"/>
              <a:gd name="T40" fmla="*/ 2147483646 w 97"/>
              <a:gd name="T41" fmla="*/ 2147483646 h 463"/>
              <a:gd name="T42" fmla="*/ 2147483646 w 97"/>
              <a:gd name="T43" fmla="*/ 0 h 463"/>
              <a:gd name="T44" fmla="*/ 2147483646 w 97"/>
              <a:gd name="T45" fmla="*/ 0 h 463"/>
              <a:gd name="T46" fmla="*/ 2147483646 w 97"/>
              <a:gd name="T47" fmla="*/ 0 h 463"/>
              <a:gd name="T48" fmla="*/ 2147483646 w 97"/>
              <a:gd name="T49" fmla="*/ 2147483646 h 463"/>
              <a:gd name="T50" fmla="*/ 2147483646 w 97"/>
              <a:gd name="T51" fmla="*/ 2147483646 h 46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7" h="463">
                <a:moveTo>
                  <a:pt x="30" y="9"/>
                </a:moveTo>
                <a:lnTo>
                  <a:pt x="27" y="17"/>
                </a:lnTo>
                <a:lnTo>
                  <a:pt x="20" y="44"/>
                </a:lnTo>
                <a:lnTo>
                  <a:pt x="12" y="85"/>
                </a:lnTo>
                <a:lnTo>
                  <a:pt x="4" y="140"/>
                </a:lnTo>
                <a:lnTo>
                  <a:pt x="0" y="207"/>
                </a:lnTo>
                <a:lnTo>
                  <a:pt x="0" y="285"/>
                </a:lnTo>
                <a:lnTo>
                  <a:pt x="9" y="370"/>
                </a:lnTo>
                <a:lnTo>
                  <a:pt x="26" y="463"/>
                </a:lnTo>
                <a:lnTo>
                  <a:pt x="93" y="460"/>
                </a:lnTo>
                <a:lnTo>
                  <a:pt x="89" y="446"/>
                </a:lnTo>
                <a:lnTo>
                  <a:pt x="83" y="408"/>
                </a:lnTo>
                <a:lnTo>
                  <a:pt x="75" y="353"/>
                </a:lnTo>
                <a:lnTo>
                  <a:pt x="68" y="285"/>
                </a:lnTo>
                <a:lnTo>
                  <a:pt x="65" y="211"/>
                </a:lnTo>
                <a:lnTo>
                  <a:pt x="67" y="136"/>
                </a:lnTo>
                <a:lnTo>
                  <a:pt x="76" y="65"/>
                </a:lnTo>
                <a:lnTo>
                  <a:pt x="97" y="5"/>
                </a:lnTo>
                <a:lnTo>
                  <a:pt x="97" y="4"/>
                </a:lnTo>
                <a:lnTo>
                  <a:pt x="97" y="3"/>
                </a:lnTo>
                <a:lnTo>
                  <a:pt x="95" y="1"/>
                </a:lnTo>
                <a:lnTo>
                  <a:pt x="91" y="0"/>
                </a:lnTo>
                <a:lnTo>
                  <a:pt x="84" y="0"/>
                </a:lnTo>
                <a:lnTo>
                  <a:pt x="71" y="0"/>
                </a:lnTo>
                <a:lnTo>
                  <a:pt x="54" y="3"/>
                </a:lnTo>
                <a:lnTo>
                  <a:pt x="30" y="9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18" name="Freeform 144">
            <a:extLst>
              <a:ext uri="{FF2B5EF4-FFF2-40B4-BE49-F238E27FC236}">
                <a16:creationId xmlns:a16="http://schemas.microsoft.com/office/drawing/2014/main" id="{F55BBAA3-A1F9-454B-9FE4-C309F0906920}"/>
              </a:ext>
            </a:extLst>
          </p:cNvPr>
          <p:cNvSpPr>
            <a:spLocks/>
          </p:cNvSpPr>
          <p:nvPr/>
        </p:nvSpPr>
        <p:spPr bwMode="auto">
          <a:xfrm>
            <a:off x="6688138" y="3743325"/>
            <a:ext cx="36512" cy="179388"/>
          </a:xfrm>
          <a:custGeom>
            <a:avLst/>
            <a:gdLst>
              <a:gd name="T0" fmla="*/ 2147483646 w 77"/>
              <a:gd name="T1" fmla="*/ 2147483646 h 367"/>
              <a:gd name="T2" fmla="*/ 2147483646 w 77"/>
              <a:gd name="T3" fmla="*/ 2147483646 h 367"/>
              <a:gd name="T4" fmla="*/ 2147483646 w 77"/>
              <a:gd name="T5" fmla="*/ 2147483646 h 367"/>
              <a:gd name="T6" fmla="*/ 2147483646 w 77"/>
              <a:gd name="T7" fmla="*/ 2147483646 h 367"/>
              <a:gd name="T8" fmla="*/ 2147483646 w 77"/>
              <a:gd name="T9" fmla="*/ 2147483646 h 367"/>
              <a:gd name="T10" fmla="*/ 0 w 77"/>
              <a:gd name="T11" fmla="*/ 2147483646 h 367"/>
              <a:gd name="T12" fmla="*/ 0 w 77"/>
              <a:gd name="T13" fmla="*/ 2147483646 h 367"/>
              <a:gd name="T14" fmla="*/ 2147483646 w 77"/>
              <a:gd name="T15" fmla="*/ 2147483646 h 367"/>
              <a:gd name="T16" fmla="*/ 2147483646 w 77"/>
              <a:gd name="T17" fmla="*/ 2147483646 h 367"/>
              <a:gd name="T18" fmla="*/ 2147483646 w 77"/>
              <a:gd name="T19" fmla="*/ 2147483646 h 367"/>
              <a:gd name="T20" fmla="*/ 2147483646 w 77"/>
              <a:gd name="T21" fmla="*/ 2147483646 h 367"/>
              <a:gd name="T22" fmla="*/ 2147483646 w 77"/>
              <a:gd name="T23" fmla="*/ 2147483646 h 367"/>
              <a:gd name="T24" fmla="*/ 2147483646 w 77"/>
              <a:gd name="T25" fmla="*/ 2147483646 h 367"/>
              <a:gd name="T26" fmla="*/ 2147483646 w 77"/>
              <a:gd name="T27" fmla="*/ 2147483646 h 367"/>
              <a:gd name="T28" fmla="*/ 2147483646 w 77"/>
              <a:gd name="T29" fmla="*/ 2147483646 h 367"/>
              <a:gd name="T30" fmla="*/ 2147483646 w 77"/>
              <a:gd name="T31" fmla="*/ 2147483646 h 367"/>
              <a:gd name="T32" fmla="*/ 2147483646 w 77"/>
              <a:gd name="T33" fmla="*/ 2147483646 h 367"/>
              <a:gd name="T34" fmla="*/ 2147483646 w 77"/>
              <a:gd name="T35" fmla="*/ 2147483646 h 367"/>
              <a:gd name="T36" fmla="*/ 2147483646 w 77"/>
              <a:gd name="T37" fmla="*/ 2147483646 h 367"/>
              <a:gd name="T38" fmla="*/ 2147483646 w 77"/>
              <a:gd name="T39" fmla="*/ 2147483646 h 367"/>
              <a:gd name="T40" fmla="*/ 2147483646 w 77"/>
              <a:gd name="T41" fmla="*/ 2147483646 h 367"/>
              <a:gd name="T42" fmla="*/ 2147483646 w 77"/>
              <a:gd name="T43" fmla="*/ 0 h 367"/>
              <a:gd name="T44" fmla="*/ 2147483646 w 77"/>
              <a:gd name="T45" fmla="*/ 0 h 367"/>
              <a:gd name="T46" fmla="*/ 2147483646 w 77"/>
              <a:gd name="T47" fmla="*/ 2147483646 h 367"/>
              <a:gd name="T48" fmla="*/ 2147483646 w 77"/>
              <a:gd name="T49" fmla="*/ 2147483646 h 367"/>
              <a:gd name="T50" fmla="*/ 2147483646 w 77"/>
              <a:gd name="T51" fmla="*/ 2147483646 h 36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7" h="367">
                <a:moveTo>
                  <a:pt x="24" y="8"/>
                </a:moveTo>
                <a:lnTo>
                  <a:pt x="22" y="15"/>
                </a:lnTo>
                <a:lnTo>
                  <a:pt x="17" y="36"/>
                </a:lnTo>
                <a:lnTo>
                  <a:pt x="10" y="68"/>
                </a:lnTo>
                <a:lnTo>
                  <a:pt x="4" y="112"/>
                </a:lnTo>
                <a:lnTo>
                  <a:pt x="0" y="164"/>
                </a:lnTo>
                <a:lnTo>
                  <a:pt x="0" y="226"/>
                </a:lnTo>
                <a:lnTo>
                  <a:pt x="7" y="294"/>
                </a:lnTo>
                <a:lnTo>
                  <a:pt x="21" y="367"/>
                </a:lnTo>
                <a:lnTo>
                  <a:pt x="74" y="364"/>
                </a:lnTo>
                <a:lnTo>
                  <a:pt x="71" y="353"/>
                </a:lnTo>
                <a:lnTo>
                  <a:pt x="66" y="323"/>
                </a:lnTo>
                <a:lnTo>
                  <a:pt x="60" y="280"/>
                </a:lnTo>
                <a:lnTo>
                  <a:pt x="54" y="226"/>
                </a:lnTo>
                <a:lnTo>
                  <a:pt x="51" y="168"/>
                </a:lnTo>
                <a:lnTo>
                  <a:pt x="53" y="107"/>
                </a:lnTo>
                <a:lnTo>
                  <a:pt x="61" y="52"/>
                </a:lnTo>
                <a:lnTo>
                  <a:pt x="77" y="5"/>
                </a:lnTo>
                <a:lnTo>
                  <a:pt x="77" y="2"/>
                </a:lnTo>
                <a:lnTo>
                  <a:pt x="76" y="1"/>
                </a:lnTo>
                <a:lnTo>
                  <a:pt x="72" y="0"/>
                </a:lnTo>
                <a:lnTo>
                  <a:pt x="66" y="0"/>
                </a:lnTo>
                <a:lnTo>
                  <a:pt x="56" y="1"/>
                </a:lnTo>
                <a:lnTo>
                  <a:pt x="43" y="4"/>
                </a:lnTo>
                <a:lnTo>
                  <a:pt x="24" y="8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19" name="Freeform 145">
            <a:extLst>
              <a:ext uri="{FF2B5EF4-FFF2-40B4-BE49-F238E27FC236}">
                <a16:creationId xmlns:a16="http://schemas.microsoft.com/office/drawing/2014/main" id="{CCCE0AB3-C276-4AF1-A062-CBD2247994E9}"/>
              </a:ext>
            </a:extLst>
          </p:cNvPr>
          <p:cNvSpPr>
            <a:spLocks/>
          </p:cNvSpPr>
          <p:nvPr/>
        </p:nvSpPr>
        <p:spPr bwMode="auto">
          <a:xfrm>
            <a:off x="6691313" y="3765550"/>
            <a:ext cx="26987" cy="131763"/>
          </a:xfrm>
          <a:custGeom>
            <a:avLst/>
            <a:gdLst>
              <a:gd name="T0" fmla="*/ 2147483646 w 56"/>
              <a:gd name="T1" fmla="*/ 2147483646 h 271"/>
              <a:gd name="T2" fmla="*/ 2147483646 w 56"/>
              <a:gd name="T3" fmla="*/ 2147483646 h 271"/>
              <a:gd name="T4" fmla="*/ 2147483646 w 56"/>
              <a:gd name="T5" fmla="*/ 2147483646 h 271"/>
              <a:gd name="T6" fmla="*/ 2147483646 w 56"/>
              <a:gd name="T7" fmla="*/ 2147483646 h 271"/>
              <a:gd name="T8" fmla="*/ 2147483646 w 56"/>
              <a:gd name="T9" fmla="*/ 2147483646 h 271"/>
              <a:gd name="T10" fmla="*/ 0 w 56"/>
              <a:gd name="T11" fmla="*/ 2147483646 h 271"/>
              <a:gd name="T12" fmla="*/ 0 w 56"/>
              <a:gd name="T13" fmla="*/ 2147483646 h 271"/>
              <a:gd name="T14" fmla="*/ 2147483646 w 56"/>
              <a:gd name="T15" fmla="*/ 2147483646 h 271"/>
              <a:gd name="T16" fmla="*/ 2147483646 w 56"/>
              <a:gd name="T17" fmla="*/ 2147483646 h 271"/>
              <a:gd name="T18" fmla="*/ 2147483646 w 56"/>
              <a:gd name="T19" fmla="*/ 2147483646 h 271"/>
              <a:gd name="T20" fmla="*/ 2147483646 w 56"/>
              <a:gd name="T21" fmla="*/ 2147483646 h 271"/>
              <a:gd name="T22" fmla="*/ 2147483646 w 56"/>
              <a:gd name="T23" fmla="*/ 2147483646 h 271"/>
              <a:gd name="T24" fmla="*/ 2147483646 w 56"/>
              <a:gd name="T25" fmla="*/ 2147483646 h 271"/>
              <a:gd name="T26" fmla="*/ 2147483646 w 56"/>
              <a:gd name="T27" fmla="*/ 2147483646 h 271"/>
              <a:gd name="T28" fmla="*/ 2147483646 w 56"/>
              <a:gd name="T29" fmla="*/ 2147483646 h 271"/>
              <a:gd name="T30" fmla="*/ 2147483646 w 56"/>
              <a:gd name="T31" fmla="*/ 2147483646 h 271"/>
              <a:gd name="T32" fmla="*/ 2147483646 w 56"/>
              <a:gd name="T33" fmla="*/ 2147483646 h 271"/>
              <a:gd name="T34" fmla="*/ 2147483646 w 56"/>
              <a:gd name="T35" fmla="*/ 2147483646 h 271"/>
              <a:gd name="T36" fmla="*/ 2147483646 w 56"/>
              <a:gd name="T37" fmla="*/ 2147483646 h 271"/>
              <a:gd name="T38" fmla="*/ 2147483646 w 56"/>
              <a:gd name="T39" fmla="*/ 2147483646 h 271"/>
              <a:gd name="T40" fmla="*/ 2147483646 w 56"/>
              <a:gd name="T41" fmla="*/ 2147483646 h 271"/>
              <a:gd name="T42" fmla="*/ 2147483646 w 56"/>
              <a:gd name="T43" fmla="*/ 0 h 271"/>
              <a:gd name="T44" fmla="*/ 2147483646 w 56"/>
              <a:gd name="T45" fmla="*/ 0 h 271"/>
              <a:gd name="T46" fmla="*/ 2147483646 w 56"/>
              <a:gd name="T47" fmla="*/ 0 h 271"/>
              <a:gd name="T48" fmla="*/ 2147483646 w 56"/>
              <a:gd name="T49" fmla="*/ 2147483646 h 271"/>
              <a:gd name="T50" fmla="*/ 2147483646 w 56"/>
              <a:gd name="T51" fmla="*/ 2147483646 h 27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6" h="271">
                <a:moveTo>
                  <a:pt x="17" y="5"/>
                </a:moveTo>
                <a:lnTo>
                  <a:pt x="16" y="10"/>
                </a:lnTo>
                <a:lnTo>
                  <a:pt x="12" y="25"/>
                </a:lnTo>
                <a:lnTo>
                  <a:pt x="6" y="49"/>
                </a:lnTo>
                <a:lnTo>
                  <a:pt x="2" y="82"/>
                </a:lnTo>
                <a:lnTo>
                  <a:pt x="0" y="122"/>
                </a:lnTo>
                <a:lnTo>
                  <a:pt x="0" y="166"/>
                </a:lnTo>
                <a:lnTo>
                  <a:pt x="4" y="217"/>
                </a:lnTo>
                <a:lnTo>
                  <a:pt x="15" y="271"/>
                </a:lnTo>
                <a:lnTo>
                  <a:pt x="54" y="268"/>
                </a:lnTo>
                <a:lnTo>
                  <a:pt x="52" y="261"/>
                </a:lnTo>
                <a:lnTo>
                  <a:pt x="48" y="238"/>
                </a:lnTo>
                <a:lnTo>
                  <a:pt x="44" y="206"/>
                </a:lnTo>
                <a:lnTo>
                  <a:pt x="40" y="166"/>
                </a:lnTo>
                <a:lnTo>
                  <a:pt x="37" y="123"/>
                </a:lnTo>
                <a:lnTo>
                  <a:pt x="39" y="78"/>
                </a:lnTo>
                <a:lnTo>
                  <a:pt x="44" y="37"/>
                </a:lnTo>
                <a:lnTo>
                  <a:pt x="56" y="3"/>
                </a:lnTo>
                <a:lnTo>
                  <a:pt x="56" y="2"/>
                </a:lnTo>
                <a:lnTo>
                  <a:pt x="55" y="1"/>
                </a:lnTo>
                <a:lnTo>
                  <a:pt x="52" y="0"/>
                </a:lnTo>
                <a:lnTo>
                  <a:pt x="48" y="0"/>
                </a:lnTo>
                <a:lnTo>
                  <a:pt x="42" y="0"/>
                </a:lnTo>
                <a:lnTo>
                  <a:pt x="31" y="2"/>
                </a:lnTo>
                <a:lnTo>
                  <a:pt x="17" y="5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20" name="Freeform 146">
            <a:extLst>
              <a:ext uri="{FF2B5EF4-FFF2-40B4-BE49-F238E27FC236}">
                <a16:creationId xmlns:a16="http://schemas.microsoft.com/office/drawing/2014/main" id="{BF16CAF6-4913-4979-BDFC-DF43FA80163D}"/>
              </a:ext>
            </a:extLst>
          </p:cNvPr>
          <p:cNvSpPr>
            <a:spLocks/>
          </p:cNvSpPr>
          <p:nvPr/>
        </p:nvSpPr>
        <p:spPr bwMode="auto">
          <a:xfrm>
            <a:off x="7070725" y="3635375"/>
            <a:ext cx="90488" cy="358775"/>
          </a:xfrm>
          <a:custGeom>
            <a:avLst/>
            <a:gdLst>
              <a:gd name="T0" fmla="*/ 2147483646 w 186"/>
              <a:gd name="T1" fmla="*/ 2147483646 h 732"/>
              <a:gd name="T2" fmla="*/ 2147483646 w 186"/>
              <a:gd name="T3" fmla="*/ 2147483646 h 732"/>
              <a:gd name="T4" fmla="*/ 2147483646 w 186"/>
              <a:gd name="T5" fmla="*/ 2147483646 h 732"/>
              <a:gd name="T6" fmla="*/ 2147483646 w 186"/>
              <a:gd name="T7" fmla="*/ 2147483646 h 732"/>
              <a:gd name="T8" fmla="*/ 2147483646 w 186"/>
              <a:gd name="T9" fmla="*/ 2147483646 h 732"/>
              <a:gd name="T10" fmla="*/ 2147483646 w 186"/>
              <a:gd name="T11" fmla="*/ 2147483646 h 732"/>
              <a:gd name="T12" fmla="*/ 2147483646 w 186"/>
              <a:gd name="T13" fmla="*/ 2147483646 h 732"/>
              <a:gd name="T14" fmla="*/ 2147483646 w 186"/>
              <a:gd name="T15" fmla="*/ 2147483646 h 732"/>
              <a:gd name="T16" fmla="*/ 2147483646 w 186"/>
              <a:gd name="T17" fmla="*/ 2147483646 h 732"/>
              <a:gd name="T18" fmla="*/ 2147483646 w 186"/>
              <a:gd name="T19" fmla="*/ 2147483646 h 732"/>
              <a:gd name="T20" fmla="*/ 2147483646 w 186"/>
              <a:gd name="T21" fmla="*/ 2147483646 h 732"/>
              <a:gd name="T22" fmla="*/ 2147483646 w 186"/>
              <a:gd name="T23" fmla="*/ 2147483646 h 732"/>
              <a:gd name="T24" fmla="*/ 2147483646 w 186"/>
              <a:gd name="T25" fmla="*/ 2147483646 h 732"/>
              <a:gd name="T26" fmla="*/ 2147483646 w 186"/>
              <a:gd name="T27" fmla="*/ 2147483646 h 732"/>
              <a:gd name="T28" fmla="*/ 0 w 186"/>
              <a:gd name="T29" fmla="*/ 2147483646 h 732"/>
              <a:gd name="T30" fmla="*/ 2147483646 w 186"/>
              <a:gd name="T31" fmla="*/ 2147483646 h 732"/>
              <a:gd name="T32" fmla="*/ 2147483646 w 186"/>
              <a:gd name="T33" fmla="*/ 2147483646 h 732"/>
              <a:gd name="T34" fmla="*/ 2147483646 w 186"/>
              <a:gd name="T35" fmla="*/ 0 h 732"/>
              <a:gd name="T36" fmla="*/ 2147483646 w 186"/>
              <a:gd name="T37" fmla="*/ 2147483646 h 7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6" h="732">
                <a:moveTo>
                  <a:pt x="186" y="6"/>
                </a:moveTo>
                <a:lnTo>
                  <a:pt x="182" y="11"/>
                </a:lnTo>
                <a:lnTo>
                  <a:pt x="169" y="29"/>
                </a:lnTo>
                <a:lnTo>
                  <a:pt x="153" y="67"/>
                </a:lnTo>
                <a:lnTo>
                  <a:pt x="137" y="130"/>
                </a:lnTo>
                <a:lnTo>
                  <a:pt x="124" y="221"/>
                </a:lnTo>
                <a:lnTo>
                  <a:pt x="117" y="350"/>
                </a:lnTo>
                <a:lnTo>
                  <a:pt x="122" y="517"/>
                </a:lnTo>
                <a:lnTo>
                  <a:pt x="139" y="732"/>
                </a:lnTo>
                <a:lnTo>
                  <a:pt x="34" y="732"/>
                </a:lnTo>
                <a:lnTo>
                  <a:pt x="31" y="711"/>
                </a:lnTo>
                <a:lnTo>
                  <a:pt x="22" y="651"/>
                </a:lnTo>
                <a:lnTo>
                  <a:pt x="12" y="563"/>
                </a:lnTo>
                <a:lnTo>
                  <a:pt x="3" y="454"/>
                </a:lnTo>
                <a:lnTo>
                  <a:pt x="0" y="335"/>
                </a:lnTo>
                <a:lnTo>
                  <a:pt x="6" y="213"/>
                </a:lnTo>
                <a:lnTo>
                  <a:pt x="25" y="98"/>
                </a:lnTo>
                <a:lnTo>
                  <a:pt x="60" y="0"/>
                </a:lnTo>
                <a:lnTo>
                  <a:pt x="186" y="6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21" name="Freeform 147">
            <a:extLst>
              <a:ext uri="{FF2B5EF4-FFF2-40B4-BE49-F238E27FC236}">
                <a16:creationId xmlns:a16="http://schemas.microsoft.com/office/drawing/2014/main" id="{8D602CC1-D931-40D8-9E30-226CBD82B956}"/>
              </a:ext>
            </a:extLst>
          </p:cNvPr>
          <p:cNvSpPr>
            <a:spLocks/>
          </p:cNvSpPr>
          <p:nvPr/>
        </p:nvSpPr>
        <p:spPr bwMode="auto">
          <a:xfrm>
            <a:off x="7073900" y="3660775"/>
            <a:ext cx="76200" cy="306388"/>
          </a:xfrm>
          <a:custGeom>
            <a:avLst/>
            <a:gdLst>
              <a:gd name="T0" fmla="*/ 2147483646 w 158"/>
              <a:gd name="T1" fmla="*/ 2147483646 h 625"/>
              <a:gd name="T2" fmla="*/ 2147483646 w 158"/>
              <a:gd name="T3" fmla="*/ 2147483646 h 625"/>
              <a:gd name="T4" fmla="*/ 2147483646 w 158"/>
              <a:gd name="T5" fmla="*/ 2147483646 h 625"/>
              <a:gd name="T6" fmla="*/ 2147483646 w 158"/>
              <a:gd name="T7" fmla="*/ 2147483646 h 625"/>
              <a:gd name="T8" fmla="*/ 2147483646 w 158"/>
              <a:gd name="T9" fmla="*/ 2147483646 h 625"/>
              <a:gd name="T10" fmla="*/ 2147483646 w 158"/>
              <a:gd name="T11" fmla="*/ 2147483646 h 625"/>
              <a:gd name="T12" fmla="*/ 2147483646 w 158"/>
              <a:gd name="T13" fmla="*/ 2147483646 h 625"/>
              <a:gd name="T14" fmla="*/ 2147483646 w 158"/>
              <a:gd name="T15" fmla="*/ 2147483646 h 625"/>
              <a:gd name="T16" fmla="*/ 2147483646 w 158"/>
              <a:gd name="T17" fmla="*/ 2147483646 h 625"/>
              <a:gd name="T18" fmla="*/ 2147483646 w 158"/>
              <a:gd name="T19" fmla="*/ 2147483646 h 625"/>
              <a:gd name="T20" fmla="*/ 2147483646 w 158"/>
              <a:gd name="T21" fmla="*/ 2147483646 h 625"/>
              <a:gd name="T22" fmla="*/ 2147483646 w 158"/>
              <a:gd name="T23" fmla="*/ 2147483646 h 625"/>
              <a:gd name="T24" fmla="*/ 2147483646 w 158"/>
              <a:gd name="T25" fmla="*/ 2147483646 h 625"/>
              <a:gd name="T26" fmla="*/ 2147483646 w 158"/>
              <a:gd name="T27" fmla="*/ 2147483646 h 625"/>
              <a:gd name="T28" fmla="*/ 0 w 158"/>
              <a:gd name="T29" fmla="*/ 2147483646 h 625"/>
              <a:gd name="T30" fmla="*/ 2147483646 w 158"/>
              <a:gd name="T31" fmla="*/ 2147483646 h 625"/>
              <a:gd name="T32" fmla="*/ 2147483646 w 158"/>
              <a:gd name="T33" fmla="*/ 2147483646 h 625"/>
              <a:gd name="T34" fmla="*/ 2147483646 w 158"/>
              <a:gd name="T35" fmla="*/ 0 h 625"/>
              <a:gd name="T36" fmla="*/ 2147483646 w 158"/>
              <a:gd name="T37" fmla="*/ 2147483646 h 62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58" h="625">
                <a:moveTo>
                  <a:pt x="158" y="4"/>
                </a:moveTo>
                <a:lnTo>
                  <a:pt x="153" y="9"/>
                </a:lnTo>
                <a:lnTo>
                  <a:pt x="144" y="25"/>
                </a:lnTo>
                <a:lnTo>
                  <a:pt x="130" y="57"/>
                </a:lnTo>
                <a:lnTo>
                  <a:pt x="116" y="110"/>
                </a:lnTo>
                <a:lnTo>
                  <a:pt x="105" y="189"/>
                </a:lnTo>
                <a:lnTo>
                  <a:pt x="100" y="298"/>
                </a:lnTo>
                <a:lnTo>
                  <a:pt x="103" y="441"/>
                </a:lnTo>
                <a:lnTo>
                  <a:pt x="118" y="625"/>
                </a:lnTo>
                <a:lnTo>
                  <a:pt x="29" y="625"/>
                </a:lnTo>
                <a:lnTo>
                  <a:pt x="25" y="607"/>
                </a:lnTo>
                <a:lnTo>
                  <a:pt x="18" y="556"/>
                </a:lnTo>
                <a:lnTo>
                  <a:pt x="9" y="480"/>
                </a:lnTo>
                <a:lnTo>
                  <a:pt x="2" y="387"/>
                </a:lnTo>
                <a:lnTo>
                  <a:pt x="0" y="286"/>
                </a:lnTo>
                <a:lnTo>
                  <a:pt x="5" y="182"/>
                </a:lnTo>
                <a:lnTo>
                  <a:pt x="21" y="84"/>
                </a:lnTo>
                <a:lnTo>
                  <a:pt x="51" y="0"/>
                </a:lnTo>
                <a:lnTo>
                  <a:pt x="158" y="4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22" name="Freeform 148">
            <a:extLst>
              <a:ext uri="{FF2B5EF4-FFF2-40B4-BE49-F238E27FC236}">
                <a16:creationId xmlns:a16="http://schemas.microsoft.com/office/drawing/2014/main" id="{62613A3C-604C-4968-8B7A-F2746E4563AD}"/>
              </a:ext>
            </a:extLst>
          </p:cNvPr>
          <p:cNvSpPr>
            <a:spLocks/>
          </p:cNvSpPr>
          <p:nvPr/>
        </p:nvSpPr>
        <p:spPr bwMode="auto">
          <a:xfrm>
            <a:off x="7077075" y="3686175"/>
            <a:ext cx="63500" cy="252413"/>
          </a:xfrm>
          <a:custGeom>
            <a:avLst/>
            <a:gdLst>
              <a:gd name="T0" fmla="*/ 2147483646 w 131"/>
              <a:gd name="T1" fmla="*/ 2147483646 h 517"/>
              <a:gd name="T2" fmla="*/ 2147483646 w 131"/>
              <a:gd name="T3" fmla="*/ 2147483646 h 517"/>
              <a:gd name="T4" fmla="*/ 2147483646 w 131"/>
              <a:gd name="T5" fmla="*/ 2147483646 h 517"/>
              <a:gd name="T6" fmla="*/ 2147483646 w 131"/>
              <a:gd name="T7" fmla="*/ 2147483646 h 517"/>
              <a:gd name="T8" fmla="*/ 2147483646 w 131"/>
              <a:gd name="T9" fmla="*/ 2147483646 h 517"/>
              <a:gd name="T10" fmla="*/ 2147483646 w 131"/>
              <a:gd name="T11" fmla="*/ 2147483646 h 517"/>
              <a:gd name="T12" fmla="*/ 2147483646 w 131"/>
              <a:gd name="T13" fmla="*/ 2147483646 h 517"/>
              <a:gd name="T14" fmla="*/ 2147483646 w 131"/>
              <a:gd name="T15" fmla="*/ 2147483646 h 517"/>
              <a:gd name="T16" fmla="*/ 2147483646 w 131"/>
              <a:gd name="T17" fmla="*/ 2147483646 h 517"/>
              <a:gd name="T18" fmla="*/ 2147483646 w 131"/>
              <a:gd name="T19" fmla="*/ 2147483646 h 517"/>
              <a:gd name="T20" fmla="*/ 2147483646 w 131"/>
              <a:gd name="T21" fmla="*/ 2147483646 h 517"/>
              <a:gd name="T22" fmla="*/ 2147483646 w 131"/>
              <a:gd name="T23" fmla="*/ 2147483646 h 517"/>
              <a:gd name="T24" fmla="*/ 2147483646 w 131"/>
              <a:gd name="T25" fmla="*/ 2147483646 h 517"/>
              <a:gd name="T26" fmla="*/ 2147483646 w 131"/>
              <a:gd name="T27" fmla="*/ 2147483646 h 517"/>
              <a:gd name="T28" fmla="*/ 0 w 131"/>
              <a:gd name="T29" fmla="*/ 2147483646 h 517"/>
              <a:gd name="T30" fmla="*/ 2147483646 w 131"/>
              <a:gd name="T31" fmla="*/ 2147483646 h 517"/>
              <a:gd name="T32" fmla="*/ 2147483646 w 131"/>
              <a:gd name="T33" fmla="*/ 2147483646 h 517"/>
              <a:gd name="T34" fmla="*/ 2147483646 w 131"/>
              <a:gd name="T35" fmla="*/ 0 h 517"/>
              <a:gd name="T36" fmla="*/ 2147483646 w 131"/>
              <a:gd name="T37" fmla="*/ 2147483646 h 51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1" h="517">
                <a:moveTo>
                  <a:pt x="131" y="4"/>
                </a:moveTo>
                <a:lnTo>
                  <a:pt x="128" y="7"/>
                </a:lnTo>
                <a:lnTo>
                  <a:pt x="119" y="21"/>
                </a:lnTo>
                <a:lnTo>
                  <a:pt x="109" y="47"/>
                </a:lnTo>
                <a:lnTo>
                  <a:pt x="97" y="91"/>
                </a:lnTo>
                <a:lnTo>
                  <a:pt x="88" y="156"/>
                </a:lnTo>
                <a:lnTo>
                  <a:pt x="84" y="247"/>
                </a:lnTo>
                <a:lnTo>
                  <a:pt x="86" y="366"/>
                </a:lnTo>
                <a:lnTo>
                  <a:pt x="99" y="517"/>
                </a:lnTo>
                <a:lnTo>
                  <a:pt x="25" y="517"/>
                </a:lnTo>
                <a:lnTo>
                  <a:pt x="23" y="502"/>
                </a:lnTo>
                <a:lnTo>
                  <a:pt x="16" y="460"/>
                </a:lnTo>
                <a:lnTo>
                  <a:pt x="9" y="397"/>
                </a:lnTo>
                <a:lnTo>
                  <a:pt x="2" y="320"/>
                </a:lnTo>
                <a:lnTo>
                  <a:pt x="0" y="236"/>
                </a:lnTo>
                <a:lnTo>
                  <a:pt x="4" y="151"/>
                </a:lnTo>
                <a:lnTo>
                  <a:pt x="18" y="70"/>
                </a:lnTo>
                <a:lnTo>
                  <a:pt x="43" y="0"/>
                </a:lnTo>
                <a:lnTo>
                  <a:pt x="131" y="4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23" name="Freeform 149">
            <a:extLst>
              <a:ext uri="{FF2B5EF4-FFF2-40B4-BE49-F238E27FC236}">
                <a16:creationId xmlns:a16="http://schemas.microsoft.com/office/drawing/2014/main" id="{1C519B6B-8A10-427F-9ADE-0F2D3F988707}"/>
              </a:ext>
            </a:extLst>
          </p:cNvPr>
          <p:cNvSpPr>
            <a:spLocks/>
          </p:cNvSpPr>
          <p:nvPr/>
        </p:nvSpPr>
        <p:spPr bwMode="auto">
          <a:xfrm>
            <a:off x="7080250" y="3709988"/>
            <a:ext cx="50800" cy="201612"/>
          </a:xfrm>
          <a:custGeom>
            <a:avLst/>
            <a:gdLst>
              <a:gd name="T0" fmla="*/ 2147483646 w 104"/>
              <a:gd name="T1" fmla="*/ 2147483646 h 411"/>
              <a:gd name="T2" fmla="*/ 2147483646 w 104"/>
              <a:gd name="T3" fmla="*/ 2147483646 h 411"/>
              <a:gd name="T4" fmla="*/ 2147483646 w 104"/>
              <a:gd name="T5" fmla="*/ 2147483646 h 411"/>
              <a:gd name="T6" fmla="*/ 2147483646 w 104"/>
              <a:gd name="T7" fmla="*/ 2147483646 h 411"/>
              <a:gd name="T8" fmla="*/ 2147483646 w 104"/>
              <a:gd name="T9" fmla="*/ 2147483646 h 411"/>
              <a:gd name="T10" fmla="*/ 2147483646 w 104"/>
              <a:gd name="T11" fmla="*/ 2147483646 h 411"/>
              <a:gd name="T12" fmla="*/ 2147483646 w 104"/>
              <a:gd name="T13" fmla="*/ 2147483646 h 411"/>
              <a:gd name="T14" fmla="*/ 2147483646 w 104"/>
              <a:gd name="T15" fmla="*/ 2147483646 h 411"/>
              <a:gd name="T16" fmla="*/ 2147483646 w 104"/>
              <a:gd name="T17" fmla="*/ 2147483646 h 411"/>
              <a:gd name="T18" fmla="*/ 2147483646 w 104"/>
              <a:gd name="T19" fmla="*/ 2147483646 h 411"/>
              <a:gd name="T20" fmla="*/ 2147483646 w 104"/>
              <a:gd name="T21" fmla="*/ 2147483646 h 411"/>
              <a:gd name="T22" fmla="*/ 2147483646 w 104"/>
              <a:gd name="T23" fmla="*/ 2147483646 h 411"/>
              <a:gd name="T24" fmla="*/ 2147483646 w 104"/>
              <a:gd name="T25" fmla="*/ 2147483646 h 411"/>
              <a:gd name="T26" fmla="*/ 2147483646 w 104"/>
              <a:gd name="T27" fmla="*/ 2147483646 h 411"/>
              <a:gd name="T28" fmla="*/ 0 w 104"/>
              <a:gd name="T29" fmla="*/ 2147483646 h 411"/>
              <a:gd name="T30" fmla="*/ 2147483646 w 104"/>
              <a:gd name="T31" fmla="*/ 2147483646 h 411"/>
              <a:gd name="T32" fmla="*/ 2147483646 w 104"/>
              <a:gd name="T33" fmla="*/ 2147483646 h 411"/>
              <a:gd name="T34" fmla="*/ 2147483646 w 104"/>
              <a:gd name="T35" fmla="*/ 0 h 411"/>
              <a:gd name="T36" fmla="*/ 2147483646 w 104"/>
              <a:gd name="T37" fmla="*/ 2147483646 h 41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4" h="411">
                <a:moveTo>
                  <a:pt x="104" y="4"/>
                </a:moveTo>
                <a:lnTo>
                  <a:pt x="101" y="7"/>
                </a:lnTo>
                <a:lnTo>
                  <a:pt x="94" y="17"/>
                </a:lnTo>
                <a:lnTo>
                  <a:pt x="86" y="38"/>
                </a:lnTo>
                <a:lnTo>
                  <a:pt x="76" y="73"/>
                </a:lnTo>
                <a:lnTo>
                  <a:pt x="69" y="125"/>
                </a:lnTo>
                <a:lnTo>
                  <a:pt x="65" y="196"/>
                </a:lnTo>
                <a:lnTo>
                  <a:pt x="67" y="291"/>
                </a:lnTo>
                <a:lnTo>
                  <a:pt x="77" y="411"/>
                </a:lnTo>
                <a:lnTo>
                  <a:pt x="19" y="411"/>
                </a:lnTo>
                <a:lnTo>
                  <a:pt x="17" y="399"/>
                </a:lnTo>
                <a:lnTo>
                  <a:pt x="11" y="365"/>
                </a:lnTo>
                <a:lnTo>
                  <a:pt x="6" y="316"/>
                </a:lnTo>
                <a:lnTo>
                  <a:pt x="2" y="255"/>
                </a:lnTo>
                <a:lnTo>
                  <a:pt x="0" y="188"/>
                </a:lnTo>
                <a:lnTo>
                  <a:pt x="4" y="120"/>
                </a:lnTo>
                <a:lnTo>
                  <a:pt x="15" y="55"/>
                </a:lnTo>
                <a:lnTo>
                  <a:pt x="34" y="0"/>
                </a:lnTo>
                <a:lnTo>
                  <a:pt x="104" y="4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24" name="Freeform 150">
            <a:extLst>
              <a:ext uri="{FF2B5EF4-FFF2-40B4-BE49-F238E27FC236}">
                <a16:creationId xmlns:a16="http://schemas.microsoft.com/office/drawing/2014/main" id="{34D0685A-DE40-4600-AC4D-DC0E5C6B142A}"/>
              </a:ext>
            </a:extLst>
          </p:cNvPr>
          <p:cNvSpPr>
            <a:spLocks/>
          </p:cNvSpPr>
          <p:nvPr/>
        </p:nvSpPr>
        <p:spPr bwMode="auto">
          <a:xfrm>
            <a:off x="7085013" y="3735388"/>
            <a:ext cx="36512" cy="147637"/>
          </a:xfrm>
          <a:custGeom>
            <a:avLst/>
            <a:gdLst>
              <a:gd name="T0" fmla="*/ 2147483646 w 76"/>
              <a:gd name="T1" fmla="*/ 2147483646 h 302"/>
              <a:gd name="T2" fmla="*/ 2147483646 w 76"/>
              <a:gd name="T3" fmla="*/ 2147483646 h 302"/>
              <a:gd name="T4" fmla="*/ 2147483646 w 76"/>
              <a:gd name="T5" fmla="*/ 2147483646 h 302"/>
              <a:gd name="T6" fmla="*/ 2147483646 w 76"/>
              <a:gd name="T7" fmla="*/ 2147483646 h 302"/>
              <a:gd name="T8" fmla="*/ 2147483646 w 76"/>
              <a:gd name="T9" fmla="*/ 2147483646 h 302"/>
              <a:gd name="T10" fmla="*/ 2147483646 w 76"/>
              <a:gd name="T11" fmla="*/ 2147483646 h 302"/>
              <a:gd name="T12" fmla="*/ 2147483646 w 76"/>
              <a:gd name="T13" fmla="*/ 2147483646 h 302"/>
              <a:gd name="T14" fmla="*/ 2147483646 w 76"/>
              <a:gd name="T15" fmla="*/ 2147483646 h 302"/>
              <a:gd name="T16" fmla="*/ 2147483646 w 76"/>
              <a:gd name="T17" fmla="*/ 2147483646 h 302"/>
              <a:gd name="T18" fmla="*/ 2147483646 w 76"/>
              <a:gd name="T19" fmla="*/ 2147483646 h 302"/>
              <a:gd name="T20" fmla="*/ 2147483646 w 76"/>
              <a:gd name="T21" fmla="*/ 2147483646 h 302"/>
              <a:gd name="T22" fmla="*/ 2147483646 w 76"/>
              <a:gd name="T23" fmla="*/ 2147483646 h 302"/>
              <a:gd name="T24" fmla="*/ 2147483646 w 76"/>
              <a:gd name="T25" fmla="*/ 2147483646 h 302"/>
              <a:gd name="T26" fmla="*/ 2147483646 w 76"/>
              <a:gd name="T27" fmla="*/ 2147483646 h 302"/>
              <a:gd name="T28" fmla="*/ 0 w 76"/>
              <a:gd name="T29" fmla="*/ 2147483646 h 302"/>
              <a:gd name="T30" fmla="*/ 2147483646 w 76"/>
              <a:gd name="T31" fmla="*/ 2147483646 h 302"/>
              <a:gd name="T32" fmla="*/ 2147483646 w 76"/>
              <a:gd name="T33" fmla="*/ 2147483646 h 302"/>
              <a:gd name="T34" fmla="*/ 2147483646 w 76"/>
              <a:gd name="T35" fmla="*/ 0 h 302"/>
              <a:gd name="T36" fmla="*/ 2147483646 w 76"/>
              <a:gd name="T37" fmla="*/ 2147483646 h 30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6" h="302">
                <a:moveTo>
                  <a:pt x="76" y="2"/>
                </a:moveTo>
                <a:lnTo>
                  <a:pt x="74" y="4"/>
                </a:lnTo>
                <a:lnTo>
                  <a:pt x="70" y="12"/>
                </a:lnTo>
                <a:lnTo>
                  <a:pt x="62" y="28"/>
                </a:lnTo>
                <a:lnTo>
                  <a:pt x="56" y="53"/>
                </a:lnTo>
                <a:lnTo>
                  <a:pt x="51" y="92"/>
                </a:lnTo>
                <a:lnTo>
                  <a:pt x="49" y="145"/>
                </a:lnTo>
                <a:lnTo>
                  <a:pt x="50" y="214"/>
                </a:lnTo>
                <a:lnTo>
                  <a:pt x="57" y="302"/>
                </a:lnTo>
                <a:lnTo>
                  <a:pt x="14" y="302"/>
                </a:lnTo>
                <a:lnTo>
                  <a:pt x="13" y="294"/>
                </a:lnTo>
                <a:lnTo>
                  <a:pt x="9" y="269"/>
                </a:lnTo>
                <a:lnTo>
                  <a:pt x="4" y="232"/>
                </a:lnTo>
                <a:lnTo>
                  <a:pt x="1" y="188"/>
                </a:lnTo>
                <a:lnTo>
                  <a:pt x="0" y="138"/>
                </a:lnTo>
                <a:lnTo>
                  <a:pt x="2" y="89"/>
                </a:lnTo>
                <a:lnTo>
                  <a:pt x="10" y="41"/>
                </a:lnTo>
                <a:lnTo>
                  <a:pt x="25" y="0"/>
                </a:lnTo>
                <a:lnTo>
                  <a:pt x="76" y="2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25" name="Rectangle 151">
            <a:extLst>
              <a:ext uri="{FF2B5EF4-FFF2-40B4-BE49-F238E27FC236}">
                <a16:creationId xmlns:a16="http://schemas.microsoft.com/office/drawing/2014/main" id="{80139115-A32B-4111-9986-9676758B06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9238" y="3698875"/>
            <a:ext cx="11112" cy="4699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101426" name="Freeform 152">
            <a:extLst>
              <a:ext uri="{FF2B5EF4-FFF2-40B4-BE49-F238E27FC236}">
                <a16:creationId xmlns:a16="http://schemas.microsoft.com/office/drawing/2014/main" id="{19C74284-38D8-4C02-BFAA-ECD277CA313B}"/>
              </a:ext>
            </a:extLst>
          </p:cNvPr>
          <p:cNvSpPr>
            <a:spLocks/>
          </p:cNvSpPr>
          <p:nvPr/>
        </p:nvSpPr>
        <p:spPr bwMode="auto">
          <a:xfrm>
            <a:off x="6764338" y="3692525"/>
            <a:ext cx="180975" cy="214313"/>
          </a:xfrm>
          <a:custGeom>
            <a:avLst/>
            <a:gdLst>
              <a:gd name="T0" fmla="*/ 2147483646 w 375"/>
              <a:gd name="T1" fmla="*/ 2147483646 h 440"/>
              <a:gd name="T2" fmla="*/ 2147483646 w 375"/>
              <a:gd name="T3" fmla="*/ 2147483646 h 440"/>
              <a:gd name="T4" fmla="*/ 2147483646 w 375"/>
              <a:gd name="T5" fmla="*/ 2147483646 h 440"/>
              <a:gd name="T6" fmla="*/ 2147483646 w 375"/>
              <a:gd name="T7" fmla="*/ 2147483646 h 440"/>
              <a:gd name="T8" fmla="*/ 2147483646 w 375"/>
              <a:gd name="T9" fmla="*/ 2147483646 h 440"/>
              <a:gd name="T10" fmla="*/ 2147483646 w 375"/>
              <a:gd name="T11" fmla="*/ 2147483646 h 440"/>
              <a:gd name="T12" fmla="*/ 0 w 375"/>
              <a:gd name="T13" fmla="*/ 2147483646 h 440"/>
              <a:gd name="T14" fmla="*/ 2147483646 w 375"/>
              <a:gd name="T15" fmla="*/ 2147483646 h 440"/>
              <a:gd name="T16" fmla="*/ 2147483646 w 375"/>
              <a:gd name="T17" fmla="*/ 2147483646 h 440"/>
              <a:gd name="T18" fmla="*/ 2147483646 w 375"/>
              <a:gd name="T19" fmla="*/ 2147483646 h 440"/>
              <a:gd name="T20" fmla="*/ 2147483646 w 375"/>
              <a:gd name="T21" fmla="*/ 2147483646 h 440"/>
              <a:gd name="T22" fmla="*/ 2147483646 w 375"/>
              <a:gd name="T23" fmla="*/ 2147483646 h 440"/>
              <a:gd name="T24" fmla="*/ 2147483646 w 375"/>
              <a:gd name="T25" fmla="*/ 2147483646 h 440"/>
              <a:gd name="T26" fmla="*/ 2147483646 w 375"/>
              <a:gd name="T27" fmla="*/ 2147483646 h 440"/>
              <a:gd name="T28" fmla="*/ 2147483646 w 375"/>
              <a:gd name="T29" fmla="*/ 2147483646 h 440"/>
              <a:gd name="T30" fmla="*/ 2147483646 w 375"/>
              <a:gd name="T31" fmla="*/ 2147483646 h 440"/>
              <a:gd name="T32" fmla="*/ 2147483646 w 375"/>
              <a:gd name="T33" fmla="*/ 2147483646 h 440"/>
              <a:gd name="T34" fmla="*/ 2147483646 w 375"/>
              <a:gd name="T35" fmla="*/ 2147483646 h 440"/>
              <a:gd name="T36" fmla="*/ 2147483646 w 375"/>
              <a:gd name="T37" fmla="*/ 2147483646 h 440"/>
              <a:gd name="T38" fmla="*/ 2147483646 w 375"/>
              <a:gd name="T39" fmla="*/ 2147483646 h 440"/>
              <a:gd name="T40" fmla="*/ 2147483646 w 375"/>
              <a:gd name="T41" fmla="*/ 2147483646 h 440"/>
              <a:gd name="T42" fmla="*/ 2147483646 w 375"/>
              <a:gd name="T43" fmla="*/ 2147483646 h 440"/>
              <a:gd name="T44" fmla="*/ 2147483646 w 375"/>
              <a:gd name="T45" fmla="*/ 2147483646 h 440"/>
              <a:gd name="T46" fmla="*/ 2147483646 w 375"/>
              <a:gd name="T47" fmla="*/ 2147483646 h 440"/>
              <a:gd name="T48" fmla="*/ 2147483646 w 375"/>
              <a:gd name="T49" fmla="*/ 2147483646 h 440"/>
              <a:gd name="T50" fmla="*/ 2147483646 w 375"/>
              <a:gd name="T51" fmla="*/ 2147483646 h 440"/>
              <a:gd name="T52" fmla="*/ 2147483646 w 375"/>
              <a:gd name="T53" fmla="*/ 2147483646 h 440"/>
              <a:gd name="T54" fmla="*/ 2147483646 w 375"/>
              <a:gd name="T55" fmla="*/ 2147483646 h 440"/>
              <a:gd name="T56" fmla="*/ 2147483646 w 375"/>
              <a:gd name="T57" fmla="*/ 2147483646 h 440"/>
              <a:gd name="T58" fmla="*/ 2147483646 w 375"/>
              <a:gd name="T59" fmla="*/ 2147483646 h 440"/>
              <a:gd name="T60" fmla="*/ 2147483646 w 375"/>
              <a:gd name="T61" fmla="*/ 2147483646 h 440"/>
              <a:gd name="T62" fmla="*/ 2147483646 w 375"/>
              <a:gd name="T63" fmla="*/ 2147483646 h 440"/>
              <a:gd name="T64" fmla="*/ 2147483646 w 375"/>
              <a:gd name="T65" fmla="*/ 2147483646 h 440"/>
              <a:gd name="T66" fmla="*/ 2147483646 w 375"/>
              <a:gd name="T67" fmla="*/ 2147483646 h 440"/>
              <a:gd name="T68" fmla="*/ 2147483646 w 375"/>
              <a:gd name="T69" fmla="*/ 2147483646 h 440"/>
              <a:gd name="T70" fmla="*/ 2147483646 w 375"/>
              <a:gd name="T71" fmla="*/ 2147483646 h 440"/>
              <a:gd name="T72" fmla="*/ 2147483646 w 375"/>
              <a:gd name="T73" fmla="*/ 2147483646 h 440"/>
              <a:gd name="T74" fmla="*/ 2147483646 w 375"/>
              <a:gd name="T75" fmla="*/ 2147483646 h 440"/>
              <a:gd name="T76" fmla="*/ 2147483646 w 375"/>
              <a:gd name="T77" fmla="*/ 2147483646 h 440"/>
              <a:gd name="T78" fmla="*/ 2147483646 w 375"/>
              <a:gd name="T79" fmla="*/ 2147483646 h 440"/>
              <a:gd name="T80" fmla="*/ 2147483646 w 375"/>
              <a:gd name="T81" fmla="*/ 2147483646 h 440"/>
              <a:gd name="T82" fmla="*/ 2147483646 w 375"/>
              <a:gd name="T83" fmla="*/ 0 h 440"/>
              <a:gd name="T84" fmla="*/ 2147483646 w 375"/>
              <a:gd name="T85" fmla="*/ 2147483646 h 440"/>
              <a:gd name="T86" fmla="*/ 2147483646 w 375"/>
              <a:gd name="T87" fmla="*/ 2147483646 h 440"/>
              <a:gd name="T88" fmla="*/ 2147483646 w 375"/>
              <a:gd name="T89" fmla="*/ 2147483646 h 440"/>
              <a:gd name="T90" fmla="*/ 2147483646 w 375"/>
              <a:gd name="T91" fmla="*/ 2147483646 h 440"/>
              <a:gd name="T92" fmla="*/ 2147483646 w 375"/>
              <a:gd name="T93" fmla="*/ 2147483646 h 440"/>
              <a:gd name="T94" fmla="*/ 2147483646 w 375"/>
              <a:gd name="T95" fmla="*/ 2147483646 h 440"/>
              <a:gd name="T96" fmla="*/ 2147483646 w 375"/>
              <a:gd name="T97" fmla="*/ 2147483646 h 44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375" h="440">
                <a:moveTo>
                  <a:pt x="35" y="41"/>
                </a:moveTo>
                <a:lnTo>
                  <a:pt x="32" y="49"/>
                </a:lnTo>
                <a:lnTo>
                  <a:pt x="25" y="74"/>
                </a:lnTo>
                <a:lnTo>
                  <a:pt x="17" y="112"/>
                </a:lnTo>
                <a:lnTo>
                  <a:pt x="8" y="163"/>
                </a:lnTo>
                <a:lnTo>
                  <a:pt x="2" y="223"/>
                </a:lnTo>
                <a:lnTo>
                  <a:pt x="0" y="290"/>
                </a:lnTo>
                <a:lnTo>
                  <a:pt x="7" y="363"/>
                </a:lnTo>
                <a:lnTo>
                  <a:pt x="23" y="440"/>
                </a:lnTo>
                <a:lnTo>
                  <a:pt x="23" y="437"/>
                </a:lnTo>
                <a:lnTo>
                  <a:pt x="23" y="427"/>
                </a:lnTo>
                <a:lnTo>
                  <a:pt x="23" y="411"/>
                </a:lnTo>
                <a:lnTo>
                  <a:pt x="23" y="391"/>
                </a:lnTo>
                <a:lnTo>
                  <a:pt x="25" y="367"/>
                </a:lnTo>
                <a:lnTo>
                  <a:pt x="28" y="341"/>
                </a:lnTo>
                <a:lnTo>
                  <a:pt x="33" y="312"/>
                </a:lnTo>
                <a:lnTo>
                  <a:pt x="39" y="281"/>
                </a:lnTo>
                <a:lnTo>
                  <a:pt x="49" y="251"/>
                </a:lnTo>
                <a:lnTo>
                  <a:pt x="61" y="222"/>
                </a:lnTo>
                <a:lnTo>
                  <a:pt x="75" y="194"/>
                </a:lnTo>
                <a:lnTo>
                  <a:pt x="93" y="168"/>
                </a:lnTo>
                <a:lnTo>
                  <a:pt x="116" y="145"/>
                </a:lnTo>
                <a:lnTo>
                  <a:pt x="141" y="127"/>
                </a:lnTo>
                <a:lnTo>
                  <a:pt x="173" y="114"/>
                </a:lnTo>
                <a:lnTo>
                  <a:pt x="208" y="106"/>
                </a:lnTo>
                <a:lnTo>
                  <a:pt x="210" y="104"/>
                </a:lnTo>
                <a:lnTo>
                  <a:pt x="217" y="100"/>
                </a:lnTo>
                <a:lnTo>
                  <a:pt x="227" y="92"/>
                </a:lnTo>
                <a:lnTo>
                  <a:pt x="245" y="82"/>
                </a:lnTo>
                <a:lnTo>
                  <a:pt x="267" y="69"/>
                </a:lnTo>
                <a:lnTo>
                  <a:pt x="296" y="54"/>
                </a:lnTo>
                <a:lnTo>
                  <a:pt x="332" y="36"/>
                </a:lnTo>
                <a:lnTo>
                  <a:pt x="375" y="17"/>
                </a:lnTo>
                <a:lnTo>
                  <a:pt x="373" y="16"/>
                </a:lnTo>
                <a:lnTo>
                  <a:pt x="366" y="15"/>
                </a:lnTo>
                <a:lnTo>
                  <a:pt x="357" y="13"/>
                </a:lnTo>
                <a:lnTo>
                  <a:pt x="343" y="10"/>
                </a:lnTo>
                <a:lnTo>
                  <a:pt x="326" y="7"/>
                </a:lnTo>
                <a:lnTo>
                  <a:pt x="307" y="5"/>
                </a:lnTo>
                <a:lnTo>
                  <a:pt x="285" y="3"/>
                </a:lnTo>
                <a:lnTo>
                  <a:pt x="261" y="1"/>
                </a:lnTo>
                <a:lnTo>
                  <a:pt x="235" y="0"/>
                </a:lnTo>
                <a:lnTo>
                  <a:pt x="208" y="1"/>
                </a:lnTo>
                <a:lnTo>
                  <a:pt x="180" y="2"/>
                </a:lnTo>
                <a:lnTo>
                  <a:pt x="151" y="5"/>
                </a:lnTo>
                <a:lnTo>
                  <a:pt x="122" y="10"/>
                </a:lnTo>
                <a:lnTo>
                  <a:pt x="92" y="18"/>
                </a:lnTo>
                <a:lnTo>
                  <a:pt x="63" y="28"/>
                </a:lnTo>
                <a:lnTo>
                  <a:pt x="35" y="41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27" name="Freeform 153">
            <a:extLst>
              <a:ext uri="{FF2B5EF4-FFF2-40B4-BE49-F238E27FC236}">
                <a16:creationId xmlns:a16="http://schemas.microsoft.com/office/drawing/2014/main" id="{3D783974-2833-4C69-9B37-08505D92E20B}"/>
              </a:ext>
            </a:extLst>
          </p:cNvPr>
          <p:cNvSpPr>
            <a:spLocks/>
          </p:cNvSpPr>
          <p:nvPr/>
        </p:nvSpPr>
        <p:spPr bwMode="auto">
          <a:xfrm>
            <a:off x="6511925" y="3852863"/>
            <a:ext cx="149225" cy="39687"/>
          </a:xfrm>
          <a:custGeom>
            <a:avLst/>
            <a:gdLst>
              <a:gd name="T0" fmla="*/ 0 w 305"/>
              <a:gd name="T1" fmla="*/ 2147483646 h 83"/>
              <a:gd name="T2" fmla="*/ 0 w 305"/>
              <a:gd name="T3" fmla="*/ 2147483646 h 83"/>
              <a:gd name="T4" fmla="*/ 2147483646 w 305"/>
              <a:gd name="T5" fmla="*/ 2147483646 h 83"/>
              <a:gd name="T6" fmla="*/ 2147483646 w 305"/>
              <a:gd name="T7" fmla="*/ 2147483646 h 83"/>
              <a:gd name="T8" fmla="*/ 2147483646 w 305"/>
              <a:gd name="T9" fmla="*/ 2147483646 h 83"/>
              <a:gd name="T10" fmla="*/ 2147483646 w 305"/>
              <a:gd name="T11" fmla="*/ 2147483646 h 83"/>
              <a:gd name="T12" fmla="*/ 2147483646 w 305"/>
              <a:gd name="T13" fmla="*/ 2147483646 h 83"/>
              <a:gd name="T14" fmla="*/ 2147483646 w 305"/>
              <a:gd name="T15" fmla="*/ 2147483646 h 83"/>
              <a:gd name="T16" fmla="*/ 2147483646 w 305"/>
              <a:gd name="T17" fmla="*/ 2147483646 h 83"/>
              <a:gd name="T18" fmla="*/ 2147483646 w 305"/>
              <a:gd name="T19" fmla="*/ 2147483646 h 83"/>
              <a:gd name="T20" fmla="*/ 2147483646 w 305"/>
              <a:gd name="T21" fmla="*/ 2147483646 h 83"/>
              <a:gd name="T22" fmla="*/ 2147483646 w 305"/>
              <a:gd name="T23" fmla="*/ 0 h 83"/>
              <a:gd name="T24" fmla="*/ 2147483646 w 305"/>
              <a:gd name="T25" fmla="*/ 0 h 83"/>
              <a:gd name="T26" fmla="*/ 2147483646 w 305"/>
              <a:gd name="T27" fmla="*/ 2147483646 h 83"/>
              <a:gd name="T28" fmla="*/ 2147483646 w 305"/>
              <a:gd name="T29" fmla="*/ 2147483646 h 83"/>
              <a:gd name="T30" fmla="*/ 2147483646 w 305"/>
              <a:gd name="T31" fmla="*/ 2147483646 h 83"/>
              <a:gd name="T32" fmla="*/ 2147483646 w 305"/>
              <a:gd name="T33" fmla="*/ 2147483646 h 83"/>
              <a:gd name="T34" fmla="*/ 2147483646 w 305"/>
              <a:gd name="T35" fmla="*/ 2147483646 h 83"/>
              <a:gd name="T36" fmla="*/ 2147483646 w 305"/>
              <a:gd name="T37" fmla="*/ 2147483646 h 83"/>
              <a:gd name="T38" fmla="*/ 2147483646 w 305"/>
              <a:gd name="T39" fmla="*/ 2147483646 h 83"/>
              <a:gd name="T40" fmla="*/ 2147483646 w 305"/>
              <a:gd name="T41" fmla="*/ 2147483646 h 83"/>
              <a:gd name="T42" fmla="*/ 2147483646 w 305"/>
              <a:gd name="T43" fmla="*/ 2147483646 h 83"/>
              <a:gd name="T44" fmla="*/ 2147483646 w 305"/>
              <a:gd name="T45" fmla="*/ 2147483646 h 83"/>
              <a:gd name="T46" fmla="*/ 2147483646 w 305"/>
              <a:gd name="T47" fmla="*/ 2147483646 h 83"/>
              <a:gd name="T48" fmla="*/ 2147483646 w 305"/>
              <a:gd name="T49" fmla="*/ 2147483646 h 83"/>
              <a:gd name="T50" fmla="*/ 2147483646 w 305"/>
              <a:gd name="T51" fmla="*/ 2147483646 h 83"/>
              <a:gd name="T52" fmla="*/ 2147483646 w 305"/>
              <a:gd name="T53" fmla="*/ 2147483646 h 83"/>
              <a:gd name="T54" fmla="*/ 2147483646 w 305"/>
              <a:gd name="T55" fmla="*/ 2147483646 h 83"/>
              <a:gd name="T56" fmla="*/ 2147483646 w 305"/>
              <a:gd name="T57" fmla="*/ 2147483646 h 83"/>
              <a:gd name="T58" fmla="*/ 2147483646 w 305"/>
              <a:gd name="T59" fmla="*/ 2147483646 h 83"/>
              <a:gd name="T60" fmla="*/ 2147483646 w 305"/>
              <a:gd name="T61" fmla="*/ 2147483646 h 83"/>
              <a:gd name="T62" fmla="*/ 2147483646 w 305"/>
              <a:gd name="T63" fmla="*/ 2147483646 h 83"/>
              <a:gd name="T64" fmla="*/ 2147483646 w 305"/>
              <a:gd name="T65" fmla="*/ 2147483646 h 83"/>
              <a:gd name="T66" fmla="*/ 0 w 305"/>
              <a:gd name="T67" fmla="*/ 2147483646 h 83"/>
              <a:gd name="T68" fmla="*/ 0 w 305"/>
              <a:gd name="T69" fmla="*/ 2147483646 h 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305" h="83">
                <a:moveTo>
                  <a:pt x="0" y="53"/>
                </a:moveTo>
                <a:lnTo>
                  <a:pt x="0" y="52"/>
                </a:lnTo>
                <a:lnTo>
                  <a:pt x="2" y="48"/>
                </a:lnTo>
                <a:lnTo>
                  <a:pt x="5" y="44"/>
                </a:lnTo>
                <a:lnTo>
                  <a:pt x="11" y="37"/>
                </a:lnTo>
                <a:lnTo>
                  <a:pt x="18" y="31"/>
                </a:lnTo>
                <a:lnTo>
                  <a:pt x="27" y="25"/>
                </a:lnTo>
                <a:lnTo>
                  <a:pt x="39" y="18"/>
                </a:lnTo>
                <a:lnTo>
                  <a:pt x="54" y="12"/>
                </a:lnTo>
                <a:lnTo>
                  <a:pt x="72" y="6"/>
                </a:lnTo>
                <a:lnTo>
                  <a:pt x="92" y="2"/>
                </a:lnTo>
                <a:lnTo>
                  <a:pt x="118" y="0"/>
                </a:lnTo>
                <a:lnTo>
                  <a:pt x="146" y="0"/>
                </a:lnTo>
                <a:lnTo>
                  <a:pt x="180" y="2"/>
                </a:lnTo>
                <a:lnTo>
                  <a:pt x="216" y="7"/>
                </a:lnTo>
                <a:lnTo>
                  <a:pt x="258" y="16"/>
                </a:lnTo>
                <a:lnTo>
                  <a:pt x="305" y="29"/>
                </a:lnTo>
                <a:lnTo>
                  <a:pt x="299" y="47"/>
                </a:lnTo>
                <a:lnTo>
                  <a:pt x="297" y="46"/>
                </a:lnTo>
                <a:lnTo>
                  <a:pt x="289" y="44"/>
                </a:lnTo>
                <a:lnTo>
                  <a:pt x="277" y="41"/>
                </a:lnTo>
                <a:lnTo>
                  <a:pt x="262" y="36"/>
                </a:lnTo>
                <a:lnTo>
                  <a:pt x="244" y="32"/>
                </a:lnTo>
                <a:lnTo>
                  <a:pt x="224" y="28"/>
                </a:lnTo>
                <a:lnTo>
                  <a:pt x="201" y="25"/>
                </a:lnTo>
                <a:lnTo>
                  <a:pt x="176" y="22"/>
                </a:lnTo>
                <a:lnTo>
                  <a:pt x="152" y="21"/>
                </a:lnTo>
                <a:lnTo>
                  <a:pt x="126" y="21"/>
                </a:lnTo>
                <a:lnTo>
                  <a:pt x="101" y="23"/>
                </a:lnTo>
                <a:lnTo>
                  <a:pt x="77" y="29"/>
                </a:lnTo>
                <a:lnTo>
                  <a:pt x="55" y="37"/>
                </a:lnTo>
                <a:lnTo>
                  <a:pt x="33" y="48"/>
                </a:lnTo>
                <a:lnTo>
                  <a:pt x="15" y="63"/>
                </a:lnTo>
                <a:lnTo>
                  <a:pt x="0" y="83"/>
                </a:lnTo>
                <a:lnTo>
                  <a:pt x="0" y="53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28" name="Freeform 154">
            <a:extLst>
              <a:ext uri="{FF2B5EF4-FFF2-40B4-BE49-F238E27FC236}">
                <a16:creationId xmlns:a16="http://schemas.microsoft.com/office/drawing/2014/main" id="{DD5FE871-FFC4-4783-A721-FD06A00745C5}"/>
              </a:ext>
            </a:extLst>
          </p:cNvPr>
          <p:cNvSpPr>
            <a:spLocks/>
          </p:cNvSpPr>
          <p:nvPr/>
        </p:nvSpPr>
        <p:spPr bwMode="auto">
          <a:xfrm>
            <a:off x="6511925" y="3754438"/>
            <a:ext cx="149225" cy="41275"/>
          </a:xfrm>
          <a:custGeom>
            <a:avLst/>
            <a:gdLst>
              <a:gd name="T0" fmla="*/ 0 w 305"/>
              <a:gd name="T1" fmla="*/ 2147483646 h 83"/>
              <a:gd name="T2" fmla="*/ 0 w 305"/>
              <a:gd name="T3" fmla="*/ 2147483646 h 83"/>
              <a:gd name="T4" fmla="*/ 2147483646 w 305"/>
              <a:gd name="T5" fmla="*/ 2147483646 h 83"/>
              <a:gd name="T6" fmla="*/ 2147483646 w 305"/>
              <a:gd name="T7" fmla="*/ 2147483646 h 83"/>
              <a:gd name="T8" fmla="*/ 2147483646 w 305"/>
              <a:gd name="T9" fmla="*/ 2147483646 h 83"/>
              <a:gd name="T10" fmla="*/ 2147483646 w 305"/>
              <a:gd name="T11" fmla="*/ 2147483646 h 83"/>
              <a:gd name="T12" fmla="*/ 2147483646 w 305"/>
              <a:gd name="T13" fmla="*/ 2147483646 h 83"/>
              <a:gd name="T14" fmla="*/ 2147483646 w 305"/>
              <a:gd name="T15" fmla="*/ 2147483646 h 83"/>
              <a:gd name="T16" fmla="*/ 2147483646 w 305"/>
              <a:gd name="T17" fmla="*/ 2147483646 h 83"/>
              <a:gd name="T18" fmla="*/ 2147483646 w 305"/>
              <a:gd name="T19" fmla="*/ 2147483646 h 83"/>
              <a:gd name="T20" fmla="*/ 2147483646 w 305"/>
              <a:gd name="T21" fmla="*/ 2147483646 h 83"/>
              <a:gd name="T22" fmla="*/ 2147483646 w 305"/>
              <a:gd name="T23" fmla="*/ 0 h 83"/>
              <a:gd name="T24" fmla="*/ 2147483646 w 305"/>
              <a:gd name="T25" fmla="*/ 0 h 83"/>
              <a:gd name="T26" fmla="*/ 2147483646 w 305"/>
              <a:gd name="T27" fmla="*/ 2147483646 h 83"/>
              <a:gd name="T28" fmla="*/ 2147483646 w 305"/>
              <a:gd name="T29" fmla="*/ 2147483646 h 83"/>
              <a:gd name="T30" fmla="*/ 2147483646 w 305"/>
              <a:gd name="T31" fmla="*/ 2147483646 h 83"/>
              <a:gd name="T32" fmla="*/ 2147483646 w 305"/>
              <a:gd name="T33" fmla="*/ 2147483646 h 83"/>
              <a:gd name="T34" fmla="*/ 2147483646 w 305"/>
              <a:gd name="T35" fmla="*/ 2147483646 h 83"/>
              <a:gd name="T36" fmla="*/ 2147483646 w 305"/>
              <a:gd name="T37" fmla="*/ 2147483646 h 83"/>
              <a:gd name="T38" fmla="*/ 2147483646 w 305"/>
              <a:gd name="T39" fmla="*/ 2147483646 h 83"/>
              <a:gd name="T40" fmla="*/ 2147483646 w 305"/>
              <a:gd name="T41" fmla="*/ 2147483646 h 83"/>
              <a:gd name="T42" fmla="*/ 2147483646 w 305"/>
              <a:gd name="T43" fmla="*/ 2147483646 h 83"/>
              <a:gd name="T44" fmla="*/ 2147483646 w 305"/>
              <a:gd name="T45" fmla="*/ 2147483646 h 83"/>
              <a:gd name="T46" fmla="*/ 2147483646 w 305"/>
              <a:gd name="T47" fmla="*/ 2147483646 h 83"/>
              <a:gd name="T48" fmla="*/ 2147483646 w 305"/>
              <a:gd name="T49" fmla="*/ 2147483646 h 83"/>
              <a:gd name="T50" fmla="*/ 2147483646 w 305"/>
              <a:gd name="T51" fmla="*/ 2147483646 h 83"/>
              <a:gd name="T52" fmla="*/ 2147483646 w 305"/>
              <a:gd name="T53" fmla="*/ 2147483646 h 83"/>
              <a:gd name="T54" fmla="*/ 2147483646 w 305"/>
              <a:gd name="T55" fmla="*/ 2147483646 h 83"/>
              <a:gd name="T56" fmla="*/ 2147483646 w 305"/>
              <a:gd name="T57" fmla="*/ 2147483646 h 83"/>
              <a:gd name="T58" fmla="*/ 2147483646 w 305"/>
              <a:gd name="T59" fmla="*/ 2147483646 h 83"/>
              <a:gd name="T60" fmla="*/ 2147483646 w 305"/>
              <a:gd name="T61" fmla="*/ 2147483646 h 83"/>
              <a:gd name="T62" fmla="*/ 2147483646 w 305"/>
              <a:gd name="T63" fmla="*/ 2147483646 h 83"/>
              <a:gd name="T64" fmla="*/ 2147483646 w 305"/>
              <a:gd name="T65" fmla="*/ 2147483646 h 83"/>
              <a:gd name="T66" fmla="*/ 0 w 305"/>
              <a:gd name="T67" fmla="*/ 2147483646 h 83"/>
              <a:gd name="T68" fmla="*/ 0 w 305"/>
              <a:gd name="T69" fmla="*/ 2147483646 h 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305" h="83">
                <a:moveTo>
                  <a:pt x="0" y="53"/>
                </a:moveTo>
                <a:lnTo>
                  <a:pt x="0" y="52"/>
                </a:lnTo>
                <a:lnTo>
                  <a:pt x="2" y="49"/>
                </a:lnTo>
                <a:lnTo>
                  <a:pt x="5" y="44"/>
                </a:lnTo>
                <a:lnTo>
                  <a:pt x="11" y="38"/>
                </a:lnTo>
                <a:lnTo>
                  <a:pt x="18" y="31"/>
                </a:lnTo>
                <a:lnTo>
                  <a:pt x="27" y="25"/>
                </a:lnTo>
                <a:lnTo>
                  <a:pt x="39" y="17"/>
                </a:lnTo>
                <a:lnTo>
                  <a:pt x="54" y="12"/>
                </a:lnTo>
                <a:lnTo>
                  <a:pt x="72" y="7"/>
                </a:lnTo>
                <a:lnTo>
                  <a:pt x="92" y="2"/>
                </a:lnTo>
                <a:lnTo>
                  <a:pt x="118" y="0"/>
                </a:lnTo>
                <a:lnTo>
                  <a:pt x="146" y="0"/>
                </a:lnTo>
                <a:lnTo>
                  <a:pt x="180" y="2"/>
                </a:lnTo>
                <a:lnTo>
                  <a:pt x="216" y="8"/>
                </a:lnTo>
                <a:lnTo>
                  <a:pt x="258" y="16"/>
                </a:lnTo>
                <a:lnTo>
                  <a:pt x="305" y="29"/>
                </a:lnTo>
                <a:lnTo>
                  <a:pt x="299" y="47"/>
                </a:lnTo>
                <a:lnTo>
                  <a:pt x="297" y="45"/>
                </a:lnTo>
                <a:lnTo>
                  <a:pt x="289" y="43"/>
                </a:lnTo>
                <a:lnTo>
                  <a:pt x="277" y="40"/>
                </a:lnTo>
                <a:lnTo>
                  <a:pt x="262" y="36"/>
                </a:lnTo>
                <a:lnTo>
                  <a:pt x="244" y="33"/>
                </a:lnTo>
                <a:lnTo>
                  <a:pt x="224" y="28"/>
                </a:lnTo>
                <a:lnTo>
                  <a:pt x="201" y="25"/>
                </a:lnTo>
                <a:lnTo>
                  <a:pt x="176" y="22"/>
                </a:lnTo>
                <a:lnTo>
                  <a:pt x="152" y="21"/>
                </a:lnTo>
                <a:lnTo>
                  <a:pt x="126" y="22"/>
                </a:lnTo>
                <a:lnTo>
                  <a:pt x="101" y="24"/>
                </a:lnTo>
                <a:lnTo>
                  <a:pt x="77" y="29"/>
                </a:lnTo>
                <a:lnTo>
                  <a:pt x="55" y="38"/>
                </a:lnTo>
                <a:lnTo>
                  <a:pt x="33" y="49"/>
                </a:lnTo>
                <a:lnTo>
                  <a:pt x="15" y="64"/>
                </a:lnTo>
                <a:lnTo>
                  <a:pt x="0" y="83"/>
                </a:lnTo>
                <a:lnTo>
                  <a:pt x="0" y="53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29" name="Freeform 155">
            <a:extLst>
              <a:ext uri="{FF2B5EF4-FFF2-40B4-BE49-F238E27FC236}">
                <a16:creationId xmlns:a16="http://schemas.microsoft.com/office/drawing/2014/main" id="{70B68508-09C4-4D81-AA0A-A7A5C16B427C}"/>
              </a:ext>
            </a:extLst>
          </p:cNvPr>
          <p:cNvSpPr>
            <a:spLocks/>
          </p:cNvSpPr>
          <p:nvPr/>
        </p:nvSpPr>
        <p:spPr bwMode="auto">
          <a:xfrm>
            <a:off x="6651625" y="3708400"/>
            <a:ext cx="241300" cy="449263"/>
          </a:xfrm>
          <a:custGeom>
            <a:avLst/>
            <a:gdLst>
              <a:gd name="T0" fmla="*/ 0 w 496"/>
              <a:gd name="T1" fmla="*/ 0 h 917"/>
              <a:gd name="T2" fmla="*/ 0 w 496"/>
              <a:gd name="T3" fmla="*/ 2147483646 h 917"/>
              <a:gd name="T4" fmla="*/ 2147483646 w 496"/>
              <a:gd name="T5" fmla="*/ 2147483646 h 917"/>
              <a:gd name="T6" fmla="*/ 2147483646 w 496"/>
              <a:gd name="T7" fmla="*/ 2147483646 h 917"/>
              <a:gd name="T8" fmla="*/ 2147483646 w 496"/>
              <a:gd name="T9" fmla="*/ 2147483646 h 917"/>
              <a:gd name="T10" fmla="*/ 2147483646 w 496"/>
              <a:gd name="T11" fmla="*/ 2147483646 h 917"/>
              <a:gd name="T12" fmla="*/ 2147483646 w 496"/>
              <a:gd name="T13" fmla="*/ 2147483646 h 917"/>
              <a:gd name="T14" fmla="*/ 2147483646 w 496"/>
              <a:gd name="T15" fmla="*/ 2147483646 h 917"/>
              <a:gd name="T16" fmla="*/ 2147483646 w 496"/>
              <a:gd name="T17" fmla="*/ 2147483646 h 917"/>
              <a:gd name="T18" fmla="*/ 2147483646 w 496"/>
              <a:gd name="T19" fmla="*/ 2147483646 h 917"/>
              <a:gd name="T20" fmla="*/ 2147483646 w 496"/>
              <a:gd name="T21" fmla="*/ 2147483646 h 917"/>
              <a:gd name="T22" fmla="*/ 2147483646 w 496"/>
              <a:gd name="T23" fmla="*/ 2147483646 h 917"/>
              <a:gd name="T24" fmla="*/ 2147483646 w 496"/>
              <a:gd name="T25" fmla="*/ 2147483646 h 917"/>
              <a:gd name="T26" fmla="*/ 2147483646 w 496"/>
              <a:gd name="T27" fmla="*/ 2147483646 h 917"/>
              <a:gd name="T28" fmla="*/ 2147483646 w 496"/>
              <a:gd name="T29" fmla="*/ 2147483646 h 917"/>
              <a:gd name="T30" fmla="*/ 2147483646 w 496"/>
              <a:gd name="T31" fmla="*/ 2147483646 h 917"/>
              <a:gd name="T32" fmla="*/ 2147483646 w 496"/>
              <a:gd name="T33" fmla="*/ 2147483646 h 917"/>
              <a:gd name="T34" fmla="*/ 0 w 496"/>
              <a:gd name="T35" fmla="*/ 0 h 91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96" h="917">
                <a:moveTo>
                  <a:pt x="0" y="0"/>
                </a:moveTo>
                <a:lnTo>
                  <a:pt x="0" y="886"/>
                </a:lnTo>
                <a:lnTo>
                  <a:pt x="150" y="917"/>
                </a:lnTo>
                <a:lnTo>
                  <a:pt x="143" y="797"/>
                </a:lnTo>
                <a:lnTo>
                  <a:pt x="496" y="851"/>
                </a:lnTo>
                <a:lnTo>
                  <a:pt x="490" y="803"/>
                </a:lnTo>
                <a:lnTo>
                  <a:pt x="245" y="773"/>
                </a:lnTo>
                <a:lnTo>
                  <a:pt x="239" y="670"/>
                </a:lnTo>
                <a:lnTo>
                  <a:pt x="72" y="670"/>
                </a:lnTo>
                <a:lnTo>
                  <a:pt x="68" y="657"/>
                </a:lnTo>
                <a:lnTo>
                  <a:pt x="56" y="620"/>
                </a:lnTo>
                <a:lnTo>
                  <a:pt x="41" y="559"/>
                </a:lnTo>
                <a:lnTo>
                  <a:pt x="26" y="480"/>
                </a:lnTo>
                <a:lnTo>
                  <a:pt x="15" y="385"/>
                </a:lnTo>
                <a:lnTo>
                  <a:pt x="11" y="276"/>
                </a:lnTo>
                <a:lnTo>
                  <a:pt x="20" y="158"/>
                </a:lnTo>
                <a:lnTo>
                  <a:pt x="42" y="30"/>
                </a:lnTo>
                <a:lnTo>
                  <a:pt x="0" y="0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30" name="Freeform 156">
            <a:extLst>
              <a:ext uri="{FF2B5EF4-FFF2-40B4-BE49-F238E27FC236}">
                <a16:creationId xmlns:a16="http://schemas.microsoft.com/office/drawing/2014/main" id="{DD17D2C5-A56C-4674-BC53-5A4CB515CDE0}"/>
              </a:ext>
            </a:extLst>
          </p:cNvPr>
          <p:cNvSpPr>
            <a:spLocks/>
          </p:cNvSpPr>
          <p:nvPr/>
        </p:nvSpPr>
        <p:spPr bwMode="auto">
          <a:xfrm>
            <a:off x="6770688" y="3605213"/>
            <a:ext cx="309562" cy="61912"/>
          </a:xfrm>
          <a:custGeom>
            <a:avLst/>
            <a:gdLst>
              <a:gd name="T0" fmla="*/ 0 w 638"/>
              <a:gd name="T1" fmla="*/ 2147483646 h 125"/>
              <a:gd name="T2" fmla="*/ 2147483646 w 638"/>
              <a:gd name="T3" fmla="*/ 2147483646 h 125"/>
              <a:gd name="T4" fmla="*/ 2147483646 w 638"/>
              <a:gd name="T5" fmla="*/ 2147483646 h 125"/>
              <a:gd name="T6" fmla="*/ 2147483646 w 638"/>
              <a:gd name="T7" fmla="*/ 2147483646 h 125"/>
              <a:gd name="T8" fmla="*/ 2147483646 w 638"/>
              <a:gd name="T9" fmla="*/ 2147483646 h 125"/>
              <a:gd name="T10" fmla="*/ 2147483646 w 638"/>
              <a:gd name="T11" fmla="*/ 2147483646 h 125"/>
              <a:gd name="T12" fmla="*/ 2147483646 w 638"/>
              <a:gd name="T13" fmla="*/ 2147483646 h 125"/>
              <a:gd name="T14" fmla="*/ 2147483646 w 638"/>
              <a:gd name="T15" fmla="*/ 2147483646 h 125"/>
              <a:gd name="T16" fmla="*/ 2147483646 w 638"/>
              <a:gd name="T17" fmla="*/ 2147483646 h 125"/>
              <a:gd name="T18" fmla="*/ 2147483646 w 638"/>
              <a:gd name="T19" fmla="*/ 2147483646 h 125"/>
              <a:gd name="T20" fmla="*/ 2147483646 w 638"/>
              <a:gd name="T21" fmla="*/ 2147483646 h 125"/>
              <a:gd name="T22" fmla="*/ 2147483646 w 638"/>
              <a:gd name="T23" fmla="*/ 2147483646 h 125"/>
              <a:gd name="T24" fmla="*/ 2147483646 w 638"/>
              <a:gd name="T25" fmla="*/ 2147483646 h 125"/>
              <a:gd name="T26" fmla="*/ 2147483646 w 638"/>
              <a:gd name="T27" fmla="*/ 2147483646 h 125"/>
              <a:gd name="T28" fmla="*/ 2147483646 w 638"/>
              <a:gd name="T29" fmla="*/ 2147483646 h 125"/>
              <a:gd name="T30" fmla="*/ 2147483646 w 638"/>
              <a:gd name="T31" fmla="*/ 2147483646 h 125"/>
              <a:gd name="T32" fmla="*/ 2147483646 w 638"/>
              <a:gd name="T33" fmla="*/ 2147483646 h 125"/>
              <a:gd name="T34" fmla="*/ 2147483646 w 638"/>
              <a:gd name="T35" fmla="*/ 0 h 125"/>
              <a:gd name="T36" fmla="*/ 2147483646 w 638"/>
              <a:gd name="T37" fmla="*/ 0 h 125"/>
              <a:gd name="T38" fmla="*/ 2147483646 w 638"/>
              <a:gd name="T39" fmla="*/ 0 h 125"/>
              <a:gd name="T40" fmla="*/ 2147483646 w 638"/>
              <a:gd name="T41" fmla="*/ 0 h 125"/>
              <a:gd name="T42" fmla="*/ 2147483646 w 638"/>
              <a:gd name="T43" fmla="*/ 2147483646 h 125"/>
              <a:gd name="T44" fmla="*/ 2147483646 w 638"/>
              <a:gd name="T45" fmla="*/ 2147483646 h 125"/>
              <a:gd name="T46" fmla="*/ 2147483646 w 638"/>
              <a:gd name="T47" fmla="*/ 2147483646 h 125"/>
              <a:gd name="T48" fmla="*/ 2147483646 w 638"/>
              <a:gd name="T49" fmla="*/ 2147483646 h 125"/>
              <a:gd name="T50" fmla="*/ 2147483646 w 638"/>
              <a:gd name="T51" fmla="*/ 2147483646 h 125"/>
              <a:gd name="T52" fmla="*/ 2147483646 w 638"/>
              <a:gd name="T53" fmla="*/ 2147483646 h 125"/>
              <a:gd name="T54" fmla="*/ 2147483646 w 638"/>
              <a:gd name="T55" fmla="*/ 2147483646 h 125"/>
              <a:gd name="T56" fmla="*/ 2147483646 w 638"/>
              <a:gd name="T57" fmla="*/ 2147483646 h 125"/>
              <a:gd name="T58" fmla="*/ 2147483646 w 638"/>
              <a:gd name="T59" fmla="*/ 2147483646 h 125"/>
              <a:gd name="T60" fmla="*/ 2147483646 w 638"/>
              <a:gd name="T61" fmla="*/ 2147483646 h 125"/>
              <a:gd name="T62" fmla="*/ 2147483646 w 638"/>
              <a:gd name="T63" fmla="*/ 2147483646 h 125"/>
              <a:gd name="T64" fmla="*/ 2147483646 w 638"/>
              <a:gd name="T65" fmla="*/ 2147483646 h 125"/>
              <a:gd name="T66" fmla="*/ 0 w 638"/>
              <a:gd name="T67" fmla="*/ 2147483646 h 125"/>
              <a:gd name="T68" fmla="*/ 0 w 638"/>
              <a:gd name="T69" fmla="*/ 2147483646 h 12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38" h="125">
                <a:moveTo>
                  <a:pt x="0" y="125"/>
                </a:moveTo>
                <a:lnTo>
                  <a:pt x="4" y="124"/>
                </a:lnTo>
                <a:lnTo>
                  <a:pt x="14" y="119"/>
                </a:lnTo>
                <a:lnTo>
                  <a:pt x="31" y="114"/>
                </a:lnTo>
                <a:lnTo>
                  <a:pt x="53" y="106"/>
                </a:lnTo>
                <a:lnTo>
                  <a:pt x="81" y="98"/>
                </a:lnTo>
                <a:lnTo>
                  <a:pt x="113" y="89"/>
                </a:lnTo>
                <a:lnTo>
                  <a:pt x="151" y="81"/>
                </a:lnTo>
                <a:lnTo>
                  <a:pt x="192" y="73"/>
                </a:lnTo>
                <a:lnTo>
                  <a:pt x="237" y="65"/>
                </a:lnTo>
                <a:lnTo>
                  <a:pt x="286" y="60"/>
                </a:lnTo>
                <a:lnTo>
                  <a:pt x="337" y="56"/>
                </a:lnTo>
                <a:lnTo>
                  <a:pt x="390" y="55"/>
                </a:lnTo>
                <a:lnTo>
                  <a:pt x="446" y="56"/>
                </a:lnTo>
                <a:lnTo>
                  <a:pt x="503" y="61"/>
                </a:lnTo>
                <a:lnTo>
                  <a:pt x="561" y="70"/>
                </a:lnTo>
                <a:lnTo>
                  <a:pt x="620" y="83"/>
                </a:lnTo>
                <a:lnTo>
                  <a:pt x="638" y="0"/>
                </a:lnTo>
                <a:lnTo>
                  <a:pt x="634" y="0"/>
                </a:lnTo>
                <a:lnTo>
                  <a:pt x="620" y="0"/>
                </a:lnTo>
                <a:lnTo>
                  <a:pt x="599" y="0"/>
                </a:lnTo>
                <a:lnTo>
                  <a:pt x="571" y="1"/>
                </a:lnTo>
                <a:lnTo>
                  <a:pt x="536" y="2"/>
                </a:lnTo>
                <a:lnTo>
                  <a:pt x="496" y="3"/>
                </a:lnTo>
                <a:lnTo>
                  <a:pt x="452" y="6"/>
                </a:lnTo>
                <a:lnTo>
                  <a:pt x="405" y="8"/>
                </a:lnTo>
                <a:lnTo>
                  <a:pt x="354" y="13"/>
                </a:lnTo>
                <a:lnTo>
                  <a:pt x="302" y="17"/>
                </a:lnTo>
                <a:lnTo>
                  <a:pt x="249" y="22"/>
                </a:lnTo>
                <a:lnTo>
                  <a:pt x="196" y="30"/>
                </a:lnTo>
                <a:lnTo>
                  <a:pt x="144" y="37"/>
                </a:lnTo>
                <a:lnTo>
                  <a:pt x="93" y="47"/>
                </a:lnTo>
                <a:lnTo>
                  <a:pt x="45" y="58"/>
                </a:lnTo>
                <a:lnTo>
                  <a:pt x="0" y="71"/>
                </a:lnTo>
                <a:lnTo>
                  <a:pt x="0" y="125"/>
                </a:lnTo>
                <a:close/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31" name="Freeform 157">
            <a:extLst>
              <a:ext uri="{FF2B5EF4-FFF2-40B4-BE49-F238E27FC236}">
                <a16:creationId xmlns:a16="http://schemas.microsoft.com/office/drawing/2014/main" id="{419260F1-11D9-4360-8930-55CDCE2D3932}"/>
              </a:ext>
            </a:extLst>
          </p:cNvPr>
          <p:cNvSpPr>
            <a:spLocks/>
          </p:cNvSpPr>
          <p:nvPr/>
        </p:nvSpPr>
        <p:spPr bwMode="auto">
          <a:xfrm>
            <a:off x="6588125" y="4167188"/>
            <a:ext cx="522288" cy="174625"/>
          </a:xfrm>
          <a:custGeom>
            <a:avLst/>
            <a:gdLst>
              <a:gd name="T0" fmla="*/ 2147483646 w 1075"/>
              <a:gd name="T1" fmla="*/ 2147483646 h 356"/>
              <a:gd name="T2" fmla="*/ 2147483646 w 1075"/>
              <a:gd name="T3" fmla="*/ 2147483646 h 356"/>
              <a:gd name="T4" fmla="*/ 2147483646 w 1075"/>
              <a:gd name="T5" fmla="*/ 2147483646 h 356"/>
              <a:gd name="T6" fmla="*/ 2147483646 w 1075"/>
              <a:gd name="T7" fmla="*/ 2147483646 h 356"/>
              <a:gd name="T8" fmla="*/ 2147483646 w 1075"/>
              <a:gd name="T9" fmla="*/ 2147483646 h 356"/>
              <a:gd name="T10" fmla="*/ 2147483646 w 1075"/>
              <a:gd name="T11" fmla="*/ 2147483646 h 356"/>
              <a:gd name="T12" fmla="*/ 2147483646 w 1075"/>
              <a:gd name="T13" fmla="*/ 2147483646 h 356"/>
              <a:gd name="T14" fmla="*/ 2147483646 w 1075"/>
              <a:gd name="T15" fmla="*/ 2147483646 h 356"/>
              <a:gd name="T16" fmla="*/ 2147483646 w 1075"/>
              <a:gd name="T17" fmla="*/ 2147483646 h 356"/>
              <a:gd name="T18" fmla="*/ 2147483646 w 1075"/>
              <a:gd name="T19" fmla="*/ 2147483646 h 356"/>
              <a:gd name="T20" fmla="*/ 2147483646 w 1075"/>
              <a:gd name="T21" fmla="*/ 2147483646 h 356"/>
              <a:gd name="T22" fmla="*/ 2147483646 w 1075"/>
              <a:gd name="T23" fmla="*/ 2147483646 h 356"/>
              <a:gd name="T24" fmla="*/ 2147483646 w 1075"/>
              <a:gd name="T25" fmla="*/ 2147483646 h 356"/>
              <a:gd name="T26" fmla="*/ 2147483646 w 1075"/>
              <a:gd name="T27" fmla="*/ 2147483646 h 356"/>
              <a:gd name="T28" fmla="*/ 2147483646 w 1075"/>
              <a:gd name="T29" fmla="*/ 2147483646 h 356"/>
              <a:gd name="T30" fmla="*/ 2147483646 w 1075"/>
              <a:gd name="T31" fmla="*/ 2147483646 h 356"/>
              <a:gd name="T32" fmla="*/ 2147483646 w 1075"/>
              <a:gd name="T33" fmla="*/ 2147483646 h 356"/>
              <a:gd name="T34" fmla="*/ 0 w 1075"/>
              <a:gd name="T35" fmla="*/ 2147483646 h 356"/>
              <a:gd name="T36" fmla="*/ 2147483646 w 1075"/>
              <a:gd name="T37" fmla="*/ 0 h 356"/>
              <a:gd name="T38" fmla="*/ 2147483646 w 1075"/>
              <a:gd name="T39" fmla="*/ 2147483646 h 356"/>
              <a:gd name="T40" fmla="*/ 2147483646 w 1075"/>
              <a:gd name="T41" fmla="*/ 2147483646 h 356"/>
              <a:gd name="T42" fmla="*/ 2147483646 w 1075"/>
              <a:gd name="T43" fmla="*/ 2147483646 h 356"/>
              <a:gd name="T44" fmla="*/ 2147483646 w 1075"/>
              <a:gd name="T45" fmla="*/ 2147483646 h 356"/>
              <a:gd name="T46" fmla="*/ 2147483646 w 1075"/>
              <a:gd name="T47" fmla="*/ 2147483646 h 356"/>
              <a:gd name="T48" fmla="*/ 2147483646 w 1075"/>
              <a:gd name="T49" fmla="*/ 2147483646 h 356"/>
              <a:gd name="T50" fmla="*/ 2147483646 w 1075"/>
              <a:gd name="T51" fmla="*/ 2147483646 h 356"/>
              <a:gd name="T52" fmla="*/ 2147483646 w 1075"/>
              <a:gd name="T53" fmla="*/ 2147483646 h 356"/>
              <a:gd name="T54" fmla="*/ 2147483646 w 1075"/>
              <a:gd name="T55" fmla="*/ 2147483646 h 356"/>
              <a:gd name="T56" fmla="*/ 2147483646 w 1075"/>
              <a:gd name="T57" fmla="*/ 2147483646 h 356"/>
              <a:gd name="T58" fmla="*/ 2147483646 w 1075"/>
              <a:gd name="T59" fmla="*/ 2147483646 h 356"/>
              <a:gd name="T60" fmla="*/ 2147483646 w 1075"/>
              <a:gd name="T61" fmla="*/ 2147483646 h 356"/>
              <a:gd name="T62" fmla="*/ 2147483646 w 1075"/>
              <a:gd name="T63" fmla="*/ 2147483646 h 356"/>
              <a:gd name="T64" fmla="*/ 2147483646 w 1075"/>
              <a:gd name="T65" fmla="*/ 2147483646 h 356"/>
              <a:gd name="T66" fmla="*/ 2147483646 w 1075"/>
              <a:gd name="T67" fmla="*/ 2147483646 h 356"/>
              <a:gd name="T68" fmla="*/ 2147483646 w 1075"/>
              <a:gd name="T69" fmla="*/ 2147483646 h 356"/>
              <a:gd name="T70" fmla="*/ 2147483646 w 1075"/>
              <a:gd name="T71" fmla="*/ 2147483646 h 356"/>
              <a:gd name="T72" fmla="*/ 2147483646 w 1075"/>
              <a:gd name="T73" fmla="*/ 2147483646 h 356"/>
              <a:gd name="T74" fmla="*/ 2147483646 w 1075"/>
              <a:gd name="T75" fmla="*/ 2147483646 h 356"/>
              <a:gd name="T76" fmla="*/ 2147483646 w 1075"/>
              <a:gd name="T77" fmla="*/ 2147483646 h 3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75" h="356">
                <a:moveTo>
                  <a:pt x="454" y="344"/>
                </a:moveTo>
                <a:lnTo>
                  <a:pt x="456" y="343"/>
                </a:lnTo>
                <a:lnTo>
                  <a:pt x="463" y="341"/>
                </a:lnTo>
                <a:lnTo>
                  <a:pt x="472" y="337"/>
                </a:lnTo>
                <a:lnTo>
                  <a:pt x="485" y="332"/>
                </a:lnTo>
                <a:lnTo>
                  <a:pt x="501" y="325"/>
                </a:lnTo>
                <a:lnTo>
                  <a:pt x="518" y="317"/>
                </a:lnTo>
                <a:lnTo>
                  <a:pt x="538" y="308"/>
                </a:lnTo>
                <a:lnTo>
                  <a:pt x="558" y="298"/>
                </a:lnTo>
                <a:lnTo>
                  <a:pt x="580" y="287"/>
                </a:lnTo>
                <a:lnTo>
                  <a:pt x="600" y="274"/>
                </a:lnTo>
                <a:lnTo>
                  <a:pt x="621" y="262"/>
                </a:lnTo>
                <a:lnTo>
                  <a:pt x="640" y="248"/>
                </a:lnTo>
                <a:lnTo>
                  <a:pt x="658" y="234"/>
                </a:lnTo>
                <a:lnTo>
                  <a:pt x="674" y="219"/>
                </a:lnTo>
                <a:lnTo>
                  <a:pt x="688" y="204"/>
                </a:lnTo>
                <a:lnTo>
                  <a:pt x="699" y="189"/>
                </a:lnTo>
                <a:lnTo>
                  <a:pt x="0" y="18"/>
                </a:lnTo>
                <a:lnTo>
                  <a:pt x="54" y="0"/>
                </a:lnTo>
                <a:lnTo>
                  <a:pt x="1075" y="251"/>
                </a:lnTo>
                <a:lnTo>
                  <a:pt x="1033" y="274"/>
                </a:lnTo>
                <a:lnTo>
                  <a:pt x="738" y="199"/>
                </a:lnTo>
                <a:lnTo>
                  <a:pt x="737" y="200"/>
                </a:lnTo>
                <a:lnTo>
                  <a:pt x="735" y="203"/>
                </a:lnTo>
                <a:lnTo>
                  <a:pt x="730" y="207"/>
                </a:lnTo>
                <a:lnTo>
                  <a:pt x="724" y="214"/>
                </a:lnTo>
                <a:lnTo>
                  <a:pt x="716" y="222"/>
                </a:lnTo>
                <a:lnTo>
                  <a:pt x="706" y="231"/>
                </a:lnTo>
                <a:lnTo>
                  <a:pt x="694" y="242"/>
                </a:lnTo>
                <a:lnTo>
                  <a:pt x="679" y="253"/>
                </a:lnTo>
                <a:lnTo>
                  <a:pt x="662" y="265"/>
                </a:lnTo>
                <a:lnTo>
                  <a:pt x="643" y="278"/>
                </a:lnTo>
                <a:lnTo>
                  <a:pt x="621" y="291"/>
                </a:lnTo>
                <a:lnTo>
                  <a:pt x="597" y="303"/>
                </a:lnTo>
                <a:lnTo>
                  <a:pt x="570" y="317"/>
                </a:lnTo>
                <a:lnTo>
                  <a:pt x="540" y="330"/>
                </a:lnTo>
                <a:lnTo>
                  <a:pt x="508" y="343"/>
                </a:lnTo>
                <a:lnTo>
                  <a:pt x="472" y="356"/>
                </a:lnTo>
                <a:lnTo>
                  <a:pt x="454" y="3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32" name="Freeform 158">
            <a:extLst>
              <a:ext uri="{FF2B5EF4-FFF2-40B4-BE49-F238E27FC236}">
                <a16:creationId xmlns:a16="http://schemas.microsoft.com/office/drawing/2014/main" id="{37B93977-D07B-4615-B89F-DCE4F297F698}"/>
              </a:ext>
            </a:extLst>
          </p:cNvPr>
          <p:cNvSpPr>
            <a:spLocks/>
          </p:cNvSpPr>
          <p:nvPr/>
        </p:nvSpPr>
        <p:spPr bwMode="auto">
          <a:xfrm>
            <a:off x="6481763" y="4213225"/>
            <a:ext cx="530225" cy="155575"/>
          </a:xfrm>
          <a:custGeom>
            <a:avLst/>
            <a:gdLst>
              <a:gd name="T0" fmla="*/ 0 w 1095"/>
              <a:gd name="T1" fmla="*/ 0 h 319"/>
              <a:gd name="T2" fmla="*/ 2147483646 w 1095"/>
              <a:gd name="T3" fmla="*/ 2147483646 h 319"/>
              <a:gd name="T4" fmla="*/ 2147483646 w 1095"/>
              <a:gd name="T5" fmla="*/ 2147483646 h 319"/>
              <a:gd name="T6" fmla="*/ 2147483646 w 1095"/>
              <a:gd name="T7" fmla="*/ 0 h 319"/>
              <a:gd name="T8" fmla="*/ 0 w 1095"/>
              <a:gd name="T9" fmla="*/ 0 h 3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95" h="319">
                <a:moveTo>
                  <a:pt x="0" y="0"/>
                </a:moveTo>
                <a:lnTo>
                  <a:pt x="1071" y="319"/>
                </a:lnTo>
                <a:lnTo>
                  <a:pt x="1095" y="319"/>
                </a:lnTo>
                <a:lnTo>
                  <a:pt x="3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33" name="Freeform 159">
            <a:extLst>
              <a:ext uri="{FF2B5EF4-FFF2-40B4-BE49-F238E27FC236}">
                <a16:creationId xmlns:a16="http://schemas.microsoft.com/office/drawing/2014/main" id="{94F546D6-5AAD-4AD3-88F8-AD6538BCF741}"/>
              </a:ext>
            </a:extLst>
          </p:cNvPr>
          <p:cNvSpPr>
            <a:spLocks/>
          </p:cNvSpPr>
          <p:nvPr/>
        </p:nvSpPr>
        <p:spPr bwMode="auto">
          <a:xfrm>
            <a:off x="6570663" y="4192588"/>
            <a:ext cx="525462" cy="138112"/>
          </a:xfrm>
          <a:custGeom>
            <a:avLst/>
            <a:gdLst>
              <a:gd name="T0" fmla="*/ 0 w 1082"/>
              <a:gd name="T1" fmla="*/ 2147483646 h 285"/>
              <a:gd name="T2" fmla="*/ 2147483646 w 1082"/>
              <a:gd name="T3" fmla="*/ 2147483646 h 285"/>
              <a:gd name="T4" fmla="*/ 2147483646 w 1082"/>
              <a:gd name="T5" fmla="*/ 2147483646 h 285"/>
              <a:gd name="T6" fmla="*/ 2147483646 w 1082"/>
              <a:gd name="T7" fmla="*/ 0 h 285"/>
              <a:gd name="T8" fmla="*/ 0 w 1082"/>
              <a:gd name="T9" fmla="*/ 2147483646 h 2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82" h="285">
                <a:moveTo>
                  <a:pt x="0" y="1"/>
                </a:moveTo>
                <a:lnTo>
                  <a:pt x="1058" y="285"/>
                </a:lnTo>
                <a:lnTo>
                  <a:pt x="1082" y="284"/>
                </a:lnTo>
                <a:lnTo>
                  <a:pt x="33" y="0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34" name="Freeform 160">
            <a:extLst>
              <a:ext uri="{FF2B5EF4-FFF2-40B4-BE49-F238E27FC236}">
                <a16:creationId xmlns:a16="http://schemas.microsoft.com/office/drawing/2014/main" id="{FE82B98E-28B8-47DA-B5F9-62718502E898}"/>
              </a:ext>
            </a:extLst>
          </p:cNvPr>
          <p:cNvSpPr>
            <a:spLocks/>
          </p:cNvSpPr>
          <p:nvPr/>
        </p:nvSpPr>
        <p:spPr bwMode="auto">
          <a:xfrm>
            <a:off x="6527800" y="4198938"/>
            <a:ext cx="527050" cy="153987"/>
          </a:xfrm>
          <a:custGeom>
            <a:avLst/>
            <a:gdLst>
              <a:gd name="T0" fmla="*/ 0 w 1087"/>
              <a:gd name="T1" fmla="*/ 0 h 315"/>
              <a:gd name="T2" fmla="*/ 2147483646 w 1087"/>
              <a:gd name="T3" fmla="*/ 2147483646 h 315"/>
              <a:gd name="T4" fmla="*/ 2147483646 w 1087"/>
              <a:gd name="T5" fmla="*/ 2147483646 h 315"/>
              <a:gd name="T6" fmla="*/ 2147483646 w 1087"/>
              <a:gd name="T7" fmla="*/ 0 h 315"/>
              <a:gd name="T8" fmla="*/ 0 w 1087"/>
              <a:gd name="T9" fmla="*/ 0 h 3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87" h="315">
                <a:moveTo>
                  <a:pt x="0" y="0"/>
                </a:moveTo>
                <a:lnTo>
                  <a:pt x="1066" y="315"/>
                </a:lnTo>
                <a:lnTo>
                  <a:pt x="1087" y="308"/>
                </a:lnTo>
                <a:lnTo>
                  <a:pt x="3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1435" name="Group 161">
            <a:extLst>
              <a:ext uri="{FF2B5EF4-FFF2-40B4-BE49-F238E27FC236}">
                <a16:creationId xmlns:a16="http://schemas.microsoft.com/office/drawing/2014/main" id="{2078E82B-4CD8-4C6B-B513-AE9504E49667}"/>
              </a:ext>
            </a:extLst>
          </p:cNvPr>
          <p:cNvGrpSpPr>
            <a:grpSpLocks/>
          </p:cNvGrpSpPr>
          <p:nvPr/>
        </p:nvGrpSpPr>
        <p:grpSpPr bwMode="auto">
          <a:xfrm>
            <a:off x="6638925" y="3317875"/>
            <a:ext cx="649288" cy="904875"/>
            <a:chOff x="12762" y="10336"/>
            <a:chExt cx="1027" cy="1700"/>
          </a:xfrm>
        </p:grpSpPr>
        <p:sp>
          <p:nvSpPr>
            <p:cNvPr id="101698" name="Rectangle 162">
              <a:extLst>
                <a:ext uri="{FF2B5EF4-FFF2-40B4-BE49-F238E27FC236}">
                  <a16:creationId xmlns:a16="http://schemas.microsoft.com/office/drawing/2014/main" id="{EC22A5A7-433F-4521-A13F-FB48C7CE2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1699" name="Rectangle 163">
              <a:extLst>
                <a:ext uri="{FF2B5EF4-FFF2-40B4-BE49-F238E27FC236}">
                  <a16:creationId xmlns:a16="http://schemas.microsoft.com/office/drawing/2014/main" id="{530E1D25-F563-425C-9469-2F06CE98B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1700" name="Line 164">
              <a:extLst>
                <a:ext uri="{FF2B5EF4-FFF2-40B4-BE49-F238E27FC236}">
                  <a16:creationId xmlns:a16="http://schemas.microsoft.com/office/drawing/2014/main" id="{DDDC719B-8128-40A7-8841-CCD4DBBA7F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01" name="Line 165">
              <a:extLst>
                <a:ext uri="{FF2B5EF4-FFF2-40B4-BE49-F238E27FC236}">
                  <a16:creationId xmlns:a16="http://schemas.microsoft.com/office/drawing/2014/main" id="{297244F4-FCF2-4C5C-A6C5-72D9C92ECA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02" name="Line 166">
              <a:extLst>
                <a:ext uri="{FF2B5EF4-FFF2-40B4-BE49-F238E27FC236}">
                  <a16:creationId xmlns:a16="http://schemas.microsoft.com/office/drawing/2014/main" id="{B4298A61-3231-48F5-8AB2-8D44EB8E5D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03" name="Line 167">
              <a:extLst>
                <a:ext uri="{FF2B5EF4-FFF2-40B4-BE49-F238E27FC236}">
                  <a16:creationId xmlns:a16="http://schemas.microsoft.com/office/drawing/2014/main" id="{348F4B11-976B-4B29-A8FE-4285A2BB84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1436" name="Group 208">
            <a:extLst>
              <a:ext uri="{FF2B5EF4-FFF2-40B4-BE49-F238E27FC236}">
                <a16:creationId xmlns:a16="http://schemas.microsoft.com/office/drawing/2014/main" id="{9270C86E-78D1-4BA6-8512-121C64504B51}"/>
              </a:ext>
            </a:extLst>
          </p:cNvPr>
          <p:cNvGrpSpPr>
            <a:grpSpLocks/>
          </p:cNvGrpSpPr>
          <p:nvPr/>
        </p:nvGrpSpPr>
        <p:grpSpPr bwMode="auto">
          <a:xfrm>
            <a:off x="6153150" y="5392738"/>
            <a:ext cx="647700" cy="906462"/>
            <a:chOff x="12762" y="10336"/>
            <a:chExt cx="1027" cy="1700"/>
          </a:xfrm>
        </p:grpSpPr>
        <p:sp>
          <p:nvSpPr>
            <p:cNvPr id="101692" name="Rectangle 209">
              <a:extLst>
                <a:ext uri="{FF2B5EF4-FFF2-40B4-BE49-F238E27FC236}">
                  <a16:creationId xmlns:a16="http://schemas.microsoft.com/office/drawing/2014/main" id="{D77F8BC8-A77D-449A-9900-B5632EED9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1693" name="Rectangle 210">
              <a:extLst>
                <a:ext uri="{FF2B5EF4-FFF2-40B4-BE49-F238E27FC236}">
                  <a16:creationId xmlns:a16="http://schemas.microsoft.com/office/drawing/2014/main" id="{CC384449-6D7D-4EA8-9DD9-2B7C06571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1694" name="Line 211">
              <a:extLst>
                <a:ext uri="{FF2B5EF4-FFF2-40B4-BE49-F238E27FC236}">
                  <a16:creationId xmlns:a16="http://schemas.microsoft.com/office/drawing/2014/main" id="{9C619519-ADD4-4F0F-9371-DB1B487818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95" name="Line 212">
              <a:extLst>
                <a:ext uri="{FF2B5EF4-FFF2-40B4-BE49-F238E27FC236}">
                  <a16:creationId xmlns:a16="http://schemas.microsoft.com/office/drawing/2014/main" id="{DCCAF4AA-2B05-4B6C-BFA8-D0A253360C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96" name="Line 213">
              <a:extLst>
                <a:ext uri="{FF2B5EF4-FFF2-40B4-BE49-F238E27FC236}">
                  <a16:creationId xmlns:a16="http://schemas.microsoft.com/office/drawing/2014/main" id="{FF2F6B61-DC79-4552-A745-4F095F38C2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97" name="Line 214">
              <a:extLst>
                <a:ext uri="{FF2B5EF4-FFF2-40B4-BE49-F238E27FC236}">
                  <a16:creationId xmlns:a16="http://schemas.microsoft.com/office/drawing/2014/main" id="{95B8C809-6852-4D96-8B67-73BF66A499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1437" name="Line 215">
            <a:extLst>
              <a:ext uri="{FF2B5EF4-FFF2-40B4-BE49-F238E27FC236}">
                <a16:creationId xmlns:a16="http://schemas.microsoft.com/office/drawing/2014/main" id="{1E3A60D2-7CEE-4A4D-B749-103D2F6D0F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49613" y="3146425"/>
            <a:ext cx="295275" cy="104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38" name="Text Box 216">
            <a:extLst>
              <a:ext uri="{FF2B5EF4-FFF2-40B4-BE49-F238E27FC236}">
                <a16:creationId xmlns:a16="http://schemas.microsoft.com/office/drawing/2014/main" id="{406148F8-857E-4C27-980A-10C9483F92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5213" y="2846388"/>
            <a:ext cx="61753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Symbol" panose="05050102010706020507" pitchFamily="18" charset="2"/>
              </a:rPr>
              <a:t>l</a:t>
            </a:r>
            <a:r>
              <a:rPr lang="en-US" altLang="en-US" sz="2000" baseline="-25000">
                <a:solidFill>
                  <a:srgbClr val="FF0000"/>
                </a:solidFill>
                <a:latin typeface="Arial" panose="020B0604020202020204" pitchFamily="34" charset="0"/>
              </a:rPr>
              <a:t>out</a:t>
            </a: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101439" name="Line 217">
            <a:extLst>
              <a:ext uri="{FF2B5EF4-FFF2-40B4-BE49-F238E27FC236}">
                <a16:creationId xmlns:a16="http://schemas.microsoft.com/office/drawing/2014/main" id="{F5750039-750E-461D-857E-260D5A8DAEF2}"/>
              </a:ext>
            </a:extLst>
          </p:cNvPr>
          <p:cNvSpPr>
            <a:spLocks noChangeShapeType="1"/>
          </p:cNvSpPr>
          <p:nvPr/>
        </p:nvSpPr>
        <p:spPr bwMode="auto">
          <a:xfrm>
            <a:off x="6650038" y="3194050"/>
            <a:ext cx="200025" cy="2190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40" name="Line 218">
            <a:extLst>
              <a:ext uri="{FF2B5EF4-FFF2-40B4-BE49-F238E27FC236}">
                <a16:creationId xmlns:a16="http://schemas.microsoft.com/office/drawing/2014/main" id="{033FB694-747E-4346-B670-70E4800794F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57763" y="4257675"/>
            <a:ext cx="247650" cy="2381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1441" name="Group 219">
            <a:extLst>
              <a:ext uri="{FF2B5EF4-FFF2-40B4-BE49-F238E27FC236}">
                <a16:creationId xmlns:a16="http://schemas.microsoft.com/office/drawing/2014/main" id="{0D7F17C7-5399-4656-B84C-6BB6F75DA159}"/>
              </a:ext>
            </a:extLst>
          </p:cNvPr>
          <p:cNvGrpSpPr>
            <a:grpSpLocks/>
          </p:cNvGrpSpPr>
          <p:nvPr/>
        </p:nvGrpSpPr>
        <p:grpSpPr bwMode="auto">
          <a:xfrm>
            <a:off x="4041775" y="4400550"/>
            <a:ext cx="1073150" cy="422275"/>
            <a:chOff x="9542" y="11900"/>
            <a:chExt cx="1624" cy="640"/>
          </a:xfrm>
        </p:grpSpPr>
        <p:sp>
          <p:nvSpPr>
            <p:cNvPr id="101670" name="Oval 220">
              <a:extLst>
                <a:ext uri="{FF2B5EF4-FFF2-40B4-BE49-F238E27FC236}">
                  <a16:creationId xmlns:a16="http://schemas.microsoft.com/office/drawing/2014/main" id="{9B6B8DB7-62FB-4867-8CD8-AD996105C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57" y="12185"/>
              <a:ext cx="1608" cy="355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1671" name="Line 221">
              <a:extLst>
                <a:ext uri="{FF2B5EF4-FFF2-40B4-BE49-F238E27FC236}">
                  <a16:creationId xmlns:a16="http://schemas.microsoft.com/office/drawing/2014/main" id="{3F306D95-5402-4FBC-BC3E-E2CF482619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57" y="12156"/>
              <a:ext cx="1" cy="21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672" name="Line 222">
              <a:extLst>
                <a:ext uri="{FF2B5EF4-FFF2-40B4-BE49-F238E27FC236}">
                  <a16:creationId xmlns:a16="http://schemas.microsoft.com/office/drawing/2014/main" id="{8CEC1BCE-DB92-41EF-9B7F-744FBACEB9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165" y="12156"/>
              <a:ext cx="1" cy="219"/>
            </a:xfrm>
            <a:prstGeom prst="line">
              <a:avLst/>
            </a:prstGeom>
            <a:noFill/>
            <a:ln w="1270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673" name="Rectangle 223">
              <a:extLst>
                <a:ext uri="{FF2B5EF4-FFF2-40B4-BE49-F238E27FC236}">
                  <a16:creationId xmlns:a16="http://schemas.microsoft.com/office/drawing/2014/main" id="{31ABC57C-47E7-4AA9-9334-D15FB7FD2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57" y="12156"/>
              <a:ext cx="381" cy="215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000">
                <a:solidFill>
                  <a:schemeClr val="tx2"/>
                </a:solidFill>
                <a:latin typeface="Comic Sans MS" panose="030F0702030302020204" pitchFamily="66" charset="0"/>
              </a:endParaRPr>
            </a:p>
          </p:txBody>
        </p:sp>
        <p:sp>
          <p:nvSpPr>
            <p:cNvPr id="101674" name="Rectangle 224">
              <a:extLst>
                <a:ext uri="{FF2B5EF4-FFF2-40B4-BE49-F238E27FC236}">
                  <a16:creationId xmlns:a16="http://schemas.microsoft.com/office/drawing/2014/main" id="{BDFEE520-9DC7-482F-8C71-3402A76B2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9" y="12141"/>
              <a:ext cx="486" cy="215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000">
                <a:solidFill>
                  <a:schemeClr val="tx2"/>
                </a:solidFill>
                <a:latin typeface="Comic Sans MS" panose="030F0702030302020204" pitchFamily="66" charset="0"/>
              </a:endParaRPr>
            </a:p>
          </p:txBody>
        </p:sp>
        <p:sp>
          <p:nvSpPr>
            <p:cNvPr id="101675" name="Oval 225">
              <a:extLst>
                <a:ext uri="{FF2B5EF4-FFF2-40B4-BE49-F238E27FC236}">
                  <a16:creationId xmlns:a16="http://schemas.microsoft.com/office/drawing/2014/main" id="{0B1FC750-73E7-49ED-8E8A-2FFAB627A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42" y="11900"/>
              <a:ext cx="1608" cy="414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grpSp>
          <p:nvGrpSpPr>
            <p:cNvPr id="101676" name="Group 226">
              <a:extLst>
                <a:ext uri="{FF2B5EF4-FFF2-40B4-BE49-F238E27FC236}">
                  <a16:creationId xmlns:a16="http://schemas.microsoft.com/office/drawing/2014/main" id="{BF822A35-6A5A-4407-89C4-E22DA495E6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930" y="11991"/>
              <a:ext cx="796" cy="242"/>
              <a:chOff x="2848" y="848"/>
              <a:chExt cx="140" cy="98"/>
            </a:xfrm>
          </p:grpSpPr>
          <p:sp>
            <p:nvSpPr>
              <p:cNvPr id="101689" name="Line 227">
                <a:extLst>
                  <a:ext uri="{FF2B5EF4-FFF2-40B4-BE49-F238E27FC236}">
                    <a16:creationId xmlns:a16="http://schemas.microsoft.com/office/drawing/2014/main" id="{F10BFE61-BBDF-4B2A-A522-79B8BCAA1B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1690" name="Line 228">
                <a:extLst>
                  <a:ext uri="{FF2B5EF4-FFF2-40B4-BE49-F238E27FC236}">
                    <a16:creationId xmlns:a16="http://schemas.microsoft.com/office/drawing/2014/main" id="{81F69224-6E7A-4115-80C7-6010FF33C1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1691" name="Line 229">
                <a:extLst>
                  <a:ext uri="{FF2B5EF4-FFF2-40B4-BE49-F238E27FC236}">
                    <a16:creationId xmlns:a16="http://schemas.microsoft.com/office/drawing/2014/main" id="{8E5B9DEE-661A-48FD-8138-DE16C97DB2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01677" name="Group 230">
              <a:extLst>
                <a:ext uri="{FF2B5EF4-FFF2-40B4-BE49-F238E27FC236}">
                  <a16:creationId xmlns:a16="http://schemas.microsoft.com/office/drawing/2014/main" id="{5D1501A5-6543-4980-8493-714BA3EA90F6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9930" y="11987"/>
              <a:ext cx="796" cy="242"/>
              <a:chOff x="2848" y="848"/>
              <a:chExt cx="140" cy="98"/>
            </a:xfrm>
          </p:grpSpPr>
          <p:sp>
            <p:nvSpPr>
              <p:cNvPr id="101686" name="Line 231">
                <a:extLst>
                  <a:ext uri="{FF2B5EF4-FFF2-40B4-BE49-F238E27FC236}">
                    <a16:creationId xmlns:a16="http://schemas.microsoft.com/office/drawing/2014/main" id="{A2D95737-ECD8-49FD-BEC1-4B0632F279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1687" name="Line 232">
                <a:extLst>
                  <a:ext uri="{FF2B5EF4-FFF2-40B4-BE49-F238E27FC236}">
                    <a16:creationId xmlns:a16="http://schemas.microsoft.com/office/drawing/2014/main" id="{08336439-9D8D-4034-A51A-0A1E1F99ED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1688" name="Line 233">
                <a:extLst>
                  <a:ext uri="{FF2B5EF4-FFF2-40B4-BE49-F238E27FC236}">
                    <a16:creationId xmlns:a16="http://schemas.microsoft.com/office/drawing/2014/main" id="{2CAE0DC7-9DB3-4F98-81BB-D80E4D2441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01678" name="Group 234">
              <a:extLst>
                <a:ext uri="{FF2B5EF4-FFF2-40B4-BE49-F238E27FC236}">
                  <a16:creationId xmlns:a16="http://schemas.microsoft.com/office/drawing/2014/main" id="{95C0F6F8-2101-409E-B27B-13BCBFAD10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34" y="12050"/>
              <a:ext cx="476" cy="374"/>
              <a:chOff x="11283" y="10423"/>
              <a:chExt cx="475" cy="374"/>
            </a:xfrm>
          </p:grpSpPr>
          <p:sp>
            <p:nvSpPr>
              <p:cNvPr id="101679" name="Rectangle 235">
                <a:extLst>
                  <a:ext uri="{FF2B5EF4-FFF2-40B4-BE49-F238E27FC236}">
                    <a16:creationId xmlns:a16="http://schemas.microsoft.com/office/drawing/2014/main" id="{16D91965-A9CD-4E9D-879D-4CF51B9B3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3" y="10423"/>
                <a:ext cx="475" cy="37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600">
                  <a:latin typeface="Tahoma" panose="020B0604030504040204" pitchFamily="34" charset="0"/>
                </a:endParaRPr>
              </a:p>
            </p:txBody>
          </p:sp>
          <p:sp>
            <p:nvSpPr>
              <p:cNvPr id="101680" name="Line 236">
                <a:extLst>
                  <a:ext uri="{FF2B5EF4-FFF2-40B4-BE49-F238E27FC236}">
                    <a16:creationId xmlns:a16="http://schemas.microsoft.com/office/drawing/2014/main" id="{789829C0-B897-45FE-B144-23A256C59D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86" y="10502"/>
                <a:ext cx="1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81" name="Line 237">
                <a:extLst>
                  <a:ext uri="{FF2B5EF4-FFF2-40B4-BE49-F238E27FC236}">
                    <a16:creationId xmlns:a16="http://schemas.microsoft.com/office/drawing/2014/main" id="{E00BDEB8-4FE6-4374-A5B4-69810E81E2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21" y="10502"/>
                <a:ext cx="1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82" name="Line 238">
                <a:extLst>
                  <a:ext uri="{FF2B5EF4-FFF2-40B4-BE49-F238E27FC236}">
                    <a16:creationId xmlns:a16="http://schemas.microsoft.com/office/drawing/2014/main" id="{A8BEBA13-6804-447E-B6F7-3599429CE3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56" y="10502"/>
                <a:ext cx="1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83" name="Line 239">
                <a:extLst>
                  <a:ext uri="{FF2B5EF4-FFF2-40B4-BE49-F238E27FC236}">
                    <a16:creationId xmlns:a16="http://schemas.microsoft.com/office/drawing/2014/main" id="{AB94A608-2E84-4A25-B0AD-A8CA917CDE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91" y="10495"/>
                <a:ext cx="1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84" name="Line 240">
                <a:extLst>
                  <a:ext uri="{FF2B5EF4-FFF2-40B4-BE49-F238E27FC236}">
                    <a16:creationId xmlns:a16="http://schemas.microsoft.com/office/drawing/2014/main" id="{F5D6B9BD-C8CA-47AB-AC67-09A2B18E80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26" y="10495"/>
                <a:ext cx="2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85" name="Line 241">
                <a:extLst>
                  <a:ext uri="{FF2B5EF4-FFF2-40B4-BE49-F238E27FC236}">
                    <a16:creationId xmlns:a16="http://schemas.microsoft.com/office/drawing/2014/main" id="{9B77635C-3137-4648-A1EF-ACCFBF2369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60" y="10495"/>
                <a:ext cx="3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01442" name="Line 242">
            <a:extLst>
              <a:ext uri="{FF2B5EF4-FFF2-40B4-BE49-F238E27FC236}">
                <a16:creationId xmlns:a16="http://schemas.microsoft.com/office/drawing/2014/main" id="{60B963B0-6349-4114-A33E-1D6FAB51BAFA}"/>
              </a:ext>
            </a:extLst>
          </p:cNvPr>
          <p:cNvSpPr>
            <a:spLocks noChangeShapeType="1"/>
          </p:cNvSpPr>
          <p:nvPr/>
        </p:nvSpPr>
        <p:spPr bwMode="auto">
          <a:xfrm>
            <a:off x="5173663" y="3565525"/>
            <a:ext cx="276225" cy="1588"/>
          </a:xfrm>
          <a:prstGeom prst="line">
            <a:avLst/>
          </a:prstGeom>
          <a:noFill/>
          <a:ln w="38100">
            <a:solidFill>
              <a:srgbClr val="FFFF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1443" name="Group 243">
            <a:extLst>
              <a:ext uri="{FF2B5EF4-FFF2-40B4-BE49-F238E27FC236}">
                <a16:creationId xmlns:a16="http://schemas.microsoft.com/office/drawing/2014/main" id="{B37B8EE8-6CDE-448D-8429-A6C0DDD368F9}"/>
              </a:ext>
            </a:extLst>
          </p:cNvPr>
          <p:cNvGrpSpPr>
            <a:grpSpLocks/>
          </p:cNvGrpSpPr>
          <p:nvPr/>
        </p:nvGrpSpPr>
        <p:grpSpPr bwMode="auto">
          <a:xfrm>
            <a:off x="3125788" y="3241675"/>
            <a:ext cx="90487" cy="271463"/>
            <a:chOff x="10104" y="10005"/>
            <a:chExt cx="137" cy="411"/>
          </a:xfrm>
        </p:grpSpPr>
        <p:sp>
          <p:nvSpPr>
            <p:cNvPr id="101668" name="Oval 244">
              <a:extLst>
                <a:ext uri="{FF2B5EF4-FFF2-40B4-BE49-F238E27FC236}">
                  <a16:creationId xmlns:a16="http://schemas.microsoft.com/office/drawing/2014/main" id="{21FB2020-DA2C-4F61-8B12-D985DFA38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005"/>
              <a:ext cx="137" cy="13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1669" name="Oval 245">
              <a:extLst>
                <a:ext uri="{FF2B5EF4-FFF2-40B4-BE49-F238E27FC236}">
                  <a16:creationId xmlns:a16="http://schemas.microsoft.com/office/drawing/2014/main" id="{C98A1692-FB33-4AB3-A1FC-AE1CA25BD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278"/>
              <a:ext cx="137" cy="13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</p:grpSp>
      <p:sp>
        <p:nvSpPr>
          <p:cNvPr id="101444" name="Line 247">
            <a:extLst>
              <a:ext uri="{FF2B5EF4-FFF2-40B4-BE49-F238E27FC236}">
                <a16:creationId xmlns:a16="http://schemas.microsoft.com/office/drawing/2014/main" id="{A22ABA0E-417E-49B7-A565-4289E89E487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59138" y="3413125"/>
            <a:ext cx="304800" cy="38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45" name="Oval 248">
            <a:extLst>
              <a:ext uri="{FF2B5EF4-FFF2-40B4-BE49-F238E27FC236}">
                <a16:creationId xmlns:a16="http://schemas.microsoft.com/office/drawing/2014/main" id="{6B5B7C8C-0470-4AB5-B7BA-5DAB4C73EE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5513" y="5311775"/>
            <a:ext cx="1065212" cy="234950"/>
          </a:xfrm>
          <a:prstGeom prst="ellipse">
            <a:avLst/>
          </a:prstGeom>
          <a:solidFill>
            <a:srgbClr val="C0C0C0"/>
          </a:solidFill>
          <a:ln w="12700">
            <a:solidFill>
              <a:srgbClr val="808080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101446" name="Line 249">
            <a:extLst>
              <a:ext uri="{FF2B5EF4-FFF2-40B4-BE49-F238E27FC236}">
                <a16:creationId xmlns:a16="http://schemas.microsoft.com/office/drawing/2014/main" id="{5BAD1150-BD8F-4EA4-BE92-3BAD4F25177B}"/>
              </a:ext>
            </a:extLst>
          </p:cNvPr>
          <p:cNvSpPr>
            <a:spLocks noChangeShapeType="1"/>
          </p:cNvSpPr>
          <p:nvPr/>
        </p:nvSpPr>
        <p:spPr bwMode="auto">
          <a:xfrm>
            <a:off x="4735513" y="5292725"/>
            <a:ext cx="1587" cy="1460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47" name="Line 250">
            <a:extLst>
              <a:ext uri="{FF2B5EF4-FFF2-40B4-BE49-F238E27FC236}">
                <a16:creationId xmlns:a16="http://schemas.microsoft.com/office/drawing/2014/main" id="{B610AD84-680B-4383-BDF4-474AF9508CCC}"/>
              </a:ext>
            </a:extLst>
          </p:cNvPr>
          <p:cNvSpPr>
            <a:spLocks noChangeShapeType="1"/>
          </p:cNvSpPr>
          <p:nvPr/>
        </p:nvSpPr>
        <p:spPr bwMode="auto">
          <a:xfrm>
            <a:off x="5800725" y="5292725"/>
            <a:ext cx="0" cy="146050"/>
          </a:xfrm>
          <a:prstGeom prst="line">
            <a:avLst/>
          </a:prstGeom>
          <a:noFill/>
          <a:ln w="12700">
            <a:solidFill>
              <a:srgbClr val="808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48" name="Rectangle 251">
            <a:extLst>
              <a:ext uri="{FF2B5EF4-FFF2-40B4-BE49-F238E27FC236}">
                <a16:creationId xmlns:a16="http://schemas.microsoft.com/office/drawing/2014/main" id="{278B3797-9AE6-4E48-AB3D-D1BAAA30E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5513" y="5292725"/>
            <a:ext cx="252412" cy="1428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101449" name="Rectangle 252">
            <a:extLst>
              <a:ext uri="{FF2B5EF4-FFF2-40B4-BE49-F238E27FC236}">
                <a16:creationId xmlns:a16="http://schemas.microsoft.com/office/drawing/2014/main" id="{050C67E1-657F-46B8-9D51-900131FE1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5283200"/>
            <a:ext cx="322262" cy="1428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101450" name="Oval 253">
            <a:extLst>
              <a:ext uri="{FF2B5EF4-FFF2-40B4-BE49-F238E27FC236}">
                <a16:creationId xmlns:a16="http://schemas.microsoft.com/office/drawing/2014/main" id="{EB8C436F-F863-44A7-A971-DE6956982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6463" y="5124450"/>
            <a:ext cx="1063625" cy="273050"/>
          </a:xfrm>
          <a:prstGeom prst="ellipse">
            <a:avLst/>
          </a:prstGeom>
          <a:solidFill>
            <a:srgbClr val="C0C0C0"/>
          </a:solidFill>
          <a:ln w="12700">
            <a:solidFill>
              <a:srgbClr val="808080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grpSp>
        <p:nvGrpSpPr>
          <p:cNvPr id="101451" name="Group 254">
            <a:extLst>
              <a:ext uri="{FF2B5EF4-FFF2-40B4-BE49-F238E27FC236}">
                <a16:creationId xmlns:a16="http://schemas.microsoft.com/office/drawing/2014/main" id="{C878D06E-6DE3-4498-9DFE-86CC31ED3079}"/>
              </a:ext>
            </a:extLst>
          </p:cNvPr>
          <p:cNvGrpSpPr>
            <a:grpSpLocks/>
          </p:cNvGrpSpPr>
          <p:nvPr/>
        </p:nvGrpSpPr>
        <p:grpSpPr bwMode="auto">
          <a:xfrm>
            <a:off x="4983163" y="5184775"/>
            <a:ext cx="527050" cy="158750"/>
            <a:chOff x="2848" y="848"/>
            <a:chExt cx="140" cy="98"/>
          </a:xfrm>
        </p:grpSpPr>
        <p:sp>
          <p:nvSpPr>
            <p:cNvPr id="101665" name="Line 255">
              <a:extLst>
                <a:ext uri="{FF2B5EF4-FFF2-40B4-BE49-F238E27FC236}">
                  <a16:creationId xmlns:a16="http://schemas.microsoft.com/office/drawing/2014/main" id="{5D09F2D9-CC1F-4C4B-A7D6-25ACC5F6AF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8" y="848"/>
              <a:ext cx="50" cy="2"/>
            </a:xfrm>
            <a:prstGeom prst="line">
              <a:avLst/>
            </a:prstGeom>
            <a:noFill/>
            <a:ln w="2857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666" name="Line 256">
              <a:extLst>
                <a:ext uri="{FF2B5EF4-FFF2-40B4-BE49-F238E27FC236}">
                  <a16:creationId xmlns:a16="http://schemas.microsoft.com/office/drawing/2014/main" id="{4D3AB68D-3E12-4BEE-B634-B7488BDEA5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4" y="946"/>
              <a:ext cx="44" cy="0"/>
            </a:xfrm>
            <a:prstGeom prst="line">
              <a:avLst/>
            </a:prstGeom>
            <a:noFill/>
            <a:ln w="2857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667" name="Line 257">
              <a:extLst>
                <a:ext uri="{FF2B5EF4-FFF2-40B4-BE49-F238E27FC236}">
                  <a16:creationId xmlns:a16="http://schemas.microsoft.com/office/drawing/2014/main" id="{FA1173A4-667B-4586-85EC-2CE022DA65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4" y="850"/>
              <a:ext cx="52" cy="96"/>
            </a:xfrm>
            <a:prstGeom prst="line">
              <a:avLst/>
            </a:prstGeom>
            <a:noFill/>
            <a:ln w="2857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1452" name="Group 258">
            <a:extLst>
              <a:ext uri="{FF2B5EF4-FFF2-40B4-BE49-F238E27FC236}">
                <a16:creationId xmlns:a16="http://schemas.microsoft.com/office/drawing/2014/main" id="{27A3165D-EDA8-4C39-B281-AF11670A2904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4983163" y="5181600"/>
            <a:ext cx="527050" cy="160338"/>
            <a:chOff x="2848" y="848"/>
            <a:chExt cx="140" cy="98"/>
          </a:xfrm>
        </p:grpSpPr>
        <p:sp>
          <p:nvSpPr>
            <p:cNvPr id="101662" name="Line 259">
              <a:extLst>
                <a:ext uri="{FF2B5EF4-FFF2-40B4-BE49-F238E27FC236}">
                  <a16:creationId xmlns:a16="http://schemas.microsoft.com/office/drawing/2014/main" id="{6A247A56-BF8C-43A0-B6BA-3341653F97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8" y="848"/>
              <a:ext cx="50" cy="2"/>
            </a:xfrm>
            <a:prstGeom prst="line">
              <a:avLst/>
            </a:prstGeom>
            <a:noFill/>
            <a:ln w="2857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663" name="Line 260">
              <a:extLst>
                <a:ext uri="{FF2B5EF4-FFF2-40B4-BE49-F238E27FC236}">
                  <a16:creationId xmlns:a16="http://schemas.microsoft.com/office/drawing/2014/main" id="{00F3DA41-DFE2-456B-BE30-3076BA3FE3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4" y="946"/>
              <a:ext cx="44" cy="0"/>
            </a:xfrm>
            <a:prstGeom prst="line">
              <a:avLst/>
            </a:prstGeom>
            <a:noFill/>
            <a:ln w="2857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664" name="Line 261">
              <a:extLst>
                <a:ext uri="{FF2B5EF4-FFF2-40B4-BE49-F238E27FC236}">
                  <a16:creationId xmlns:a16="http://schemas.microsoft.com/office/drawing/2014/main" id="{5CE99A0A-1C13-464A-81DF-38CF0F5D7A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4" y="850"/>
              <a:ext cx="52" cy="96"/>
            </a:xfrm>
            <a:prstGeom prst="line">
              <a:avLst/>
            </a:prstGeom>
            <a:noFill/>
            <a:ln w="2857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1453" name="Group 262">
            <a:extLst>
              <a:ext uri="{FF2B5EF4-FFF2-40B4-BE49-F238E27FC236}">
                <a16:creationId xmlns:a16="http://schemas.microsoft.com/office/drawing/2014/main" id="{CB87AC61-79FB-4DBC-8A9B-72AD50B82576}"/>
              </a:ext>
            </a:extLst>
          </p:cNvPr>
          <p:cNvGrpSpPr>
            <a:grpSpLocks/>
          </p:cNvGrpSpPr>
          <p:nvPr/>
        </p:nvGrpSpPr>
        <p:grpSpPr bwMode="auto">
          <a:xfrm rot="7844936">
            <a:off x="4983163" y="5313363"/>
            <a:ext cx="322262" cy="239712"/>
            <a:chOff x="11283" y="10423"/>
            <a:chExt cx="475" cy="374"/>
          </a:xfrm>
        </p:grpSpPr>
        <p:sp>
          <p:nvSpPr>
            <p:cNvPr id="101655" name="Rectangle 263">
              <a:extLst>
                <a:ext uri="{FF2B5EF4-FFF2-40B4-BE49-F238E27FC236}">
                  <a16:creationId xmlns:a16="http://schemas.microsoft.com/office/drawing/2014/main" id="{E752A41C-7A85-4398-BFD5-67756102A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3" y="10423"/>
              <a:ext cx="475" cy="37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1656" name="Line 264">
              <a:extLst>
                <a:ext uri="{FF2B5EF4-FFF2-40B4-BE49-F238E27FC236}">
                  <a16:creationId xmlns:a16="http://schemas.microsoft.com/office/drawing/2014/main" id="{0302F14F-FDEE-4447-AC47-0083BCE31E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8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57" name="Line 265">
              <a:extLst>
                <a:ext uri="{FF2B5EF4-FFF2-40B4-BE49-F238E27FC236}">
                  <a16:creationId xmlns:a16="http://schemas.microsoft.com/office/drawing/2014/main" id="{D9882ADB-1A8C-4C3F-8ECC-1E3DA33581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21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58" name="Line 266">
              <a:extLst>
                <a:ext uri="{FF2B5EF4-FFF2-40B4-BE49-F238E27FC236}">
                  <a16:creationId xmlns:a16="http://schemas.microsoft.com/office/drawing/2014/main" id="{4D9208E1-61F0-4363-A243-8C3CA58714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5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59" name="Line 267">
              <a:extLst>
                <a:ext uri="{FF2B5EF4-FFF2-40B4-BE49-F238E27FC236}">
                  <a16:creationId xmlns:a16="http://schemas.microsoft.com/office/drawing/2014/main" id="{0BE9B3A3-C803-43E4-AF0F-D28EEFCA10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91" y="10495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60" name="Line 268">
              <a:extLst>
                <a:ext uri="{FF2B5EF4-FFF2-40B4-BE49-F238E27FC236}">
                  <a16:creationId xmlns:a16="http://schemas.microsoft.com/office/drawing/2014/main" id="{AD4468BD-014C-4454-9D06-9C47B2C015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26" y="10495"/>
              <a:ext cx="2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61" name="Line 269">
              <a:extLst>
                <a:ext uri="{FF2B5EF4-FFF2-40B4-BE49-F238E27FC236}">
                  <a16:creationId xmlns:a16="http://schemas.microsoft.com/office/drawing/2014/main" id="{0622E0CB-0631-4290-B852-72F5BA5782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60" y="10495"/>
              <a:ext cx="3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1454" name="Line 270">
            <a:extLst>
              <a:ext uri="{FF2B5EF4-FFF2-40B4-BE49-F238E27FC236}">
                <a16:creationId xmlns:a16="http://schemas.microsoft.com/office/drawing/2014/main" id="{45784763-CEA3-4083-85E6-DC06B2E33A3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00475" y="6175375"/>
            <a:ext cx="1981200" cy="190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55" name="Line 271">
            <a:extLst>
              <a:ext uri="{FF2B5EF4-FFF2-40B4-BE49-F238E27FC236}">
                <a16:creationId xmlns:a16="http://schemas.microsoft.com/office/drawing/2014/main" id="{967EDC98-2D2F-424F-A127-397C0AA3481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19600" y="5527675"/>
            <a:ext cx="620713" cy="6572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56" name="Freeform 272">
            <a:extLst>
              <a:ext uri="{FF2B5EF4-FFF2-40B4-BE49-F238E27FC236}">
                <a16:creationId xmlns:a16="http://schemas.microsoft.com/office/drawing/2014/main" id="{B8561B69-E2DD-45B6-8651-C805ABC61B3E}"/>
              </a:ext>
            </a:extLst>
          </p:cNvPr>
          <p:cNvSpPr>
            <a:spLocks/>
          </p:cNvSpPr>
          <p:nvPr/>
        </p:nvSpPr>
        <p:spPr bwMode="auto">
          <a:xfrm>
            <a:off x="3171825" y="3279775"/>
            <a:ext cx="3305175" cy="2857500"/>
          </a:xfrm>
          <a:custGeom>
            <a:avLst/>
            <a:gdLst>
              <a:gd name="T0" fmla="*/ 0 w 5205"/>
              <a:gd name="T1" fmla="*/ 0 h 4500"/>
              <a:gd name="T2" fmla="*/ 0 w 5205"/>
              <a:gd name="T3" fmla="*/ 2147483646 h 4500"/>
              <a:gd name="T4" fmla="*/ 2147483646 w 5205"/>
              <a:gd name="T5" fmla="*/ 2147483646 h 4500"/>
              <a:gd name="T6" fmla="*/ 2147483646 w 5205"/>
              <a:gd name="T7" fmla="*/ 2147483646 h 4500"/>
              <a:gd name="T8" fmla="*/ 2147483646 w 5205"/>
              <a:gd name="T9" fmla="*/ 2147483646 h 4500"/>
              <a:gd name="T10" fmla="*/ 2147483646 w 5205"/>
              <a:gd name="T11" fmla="*/ 2147483646 h 4500"/>
              <a:gd name="T12" fmla="*/ 2147483646 w 5205"/>
              <a:gd name="T13" fmla="*/ 2147483646 h 4500"/>
              <a:gd name="T14" fmla="*/ 2147483646 w 5205"/>
              <a:gd name="T15" fmla="*/ 2147483646 h 45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205" h="4500">
                <a:moveTo>
                  <a:pt x="0" y="0"/>
                </a:moveTo>
                <a:lnTo>
                  <a:pt x="0" y="1320"/>
                </a:lnTo>
                <a:lnTo>
                  <a:pt x="1230" y="1350"/>
                </a:lnTo>
                <a:lnTo>
                  <a:pt x="495" y="2040"/>
                </a:lnTo>
                <a:lnTo>
                  <a:pt x="4515" y="2115"/>
                </a:lnTo>
                <a:lnTo>
                  <a:pt x="2220" y="4500"/>
                </a:lnTo>
                <a:lnTo>
                  <a:pt x="5205" y="4500"/>
                </a:lnTo>
                <a:lnTo>
                  <a:pt x="5205" y="3405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57" name="Oval 273">
            <a:extLst>
              <a:ext uri="{FF2B5EF4-FFF2-40B4-BE49-F238E27FC236}">
                <a16:creationId xmlns:a16="http://schemas.microsoft.com/office/drawing/2014/main" id="{30BC814B-8359-42FC-B634-5E27744846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4975" y="6111875"/>
            <a:ext cx="1062038" cy="234950"/>
          </a:xfrm>
          <a:prstGeom prst="ellipse">
            <a:avLst/>
          </a:prstGeom>
          <a:solidFill>
            <a:srgbClr val="C0C0C0"/>
          </a:solidFill>
          <a:ln w="12700">
            <a:solidFill>
              <a:srgbClr val="808080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101458" name="Line 274">
            <a:extLst>
              <a:ext uri="{FF2B5EF4-FFF2-40B4-BE49-F238E27FC236}">
                <a16:creationId xmlns:a16="http://schemas.microsoft.com/office/drawing/2014/main" id="{5D378A6B-D693-4C3A-823A-B96B9E4656F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4975" y="6092825"/>
            <a:ext cx="0" cy="14446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59" name="Line 275">
            <a:extLst>
              <a:ext uri="{FF2B5EF4-FFF2-40B4-BE49-F238E27FC236}">
                <a16:creationId xmlns:a16="http://schemas.microsoft.com/office/drawing/2014/main" id="{ED327B60-2C09-4C35-A4D2-E874AD7ABB3A}"/>
              </a:ext>
            </a:extLst>
          </p:cNvPr>
          <p:cNvSpPr>
            <a:spLocks noChangeShapeType="1"/>
          </p:cNvSpPr>
          <p:nvPr/>
        </p:nvSpPr>
        <p:spPr bwMode="auto">
          <a:xfrm>
            <a:off x="4037013" y="6092825"/>
            <a:ext cx="1587" cy="144463"/>
          </a:xfrm>
          <a:prstGeom prst="line">
            <a:avLst/>
          </a:prstGeom>
          <a:noFill/>
          <a:ln w="12700">
            <a:solidFill>
              <a:srgbClr val="808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60" name="Rectangle 276">
            <a:extLst>
              <a:ext uri="{FF2B5EF4-FFF2-40B4-BE49-F238E27FC236}">
                <a16:creationId xmlns:a16="http://schemas.microsoft.com/office/drawing/2014/main" id="{CE782244-0064-4E3E-9582-866267B3C2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4975" y="6092825"/>
            <a:ext cx="250825" cy="1428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101461" name="Rectangle 277">
            <a:extLst>
              <a:ext uri="{FF2B5EF4-FFF2-40B4-BE49-F238E27FC236}">
                <a16:creationId xmlns:a16="http://schemas.microsoft.com/office/drawing/2014/main" id="{10C08C66-9A8D-4BDC-AF22-C24C6A116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0" y="6083300"/>
            <a:ext cx="322263" cy="1428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101462" name="Oval 278">
            <a:extLst>
              <a:ext uri="{FF2B5EF4-FFF2-40B4-BE49-F238E27FC236}">
                <a16:creationId xmlns:a16="http://schemas.microsoft.com/office/drawing/2014/main" id="{6FC1B70F-CE86-4C9D-8D27-90CA9FADA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5924550"/>
            <a:ext cx="1063625" cy="273050"/>
          </a:xfrm>
          <a:prstGeom prst="ellipse">
            <a:avLst/>
          </a:prstGeom>
          <a:solidFill>
            <a:srgbClr val="C0C0C0"/>
          </a:solidFill>
          <a:ln w="12700">
            <a:solidFill>
              <a:srgbClr val="808080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grpSp>
        <p:nvGrpSpPr>
          <p:cNvPr id="101463" name="Group 279">
            <a:extLst>
              <a:ext uri="{FF2B5EF4-FFF2-40B4-BE49-F238E27FC236}">
                <a16:creationId xmlns:a16="http://schemas.microsoft.com/office/drawing/2014/main" id="{6029CE69-360E-41CB-ADEC-291FEDBD4FFE}"/>
              </a:ext>
            </a:extLst>
          </p:cNvPr>
          <p:cNvGrpSpPr>
            <a:grpSpLocks/>
          </p:cNvGrpSpPr>
          <p:nvPr/>
        </p:nvGrpSpPr>
        <p:grpSpPr bwMode="auto">
          <a:xfrm>
            <a:off x="3221038" y="5984875"/>
            <a:ext cx="525462" cy="158750"/>
            <a:chOff x="2848" y="848"/>
            <a:chExt cx="140" cy="98"/>
          </a:xfrm>
        </p:grpSpPr>
        <p:sp>
          <p:nvSpPr>
            <p:cNvPr id="101652" name="Line 280">
              <a:extLst>
                <a:ext uri="{FF2B5EF4-FFF2-40B4-BE49-F238E27FC236}">
                  <a16:creationId xmlns:a16="http://schemas.microsoft.com/office/drawing/2014/main" id="{BF14D922-2A11-4211-9BA0-3505008042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8" y="848"/>
              <a:ext cx="50" cy="2"/>
            </a:xfrm>
            <a:prstGeom prst="line">
              <a:avLst/>
            </a:prstGeom>
            <a:noFill/>
            <a:ln w="2857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653" name="Line 281">
              <a:extLst>
                <a:ext uri="{FF2B5EF4-FFF2-40B4-BE49-F238E27FC236}">
                  <a16:creationId xmlns:a16="http://schemas.microsoft.com/office/drawing/2014/main" id="{A492609A-F7B1-4A4D-BF1B-AA1D50FA8A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4" y="946"/>
              <a:ext cx="44" cy="0"/>
            </a:xfrm>
            <a:prstGeom prst="line">
              <a:avLst/>
            </a:prstGeom>
            <a:noFill/>
            <a:ln w="2857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654" name="Line 282">
              <a:extLst>
                <a:ext uri="{FF2B5EF4-FFF2-40B4-BE49-F238E27FC236}">
                  <a16:creationId xmlns:a16="http://schemas.microsoft.com/office/drawing/2014/main" id="{AAC0B69D-45A5-407E-B0BE-140F253AE5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4" y="850"/>
              <a:ext cx="52" cy="96"/>
            </a:xfrm>
            <a:prstGeom prst="line">
              <a:avLst/>
            </a:prstGeom>
            <a:noFill/>
            <a:ln w="2857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1464" name="Group 283">
            <a:extLst>
              <a:ext uri="{FF2B5EF4-FFF2-40B4-BE49-F238E27FC236}">
                <a16:creationId xmlns:a16="http://schemas.microsoft.com/office/drawing/2014/main" id="{4981926A-4CF7-4535-A061-B8296624B801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3221038" y="5981700"/>
            <a:ext cx="525462" cy="158750"/>
            <a:chOff x="2848" y="848"/>
            <a:chExt cx="140" cy="98"/>
          </a:xfrm>
        </p:grpSpPr>
        <p:sp>
          <p:nvSpPr>
            <p:cNvPr id="101649" name="Line 284">
              <a:extLst>
                <a:ext uri="{FF2B5EF4-FFF2-40B4-BE49-F238E27FC236}">
                  <a16:creationId xmlns:a16="http://schemas.microsoft.com/office/drawing/2014/main" id="{C93D3333-17BB-43A7-A5CF-C525F8C3CA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8" y="848"/>
              <a:ext cx="50" cy="2"/>
            </a:xfrm>
            <a:prstGeom prst="line">
              <a:avLst/>
            </a:prstGeom>
            <a:noFill/>
            <a:ln w="2857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650" name="Line 285">
              <a:extLst>
                <a:ext uri="{FF2B5EF4-FFF2-40B4-BE49-F238E27FC236}">
                  <a16:creationId xmlns:a16="http://schemas.microsoft.com/office/drawing/2014/main" id="{7200EF76-BECC-4038-AE30-F729017BCE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4" y="946"/>
              <a:ext cx="44" cy="0"/>
            </a:xfrm>
            <a:prstGeom prst="line">
              <a:avLst/>
            </a:prstGeom>
            <a:noFill/>
            <a:ln w="2857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651" name="Line 286">
              <a:extLst>
                <a:ext uri="{FF2B5EF4-FFF2-40B4-BE49-F238E27FC236}">
                  <a16:creationId xmlns:a16="http://schemas.microsoft.com/office/drawing/2014/main" id="{1953FA24-60B0-418C-9D93-4047CFF326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4" y="850"/>
              <a:ext cx="52" cy="96"/>
            </a:xfrm>
            <a:prstGeom prst="line">
              <a:avLst/>
            </a:prstGeom>
            <a:noFill/>
            <a:ln w="2857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1465" name="Group 287">
            <a:extLst>
              <a:ext uri="{FF2B5EF4-FFF2-40B4-BE49-F238E27FC236}">
                <a16:creationId xmlns:a16="http://schemas.microsoft.com/office/drawing/2014/main" id="{E69538E1-9ADC-455F-B991-F7613BE0D945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6051550"/>
            <a:ext cx="315913" cy="247650"/>
            <a:chOff x="11283" y="10423"/>
            <a:chExt cx="475" cy="374"/>
          </a:xfrm>
        </p:grpSpPr>
        <p:sp>
          <p:nvSpPr>
            <p:cNvPr id="101642" name="Rectangle 288">
              <a:extLst>
                <a:ext uri="{FF2B5EF4-FFF2-40B4-BE49-F238E27FC236}">
                  <a16:creationId xmlns:a16="http://schemas.microsoft.com/office/drawing/2014/main" id="{B6132411-DFD6-402C-95EC-136C0C720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3" y="10423"/>
              <a:ext cx="475" cy="37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1643" name="Line 289">
              <a:extLst>
                <a:ext uri="{FF2B5EF4-FFF2-40B4-BE49-F238E27FC236}">
                  <a16:creationId xmlns:a16="http://schemas.microsoft.com/office/drawing/2014/main" id="{ABF47B2D-A3CD-402F-99BD-AD5BD9FEBD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8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44" name="Line 290">
              <a:extLst>
                <a:ext uri="{FF2B5EF4-FFF2-40B4-BE49-F238E27FC236}">
                  <a16:creationId xmlns:a16="http://schemas.microsoft.com/office/drawing/2014/main" id="{E300B00B-94DC-4046-B24E-28516E578E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21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45" name="Line 291">
              <a:extLst>
                <a:ext uri="{FF2B5EF4-FFF2-40B4-BE49-F238E27FC236}">
                  <a16:creationId xmlns:a16="http://schemas.microsoft.com/office/drawing/2014/main" id="{DB8BAEC5-4886-43AA-8E25-6B997C6421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5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46" name="Line 292">
              <a:extLst>
                <a:ext uri="{FF2B5EF4-FFF2-40B4-BE49-F238E27FC236}">
                  <a16:creationId xmlns:a16="http://schemas.microsoft.com/office/drawing/2014/main" id="{C0BD031A-F41D-44C9-A542-DD5BC915F1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91" y="10495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47" name="Line 293">
              <a:extLst>
                <a:ext uri="{FF2B5EF4-FFF2-40B4-BE49-F238E27FC236}">
                  <a16:creationId xmlns:a16="http://schemas.microsoft.com/office/drawing/2014/main" id="{AFF9050A-6026-4100-BCF0-555E497915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26" y="10495"/>
              <a:ext cx="2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48" name="Line 294">
              <a:extLst>
                <a:ext uri="{FF2B5EF4-FFF2-40B4-BE49-F238E27FC236}">
                  <a16:creationId xmlns:a16="http://schemas.microsoft.com/office/drawing/2014/main" id="{4203C23D-FB9B-42EE-88B5-4A986912E4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60" y="10495"/>
              <a:ext cx="3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1466" name="Oval 295">
            <a:extLst>
              <a:ext uri="{FF2B5EF4-FFF2-40B4-BE49-F238E27FC236}">
                <a16:creationId xmlns:a16="http://schemas.microsoft.com/office/drawing/2014/main" id="{515FC8AA-2BC6-49DD-BD22-EEA226A6C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5213" y="5178425"/>
            <a:ext cx="1063625" cy="233363"/>
          </a:xfrm>
          <a:prstGeom prst="ellipse">
            <a:avLst/>
          </a:prstGeom>
          <a:solidFill>
            <a:srgbClr val="C0C0C0"/>
          </a:solidFill>
          <a:ln w="12700">
            <a:solidFill>
              <a:srgbClr val="808080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101467" name="Line 296">
            <a:extLst>
              <a:ext uri="{FF2B5EF4-FFF2-40B4-BE49-F238E27FC236}">
                <a16:creationId xmlns:a16="http://schemas.microsoft.com/office/drawing/2014/main" id="{6B90BB49-F987-4092-B1AD-BD957C1A096E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5213" y="5159375"/>
            <a:ext cx="1587" cy="14446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68" name="Line 297">
            <a:extLst>
              <a:ext uri="{FF2B5EF4-FFF2-40B4-BE49-F238E27FC236}">
                <a16:creationId xmlns:a16="http://schemas.microsoft.com/office/drawing/2014/main" id="{66B6D7C5-B8D5-47E9-937E-2CDDFFB47D38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8838" y="5159375"/>
            <a:ext cx="0" cy="144463"/>
          </a:xfrm>
          <a:prstGeom prst="line">
            <a:avLst/>
          </a:prstGeom>
          <a:noFill/>
          <a:ln w="12700">
            <a:solidFill>
              <a:srgbClr val="808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69" name="Rectangle 298">
            <a:extLst>
              <a:ext uri="{FF2B5EF4-FFF2-40B4-BE49-F238E27FC236}">
                <a16:creationId xmlns:a16="http://schemas.microsoft.com/office/drawing/2014/main" id="{0C69D884-53C5-48B7-A8F8-39AA52585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5213" y="5159375"/>
            <a:ext cx="252412" cy="14128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101470" name="Rectangle 299">
            <a:extLst>
              <a:ext uri="{FF2B5EF4-FFF2-40B4-BE49-F238E27FC236}">
                <a16:creationId xmlns:a16="http://schemas.microsoft.com/office/drawing/2014/main" id="{F31E2479-C091-4535-9BB5-1ABE10F5E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6575" y="5149850"/>
            <a:ext cx="322263" cy="14128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101471" name="Oval 300">
            <a:extLst>
              <a:ext uri="{FF2B5EF4-FFF2-40B4-BE49-F238E27FC236}">
                <a16:creationId xmlns:a16="http://schemas.microsoft.com/office/drawing/2014/main" id="{2840A548-42EE-499D-BB1F-C0AA9A337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5688" y="4991100"/>
            <a:ext cx="1063625" cy="273050"/>
          </a:xfrm>
          <a:prstGeom prst="ellipse">
            <a:avLst/>
          </a:prstGeom>
          <a:solidFill>
            <a:srgbClr val="C0C0C0"/>
          </a:solidFill>
          <a:ln w="12700">
            <a:solidFill>
              <a:srgbClr val="808080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grpSp>
        <p:nvGrpSpPr>
          <p:cNvPr id="101472" name="Group 301">
            <a:extLst>
              <a:ext uri="{FF2B5EF4-FFF2-40B4-BE49-F238E27FC236}">
                <a16:creationId xmlns:a16="http://schemas.microsoft.com/office/drawing/2014/main" id="{F370E71F-E49C-47FC-85FA-8A218263A165}"/>
              </a:ext>
            </a:extLst>
          </p:cNvPr>
          <p:cNvGrpSpPr>
            <a:grpSpLocks/>
          </p:cNvGrpSpPr>
          <p:nvPr/>
        </p:nvGrpSpPr>
        <p:grpSpPr bwMode="auto">
          <a:xfrm>
            <a:off x="2582863" y="5051425"/>
            <a:ext cx="525462" cy="158750"/>
            <a:chOff x="2848" y="848"/>
            <a:chExt cx="140" cy="98"/>
          </a:xfrm>
        </p:grpSpPr>
        <p:sp>
          <p:nvSpPr>
            <p:cNvPr id="101639" name="Line 302">
              <a:extLst>
                <a:ext uri="{FF2B5EF4-FFF2-40B4-BE49-F238E27FC236}">
                  <a16:creationId xmlns:a16="http://schemas.microsoft.com/office/drawing/2014/main" id="{31BC210B-9243-47F8-B836-6B5FC07D6D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8" y="848"/>
              <a:ext cx="50" cy="2"/>
            </a:xfrm>
            <a:prstGeom prst="line">
              <a:avLst/>
            </a:prstGeom>
            <a:noFill/>
            <a:ln w="2857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640" name="Line 303">
              <a:extLst>
                <a:ext uri="{FF2B5EF4-FFF2-40B4-BE49-F238E27FC236}">
                  <a16:creationId xmlns:a16="http://schemas.microsoft.com/office/drawing/2014/main" id="{761DC1E0-FCCE-48D6-80FE-8FC9C597BC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4" y="946"/>
              <a:ext cx="44" cy="0"/>
            </a:xfrm>
            <a:prstGeom prst="line">
              <a:avLst/>
            </a:prstGeom>
            <a:noFill/>
            <a:ln w="2857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641" name="Line 304">
              <a:extLst>
                <a:ext uri="{FF2B5EF4-FFF2-40B4-BE49-F238E27FC236}">
                  <a16:creationId xmlns:a16="http://schemas.microsoft.com/office/drawing/2014/main" id="{D6B89EEE-FA9E-44FE-8759-B286C7366B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4" y="850"/>
              <a:ext cx="52" cy="96"/>
            </a:xfrm>
            <a:prstGeom prst="line">
              <a:avLst/>
            </a:prstGeom>
            <a:noFill/>
            <a:ln w="2857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1473" name="Group 305">
            <a:extLst>
              <a:ext uri="{FF2B5EF4-FFF2-40B4-BE49-F238E27FC236}">
                <a16:creationId xmlns:a16="http://schemas.microsoft.com/office/drawing/2014/main" id="{D4A0F011-B995-4E98-876C-018F30B1F5CA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582863" y="5048250"/>
            <a:ext cx="525462" cy="158750"/>
            <a:chOff x="2848" y="848"/>
            <a:chExt cx="140" cy="98"/>
          </a:xfrm>
        </p:grpSpPr>
        <p:sp>
          <p:nvSpPr>
            <p:cNvPr id="101636" name="Line 306">
              <a:extLst>
                <a:ext uri="{FF2B5EF4-FFF2-40B4-BE49-F238E27FC236}">
                  <a16:creationId xmlns:a16="http://schemas.microsoft.com/office/drawing/2014/main" id="{83735EC3-6F55-4918-A47E-92D15A2E0D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8" y="848"/>
              <a:ext cx="50" cy="2"/>
            </a:xfrm>
            <a:prstGeom prst="line">
              <a:avLst/>
            </a:prstGeom>
            <a:noFill/>
            <a:ln w="2857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637" name="Line 307">
              <a:extLst>
                <a:ext uri="{FF2B5EF4-FFF2-40B4-BE49-F238E27FC236}">
                  <a16:creationId xmlns:a16="http://schemas.microsoft.com/office/drawing/2014/main" id="{15EAF939-2456-4FB9-AE93-310EDB431D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4" y="946"/>
              <a:ext cx="44" cy="0"/>
            </a:xfrm>
            <a:prstGeom prst="line">
              <a:avLst/>
            </a:prstGeom>
            <a:noFill/>
            <a:ln w="2857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638" name="Line 308">
              <a:extLst>
                <a:ext uri="{FF2B5EF4-FFF2-40B4-BE49-F238E27FC236}">
                  <a16:creationId xmlns:a16="http://schemas.microsoft.com/office/drawing/2014/main" id="{6FE8D4E9-5BE0-4B25-9FA0-D528003559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4" y="850"/>
              <a:ext cx="52" cy="96"/>
            </a:xfrm>
            <a:prstGeom prst="line">
              <a:avLst/>
            </a:prstGeom>
            <a:noFill/>
            <a:ln w="2857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1474" name="Line 309">
            <a:extLst>
              <a:ext uri="{FF2B5EF4-FFF2-40B4-BE49-F238E27FC236}">
                <a16:creationId xmlns:a16="http://schemas.microsoft.com/office/drawing/2014/main" id="{672645A3-54F0-42BC-9488-B14846B2A78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95450" y="5375275"/>
            <a:ext cx="868363" cy="8112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1475" name="Group 310">
            <a:extLst>
              <a:ext uri="{FF2B5EF4-FFF2-40B4-BE49-F238E27FC236}">
                <a16:creationId xmlns:a16="http://schemas.microsoft.com/office/drawing/2014/main" id="{C3531A84-54F9-499E-B86E-D4B78F0FE4A7}"/>
              </a:ext>
            </a:extLst>
          </p:cNvPr>
          <p:cNvGrpSpPr>
            <a:grpSpLocks/>
          </p:cNvGrpSpPr>
          <p:nvPr/>
        </p:nvGrpSpPr>
        <p:grpSpPr bwMode="auto">
          <a:xfrm rot="8027572">
            <a:off x="2678113" y="4979988"/>
            <a:ext cx="322262" cy="239712"/>
            <a:chOff x="11283" y="10423"/>
            <a:chExt cx="475" cy="374"/>
          </a:xfrm>
        </p:grpSpPr>
        <p:sp>
          <p:nvSpPr>
            <p:cNvPr id="101629" name="Rectangle 311">
              <a:extLst>
                <a:ext uri="{FF2B5EF4-FFF2-40B4-BE49-F238E27FC236}">
                  <a16:creationId xmlns:a16="http://schemas.microsoft.com/office/drawing/2014/main" id="{B2533D86-D769-42B5-93B4-84D8EA85C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3" y="10423"/>
              <a:ext cx="475" cy="37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1630" name="Line 312">
              <a:extLst>
                <a:ext uri="{FF2B5EF4-FFF2-40B4-BE49-F238E27FC236}">
                  <a16:creationId xmlns:a16="http://schemas.microsoft.com/office/drawing/2014/main" id="{436451C9-8EA1-447F-9524-2977954DFA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8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31" name="Line 313">
              <a:extLst>
                <a:ext uri="{FF2B5EF4-FFF2-40B4-BE49-F238E27FC236}">
                  <a16:creationId xmlns:a16="http://schemas.microsoft.com/office/drawing/2014/main" id="{475528FA-2B75-43B5-B74F-3805613BAA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21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32" name="Line 314">
              <a:extLst>
                <a:ext uri="{FF2B5EF4-FFF2-40B4-BE49-F238E27FC236}">
                  <a16:creationId xmlns:a16="http://schemas.microsoft.com/office/drawing/2014/main" id="{2D6D52BC-123B-4910-AD6B-439AF6FFC0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5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33" name="Line 315">
              <a:extLst>
                <a:ext uri="{FF2B5EF4-FFF2-40B4-BE49-F238E27FC236}">
                  <a16:creationId xmlns:a16="http://schemas.microsoft.com/office/drawing/2014/main" id="{93B8C3A7-5BF0-4F7C-8CD4-0820D0F34F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91" y="10495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34" name="Line 316">
              <a:extLst>
                <a:ext uri="{FF2B5EF4-FFF2-40B4-BE49-F238E27FC236}">
                  <a16:creationId xmlns:a16="http://schemas.microsoft.com/office/drawing/2014/main" id="{45417828-6F99-41AF-93FF-EE863263F8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26" y="10495"/>
              <a:ext cx="2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35" name="Line 317">
              <a:extLst>
                <a:ext uri="{FF2B5EF4-FFF2-40B4-BE49-F238E27FC236}">
                  <a16:creationId xmlns:a16="http://schemas.microsoft.com/office/drawing/2014/main" id="{8A90F8D1-0E58-4237-89BC-96EA8EA209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60" y="10495"/>
              <a:ext cx="3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1476" name="Freeform 318">
            <a:extLst>
              <a:ext uri="{FF2B5EF4-FFF2-40B4-BE49-F238E27FC236}">
                <a16:creationId xmlns:a16="http://schemas.microsoft.com/office/drawing/2014/main" id="{57AA40B3-7142-462F-8C11-E798CBDD9201}"/>
              </a:ext>
            </a:extLst>
          </p:cNvPr>
          <p:cNvSpPr>
            <a:spLocks/>
          </p:cNvSpPr>
          <p:nvPr/>
        </p:nvSpPr>
        <p:spPr bwMode="auto">
          <a:xfrm>
            <a:off x="1533525" y="3317875"/>
            <a:ext cx="5067300" cy="2933700"/>
          </a:xfrm>
          <a:custGeom>
            <a:avLst/>
            <a:gdLst>
              <a:gd name="T0" fmla="*/ 2147483646 w 7980"/>
              <a:gd name="T1" fmla="*/ 2147483646 h 4620"/>
              <a:gd name="T2" fmla="*/ 2147483646 w 7980"/>
              <a:gd name="T3" fmla="*/ 2147483646 h 4620"/>
              <a:gd name="T4" fmla="*/ 0 w 7980"/>
              <a:gd name="T5" fmla="*/ 2147483646 h 4620"/>
              <a:gd name="T6" fmla="*/ 2147483646 w 7980"/>
              <a:gd name="T7" fmla="*/ 2147483646 h 4620"/>
              <a:gd name="T8" fmla="*/ 2147483646 w 7980"/>
              <a:gd name="T9" fmla="*/ 2147483646 h 4620"/>
              <a:gd name="T10" fmla="*/ 2147483646 w 7980"/>
              <a:gd name="T11" fmla="*/ 0 h 46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980" h="4620">
                <a:moveTo>
                  <a:pt x="7965" y="3420"/>
                </a:moveTo>
                <a:lnTo>
                  <a:pt x="7980" y="4620"/>
                </a:lnTo>
                <a:lnTo>
                  <a:pt x="0" y="4605"/>
                </a:lnTo>
                <a:lnTo>
                  <a:pt x="3315" y="1485"/>
                </a:lnTo>
                <a:lnTo>
                  <a:pt x="2355" y="1455"/>
                </a:lnTo>
                <a:lnTo>
                  <a:pt x="2355" y="0"/>
                </a:lnTo>
              </a:path>
            </a:pathLst>
          </a:custGeom>
          <a:noFill/>
          <a:ln w="38100" cmpd="sng">
            <a:solidFill>
              <a:srgbClr val="FF00FF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77" name="Freeform 319">
            <a:extLst>
              <a:ext uri="{FF2B5EF4-FFF2-40B4-BE49-F238E27FC236}">
                <a16:creationId xmlns:a16="http://schemas.microsoft.com/office/drawing/2014/main" id="{9065BC2C-2F81-49E3-8138-8C6CCC0D75B5}"/>
              </a:ext>
            </a:extLst>
          </p:cNvPr>
          <p:cNvSpPr>
            <a:spLocks/>
          </p:cNvSpPr>
          <p:nvPr/>
        </p:nvSpPr>
        <p:spPr bwMode="auto">
          <a:xfrm>
            <a:off x="1133475" y="3413125"/>
            <a:ext cx="5743575" cy="2886075"/>
          </a:xfrm>
          <a:custGeom>
            <a:avLst/>
            <a:gdLst>
              <a:gd name="T0" fmla="*/ 0 w 9045"/>
              <a:gd name="T1" fmla="*/ 2147483646 h 4545"/>
              <a:gd name="T2" fmla="*/ 0 w 9045"/>
              <a:gd name="T3" fmla="*/ 2147483646 h 4545"/>
              <a:gd name="T4" fmla="*/ 2147483646 w 9045"/>
              <a:gd name="T5" fmla="*/ 2147483646 h 4545"/>
              <a:gd name="T6" fmla="*/ 2147483646 w 9045"/>
              <a:gd name="T7" fmla="*/ 2147483646 h 4545"/>
              <a:gd name="T8" fmla="*/ 2147483646 w 9045"/>
              <a:gd name="T9" fmla="*/ 2147483646 h 4545"/>
              <a:gd name="T10" fmla="*/ 2147483646 w 9045"/>
              <a:gd name="T11" fmla="*/ 2147483646 h 4545"/>
              <a:gd name="T12" fmla="*/ 2147483646 w 9045"/>
              <a:gd name="T13" fmla="*/ 2147483646 h 4545"/>
              <a:gd name="T14" fmla="*/ 2147483646 w 9045"/>
              <a:gd name="T15" fmla="*/ 0 h 45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045" h="4545">
                <a:moveTo>
                  <a:pt x="0" y="2880"/>
                </a:moveTo>
                <a:lnTo>
                  <a:pt x="0" y="4530"/>
                </a:lnTo>
                <a:lnTo>
                  <a:pt x="885" y="4545"/>
                </a:lnTo>
                <a:lnTo>
                  <a:pt x="3510" y="2010"/>
                </a:lnTo>
                <a:lnTo>
                  <a:pt x="7140" y="2055"/>
                </a:lnTo>
                <a:lnTo>
                  <a:pt x="8145" y="1020"/>
                </a:lnTo>
                <a:lnTo>
                  <a:pt x="9045" y="1020"/>
                </a:lnTo>
                <a:lnTo>
                  <a:pt x="9015" y="0"/>
                </a:lnTo>
              </a:path>
            </a:pathLst>
          </a:custGeom>
          <a:noFill/>
          <a:ln w="38100" cmpd="sng">
            <a:solidFill>
              <a:srgbClr val="0000FF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78" name="Freeform 320">
            <a:extLst>
              <a:ext uri="{FF2B5EF4-FFF2-40B4-BE49-F238E27FC236}">
                <a16:creationId xmlns:a16="http://schemas.microsoft.com/office/drawing/2014/main" id="{B2D963AD-49D7-4959-96D6-6BF0C49F9942}"/>
              </a:ext>
            </a:extLst>
          </p:cNvPr>
          <p:cNvSpPr>
            <a:spLocks/>
          </p:cNvSpPr>
          <p:nvPr/>
        </p:nvSpPr>
        <p:spPr bwMode="auto">
          <a:xfrm>
            <a:off x="1257300" y="3460750"/>
            <a:ext cx="5791200" cy="2667000"/>
          </a:xfrm>
          <a:custGeom>
            <a:avLst/>
            <a:gdLst>
              <a:gd name="T0" fmla="*/ 0 w 9120"/>
              <a:gd name="T1" fmla="*/ 2147483646 h 4201"/>
              <a:gd name="T2" fmla="*/ 0 w 9120"/>
              <a:gd name="T3" fmla="*/ 2147483646 h 4201"/>
              <a:gd name="T4" fmla="*/ 2147483646 w 9120"/>
              <a:gd name="T5" fmla="*/ 2147483646 h 4201"/>
              <a:gd name="T6" fmla="*/ 2147483646 w 9120"/>
              <a:gd name="T7" fmla="*/ 2147483646 h 4201"/>
              <a:gd name="T8" fmla="*/ 2147483646 w 9120"/>
              <a:gd name="T9" fmla="*/ 2147483646 h 4201"/>
              <a:gd name="T10" fmla="*/ 2147483646 w 9120"/>
              <a:gd name="T11" fmla="*/ 0 h 42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120" h="4201">
                <a:moveTo>
                  <a:pt x="0" y="2821"/>
                </a:moveTo>
                <a:lnTo>
                  <a:pt x="0" y="4201"/>
                </a:lnTo>
                <a:lnTo>
                  <a:pt x="4890" y="4201"/>
                </a:lnTo>
                <a:lnTo>
                  <a:pt x="8055" y="1051"/>
                </a:lnTo>
                <a:lnTo>
                  <a:pt x="9120" y="1080"/>
                </a:lnTo>
                <a:lnTo>
                  <a:pt x="9105" y="0"/>
                </a:lnTo>
              </a:path>
            </a:pathLst>
          </a:custGeom>
          <a:noFill/>
          <a:ln w="38100" cmpd="sng">
            <a:solidFill>
              <a:srgbClr val="00FF00"/>
            </a:solidFill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1479" name="Group 321">
            <a:extLst>
              <a:ext uri="{FF2B5EF4-FFF2-40B4-BE49-F238E27FC236}">
                <a16:creationId xmlns:a16="http://schemas.microsoft.com/office/drawing/2014/main" id="{C5F38E25-0B3A-4543-8BE9-ACD28F6C644B}"/>
              </a:ext>
            </a:extLst>
          </p:cNvPr>
          <p:cNvGrpSpPr>
            <a:grpSpLocks/>
          </p:cNvGrpSpPr>
          <p:nvPr/>
        </p:nvGrpSpPr>
        <p:grpSpPr bwMode="auto">
          <a:xfrm>
            <a:off x="1087438" y="5213350"/>
            <a:ext cx="90487" cy="271463"/>
            <a:chOff x="10104" y="10005"/>
            <a:chExt cx="137" cy="411"/>
          </a:xfrm>
        </p:grpSpPr>
        <p:sp>
          <p:nvSpPr>
            <p:cNvPr id="101627" name="Oval 322">
              <a:extLst>
                <a:ext uri="{FF2B5EF4-FFF2-40B4-BE49-F238E27FC236}">
                  <a16:creationId xmlns:a16="http://schemas.microsoft.com/office/drawing/2014/main" id="{F1DE8B5F-76DE-480C-BF29-BA8329DA37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005"/>
              <a:ext cx="137" cy="138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1628" name="Oval 323">
              <a:extLst>
                <a:ext uri="{FF2B5EF4-FFF2-40B4-BE49-F238E27FC236}">
                  <a16:creationId xmlns:a16="http://schemas.microsoft.com/office/drawing/2014/main" id="{2D9D2FF0-6158-4C8C-95B0-D2F293B75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278"/>
              <a:ext cx="137" cy="138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</p:grpSp>
      <p:grpSp>
        <p:nvGrpSpPr>
          <p:cNvPr id="101480" name="Group 324">
            <a:extLst>
              <a:ext uri="{FF2B5EF4-FFF2-40B4-BE49-F238E27FC236}">
                <a16:creationId xmlns:a16="http://schemas.microsoft.com/office/drawing/2014/main" id="{9CFBD4C0-4406-4164-BF01-1EC1C9186AB6}"/>
              </a:ext>
            </a:extLst>
          </p:cNvPr>
          <p:cNvGrpSpPr>
            <a:grpSpLocks/>
          </p:cNvGrpSpPr>
          <p:nvPr/>
        </p:nvGrpSpPr>
        <p:grpSpPr bwMode="auto">
          <a:xfrm>
            <a:off x="6543675" y="5449888"/>
            <a:ext cx="92075" cy="271462"/>
            <a:chOff x="10104" y="10005"/>
            <a:chExt cx="137" cy="411"/>
          </a:xfrm>
        </p:grpSpPr>
        <p:sp>
          <p:nvSpPr>
            <p:cNvPr id="101625" name="Oval 325">
              <a:extLst>
                <a:ext uri="{FF2B5EF4-FFF2-40B4-BE49-F238E27FC236}">
                  <a16:creationId xmlns:a16="http://schemas.microsoft.com/office/drawing/2014/main" id="{F69FA000-AF89-4E98-9C8D-CAA8DA83D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005"/>
              <a:ext cx="137" cy="138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1626" name="Oval 326">
              <a:extLst>
                <a:ext uri="{FF2B5EF4-FFF2-40B4-BE49-F238E27FC236}">
                  <a16:creationId xmlns:a16="http://schemas.microsoft.com/office/drawing/2014/main" id="{5A9FDB58-04D6-40FC-813F-3F1BB2C9E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278"/>
              <a:ext cx="137" cy="138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</p:grpSp>
      <p:grpSp>
        <p:nvGrpSpPr>
          <p:cNvPr id="101481" name="Group 327">
            <a:extLst>
              <a:ext uri="{FF2B5EF4-FFF2-40B4-BE49-F238E27FC236}">
                <a16:creationId xmlns:a16="http://schemas.microsoft.com/office/drawing/2014/main" id="{9DA66F5E-041E-449C-9FDA-AD5FCEC68115}"/>
              </a:ext>
            </a:extLst>
          </p:cNvPr>
          <p:cNvGrpSpPr>
            <a:grpSpLocks/>
          </p:cNvGrpSpPr>
          <p:nvPr/>
        </p:nvGrpSpPr>
        <p:grpSpPr bwMode="auto">
          <a:xfrm>
            <a:off x="6991350" y="3392488"/>
            <a:ext cx="90488" cy="271462"/>
            <a:chOff x="10104" y="10005"/>
            <a:chExt cx="137" cy="411"/>
          </a:xfrm>
        </p:grpSpPr>
        <p:sp>
          <p:nvSpPr>
            <p:cNvPr id="101623" name="Oval 328">
              <a:extLst>
                <a:ext uri="{FF2B5EF4-FFF2-40B4-BE49-F238E27FC236}">
                  <a16:creationId xmlns:a16="http://schemas.microsoft.com/office/drawing/2014/main" id="{E5E22CB9-648E-4DB7-A0B0-9DB0389EC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005"/>
              <a:ext cx="137" cy="138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1624" name="Oval 329">
              <a:extLst>
                <a:ext uri="{FF2B5EF4-FFF2-40B4-BE49-F238E27FC236}">
                  <a16:creationId xmlns:a16="http://schemas.microsoft.com/office/drawing/2014/main" id="{B97B22E2-95A6-4004-81CF-D5AC9FF0F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278"/>
              <a:ext cx="137" cy="138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</p:grpSp>
      <p:pic>
        <p:nvPicPr>
          <p:cNvPr id="101482" name="Picture 333" descr="underline_base">
            <a:extLst>
              <a:ext uri="{FF2B5EF4-FFF2-40B4-BE49-F238E27FC236}">
                <a16:creationId xmlns:a16="http://schemas.microsoft.com/office/drawing/2014/main" id="{C6A61C4F-5FF3-40A6-B088-4D40DAA1B0D6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9575" y="784225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339" name="Rectangle 334">
            <a:extLst>
              <a:ext uri="{FF2B5EF4-FFF2-40B4-BE49-F238E27FC236}">
                <a16:creationId xmlns:a16="http://schemas.microsoft.com/office/drawing/2014/main" id="{39ACF88B-0FBF-4015-B20C-500AE82958F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0200" y="115888"/>
            <a:ext cx="7772400" cy="873125"/>
          </a:xfrm>
        </p:spPr>
        <p:txBody>
          <a:bodyPr/>
          <a:lstStyle/>
          <a:p>
            <a:pPr>
              <a:defRPr/>
            </a:pPr>
            <a:r>
              <a:rPr lang="en-US" sz="3600">
                <a:ea typeface="ＭＳ Ｐゴシック" charset="0"/>
                <a:cs typeface="+mj-cs"/>
              </a:rPr>
              <a:t>Causes/costs of congestion: scenario 3</a:t>
            </a:r>
            <a:r>
              <a:rPr lang="en-US">
                <a:ea typeface="ＭＳ Ｐゴシック" charset="0"/>
                <a:cs typeface="+mj-cs"/>
              </a:rPr>
              <a:t> </a:t>
            </a:r>
          </a:p>
        </p:txBody>
      </p:sp>
      <p:sp>
        <p:nvSpPr>
          <p:cNvPr id="101484" name="Text Box 335">
            <a:extLst>
              <a:ext uri="{FF2B5EF4-FFF2-40B4-BE49-F238E27FC236}">
                <a16:creationId xmlns:a16="http://schemas.microsoft.com/office/drawing/2014/main" id="{64910663-7BB2-482A-B66A-65B17CD5A4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5763" y="3055938"/>
            <a:ext cx="735012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chemeClr val="tx2"/>
                </a:solidFill>
                <a:latin typeface="Arial" panose="020B0604020202020204" pitchFamily="34" charset="0"/>
              </a:rPr>
              <a:t>Host B</a:t>
            </a:r>
          </a:p>
        </p:txBody>
      </p:sp>
      <p:sp>
        <p:nvSpPr>
          <p:cNvPr id="101485" name="Text Box 336">
            <a:extLst>
              <a:ext uri="{FF2B5EF4-FFF2-40B4-BE49-F238E27FC236}">
                <a16:creationId xmlns:a16="http://schemas.microsoft.com/office/drawing/2014/main" id="{73453946-283D-4685-806D-3A3A9C276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5" y="5116513"/>
            <a:ext cx="73501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chemeClr val="tx2"/>
                </a:solidFill>
                <a:latin typeface="Arial" panose="020B0604020202020204" pitchFamily="34" charset="0"/>
              </a:rPr>
              <a:t>Host C</a:t>
            </a:r>
          </a:p>
        </p:txBody>
      </p:sp>
      <p:sp>
        <p:nvSpPr>
          <p:cNvPr id="101486" name="Text Box 337">
            <a:extLst>
              <a:ext uri="{FF2B5EF4-FFF2-40B4-BE49-F238E27FC236}">
                <a16:creationId xmlns:a16="http://schemas.microsoft.com/office/drawing/2014/main" id="{6059691C-9D8F-4353-94BB-D6904A1147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888" y="4873625"/>
            <a:ext cx="735012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chemeClr val="tx2"/>
                </a:solidFill>
                <a:latin typeface="Arial" panose="020B0604020202020204" pitchFamily="34" charset="0"/>
              </a:rPr>
              <a:t>Host D</a:t>
            </a:r>
          </a:p>
        </p:txBody>
      </p:sp>
      <p:sp>
        <p:nvSpPr>
          <p:cNvPr id="101487" name="Text Box 338">
            <a:extLst>
              <a:ext uri="{FF2B5EF4-FFF2-40B4-BE49-F238E27FC236}">
                <a16:creationId xmlns:a16="http://schemas.microsoft.com/office/drawing/2014/main" id="{E40B2D20-FC18-4A6D-9079-AD29668F95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6950" y="2911475"/>
            <a:ext cx="1881188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Symbol" panose="05050102010706020507" pitchFamily="18" charset="2"/>
              </a:rPr>
              <a:t>l</a:t>
            </a:r>
            <a:r>
              <a:rPr lang="en-US" altLang="en-US" sz="2000" baseline="-25000">
                <a:solidFill>
                  <a:srgbClr val="FF0000"/>
                </a:solidFill>
                <a:latin typeface="Arial" panose="020B0604020202020204" pitchFamily="34" charset="0"/>
              </a:rPr>
              <a:t>in</a:t>
            </a:r>
            <a:r>
              <a:rPr lang="en-US" altLang="en-US" sz="1600" baseline="-2500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1600">
                <a:solidFill>
                  <a:srgbClr val="FF0000"/>
                </a:solidFill>
                <a:latin typeface="Arial" panose="020B0604020202020204" pitchFamily="34" charset="0"/>
              </a:rPr>
              <a:t>: original data</a:t>
            </a:r>
            <a:endParaRPr lang="en-US" altLang="en-US" sz="16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101488" name="Line 340">
            <a:extLst>
              <a:ext uri="{FF2B5EF4-FFF2-40B4-BE49-F238E27FC236}">
                <a16:creationId xmlns:a16="http://schemas.microsoft.com/office/drawing/2014/main" id="{BA9E4599-7C7E-4D48-B1A8-A3A907916207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3325" y="3479800"/>
            <a:ext cx="339725" cy="0"/>
          </a:xfrm>
          <a:prstGeom prst="line">
            <a:avLst/>
          </a:prstGeom>
          <a:noFill/>
          <a:ln w="38100">
            <a:solidFill>
              <a:srgbClr val="FFFF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89" name="Text Box 341">
            <a:extLst>
              <a:ext uri="{FF2B5EF4-FFF2-40B4-BE49-F238E27FC236}">
                <a16:creationId xmlns:a16="http://schemas.microsoft.com/office/drawing/2014/main" id="{B08CA501-8487-47ED-8E80-4C87E57E44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3240088"/>
            <a:ext cx="2349500" cy="617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Symbol" panose="05050102010706020507" pitchFamily="18" charset="2"/>
              </a:rPr>
              <a:t>l</a:t>
            </a:r>
            <a:r>
              <a:rPr lang="en-US" altLang="en-US" sz="2000">
                <a:solidFill>
                  <a:srgbClr val="FF0000"/>
                </a:solidFill>
                <a:latin typeface="Arial" panose="020B0604020202020204" pitchFamily="34" charset="0"/>
              </a:rPr>
              <a:t>'</a:t>
            </a:r>
            <a:r>
              <a:rPr lang="en-US" altLang="en-US" sz="2000" baseline="-25000">
                <a:solidFill>
                  <a:srgbClr val="FF0000"/>
                </a:solidFill>
                <a:latin typeface="Arial" panose="020B0604020202020204" pitchFamily="34" charset="0"/>
              </a:rPr>
              <a:t>in</a:t>
            </a:r>
            <a:r>
              <a:rPr lang="en-US" altLang="en-US" sz="1800">
                <a:solidFill>
                  <a:srgbClr val="FF0000"/>
                </a:solidFill>
                <a:latin typeface="Arial" panose="020B0604020202020204" pitchFamily="34" charset="0"/>
              </a:rPr>
              <a:t>:</a:t>
            </a:r>
            <a:r>
              <a:rPr lang="en-US" altLang="en-US" sz="140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1600">
                <a:solidFill>
                  <a:srgbClr val="FF0000"/>
                </a:solidFill>
                <a:latin typeface="Arial" panose="020B0604020202020204" pitchFamily="34" charset="0"/>
              </a:rPr>
              <a:t>original data, </a:t>
            </a:r>
            <a:r>
              <a:rPr lang="en-US" altLang="en-US" sz="1600" i="1">
                <a:solidFill>
                  <a:srgbClr val="FF0000"/>
                </a:solidFill>
                <a:latin typeface="Arial" panose="020B0604020202020204" pitchFamily="34" charset="0"/>
              </a:rPr>
              <a:t>plus</a:t>
            </a:r>
            <a:r>
              <a:rPr lang="en-US" altLang="en-US" sz="1600">
                <a:solidFill>
                  <a:srgbClr val="FF0000"/>
                </a:solidFill>
                <a:latin typeface="Arial" panose="020B0604020202020204" pitchFamily="34" charset="0"/>
              </a:rPr>
              <a:t> retransmitted data</a:t>
            </a:r>
            <a:endParaRPr lang="en-US" altLang="en-US" sz="16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205156" name="Rectangle 356">
            <a:extLst>
              <a:ext uri="{FF2B5EF4-FFF2-40B4-BE49-F238E27FC236}">
                <a16:creationId xmlns:a16="http://schemas.microsoft.com/office/drawing/2014/main" id="{FA6821F6-BD2C-4E6D-824A-629989EDC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0375" y="1778000"/>
            <a:ext cx="465613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SzPct val="65000"/>
              <a:buFont typeface="Wingdings" panose="05000000000000000000" pitchFamily="2" charset="2"/>
              <a:buNone/>
            </a:pPr>
            <a:r>
              <a:rPr lang="en-US" altLang="en-US" sz="2800" u="sng">
                <a:solidFill>
                  <a:srgbClr val="CC0000"/>
                </a:solidFill>
              </a:rPr>
              <a:t>A:</a:t>
            </a:r>
            <a:r>
              <a:rPr lang="en-US" altLang="en-US" sz="2400">
                <a:solidFill>
                  <a:srgbClr val="FF0000"/>
                </a:solidFill>
              </a:rPr>
              <a:t> </a:t>
            </a:r>
            <a:r>
              <a:rPr lang="en-US" altLang="en-US" sz="2400"/>
              <a:t>as red  </a:t>
            </a:r>
            <a:r>
              <a:rPr lang="en-US" altLang="en-US" sz="2400">
                <a:solidFill>
                  <a:srgbClr val="CC0000"/>
                </a:solidFill>
                <a:latin typeface="Symbol" panose="05050102010706020507" pitchFamily="18" charset="2"/>
              </a:rPr>
              <a:t>l</a:t>
            </a:r>
            <a:r>
              <a:rPr lang="en-US" altLang="en-US" sz="2400" baseline="-25000">
                <a:solidFill>
                  <a:srgbClr val="CC0000"/>
                </a:solidFill>
              </a:rPr>
              <a:t>in</a:t>
            </a:r>
            <a:r>
              <a:rPr lang="ja-JP" altLang="en-US" sz="2400" baseline="30000">
                <a:solidFill>
                  <a:srgbClr val="CC0000"/>
                </a:solidFill>
              </a:rPr>
              <a:t>’</a:t>
            </a:r>
            <a:r>
              <a:rPr lang="en-US" altLang="ja-JP" sz="2400"/>
              <a:t> increases, all arriving blue pkts at upper queue are dropped, blue throughput </a:t>
            </a:r>
            <a:r>
              <a:rPr lang="en-US" altLang="ja-JP" sz="2400">
                <a:latin typeface="Wingdings 3" panose="05040102010807070707" pitchFamily="18" charset="2"/>
              </a:rPr>
              <a:t>g</a:t>
            </a:r>
            <a:r>
              <a:rPr lang="en-US" altLang="ja-JP" sz="2400"/>
              <a:t> 0</a:t>
            </a:r>
            <a:endParaRPr lang="en-US" altLang="en-US" sz="2400"/>
          </a:p>
        </p:txBody>
      </p:sp>
      <p:grpSp>
        <p:nvGrpSpPr>
          <p:cNvPr id="101491" name="Group 358">
            <a:extLst>
              <a:ext uri="{FF2B5EF4-FFF2-40B4-BE49-F238E27FC236}">
                <a16:creationId xmlns:a16="http://schemas.microsoft.com/office/drawing/2014/main" id="{247433D9-5417-4659-9E7C-D0D563950C0E}"/>
              </a:ext>
            </a:extLst>
          </p:cNvPr>
          <p:cNvGrpSpPr>
            <a:grpSpLocks/>
          </p:cNvGrpSpPr>
          <p:nvPr/>
        </p:nvGrpSpPr>
        <p:grpSpPr bwMode="auto">
          <a:xfrm>
            <a:off x="7429500" y="4146550"/>
            <a:ext cx="231775" cy="441325"/>
            <a:chOff x="4140" y="429"/>
            <a:chExt cx="1425" cy="2396"/>
          </a:xfrm>
        </p:grpSpPr>
        <p:sp>
          <p:nvSpPr>
            <p:cNvPr id="101591" name="Freeform 359">
              <a:extLst>
                <a:ext uri="{FF2B5EF4-FFF2-40B4-BE49-F238E27FC236}">
                  <a16:creationId xmlns:a16="http://schemas.microsoft.com/office/drawing/2014/main" id="{2585662C-DEC8-464A-B5E3-127133C46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92" name="Rectangle 360">
              <a:extLst>
                <a:ext uri="{FF2B5EF4-FFF2-40B4-BE49-F238E27FC236}">
                  <a16:creationId xmlns:a16="http://schemas.microsoft.com/office/drawing/2014/main" id="{A3FB95C1-440E-47B6-A926-8BB616940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593" name="Freeform 361">
              <a:extLst>
                <a:ext uri="{FF2B5EF4-FFF2-40B4-BE49-F238E27FC236}">
                  <a16:creationId xmlns:a16="http://schemas.microsoft.com/office/drawing/2014/main" id="{13F64E55-75B0-47BC-8169-3D2E5DC1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94" name="Freeform 362">
              <a:extLst>
                <a:ext uri="{FF2B5EF4-FFF2-40B4-BE49-F238E27FC236}">
                  <a16:creationId xmlns:a16="http://schemas.microsoft.com/office/drawing/2014/main" id="{97A8AE16-6BFC-4DF1-B9D8-31EE59424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95" name="Rectangle 363">
              <a:extLst>
                <a:ext uri="{FF2B5EF4-FFF2-40B4-BE49-F238E27FC236}">
                  <a16:creationId xmlns:a16="http://schemas.microsoft.com/office/drawing/2014/main" id="{24478A15-8222-4FF5-AD35-BCE78C086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1596" name="Group 364">
              <a:extLst>
                <a:ext uri="{FF2B5EF4-FFF2-40B4-BE49-F238E27FC236}">
                  <a16:creationId xmlns:a16="http://schemas.microsoft.com/office/drawing/2014/main" id="{0A167094-B974-4F86-AB46-0490AED605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1621" name="AutoShape 365">
                <a:extLst>
                  <a:ext uri="{FF2B5EF4-FFF2-40B4-BE49-F238E27FC236}">
                    <a16:creationId xmlns:a16="http://schemas.microsoft.com/office/drawing/2014/main" id="{758814C0-D1AF-45C3-AFCD-F49C716B0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622" name="AutoShape 366">
                <a:extLst>
                  <a:ext uri="{FF2B5EF4-FFF2-40B4-BE49-F238E27FC236}">
                    <a16:creationId xmlns:a16="http://schemas.microsoft.com/office/drawing/2014/main" id="{05D3620C-42AB-4262-B806-0D8D400D5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1597" name="Rectangle 367">
              <a:extLst>
                <a:ext uri="{FF2B5EF4-FFF2-40B4-BE49-F238E27FC236}">
                  <a16:creationId xmlns:a16="http://schemas.microsoft.com/office/drawing/2014/main" id="{FC629827-A440-4899-87CE-279D38473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1598" name="Group 368">
              <a:extLst>
                <a:ext uri="{FF2B5EF4-FFF2-40B4-BE49-F238E27FC236}">
                  <a16:creationId xmlns:a16="http://schemas.microsoft.com/office/drawing/2014/main" id="{78C508EA-5205-426B-9881-3894286CAF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1619" name="AutoShape 369">
                <a:extLst>
                  <a:ext uri="{FF2B5EF4-FFF2-40B4-BE49-F238E27FC236}">
                    <a16:creationId xmlns:a16="http://schemas.microsoft.com/office/drawing/2014/main" id="{16AA0BD4-A8D3-41B9-A606-D93056BEB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620" name="AutoShape 370">
                <a:extLst>
                  <a:ext uri="{FF2B5EF4-FFF2-40B4-BE49-F238E27FC236}">
                    <a16:creationId xmlns:a16="http://schemas.microsoft.com/office/drawing/2014/main" id="{0730946E-3B1B-48AC-AA58-55BDB1EBE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1599" name="Rectangle 371">
              <a:extLst>
                <a:ext uri="{FF2B5EF4-FFF2-40B4-BE49-F238E27FC236}">
                  <a16:creationId xmlns:a16="http://schemas.microsoft.com/office/drawing/2014/main" id="{7FFE8887-69D7-4CE5-B8C5-2032E5529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600" name="Rectangle 372">
              <a:extLst>
                <a:ext uri="{FF2B5EF4-FFF2-40B4-BE49-F238E27FC236}">
                  <a16:creationId xmlns:a16="http://schemas.microsoft.com/office/drawing/2014/main" id="{DF10D868-3B0F-4A84-8CCF-2D65029F1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1601" name="Group 373">
              <a:extLst>
                <a:ext uri="{FF2B5EF4-FFF2-40B4-BE49-F238E27FC236}">
                  <a16:creationId xmlns:a16="http://schemas.microsoft.com/office/drawing/2014/main" id="{45342B1A-9220-4BEF-90EE-6342DE7FA2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1617" name="AutoShape 374">
                <a:extLst>
                  <a:ext uri="{FF2B5EF4-FFF2-40B4-BE49-F238E27FC236}">
                    <a16:creationId xmlns:a16="http://schemas.microsoft.com/office/drawing/2014/main" id="{C12F3BF0-E06D-45A3-8DE6-BAF794A706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618" name="AutoShape 375">
                <a:extLst>
                  <a:ext uri="{FF2B5EF4-FFF2-40B4-BE49-F238E27FC236}">
                    <a16:creationId xmlns:a16="http://schemas.microsoft.com/office/drawing/2014/main" id="{899E55B3-09F6-49CD-A508-9912B47AF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1602" name="Freeform 376">
              <a:extLst>
                <a:ext uri="{FF2B5EF4-FFF2-40B4-BE49-F238E27FC236}">
                  <a16:creationId xmlns:a16="http://schemas.microsoft.com/office/drawing/2014/main" id="{00D59D3D-95A1-4D4C-82B2-6AF33A8CB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1603" name="Group 377">
              <a:extLst>
                <a:ext uri="{FF2B5EF4-FFF2-40B4-BE49-F238E27FC236}">
                  <a16:creationId xmlns:a16="http://schemas.microsoft.com/office/drawing/2014/main" id="{675BE75A-3930-4709-BAB3-161F6E56AC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1615" name="AutoShape 378">
                <a:extLst>
                  <a:ext uri="{FF2B5EF4-FFF2-40B4-BE49-F238E27FC236}">
                    <a16:creationId xmlns:a16="http://schemas.microsoft.com/office/drawing/2014/main" id="{09F65438-BC70-4F5D-AB94-E001E6D00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616" name="AutoShape 379">
                <a:extLst>
                  <a:ext uri="{FF2B5EF4-FFF2-40B4-BE49-F238E27FC236}">
                    <a16:creationId xmlns:a16="http://schemas.microsoft.com/office/drawing/2014/main" id="{93276254-CCD1-477A-B4A0-858E648E6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1604" name="Rectangle 380">
              <a:extLst>
                <a:ext uri="{FF2B5EF4-FFF2-40B4-BE49-F238E27FC236}">
                  <a16:creationId xmlns:a16="http://schemas.microsoft.com/office/drawing/2014/main" id="{9201BEE9-5DFF-44C3-87B7-137B3F94F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605" name="Freeform 381">
              <a:extLst>
                <a:ext uri="{FF2B5EF4-FFF2-40B4-BE49-F238E27FC236}">
                  <a16:creationId xmlns:a16="http://schemas.microsoft.com/office/drawing/2014/main" id="{E0D2826E-ABF6-4B9E-A083-E383AC320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06" name="Freeform 382">
              <a:extLst>
                <a:ext uri="{FF2B5EF4-FFF2-40B4-BE49-F238E27FC236}">
                  <a16:creationId xmlns:a16="http://schemas.microsoft.com/office/drawing/2014/main" id="{03A32DC3-DA94-4079-BE32-C8605BB7E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07" name="Oval 383">
              <a:extLst>
                <a:ext uri="{FF2B5EF4-FFF2-40B4-BE49-F238E27FC236}">
                  <a16:creationId xmlns:a16="http://schemas.microsoft.com/office/drawing/2014/main" id="{9482C590-7FC4-4D2E-9E6F-802A5E240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608" name="Freeform 384">
              <a:extLst>
                <a:ext uri="{FF2B5EF4-FFF2-40B4-BE49-F238E27FC236}">
                  <a16:creationId xmlns:a16="http://schemas.microsoft.com/office/drawing/2014/main" id="{1767467C-01B5-43CD-87BA-C1236A055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09" name="AutoShape 385">
              <a:extLst>
                <a:ext uri="{FF2B5EF4-FFF2-40B4-BE49-F238E27FC236}">
                  <a16:creationId xmlns:a16="http://schemas.microsoft.com/office/drawing/2014/main" id="{D5E32F36-7704-47BD-8A05-51C90F50B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610" name="AutoShape 386">
              <a:extLst>
                <a:ext uri="{FF2B5EF4-FFF2-40B4-BE49-F238E27FC236}">
                  <a16:creationId xmlns:a16="http://schemas.microsoft.com/office/drawing/2014/main" id="{CB6326F7-5B80-4073-B454-26238ACAB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611" name="Oval 387">
              <a:extLst>
                <a:ext uri="{FF2B5EF4-FFF2-40B4-BE49-F238E27FC236}">
                  <a16:creationId xmlns:a16="http://schemas.microsoft.com/office/drawing/2014/main" id="{3169284D-7808-4BA0-B72B-7826CB542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612" name="Oval 388">
              <a:extLst>
                <a:ext uri="{FF2B5EF4-FFF2-40B4-BE49-F238E27FC236}">
                  <a16:creationId xmlns:a16="http://schemas.microsoft.com/office/drawing/2014/main" id="{DB7581F2-123C-47AF-9D79-2D2866483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1613" name="Oval 389">
              <a:extLst>
                <a:ext uri="{FF2B5EF4-FFF2-40B4-BE49-F238E27FC236}">
                  <a16:creationId xmlns:a16="http://schemas.microsoft.com/office/drawing/2014/main" id="{5F57346F-0C53-45A4-9E2D-C171FAD85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614" name="Rectangle 390">
              <a:extLst>
                <a:ext uri="{FF2B5EF4-FFF2-40B4-BE49-F238E27FC236}">
                  <a16:creationId xmlns:a16="http://schemas.microsoft.com/office/drawing/2014/main" id="{DD476E48-3725-41BA-AA2C-F3B4008A4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1492" name="Group 391">
            <a:extLst>
              <a:ext uri="{FF2B5EF4-FFF2-40B4-BE49-F238E27FC236}">
                <a16:creationId xmlns:a16="http://schemas.microsoft.com/office/drawing/2014/main" id="{90A4C434-4C82-4462-A2DF-E400AFE04111}"/>
              </a:ext>
            </a:extLst>
          </p:cNvPr>
          <p:cNvGrpSpPr>
            <a:grpSpLocks/>
          </p:cNvGrpSpPr>
          <p:nvPr/>
        </p:nvGrpSpPr>
        <p:grpSpPr bwMode="auto">
          <a:xfrm>
            <a:off x="6950075" y="6003925"/>
            <a:ext cx="231775" cy="441325"/>
            <a:chOff x="4140" y="429"/>
            <a:chExt cx="1425" cy="2396"/>
          </a:xfrm>
        </p:grpSpPr>
        <p:sp>
          <p:nvSpPr>
            <p:cNvPr id="101559" name="Freeform 392">
              <a:extLst>
                <a:ext uri="{FF2B5EF4-FFF2-40B4-BE49-F238E27FC236}">
                  <a16:creationId xmlns:a16="http://schemas.microsoft.com/office/drawing/2014/main" id="{9BA53E8D-3C68-40A4-A794-80DB1F912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60" name="Rectangle 393">
              <a:extLst>
                <a:ext uri="{FF2B5EF4-FFF2-40B4-BE49-F238E27FC236}">
                  <a16:creationId xmlns:a16="http://schemas.microsoft.com/office/drawing/2014/main" id="{E380F8FC-3B2F-415F-846A-95C7883E3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561" name="Freeform 394">
              <a:extLst>
                <a:ext uri="{FF2B5EF4-FFF2-40B4-BE49-F238E27FC236}">
                  <a16:creationId xmlns:a16="http://schemas.microsoft.com/office/drawing/2014/main" id="{7F4217F3-9368-43AA-B1EB-07CB02F23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62" name="Freeform 395">
              <a:extLst>
                <a:ext uri="{FF2B5EF4-FFF2-40B4-BE49-F238E27FC236}">
                  <a16:creationId xmlns:a16="http://schemas.microsoft.com/office/drawing/2014/main" id="{1C53DDF4-6F2A-479A-8322-78BCC2F14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63" name="Rectangle 396">
              <a:extLst>
                <a:ext uri="{FF2B5EF4-FFF2-40B4-BE49-F238E27FC236}">
                  <a16:creationId xmlns:a16="http://schemas.microsoft.com/office/drawing/2014/main" id="{A3A8B811-3D5D-4DBE-8B5B-76BB23286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1564" name="Group 397">
              <a:extLst>
                <a:ext uri="{FF2B5EF4-FFF2-40B4-BE49-F238E27FC236}">
                  <a16:creationId xmlns:a16="http://schemas.microsoft.com/office/drawing/2014/main" id="{A7A40BB2-E0F7-4254-9A34-1F68A273E7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1589" name="AutoShape 398">
                <a:extLst>
                  <a:ext uri="{FF2B5EF4-FFF2-40B4-BE49-F238E27FC236}">
                    <a16:creationId xmlns:a16="http://schemas.microsoft.com/office/drawing/2014/main" id="{6F634A09-63D0-4083-ADD5-8CF416802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590" name="AutoShape 399">
                <a:extLst>
                  <a:ext uri="{FF2B5EF4-FFF2-40B4-BE49-F238E27FC236}">
                    <a16:creationId xmlns:a16="http://schemas.microsoft.com/office/drawing/2014/main" id="{C18BFFC0-5D45-4EAE-A1A7-BE38EC049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1565" name="Rectangle 400">
              <a:extLst>
                <a:ext uri="{FF2B5EF4-FFF2-40B4-BE49-F238E27FC236}">
                  <a16:creationId xmlns:a16="http://schemas.microsoft.com/office/drawing/2014/main" id="{F11C58A9-5FB4-4649-9F89-45F22C657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1566" name="Group 401">
              <a:extLst>
                <a:ext uri="{FF2B5EF4-FFF2-40B4-BE49-F238E27FC236}">
                  <a16:creationId xmlns:a16="http://schemas.microsoft.com/office/drawing/2014/main" id="{234249E7-0706-48DB-BA26-0BC02D1EEB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1587" name="AutoShape 402">
                <a:extLst>
                  <a:ext uri="{FF2B5EF4-FFF2-40B4-BE49-F238E27FC236}">
                    <a16:creationId xmlns:a16="http://schemas.microsoft.com/office/drawing/2014/main" id="{8FA06198-70D4-4A5A-8BAF-E9C02F3FF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588" name="AutoShape 403">
                <a:extLst>
                  <a:ext uri="{FF2B5EF4-FFF2-40B4-BE49-F238E27FC236}">
                    <a16:creationId xmlns:a16="http://schemas.microsoft.com/office/drawing/2014/main" id="{AB6D71C6-250B-4E6D-A427-B50349E3D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1567" name="Rectangle 404">
              <a:extLst>
                <a:ext uri="{FF2B5EF4-FFF2-40B4-BE49-F238E27FC236}">
                  <a16:creationId xmlns:a16="http://schemas.microsoft.com/office/drawing/2014/main" id="{A23C7414-9CA6-4D96-AE74-A05E2EF11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568" name="Rectangle 405">
              <a:extLst>
                <a:ext uri="{FF2B5EF4-FFF2-40B4-BE49-F238E27FC236}">
                  <a16:creationId xmlns:a16="http://schemas.microsoft.com/office/drawing/2014/main" id="{09F9CDA2-CB39-4267-8C2F-4C88FE401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1569" name="Group 406">
              <a:extLst>
                <a:ext uri="{FF2B5EF4-FFF2-40B4-BE49-F238E27FC236}">
                  <a16:creationId xmlns:a16="http://schemas.microsoft.com/office/drawing/2014/main" id="{C2595EE0-4870-4848-BD9F-ADABAE4E62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1585" name="AutoShape 407">
                <a:extLst>
                  <a:ext uri="{FF2B5EF4-FFF2-40B4-BE49-F238E27FC236}">
                    <a16:creationId xmlns:a16="http://schemas.microsoft.com/office/drawing/2014/main" id="{31F1F282-DEF3-413E-AE77-DC4D92D0F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586" name="AutoShape 408">
                <a:extLst>
                  <a:ext uri="{FF2B5EF4-FFF2-40B4-BE49-F238E27FC236}">
                    <a16:creationId xmlns:a16="http://schemas.microsoft.com/office/drawing/2014/main" id="{EDFF2ABA-6E76-4528-86E9-79623E108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1570" name="Freeform 409">
              <a:extLst>
                <a:ext uri="{FF2B5EF4-FFF2-40B4-BE49-F238E27FC236}">
                  <a16:creationId xmlns:a16="http://schemas.microsoft.com/office/drawing/2014/main" id="{E2C636CB-2327-4E13-A6BD-EB2334CF5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1571" name="Group 410">
              <a:extLst>
                <a:ext uri="{FF2B5EF4-FFF2-40B4-BE49-F238E27FC236}">
                  <a16:creationId xmlns:a16="http://schemas.microsoft.com/office/drawing/2014/main" id="{7C0EE612-DEE8-4ADB-B309-D887492991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1583" name="AutoShape 411">
                <a:extLst>
                  <a:ext uri="{FF2B5EF4-FFF2-40B4-BE49-F238E27FC236}">
                    <a16:creationId xmlns:a16="http://schemas.microsoft.com/office/drawing/2014/main" id="{83747774-A47E-4201-90DB-5BD745FF2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584" name="AutoShape 412">
                <a:extLst>
                  <a:ext uri="{FF2B5EF4-FFF2-40B4-BE49-F238E27FC236}">
                    <a16:creationId xmlns:a16="http://schemas.microsoft.com/office/drawing/2014/main" id="{33B910CE-65EA-4975-85D5-22C2CAE45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1572" name="Rectangle 413">
              <a:extLst>
                <a:ext uri="{FF2B5EF4-FFF2-40B4-BE49-F238E27FC236}">
                  <a16:creationId xmlns:a16="http://schemas.microsoft.com/office/drawing/2014/main" id="{C08A6FB3-DE16-4037-A7A1-56A787E7D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573" name="Freeform 414">
              <a:extLst>
                <a:ext uri="{FF2B5EF4-FFF2-40B4-BE49-F238E27FC236}">
                  <a16:creationId xmlns:a16="http://schemas.microsoft.com/office/drawing/2014/main" id="{73812BE2-DDDD-4BDC-B784-53CFDF178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74" name="Freeform 415">
              <a:extLst>
                <a:ext uri="{FF2B5EF4-FFF2-40B4-BE49-F238E27FC236}">
                  <a16:creationId xmlns:a16="http://schemas.microsoft.com/office/drawing/2014/main" id="{202232C4-9256-45D2-AB39-C56ADD497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75" name="Oval 416">
              <a:extLst>
                <a:ext uri="{FF2B5EF4-FFF2-40B4-BE49-F238E27FC236}">
                  <a16:creationId xmlns:a16="http://schemas.microsoft.com/office/drawing/2014/main" id="{6801FA65-1B98-4B7F-9C55-BA44D0DA1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576" name="Freeform 417">
              <a:extLst>
                <a:ext uri="{FF2B5EF4-FFF2-40B4-BE49-F238E27FC236}">
                  <a16:creationId xmlns:a16="http://schemas.microsoft.com/office/drawing/2014/main" id="{DDAEA9D7-3A07-4385-9F8D-EF472C192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77" name="AutoShape 418">
              <a:extLst>
                <a:ext uri="{FF2B5EF4-FFF2-40B4-BE49-F238E27FC236}">
                  <a16:creationId xmlns:a16="http://schemas.microsoft.com/office/drawing/2014/main" id="{1769CFCB-11C2-4CC2-852C-CBA85A337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578" name="AutoShape 419">
              <a:extLst>
                <a:ext uri="{FF2B5EF4-FFF2-40B4-BE49-F238E27FC236}">
                  <a16:creationId xmlns:a16="http://schemas.microsoft.com/office/drawing/2014/main" id="{8D35C6BF-AD5A-4B6C-AB26-F3C5057C6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579" name="Oval 420">
              <a:extLst>
                <a:ext uri="{FF2B5EF4-FFF2-40B4-BE49-F238E27FC236}">
                  <a16:creationId xmlns:a16="http://schemas.microsoft.com/office/drawing/2014/main" id="{8DF24C47-3B72-4C69-8867-71E80955D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580" name="Oval 421">
              <a:extLst>
                <a:ext uri="{FF2B5EF4-FFF2-40B4-BE49-F238E27FC236}">
                  <a16:creationId xmlns:a16="http://schemas.microsoft.com/office/drawing/2014/main" id="{E3D7133E-65CC-4FB3-A0DB-861F6E7DD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1581" name="Oval 422">
              <a:extLst>
                <a:ext uri="{FF2B5EF4-FFF2-40B4-BE49-F238E27FC236}">
                  <a16:creationId xmlns:a16="http://schemas.microsoft.com/office/drawing/2014/main" id="{DD0A7A3F-220E-40A3-9AE5-783F1C0BC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582" name="Rectangle 423">
              <a:extLst>
                <a:ext uri="{FF2B5EF4-FFF2-40B4-BE49-F238E27FC236}">
                  <a16:creationId xmlns:a16="http://schemas.microsoft.com/office/drawing/2014/main" id="{51F4FAE2-51A8-4F92-8840-DDFF60DD6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1493" name="Group 424">
            <a:extLst>
              <a:ext uri="{FF2B5EF4-FFF2-40B4-BE49-F238E27FC236}">
                <a16:creationId xmlns:a16="http://schemas.microsoft.com/office/drawing/2014/main" id="{30773155-D813-4756-A098-EFDAEBFE0035}"/>
              </a:ext>
            </a:extLst>
          </p:cNvPr>
          <p:cNvGrpSpPr>
            <a:grpSpLocks/>
          </p:cNvGrpSpPr>
          <p:nvPr/>
        </p:nvGrpSpPr>
        <p:grpSpPr bwMode="auto">
          <a:xfrm>
            <a:off x="396875" y="5840413"/>
            <a:ext cx="231775" cy="441325"/>
            <a:chOff x="4140" y="429"/>
            <a:chExt cx="1425" cy="2396"/>
          </a:xfrm>
        </p:grpSpPr>
        <p:sp>
          <p:nvSpPr>
            <p:cNvPr id="101527" name="Freeform 425">
              <a:extLst>
                <a:ext uri="{FF2B5EF4-FFF2-40B4-BE49-F238E27FC236}">
                  <a16:creationId xmlns:a16="http://schemas.microsoft.com/office/drawing/2014/main" id="{E44A65C1-0EB5-4C1C-BC2E-7DB15F370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28" name="Rectangle 426">
              <a:extLst>
                <a:ext uri="{FF2B5EF4-FFF2-40B4-BE49-F238E27FC236}">
                  <a16:creationId xmlns:a16="http://schemas.microsoft.com/office/drawing/2014/main" id="{D2198B6A-7325-4205-8C41-BDA766EE3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529" name="Freeform 427">
              <a:extLst>
                <a:ext uri="{FF2B5EF4-FFF2-40B4-BE49-F238E27FC236}">
                  <a16:creationId xmlns:a16="http://schemas.microsoft.com/office/drawing/2014/main" id="{A5B3260F-FCFB-45C7-BFCD-4FA3AB079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30" name="Freeform 428">
              <a:extLst>
                <a:ext uri="{FF2B5EF4-FFF2-40B4-BE49-F238E27FC236}">
                  <a16:creationId xmlns:a16="http://schemas.microsoft.com/office/drawing/2014/main" id="{79E7981E-0550-436A-A33D-29D11F928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31" name="Rectangle 429">
              <a:extLst>
                <a:ext uri="{FF2B5EF4-FFF2-40B4-BE49-F238E27FC236}">
                  <a16:creationId xmlns:a16="http://schemas.microsoft.com/office/drawing/2014/main" id="{EFCFFFC3-D835-408F-AC62-3EFCF1B9A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1532" name="Group 430">
              <a:extLst>
                <a:ext uri="{FF2B5EF4-FFF2-40B4-BE49-F238E27FC236}">
                  <a16:creationId xmlns:a16="http://schemas.microsoft.com/office/drawing/2014/main" id="{1711CDF1-F663-4E5C-97B2-29BF9045F8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1557" name="AutoShape 431">
                <a:extLst>
                  <a:ext uri="{FF2B5EF4-FFF2-40B4-BE49-F238E27FC236}">
                    <a16:creationId xmlns:a16="http://schemas.microsoft.com/office/drawing/2014/main" id="{D603ED42-64A8-4EA8-83C8-1743BC8C3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558" name="AutoShape 432">
                <a:extLst>
                  <a:ext uri="{FF2B5EF4-FFF2-40B4-BE49-F238E27FC236}">
                    <a16:creationId xmlns:a16="http://schemas.microsoft.com/office/drawing/2014/main" id="{D5FC9FE9-C823-4504-B2BC-8687ED551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1533" name="Rectangle 433">
              <a:extLst>
                <a:ext uri="{FF2B5EF4-FFF2-40B4-BE49-F238E27FC236}">
                  <a16:creationId xmlns:a16="http://schemas.microsoft.com/office/drawing/2014/main" id="{29F27189-4E45-47DF-8848-E3E2E6861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1534" name="Group 434">
              <a:extLst>
                <a:ext uri="{FF2B5EF4-FFF2-40B4-BE49-F238E27FC236}">
                  <a16:creationId xmlns:a16="http://schemas.microsoft.com/office/drawing/2014/main" id="{187D17F1-6311-45CB-B11A-90C241E967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1555" name="AutoShape 435">
                <a:extLst>
                  <a:ext uri="{FF2B5EF4-FFF2-40B4-BE49-F238E27FC236}">
                    <a16:creationId xmlns:a16="http://schemas.microsoft.com/office/drawing/2014/main" id="{96AD152C-4EF8-435F-9CCB-87D0EC6C7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556" name="AutoShape 436">
                <a:extLst>
                  <a:ext uri="{FF2B5EF4-FFF2-40B4-BE49-F238E27FC236}">
                    <a16:creationId xmlns:a16="http://schemas.microsoft.com/office/drawing/2014/main" id="{9BF0088B-0A9E-4280-B5D6-4D37434A3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1535" name="Rectangle 437">
              <a:extLst>
                <a:ext uri="{FF2B5EF4-FFF2-40B4-BE49-F238E27FC236}">
                  <a16:creationId xmlns:a16="http://schemas.microsoft.com/office/drawing/2014/main" id="{A40D6CE6-578C-47AE-A5BA-C2BCE7F19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536" name="Rectangle 438">
              <a:extLst>
                <a:ext uri="{FF2B5EF4-FFF2-40B4-BE49-F238E27FC236}">
                  <a16:creationId xmlns:a16="http://schemas.microsoft.com/office/drawing/2014/main" id="{8996EC85-03E5-4286-8206-70773FD80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1537" name="Group 439">
              <a:extLst>
                <a:ext uri="{FF2B5EF4-FFF2-40B4-BE49-F238E27FC236}">
                  <a16:creationId xmlns:a16="http://schemas.microsoft.com/office/drawing/2014/main" id="{FA87EF34-6B78-4CDA-BB12-4BC006254C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1553" name="AutoShape 440">
                <a:extLst>
                  <a:ext uri="{FF2B5EF4-FFF2-40B4-BE49-F238E27FC236}">
                    <a16:creationId xmlns:a16="http://schemas.microsoft.com/office/drawing/2014/main" id="{57A6F1FF-FDF8-49D2-9F46-9CF149A2A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554" name="AutoShape 441">
                <a:extLst>
                  <a:ext uri="{FF2B5EF4-FFF2-40B4-BE49-F238E27FC236}">
                    <a16:creationId xmlns:a16="http://schemas.microsoft.com/office/drawing/2014/main" id="{34B48561-6FE3-499B-A989-8DEB85C16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1538" name="Freeform 442">
              <a:extLst>
                <a:ext uri="{FF2B5EF4-FFF2-40B4-BE49-F238E27FC236}">
                  <a16:creationId xmlns:a16="http://schemas.microsoft.com/office/drawing/2014/main" id="{D7AF13A1-37EC-4B1C-BE2F-BF06F5767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1539" name="Group 443">
              <a:extLst>
                <a:ext uri="{FF2B5EF4-FFF2-40B4-BE49-F238E27FC236}">
                  <a16:creationId xmlns:a16="http://schemas.microsoft.com/office/drawing/2014/main" id="{A7AA4E37-3585-4F2B-A242-86AA1E357C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1551" name="AutoShape 444">
                <a:extLst>
                  <a:ext uri="{FF2B5EF4-FFF2-40B4-BE49-F238E27FC236}">
                    <a16:creationId xmlns:a16="http://schemas.microsoft.com/office/drawing/2014/main" id="{31253DC8-5555-47C0-8E95-F29F2C424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552" name="AutoShape 445">
                <a:extLst>
                  <a:ext uri="{FF2B5EF4-FFF2-40B4-BE49-F238E27FC236}">
                    <a16:creationId xmlns:a16="http://schemas.microsoft.com/office/drawing/2014/main" id="{9BE6303B-4069-4026-AFC5-0630597C6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1540" name="Rectangle 446">
              <a:extLst>
                <a:ext uri="{FF2B5EF4-FFF2-40B4-BE49-F238E27FC236}">
                  <a16:creationId xmlns:a16="http://schemas.microsoft.com/office/drawing/2014/main" id="{4C8AD700-F900-4F0F-98A1-131F2A88C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541" name="Freeform 447">
              <a:extLst>
                <a:ext uri="{FF2B5EF4-FFF2-40B4-BE49-F238E27FC236}">
                  <a16:creationId xmlns:a16="http://schemas.microsoft.com/office/drawing/2014/main" id="{95265841-136E-4069-B7C2-7F865DAB1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42" name="Freeform 448">
              <a:extLst>
                <a:ext uri="{FF2B5EF4-FFF2-40B4-BE49-F238E27FC236}">
                  <a16:creationId xmlns:a16="http://schemas.microsoft.com/office/drawing/2014/main" id="{A65338F1-1202-44AD-91B3-92AB2B445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43" name="Oval 449">
              <a:extLst>
                <a:ext uri="{FF2B5EF4-FFF2-40B4-BE49-F238E27FC236}">
                  <a16:creationId xmlns:a16="http://schemas.microsoft.com/office/drawing/2014/main" id="{794B77A3-B4AD-473A-A08F-0D11A1CC6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544" name="Freeform 450">
              <a:extLst>
                <a:ext uri="{FF2B5EF4-FFF2-40B4-BE49-F238E27FC236}">
                  <a16:creationId xmlns:a16="http://schemas.microsoft.com/office/drawing/2014/main" id="{88AEC5D4-668F-479E-9781-5FC6065D1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45" name="AutoShape 451">
              <a:extLst>
                <a:ext uri="{FF2B5EF4-FFF2-40B4-BE49-F238E27FC236}">
                  <a16:creationId xmlns:a16="http://schemas.microsoft.com/office/drawing/2014/main" id="{6F5684FF-B589-4ECC-8048-D8980330D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546" name="AutoShape 452">
              <a:extLst>
                <a:ext uri="{FF2B5EF4-FFF2-40B4-BE49-F238E27FC236}">
                  <a16:creationId xmlns:a16="http://schemas.microsoft.com/office/drawing/2014/main" id="{2DF5D3F5-5721-4E74-8ED0-3907411D6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547" name="Oval 453">
              <a:extLst>
                <a:ext uri="{FF2B5EF4-FFF2-40B4-BE49-F238E27FC236}">
                  <a16:creationId xmlns:a16="http://schemas.microsoft.com/office/drawing/2014/main" id="{C0CF435C-6A18-4959-AA43-FDCDF7FE4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548" name="Oval 454">
              <a:extLst>
                <a:ext uri="{FF2B5EF4-FFF2-40B4-BE49-F238E27FC236}">
                  <a16:creationId xmlns:a16="http://schemas.microsoft.com/office/drawing/2014/main" id="{5CC270E6-AEDA-47F1-9F11-1B90F15CD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1549" name="Oval 455">
              <a:extLst>
                <a:ext uri="{FF2B5EF4-FFF2-40B4-BE49-F238E27FC236}">
                  <a16:creationId xmlns:a16="http://schemas.microsoft.com/office/drawing/2014/main" id="{F4364A9A-D46A-4688-94E2-F4BB5EBE1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550" name="Rectangle 456">
              <a:extLst>
                <a:ext uri="{FF2B5EF4-FFF2-40B4-BE49-F238E27FC236}">
                  <a16:creationId xmlns:a16="http://schemas.microsoft.com/office/drawing/2014/main" id="{EB497403-1284-4E88-89EA-77E438011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1494" name="Group 457">
            <a:extLst>
              <a:ext uri="{FF2B5EF4-FFF2-40B4-BE49-F238E27FC236}">
                <a16:creationId xmlns:a16="http://schemas.microsoft.com/office/drawing/2014/main" id="{694DDAD5-086F-4036-99F0-6C22A5DA3559}"/>
              </a:ext>
            </a:extLst>
          </p:cNvPr>
          <p:cNvGrpSpPr>
            <a:grpSpLocks/>
          </p:cNvGrpSpPr>
          <p:nvPr/>
        </p:nvGrpSpPr>
        <p:grpSpPr bwMode="auto">
          <a:xfrm>
            <a:off x="2411413" y="3835400"/>
            <a:ext cx="231775" cy="441325"/>
            <a:chOff x="4140" y="429"/>
            <a:chExt cx="1425" cy="2396"/>
          </a:xfrm>
        </p:grpSpPr>
        <p:sp>
          <p:nvSpPr>
            <p:cNvPr id="101495" name="Freeform 458">
              <a:extLst>
                <a:ext uri="{FF2B5EF4-FFF2-40B4-BE49-F238E27FC236}">
                  <a16:creationId xmlns:a16="http://schemas.microsoft.com/office/drawing/2014/main" id="{F8F0B9CB-1BC9-4D2B-9A16-001C16EE9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96" name="Rectangle 459">
              <a:extLst>
                <a:ext uri="{FF2B5EF4-FFF2-40B4-BE49-F238E27FC236}">
                  <a16:creationId xmlns:a16="http://schemas.microsoft.com/office/drawing/2014/main" id="{F8FAA773-03A3-4A0E-89A3-CB5C8DC1E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497" name="Freeform 460">
              <a:extLst>
                <a:ext uri="{FF2B5EF4-FFF2-40B4-BE49-F238E27FC236}">
                  <a16:creationId xmlns:a16="http://schemas.microsoft.com/office/drawing/2014/main" id="{D0743640-5E05-4734-BA16-6DB33CB9A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98" name="Freeform 461">
              <a:extLst>
                <a:ext uri="{FF2B5EF4-FFF2-40B4-BE49-F238E27FC236}">
                  <a16:creationId xmlns:a16="http://schemas.microsoft.com/office/drawing/2014/main" id="{0E2F227C-12C4-45EB-BFA8-E24351B25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99" name="Rectangle 462">
              <a:extLst>
                <a:ext uri="{FF2B5EF4-FFF2-40B4-BE49-F238E27FC236}">
                  <a16:creationId xmlns:a16="http://schemas.microsoft.com/office/drawing/2014/main" id="{BDF4A981-4FF4-4947-93BA-CF5E9B4A3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1500" name="Group 463">
              <a:extLst>
                <a:ext uri="{FF2B5EF4-FFF2-40B4-BE49-F238E27FC236}">
                  <a16:creationId xmlns:a16="http://schemas.microsoft.com/office/drawing/2014/main" id="{21FAACBA-0A17-4D5C-BB1C-9C8FBFBDEF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1525" name="AutoShape 464">
                <a:extLst>
                  <a:ext uri="{FF2B5EF4-FFF2-40B4-BE49-F238E27FC236}">
                    <a16:creationId xmlns:a16="http://schemas.microsoft.com/office/drawing/2014/main" id="{A8C18FCC-6575-44E1-8B14-E3D4A2BDC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526" name="AutoShape 465">
                <a:extLst>
                  <a:ext uri="{FF2B5EF4-FFF2-40B4-BE49-F238E27FC236}">
                    <a16:creationId xmlns:a16="http://schemas.microsoft.com/office/drawing/2014/main" id="{A348B4C5-1284-43C0-969F-BF9FF0A57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1501" name="Rectangle 466">
              <a:extLst>
                <a:ext uri="{FF2B5EF4-FFF2-40B4-BE49-F238E27FC236}">
                  <a16:creationId xmlns:a16="http://schemas.microsoft.com/office/drawing/2014/main" id="{2D3DFCD5-9861-4F43-AD02-D2F35D045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1502" name="Group 467">
              <a:extLst>
                <a:ext uri="{FF2B5EF4-FFF2-40B4-BE49-F238E27FC236}">
                  <a16:creationId xmlns:a16="http://schemas.microsoft.com/office/drawing/2014/main" id="{F80A6D5F-649E-4CAC-885C-3CC3D301B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1523" name="AutoShape 468">
                <a:extLst>
                  <a:ext uri="{FF2B5EF4-FFF2-40B4-BE49-F238E27FC236}">
                    <a16:creationId xmlns:a16="http://schemas.microsoft.com/office/drawing/2014/main" id="{18910890-0CCF-4A4B-B27E-0048EF24A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524" name="AutoShape 469">
                <a:extLst>
                  <a:ext uri="{FF2B5EF4-FFF2-40B4-BE49-F238E27FC236}">
                    <a16:creationId xmlns:a16="http://schemas.microsoft.com/office/drawing/2014/main" id="{288A6C64-FD49-4B7B-B8E6-8FB0FEF1D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1503" name="Rectangle 470">
              <a:extLst>
                <a:ext uri="{FF2B5EF4-FFF2-40B4-BE49-F238E27FC236}">
                  <a16:creationId xmlns:a16="http://schemas.microsoft.com/office/drawing/2014/main" id="{36A3EE9B-592F-48C0-AB1D-3236B0954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504" name="Rectangle 471">
              <a:extLst>
                <a:ext uri="{FF2B5EF4-FFF2-40B4-BE49-F238E27FC236}">
                  <a16:creationId xmlns:a16="http://schemas.microsoft.com/office/drawing/2014/main" id="{D33F4E35-77F0-42BE-B5EA-64584D317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1505" name="Group 472">
              <a:extLst>
                <a:ext uri="{FF2B5EF4-FFF2-40B4-BE49-F238E27FC236}">
                  <a16:creationId xmlns:a16="http://schemas.microsoft.com/office/drawing/2014/main" id="{8C53C6C1-D843-4A8F-AEDF-77913D0C6B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1521" name="AutoShape 473">
                <a:extLst>
                  <a:ext uri="{FF2B5EF4-FFF2-40B4-BE49-F238E27FC236}">
                    <a16:creationId xmlns:a16="http://schemas.microsoft.com/office/drawing/2014/main" id="{CCA5EC86-1DA7-4ED0-BF4E-E33479A63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522" name="AutoShape 474">
                <a:extLst>
                  <a:ext uri="{FF2B5EF4-FFF2-40B4-BE49-F238E27FC236}">
                    <a16:creationId xmlns:a16="http://schemas.microsoft.com/office/drawing/2014/main" id="{79E6008C-216B-4B90-9F1D-56FDB0CF4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1506" name="Freeform 475">
              <a:extLst>
                <a:ext uri="{FF2B5EF4-FFF2-40B4-BE49-F238E27FC236}">
                  <a16:creationId xmlns:a16="http://schemas.microsoft.com/office/drawing/2014/main" id="{B4C3D52E-D98E-4E6F-AF5E-14271566F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1507" name="Group 476">
              <a:extLst>
                <a:ext uri="{FF2B5EF4-FFF2-40B4-BE49-F238E27FC236}">
                  <a16:creationId xmlns:a16="http://schemas.microsoft.com/office/drawing/2014/main" id="{D04E5C46-AA50-40CF-8CD5-80169A5473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1519" name="AutoShape 477">
                <a:extLst>
                  <a:ext uri="{FF2B5EF4-FFF2-40B4-BE49-F238E27FC236}">
                    <a16:creationId xmlns:a16="http://schemas.microsoft.com/office/drawing/2014/main" id="{5CDD22D9-CB31-4821-BB38-F2C80CC56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520" name="AutoShape 478">
                <a:extLst>
                  <a:ext uri="{FF2B5EF4-FFF2-40B4-BE49-F238E27FC236}">
                    <a16:creationId xmlns:a16="http://schemas.microsoft.com/office/drawing/2014/main" id="{BA198F7F-ECF5-4E80-BEC4-9F421344B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1508" name="Rectangle 479">
              <a:extLst>
                <a:ext uri="{FF2B5EF4-FFF2-40B4-BE49-F238E27FC236}">
                  <a16:creationId xmlns:a16="http://schemas.microsoft.com/office/drawing/2014/main" id="{2E01B698-FF66-4860-BE61-F0EAC4E22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509" name="Freeform 480">
              <a:extLst>
                <a:ext uri="{FF2B5EF4-FFF2-40B4-BE49-F238E27FC236}">
                  <a16:creationId xmlns:a16="http://schemas.microsoft.com/office/drawing/2014/main" id="{243D1957-8995-47B2-ACA1-7C47DD135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10" name="Freeform 481">
              <a:extLst>
                <a:ext uri="{FF2B5EF4-FFF2-40B4-BE49-F238E27FC236}">
                  <a16:creationId xmlns:a16="http://schemas.microsoft.com/office/drawing/2014/main" id="{B0D673FC-01F4-499D-9DD3-B36A4050C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11" name="Oval 482">
              <a:extLst>
                <a:ext uri="{FF2B5EF4-FFF2-40B4-BE49-F238E27FC236}">
                  <a16:creationId xmlns:a16="http://schemas.microsoft.com/office/drawing/2014/main" id="{037D7F13-A469-4C14-A433-0873AADB1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512" name="Freeform 483">
              <a:extLst>
                <a:ext uri="{FF2B5EF4-FFF2-40B4-BE49-F238E27FC236}">
                  <a16:creationId xmlns:a16="http://schemas.microsoft.com/office/drawing/2014/main" id="{92E64F9E-9237-4FE2-B89D-7BF0F9B51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13" name="AutoShape 484">
              <a:extLst>
                <a:ext uri="{FF2B5EF4-FFF2-40B4-BE49-F238E27FC236}">
                  <a16:creationId xmlns:a16="http://schemas.microsoft.com/office/drawing/2014/main" id="{25039DBF-3CB5-4D07-BBF6-61E9969DA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514" name="AutoShape 485">
              <a:extLst>
                <a:ext uri="{FF2B5EF4-FFF2-40B4-BE49-F238E27FC236}">
                  <a16:creationId xmlns:a16="http://schemas.microsoft.com/office/drawing/2014/main" id="{F8A03A6E-963C-4936-AB61-5CE8CCC56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515" name="Oval 486">
              <a:extLst>
                <a:ext uri="{FF2B5EF4-FFF2-40B4-BE49-F238E27FC236}">
                  <a16:creationId xmlns:a16="http://schemas.microsoft.com/office/drawing/2014/main" id="{BBDF8856-E34F-4853-8ECD-C883CFA85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516" name="Oval 487">
              <a:extLst>
                <a:ext uri="{FF2B5EF4-FFF2-40B4-BE49-F238E27FC236}">
                  <a16:creationId xmlns:a16="http://schemas.microsoft.com/office/drawing/2014/main" id="{9FB02566-162B-4852-9F6B-F70DD8538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1517" name="Oval 488">
              <a:extLst>
                <a:ext uri="{FF2B5EF4-FFF2-40B4-BE49-F238E27FC236}">
                  <a16:creationId xmlns:a16="http://schemas.microsoft.com/office/drawing/2014/main" id="{65C5A847-A4CD-4252-964B-A58206D34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518" name="Rectangle 489">
              <a:extLst>
                <a:ext uri="{FF2B5EF4-FFF2-40B4-BE49-F238E27FC236}">
                  <a16:creationId xmlns:a16="http://schemas.microsoft.com/office/drawing/2014/main" id="{890CD748-0D07-49D6-A6BC-6AB0FF8F0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5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5156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Footer Placeholder 5">
            <a:extLst>
              <a:ext uri="{FF2B5EF4-FFF2-40B4-BE49-F238E27FC236}">
                <a16:creationId xmlns:a16="http://schemas.microsoft.com/office/drawing/2014/main" id="{F079C64B-EC88-4692-B846-A85BC969F0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102403" name="Slide Number Placeholder 6">
            <a:extLst>
              <a:ext uri="{FF2B5EF4-FFF2-40B4-BE49-F238E27FC236}">
                <a16:creationId xmlns:a16="http://schemas.microsoft.com/office/drawing/2014/main" id="{2254586D-3F33-4F68-A267-85C073692C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67DAA025-06C5-4BE4-B0B4-8B42AB97CA3A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02404" name="Rectangle 3">
            <a:extLst>
              <a:ext uri="{FF2B5EF4-FFF2-40B4-BE49-F238E27FC236}">
                <a16:creationId xmlns:a16="http://schemas.microsoft.com/office/drawing/2014/main" id="{3FF19009-7DED-4C32-A46F-A516E2432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75" y="5153025"/>
            <a:ext cx="8267700" cy="4095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2405" name="Rectangle 4">
            <a:extLst>
              <a:ext uri="{FF2B5EF4-FFF2-40B4-BE49-F238E27FC236}">
                <a16:creationId xmlns:a16="http://schemas.microsoft.com/office/drawing/2014/main" id="{F9EC90C2-B911-40D5-AC76-3B547B8B0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763" y="4367213"/>
            <a:ext cx="7781925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SzPct val="65000"/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FF0000"/>
                </a:solidFill>
              </a:rPr>
              <a:t>another </a:t>
            </a:r>
            <a:r>
              <a:rPr lang="ja-JP" altLang="en-US" sz="2800">
                <a:solidFill>
                  <a:srgbClr val="FF0000"/>
                </a:solidFill>
              </a:rPr>
              <a:t>“</a:t>
            </a:r>
            <a:r>
              <a:rPr lang="en-US" altLang="ja-JP" sz="2800">
                <a:solidFill>
                  <a:srgbClr val="FF0000"/>
                </a:solidFill>
              </a:rPr>
              <a:t>cost</a:t>
            </a:r>
            <a:r>
              <a:rPr lang="ja-JP" altLang="en-US" sz="2800">
                <a:solidFill>
                  <a:srgbClr val="FF0000"/>
                </a:solidFill>
              </a:rPr>
              <a:t>”</a:t>
            </a:r>
            <a:r>
              <a:rPr lang="en-US" altLang="ja-JP" sz="2800">
                <a:solidFill>
                  <a:srgbClr val="FF0000"/>
                </a:solidFill>
              </a:rPr>
              <a:t> of congestion:</a:t>
            </a:r>
            <a:r>
              <a:rPr lang="en-US" altLang="ja-JP" sz="2800"/>
              <a:t> </a:t>
            </a:r>
          </a:p>
          <a:p>
            <a:r>
              <a:rPr lang="en-US" altLang="en-US" sz="2800"/>
              <a:t>when packet dropped, any </a:t>
            </a:r>
            <a:r>
              <a:rPr lang="ja-JP" altLang="en-US" sz="2800"/>
              <a:t>“</a:t>
            </a:r>
            <a:r>
              <a:rPr lang="en-US" altLang="ja-JP" sz="2800"/>
              <a:t>upstream transmission capacity used for that packet was wasted!</a:t>
            </a:r>
            <a:endParaRPr lang="en-US" altLang="en-US" sz="2800"/>
          </a:p>
        </p:txBody>
      </p:sp>
      <p:sp>
        <p:nvSpPr>
          <p:cNvPr id="102406" name="Line 8">
            <a:extLst>
              <a:ext uri="{FF2B5EF4-FFF2-40B4-BE49-F238E27FC236}">
                <a16:creationId xmlns:a16="http://schemas.microsoft.com/office/drawing/2014/main" id="{197D5262-8E81-429C-9880-0A909D9BC1E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11863" y="2141538"/>
            <a:ext cx="403225" cy="4524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07" name="Line 9">
            <a:extLst>
              <a:ext uri="{FF2B5EF4-FFF2-40B4-BE49-F238E27FC236}">
                <a16:creationId xmlns:a16="http://schemas.microsoft.com/office/drawing/2014/main" id="{351CC158-6DDA-46E3-B843-F35DC6EAA3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23000" y="2141538"/>
            <a:ext cx="19208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2408" name="Group 51">
            <a:extLst>
              <a:ext uri="{FF2B5EF4-FFF2-40B4-BE49-F238E27FC236}">
                <a16:creationId xmlns:a16="http://schemas.microsoft.com/office/drawing/2014/main" id="{29001515-55CC-4787-BBF9-C2E6CDF43E64}"/>
              </a:ext>
            </a:extLst>
          </p:cNvPr>
          <p:cNvGrpSpPr>
            <a:grpSpLocks/>
          </p:cNvGrpSpPr>
          <p:nvPr/>
        </p:nvGrpSpPr>
        <p:grpSpPr bwMode="auto">
          <a:xfrm>
            <a:off x="5984875" y="1609725"/>
            <a:ext cx="285750" cy="473075"/>
            <a:chOff x="12762" y="10336"/>
            <a:chExt cx="1027" cy="1700"/>
          </a:xfrm>
        </p:grpSpPr>
        <p:sp>
          <p:nvSpPr>
            <p:cNvPr id="102555" name="Rectangle 52">
              <a:extLst>
                <a:ext uri="{FF2B5EF4-FFF2-40B4-BE49-F238E27FC236}">
                  <a16:creationId xmlns:a16="http://schemas.microsoft.com/office/drawing/2014/main" id="{B34F8466-7555-472B-B1E3-4FF5DEB0C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2556" name="Rectangle 53">
              <a:extLst>
                <a:ext uri="{FF2B5EF4-FFF2-40B4-BE49-F238E27FC236}">
                  <a16:creationId xmlns:a16="http://schemas.microsoft.com/office/drawing/2014/main" id="{9CADCBCF-93EE-4C6B-B526-5B219A110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2557" name="Line 54">
              <a:extLst>
                <a:ext uri="{FF2B5EF4-FFF2-40B4-BE49-F238E27FC236}">
                  <a16:creationId xmlns:a16="http://schemas.microsoft.com/office/drawing/2014/main" id="{C568ED88-1046-4578-9A58-85650F7ED5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8" name="Line 55">
              <a:extLst>
                <a:ext uri="{FF2B5EF4-FFF2-40B4-BE49-F238E27FC236}">
                  <a16:creationId xmlns:a16="http://schemas.microsoft.com/office/drawing/2014/main" id="{E35C6A28-BEE4-4B3A-89F2-98503D267D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9" name="Line 56">
              <a:extLst>
                <a:ext uri="{FF2B5EF4-FFF2-40B4-BE49-F238E27FC236}">
                  <a16:creationId xmlns:a16="http://schemas.microsoft.com/office/drawing/2014/main" id="{607DB9BA-55AA-4F2F-B6B1-FA7AAC858F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0" name="Line 57">
              <a:extLst>
                <a:ext uri="{FF2B5EF4-FFF2-40B4-BE49-F238E27FC236}">
                  <a16:creationId xmlns:a16="http://schemas.microsoft.com/office/drawing/2014/main" id="{B523A462-E788-4776-892A-1807693BF9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409" name="Line 60">
            <a:extLst>
              <a:ext uri="{FF2B5EF4-FFF2-40B4-BE49-F238E27FC236}">
                <a16:creationId xmlns:a16="http://schemas.microsoft.com/office/drawing/2014/main" id="{FF0A6A6E-A42A-4429-A96D-41FF9CD82B8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19725" y="3175000"/>
            <a:ext cx="638175" cy="63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2410" name="Group 102">
            <a:extLst>
              <a:ext uri="{FF2B5EF4-FFF2-40B4-BE49-F238E27FC236}">
                <a16:creationId xmlns:a16="http://schemas.microsoft.com/office/drawing/2014/main" id="{FC817A27-2605-47BD-808A-6BEDC8E7AF24}"/>
              </a:ext>
            </a:extLst>
          </p:cNvPr>
          <p:cNvGrpSpPr>
            <a:grpSpLocks/>
          </p:cNvGrpSpPr>
          <p:nvPr/>
        </p:nvGrpSpPr>
        <p:grpSpPr bwMode="auto">
          <a:xfrm>
            <a:off x="5106988" y="2638425"/>
            <a:ext cx="285750" cy="473075"/>
            <a:chOff x="12762" y="10336"/>
            <a:chExt cx="1027" cy="1700"/>
          </a:xfrm>
        </p:grpSpPr>
        <p:sp>
          <p:nvSpPr>
            <p:cNvPr id="102549" name="Rectangle 103">
              <a:extLst>
                <a:ext uri="{FF2B5EF4-FFF2-40B4-BE49-F238E27FC236}">
                  <a16:creationId xmlns:a16="http://schemas.microsoft.com/office/drawing/2014/main" id="{C726A1D1-34FC-4DAE-A41B-3BFA4115F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2550" name="Rectangle 104">
              <a:extLst>
                <a:ext uri="{FF2B5EF4-FFF2-40B4-BE49-F238E27FC236}">
                  <a16:creationId xmlns:a16="http://schemas.microsoft.com/office/drawing/2014/main" id="{C45923D8-97AD-4EB0-8AF2-10A6CD68D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2551" name="Line 105">
              <a:extLst>
                <a:ext uri="{FF2B5EF4-FFF2-40B4-BE49-F238E27FC236}">
                  <a16:creationId xmlns:a16="http://schemas.microsoft.com/office/drawing/2014/main" id="{7A97E8C8-C38D-4EBC-90D9-15A6D7CD1F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2" name="Line 106">
              <a:extLst>
                <a:ext uri="{FF2B5EF4-FFF2-40B4-BE49-F238E27FC236}">
                  <a16:creationId xmlns:a16="http://schemas.microsoft.com/office/drawing/2014/main" id="{DED848B1-A4C3-481B-B41B-A3FE0BBC13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3" name="Line 107">
              <a:extLst>
                <a:ext uri="{FF2B5EF4-FFF2-40B4-BE49-F238E27FC236}">
                  <a16:creationId xmlns:a16="http://schemas.microsoft.com/office/drawing/2014/main" id="{7053088D-033C-48C3-8338-64FFE059A5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4" name="Line 108">
              <a:extLst>
                <a:ext uri="{FF2B5EF4-FFF2-40B4-BE49-F238E27FC236}">
                  <a16:creationId xmlns:a16="http://schemas.microsoft.com/office/drawing/2014/main" id="{0397BADE-D746-4271-87E4-5A782608EA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411" name="Line 110">
            <a:extLst>
              <a:ext uri="{FF2B5EF4-FFF2-40B4-BE49-F238E27FC236}">
                <a16:creationId xmlns:a16="http://schemas.microsoft.com/office/drawing/2014/main" id="{B22D6840-892A-4D81-9C1D-D7FB5C6A0B0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23000" y="2365375"/>
            <a:ext cx="3175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12" name="Line 111">
            <a:extLst>
              <a:ext uri="{FF2B5EF4-FFF2-40B4-BE49-F238E27FC236}">
                <a16:creationId xmlns:a16="http://schemas.microsoft.com/office/drawing/2014/main" id="{749113A7-16DC-4412-9355-7E0E0925C3F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02463" y="2374900"/>
            <a:ext cx="339725" cy="47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13" name="Line 112">
            <a:extLst>
              <a:ext uri="{FF2B5EF4-FFF2-40B4-BE49-F238E27FC236}">
                <a16:creationId xmlns:a16="http://schemas.microsoft.com/office/drawing/2014/main" id="{2FA335A8-D4D8-4DA3-B661-8F66D932C88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77063" y="2151063"/>
            <a:ext cx="566737" cy="6762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14" name="Line 113">
            <a:extLst>
              <a:ext uri="{FF2B5EF4-FFF2-40B4-BE49-F238E27FC236}">
                <a16:creationId xmlns:a16="http://schemas.microsoft.com/office/drawing/2014/main" id="{4C259F99-3200-4505-B289-7AD4637BDA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24750" y="2160588"/>
            <a:ext cx="19208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2415" name="Group 154">
            <a:extLst>
              <a:ext uri="{FF2B5EF4-FFF2-40B4-BE49-F238E27FC236}">
                <a16:creationId xmlns:a16="http://schemas.microsoft.com/office/drawing/2014/main" id="{4B67DB77-B811-4F5A-832F-B44C6AA0E349}"/>
              </a:ext>
            </a:extLst>
          </p:cNvPr>
          <p:cNvGrpSpPr>
            <a:grpSpLocks/>
          </p:cNvGrpSpPr>
          <p:nvPr/>
        </p:nvGrpSpPr>
        <p:grpSpPr bwMode="auto">
          <a:xfrm>
            <a:off x="7662863" y="1679575"/>
            <a:ext cx="284162" cy="471488"/>
            <a:chOff x="12762" y="10336"/>
            <a:chExt cx="1027" cy="1700"/>
          </a:xfrm>
        </p:grpSpPr>
        <p:sp>
          <p:nvSpPr>
            <p:cNvPr id="102543" name="Rectangle 155">
              <a:extLst>
                <a:ext uri="{FF2B5EF4-FFF2-40B4-BE49-F238E27FC236}">
                  <a16:creationId xmlns:a16="http://schemas.microsoft.com/office/drawing/2014/main" id="{22A4F7AC-05C9-441D-B072-B33DD5B90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2544" name="Rectangle 156">
              <a:extLst>
                <a:ext uri="{FF2B5EF4-FFF2-40B4-BE49-F238E27FC236}">
                  <a16:creationId xmlns:a16="http://schemas.microsoft.com/office/drawing/2014/main" id="{53BB0014-4396-495C-BB8C-60DCCAB6A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2545" name="Line 157">
              <a:extLst>
                <a:ext uri="{FF2B5EF4-FFF2-40B4-BE49-F238E27FC236}">
                  <a16:creationId xmlns:a16="http://schemas.microsoft.com/office/drawing/2014/main" id="{CC2EEAA1-7596-4D6E-8163-ED88D1E8B9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6" name="Line 158">
              <a:extLst>
                <a:ext uri="{FF2B5EF4-FFF2-40B4-BE49-F238E27FC236}">
                  <a16:creationId xmlns:a16="http://schemas.microsoft.com/office/drawing/2014/main" id="{09C3FDA6-3694-4881-8F8C-0CC4F9AC9F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7" name="Line 159">
              <a:extLst>
                <a:ext uri="{FF2B5EF4-FFF2-40B4-BE49-F238E27FC236}">
                  <a16:creationId xmlns:a16="http://schemas.microsoft.com/office/drawing/2014/main" id="{8EEAEB2A-E42A-4C08-8C8E-49EEA81BC8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8" name="Line 160">
              <a:extLst>
                <a:ext uri="{FF2B5EF4-FFF2-40B4-BE49-F238E27FC236}">
                  <a16:creationId xmlns:a16="http://schemas.microsoft.com/office/drawing/2014/main" id="{95DFE59E-9CC6-44BA-A90F-E44C847BC1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16" name="Group 201">
            <a:extLst>
              <a:ext uri="{FF2B5EF4-FFF2-40B4-BE49-F238E27FC236}">
                <a16:creationId xmlns:a16="http://schemas.microsoft.com/office/drawing/2014/main" id="{86363A65-F26F-4013-A326-8AA8A2D37244}"/>
              </a:ext>
            </a:extLst>
          </p:cNvPr>
          <p:cNvGrpSpPr>
            <a:grpSpLocks/>
          </p:cNvGrpSpPr>
          <p:nvPr/>
        </p:nvGrpSpPr>
        <p:grpSpPr bwMode="auto">
          <a:xfrm>
            <a:off x="7450138" y="2762250"/>
            <a:ext cx="282575" cy="471488"/>
            <a:chOff x="12762" y="10336"/>
            <a:chExt cx="1027" cy="1700"/>
          </a:xfrm>
        </p:grpSpPr>
        <p:sp>
          <p:nvSpPr>
            <p:cNvPr id="102537" name="Rectangle 202">
              <a:extLst>
                <a:ext uri="{FF2B5EF4-FFF2-40B4-BE49-F238E27FC236}">
                  <a16:creationId xmlns:a16="http://schemas.microsoft.com/office/drawing/2014/main" id="{C49D44E8-4A3E-463C-9E96-62C81AD0D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4" y="10394"/>
              <a:ext cx="965" cy="1642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2538" name="Rectangle 203">
              <a:extLst>
                <a:ext uri="{FF2B5EF4-FFF2-40B4-BE49-F238E27FC236}">
                  <a16:creationId xmlns:a16="http://schemas.microsoft.com/office/drawing/2014/main" id="{948B9B2A-891A-41A0-8277-18CDBBEC0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6" y="10336"/>
              <a:ext cx="965" cy="164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2539" name="Line 204">
              <a:extLst>
                <a:ext uri="{FF2B5EF4-FFF2-40B4-BE49-F238E27FC236}">
                  <a16:creationId xmlns:a16="http://schemas.microsoft.com/office/drawing/2014/main" id="{896252E8-9AAF-4117-A3F1-90818D31B7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6" y="10682"/>
              <a:ext cx="965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0" name="Line 205">
              <a:extLst>
                <a:ext uri="{FF2B5EF4-FFF2-40B4-BE49-F238E27FC236}">
                  <a16:creationId xmlns:a16="http://schemas.microsoft.com/office/drawing/2014/main" id="{47B7E17E-15BE-4520-9E29-31D4D2F81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0" y="11042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1" name="Line 206">
              <a:extLst>
                <a:ext uri="{FF2B5EF4-FFF2-40B4-BE49-F238E27FC236}">
                  <a16:creationId xmlns:a16="http://schemas.microsoft.com/office/drawing/2014/main" id="{18AC9F67-9DD4-4FA7-A806-5D16F6449F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4" y="11374"/>
              <a:ext cx="9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2" name="Line 207">
              <a:extLst>
                <a:ext uri="{FF2B5EF4-FFF2-40B4-BE49-F238E27FC236}">
                  <a16:creationId xmlns:a16="http://schemas.microsoft.com/office/drawing/2014/main" id="{AC9170D1-8517-4CB1-8A35-E3B82C1E8B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2" y="11675"/>
              <a:ext cx="967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17" name="Group 212">
            <a:extLst>
              <a:ext uri="{FF2B5EF4-FFF2-40B4-BE49-F238E27FC236}">
                <a16:creationId xmlns:a16="http://schemas.microsoft.com/office/drawing/2014/main" id="{75471DF0-5B63-47AB-9C04-F9FBB7AE5BD6}"/>
              </a:ext>
            </a:extLst>
          </p:cNvPr>
          <p:cNvGrpSpPr>
            <a:grpSpLocks/>
          </p:cNvGrpSpPr>
          <p:nvPr/>
        </p:nvGrpSpPr>
        <p:grpSpPr bwMode="auto">
          <a:xfrm>
            <a:off x="6527800" y="2244725"/>
            <a:ext cx="469900" cy="219075"/>
            <a:chOff x="9542" y="11900"/>
            <a:chExt cx="1624" cy="640"/>
          </a:xfrm>
        </p:grpSpPr>
        <p:sp>
          <p:nvSpPr>
            <p:cNvPr id="102515" name="Oval 213">
              <a:extLst>
                <a:ext uri="{FF2B5EF4-FFF2-40B4-BE49-F238E27FC236}">
                  <a16:creationId xmlns:a16="http://schemas.microsoft.com/office/drawing/2014/main" id="{AD58D18A-F1D8-4781-926C-6A29FDC76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57" y="12185"/>
              <a:ext cx="1608" cy="355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2516" name="Line 214">
              <a:extLst>
                <a:ext uri="{FF2B5EF4-FFF2-40B4-BE49-F238E27FC236}">
                  <a16:creationId xmlns:a16="http://schemas.microsoft.com/office/drawing/2014/main" id="{7843EA5D-1ADC-4BA3-AA43-B04EF5F39D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57" y="12156"/>
              <a:ext cx="1" cy="21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517" name="Line 215">
              <a:extLst>
                <a:ext uri="{FF2B5EF4-FFF2-40B4-BE49-F238E27FC236}">
                  <a16:creationId xmlns:a16="http://schemas.microsoft.com/office/drawing/2014/main" id="{F357AE76-EB39-4135-9050-68FB3E66DE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165" y="12156"/>
              <a:ext cx="1" cy="219"/>
            </a:xfrm>
            <a:prstGeom prst="line">
              <a:avLst/>
            </a:prstGeom>
            <a:noFill/>
            <a:ln w="1270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518" name="Rectangle 216">
              <a:extLst>
                <a:ext uri="{FF2B5EF4-FFF2-40B4-BE49-F238E27FC236}">
                  <a16:creationId xmlns:a16="http://schemas.microsoft.com/office/drawing/2014/main" id="{7A5B1AEF-371D-4F5F-8F00-9380F0035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57" y="12156"/>
              <a:ext cx="381" cy="215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000">
                <a:solidFill>
                  <a:schemeClr val="tx2"/>
                </a:solidFill>
                <a:latin typeface="Comic Sans MS" panose="030F0702030302020204" pitchFamily="66" charset="0"/>
              </a:endParaRPr>
            </a:p>
          </p:txBody>
        </p:sp>
        <p:sp>
          <p:nvSpPr>
            <p:cNvPr id="102519" name="Rectangle 217">
              <a:extLst>
                <a:ext uri="{FF2B5EF4-FFF2-40B4-BE49-F238E27FC236}">
                  <a16:creationId xmlns:a16="http://schemas.microsoft.com/office/drawing/2014/main" id="{EB7F3840-D5F9-4BB1-9262-D05C34EF3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9" y="12141"/>
              <a:ext cx="486" cy="215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000">
                <a:solidFill>
                  <a:schemeClr val="tx2"/>
                </a:solidFill>
                <a:latin typeface="Comic Sans MS" panose="030F0702030302020204" pitchFamily="66" charset="0"/>
              </a:endParaRPr>
            </a:p>
          </p:txBody>
        </p:sp>
        <p:sp>
          <p:nvSpPr>
            <p:cNvPr id="102520" name="Oval 218">
              <a:extLst>
                <a:ext uri="{FF2B5EF4-FFF2-40B4-BE49-F238E27FC236}">
                  <a16:creationId xmlns:a16="http://schemas.microsoft.com/office/drawing/2014/main" id="{D5894D16-4730-4AE5-8A56-48003A44E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42" y="11900"/>
              <a:ext cx="1608" cy="414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grpSp>
          <p:nvGrpSpPr>
            <p:cNvPr id="102521" name="Group 219">
              <a:extLst>
                <a:ext uri="{FF2B5EF4-FFF2-40B4-BE49-F238E27FC236}">
                  <a16:creationId xmlns:a16="http://schemas.microsoft.com/office/drawing/2014/main" id="{D6ED5A05-C813-4148-9E0A-B34B7AEF63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930" y="11991"/>
              <a:ext cx="796" cy="242"/>
              <a:chOff x="2848" y="848"/>
              <a:chExt cx="140" cy="98"/>
            </a:xfrm>
          </p:grpSpPr>
          <p:sp>
            <p:nvSpPr>
              <p:cNvPr id="102534" name="Line 220">
                <a:extLst>
                  <a:ext uri="{FF2B5EF4-FFF2-40B4-BE49-F238E27FC236}">
                    <a16:creationId xmlns:a16="http://schemas.microsoft.com/office/drawing/2014/main" id="{DDC58CFC-9CE3-479D-A825-7164BF89D7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2535" name="Line 221">
                <a:extLst>
                  <a:ext uri="{FF2B5EF4-FFF2-40B4-BE49-F238E27FC236}">
                    <a16:creationId xmlns:a16="http://schemas.microsoft.com/office/drawing/2014/main" id="{F7190BFE-3B89-484F-9E20-18EEAC54D2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2536" name="Line 222">
                <a:extLst>
                  <a:ext uri="{FF2B5EF4-FFF2-40B4-BE49-F238E27FC236}">
                    <a16:creationId xmlns:a16="http://schemas.microsoft.com/office/drawing/2014/main" id="{1DFBE03D-AD74-43BC-BA8C-B07F99721A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02522" name="Group 223">
              <a:extLst>
                <a:ext uri="{FF2B5EF4-FFF2-40B4-BE49-F238E27FC236}">
                  <a16:creationId xmlns:a16="http://schemas.microsoft.com/office/drawing/2014/main" id="{2AFBC76D-E00B-4F48-A17F-43ECA02933DE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9930" y="11987"/>
              <a:ext cx="796" cy="242"/>
              <a:chOff x="2848" y="848"/>
              <a:chExt cx="140" cy="98"/>
            </a:xfrm>
          </p:grpSpPr>
          <p:sp>
            <p:nvSpPr>
              <p:cNvPr id="102531" name="Line 224">
                <a:extLst>
                  <a:ext uri="{FF2B5EF4-FFF2-40B4-BE49-F238E27FC236}">
                    <a16:creationId xmlns:a16="http://schemas.microsoft.com/office/drawing/2014/main" id="{3F00C71F-E4A2-486A-A1BF-06E3E46DEF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2532" name="Line 225">
                <a:extLst>
                  <a:ext uri="{FF2B5EF4-FFF2-40B4-BE49-F238E27FC236}">
                    <a16:creationId xmlns:a16="http://schemas.microsoft.com/office/drawing/2014/main" id="{F9DAF808-93C7-4D79-B0A2-37AACCE03F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2533" name="Line 226">
                <a:extLst>
                  <a:ext uri="{FF2B5EF4-FFF2-40B4-BE49-F238E27FC236}">
                    <a16:creationId xmlns:a16="http://schemas.microsoft.com/office/drawing/2014/main" id="{F3CF980A-E3C0-41E0-8718-7713E8EFDD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02523" name="Group 227">
              <a:extLst>
                <a:ext uri="{FF2B5EF4-FFF2-40B4-BE49-F238E27FC236}">
                  <a16:creationId xmlns:a16="http://schemas.microsoft.com/office/drawing/2014/main" id="{2FEB6F35-8118-4CDB-9420-6578594294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34" y="12050"/>
              <a:ext cx="476" cy="374"/>
              <a:chOff x="11283" y="10423"/>
              <a:chExt cx="475" cy="374"/>
            </a:xfrm>
          </p:grpSpPr>
          <p:sp>
            <p:nvSpPr>
              <p:cNvPr id="102524" name="Rectangle 228">
                <a:extLst>
                  <a:ext uri="{FF2B5EF4-FFF2-40B4-BE49-F238E27FC236}">
                    <a16:creationId xmlns:a16="http://schemas.microsoft.com/office/drawing/2014/main" id="{9FE276CB-4B1D-45D0-9D61-FAC5244B00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3" y="10423"/>
                <a:ext cx="475" cy="37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600">
                  <a:latin typeface="Tahoma" panose="020B0604030504040204" pitchFamily="34" charset="0"/>
                </a:endParaRPr>
              </a:p>
            </p:txBody>
          </p:sp>
          <p:sp>
            <p:nvSpPr>
              <p:cNvPr id="102525" name="Line 229">
                <a:extLst>
                  <a:ext uri="{FF2B5EF4-FFF2-40B4-BE49-F238E27FC236}">
                    <a16:creationId xmlns:a16="http://schemas.microsoft.com/office/drawing/2014/main" id="{BA38CD44-EC73-40AE-9EB8-642CA445C4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86" y="10502"/>
                <a:ext cx="1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526" name="Line 230">
                <a:extLst>
                  <a:ext uri="{FF2B5EF4-FFF2-40B4-BE49-F238E27FC236}">
                    <a16:creationId xmlns:a16="http://schemas.microsoft.com/office/drawing/2014/main" id="{1A6A8180-1954-49C3-A42E-9FC2002A45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21" y="10502"/>
                <a:ext cx="1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527" name="Line 231">
                <a:extLst>
                  <a:ext uri="{FF2B5EF4-FFF2-40B4-BE49-F238E27FC236}">
                    <a16:creationId xmlns:a16="http://schemas.microsoft.com/office/drawing/2014/main" id="{F3580BDC-97F8-47FB-A52D-0A853B7986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56" y="10502"/>
                <a:ext cx="1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528" name="Line 232">
                <a:extLst>
                  <a:ext uri="{FF2B5EF4-FFF2-40B4-BE49-F238E27FC236}">
                    <a16:creationId xmlns:a16="http://schemas.microsoft.com/office/drawing/2014/main" id="{03FA3B64-425B-436D-A167-CB0E1D5942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91" y="10495"/>
                <a:ext cx="1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529" name="Line 233">
                <a:extLst>
                  <a:ext uri="{FF2B5EF4-FFF2-40B4-BE49-F238E27FC236}">
                    <a16:creationId xmlns:a16="http://schemas.microsoft.com/office/drawing/2014/main" id="{2BDD8DBF-263B-4FAA-8D19-80C608DFC8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26" y="10495"/>
                <a:ext cx="2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530" name="Line 234">
                <a:extLst>
                  <a:ext uri="{FF2B5EF4-FFF2-40B4-BE49-F238E27FC236}">
                    <a16:creationId xmlns:a16="http://schemas.microsoft.com/office/drawing/2014/main" id="{AAC34A3B-40DE-46DA-972B-A437EDB0A8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60" y="10495"/>
                <a:ext cx="3" cy="23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02418" name="Line 235">
            <a:extLst>
              <a:ext uri="{FF2B5EF4-FFF2-40B4-BE49-F238E27FC236}">
                <a16:creationId xmlns:a16="http://schemas.microsoft.com/office/drawing/2014/main" id="{65BAFA97-6961-4F90-8660-3376AE952004}"/>
              </a:ext>
            </a:extLst>
          </p:cNvPr>
          <p:cNvSpPr>
            <a:spLocks noChangeShapeType="1"/>
          </p:cNvSpPr>
          <p:nvPr/>
        </p:nvSpPr>
        <p:spPr bwMode="auto">
          <a:xfrm>
            <a:off x="7023100" y="1808163"/>
            <a:ext cx="120650" cy="1587"/>
          </a:xfrm>
          <a:prstGeom prst="line">
            <a:avLst/>
          </a:prstGeom>
          <a:noFill/>
          <a:ln w="38100">
            <a:solidFill>
              <a:srgbClr val="FFFF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2419" name="Group 236">
            <a:extLst>
              <a:ext uri="{FF2B5EF4-FFF2-40B4-BE49-F238E27FC236}">
                <a16:creationId xmlns:a16="http://schemas.microsoft.com/office/drawing/2014/main" id="{3B8C1477-3A3F-4D11-9C1E-83F8674095BD}"/>
              </a:ext>
            </a:extLst>
          </p:cNvPr>
          <p:cNvGrpSpPr>
            <a:grpSpLocks/>
          </p:cNvGrpSpPr>
          <p:nvPr/>
        </p:nvGrpSpPr>
        <p:grpSpPr bwMode="auto">
          <a:xfrm>
            <a:off x="6127750" y="1639888"/>
            <a:ext cx="39688" cy="141287"/>
            <a:chOff x="10104" y="10005"/>
            <a:chExt cx="137" cy="411"/>
          </a:xfrm>
        </p:grpSpPr>
        <p:sp>
          <p:nvSpPr>
            <p:cNvPr id="102513" name="Oval 237">
              <a:extLst>
                <a:ext uri="{FF2B5EF4-FFF2-40B4-BE49-F238E27FC236}">
                  <a16:creationId xmlns:a16="http://schemas.microsoft.com/office/drawing/2014/main" id="{37557540-8B33-4568-B79D-2F27B3D28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005"/>
              <a:ext cx="137" cy="13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2514" name="Oval 238">
              <a:extLst>
                <a:ext uri="{FF2B5EF4-FFF2-40B4-BE49-F238E27FC236}">
                  <a16:creationId xmlns:a16="http://schemas.microsoft.com/office/drawing/2014/main" id="{7DE2BFBD-DD70-405D-BDD4-DC8E99FAE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278"/>
              <a:ext cx="137" cy="13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</p:grpSp>
      <p:sp>
        <p:nvSpPr>
          <p:cNvPr id="102420" name="Oval 241">
            <a:extLst>
              <a:ext uri="{FF2B5EF4-FFF2-40B4-BE49-F238E27FC236}">
                <a16:creationId xmlns:a16="http://schemas.microsoft.com/office/drawing/2014/main" id="{86CA323F-B347-4648-9F6D-511EE9A4C7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1013" y="2719388"/>
            <a:ext cx="465137" cy="122237"/>
          </a:xfrm>
          <a:prstGeom prst="ellipse">
            <a:avLst/>
          </a:prstGeom>
          <a:solidFill>
            <a:srgbClr val="C0C0C0"/>
          </a:solidFill>
          <a:ln w="12700">
            <a:solidFill>
              <a:srgbClr val="808080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102421" name="Line 242">
            <a:extLst>
              <a:ext uri="{FF2B5EF4-FFF2-40B4-BE49-F238E27FC236}">
                <a16:creationId xmlns:a16="http://schemas.microsoft.com/office/drawing/2014/main" id="{4EA97119-A133-400A-858C-7C6DEB3F41A1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1013" y="2709863"/>
            <a:ext cx="1587" cy="762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22" name="Line 243">
            <a:extLst>
              <a:ext uri="{FF2B5EF4-FFF2-40B4-BE49-F238E27FC236}">
                <a16:creationId xmlns:a16="http://schemas.microsoft.com/office/drawing/2014/main" id="{2807620F-486A-45A4-9F09-90FE00716DBF}"/>
              </a:ext>
            </a:extLst>
          </p:cNvPr>
          <p:cNvSpPr>
            <a:spLocks noChangeShapeType="1"/>
          </p:cNvSpPr>
          <p:nvPr/>
        </p:nvSpPr>
        <p:spPr bwMode="auto">
          <a:xfrm>
            <a:off x="7296150" y="2709863"/>
            <a:ext cx="0" cy="76200"/>
          </a:xfrm>
          <a:prstGeom prst="line">
            <a:avLst/>
          </a:prstGeom>
          <a:noFill/>
          <a:ln w="12700">
            <a:solidFill>
              <a:srgbClr val="808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23" name="Rectangle 244">
            <a:extLst>
              <a:ext uri="{FF2B5EF4-FFF2-40B4-BE49-F238E27FC236}">
                <a16:creationId xmlns:a16="http://schemas.microsoft.com/office/drawing/2014/main" id="{79C4DA57-EEF1-4516-B1F6-E50F1F0D45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1013" y="2709863"/>
            <a:ext cx="111125" cy="74612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102424" name="Rectangle 245">
            <a:extLst>
              <a:ext uri="{FF2B5EF4-FFF2-40B4-BE49-F238E27FC236}">
                <a16:creationId xmlns:a16="http://schemas.microsoft.com/office/drawing/2014/main" id="{7AD78008-773F-4744-8D2A-BB624A40F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6450" y="2705100"/>
            <a:ext cx="139700" cy="74613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102425" name="Oval 246">
            <a:extLst>
              <a:ext uri="{FF2B5EF4-FFF2-40B4-BE49-F238E27FC236}">
                <a16:creationId xmlns:a16="http://schemas.microsoft.com/office/drawing/2014/main" id="{7BD9E4B1-F244-4342-AF5B-144361592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3075" y="2620963"/>
            <a:ext cx="465138" cy="142875"/>
          </a:xfrm>
          <a:prstGeom prst="ellipse">
            <a:avLst/>
          </a:prstGeom>
          <a:solidFill>
            <a:srgbClr val="C0C0C0"/>
          </a:solidFill>
          <a:ln w="12700">
            <a:solidFill>
              <a:srgbClr val="808080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grpSp>
        <p:nvGrpSpPr>
          <p:cNvPr id="102426" name="Group 247">
            <a:extLst>
              <a:ext uri="{FF2B5EF4-FFF2-40B4-BE49-F238E27FC236}">
                <a16:creationId xmlns:a16="http://schemas.microsoft.com/office/drawing/2014/main" id="{68FFCC05-D642-40B9-A506-68D5499A649D}"/>
              </a:ext>
            </a:extLst>
          </p:cNvPr>
          <p:cNvGrpSpPr>
            <a:grpSpLocks/>
          </p:cNvGrpSpPr>
          <p:nvPr/>
        </p:nvGrpSpPr>
        <p:grpSpPr bwMode="auto">
          <a:xfrm>
            <a:off x="6938963" y="2652713"/>
            <a:ext cx="230187" cy="82550"/>
            <a:chOff x="2848" y="848"/>
            <a:chExt cx="140" cy="98"/>
          </a:xfrm>
        </p:grpSpPr>
        <p:sp>
          <p:nvSpPr>
            <p:cNvPr id="102510" name="Line 248">
              <a:extLst>
                <a:ext uri="{FF2B5EF4-FFF2-40B4-BE49-F238E27FC236}">
                  <a16:creationId xmlns:a16="http://schemas.microsoft.com/office/drawing/2014/main" id="{B113B8D2-592A-468D-9A85-C6A0F6C000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8" y="848"/>
              <a:ext cx="50" cy="2"/>
            </a:xfrm>
            <a:prstGeom prst="line">
              <a:avLst/>
            </a:prstGeom>
            <a:noFill/>
            <a:ln w="2857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511" name="Line 249">
              <a:extLst>
                <a:ext uri="{FF2B5EF4-FFF2-40B4-BE49-F238E27FC236}">
                  <a16:creationId xmlns:a16="http://schemas.microsoft.com/office/drawing/2014/main" id="{8DF7B635-89A8-4418-9320-A306E17981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4" y="946"/>
              <a:ext cx="44" cy="0"/>
            </a:xfrm>
            <a:prstGeom prst="line">
              <a:avLst/>
            </a:prstGeom>
            <a:noFill/>
            <a:ln w="2857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512" name="Line 250">
              <a:extLst>
                <a:ext uri="{FF2B5EF4-FFF2-40B4-BE49-F238E27FC236}">
                  <a16:creationId xmlns:a16="http://schemas.microsoft.com/office/drawing/2014/main" id="{7BF75C4F-92EB-430A-AE73-21FD00318D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4" y="850"/>
              <a:ext cx="52" cy="96"/>
            </a:xfrm>
            <a:prstGeom prst="line">
              <a:avLst/>
            </a:prstGeom>
            <a:noFill/>
            <a:ln w="2857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2427" name="Group 251">
            <a:extLst>
              <a:ext uri="{FF2B5EF4-FFF2-40B4-BE49-F238E27FC236}">
                <a16:creationId xmlns:a16="http://schemas.microsoft.com/office/drawing/2014/main" id="{A738CFD6-5978-4A75-BD4C-0C2B1E02E02A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6938963" y="2651125"/>
            <a:ext cx="230187" cy="84138"/>
            <a:chOff x="2848" y="848"/>
            <a:chExt cx="140" cy="98"/>
          </a:xfrm>
        </p:grpSpPr>
        <p:sp>
          <p:nvSpPr>
            <p:cNvPr id="102507" name="Line 252">
              <a:extLst>
                <a:ext uri="{FF2B5EF4-FFF2-40B4-BE49-F238E27FC236}">
                  <a16:creationId xmlns:a16="http://schemas.microsoft.com/office/drawing/2014/main" id="{BC445CCD-93DF-4527-8509-153F0FAFB8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8" y="848"/>
              <a:ext cx="50" cy="2"/>
            </a:xfrm>
            <a:prstGeom prst="line">
              <a:avLst/>
            </a:prstGeom>
            <a:noFill/>
            <a:ln w="2857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508" name="Line 253">
              <a:extLst>
                <a:ext uri="{FF2B5EF4-FFF2-40B4-BE49-F238E27FC236}">
                  <a16:creationId xmlns:a16="http://schemas.microsoft.com/office/drawing/2014/main" id="{78B9B212-02BD-4C6B-AF69-C51EA3280F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4" y="946"/>
              <a:ext cx="44" cy="0"/>
            </a:xfrm>
            <a:prstGeom prst="line">
              <a:avLst/>
            </a:prstGeom>
            <a:noFill/>
            <a:ln w="2857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509" name="Line 254">
              <a:extLst>
                <a:ext uri="{FF2B5EF4-FFF2-40B4-BE49-F238E27FC236}">
                  <a16:creationId xmlns:a16="http://schemas.microsoft.com/office/drawing/2014/main" id="{EE7317F8-F4F8-4E18-A6CF-4E19990F4D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4" y="850"/>
              <a:ext cx="52" cy="96"/>
            </a:xfrm>
            <a:prstGeom prst="line">
              <a:avLst/>
            </a:prstGeom>
            <a:noFill/>
            <a:ln w="2857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2428" name="Group 255">
            <a:extLst>
              <a:ext uri="{FF2B5EF4-FFF2-40B4-BE49-F238E27FC236}">
                <a16:creationId xmlns:a16="http://schemas.microsoft.com/office/drawing/2014/main" id="{347F24E9-D9D5-4F7D-9797-76DA3968EE1A}"/>
              </a:ext>
            </a:extLst>
          </p:cNvPr>
          <p:cNvGrpSpPr>
            <a:grpSpLocks/>
          </p:cNvGrpSpPr>
          <p:nvPr/>
        </p:nvGrpSpPr>
        <p:grpSpPr bwMode="auto">
          <a:xfrm rot="7844936">
            <a:off x="6926263" y="2730500"/>
            <a:ext cx="168275" cy="104775"/>
            <a:chOff x="11283" y="10423"/>
            <a:chExt cx="475" cy="374"/>
          </a:xfrm>
        </p:grpSpPr>
        <p:sp>
          <p:nvSpPr>
            <p:cNvPr id="102500" name="Rectangle 256">
              <a:extLst>
                <a:ext uri="{FF2B5EF4-FFF2-40B4-BE49-F238E27FC236}">
                  <a16:creationId xmlns:a16="http://schemas.microsoft.com/office/drawing/2014/main" id="{E979B3C0-925B-4391-BD95-5AFBB7A16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3" y="10423"/>
              <a:ext cx="475" cy="37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2501" name="Line 257">
              <a:extLst>
                <a:ext uri="{FF2B5EF4-FFF2-40B4-BE49-F238E27FC236}">
                  <a16:creationId xmlns:a16="http://schemas.microsoft.com/office/drawing/2014/main" id="{1AA00BDC-F235-4A9A-9A90-62D3A526D3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8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2" name="Line 258">
              <a:extLst>
                <a:ext uri="{FF2B5EF4-FFF2-40B4-BE49-F238E27FC236}">
                  <a16:creationId xmlns:a16="http://schemas.microsoft.com/office/drawing/2014/main" id="{12E025C3-DA59-4300-9DEF-328224FBCB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21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3" name="Line 259">
              <a:extLst>
                <a:ext uri="{FF2B5EF4-FFF2-40B4-BE49-F238E27FC236}">
                  <a16:creationId xmlns:a16="http://schemas.microsoft.com/office/drawing/2014/main" id="{44BAAE0D-5ED2-4D09-AED1-20A68B6A6B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5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4" name="Line 260">
              <a:extLst>
                <a:ext uri="{FF2B5EF4-FFF2-40B4-BE49-F238E27FC236}">
                  <a16:creationId xmlns:a16="http://schemas.microsoft.com/office/drawing/2014/main" id="{5AA59DA6-A2CB-4BB9-8371-5DB6726CB8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91" y="10495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5" name="Line 261">
              <a:extLst>
                <a:ext uri="{FF2B5EF4-FFF2-40B4-BE49-F238E27FC236}">
                  <a16:creationId xmlns:a16="http://schemas.microsoft.com/office/drawing/2014/main" id="{56484347-DEC0-4076-9884-5DF405F3EB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26" y="10495"/>
              <a:ext cx="2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6" name="Line 262">
              <a:extLst>
                <a:ext uri="{FF2B5EF4-FFF2-40B4-BE49-F238E27FC236}">
                  <a16:creationId xmlns:a16="http://schemas.microsoft.com/office/drawing/2014/main" id="{B9986C9D-48C8-45D5-8482-4D111F34A0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60" y="10495"/>
              <a:ext cx="3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429" name="Line 263">
            <a:extLst>
              <a:ext uri="{FF2B5EF4-FFF2-40B4-BE49-F238E27FC236}">
                <a16:creationId xmlns:a16="http://schemas.microsoft.com/office/drawing/2014/main" id="{CCF76BDF-DAC9-4C02-8DF1-98D107C396C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423025" y="3170238"/>
            <a:ext cx="865188" cy="95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30" name="Line 264">
            <a:extLst>
              <a:ext uri="{FF2B5EF4-FFF2-40B4-BE49-F238E27FC236}">
                <a16:creationId xmlns:a16="http://schemas.microsoft.com/office/drawing/2014/main" id="{30AD51CC-64EF-4C45-8C4B-726C18A620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92900" y="2832100"/>
            <a:ext cx="271463" cy="3429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31" name="Freeform 265">
            <a:extLst>
              <a:ext uri="{FF2B5EF4-FFF2-40B4-BE49-F238E27FC236}">
                <a16:creationId xmlns:a16="http://schemas.microsoft.com/office/drawing/2014/main" id="{EF5421B3-C9EB-4D76-A21F-2B01806E86A5}"/>
              </a:ext>
            </a:extLst>
          </p:cNvPr>
          <p:cNvSpPr>
            <a:spLocks/>
          </p:cNvSpPr>
          <p:nvPr/>
        </p:nvSpPr>
        <p:spPr bwMode="auto">
          <a:xfrm>
            <a:off x="6148388" y="1658938"/>
            <a:ext cx="1443037" cy="1490662"/>
          </a:xfrm>
          <a:custGeom>
            <a:avLst/>
            <a:gdLst>
              <a:gd name="T0" fmla="*/ 0 w 5205"/>
              <a:gd name="T1" fmla="*/ 0 h 4500"/>
              <a:gd name="T2" fmla="*/ 0 w 5205"/>
              <a:gd name="T3" fmla="*/ 2147483646 h 4500"/>
              <a:gd name="T4" fmla="*/ 2147483646 w 5205"/>
              <a:gd name="T5" fmla="*/ 2147483646 h 4500"/>
              <a:gd name="T6" fmla="*/ 2147483646 w 5205"/>
              <a:gd name="T7" fmla="*/ 2147483646 h 4500"/>
              <a:gd name="T8" fmla="*/ 2147483646 w 5205"/>
              <a:gd name="T9" fmla="*/ 2147483646 h 4500"/>
              <a:gd name="T10" fmla="*/ 2147483646 w 5205"/>
              <a:gd name="T11" fmla="*/ 2147483646 h 4500"/>
              <a:gd name="T12" fmla="*/ 2147483646 w 5205"/>
              <a:gd name="T13" fmla="*/ 2147483646 h 4500"/>
              <a:gd name="T14" fmla="*/ 2147483646 w 5205"/>
              <a:gd name="T15" fmla="*/ 2147483646 h 45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205" h="4500">
                <a:moveTo>
                  <a:pt x="0" y="0"/>
                </a:moveTo>
                <a:lnTo>
                  <a:pt x="0" y="1320"/>
                </a:lnTo>
                <a:lnTo>
                  <a:pt x="1230" y="1350"/>
                </a:lnTo>
                <a:lnTo>
                  <a:pt x="495" y="2040"/>
                </a:lnTo>
                <a:lnTo>
                  <a:pt x="4515" y="2115"/>
                </a:lnTo>
                <a:lnTo>
                  <a:pt x="2220" y="4500"/>
                </a:lnTo>
                <a:lnTo>
                  <a:pt x="5205" y="4500"/>
                </a:lnTo>
                <a:lnTo>
                  <a:pt x="5205" y="3405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32" name="Oval 266">
            <a:extLst>
              <a:ext uri="{FF2B5EF4-FFF2-40B4-BE49-F238E27FC236}">
                <a16:creationId xmlns:a16="http://schemas.microsoft.com/office/drawing/2014/main" id="{18E3A82A-656D-4F5E-B002-6A7E4A8436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2663" y="3136900"/>
            <a:ext cx="463550" cy="122238"/>
          </a:xfrm>
          <a:prstGeom prst="ellipse">
            <a:avLst/>
          </a:prstGeom>
          <a:solidFill>
            <a:srgbClr val="C0C0C0"/>
          </a:solidFill>
          <a:ln w="12700">
            <a:solidFill>
              <a:srgbClr val="808080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102433" name="Line 267">
            <a:extLst>
              <a:ext uri="{FF2B5EF4-FFF2-40B4-BE49-F238E27FC236}">
                <a16:creationId xmlns:a16="http://schemas.microsoft.com/office/drawing/2014/main" id="{A037577A-0BA7-4C80-B0E5-9CDB5A3E7D1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2663" y="3127375"/>
            <a:ext cx="0" cy="7461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4" name="Line 268">
            <a:extLst>
              <a:ext uri="{FF2B5EF4-FFF2-40B4-BE49-F238E27FC236}">
                <a16:creationId xmlns:a16="http://schemas.microsoft.com/office/drawing/2014/main" id="{D448AC99-E9F5-4270-98F7-1861E5E17FDF}"/>
              </a:ext>
            </a:extLst>
          </p:cNvPr>
          <p:cNvSpPr>
            <a:spLocks noChangeShapeType="1"/>
          </p:cNvSpPr>
          <p:nvPr/>
        </p:nvSpPr>
        <p:spPr bwMode="auto">
          <a:xfrm>
            <a:off x="6526213" y="3127375"/>
            <a:ext cx="0" cy="74613"/>
          </a:xfrm>
          <a:prstGeom prst="line">
            <a:avLst/>
          </a:prstGeom>
          <a:noFill/>
          <a:ln w="12700">
            <a:solidFill>
              <a:srgbClr val="808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5" name="Rectangle 269">
            <a:extLst>
              <a:ext uri="{FF2B5EF4-FFF2-40B4-BE49-F238E27FC236}">
                <a16:creationId xmlns:a16="http://schemas.microsoft.com/office/drawing/2014/main" id="{59D1D96B-B16C-4CF1-8BB2-B023EC1EBA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2663" y="3127375"/>
            <a:ext cx="109537" cy="74613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102436" name="Rectangle 270">
            <a:extLst>
              <a:ext uri="{FF2B5EF4-FFF2-40B4-BE49-F238E27FC236}">
                <a16:creationId xmlns:a16="http://schemas.microsoft.com/office/drawing/2014/main" id="{D6D732F3-EE1C-4066-9DA7-6E0156C82E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4925" y="3122613"/>
            <a:ext cx="141288" cy="7302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102437" name="Oval 271">
            <a:extLst>
              <a:ext uri="{FF2B5EF4-FFF2-40B4-BE49-F238E27FC236}">
                <a16:creationId xmlns:a16="http://schemas.microsoft.com/office/drawing/2014/main" id="{2B78D0F4-DE1B-4DDA-A952-42D992BD2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7900" y="3038475"/>
            <a:ext cx="463550" cy="142875"/>
          </a:xfrm>
          <a:prstGeom prst="ellipse">
            <a:avLst/>
          </a:prstGeom>
          <a:solidFill>
            <a:srgbClr val="C0C0C0"/>
          </a:solidFill>
          <a:ln w="12700">
            <a:solidFill>
              <a:srgbClr val="808080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grpSp>
        <p:nvGrpSpPr>
          <p:cNvPr id="102438" name="Group 272">
            <a:extLst>
              <a:ext uri="{FF2B5EF4-FFF2-40B4-BE49-F238E27FC236}">
                <a16:creationId xmlns:a16="http://schemas.microsoft.com/office/drawing/2014/main" id="{A28E301F-B503-448C-92A9-086785B993A3}"/>
              </a:ext>
            </a:extLst>
          </p:cNvPr>
          <p:cNvGrpSpPr>
            <a:grpSpLocks/>
          </p:cNvGrpSpPr>
          <p:nvPr/>
        </p:nvGrpSpPr>
        <p:grpSpPr bwMode="auto">
          <a:xfrm>
            <a:off x="6169025" y="3070225"/>
            <a:ext cx="230188" cy="82550"/>
            <a:chOff x="2848" y="848"/>
            <a:chExt cx="140" cy="98"/>
          </a:xfrm>
        </p:grpSpPr>
        <p:sp>
          <p:nvSpPr>
            <p:cNvPr id="102497" name="Line 273">
              <a:extLst>
                <a:ext uri="{FF2B5EF4-FFF2-40B4-BE49-F238E27FC236}">
                  <a16:creationId xmlns:a16="http://schemas.microsoft.com/office/drawing/2014/main" id="{D4F48708-9DB4-4A2E-B37A-535409323B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8" y="848"/>
              <a:ext cx="50" cy="2"/>
            </a:xfrm>
            <a:prstGeom prst="line">
              <a:avLst/>
            </a:prstGeom>
            <a:noFill/>
            <a:ln w="2857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98" name="Line 274">
              <a:extLst>
                <a:ext uri="{FF2B5EF4-FFF2-40B4-BE49-F238E27FC236}">
                  <a16:creationId xmlns:a16="http://schemas.microsoft.com/office/drawing/2014/main" id="{ECA26A6B-2BC0-4B55-9F12-D0C8058DAB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4" y="946"/>
              <a:ext cx="44" cy="0"/>
            </a:xfrm>
            <a:prstGeom prst="line">
              <a:avLst/>
            </a:prstGeom>
            <a:noFill/>
            <a:ln w="2857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99" name="Line 275">
              <a:extLst>
                <a:ext uri="{FF2B5EF4-FFF2-40B4-BE49-F238E27FC236}">
                  <a16:creationId xmlns:a16="http://schemas.microsoft.com/office/drawing/2014/main" id="{86A6ED93-4E8B-48C9-8165-E52D8DFF6B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4" y="850"/>
              <a:ext cx="52" cy="96"/>
            </a:xfrm>
            <a:prstGeom prst="line">
              <a:avLst/>
            </a:prstGeom>
            <a:noFill/>
            <a:ln w="2857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2439" name="Group 276">
            <a:extLst>
              <a:ext uri="{FF2B5EF4-FFF2-40B4-BE49-F238E27FC236}">
                <a16:creationId xmlns:a16="http://schemas.microsoft.com/office/drawing/2014/main" id="{F65E1F55-9A9F-4F0A-BD83-DA7EE8F4B46F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6169025" y="3068638"/>
            <a:ext cx="230188" cy="82550"/>
            <a:chOff x="2848" y="848"/>
            <a:chExt cx="140" cy="98"/>
          </a:xfrm>
        </p:grpSpPr>
        <p:sp>
          <p:nvSpPr>
            <p:cNvPr id="102494" name="Line 277">
              <a:extLst>
                <a:ext uri="{FF2B5EF4-FFF2-40B4-BE49-F238E27FC236}">
                  <a16:creationId xmlns:a16="http://schemas.microsoft.com/office/drawing/2014/main" id="{3BED533E-36FA-4600-B657-5FC22C003A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8" y="848"/>
              <a:ext cx="50" cy="2"/>
            </a:xfrm>
            <a:prstGeom prst="line">
              <a:avLst/>
            </a:prstGeom>
            <a:noFill/>
            <a:ln w="2857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95" name="Line 278">
              <a:extLst>
                <a:ext uri="{FF2B5EF4-FFF2-40B4-BE49-F238E27FC236}">
                  <a16:creationId xmlns:a16="http://schemas.microsoft.com/office/drawing/2014/main" id="{96B661E0-3121-4EF2-B2E9-5570B4CF3B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4" y="946"/>
              <a:ext cx="44" cy="0"/>
            </a:xfrm>
            <a:prstGeom prst="line">
              <a:avLst/>
            </a:prstGeom>
            <a:noFill/>
            <a:ln w="2857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96" name="Line 279">
              <a:extLst>
                <a:ext uri="{FF2B5EF4-FFF2-40B4-BE49-F238E27FC236}">
                  <a16:creationId xmlns:a16="http://schemas.microsoft.com/office/drawing/2014/main" id="{5E0B2CA8-3C10-495E-B0C6-5686CCEC09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4" y="850"/>
              <a:ext cx="52" cy="96"/>
            </a:xfrm>
            <a:prstGeom prst="line">
              <a:avLst/>
            </a:prstGeom>
            <a:noFill/>
            <a:ln w="2857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2440" name="Group 280">
            <a:extLst>
              <a:ext uri="{FF2B5EF4-FFF2-40B4-BE49-F238E27FC236}">
                <a16:creationId xmlns:a16="http://schemas.microsoft.com/office/drawing/2014/main" id="{517B71A3-9B6C-479E-8637-EC76D8B578CD}"/>
              </a:ext>
            </a:extLst>
          </p:cNvPr>
          <p:cNvGrpSpPr>
            <a:grpSpLocks/>
          </p:cNvGrpSpPr>
          <p:nvPr/>
        </p:nvGrpSpPr>
        <p:grpSpPr bwMode="auto">
          <a:xfrm>
            <a:off x="6089650" y="3105150"/>
            <a:ext cx="138113" cy="128588"/>
            <a:chOff x="11283" y="10423"/>
            <a:chExt cx="475" cy="374"/>
          </a:xfrm>
        </p:grpSpPr>
        <p:sp>
          <p:nvSpPr>
            <p:cNvPr id="102487" name="Rectangle 281">
              <a:extLst>
                <a:ext uri="{FF2B5EF4-FFF2-40B4-BE49-F238E27FC236}">
                  <a16:creationId xmlns:a16="http://schemas.microsoft.com/office/drawing/2014/main" id="{CD67B3CF-1A9D-486E-994A-0726D8285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3" y="10423"/>
              <a:ext cx="475" cy="37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2488" name="Line 282">
              <a:extLst>
                <a:ext uri="{FF2B5EF4-FFF2-40B4-BE49-F238E27FC236}">
                  <a16:creationId xmlns:a16="http://schemas.microsoft.com/office/drawing/2014/main" id="{6F27509A-214E-4F29-90AA-DEB29F9376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8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9" name="Line 283">
              <a:extLst>
                <a:ext uri="{FF2B5EF4-FFF2-40B4-BE49-F238E27FC236}">
                  <a16:creationId xmlns:a16="http://schemas.microsoft.com/office/drawing/2014/main" id="{9B6F6917-410A-4F06-BA1F-3341EB0549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21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0" name="Line 284">
              <a:extLst>
                <a:ext uri="{FF2B5EF4-FFF2-40B4-BE49-F238E27FC236}">
                  <a16:creationId xmlns:a16="http://schemas.microsoft.com/office/drawing/2014/main" id="{01D82C27-DCC3-47A8-A4B1-6D2578B974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5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1" name="Line 285">
              <a:extLst>
                <a:ext uri="{FF2B5EF4-FFF2-40B4-BE49-F238E27FC236}">
                  <a16:creationId xmlns:a16="http://schemas.microsoft.com/office/drawing/2014/main" id="{00B8AC33-D605-419F-8917-1B5AA8079D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91" y="10495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2" name="Line 286">
              <a:extLst>
                <a:ext uri="{FF2B5EF4-FFF2-40B4-BE49-F238E27FC236}">
                  <a16:creationId xmlns:a16="http://schemas.microsoft.com/office/drawing/2014/main" id="{988A45E9-14AA-45BE-8AFA-840EEB4BA0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26" y="10495"/>
              <a:ext cx="2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3" name="Line 287">
              <a:extLst>
                <a:ext uri="{FF2B5EF4-FFF2-40B4-BE49-F238E27FC236}">
                  <a16:creationId xmlns:a16="http://schemas.microsoft.com/office/drawing/2014/main" id="{C5968F68-02C5-414C-8531-25298ABA9F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60" y="10495"/>
              <a:ext cx="3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441" name="Oval 288">
            <a:extLst>
              <a:ext uri="{FF2B5EF4-FFF2-40B4-BE49-F238E27FC236}">
                <a16:creationId xmlns:a16="http://schemas.microsoft.com/office/drawing/2014/main" id="{32D8C16B-87BC-480E-A508-92E488C515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2649538"/>
            <a:ext cx="463550" cy="122237"/>
          </a:xfrm>
          <a:prstGeom prst="ellipse">
            <a:avLst/>
          </a:prstGeom>
          <a:solidFill>
            <a:srgbClr val="C0C0C0"/>
          </a:solidFill>
          <a:ln w="12700">
            <a:solidFill>
              <a:srgbClr val="808080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sp>
        <p:nvSpPr>
          <p:cNvPr id="102442" name="Line 289">
            <a:extLst>
              <a:ext uri="{FF2B5EF4-FFF2-40B4-BE49-F238E27FC236}">
                <a16:creationId xmlns:a16="http://schemas.microsoft.com/office/drawing/2014/main" id="{CC6A40F3-E92E-4368-B0C4-5C59A754B89A}"/>
              </a:ext>
            </a:extLst>
          </p:cNvPr>
          <p:cNvSpPr>
            <a:spLocks noChangeShapeType="1"/>
          </p:cNvSpPr>
          <p:nvPr/>
        </p:nvSpPr>
        <p:spPr bwMode="auto">
          <a:xfrm>
            <a:off x="5783263" y="2640013"/>
            <a:ext cx="0" cy="7461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3" name="Line 290">
            <a:extLst>
              <a:ext uri="{FF2B5EF4-FFF2-40B4-BE49-F238E27FC236}">
                <a16:creationId xmlns:a16="http://schemas.microsoft.com/office/drawing/2014/main" id="{F0B0D1E0-7DE5-4021-A632-F638136D29F7}"/>
              </a:ext>
            </a:extLst>
          </p:cNvPr>
          <p:cNvSpPr>
            <a:spLocks noChangeShapeType="1"/>
          </p:cNvSpPr>
          <p:nvPr/>
        </p:nvSpPr>
        <p:spPr bwMode="auto">
          <a:xfrm>
            <a:off x="6246813" y="2640013"/>
            <a:ext cx="0" cy="74612"/>
          </a:xfrm>
          <a:prstGeom prst="line">
            <a:avLst/>
          </a:prstGeom>
          <a:noFill/>
          <a:ln w="12700">
            <a:solidFill>
              <a:srgbClr val="808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4" name="Rectangle 291">
            <a:extLst>
              <a:ext uri="{FF2B5EF4-FFF2-40B4-BE49-F238E27FC236}">
                <a16:creationId xmlns:a16="http://schemas.microsoft.com/office/drawing/2014/main" id="{F5F53910-E3F4-4A11-B6BB-7B10147DC8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3263" y="2640013"/>
            <a:ext cx="109537" cy="7302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102445" name="Rectangle 292">
            <a:extLst>
              <a:ext uri="{FF2B5EF4-FFF2-40B4-BE49-F238E27FC236}">
                <a16:creationId xmlns:a16="http://schemas.microsoft.com/office/drawing/2014/main" id="{9AB152B3-A1BB-4C92-955D-96CE3E306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7113" y="2635250"/>
            <a:ext cx="139700" cy="7302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102446" name="Oval 293">
            <a:extLst>
              <a:ext uri="{FF2B5EF4-FFF2-40B4-BE49-F238E27FC236}">
                <a16:creationId xmlns:a16="http://schemas.microsoft.com/office/drawing/2014/main" id="{37725B0D-A10C-45AE-8ADC-3E6804AFC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8500" y="2552700"/>
            <a:ext cx="465138" cy="141288"/>
          </a:xfrm>
          <a:prstGeom prst="ellipse">
            <a:avLst/>
          </a:prstGeom>
          <a:solidFill>
            <a:srgbClr val="C0C0C0"/>
          </a:solidFill>
          <a:ln w="12700">
            <a:solidFill>
              <a:srgbClr val="808080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panose="020B0604030504040204" pitchFamily="34" charset="0"/>
            </a:endParaRPr>
          </a:p>
        </p:txBody>
      </p:sp>
      <p:grpSp>
        <p:nvGrpSpPr>
          <p:cNvPr id="102447" name="Group 294">
            <a:extLst>
              <a:ext uri="{FF2B5EF4-FFF2-40B4-BE49-F238E27FC236}">
                <a16:creationId xmlns:a16="http://schemas.microsoft.com/office/drawing/2014/main" id="{3A7648CE-A419-4A11-9C91-FD7F0D37C9CE}"/>
              </a:ext>
            </a:extLst>
          </p:cNvPr>
          <p:cNvGrpSpPr>
            <a:grpSpLocks/>
          </p:cNvGrpSpPr>
          <p:nvPr/>
        </p:nvGrpSpPr>
        <p:grpSpPr bwMode="auto">
          <a:xfrm>
            <a:off x="5891213" y="2582863"/>
            <a:ext cx="228600" cy="84137"/>
            <a:chOff x="2848" y="848"/>
            <a:chExt cx="140" cy="98"/>
          </a:xfrm>
        </p:grpSpPr>
        <p:sp>
          <p:nvSpPr>
            <p:cNvPr id="102484" name="Line 295">
              <a:extLst>
                <a:ext uri="{FF2B5EF4-FFF2-40B4-BE49-F238E27FC236}">
                  <a16:creationId xmlns:a16="http://schemas.microsoft.com/office/drawing/2014/main" id="{DAF77E7C-3165-4F12-BF3C-883FAAE9BC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8" y="848"/>
              <a:ext cx="50" cy="2"/>
            </a:xfrm>
            <a:prstGeom prst="line">
              <a:avLst/>
            </a:prstGeom>
            <a:noFill/>
            <a:ln w="2857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5" name="Line 296">
              <a:extLst>
                <a:ext uri="{FF2B5EF4-FFF2-40B4-BE49-F238E27FC236}">
                  <a16:creationId xmlns:a16="http://schemas.microsoft.com/office/drawing/2014/main" id="{43FBD81B-DD8B-49C5-8ABC-71427A17F9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4" y="946"/>
              <a:ext cx="44" cy="0"/>
            </a:xfrm>
            <a:prstGeom prst="line">
              <a:avLst/>
            </a:prstGeom>
            <a:noFill/>
            <a:ln w="2857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6" name="Line 297">
              <a:extLst>
                <a:ext uri="{FF2B5EF4-FFF2-40B4-BE49-F238E27FC236}">
                  <a16:creationId xmlns:a16="http://schemas.microsoft.com/office/drawing/2014/main" id="{FAA67A49-8C95-480E-AA57-D05558204C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4" y="850"/>
              <a:ext cx="52" cy="96"/>
            </a:xfrm>
            <a:prstGeom prst="line">
              <a:avLst/>
            </a:prstGeom>
            <a:noFill/>
            <a:ln w="2857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2448" name="Group 298">
            <a:extLst>
              <a:ext uri="{FF2B5EF4-FFF2-40B4-BE49-F238E27FC236}">
                <a16:creationId xmlns:a16="http://schemas.microsoft.com/office/drawing/2014/main" id="{99FF36AA-19FD-4757-9FEE-4D10F20F768A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5891213" y="2581275"/>
            <a:ext cx="228600" cy="84138"/>
            <a:chOff x="2848" y="848"/>
            <a:chExt cx="140" cy="98"/>
          </a:xfrm>
        </p:grpSpPr>
        <p:sp>
          <p:nvSpPr>
            <p:cNvPr id="102481" name="Line 299">
              <a:extLst>
                <a:ext uri="{FF2B5EF4-FFF2-40B4-BE49-F238E27FC236}">
                  <a16:creationId xmlns:a16="http://schemas.microsoft.com/office/drawing/2014/main" id="{8CBBCA42-F9BB-47DF-B0A3-0BA6F65091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8" y="848"/>
              <a:ext cx="50" cy="2"/>
            </a:xfrm>
            <a:prstGeom prst="line">
              <a:avLst/>
            </a:prstGeom>
            <a:noFill/>
            <a:ln w="2857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2" name="Line 300">
              <a:extLst>
                <a:ext uri="{FF2B5EF4-FFF2-40B4-BE49-F238E27FC236}">
                  <a16:creationId xmlns:a16="http://schemas.microsoft.com/office/drawing/2014/main" id="{37079630-E54E-42AD-A430-7BC134C708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4" y="946"/>
              <a:ext cx="44" cy="0"/>
            </a:xfrm>
            <a:prstGeom prst="line">
              <a:avLst/>
            </a:prstGeom>
            <a:noFill/>
            <a:ln w="2857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3" name="Line 301">
              <a:extLst>
                <a:ext uri="{FF2B5EF4-FFF2-40B4-BE49-F238E27FC236}">
                  <a16:creationId xmlns:a16="http://schemas.microsoft.com/office/drawing/2014/main" id="{1C4240F1-20AB-4FB5-9DF5-26CE1C0053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4" y="850"/>
              <a:ext cx="52" cy="96"/>
            </a:xfrm>
            <a:prstGeom prst="line">
              <a:avLst/>
            </a:prstGeom>
            <a:noFill/>
            <a:ln w="2857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2449" name="Line 302">
            <a:extLst>
              <a:ext uri="{FF2B5EF4-FFF2-40B4-BE49-F238E27FC236}">
                <a16:creationId xmlns:a16="http://schemas.microsoft.com/office/drawing/2014/main" id="{04705ABD-EAC4-43D1-BD59-6189584F08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2275" y="2752725"/>
            <a:ext cx="379413" cy="4222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2450" name="Group 303">
            <a:extLst>
              <a:ext uri="{FF2B5EF4-FFF2-40B4-BE49-F238E27FC236}">
                <a16:creationId xmlns:a16="http://schemas.microsoft.com/office/drawing/2014/main" id="{FA50A79C-9599-418D-A0AE-B7318A473A21}"/>
              </a:ext>
            </a:extLst>
          </p:cNvPr>
          <p:cNvGrpSpPr>
            <a:grpSpLocks/>
          </p:cNvGrpSpPr>
          <p:nvPr/>
        </p:nvGrpSpPr>
        <p:grpSpPr bwMode="auto">
          <a:xfrm rot="8027572">
            <a:off x="5918200" y="2555875"/>
            <a:ext cx="168275" cy="104775"/>
            <a:chOff x="11283" y="10423"/>
            <a:chExt cx="475" cy="374"/>
          </a:xfrm>
        </p:grpSpPr>
        <p:sp>
          <p:nvSpPr>
            <p:cNvPr id="102474" name="Rectangle 304">
              <a:extLst>
                <a:ext uri="{FF2B5EF4-FFF2-40B4-BE49-F238E27FC236}">
                  <a16:creationId xmlns:a16="http://schemas.microsoft.com/office/drawing/2014/main" id="{0D5CE284-46AC-4F4D-9A2E-1D88627BD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3" y="10423"/>
              <a:ext cx="475" cy="37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2475" name="Line 305">
              <a:extLst>
                <a:ext uri="{FF2B5EF4-FFF2-40B4-BE49-F238E27FC236}">
                  <a16:creationId xmlns:a16="http://schemas.microsoft.com/office/drawing/2014/main" id="{B468ECB0-E600-4D68-A24B-852C68FE0C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8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6" name="Line 306">
              <a:extLst>
                <a:ext uri="{FF2B5EF4-FFF2-40B4-BE49-F238E27FC236}">
                  <a16:creationId xmlns:a16="http://schemas.microsoft.com/office/drawing/2014/main" id="{12EBC448-AEFE-4A6F-8BDA-79D2B68C0F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21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7" name="Line 307">
              <a:extLst>
                <a:ext uri="{FF2B5EF4-FFF2-40B4-BE49-F238E27FC236}">
                  <a16:creationId xmlns:a16="http://schemas.microsoft.com/office/drawing/2014/main" id="{AD294F8D-A8D1-475C-883E-34B0FA0A0C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5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8" name="Line 308">
              <a:extLst>
                <a:ext uri="{FF2B5EF4-FFF2-40B4-BE49-F238E27FC236}">
                  <a16:creationId xmlns:a16="http://schemas.microsoft.com/office/drawing/2014/main" id="{D15D6272-85A8-4190-9700-8FE1F38EF5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91" y="10495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9" name="Line 309">
              <a:extLst>
                <a:ext uri="{FF2B5EF4-FFF2-40B4-BE49-F238E27FC236}">
                  <a16:creationId xmlns:a16="http://schemas.microsoft.com/office/drawing/2014/main" id="{866A0C0F-A8D2-4ADF-9589-17127E491B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26" y="10495"/>
              <a:ext cx="2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0" name="Line 310">
              <a:extLst>
                <a:ext uri="{FF2B5EF4-FFF2-40B4-BE49-F238E27FC236}">
                  <a16:creationId xmlns:a16="http://schemas.microsoft.com/office/drawing/2014/main" id="{356BF2A5-ED0C-4C27-94B2-785EB3E5BC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60" y="10495"/>
              <a:ext cx="3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451" name="Freeform 311">
            <a:extLst>
              <a:ext uri="{FF2B5EF4-FFF2-40B4-BE49-F238E27FC236}">
                <a16:creationId xmlns:a16="http://schemas.microsoft.com/office/drawing/2014/main" id="{846781EF-C654-45CD-8268-B7EA5CD47FA7}"/>
              </a:ext>
            </a:extLst>
          </p:cNvPr>
          <p:cNvSpPr>
            <a:spLocks/>
          </p:cNvSpPr>
          <p:nvPr/>
        </p:nvSpPr>
        <p:spPr bwMode="auto">
          <a:xfrm>
            <a:off x="5432425" y="1679575"/>
            <a:ext cx="2212975" cy="1530350"/>
          </a:xfrm>
          <a:custGeom>
            <a:avLst/>
            <a:gdLst>
              <a:gd name="T0" fmla="*/ 2147483646 w 7980"/>
              <a:gd name="T1" fmla="*/ 2147483646 h 4620"/>
              <a:gd name="T2" fmla="*/ 2147483646 w 7980"/>
              <a:gd name="T3" fmla="*/ 2147483646 h 4620"/>
              <a:gd name="T4" fmla="*/ 0 w 7980"/>
              <a:gd name="T5" fmla="*/ 2147483646 h 4620"/>
              <a:gd name="T6" fmla="*/ 2147483646 w 7980"/>
              <a:gd name="T7" fmla="*/ 2147483646 h 4620"/>
              <a:gd name="T8" fmla="*/ 2147483646 w 7980"/>
              <a:gd name="T9" fmla="*/ 2147483646 h 4620"/>
              <a:gd name="T10" fmla="*/ 2147483646 w 7980"/>
              <a:gd name="T11" fmla="*/ 0 h 46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980" h="4620">
                <a:moveTo>
                  <a:pt x="7965" y="3420"/>
                </a:moveTo>
                <a:lnTo>
                  <a:pt x="7980" y="4620"/>
                </a:lnTo>
                <a:lnTo>
                  <a:pt x="0" y="4605"/>
                </a:lnTo>
                <a:lnTo>
                  <a:pt x="3315" y="1485"/>
                </a:lnTo>
                <a:lnTo>
                  <a:pt x="2355" y="1455"/>
                </a:lnTo>
                <a:lnTo>
                  <a:pt x="2355" y="0"/>
                </a:lnTo>
              </a:path>
            </a:pathLst>
          </a:custGeom>
          <a:noFill/>
          <a:ln w="38100" cmpd="sng">
            <a:solidFill>
              <a:srgbClr val="FF00FF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52" name="Freeform 312">
            <a:extLst>
              <a:ext uri="{FF2B5EF4-FFF2-40B4-BE49-F238E27FC236}">
                <a16:creationId xmlns:a16="http://schemas.microsoft.com/office/drawing/2014/main" id="{D3F1CB43-4300-4019-8D15-8ACA44D7F277}"/>
              </a:ext>
            </a:extLst>
          </p:cNvPr>
          <p:cNvSpPr>
            <a:spLocks/>
          </p:cNvSpPr>
          <p:nvPr/>
        </p:nvSpPr>
        <p:spPr bwMode="auto">
          <a:xfrm>
            <a:off x="5257800" y="1728788"/>
            <a:ext cx="2508250" cy="1504950"/>
          </a:xfrm>
          <a:custGeom>
            <a:avLst/>
            <a:gdLst>
              <a:gd name="T0" fmla="*/ 0 w 9045"/>
              <a:gd name="T1" fmla="*/ 2147483646 h 4545"/>
              <a:gd name="T2" fmla="*/ 0 w 9045"/>
              <a:gd name="T3" fmla="*/ 2147483646 h 4545"/>
              <a:gd name="T4" fmla="*/ 2147483646 w 9045"/>
              <a:gd name="T5" fmla="*/ 2147483646 h 4545"/>
              <a:gd name="T6" fmla="*/ 2147483646 w 9045"/>
              <a:gd name="T7" fmla="*/ 2147483646 h 4545"/>
              <a:gd name="T8" fmla="*/ 2147483646 w 9045"/>
              <a:gd name="T9" fmla="*/ 2147483646 h 4545"/>
              <a:gd name="T10" fmla="*/ 2147483646 w 9045"/>
              <a:gd name="T11" fmla="*/ 2147483646 h 4545"/>
              <a:gd name="T12" fmla="*/ 2147483646 w 9045"/>
              <a:gd name="T13" fmla="*/ 2147483646 h 4545"/>
              <a:gd name="T14" fmla="*/ 2147483646 w 9045"/>
              <a:gd name="T15" fmla="*/ 0 h 45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045" h="4545">
                <a:moveTo>
                  <a:pt x="0" y="2880"/>
                </a:moveTo>
                <a:lnTo>
                  <a:pt x="0" y="4530"/>
                </a:lnTo>
                <a:lnTo>
                  <a:pt x="885" y="4545"/>
                </a:lnTo>
                <a:lnTo>
                  <a:pt x="3510" y="2010"/>
                </a:lnTo>
                <a:lnTo>
                  <a:pt x="7140" y="2055"/>
                </a:lnTo>
                <a:lnTo>
                  <a:pt x="8145" y="1020"/>
                </a:lnTo>
                <a:lnTo>
                  <a:pt x="9045" y="1020"/>
                </a:lnTo>
                <a:lnTo>
                  <a:pt x="9015" y="0"/>
                </a:lnTo>
              </a:path>
            </a:pathLst>
          </a:custGeom>
          <a:noFill/>
          <a:ln w="38100" cmpd="sng">
            <a:solidFill>
              <a:srgbClr val="0000FF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53" name="Freeform 313">
            <a:extLst>
              <a:ext uri="{FF2B5EF4-FFF2-40B4-BE49-F238E27FC236}">
                <a16:creationId xmlns:a16="http://schemas.microsoft.com/office/drawing/2014/main" id="{918FD8E2-BD6A-4492-89A2-2402F31BAAA1}"/>
              </a:ext>
            </a:extLst>
          </p:cNvPr>
          <p:cNvSpPr>
            <a:spLocks/>
          </p:cNvSpPr>
          <p:nvPr/>
        </p:nvSpPr>
        <p:spPr bwMode="auto">
          <a:xfrm>
            <a:off x="5311775" y="1754188"/>
            <a:ext cx="2530475" cy="1390650"/>
          </a:xfrm>
          <a:custGeom>
            <a:avLst/>
            <a:gdLst>
              <a:gd name="T0" fmla="*/ 0 w 9120"/>
              <a:gd name="T1" fmla="*/ 2147483646 h 4201"/>
              <a:gd name="T2" fmla="*/ 0 w 9120"/>
              <a:gd name="T3" fmla="*/ 2147483646 h 4201"/>
              <a:gd name="T4" fmla="*/ 2147483646 w 9120"/>
              <a:gd name="T5" fmla="*/ 2147483646 h 4201"/>
              <a:gd name="T6" fmla="*/ 2147483646 w 9120"/>
              <a:gd name="T7" fmla="*/ 2147483646 h 4201"/>
              <a:gd name="T8" fmla="*/ 2147483646 w 9120"/>
              <a:gd name="T9" fmla="*/ 2147483646 h 4201"/>
              <a:gd name="T10" fmla="*/ 2147483646 w 9120"/>
              <a:gd name="T11" fmla="*/ 0 h 42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120" h="4201">
                <a:moveTo>
                  <a:pt x="0" y="2821"/>
                </a:moveTo>
                <a:lnTo>
                  <a:pt x="0" y="4201"/>
                </a:lnTo>
                <a:lnTo>
                  <a:pt x="4890" y="4201"/>
                </a:lnTo>
                <a:lnTo>
                  <a:pt x="8055" y="1051"/>
                </a:lnTo>
                <a:lnTo>
                  <a:pt x="9120" y="1080"/>
                </a:lnTo>
                <a:lnTo>
                  <a:pt x="9105" y="0"/>
                </a:lnTo>
              </a:path>
            </a:pathLst>
          </a:custGeom>
          <a:noFill/>
          <a:ln w="38100" cmpd="sng">
            <a:solidFill>
              <a:srgbClr val="00FF00"/>
            </a:solidFill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2454" name="Group 314">
            <a:extLst>
              <a:ext uri="{FF2B5EF4-FFF2-40B4-BE49-F238E27FC236}">
                <a16:creationId xmlns:a16="http://schemas.microsoft.com/office/drawing/2014/main" id="{4E7B7B7E-1C65-4FA0-BC2E-0DA9012D4881}"/>
              </a:ext>
            </a:extLst>
          </p:cNvPr>
          <p:cNvGrpSpPr>
            <a:grpSpLocks/>
          </p:cNvGrpSpPr>
          <p:nvPr/>
        </p:nvGrpSpPr>
        <p:grpSpPr bwMode="auto">
          <a:xfrm>
            <a:off x="5237163" y="2668588"/>
            <a:ext cx="39687" cy="141287"/>
            <a:chOff x="10104" y="10005"/>
            <a:chExt cx="137" cy="411"/>
          </a:xfrm>
        </p:grpSpPr>
        <p:sp>
          <p:nvSpPr>
            <p:cNvPr id="102472" name="Oval 315">
              <a:extLst>
                <a:ext uri="{FF2B5EF4-FFF2-40B4-BE49-F238E27FC236}">
                  <a16:creationId xmlns:a16="http://schemas.microsoft.com/office/drawing/2014/main" id="{C9B1A17B-C487-4095-BAF5-C04F9FD8F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005"/>
              <a:ext cx="137" cy="138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2473" name="Oval 316">
              <a:extLst>
                <a:ext uri="{FF2B5EF4-FFF2-40B4-BE49-F238E27FC236}">
                  <a16:creationId xmlns:a16="http://schemas.microsoft.com/office/drawing/2014/main" id="{234AFB3D-FF9E-4BFF-A8FB-E72194FE3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278"/>
              <a:ext cx="137" cy="138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</p:grpSp>
      <p:grpSp>
        <p:nvGrpSpPr>
          <p:cNvPr id="102455" name="Group 317">
            <a:extLst>
              <a:ext uri="{FF2B5EF4-FFF2-40B4-BE49-F238E27FC236}">
                <a16:creationId xmlns:a16="http://schemas.microsoft.com/office/drawing/2014/main" id="{26EFE4A9-80A5-469E-B502-EA44D16D4A63}"/>
              </a:ext>
            </a:extLst>
          </p:cNvPr>
          <p:cNvGrpSpPr>
            <a:grpSpLocks/>
          </p:cNvGrpSpPr>
          <p:nvPr/>
        </p:nvGrpSpPr>
        <p:grpSpPr bwMode="auto">
          <a:xfrm>
            <a:off x="7621588" y="2790825"/>
            <a:ext cx="39687" cy="142875"/>
            <a:chOff x="10104" y="10005"/>
            <a:chExt cx="137" cy="411"/>
          </a:xfrm>
        </p:grpSpPr>
        <p:sp>
          <p:nvSpPr>
            <p:cNvPr id="102470" name="Oval 318">
              <a:extLst>
                <a:ext uri="{FF2B5EF4-FFF2-40B4-BE49-F238E27FC236}">
                  <a16:creationId xmlns:a16="http://schemas.microsoft.com/office/drawing/2014/main" id="{D08DA545-57BE-4280-966A-9D5342526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005"/>
              <a:ext cx="137" cy="138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2471" name="Oval 319">
              <a:extLst>
                <a:ext uri="{FF2B5EF4-FFF2-40B4-BE49-F238E27FC236}">
                  <a16:creationId xmlns:a16="http://schemas.microsoft.com/office/drawing/2014/main" id="{6B97635C-B2AF-4987-BABE-66E046187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278"/>
              <a:ext cx="137" cy="138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</p:grpSp>
      <p:grpSp>
        <p:nvGrpSpPr>
          <p:cNvPr id="102456" name="Group 320">
            <a:extLst>
              <a:ext uri="{FF2B5EF4-FFF2-40B4-BE49-F238E27FC236}">
                <a16:creationId xmlns:a16="http://schemas.microsoft.com/office/drawing/2014/main" id="{3D54F0DD-A510-47F5-85AE-7A2EE28CCA91}"/>
              </a:ext>
            </a:extLst>
          </p:cNvPr>
          <p:cNvGrpSpPr>
            <a:grpSpLocks/>
          </p:cNvGrpSpPr>
          <p:nvPr/>
        </p:nvGrpSpPr>
        <p:grpSpPr bwMode="auto">
          <a:xfrm>
            <a:off x="7816850" y="1717675"/>
            <a:ext cx="39688" cy="142875"/>
            <a:chOff x="10104" y="10005"/>
            <a:chExt cx="137" cy="411"/>
          </a:xfrm>
        </p:grpSpPr>
        <p:sp>
          <p:nvSpPr>
            <p:cNvPr id="102468" name="Oval 321">
              <a:extLst>
                <a:ext uri="{FF2B5EF4-FFF2-40B4-BE49-F238E27FC236}">
                  <a16:creationId xmlns:a16="http://schemas.microsoft.com/office/drawing/2014/main" id="{3B270B6C-9A3A-48B5-8D95-0667A85F9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005"/>
              <a:ext cx="137" cy="138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  <p:sp>
          <p:nvSpPr>
            <p:cNvPr id="102469" name="Oval 322">
              <a:extLst>
                <a:ext uri="{FF2B5EF4-FFF2-40B4-BE49-F238E27FC236}">
                  <a16:creationId xmlns:a16="http://schemas.microsoft.com/office/drawing/2014/main" id="{96283419-DAF9-44DA-A3AC-07EB7EB8A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278"/>
              <a:ext cx="137" cy="138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latin typeface="Tahoma" panose="020B0604030504040204" pitchFamily="34" charset="0"/>
              </a:endParaRPr>
            </a:p>
          </p:txBody>
        </p:sp>
      </p:grpSp>
      <p:pic>
        <p:nvPicPr>
          <p:cNvPr id="102457" name="Picture 327" descr="underline_base">
            <a:extLst>
              <a:ext uri="{FF2B5EF4-FFF2-40B4-BE49-F238E27FC236}">
                <a16:creationId xmlns:a16="http://schemas.microsoft.com/office/drawing/2014/main" id="{5776070C-0301-498C-9B45-CB318CF8379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9575" y="784225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14" name="Rectangle 328">
            <a:extLst>
              <a:ext uri="{FF2B5EF4-FFF2-40B4-BE49-F238E27FC236}">
                <a16:creationId xmlns:a16="http://schemas.microsoft.com/office/drawing/2014/main" id="{B209B2E0-350B-4EC0-94C7-8CBDEAEC11D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0200" y="115888"/>
            <a:ext cx="7772400" cy="873125"/>
          </a:xfrm>
        </p:spPr>
        <p:txBody>
          <a:bodyPr/>
          <a:lstStyle/>
          <a:p>
            <a:pPr>
              <a:defRPr/>
            </a:pPr>
            <a:r>
              <a:rPr lang="en-US" sz="3600">
                <a:ea typeface="ＭＳ Ｐゴシック" charset="0"/>
                <a:cs typeface="+mj-cs"/>
              </a:rPr>
              <a:t>Causes/costs of congestion: scenario 3</a:t>
            </a:r>
            <a:r>
              <a:rPr lang="en-US">
                <a:ea typeface="ＭＳ Ｐゴシック" charset="0"/>
                <a:cs typeface="+mj-cs"/>
              </a:rPr>
              <a:t> </a:t>
            </a:r>
          </a:p>
        </p:txBody>
      </p:sp>
      <p:sp>
        <p:nvSpPr>
          <p:cNvPr id="102459" name="Line 330">
            <a:extLst>
              <a:ext uri="{FF2B5EF4-FFF2-40B4-BE49-F238E27FC236}">
                <a16:creationId xmlns:a16="http://schemas.microsoft.com/office/drawing/2014/main" id="{C59BB12F-0629-4C42-B500-C29326D4B210}"/>
              </a:ext>
            </a:extLst>
          </p:cNvPr>
          <p:cNvSpPr>
            <a:spLocks noChangeShapeType="1"/>
          </p:cNvSpPr>
          <p:nvPr/>
        </p:nvSpPr>
        <p:spPr bwMode="auto">
          <a:xfrm>
            <a:off x="1270000" y="1558925"/>
            <a:ext cx="0" cy="1860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2460" name="Line 331">
            <a:extLst>
              <a:ext uri="{FF2B5EF4-FFF2-40B4-BE49-F238E27FC236}">
                <a16:creationId xmlns:a16="http://schemas.microsoft.com/office/drawing/2014/main" id="{50F70CC5-2D40-42F9-9166-B8BAC07A6E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54125" y="3411538"/>
            <a:ext cx="2333625" cy="4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2461" name="Freeform 333">
            <a:extLst>
              <a:ext uri="{FF2B5EF4-FFF2-40B4-BE49-F238E27FC236}">
                <a16:creationId xmlns:a16="http://schemas.microsoft.com/office/drawing/2014/main" id="{9510A72A-10EA-4B40-B084-0142E23B0E86}"/>
              </a:ext>
            </a:extLst>
          </p:cNvPr>
          <p:cNvSpPr>
            <a:spLocks/>
          </p:cNvSpPr>
          <p:nvPr/>
        </p:nvSpPr>
        <p:spPr bwMode="auto">
          <a:xfrm>
            <a:off x="1258888" y="2608263"/>
            <a:ext cx="2489200" cy="806450"/>
          </a:xfrm>
          <a:custGeom>
            <a:avLst/>
            <a:gdLst>
              <a:gd name="T0" fmla="*/ 0 w 1568"/>
              <a:gd name="T1" fmla="*/ 2147483646 h 380"/>
              <a:gd name="T2" fmla="*/ 2147483646 w 1568"/>
              <a:gd name="T3" fmla="*/ 2147483646 h 380"/>
              <a:gd name="T4" fmla="*/ 2147483646 w 1568"/>
              <a:gd name="T5" fmla="*/ 2147483646 h 380"/>
              <a:gd name="T6" fmla="*/ 2147483646 w 1568"/>
              <a:gd name="T7" fmla="*/ 2147483646 h 38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68" h="380">
                <a:moveTo>
                  <a:pt x="0" y="375"/>
                </a:moveTo>
                <a:cubicBezTo>
                  <a:pt x="109" y="315"/>
                  <a:pt x="474" y="0"/>
                  <a:pt x="651" y="14"/>
                </a:cubicBezTo>
                <a:cubicBezTo>
                  <a:pt x="828" y="28"/>
                  <a:pt x="730" y="260"/>
                  <a:pt x="914" y="320"/>
                </a:cubicBezTo>
                <a:cubicBezTo>
                  <a:pt x="1098" y="380"/>
                  <a:pt x="1432" y="342"/>
                  <a:pt x="1568" y="348"/>
                </a:cubicBezTo>
              </a:path>
            </a:pathLst>
          </a:custGeom>
          <a:noFill/>
          <a:ln w="28575" cap="flat" cmpd="sng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2462" name="Line 334">
            <a:extLst>
              <a:ext uri="{FF2B5EF4-FFF2-40B4-BE49-F238E27FC236}">
                <a16:creationId xmlns:a16="http://schemas.microsoft.com/office/drawing/2014/main" id="{29ADD9DA-14FF-439B-9C6D-2EFD5A7E235C}"/>
              </a:ext>
            </a:extLst>
          </p:cNvPr>
          <p:cNvSpPr>
            <a:spLocks noChangeShapeType="1"/>
          </p:cNvSpPr>
          <p:nvPr/>
        </p:nvSpPr>
        <p:spPr bwMode="auto">
          <a:xfrm>
            <a:off x="1138238" y="1711325"/>
            <a:ext cx="1254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2463" name="Line 335">
            <a:extLst>
              <a:ext uri="{FF2B5EF4-FFF2-40B4-BE49-F238E27FC236}">
                <a16:creationId xmlns:a16="http://schemas.microsoft.com/office/drawing/2014/main" id="{B135AE54-CBF3-4E63-B46C-50BA59E00A75}"/>
              </a:ext>
            </a:extLst>
          </p:cNvPr>
          <p:cNvSpPr>
            <a:spLocks noChangeShapeType="1"/>
          </p:cNvSpPr>
          <p:nvPr/>
        </p:nvSpPr>
        <p:spPr bwMode="auto">
          <a:xfrm>
            <a:off x="3071813" y="3419475"/>
            <a:ext cx="0" cy="13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2464" name="Text Box 336">
            <a:extLst>
              <a:ext uri="{FF2B5EF4-FFF2-40B4-BE49-F238E27FC236}">
                <a16:creationId xmlns:a16="http://schemas.microsoft.com/office/drawing/2014/main" id="{431DE12A-6071-4744-A75C-7C219B8B8A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588" y="1462088"/>
            <a:ext cx="4556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C/2</a:t>
            </a:r>
          </a:p>
        </p:txBody>
      </p:sp>
      <p:sp>
        <p:nvSpPr>
          <p:cNvPr id="102465" name="Text Box 337">
            <a:extLst>
              <a:ext uri="{FF2B5EF4-FFF2-40B4-BE49-F238E27FC236}">
                <a16:creationId xmlns:a16="http://schemas.microsoft.com/office/drawing/2014/main" id="{2BBFD3ED-7EEE-4BCB-AC64-55FC1227A2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3375" y="3471863"/>
            <a:ext cx="455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C/2</a:t>
            </a:r>
          </a:p>
        </p:txBody>
      </p:sp>
      <p:sp>
        <p:nvSpPr>
          <p:cNvPr id="102466" name="Text Box 338">
            <a:extLst>
              <a:ext uri="{FF2B5EF4-FFF2-40B4-BE49-F238E27FC236}">
                <a16:creationId xmlns:a16="http://schemas.microsoft.com/office/drawing/2014/main" id="{42BAF728-F2EF-4F5F-AB75-300199E06B02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543719" y="2389982"/>
            <a:ext cx="8080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Symbol" panose="05050102010706020507" pitchFamily="18" charset="2"/>
              </a:rPr>
              <a:t>l</a:t>
            </a:r>
            <a:r>
              <a:rPr lang="en-US" altLang="en-US" sz="2400" baseline="-25000">
                <a:latin typeface="Arial" panose="020B0604020202020204" pitchFamily="34" charset="0"/>
              </a:rPr>
              <a:t>out</a:t>
            </a:r>
          </a:p>
        </p:txBody>
      </p:sp>
      <p:sp>
        <p:nvSpPr>
          <p:cNvPr id="102467" name="Text Box 339">
            <a:extLst>
              <a:ext uri="{FF2B5EF4-FFF2-40B4-BE49-F238E27FC236}">
                <a16:creationId xmlns:a16="http://schemas.microsoft.com/office/drawing/2014/main" id="{E16AD126-00C5-4173-9A2F-068E07BF7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9138" y="3381375"/>
            <a:ext cx="5524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Symbol" panose="05050102010706020507" pitchFamily="18" charset="2"/>
              </a:rPr>
              <a:t>l</a:t>
            </a:r>
            <a:r>
              <a:rPr lang="en-US" altLang="en-US" sz="2400" baseline="-25000">
                <a:latin typeface="Arial" panose="020B0604020202020204" pitchFamily="34" charset="0"/>
              </a:rPr>
              <a:t>in</a:t>
            </a:r>
            <a:r>
              <a:rPr lang="ja-JP" altLang="en-US" sz="2400" baseline="30000">
                <a:latin typeface="Arial" panose="020B0604020202020204" pitchFamily="34" charset="0"/>
              </a:rPr>
              <a:t>’</a:t>
            </a:r>
            <a:endParaRPr lang="en-US" altLang="en-US" sz="2400" baseline="30000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Footer Placeholder 5">
            <a:extLst>
              <a:ext uri="{FF2B5EF4-FFF2-40B4-BE49-F238E27FC236}">
                <a16:creationId xmlns:a16="http://schemas.microsoft.com/office/drawing/2014/main" id="{F31E13FE-15CA-48DA-BCE2-E1A84F132E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103427" name="Slide Number Placeholder 6">
            <a:extLst>
              <a:ext uri="{FF2B5EF4-FFF2-40B4-BE49-F238E27FC236}">
                <a16:creationId xmlns:a16="http://schemas.microsoft.com/office/drawing/2014/main" id="{03F0040A-6E2C-468E-913F-9F8753B05B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DE4F3543-7AE1-4611-964A-9B414CB8C5BA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00356" name="Rectangle 2">
            <a:extLst>
              <a:ext uri="{FF2B5EF4-FFF2-40B4-BE49-F238E27FC236}">
                <a16:creationId xmlns:a16="http://schemas.microsoft.com/office/drawing/2014/main" id="{8760DAE6-0F46-4471-B1CF-DC04A4A3A9F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Chapter 3 outline</a:t>
            </a:r>
          </a:p>
        </p:txBody>
      </p:sp>
      <p:sp>
        <p:nvSpPr>
          <p:cNvPr id="100357" name="Rectangle 3">
            <a:extLst>
              <a:ext uri="{FF2B5EF4-FFF2-40B4-BE49-F238E27FC236}">
                <a16:creationId xmlns:a16="http://schemas.microsoft.com/office/drawing/2014/main" id="{733C7901-CEC9-47C6-95A3-C2DF7E8D397B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3.1 transport-layer services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3.2 multiplexing and demultiplexing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3.3 connectionless transport: UDP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3.4 principles of reliable data transfer</a:t>
            </a:r>
          </a:p>
        </p:txBody>
      </p:sp>
      <p:sp>
        <p:nvSpPr>
          <p:cNvPr id="100358" name="Rectangle 4">
            <a:extLst>
              <a:ext uri="{FF2B5EF4-FFF2-40B4-BE49-F238E27FC236}">
                <a16:creationId xmlns:a16="http://schemas.microsoft.com/office/drawing/2014/main" id="{0B3B2FD9-083B-4CFA-B141-5F7DB0EA054D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00200"/>
            <a:ext cx="4251325" cy="4648200"/>
          </a:xfrm>
        </p:spPr>
        <p:txBody>
          <a:bodyPr/>
          <a:lstStyle/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3.5 connection-oriented transport: TCP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segment structure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reliable data transfer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flow control</a:t>
            </a:r>
          </a:p>
          <a:p>
            <a:pPr marL="912813" lvl="1">
              <a:buFont typeface="Arial"/>
              <a:buChar char="•"/>
              <a:defRPr/>
            </a:pPr>
            <a:r>
              <a:rPr lang="en-US">
                <a:ea typeface="ＭＳ Ｐゴシック" charset="0"/>
              </a:rPr>
              <a:t>connection management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ea typeface="ＭＳ Ｐゴシック" charset="0"/>
                <a:cs typeface="+mn-cs"/>
              </a:rPr>
              <a:t>3.6 principles of congestion control</a:t>
            </a:r>
          </a:p>
          <a:p>
            <a:pPr marL="566738" indent="-566738">
              <a:buFont typeface="Wingdings" charset="0"/>
              <a:buNone/>
              <a:defRPr/>
            </a:pPr>
            <a:r>
              <a:rPr lang="en-US">
                <a:solidFill>
                  <a:srgbClr val="CC0000"/>
                </a:solidFill>
                <a:ea typeface="ＭＳ Ｐゴシック" charset="0"/>
                <a:cs typeface="+mn-cs"/>
              </a:rPr>
              <a:t>3.7 TCP congestion control</a:t>
            </a:r>
          </a:p>
        </p:txBody>
      </p:sp>
      <p:pic>
        <p:nvPicPr>
          <p:cNvPr id="103431" name="Picture 5" descr="underline_base">
            <a:extLst>
              <a:ext uri="{FF2B5EF4-FFF2-40B4-BE49-F238E27FC236}">
                <a16:creationId xmlns:a16="http://schemas.microsoft.com/office/drawing/2014/main" id="{E27E83EA-50AD-4C9B-AE5E-A6954B6B6F29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313" y="1039813"/>
            <a:ext cx="438785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Footer Placeholder 4">
            <a:extLst>
              <a:ext uri="{FF2B5EF4-FFF2-40B4-BE49-F238E27FC236}">
                <a16:creationId xmlns:a16="http://schemas.microsoft.com/office/drawing/2014/main" id="{B3E0477E-A40A-4B8B-9738-52BB491E83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104451" name="Slide Number Placeholder 5">
            <a:extLst>
              <a:ext uri="{FF2B5EF4-FFF2-40B4-BE49-F238E27FC236}">
                <a16:creationId xmlns:a16="http://schemas.microsoft.com/office/drawing/2014/main" id="{ABAF2386-CD05-4CF5-B2D2-24A453718C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3288BA67-1CB3-44FA-89F5-0605C3965204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04452" name="Picture 14" descr="underline_base">
            <a:extLst>
              <a:ext uri="{FF2B5EF4-FFF2-40B4-BE49-F238E27FC236}">
                <a16:creationId xmlns:a16="http://schemas.microsoft.com/office/drawing/2014/main" id="{28F7C5F6-AEFB-4E07-BA89-F7D6FA8FF8FA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525" y="741363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81" name="Rectangle 2">
            <a:extLst>
              <a:ext uri="{FF2B5EF4-FFF2-40B4-BE49-F238E27FC236}">
                <a16:creationId xmlns:a16="http://schemas.microsoft.com/office/drawing/2014/main" id="{211FE3CE-09FD-432A-9A68-A03E6737866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8600" y="228600"/>
            <a:ext cx="8458200" cy="1143000"/>
          </a:xfrm>
        </p:spPr>
        <p:txBody>
          <a:bodyPr/>
          <a:lstStyle/>
          <a:p>
            <a:pPr algn="r">
              <a:lnSpc>
                <a:spcPct val="80000"/>
              </a:lnSpc>
              <a:defRPr/>
            </a:pPr>
            <a:r>
              <a:rPr lang="en-US" sz="4000">
                <a:ea typeface="ＭＳ Ｐゴシック" charset="0"/>
                <a:cs typeface="+mj-cs"/>
              </a:rPr>
              <a:t>TCP congestion control: </a:t>
            </a:r>
            <a:r>
              <a:rPr lang="en-US" sz="3200">
                <a:ea typeface="ＭＳ Ｐゴシック" charset="0"/>
                <a:cs typeface="+mj-cs"/>
              </a:rPr>
              <a:t>additive increase multiplicative decrease</a:t>
            </a:r>
          </a:p>
        </p:txBody>
      </p:sp>
      <p:sp>
        <p:nvSpPr>
          <p:cNvPr id="101382" name="Rectangle 8">
            <a:extLst>
              <a:ext uri="{FF2B5EF4-FFF2-40B4-BE49-F238E27FC236}">
                <a16:creationId xmlns:a16="http://schemas.microsoft.com/office/drawing/2014/main" id="{8647E9BC-C7DD-441D-8ED4-3D0715907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371600"/>
            <a:ext cx="8375650" cy="1447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/>
          <a:p>
            <a:pPr marL="292100" indent="-2921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approach:</a:t>
            </a:r>
            <a:r>
              <a:rPr lang="en-US" sz="2800" i="1" dirty="0">
                <a:solidFill>
                  <a:srgbClr val="FF0000"/>
                </a:solidFill>
                <a:latin typeface="Gill Sans MT" charset="0"/>
                <a:ea typeface="ＭＳ Ｐゴシック" charset="0"/>
              </a:rPr>
              <a:t> </a:t>
            </a:r>
            <a:r>
              <a:rPr lang="en-US" sz="2800" dirty="0">
                <a:latin typeface="Gill Sans MT" charset="0"/>
                <a:ea typeface="ＭＳ Ｐゴシック" charset="0"/>
              </a:rPr>
              <a:t>sender</a:t>
            </a:r>
            <a:r>
              <a:rPr lang="en-US" sz="2800" i="1" dirty="0">
                <a:solidFill>
                  <a:srgbClr val="FF0000"/>
                </a:solidFill>
                <a:latin typeface="Gill Sans MT" charset="0"/>
                <a:ea typeface="ＭＳ Ｐゴシック" charset="0"/>
              </a:rPr>
              <a:t> </a:t>
            </a:r>
            <a:r>
              <a:rPr lang="en-US" sz="2800" dirty="0">
                <a:latin typeface="Gill Sans MT" charset="0"/>
                <a:ea typeface="ＭＳ Ｐゴシック" charset="0"/>
              </a:rPr>
              <a:t>increases transmission rate (window size), probing for usable bandwidth, until loss occurs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additive increase:</a:t>
            </a:r>
            <a:r>
              <a:rPr lang="en-US" sz="2800" dirty="0">
                <a:latin typeface="Gill Sans MT" charset="0"/>
                <a:ea typeface="ＭＳ Ｐゴシック" charset="0"/>
              </a:rPr>
              <a:t> increase  </a:t>
            </a:r>
            <a:r>
              <a:rPr lang="en-US" sz="2800" b="1" dirty="0" err="1">
                <a:latin typeface="Courier New" charset="0"/>
                <a:ea typeface="ＭＳ Ｐゴシック" charset="0"/>
              </a:rPr>
              <a:t>cwnd</a:t>
            </a:r>
            <a:r>
              <a:rPr lang="en-US" sz="2800" dirty="0">
                <a:latin typeface="Courier New" charset="0"/>
                <a:ea typeface="ＭＳ Ｐゴシック" charset="0"/>
              </a:rPr>
              <a:t> </a:t>
            </a:r>
            <a:r>
              <a:rPr lang="en-US" sz="2800" dirty="0">
                <a:latin typeface="Gill Sans MT" charset="0"/>
                <a:ea typeface="ＭＳ Ｐゴシック" charset="0"/>
              </a:rPr>
              <a:t>by 1 MSS every RTT until loss detected</a:t>
            </a:r>
            <a:endParaRPr lang="en-US" sz="2800" i="1" dirty="0">
              <a:latin typeface="Gill Sans MT" charset="0"/>
              <a:ea typeface="ＭＳ Ｐゴシック" charset="0"/>
            </a:endParaRP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multiplicative decrease</a:t>
            </a:r>
            <a:r>
              <a:rPr lang="en-US" sz="2800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:</a:t>
            </a:r>
            <a:r>
              <a:rPr lang="en-US" sz="2800" dirty="0">
                <a:latin typeface="Gill Sans MT" charset="0"/>
                <a:ea typeface="ＭＳ Ｐゴシック" charset="0"/>
              </a:rPr>
              <a:t> cut </a:t>
            </a:r>
            <a:r>
              <a:rPr lang="en-US" sz="2800" b="1" dirty="0" err="1">
                <a:latin typeface="Courier New" charset="0"/>
                <a:ea typeface="ＭＳ Ｐゴシック" charset="0"/>
              </a:rPr>
              <a:t>cwnd</a:t>
            </a:r>
            <a:r>
              <a:rPr lang="en-US" sz="2800" b="1" dirty="0">
                <a:latin typeface="Courier New" charset="0"/>
                <a:ea typeface="ＭＳ Ｐゴシック" charset="0"/>
              </a:rPr>
              <a:t> </a:t>
            </a:r>
            <a:r>
              <a:rPr lang="en-US" sz="2800" dirty="0">
                <a:latin typeface="Gill Sans MT" charset="0"/>
                <a:ea typeface="ＭＳ Ｐゴシック" charset="0"/>
              </a:rPr>
              <a:t>in half after loss 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800" dirty="0">
              <a:latin typeface="Gill Sans MT" charset="0"/>
              <a:ea typeface="ＭＳ Ｐゴシック" charset="0"/>
            </a:endParaRPr>
          </a:p>
        </p:txBody>
      </p:sp>
      <p:sp>
        <p:nvSpPr>
          <p:cNvPr id="104455" name="Rectangle 11">
            <a:extLst>
              <a:ext uri="{FF2B5EF4-FFF2-40B4-BE49-F238E27FC236}">
                <a16:creationId xmlns:a16="http://schemas.microsoft.com/office/drawing/2014/main" id="{339817E8-BE3E-4D8D-9835-6ACF4F67F7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3950" y="3659188"/>
            <a:ext cx="685800" cy="304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4456" name="Text Box 12">
            <a:extLst>
              <a:ext uri="{FF2B5EF4-FFF2-40B4-BE49-F238E27FC236}">
                <a16:creationId xmlns:a16="http://schemas.microsoft.com/office/drawing/2014/main" id="{16CE4F00-BE33-43CC-A39B-BF7AEFC3BBC6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2074863" y="4784725"/>
            <a:ext cx="2047875" cy="5175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latin typeface="Courier New" panose="02070309020205020404" pitchFamily="49" charset="0"/>
              </a:rPr>
              <a:t>cwnd:</a:t>
            </a:r>
            <a:r>
              <a:rPr lang="en-US" altLang="en-US" sz="1400">
                <a:latin typeface="Arial" panose="020B0604020202020204" pitchFamily="34" charset="0"/>
              </a:rPr>
              <a:t> TCP sender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congestion window size</a:t>
            </a:r>
          </a:p>
        </p:txBody>
      </p:sp>
      <p:sp>
        <p:nvSpPr>
          <p:cNvPr id="104457" name="Text Box 13">
            <a:extLst>
              <a:ext uri="{FF2B5EF4-FFF2-40B4-BE49-F238E27FC236}">
                <a16:creationId xmlns:a16="http://schemas.microsoft.com/office/drawing/2014/main" id="{F08C3559-AD3B-41A3-ABF8-C0EC88A10C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5450" y="4448175"/>
            <a:ext cx="21463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AIMD saw tooth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behavior: probing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for bandwidth</a:t>
            </a:r>
          </a:p>
        </p:txBody>
      </p:sp>
      <p:sp>
        <p:nvSpPr>
          <p:cNvPr id="104458" name="Line 17">
            <a:extLst>
              <a:ext uri="{FF2B5EF4-FFF2-40B4-BE49-F238E27FC236}">
                <a16:creationId xmlns:a16="http://schemas.microsoft.com/office/drawing/2014/main" id="{720ECD88-3749-4759-BCBC-BD7C1F5B0F2F}"/>
              </a:ext>
            </a:extLst>
          </p:cNvPr>
          <p:cNvSpPr>
            <a:spLocks noChangeShapeType="1"/>
          </p:cNvSpPr>
          <p:nvPr/>
        </p:nvSpPr>
        <p:spPr bwMode="auto">
          <a:xfrm>
            <a:off x="3505200" y="6149975"/>
            <a:ext cx="41433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4459" name="Line 18">
            <a:extLst>
              <a:ext uri="{FF2B5EF4-FFF2-40B4-BE49-F238E27FC236}">
                <a16:creationId xmlns:a16="http://schemas.microsoft.com/office/drawing/2014/main" id="{2AA54173-12F0-4C11-9DF6-14DA0A2C0F23}"/>
              </a:ext>
            </a:extLst>
          </p:cNvPr>
          <p:cNvSpPr>
            <a:spLocks noChangeShapeType="1"/>
          </p:cNvSpPr>
          <p:nvPr/>
        </p:nvSpPr>
        <p:spPr bwMode="auto">
          <a:xfrm>
            <a:off x="3494088" y="3735388"/>
            <a:ext cx="0" cy="2416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68307" name="Line 19">
            <a:extLst>
              <a:ext uri="{FF2B5EF4-FFF2-40B4-BE49-F238E27FC236}">
                <a16:creationId xmlns:a16="http://schemas.microsoft.com/office/drawing/2014/main" id="{2B6CC6E2-D0B6-47E0-8867-98184E724C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505200" y="4852988"/>
            <a:ext cx="169863" cy="16986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68308" name="Line 20">
            <a:extLst>
              <a:ext uri="{FF2B5EF4-FFF2-40B4-BE49-F238E27FC236}">
                <a16:creationId xmlns:a16="http://schemas.microsoft.com/office/drawing/2014/main" id="{891801AD-BCD4-4E69-8ADB-74F735B5F50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86175" y="4841875"/>
            <a:ext cx="0" cy="6429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68309" name="Line 21">
            <a:extLst>
              <a:ext uri="{FF2B5EF4-FFF2-40B4-BE49-F238E27FC236}">
                <a16:creationId xmlns:a16="http://schemas.microsoft.com/office/drawing/2014/main" id="{751CA9EE-7FDD-450D-AA32-503569B788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5063" y="4525963"/>
            <a:ext cx="982662" cy="9810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68310" name="Line 22">
            <a:extLst>
              <a:ext uri="{FF2B5EF4-FFF2-40B4-BE49-F238E27FC236}">
                <a16:creationId xmlns:a16="http://schemas.microsoft.com/office/drawing/2014/main" id="{08D621AE-BC76-45C2-BBF9-4AFC7637F1EA}"/>
              </a:ext>
            </a:extLst>
          </p:cNvPr>
          <p:cNvSpPr>
            <a:spLocks noChangeShapeType="1"/>
          </p:cNvSpPr>
          <p:nvPr/>
        </p:nvSpPr>
        <p:spPr bwMode="auto">
          <a:xfrm>
            <a:off x="4646613" y="4527550"/>
            <a:ext cx="0" cy="80168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268326" name="Group 38">
            <a:extLst>
              <a:ext uri="{FF2B5EF4-FFF2-40B4-BE49-F238E27FC236}">
                <a16:creationId xmlns:a16="http://schemas.microsoft.com/office/drawing/2014/main" id="{BD9D9EF4-78AF-4C9A-892F-5EB450D59D49}"/>
              </a:ext>
            </a:extLst>
          </p:cNvPr>
          <p:cNvGrpSpPr>
            <a:grpSpLocks/>
          </p:cNvGrpSpPr>
          <p:nvPr/>
        </p:nvGrpSpPr>
        <p:grpSpPr bwMode="auto">
          <a:xfrm>
            <a:off x="4638675" y="4402138"/>
            <a:ext cx="3040063" cy="1106487"/>
            <a:chOff x="2720" y="2730"/>
            <a:chExt cx="1915" cy="697"/>
          </a:xfrm>
        </p:grpSpPr>
        <p:sp>
          <p:nvSpPr>
            <p:cNvPr id="104471" name="Line 23">
              <a:extLst>
                <a:ext uri="{FF2B5EF4-FFF2-40B4-BE49-F238E27FC236}">
                  <a16:creationId xmlns:a16="http://schemas.microsoft.com/office/drawing/2014/main" id="{F6A31650-527F-40DB-9072-23DCCB4D7E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20" y="2996"/>
              <a:ext cx="331" cy="33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104472" name="Group 37">
              <a:extLst>
                <a:ext uri="{FF2B5EF4-FFF2-40B4-BE49-F238E27FC236}">
                  <a16:creationId xmlns:a16="http://schemas.microsoft.com/office/drawing/2014/main" id="{68A75FD7-DBAD-41CB-9608-9FB4FE2F0B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51" y="2730"/>
              <a:ext cx="1584" cy="697"/>
              <a:chOff x="3051" y="2730"/>
              <a:chExt cx="1584" cy="697"/>
            </a:xfrm>
          </p:grpSpPr>
          <p:sp>
            <p:nvSpPr>
              <p:cNvPr id="104473" name="Line 24">
                <a:extLst>
                  <a:ext uri="{FF2B5EF4-FFF2-40B4-BE49-F238E27FC236}">
                    <a16:creationId xmlns:a16="http://schemas.microsoft.com/office/drawing/2014/main" id="{3066D57B-8A58-46FD-8205-945F41005E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1" y="2993"/>
                <a:ext cx="0" cy="434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04474" name="Line 25">
                <a:extLst>
                  <a:ext uri="{FF2B5EF4-FFF2-40B4-BE49-F238E27FC236}">
                    <a16:creationId xmlns:a16="http://schemas.microsoft.com/office/drawing/2014/main" id="{1173C64F-EA10-4D53-A54C-E82A0B92FC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58" y="2795"/>
                <a:ext cx="611" cy="618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04475" name="Line 26">
                <a:extLst>
                  <a:ext uri="{FF2B5EF4-FFF2-40B4-BE49-F238E27FC236}">
                    <a16:creationId xmlns:a16="http://schemas.microsoft.com/office/drawing/2014/main" id="{36A02DF6-96B1-41E3-9D6E-37015FDE2A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6" y="2795"/>
                <a:ext cx="7" cy="526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04476" name="Line 29">
                <a:extLst>
                  <a:ext uri="{FF2B5EF4-FFF2-40B4-BE49-F238E27FC236}">
                    <a16:creationId xmlns:a16="http://schemas.microsoft.com/office/drawing/2014/main" id="{7134A01B-429A-465E-9AAC-804F6B436C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69" y="2898"/>
                <a:ext cx="420" cy="42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04477" name="Line 30">
                <a:extLst>
                  <a:ext uri="{FF2B5EF4-FFF2-40B4-BE49-F238E27FC236}">
                    <a16:creationId xmlns:a16="http://schemas.microsoft.com/office/drawing/2014/main" id="{6F8EF7D6-B8BC-44EF-976B-88AF3A90D9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89" y="2889"/>
                <a:ext cx="0" cy="471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04478" name="Line 31">
                <a:extLst>
                  <a:ext uri="{FF2B5EF4-FFF2-40B4-BE49-F238E27FC236}">
                    <a16:creationId xmlns:a16="http://schemas.microsoft.com/office/drawing/2014/main" id="{97E66AB9-D15A-44C9-B486-D5456E16D5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83" y="2730"/>
                <a:ext cx="552" cy="639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sp>
        <p:nvSpPr>
          <p:cNvPr id="104465" name="Text Box 32">
            <a:extLst>
              <a:ext uri="{FF2B5EF4-FFF2-40B4-BE49-F238E27FC236}">
                <a16:creationId xmlns:a16="http://schemas.microsoft.com/office/drawing/2014/main" id="{AA7D8BC9-23ED-4A1A-8896-52449AED88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3725" y="3622675"/>
            <a:ext cx="422275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additively increase window size …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…. until loss occurs (then cut window in half)</a:t>
            </a:r>
          </a:p>
        </p:txBody>
      </p:sp>
      <p:sp>
        <p:nvSpPr>
          <p:cNvPr id="268321" name="Freeform 33">
            <a:extLst>
              <a:ext uri="{FF2B5EF4-FFF2-40B4-BE49-F238E27FC236}">
                <a16:creationId xmlns:a16="http://schemas.microsoft.com/office/drawing/2014/main" id="{F9F7A922-B564-4CF6-BDC2-CB36EC71F73A}"/>
              </a:ext>
            </a:extLst>
          </p:cNvPr>
          <p:cNvSpPr>
            <a:spLocks/>
          </p:cNvSpPr>
          <p:nvPr/>
        </p:nvSpPr>
        <p:spPr bwMode="auto">
          <a:xfrm>
            <a:off x="3598863" y="3816350"/>
            <a:ext cx="858837" cy="1016000"/>
          </a:xfrm>
          <a:custGeom>
            <a:avLst/>
            <a:gdLst>
              <a:gd name="T0" fmla="*/ 2147483646 w 541"/>
              <a:gd name="T1" fmla="*/ 0 h 640"/>
              <a:gd name="T2" fmla="*/ 0 w 541"/>
              <a:gd name="T3" fmla="*/ 0 h 640"/>
              <a:gd name="T4" fmla="*/ 0 w 541"/>
              <a:gd name="T5" fmla="*/ 2147483646 h 6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41" h="640">
                <a:moveTo>
                  <a:pt x="541" y="0"/>
                </a:moveTo>
                <a:lnTo>
                  <a:pt x="0" y="0"/>
                </a:lnTo>
                <a:lnTo>
                  <a:pt x="0" y="640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68322" name="Freeform 34">
            <a:extLst>
              <a:ext uri="{FF2B5EF4-FFF2-40B4-BE49-F238E27FC236}">
                <a16:creationId xmlns:a16="http://schemas.microsoft.com/office/drawing/2014/main" id="{D0E8D7AD-8251-411D-BBB8-8AD74249026D}"/>
              </a:ext>
            </a:extLst>
          </p:cNvPr>
          <p:cNvSpPr>
            <a:spLocks/>
          </p:cNvSpPr>
          <p:nvPr/>
        </p:nvSpPr>
        <p:spPr bwMode="auto">
          <a:xfrm>
            <a:off x="3743325" y="4019550"/>
            <a:ext cx="796925" cy="1000125"/>
          </a:xfrm>
          <a:custGeom>
            <a:avLst/>
            <a:gdLst>
              <a:gd name="T0" fmla="*/ 2147483646 w 502"/>
              <a:gd name="T1" fmla="*/ 0 h 630"/>
              <a:gd name="T2" fmla="*/ 2147483646 w 502"/>
              <a:gd name="T3" fmla="*/ 2147483646 h 630"/>
              <a:gd name="T4" fmla="*/ 2147483646 w 502"/>
              <a:gd name="T5" fmla="*/ 2147483646 h 630"/>
              <a:gd name="T6" fmla="*/ 0 w 502"/>
              <a:gd name="T7" fmla="*/ 2147483646 h 63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02" h="630">
                <a:moveTo>
                  <a:pt x="502" y="0"/>
                </a:moveTo>
                <a:lnTo>
                  <a:pt x="56" y="2"/>
                </a:lnTo>
                <a:lnTo>
                  <a:pt x="54" y="630"/>
                </a:lnTo>
                <a:lnTo>
                  <a:pt x="0" y="630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68323" name="Freeform 35">
            <a:extLst>
              <a:ext uri="{FF2B5EF4-FFF2-40B4-BE49-F238E27FC236}">
                <a16:creationId xmlns:a16="http://schemas.microsoft.com/office/drawing/2014/main" id="{A6B7CF81-506F-4CF7-92E7-0DD6C9764F6F}"/>
              </a:ext>
            </a:extLst>
          </p:cNvPr>
          <p:cNvSpPr>
            <a:spLocks/>
          </p:cNvSpPr>
          <p:nvPr/>
        </p:nvSpPr>
        <p:spPr bwMode="auto">
          <a:xfrm>
            <a:off x="4051300" y="3814763"/>
            <a:ext cx="406400" cy="1168400"/>
          </a:xfrm>
          <a:custGeom>
            <a:avLst/>
            <a:gdLst>
              <a:gd name="T0" fmla="*/ 2147483646 w 256"/>
              <a:gd name="T1" fmla="*/ 0 h 736"/>
              <a:gd name="T2" fmla="*/ 0 w 256"/>
              <a:gd name="T3" fmla="*/ 0 h 736"/>
              <a:gd name="T4" fmla="*/ 0 w 256"/>
              <a:gd name="T5" fmla="*/ 2147483646 h 73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6" h="736">
                <a:moveTo>
                  <a:pt x="256" y="0"/>
                </a:moveTo>
                <a:lnTo>
                  <a:pt x="0" y="0"/>
                </a:lnTo>
                <a:lnTo>
                  <a:pt x="0" y="736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68324" name="Freeform 36">
            <a:extLst>
              <a:ext uri="{FF2B5EF4-FFF2-40B4-BE49-F238E27FC236}">
                <a16:creationId xmlns:a16="http://schemas.microsoft.com/office/drawing/2014/main" id="{E76130C6-F9CF-41FE-A099-E0B1C1B3B98E}"/>
              </a:ext>
            </a:extLst>
          </p:cNvPr>
          <p:cNvSpPr>
            <a:spLocks/>
          </p:cNvSpPr>
          <p:nvPr/>
        </p:nvSpPr>
        <p:spPr bwMode="auto">
          <a:xfrm>
            <a:off x="4689475" y="4179888"/>
            <a:ext cx="168275" cy="635000"/>
          </a:xfrm>
          <a:custGeom>
            <a:avLst/>
            <a:gdLst>
              <a:gd name="T0" fmla="*/ 2147483646 w 106"/>
              <a:gd name="T1" fmla="*/ 0 h 400"/>
              <a:gd name="T2" fmla="*/ 2147483646 w 106"/>
              <a:gd name="T3" fmla="*/ 2147483646 h 400"/>
              <a:gd name="T4" fmla="*/ 0 w 106"/>
              <a:gd name="T5" fmla="*/ 2147483646 h 4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6" h="400">
                <a:moveTo>
                  <a:pt x="106" y="0"/>
                </a:moveTo>
                <a:lnTo>
                  <a:pt x="106" y="400"/>
                </a:lnTo>
                <a:lnTo>
                  <a:pt x="0" y="400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4470" name="Text Box 40">
            <a:extLst>
              <a:ext uri="{FF2B5EF4-FFF2-40B4-BE49-F238E27FC236}">
                <a16:creationId xmlns:a16="http://schemas.microsoft.com/office/drawing/2014/main" id="{8934611E-11DB-4CC4-9737-7A07D822F9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2063" y="6140450"/>
            <a:ext cx="5762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Tahoma" panose="020B0604030504040204" pitchFamily="34" charset="0"/>
              </a:rPr>
              <a:t>time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268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68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8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68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000"/>
                                        <p:tgtEl>
                                          <p:spTgt spid="268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68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268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2000"/>
                                        <p:tgtEl>
                                          <p:spTgt spid="268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Footer Placeholder 5">
            <a:extLst>
              <a:ext uri="{FF2B5EF4-FFF2-40B4-BE49-F238E27FC236}">
                <a16:creationId xmlns:a16="http://schemas.microsoft.com/office/drawing/2014/main" id="{5D029257-A1FC-4E83-907E-0E61F1F261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105475" name="Slide Number Placeholder 6">
            <a:extLst>
              <a:ext uri="{FF2B5EF4-FFF2-40B4-BE49-F238E27FC236}">
                <a16:creationId xmlns:a16="http://schemas.microsoft.com/office/drawing/2014/main" id="{485D2C31-AD02-4A51-8598-06D5AF0B96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B34725C0-DFB9-4B27-BF89-338D61BC3D57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05476" name="Picture 89" descr="underline_base">
            <a:extLst>
              <a:ext uri="{FF2B5EF4-FFF2-40B4-BE49-F238E27FC236}">
                <a16:creationId xmlns:a16="http://schemas.microsoft.com/office/drawing/2014/main" id="{F5E2963E-A739-4C83-8C7C-712EE4A1A5D7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38" y="817563"/>
            <a:ext cx="7313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5" name="Rectangle 2">
            <a:extLst>
              <a:ext uri="{FF2B5EF4-FFF2-40B4-BE49-F238E27FC236}">
                <a16:creationId xmlns:a16="http://schemas.microsoft.com/office/drawing/2014/main" id="{8F5F9BB4-5C5F-494E-A6C6-E0812F7979C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09575" y="231775"/>
            <a:ext cx="7772400" cy="769938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TCP Congestion Control: details</a:t>
            </a:r>
          </a:p>
        </p:txBody>
      </p:sp>
      <p:sp>
        <p:nvSpPr>
          <p:cNvPr id="102406" name="Rectangle 3">
            <a:extLst>
              <a:ext uri="{FF2B5EF4-FFF2-40B4-BE49-F238E27FC236}">
                <a16:creationId xmlns:a16="http://schemas.microsoft.com/office/drawing/2014/main" id="{30148C3D-FDC7-4D7F-AEFA-5C69944FDBC9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12750" y="3784600"/>
            <a:ext cx="4532313" cy="1695450"/>
          </a:xfrm>
        </p:spPr>
        <p:txBody>
          <a:bodyPr/>
          <a:lstStyle/>
          <a:p>
            <a:pPr>
              <a:buFont typeface="Wingdings" charset="2"/>
              <a:buChar char="§"/>
              <a:defRPr/>
            </a:pPr>
            <a:r>
              <a:rPr lang="en-US">
                <a:ea typeface="ＭＳ Ｐゴシック" charset="0"/>
                <a:cs typeface="+mn-cs"/>
              </a:rPr>
              <a:t>sender limits transmission:</a:t>
            </a:r>
          </a:p>
          <a:p>
            <a:pPr>
              <a:buFont typeface="Wingdings" charset="2"/>
              <a:buChar char="§"/>
              <a:defRPr/>
            </a:pPr>
            <a:endParaRPr lang="en-US">
              <a:ea typeface="ＭＳ Ｐゴシック" charset="0"/>
              <a:cs typeface="+mn-cs"/>
            </a:endParaRPr>
          </a:p>
          <a:p>
            <a:pPr>
              <a:buFont typeface="Wingdings" charset="2"/>
              <a:buChar char="§"/>
              <a:defRPr/>
            </a:pPr>
            <a:endParaRPr lang="en-US">
              <a:ea typeface="ＭＳ Ｐゴシック" charset="0"/>
              <a:cs typeface="+mn-cs"/>
            </a:endParaRPr>
          </a:p>
          <a:p>
            <a:pPr>
              <a:buFont typeface="Wingdings" charset="2"/>
              <a:buChar char="§"/>
              <a:defRPr/>
            </a:pPr>
            <a:r>
              <a:rPr lang="en-US" b="1">
                <a:latin typeface="Courier New" charset="0"/>
                <a:ea typeface="ＭＳ Ｐゴシック" charset="0"/>
                <a:cs typeface="+mn-cs"/>
              </a:rPr>
              <a:t>cwnd</a:t>
            </a:r>
            <a:r>
              <a:rPr lang="en-US">
                <a:ea typeface="ＭＳ Ｐゴシック" charset="0"/>
                <a:cs typeface="+mn-cs"/>
              </a:rPr>
              <a:t> is dynamic, function of perceived network congestion</a:t>
            </a:r>
          </a:p>
          <a:p>
            <a:pPr>
              <a:buFont typeface="Wingdings" charset="2"/>
              <a:buChar char="§"/>
              <a:defRPr/>
            </a:pPr>
            <a:endParaRPr lang="en-US">
              <a:ea typeface="ＭＳ Ｐゴシック" charset="0"/>
              <a:cs typeface="+mn-cs"/>
            </a:endParaRPr>
          </a:p>
        </p:txBody>
      </p:sp>
      <p:sp>
        <p:nvSpPr>
          <p:cNvPr id="102407" name="Rectangle 4">
            <a:extLst>
              <a:ext uri="{FF2B5EF4-FFF2-40B4-BE49-F238E27FC236}">
                <a16:creationId xmlns:a16="http://schemas.microsoft.com/office/drawing/2014/main" id="{77EE6ED6-9798-4823-8191-67D3FF8FF622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5159375" y="1485900"/>
            <a:ext cx="3810000" cy="2447925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>
                <a:ea typeface="ＭＳ Ｐゴシック" charset="0"/>
                <a:cs typeface="+mn-cs"/>
              </a:rPr>
              <a:t>TCP sending rate:</a:t>
            </a:r>
          </a:p>
          <a:p>
            <a:pPr>
              <a:buFont typeface="Wingdings" charset="2"/>
              <a:buChar char="§"/>
              <a:defRPr/>
            </a:pPr>
            <a:r>
              <a:rPr lang="en-US" i="1">
                <a:ea typeface="ＭＳ Ｐゴシック" charset="0"/>
                <a:cs typeface="+mn-cs"/>
              </a:rPr>
              <a:t>roughly:</a:t>
            </a:r>
            <a:r>
              <a:rPr lang="en-US">
                <a:ea typeface="ＭＳ Ｐゴシック" charset="0"/>
                <a:cs typeface="+mn-cs"/>
              </a:rPr>
              <a:t> send cwnd bytes, wait RTT for ACKS, then send more bytes</a:t>
            </a:r>
          </a:p>
        </p:txBody>
      </p:sp>
      <p:sp>
        <p:nvSpPr>
          <p:cNvPr id="105480" name="Rectangle 12">
            <a:extLst>
              <a:ext uri="{FF2B5EF4-FFF2-40B4-BE49-F238E27FC236}">
                <a16:creationId xmlns:a16="http://schemas.microsoft.com/office/drawing/2014/main" id="{CA81675E-101E-45BA-B540-B5A7487C7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350" y="1941513"/>
            <a:ext cx="65088" cy="6223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rgbClr val="33CC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481" name="Rectangle 13">
            <a:extLst>
              <a:ext uri="{FF2B5EF4-FFF2-40B4-BE49-F238E27FC236}">
                <a16:creationId xmlns:a16="http://schemas.microsoft.com/office/drawing/2014/main" id="{A41029ED-81F2-4294-A1A3-F6CC00D1BF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188" y="1943100"/>
            <a:ext cx="65087" cy="622300"/>
          </a:xfrm>
          <a:prstGeom prst="rect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482" name="Rectangle 14">
            <a:extLst>
              <a:ext uri="{FF2B5EF4-FFF2-40B4-BE49-F238E27FC236}">
                <a16:creationId xmlns:a16="http://schemas.microsoft.com/office/drawing/2014/main" id="{84B93531-F67A-4E4F-BC7F-9A02DADB7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613" y="1941513"/>
            <a:ext cx="65087" cy="622300"/>
          </a:xfrm>
          <a:prstGeom prst="rect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483" name="Rectangle 15">
            <a:extLst>
              <a:ext uri="{FF2B5EF4-FFF2-40B4-BE49-F238E27FC236}">
                <a16:creationId xmlns:a16="http://schemas.microsoft.com/office/drawing/2014/main" id="{1E80731E-70AA-4D0E-8FB8-531BA9FC81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0450" y="1941513"/>
            <a:ext cx="65088" cy="622300"/>
          </a:xfrm>
          <a:prstGeom prst="rect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484" name="Rectangle 16">
            <a:extLst>
              <a:ext uri="{FF2B5EF4-FFF2-40B4-BE49-F238E27FC236}">
                <a16:creationId xmlns:a16="http://schemas.microsoft.com/office/drawing/2014/main" id="{3A32A172-19C0-411A-BAB3-3E0ED16C2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5700" y="1941513"/>
            <a:ext cx="65088" cy="622300"/>
          </a:xfrm>
          <a:prstGeom prst="rect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485" name="Rectangle 17">
            <a:extLst>
              <a:ext uri="{FF2B5EF4-FFF2-40B4-BE49-F238E27FC236}">
                <a16:creationId xmlns:a16="http://schemas.microsoft.com/office/drawing/2014/main" id="{244B15C1-2ADD-420C-B580-F5559758DB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2538" y="1941513"/>
            <a:ext cx="65087" cy="622300"/>
          </a:xfrm>
          <a:prstGeom prst="rect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486" name="Rectangle 18">
            <a:extLst>
              <a:ext uri="{FF2B5EF4-FFF2-40B4-BE49-F238E27FC236}">
                <a16:creationId xmlns:a16="http://schemas.microsoft.com/office/drawing/2014/main" id="{B5CB8634-0809-4BAC-8EDA-072CBF33C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4613" y="1941513"/>
            <a:ext cx="65087" cy="622300"/>
          </a:xfrm>
          <a:prstGeom prst="rect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487" name="Rectangle 19">
            <a:extLst>
              <a:ext uri="{FF2B5EF4-FFF2-40B4-BE49-F238E27FC236}">
                <a16:creationId xmlns:a16="http://schemas.microsoft.com/office/drawing/2014/main" id="{69274631-A74B-4929-91AC-7919FB06A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9863" y="1941513"/>
            <a:ext cx="65087" cy="622300"/>
          </a:xfrm>
          <a:prstGeom prst="rect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488" name="Rectangle 20">
            <a:extLst>
              <a:ext uri="{FF2B5EF4-FFF2-40B4-BE49-F238E27FC236}">
                <a16:creationId xmlns:a16="http://schemas.microsoft.com/office/drawing/2014/main" id="{3755BC88-C449-480A-AADC-A5242B15E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5113" y="1941513"/>
            <a:ext cx="65087" cy="622300"/>
          </a:xfrm>
          <a:prstGeom prst="rect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489" name="Rectangle 21">
            <a:extLst>
              <a:ext uri="{FF2B5EF4-FFF2-40B4-BE49-F238E27FC236}">
                <a16:creationId xmlns:a16="http://schemas.microsoft.com/office/drawing/2014/main" id="{8B5EF815-CAB4-4C27-8361-B4479C4C0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1475" y="1941513"/>
            <a:ext cx="65088" cy="622300"/>
          </a:xfrm>
          <a:prstGeom prst="rect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490" name="Rectangle 22">
            <a:extLst>
              <a:ext uri="{FF2B5EF4-FFF2-40B4-BE49-F238E27FC236}">
                <a16:creationId xmlns:a16="http://schemas.microsoft.com/office/drawing/2014/main" id="{27904648-973A-4C83-ABD0-2CA78AF58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9900" y="1943100"/>
            <a:ext cx="65088" cy="622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491" name="Rectangle 23">
            <a:extLst>
              <a:ext uri="{FF2B5EF4-FFF2-40B4-BE49-F238E27FC236}">
                <a16:creationId xmlns:a16="http://schemas.microsoft.com/office/drawing/2014/main" id="{8F99E3BF-17B0-4639-9FFE-B00DC1C548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6738" y="1941513"/>
            <a:ext cx="65087" cy="622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492" name="Rectangle 24">
            <a:extLst>
              <a:ext uri="{FF2B5EF4-FFF2-40B4-BE49-F238E27FC236}">
                <a16:creationId xmlns:a16="http://schemas.microsoft.com/office/drawing/2014/main" id="{809AFA3E-D05F-4627-95B1-3D6CB8A1B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3575" y="1941513"/>
            <a:ext cx="65088" cy="622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493" name="Rectangle 25">
            <a:extLst>
              <a:ext uri="{FF2B5EF4-FFF2-40B4-BE49-F238E27FC236}">
                <a16:creationId xmlns:a16="http://schemas.microsoft.com/office/drawing/2014/main" id="{A0A368DF-6DF9-456D-BCE6-7D72A9B5A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0413" y="1941513"/>
            <a:ext cx="65087" cy="622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494" name="Rectangle 26">
            <a:extLst>
              <a:ext uri="{FF2B5EF4-FFF2-40B4-BE49-F238E27FC236}">
                <a16:creationId xmlns:a16="http://schemas.microsoft.com/office/drawing/2014/main" id="{C4C0C16B-041E-4BFF-A659-48D9FB8C55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5663" y="1941513"/>
            <a:ext cx="65087" cy="622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495" name="Rectangle 27">
            <a:extLst>
              <a:ext uri="{FF2B5EF4-FFF2-40B4-BE49-F238E27FC236}">
                <a16:creationId xmlns:a16="http://schemas.microsoft.com/office/drawing/2014/main" id="{B08EF158-F288-4307-881D-E6E3ED696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7738" y="1941513"/>
            <a:ext cx="65087" cy="622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496" name="Rectangle 28">
            <a:extLst>
              <a:ext uri="{FF2B5EF4-FFF2-40B4-BE49-F238E27FC236}">
                <a16:creationId xmlns:a16="http://schemas.microsoft.com/office/drawing/2014/main" id="{122A46E7-18A0-48AD-92D4-48566BA37C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2988" y="1941513"/>
            <a:ext cx="65087" cy="622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497" name="Rectangle 29">
            <a:extLst>
              <a:ext uri="{FF2B5EF4-FFF2-40B4-BE49-F238E27FC236}">
                <a16:creationId xmlns:a16="http://schemas.microsoft.com/office/drawing/2014/main" id="{C0E3EBC1-A08B-41E5-9DD7-2C7A7478D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9825" y="1941513"/>
            <a:ext cx="65088" cy="622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498" name="Rectangle 30">
            <a:extLst>
              <a:ext uri="{FF2B5EF4-FFF2-40B4-BE49-F238E27FC236}">
                <a16:creationId xmlns:a16="http://schemas.microsoft.com/office/drawing/2014/main" id="{B8E9DB4C-3727-40BD-844E-690EDCEF5D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8725" y="1941513"/>
            <a:ext cx="65088" cy="622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499" name="Rectangle 31">
            <a:extLst>
              <a:ext uri="{FF2B5EF4-FFF2-40B4-BE49-F238E27FC236}">
                <a16:creationId xmlns:a16="http://schemas.microsoft.com/office/drawing/2014/main" id="{E66C6DE6-89F6-4C4C-A44A-B5A834BFD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3975" y="1941513"/>
            <a:ext cx="65088" cy="622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500" name="Rectangle 32">
            <a:extLst>
              <a:ext uri="{FF2B5EF4-FFF2-40B4-BE49-F238E27FC236}">
                <a16:creationId xmlns:a16="http://schemas.microsoft.com/office/drawing/2014/main" id="{E3BDF237-3ED4-465F-BD2B-1F8796E02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1939925"/>
            <a:ext cx="65087" cy="6223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501" name="Rectangle 33">
            <a:extLst>
              <a:ext uri="{FF2B5EF4-FFF2-40B4-BE49-F238E27FC236}">
                <a16:creationId xmlns:a16="http://schemas.microsoft.com/office/drawing/2014/main" id="{A34590C9-0E76-498A-BEBA-F3582B78D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9713" y="1939925"/>
            <a:ext cx="65087" cy="6223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502" name="Rectangle 34">
            <a:extLst>
              <a:ext uri="{FF2B5EF4-FFF2-40B4-BE49-F238E27FC236}">
                <a16:creationId xmlns:a16="http://schemas.microsoft.com/office/drawing/2014/main" id="{C863DAEA-2743-4BB4-8D1D-4ECB8CEAF0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6550" y="1939925"/>
            <a:ext cx="65088" cy="6223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503" name="Rectangle 35">
            <a:extLst>
              <a:ext uri="{FF2B5EF4-FFF2-40B4-BE49-F238E27FC236}">
                <a16:creationId xmlns:a16="http://schemas.microsoft.com/office/drawing/2014/main" id="{60FB4EC7-5B27-45E1-8EBE-ECDB03DB0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1939925"/>
            <a:ext cx="65088" cy="6223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504" name="Rectangle 36">
            <a:extLst>
              <a:ext uri="{FF2B5EF4-FFF2-40B4-BE49-F238E27FC236}">
                <a16:creationId xmlns:a16="http://schemas.microsoft.com/office/drawing/2014/main" id="{701232AC-26F1-4F14-A7CD-78CF8C1833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0700" y="1939925"/>
            <a:ext cx="65088" cy="6223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505" name="Rectangle 37">
            <a:extLst>
              <a:ext uri="{FF2B5EF4-FFF2-40B4-BE49-F238E27FC236}">
                <a16:creationId xmlns:a16="http://schemas.microsoft.com/office/drawing/2014/main" id="{FEA95359-6865-425D-9029-F97D4DA30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5950" y="1939925"/>
            <a:ext cx="65088" cy="6223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506" name="Rectangle 38">
            <a:extLst>
              <a:ext uri="{FF2B5EF4-FFF2-40B4-BE49-F238E27FC236}">
                <a16:creationId xmlns:a16="http://schemas.microsoft.com/office/drawing/2014/main" id="{E9B67F8C-ED99-4DCD-8EEC-E07BACB3F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2788" y="1941513"/>
            <a:ext cx="65087" cy="6223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507" name="Rectangle 39">
            <a:extLst>
              <a:ext uri="{FF2B5EF4-FFF2-40B4-BE49-F238E27FC236}">
                <a16:creationId xmlns:a16="http://schemas.microsoft.com/office/drawing/2014/main" id="{91D79529-8810-40F6-AFCD-6D8140C95B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9625" y="1943100"/>
            <a:ext cx="65088" cy="6223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508" name="Rectangle 40">
            <a:extLst>
              <a:ext uri="{FF2B5EF4-FFF2-40B4-BE49-F238E27FC236}">
                <a16:creationId xmlns:a16="http://schemas.microsoft.com/office/drawing/2014/main" id="{A35C0E0F-ABFE-4729-845C-429DAB5316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6463" y="1941513"/>
            <a:ext cx="65087" cy="6223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509" name="Rectangle 41">
            <a:extLst>
              <a:ext uri="{FF2B5EF4-FFF2-40B4-BE49-F238E27FC236}">
                <a16:creationId xmlns:a16="http://schemas.microsoft.com/office/drawing/2014/main" id="{D5B3CE10-450E-4E8D-8F17-8F2044BD3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1941513"/>
            <a:ext cx="65087" cy="6223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510" name="Rectangle 42">
            <a:extLst>
              <a:ext uri="{FF2B5EF4-FFF2-40B4-BE49-F238E27FC236}">
                <a16:creationId xmlns:a16="http://schemas.microsoft.com/office/drawing/2014/main" id="{EB79EABB-33A5-4092-B8D3-29C5D5AB2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0138" y="1941513"/>
            <a:ext cx="65087" cy="6223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511" name="Rectangle 43">
            <a:extLst>
              <a:ext uri="{FF2B5EF4-FFF2-40B4-BE49-F238E27FC236}">
                <a16:creationId xmlns:a16="http://schemas.microsoft.com/office/drawing/2014/main" id="{834A3158-C970-43FB-8C3F-B92FEEEEC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5388" y="1941513"/>
            <a:ext cx="65087" cy="6223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512" name="Rectangle 44">
            <a:extLst>
              <a:ext uri="{FF2B5EF4-FFF2-40B4-BE49-F238E27FC236}">
                <a16:creationId xmlns:a16="http://schemas.microsoft.com/office/drawing/2014/main" id="{1317C48A-AF57-4A85-8D8E-60B450213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7463" y="1941513"/>
            <a:ext cx="65087" cy="6223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513" name="Rectangle 45">
            <a:extLst>
              <a:ext uri="{FF2B5EF4-FFF2-40B4-BE49-F238E27FC236}">
                <a16:creationId xmlns:a16="http://schemas.microsoft.com/office/drawing/2014/main" id="{C38536A2-68EB-4B3B-BACC-1E555C1D5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4300" y="1941513"/>
            <a:ext cx="65088" cy="622300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514" name="Rectangle 46">
            <a:extLst>
              <a:ext uri="{FF2B5EF4-FFF2-40B4-BE49-F238E27FC236}">
                <a16:creationId xmlns:a16="http://schemas.microsoft.com/office/drawing/2014/main" id="{7DF2D138-C837-4D60-B224-6C8F5BC1F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9550" y="1941513"/>
            <a:ext cx="65088" cy="622300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515" name="Rectangle 47">
            <a:extLst>
              <a:ext uri="{FF2B5EF4-FFF2-40B4-BE49-F238E27FC236}">
                <a16:creationId xmlns:a16="http://schemas.microsoft.com/office/drawing/2014/main" id="{B4BD49E6-C0E5-4786-BFEE-412B70919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488" y="2679700"/>
            <a:ext cx="3408362" cy="88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516" name="Rectangle 48">
            <a:extLst>
              <a:ext uri="{FF2B5EF4-FFF2-40B4-BE49-F238E27FC236}">
                <a16:creationId xmlns:a16="http://schemas.microsoft.com/office/drawing/2014/main" id="{905D838D-2755-415B-AD97-9064778AAA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213" y="1831975"/>
            <a:ext cx="3408362" cy="88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517" name="Line 51">
            <a:extLst>
              <a:ext uri="{FF2B5EF4-FFF2-40B4-BE49-F238E27FC236}">
                <a16:creationId xmlns:a16="http://schemas.microsoft.com/office/drawing/2014/main" id="{59B96934-B92E-49F6-AA4D-7B13F88FD2E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1963" y="2635250"/>
            <a:ext cx="909637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5518" name="Freeform 53">
            <a:extLst>
              <a:ext uri="{FF2B5EF4-FFF2-40B4-BE49-F238E27FC236}">
                <a16:creationId xmlns:a16="http://schemas.microsoft.com/office/drawing/2014/main" id="{0F4AEB0B-9E53-4B35-A012-778D6D34357B}"/>
              </a:ext>
            </a:extLst>
          </p:cNvPr>
          <p:cNvSpPr>
            <a:spLocks/>
          </p:cNvSpPr>
          <p:nvPr/>
        </p:nvSpPr>
        <p:spPr bwMode="auto">
          <a:xfrm>
            <a:off x="1524000" y="2614613"/>
            <a:ext cx="144463" cy="384175"/>
          </a:xfrm>
          <a:custGeom>
            <a:avLst/>
            <a:gdLst>
              <a:gd name="T0" fmla="*/ 2147483646 w 91"/>
              <a:gd name="T1" fmla="*/ 0 h 242"/>
              <a:gd name="T2" fmla="*/ 2147483646 w 91"/>
              <a:gd name="T3" fmla="*/ 2147483646 h 242"/>
              <a:gd name="T4" fmla="*/ 0 w 91"/>
              <a:gd name="T5" fmla="*/ 2147483646 h 2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1" h="242">
                <a:moveTo>
                  <a:pt x="91" y="0"/>
                </a:moveTo>
                <a:lnTo>
                  <a:pt x="88" y="242"/>
                </a:lnTo>
                <a:lnTo>
                  <a:pt x="0" y="242"/>
                </a:lnTo>
              </a:path>
            </a:pathLst>
          </a:custGeom>
          <a:noFill/>
          <a:ln w="12700" cmpd="sng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5519" name="Line 56">
            <a:extLst>
              <a:ext uri="{FF2B5EF4-FFF2-40B4-BE49-F238E27FC236}">
                <a16:creationId xmlns:a16="http://schemas.microsoft.com/office/drawing/2014/main" id="{934B4B5B-F2A4-475B-824E-B61556B146F3}"/>
              </a:ext>
            </a:extLst>
          </p:cNvPr>
          <p:cNvSpPr>
            <a:spLocks noChangeShapeType="1"/>
          </p:cNvSpPr>
          <p:nvPr/>
        </p:nvSpPr>
        <p:spPr bwMode="auto">
          <a:xfrm>
            <a:off x="2201863" y="2654300"/>
            <a:ext cx="12700" cy="430213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5520" name="Text Box 57">
            <a:extLst>
              <a:ext uri="{FF2B5EF4-FFF2-40B4-BE49-F238E27FC236}">
                <a16:creationId xmlns:a16="http://schemas.microsoft.com/office/drawing/2014/main" id="{F9DD3C19-512C-4FEA-AF6B-650C81FD66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438" y="2838450"/>
            <a:ext cx="852487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last byte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ACKed</a:t>
            </a:r>
          </a:p>
        </p:txBody>
      </p:sp>
      <p:sp>
        <p:nvSpPr>
          <p:cNvPr id="105521" name="Text Box 58">
            <a:extLst>
              <a:ext uri="{FF2B5EF4-FFF2-40B4-BE49-F238E27FC236}">
                <a16:creationId xmlns:a16="http://schemas.microsoft.com/office/drawing/2014/main" id="{2487FA49-0B54-4351-AD13-E41B203CE9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1963" y="3016250"/>
            <a:ext cx="1066800" cy="66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sent, not-yet ACKed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(</a:t>
            </a:r>
            <a:r>
              <a:rPr lang="ja-JP" altLang="en-US" sz="1400">
                <a:latin typeface="Tahoma" panose="020B0604030504040204" pitchFamily="34" charset="0"/>
              </a:rPr>
              <a:t>“</a:t>
            </a:r>
            <a:r>
              <a:rPr lang="en-US" altLang="ja-JP" sz="1400">
                <a:latin typeface="Tahoma" panose="020B0604030504040204" pitchFamily="34" charset="0"/>
              </a:rPr>
              <a:t>in-flight</a:t>
            </a:r>
            <a:r>
              <a:rPr lang="ja-JP" altLang="en-US" sz="1400">
                <a:latin typeface="Tahoma" panose="020B0604030504040204" pitchFamily="34" charset="0"/>
              </a:rPr>
              <a:t>”</a:t>
            </a:r>
            <a:r>
              <a:rPr lang="en-US" altLang="ja-JP" sz="1400">
                <a:latin typeface="Tahoma" panose="020B0604030504040204" pitchFamily="34" charset="0"/>
              </a:rPr>
              <a:t>)</a:t>
            </a:r>
            <a:endParaRPr lang="en-US" altLang="en-US" sz="1400">
              <a:latin typeface="Tahoma" panose="020B0604030504040204" pitchFamily="34" charset="0"/>
            </a:endParaRPr>
          </a:p>
        </p:txBody>
      </p:sp>
      <p:sp>
        <p:nvSpPr>
          <p:cNvPr id="105522" name="Text Box 59">
            <a:extLst>
              <a:ext uri="{FF2B5EF4-FFF2-40B4-BE49-F238E27FC236}">
                <a16:creationId xmlns:a16="http://schemas.microsoft.com/office/drawing/2014/main" id="{EA4A24CF-D821-4493-BD8F-F8B53BDEE0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4950" y="2878138"/>
            <a:ext cx="10668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last byte sent</a:t>
            </a:r>
          </a:p>
        </p:txBody>
      </p:sp>
      <p:sp>
        <p:nvSpPr>
          <p:cNvPr id="105523" name="Text Box 61">
            <a:extLst>
              <a:ext uri="{FF2B5EF4-FFF2-40B4-BE49-F238E27FC236}">
                <a16:creationId xmlns:a16="http://schemas.microsoft.com/office/drawing/2014/main" id="{BB22A539-9F61-4988-BCB7-CBC11D2D80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68525" y="1622425"/>
            <a:ext cx="6096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latin typeface="Courier New" panose="02070309020205020404" pitchFamily="49" charset="0"/>
              </a:rPr>
              <a:t>cwnd</a:t>
            </a:r>
            <a:endParaRPr lang="en-US" altLang="en-US" sz="1400" b="1" i="1">
              <a:latin typeface="Courier New" panose="02070309020205020404" pitchFamily="49" charset="0"/>
            </a:endParaRPr>
          </a:p>
        </p:txBody>
      </p:sp>
      <p:grpSp>
        <p:nvGrpSpPr>
          <p:cNvPr id="105524" name="Group 62">
            <a:extLst>
              <a:ext uri="{FF2B5EF4-FFF2-40B4-BE49-F238E27FC236}">
                <a16:creationId xmlns:a16="http://schemas.microsoft.com/office/drawing/2014/main" id="{584C2751-089E-4176-975F-44BBB691AD83}"/>
              </a:ext>
            </a:extLst>
          </p:cNvPr>
          <p:cNvGrpSpPr>
            <a:grpSpLocks/>
          </p:cNvGrpSpPr>
          <p:nvPr/>
        </p:nvGrpSpPr>
        <p:grpSpPr bwMode="auto">
          <a:xfrm>
            <a:off x="2774950" y="1706563"/>
            <a:ext cx="447675" cy="117475"/>
            <a:chOff x="4250" y="1692"/>
            <a:chExt cx="374" cy="86"/>
          </a:xfrm>
        </p:grpSpPr>
        <p:sp>
          <p:nvSpPr>
            <p:cNvPr id="105546" name="Line 63">
              <a:extLst>
                <a:ext uri="{FF2B5EF4-FFF2-40B4-BE49-F238E27FC236}">
                  <a16:creationId xmlns:a16="http://schemas.microsoft.com/office/drawing/2014/main" id="{EF2D1A56-97F3-4AC5-BC68-6FBC0E8CD6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0" y="1738"/>
              <a:ext cx="374" cy="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05547" name="Line 64">
              <a:extLst>
                <a:ext uri="{FF2B5EF4-FFF2-40B4-BE49-F238E27FC236}">
                  <a16:creationId xmlns:a16="http://schemas.microsoft.com/office/drawing/2014/main" id="{30FF7F2B-F75B-4C4D-B512-BDD927FEBC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1" y="1692"/>
              <a:ext cx="0" cy="8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5525" name="Group 65">
            <a:extLst>
              <a:ext uri="{FF2B5EF4-FFF2-40B4-BE49-F238E27FC236}">
                <a16:creationId xmlns:a16="http://schemas.microsoft.com/office/drawing/2014/main" id="{A6DB8EC6-5757-42E5-98A0-F5C84E653D2B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1736725" y="1725613"/>
            <a:ext cx="466725" cy="123825"/>
            <a:chOff x="4250" y="1692"/>
            <a:chExt cx="374" cy="86"/>
          </a:xfrm>
        </p:grpSpPr>
        <p:sp>
          <p:nvSpPr>
            <p:cNvPr id="105544" name="Line 66">
              <a:extLst>
                <a:ext uri="{FF2B5EF4-FFF2-40B4-BE49-F238E27FC236}">
                  <a16:creationId xmlns:a16="http://schemas.microsoft.com/office/drawing/2014/main" id="{3DB37913-5078-46DF-86A1-96F0CBEB79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60" y="1746"/>
              <a:ext cx="374" cy="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05545" name="Line 67">
              <a:extLst>
                <a:ext uri="{FF2B5EF4-FFF2-40B4-BE49-F238E27FC236}">
                  <a16:creationId xmlns:a16="http://schemas.microsoft.com/office/drawing/2014/main" id="{541881B9-A113-4CB6-848C-9F3896BFB9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2" y="1700"/>
              <a:ext cx="0" cy="8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05526" name="Freeform 69">
            <a:extLst>
              <a:ext uri="{FF2B5EF4-FFF2-40B4-BE49-F238E27FC236}">
                <a16:creationId xmlns:a16="http://schemas.microsoft.com/office/drawing/2014/main" id="{9D4FDFE1-67C9-4409-9305-9D212617BE0D}"/>
              </a:ext>
            </a:extLst>
          </p:cNvPr>
          <p:cNvSpPr>
            <a:spLocks/>
          </p:cNvSpPr>
          <p:nvPr/>
        </p:nvSpPr>
        <p:spPr bwMode="auto">
          <a:xfrm flipH="1">
            <a:off x="2628900" y="2703513"/>
            <a:ext cx="144463" cy="301625"/>
          </a:xfrm>
          <a:custGeom>
            <a:avLst/>
            <a:gdLst>
              <a:gd name="T0" fmla="*/ 2147483646 w 91"/>
              <a:gd name="T1" fmla="*/ 0 h 242"/>
              <a:gd name="T2" fmla="*/ 2147483646 w 91"/>
              <a:gd name="T3" fmla="*/ 2147483646 h 242"/>
              <a:gd name="T4" fmla="*/ 0 w 91"/>
              <a:gd name="T5" fmla="*/ 2147483646 h 2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1" h="242">
                <a:moveTo>
                  <a:pt x="91" y="0"/>
                </a:moveTo>
                <a:lnTo>
                  <a:pt x="88" y="242"/>
                </a:lnTo>
                <a:lnTo>
                  <a:pt x="0" y="242"/>
                </a:lnTo>
              </a:path>
            </a:pathLst>
          </a:custGeom>
          <a:noFill/>
          <a:ln w="12700" cmpd="sng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5527" name="Text Box 71">
            <a:extLst>
              <a:ext uri="{FF2B5EF4-FFF2-40B4-BE49-F238E27FC236}">
                <a16:creationId xmlns:a16="http://schemas.microsoft.com/office/drawing/2014/main" id="{EBCA9CB2-9A86-4F55-B2FB-EDDF0F2CBC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3463" y="4316413"/>
            <a:ext cx="2816225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25425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SzPct val="65000"/>
              <a:buFont typeface="Wingdings" panose="05000000000000000000" pitchFamily="2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LastByteSent-</a:t>
            </a:r>
          </a:p>
          <a:p>
            <a:pPr>
              <a:buSzPct val="65000"/>
              <a:buFont typeface="Wingdings" panose="05000000000000000000" pitchFamily="2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	LastByteAcked</a:t>
            </a:r>
            <a:endParaRPr lang="en-US" altLang="en-US" sz="1800">
              <a:latin typeface="Courier New" panose="02070309020205020404" pitchFamily="49" charset="0"/>
            </a:endParaRPr>
          </a:p>
        </p:txBody>
      </p:sp>
      <p:grpSp>
        <p:nvGrpSpPr>
          <p:cNvPr id="105528" name="Group 74">
            <a:extLst>
              <a:ext uri="{FF2B5EF4-FFF2-40B4-BE49-F238E27FC236}">
                <a16:creationId xmlns:a16="http://schemas.microsoft.com/office/drawing/2014/main" id="{A5AF37E8-298C-4792-B65B-81236EC67B10}"/>
              </a:ext>
            </a:extLst>
          </p:cNvPr>
          <p:cNvGrpSpPr>
            <a:grpSpLocks/>
          </p:cNvGrpSpPr>
          <p:nvPr/>
        </p:nvGrpSpPr>
        <p:grpSpPr bwMode="auto">
          <a:xfrm>
            <a:off x="3160713" y="4386263"/>
            <a:ext cx="350837" cy="336550"/>
            <a:chOff x="2059" y="2097"/>
            <a:chExt cx="221" cy="212"/>
          </a:xfrm>
        </p:grpSpPr>
        <p:sp>
          <p:nvSpPr>
            <p:cNvPr id="105542" name="Text Box 72">
              <a:extLst>
                <a:ext uri="{FF2B5EF4-FFF2-40B4-BE49-F238E27FC236}">
                  <a16:creationId xmlns:a16="http://schemas.microsoft.com/office/drawing/2014/main" id="{42A2FA54-443F-410C-B8FD-665F0D80DE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59" y="2097"/>
              <a:ext cx="22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b="1">
                  <a:latin typeface="Tahoma" panose="020B0604030504040204" pitchFamily="34" charset="0"/>
                </a:rPr>
                <a:t>&lt;</a:t>
              </a:r>
            </a:p>
          </p:txBody>
        </p:sp>
        <p:sp>
          <p:nvSpPr>
            <p:cNvPr id="105543" name="Line 73">
              <a:extLst>
                <a:ext uri="{FF2B5EF4-FFF2-40B4-BE49-F238E27FC236}">
                  <a16:creationId xmlns:a16="http://schemas.microsoft.com/office/drawing/2014/main" id="{57A78717-62A8-4263-9BB2-B1FF25DC44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3" y="2269"/>
              <a:ext cx="8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05529" name="Text Box 75">
            <a:extLst>
              <a:ext uri="{FF2B5EF4-FFF2-40B4-BE49-F238E27FC236}">
                <a16:creationId xmlns:a16="http://schemas.microsoft.com/office/drawing/2014/main" id="{8ACC26BF-CCC7-4E52-9412-3A08BB61B8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6313" y="4365625"/>
            <a:ext cx="730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cwnd</a:t>
            </a:r>
          </a:p>
        </p:txBody>
      </p:sp>
      <p:sp>
        <p:nvSpPr>
          <p:cNvPr id="105530" name="Rectangle 76">
            <a:extLst>
              <a:ext uri="{FF2B5EF4-FFF2-40B4-BE49-F238E27FC236}">
                <a16:creationId xmlns:a16="http://schemas.microsoft.com/office/drawing/2014/main" id="{A8D6DCCD-89C8-454A-B313-888B7D3E0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8" y="4306888"/>
            <a:ext cx="3725862" cy="642937"/>
          </a:xfrm>
          <a:prstGeom prst="rect">
            <a:avLst/>
          </a:prstGeom>
          <a:noFill/>
          <a:ln w="1270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05531" name="Text Box 78">
            <a:extLst>
              <a:ext uri="{FF2B5EF4-FFF2-40B4-BE49-F238E27FC236}">
                <a16:creationId xmlns:a16="http://schemas.microsoft.com/office/drawing/2014/main" id="{9B1293EA-DBE9-433E-B463-70D4CA5DF6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75" y="1390650"/>
            <a:ext cx="27209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latin typeface="Tahoma" panose="020B0604030504040204" pitchFamily="34" charset="0"/>
              </a:rPr>
              <a:t>sender sequence number space </a:t>
            </a:r>
          </a:p>
        </p:txBody>
      </p:sp>
      <p:sp>
        <p:nvSpPr>
          <p:cNvPr id="105532" name="Text Box 79">
            <a:extLst>
              <a:ext uri="{FF2B5EF4-FFF2-40B4-BE49-F238E27FC236}">
                <a16:creationId xmlns:a16="http://schemas.microsoft.com/office/drawing/2014/main" id="{F5E300AF-F286-4333-883C-77B881D90C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5925" y="3727450"/>
            <a:ext cx="709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Arial" panose="020B0604020202020204" pitchFamily="34" charset="0"/>
              </a:rPr>
              <a:t>rate</a:t>
            </a:r>
          </a:p>
        </p:txBody>
      </p:sp>
      <p:grpSp>
        <p:nvGrpSpPr>
          <p:cNvPr id="105533" name="Group 82">
            <a:extLst>
              <a:ext uri="{FF2B5EF4-FFF2-40B4-BE49-F238E27FC236}">
                <a16:creationId xmlns:a16="http://schemas.microsoft.com/office/drawing/2014/main" id="{E8F58F77-0D9D-421C-84AF-E7B54E896741}"/>
              </a:ext>
            </a:extLst>
          </p:cNvPr>
          <p:cNvGrpSpPr>
            <a:grpSpLocks/>
          </p:cNvGrpSpPr>
          <p:nvPr/>
        </p:nvGrpSpPr>
        <p:grpSpPr bwMode="auto">
          <a:xfrm>
            <a:off x="5902325" y="3752850"/>
            <a:ext cx="931863" cy="441325"/>
            <a:chOff x="4214" y="2517"/>
            <a:chExt cx="587" cy="278"/>
          </a:xfrm>
        </p:grpSpPr>
        <p:sp>
          <p:nvSpPr>
            <p:cNvPr id="105540" name="Text Box 80">
              <a:extLst>
                <a:ext uri="{FF2B5EF4-FFF2-40B4-BE49-F238E27FC236}">
                  <a16:creationId xmlns:a16="http://schemas.microsoft.com/office/drawing/2014/main" id="{DF48E93F-9301-4677-B282-0A017075C8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6" y="2517"/>
              <a:ext cx="585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Tahoma" panose="020B0604030504040204" pitchFamily="34" charset="0"/>
                </a:rPr>
                <a:t>~</a:t>
              </a:r>
            </a:p>
          </p:txBody>
        </p:sp>
        <p:sp>
          <p:nvSpPr>
            <p:cNvPr id="105541" name="Text Box 81">
              <a:extLst>
                <a:ext uri="{FF2B5EF4-FFF2-40B4-BE49-F238E27FC236}">
                  <a16:creationId xmlns:a16="http://schemas.microsoft.com/office/drawing/2014/main" id="{82FEF216-A945-48E4-921A-314FEFD8CC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4" y="2564"/>
              <a:ext cx="585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Tahoma" panose="020B0604030504040204" pitchFamily="34" charset="0"/>
                </a:rPr>
                <a:t>~</a:t>
              </a:r>
            </a:p>
          </p:txBody>
        </p:sp>
      </p:grpSp>
      <p:grpSp>
        <p:nvGrpSpPr>
          <p:cNvPr id="105534" name="Group 86">
            <a:extLst>
              <a:ext uri="{FF2B5EF4-FFF2-40B4-BE49-F238E27FC236}">
                <a16:creationId xmlns:a16="http://schemas.microsoft.com/office/drawing/2014/main" id="{4B2B3A6D-C6CD-4D2F-AF18-4C01A4FBFAC9}"/>
              </a:ext>
            </a:extLst>
          </p:cNvPr>
          <p:cNvGrpSpPr>
            <a:grpSpLocks/>
          </p:cNvGrpSpPr>
          <p:nvPr/>
        </p:nvGrpSpPr>
        <p:grpSpPr bwMode="auto">
          <a:xfrm>
            <a:off x="6577013" y="3603625"/>
            <a:ext cx="712787" cy="715963"/>
            <a:chOff x="4400" y="2509"/>
            <a:chExt cx="449" cy="451"/>
          </a:xfrm>
        </p:grpSpPr>
        <p:sp>
          <p:nvSpPr>
            <p:cNvPr id="105537" name="Text Box 83">
              <a:extLst>
                <a:ext uri="{FF2B5EF4-FFF2-40B4-BE49-F238E27FC236}">
                  <a16:creationId xmlns:a16="http://schemas.microsoft.com/office/drawing/2014/main" id="{6F8E8373-B383-4861-ACBF-952F2871DA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00" y="2509"/>
              <a:ext cx="449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Tahoma" panose="020B0604030504040204" pitchFamily="34" charset="0"/>
                </a:rPr>
                <a:t>cwnd</a:t>
              </a:r>
            </a:p>
          </p:txBody>
        </p:sp>
        <p:sp>
          <p:nvSpPr>
            <p:cNvPr id="105538" name="Text Box 84">
              <a:extLst>
                <a:ext uri="{FF2B5EF4-FFF2-40B4-BE49-F238E27FC236}">
                  <a16:creationId xmlns:a16="http://schemas.microsoft.com/office/drawing/2014/main" id="{5D9851E7-D10E-4123-892D-B1555F9555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3" y="2729"/>
              <a:ext cx="373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Tahoma" panose="020B0604030504040204" pitchFamily="34" charset="0"/>
                </a:rPr>
                <a:t>RTT</a:t>
              </a:r>
            </a:p>
          </p:txBody>
        </p:sp>
        <p:sp>
          <p:nvSpPr>
            <p:cNvPr id="105539" name="Line 85">
              <a:extLst>
                <a:ext uri="{FF2B5EF4-FFF2-40B4-BE49-F238E27FC236}">
                  <a16:creationId xmlns:a16="http://schemas.microsoft.com/office/drawing/2014/main" id="{4BEF4408-8306-44CD-B81B-46EF5DCC5D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30" y="2731"/>
              <a:ext cx="3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05535" name="Text Box 87">
            <a:extLst>
              <a:ext uri="{FF2B5EF4-FFF2-40B4-BE49-F238E27FC236}">
                <a16:creationId xmlns:a16="http://schemas.microsoft.com/office/drawing/2014/main" id="{59D9A377-B8A7-473F-A8BD-85E361A081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4563" y="3762375"/>
            <a:ext cx="113823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Tahoma" panose="020B0604030504040204" pitchFamily="34" charset="0"/>
              </a:rPr>
              <a:t>bytes/sec</a:t>
            </a:r>
          </a:p>
        </p:txBody>
      </p:sp>
      <p:sp>
        <p:nvSpPr>
          <p:cNvPr id="105536" name="Rectangle 88">
            <a:extLst>
              <a:ext uri="{FF2B5EF4-FFF2-40B4-BE49-F238E27FC236}">
                <a16:creationId xmlns:a16="http://schemas.microsoft.com/office/drawing/2014/main" id="{5B7EACCA-44F9-46C3-850A-78173D475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1475" y="3638550"/>
            <a:ext cx="3035300" cy="644525"/>
          </a:xfrm>
          <a:prstGeom prst="rect">
            <a:avLst/>
          </a:prstGeom>
          <a:noFill/>
          <a:ln w="1270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 algn="ctr"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Footer Placeholder 5">
            <a:extLst>
              <a:ext uri="{FF2B5EF4-FFF2-40B4-BE49-F238E27FC236}">
                <a16:creationId xmlns:a16="http://schemas.microsoft.com/office/drawing/2014/main" id="{A624806C-1E2D-4B0F-937D-65EFB1A8E1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106499" name="Slide Number Placeholder 6">
            <a:extLst>
              <a:ext uri="{FF2B5EF4-FFF2-40B4-BE49-F238E27FC236}">
                <a16:creationId xmlns:a16="http://schemas.microsoft.com/office/drawing/2014/main" id="{38979591-167D-4337-A6C1-C965C8BA48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086BB845-2EC9-43E8-A85C-DCB77CCDA6E9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03428" name="Rectangle 2">
            <a:extLst>
              <a:ext uri="{FF2B5EF4-FFF2-40B4-BE49-F238E27FC236}">
                <a16:creationId xmlns:a16="http://schemas.microsoft.com/office/drawing/2014/main" id="{766AD2D5-7FFD-4122-A76D-AE322E1A912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50838" y="149225"/>
            <a:ext cx="7772400" cy="1041400"/>
          </a:xfrm>
        </p:spPr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TCP Slow Start </a:t>
            </a:r>
          </a:p>
        </p:txBody>
      </p:sp>
      <p:sp>
        <p:nvSpPr>
          <p:cNvPr id="103429" name="Rectangle 3">
            <a:extLst>
              <a:ext uri="{FF2B5EF4-FFF2-40B4-BE49-F238E27FC236}">
                <a16:creationId xmlns:a16="http://schemas.microsoft.com/office/drawing/2014/main" id="{0A6F3768-37AC-4046-A68C-6A61FA4C9A54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601663" y="1397000"/>
            <a:ext cx="4249737" cy="4648200"/>
          </a:xfrm>
        </p:spPr>
        <p:txBody>
          <a:bodyPr/>
          <a:lstStyle/>
          <a:p>
            <a:pPr>
              <a:buFont typeface="Wingdings" charset="2"/>
              <a:buChar char="§"/>
              <a:defRPr/>
            </a:pPr>
            <a:r>
              <a:rPr lang="en-US" dirty="0">
                <a:ea typeface="ＭＳ Ｐゴシック" charset="0"/>
                <a:cs typeface="+mn-cs"/>
              </a:rPr>
              <a:t>when connection begins, increase rate exponentially until first loss event:</a:t>
            </a:r>
          </a:p>
          <a:p>
            <a:pPr lvl="1">
              <a:buFont typeface="Arial"/>
              <a:buChar char="•"/>
              <a:defRPr/>
            </a:pPr>
            <a:r>
              <a:rPr lang="en-US" dirty="0">
                <a:ea typeface="ＭＳ Ｐゴシック" charset="0"/>
              </a:rPr>
              <a:t>initially </a:t>
            </a:r>
            <a:r>
              <a:rPr lang="en-US" b="1" dirty="0" err="1">
                <a:latin typeface="Courier New" charset="0"/>
                <a:ea typeface="ＭＳ Ｐゴシック" charset="0"/>
              </a:rPr>
              <a:t>cwnd</a:t>
            </a:r>
            <a:r>
              <a:rPr lang="en-US" dirty="0">
                <a:ea typeface="ＭＳ Ｐゴシック" charset="0"/>
              </a:rPr>
              <a:t> = 1 MSS</a:t>
            </a:r>
          </a:p>
          <a:p>
            <a:pPr lvl="1">
              <a:buFont typeface="Arial"/>
              <a:buChar char="•"/>
              <a:defRPr/>
            </a:pPr>
            <a:r>
              <a:rPr lang="en-US" dirty="0">
                <a:ea typeface="ＭＳ Ｐゴシック" charset="0"/>
              </a:rPr>
              <a:t>double </a:t>
            </a:r>
            <a:r>
              <a:rPr lang="en-US" b="1" dirty="0" err="1">
                <a:latin typeface="Courier New" charset="0"/>
                <a:ea typeface="ＭＳ Ｐゴシック" charset="0"/>
              </a:rPr>
              <a:t>cwnd</a:t>
            </a:r>
            <a:r>
              <a:rPr lang="en-US" dirty="0">
                <a:ea typeface="ＭＳ Ｐゴシック" charset="0"/>
              </a:rPr>
              <a:t> every RTT</a:t>
            </a:r>
          </a:p>
          <a:p>
            <a:pPr lvl="1">
              <a:buFont typeface="Arial"/>
              <a:buChar char="•"/>
              <a:defRPr/>
            </a:pPr>
            <a:r>
              <a:rPr lang="en-US" dirty="0">
                <a:ea typeface="ＭＳ Ｐゴシック" charset="0"/>
              </a:rPr>
              <a:t>done by incrementing </a:t>
            </a:r>
            <a:r>
              <a:rPr lang="en-US" b="1" dirty="0" err="1">
                <a:latin typeface="Courier New" charset="0"/>
                <a:ea typeface="ＭＳ Ｐゴシック" charset="0"/>
              </a:rPr>
              <a:t>cwnd</a:t>
            </a:r>
            <a:r>
              <a:rPr lang="en-US" dirty="0">
                <a:ea typeface="ＭＳ Ｐゴシック" charset="0"/>
              </a:rPr>
              <a:t> for every ACK received</a:t>
            </a:r>
          </a:p>
          <a:p>
            <a:pPr>
              <a:buFont typeface="Wingdings" charset="2"/>
              <a:buChar char="§"/>
              <a:defRPr/>
            </a:pPr>
            <a:r>
              <a:rPr lang="en-US" i="1" u="sng" dirty="0">
                <a:solidFill>
                  <a:srgbClr val="CC0000"/>
                </a:solidFill>
                <a:ea typeface="ＭＳ Ｐゴシック" charset="0"/>
                <a:cs typeface="+mn-cs"/>
              </a:rPr>
              <a:t>summary:</a:t>
            </a:r>
            <a:r>
              <a:rPr lang="en-US" i="1" dirty="0">
                <a:solidFill>
                  <a:srgbClr val="CC0000"/>
                </a:solidFill>
                <a:ea typeface="ＭＳ Ｐゴシック" charset="0"/>
                <a:cs typeface="+mn-cs"/>
              </a:rPr>
              <a:t> </a:t>
            </a:r>
            <a:r>
              <a:rPr lang="en-US" dirty="0">
                <a:ea typeface="ＭＳ Ｐゴシック" charset="0"/>
                <a:cs typeface="+mn-cs"/>
              </a:rPr>
              <a:t>initial rate is slow but ramps up exponentially fast</a:t>
            </a:r>
          </a:p>
        </p:txBody>
      </p:sp>
      <p:sp>
        <p:nvSpPr>
          <p:cNvPr id="106502" name="Line 6">
            <a:extLst>
              <a:ext uri="{FF2B5EF4-FFF2-40B4-BE49-F238E27FC236}">
                <a16:creationId xmlns:a16="http://schemas.microsoft.com/office/drawing/2014/main" id="{4FABB1B8-5556-473A-9D4E-A8BF2B440CE1}"/>
              </a:ext>
            </a:extLst>
          </p:cNvPr>
          <p:cNvSpPr>
            <a:spLocks noChangeShapeType="1"/>
          </p:cNvSpPr>
          <p:nvPr/>
        </p:nvSpPr>
        <p:spPr bwMode="auto">
          <a:xfrm>
            <a:off x="5616575" y="2309813"/>
            <a:ext cx="2505075" cy="3524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03" name="Text Box 8">
            <a:extLst>
              <a:ext uri="{FF2B5EF4-FFF2-40B4-BE49-F238E27FC236}">
                <a16:creationId xmlns:a16="http://schemas.microsoft.com/office/drawing/2014/main" id="{E9906A85-210F-4C2D-8CFA-2AD69B5CEE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3350" y="1171575"/>
            <a:ext cx="869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Host A</a:t>
            </a:r>
          </a:p>
        </p:txBody>
      </p:sp>
      <p:sp>
        <p:nvSpPr>
          <p:cNvPr id="106504" name="Text Box 9">
            <a:extLst>
              <a:ext uri="{FF2B5EF4-FFF2-40B4-BE49-F238E27FC236}">
                <a16:creationId xmlns:a16="http://schemas.microsoft.com/office/drawing/2014/main" id="{7358B64D-0D7C-46FB-96A4-D84B29783823}"/>
              </a:ext>
            </a:extLst>
          </p:cNvPr>
          <p:cNvSpPr txBox="1">
            <a:spLocks noChangeArrowheads="1"/>
          </p:cNvSpPr>
          <p:nvPr/>
        </p:nvSpPr>
        <p:spPr bwMode="auto">
          <a:xfrm rot="408567">
            <a:off x="6623050" y="2276475"/>
            <a:ext cx="12080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one segment</a:t>
            </a:r>
            <a:endParaRPr lang="en-US" altLang="en-US" sz="1000">
              <a:latin typeface="Times New Roman" panose="02020603050405020304" pitchFamily="18" charset="0"/>
            </a:endParaRPr>
          </a:p>
        </p:txBody>
      </p:sp>
      <p:sp>
        <p:nvSpPr>
          <p:cNvPr id="106505" name="Text Box 10">
            <a:extLst>
              <a:ext uri="{FF2B5EF4-FFF2-40B4-BE49-F238E27FC236}">
                <a16:creationId xmlns:a16="http://schemas.microsoft.com/office/drawing/2014/main" id="{19E40B03-B7AE-4A0A-B9E5-D694840CB73E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5174456" y="2513807"/>
            <a:ext cx="5286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RTT</a:t>
            </a:r>
            <a:endParaRPr lang="en-US" altLang="en-US" sz="1000">
              <a:latin typeface="Arial" panose="020B0604020202020204" pitchFamily="34" charset="0"/>
            </a:endParaRPr>
          </a:p>
        </p:txBody>
      </p:sp>
      <p:sp>
        <p:nvSpPr>
          <p:cNvPr id="106506" name="Text Box 12">
            <a:extLst>
              <a:ext uri="{FF2B5EF4-FFF2-40B4-BE49-F238E27FC236}">
                <a16:creationId xmlns:a16="http://schemas.microsoft.com/office/drawing/2014/main" id="{897B893D-6064-4646-BE04-088684B341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0163" y="1157288"/>
            <a:ext cx="869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Host B</a:t>
            </a:r>
          </a:p>
        </p:txBody>
      </p:sp>
      <p:sp>
        <p:nvSpPr>
          <p:cNvPr id="106507" name="Line 13">
            <a:extLst>
              <a:ext uri="{FF2B5EF4-FFF2-40B4-BE49-F238E27FC236}">
                <a16:creationId xmlns:a16="http://schemas.microsoft.com/office/drawing/2014/main" id="{CFCA5599-2D29-46C2-8855-10E64AE3FD52}"/>
              </a:ext>
            </a:extLst>
          </p:cNvPr>
          <p:cNvSpPr>
            <a:spLocks noChangeShapeType="1"/>
          </p:cNvSpPr>
          <p:nvPr/>
        </p:nvSpPr>
        <p:spPr bwMode="auto">
          <a:xfrm>
            <a:off x="5611813" y="2124075"/>
            <a:ext cx="0" cy="3848100"/>
          </a:xfrm>
          <a:prstGeom prst="line">
            <a:avLst/>
          </a:prstGeom>
          <a:noFill/>
          <a:ln w="19050">
            <a:solidFill>
              <a:srgbClr val="77777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08" name="Line 14">
            <a:extLst>
              <a:ext uri="{FF2B5EF4-FFF2-40B4-BE49-F238E27FC236}">
                <a16:creationId xmlns:a16="http://schemas.microsoft.com/office/drawing/2014/main" id="{42BBB345-AB56-47B9-93C2-48172BA58362}"/>
              </a:ext>
            </a:extLst>
          </p:cNvPr>
          <p:cNvSpPr>
            <a:spLocks noChangeShapeType="1"/>
          </p:cNvSpPr>
          <p:nvPr/>
        </p:nvSpPr>
        <p:spPr bwMode="auto">
          <a:xfrm>
            <a:off x="8126413" y="2162175"/>
            <a:ext cx="0" cy="3848100"/>
          </a:xfrm>
          <a:prstGeom prst="line">
            <a:avLst/>
          </a:prstGeom>
          <a:noFill/>
          <a:ln w="19050">
            <a:solidFill>
              <a:srgbClr val="77777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09" name="Line 15">
            <a:extLst>
              <a:ext uri="{FF2B5EF4-FFF2-40B4-BE49-F238E27FC236}">
                <a16:creationId xmlns:a16="http://schemas.microsoft.com/office/drawing/2014/main" id="{CF9792C2-5E80-43C0-B7CF-B3E80BB45C5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30838" y="2273300"/>
            <a:ext cx="4762" cy="219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10" name="Line 16">
            <a:extLst>
              <a:ext uri="{FF2B5EF4-FFF2-40B4-BE49-F238E27FC236}">
                <a16:creationId xmlns:a16="http://schemas.microsoft.com/office/drawing/2014/main" id="{2FAD161A-A9F9-41BB-A073-C090E370C17F}"/>
              </a:ext>
            </a:extLst>
          </p:cNvPr>
          <p:cNvSpPr>
            <a:spLocks noChangeShapeType="1"/>
          </p:cNvSpPr>
          <p:nvPr/>
        </p:nvSpPr>
        <p:spPr bwMode="auto">
          <a:xfrm>
            <a:off x="5440363" y="2879725"/>
            <a:ext cx="4762" cy="2238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11" name="Line 17">
            <a:extLst>
              <a:ext uri="{FF2B5EF4-FFF2-40B4-BE49-F238E27FC236}">
                <a16:creationId xmlns:a16="http://schemas.microsoft.com/office/drawing/2014/main" id="{F427375E-04B8-4A54-AA90-7034B300390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92763" y="2714625"/>
            <a:ext cx="2505075" cy="3524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06512" name="Group 18">
            <a:extLst>
              <a:ext uri="{FF2B5EF4-FFF2-40B4-BE49-F238E27FC236}">
                <a16:creationId xmlns:a16="http://schemas.microsoft.com/office/drawing/2014/main" id="{5A49AD29-A9F7-4F37-A783-0BCFBCB9A583}"/>
              </a:ext>
            </a:extLst>
          </p:cNvPr>
          <p:cNvGrpSpPr>
            <a:grpSpLocks/>
          </p:cNvGrpSpPr>
          <p:nvPr/>
        </p:nvGrpSpPr>
        <p:grpSpPr bwMode="auto">
          <a:xfrm>
            <a:off x="7840663" y="5456238"/>
            <a:ext cx="615950" cy="366712"/>
            <a:chOff x="3317" y="3527"/>
            <a:chExt cx="388" cy="231"/>
          </a:xfrm>
        </p:grpSpPr>
        <p:sp>
          <p:nvSpPr>
            <p:cNvPr id="106566" name="Rectangle 19">
              <a:extLst>
                <a:ext uri="{FF2B5EF4-FFF2-40B4-BE49-F238E27FC236}">
                  <a16:creationId xmlns:a16="http://schemas.microsoft.com/office/drawing/2014/main" id="{EA1CCD99-8ADF-42F9-808B-845384C38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2" y="3576"/>
              <a:ext cx="324" cy="1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6567" name="Text Box 20">
              <a:extLst>
                <a:ext uri="{FF2B5EF4-FFF2-40B4-BE49-F238E27FC236}">
                  <a16:creationId xmlns:a16="http://schemas.microsoft.com/office/drawing/2014/main" id="{8A675570-58B8-48F9-9D2F-9872DD3EA1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17" y="3527"/>
              <a:ext cx="38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time</a:t>
              </a:r>
              <a:endParaRPr lang="en-US" altLang="en-US" sz="1000">
                <a:latin typeface="Arial" panose="020B0604020202020204" pitchFamily="34" charset="0"/>
              </a:endParaRPr>
            </a:p>
          </p:txBody>
        </p:sp>
      </p:grpSp>
      <p:sp>
        <p:nvSpPr>
          <p:cNvPr id="106513" name="Line 21">
            <a:extLst>
              <a:ext uri="{FF2B5EF4-FFF2-40B4-BE49-F238E27FC236}">
                <a16:creationId xmlns:a16="http://schemas.microsoft.com/office/drawing/2014/main" id="{F47CAE19-C866-409D-9759-1399E16DE05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21338" y="3090863"/>
            <a:ext cx="2505075" cy="3524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14" name="Line 22">
            <a:extLst>
              <a:ext uri="{FF2B5EF4-FFF2-40B4-BE49-F238E27FC236}">
                <a16:creationId xmlns:a16="http://schemas.microsoft.com/office/drawing/2014/main" id="{ACE40C20-61FB-4557-B69C-C2E6AD0C4B42}"/>
              </a:ext>
            </a:extLst>
          </p:cNvPr>
          <p:cNvSpPr>
            <a:spLocks noChangeShapeType="1"/>
          </p:cNvSpPr>
          <p:nvPr/>
        </p:nvSpPr>
        <p:spPr bwMode="auto">
          <a:xfrm>
            <a:off x="5616575" y="3176588"/>
            <a:ext cx="2505075" cy="3524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15" name="Line 23">
            <a:extLst>
              <a:ext uri="{FF2B5EF4-FFF2-40B4-BE49-F238E27FC236}">
                <a16:creationId xmlns:a16="http://schemas.microsoft.com/office/drawing/2014/main" id="{E3A41D04-1640-4B52-B002-B1E569133F4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16575" y="3700463"/>
            <a:ext cx="2528888" cy="3619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16" name="Line 24">
            <a:extLst>
              <a:ext uri="{FF2B5EF4-FFF2-40B4-BE49-F238E27FC236}">
                <a16:creationId xmlns:a16="http://schemas.microsoft.com/office/drawing/2014/main" id="{C718E536-E18F-44E2-9528-186253D40F2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89588" y="3960813"/>
            <a:ext cx="2505075" cy="3524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17" name="Text Box 25">
            <a:extLst>
              <a:ext uri="{FF2B5EF4-FFF2-40B4-BE49-F238E27FC236}">
                <a16:creationId xmlns:a16="http://schemas.microsoft.com/office/drawing/2014/main" id="{C7BEBB99-9C06-4C0A-89F1-40CA963231C8}"/>
              </a:ext>
            </a:extLst>
          </p:cNvPr>
          <p:cNvSpPr txBox="1">
            <a:spLocks noChangeArrowheads="1"/>
          </p:cNvSpPr>
          <p:nvPr/>
        </p:nvSpPr>
        <p:spPr bwMode="auto">
          <a:xfrm rot="408567">
            <a:off x="6621463" y="3062288"/>
            <a:ext cx="12779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two segments</a:t>
            </a:r>
            <a:endParaRPr lang="en-US" altLang="en-US" sz="1000">
              <a:latin typeface="Times New Roman" panose="02020603050405020304" pitchFamily="18" charset="0"/>
            </a:endParaRPr>
          </a:p>
        </p:txBody>
      </p:sp>
      <p:sp>
        <p:nvSpPr>
          <p:cNvPr id="106518" name="Text Box 26">
            <a:extLst>
              <a:ext uri="{FF2B5EF4-FFF2-40B4-BE49-F238E27FC236}">
                <a16:creationId xmlns:a16="http://schemas.microsoft.com/office/drawing/2014/main" id="{78BE42DD-342B-4E97-AF01-9289CAAB4E68}"/>
              </a:ext>
            </a:extLst>
          </p:cNvPr>
          <p:cNvSpPr txBox="1">
            <a:spLocks noChangeArrowheads="1"/>
          </p:cNvSpPr>
          <p:nvPr/>
        </p:nvSpPr>
        <p:spPr bwMode="auto">
          <a:xfrm rot="408567">
            <a:off x="6713538" y="4076700"/>
            <a:ext cx="13065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four segments</a:t>
            </a:r>
            <a:endParaRPr lang="en-US" altLang="en-US" sz="1000">
              <a:latin typeface="Times New Roman" panose="02020603050405020304" pitchFamily="18" charset="0"/>
            </a:endParaRPr>
          </a:p>
        </p:txBody>
      </p:sp>
      <p:grpSp>
        <p:nvGrpSpPr>
          <p:cNvPr id="106519" name="Group 27">
            <a:extLst>
              <a:ext uri="{FF2B5EF4-FFF2-40B4-BE49-F238E27FC236}">
                <a16:creationId xmlns:a16="http://schemas.microsoft.com/office/drawing/2014/main" id="{7D43517E-86CF-46FA-B1FC-5211E2F90770}"/>
              </a:ext>
            </a:extLst>
          </p:cNvPr>
          <p:cNvGrpSpPr>
            <a:grpSpLocks/>
          </p:cNvGrpSpPr>
          <p:nvPr/>
        </p:nvGrpSpPr>
        <p:grpSpPr bwMode="auto">
          <a:xfrm>
            <a:off x="5611813" y="4095750"/>
            <a:ext cx="2519362" cy="652463"/>
            <a:chOff x="3954" y="2214"/>
            <a:chExt cx="1587" cy="411"/>
          </a:xfrm>
        </p:grpSpPr>
        <p:sp>
          <p:nvSpPr>
            <p:cNvPr id="106562" name="Line 28">
              <a:extLst>
                <a:ext uri="{FF2B5EF4-FFF2-40B4-BE49-F238E27FC236}">
                  <a16:creationId xmlns:a16="http://schemas.microsoft.com/office/drawing/2014/main" id="{101ABFEE-34C3-48BD-886F-2C1C74D2CB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3" y="2214"/>
              <a:ext cx="1578" cy="222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563" name="Line 29">
              <a:extLst>
                <a:ext uri="{FF2B5EF4-FFF2-40B4-BE49-F238E27FC236}">
                  <a16:creationId xmlns:a16="http://schemas.microsoft.com/office/drawing/2014/main" id="{03A925FB-4B75-42B7-8D88-E2D1FA6672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54" y="2274"/>
              <a:ext cx="1578" cy="222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564" name="Line 30">
              <a:extLst>
                <a:ext uri="{FF2B5EF4-FFF2-40B4-BE49-F238E27FC236}">
                  <a16:creationId xmlns:a16="http://schemas.microsoft.com/office/drawing/2014/main" id="{F9B67EC1-10EC-430A-B63E-33817523BF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3" y="2340"/>
              <a:ext cx="1578" cy="222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565" name="Line 31">
              <a:extLst>
                <a:ext uri="{FF2B5EF4-FFF2-40B4-BE49-F238E27FC236}">
                  <a16:creationId xmlns:a16="http://schemas.microsoft.com/office/drawing/2014/main" id="{FA9FEB5A-9F74-4B16-B9D5-476BDD0381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57" y="2403"/>
              <a:ext cx="1578" cy="222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6520" name="Group 32">
            <a:extLst>
              <a:ext uri="{FF2B5EF4-FFF2-40B4-BE49-F238E27FC236}">
                <a16:creationId xmlns:a16="http://schemas.microsoft.com/office/drawing/2014/main" id="{17729AA5-FBE9-4EB8-9FAA-F626A7E17140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5897563" y="4476750"/>
            <a:ext cx="2228850" cy="604838"/>
            <a:chOff x="3954" y="2214"/>
            <a:chExt cx="1587" cy="411"/>
          </a:xfrm>
        </p:grpSpPr>
        <p:sp>
          <p:nvSpPr>
            <p:cNvPr id="106558" name="Line 33">
              <a:extLst>
                <a:ext uri="{FF2B5EF4-FFF2-40B4-BE49-F238E27FC236}">
                  <a16:creationId xmlns:a16="http://schemas.microsoft.com/office/drawing/2014/main" id="{98FF2B75-52B8-4609-8859-1E860CEED9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3" y="2214"/>
              <a:ext cx="1578" cy="222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559" name="Line 34">
              <a:extLst>
                <a:ext uri="{FF2B5EF4-FFF2-40B4-BE49-F238E27FC236}">
                  <a16:creationId xmlns:a16="http://schemas.microsoft.com/office/drawing/2014/main" id="{EEB34F8A-979D-47D8-ABD3-EF84824FCB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54" y="2274"/>
              <a:ext cx="1578" cy="22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560" name="Line 35">
              <a:extLst>
                <a:ext uri="{FF2B5EF4-FFF2-40B4-BE49-F238E27FC236}">
                  <a16:creationId xmlns:a16="http://schemas.microsoft.com/office/drawing/2014/main" id="{500F3BDA-1EAC-4F9D-ADD0-B256913DD5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3" y="2340"/>
              <a:ext cx="1578" cy="222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561" name="Line 36">
              <a:extLst>
                <a:ext uri="{FF2B5EF4-FFF2-40B4-BE49-F238E27FC236}">
                  <a16:creationId xmlns:a16="http://schemas.microsoft.com/office/drawing/2014/main" id="{8D7DA424-6ED0-406F-8342-F11DCCB9B0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57" y="2403"/>
              <a:ext cx="1578" cy="222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106521" name="Picture 39" descr="underline_base">
            <a:extLst>
              <a:ext uri="{FF2B5EF4-FFF2-40B4-BE49-F238E27FC236}">
                <a16:creationId xmlns:a16="http://schemas.microsoft.com/office/drawing/2014/main" id="{92E89E74-44F6-4900-8CAC-D4DCA1BF31DE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588" y="927100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6522" name="Group 43">
            <a:extLst>
              <a:ext uri="{FF2B5EF4-FFF2-40B4-BE49-F238E27FC236}">
                <a16:creationId xmlns:a16="http://schemas.microsoft.com/office/drawing/2014/main" id="{143258C9-28A0-4D62-8911-A10D2DEF5311}"/>
              </a:ext>
            </a:extLst>
          </p:cNvPr>
          <p:cNvGrpSpPr>
            <a:grpSpLocks/>
          </p:cNvGrpSpPr>
          <p:nvPr/>
        </p:nvGrpSpPr>
        <p:grpSpPr bwMode="auto">
          <a:xfrm>
            <a:off x="5173663" y="1495425"/>
            <a:ext cx="654050" cy="601663"/>
            <a:chOff x="-44" y="1473"/>
            <a:chExt cx="981" cy="1105"/>
          </a:xfrm>
        </p:grpSpPr>
        <p:pic>
          <p:nvPicPr>
            <p:cNvPr id="106556" name="Picture 44" descr="desktop_computer_stylized_medium">
              <a:extLst>
                <a:ext uri="{FF2B5EF4-FFF2-40B4-BE49-F238E27FC236}">
                  <a16:creationId xmlns:a16="http://schemas.microsoft.com/office/drawing/2014/main" id="{0C6B3383-7491-46B0-A5DD-85460F03E6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6557" name="Freeform 45">
              <a:extLst>
                <a:ext uri="{FF2B5EF4-FFF2-40B4-BE49-F238E27FC236}">
                  <a16:creationId xmlns:a16="http://schemas.microsoft.com/office/drawing/2014/main" id="{51A9295D-E19E-4091-872F-5E775B4D8A3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6523" name="Group 46">
            <a:extLst>
              <a:ext uri="{FF2B5EF4-FFF2-40B4-BE49-F238E27FC236}">
                <a16:creationId xmlns:a16="http://schemas.microsoft.com/office/drawing/2014/main" id="{186D31B8-684C-4B30-86E3-26721E0786BF}"/>
              </a:ext>
            </a:extLst>
          </p:cNvPr>
          <p:cNvGrpSpPr>
            <a:grpSpLocks/>
          </p:cNvGrpSpPr>
          <p:nvPr/>
        </p:nvGrpSpPr>
        <p:grpSpPr bwMode="auto">
          <a:xfrm>
            <a:off x="7908925" y="1509713"/>
            <a:ext cx="382588" cy="547687"/>
            <a:chOff x="4140" y="429"/>
            <a:chExt cx="1425" cy="2396"/>
          </a:xfrm>
        </p:grpSpPr>
        <p:sp>
          <p:nvSpPr>
            <p:cNvPr id="106524" name="Freeform 47">
              <a:extLst>
                <a:ext uri="{FF2B5EF4-FFF2-40B4-BE49-F238E27FC236}">
                  <a16:creationId xmlns:a16="http://schemas.microsoft.com/office/drawing/2014/main" id="{BE238065-12E7-411F-BE47-68C17C346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5" name="Rectangle 48">
              <a:extLst>
                <a:ext uri="{FF2B5EF4-FFF2-40B4-BE49-F238E27FC236}">
                  <a16:creationId xmlns:a16="http://schemas.microsoft.com/office/drawing/2014/main" id="{F52EF9FE-6418-49F7-B7A0-274C4D3A2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47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6526" name="Freeform 49">
              <a:extLst>
                <a:ext uri="{FF2B5EF4-FFF2-40B4-BE49-F238E27FC236}">
                  <a16:creationId xmlns:a16="http://schemas.microsoft.com/office/drawing/2014/main" id="{E62ECC97-E4F6-494B-BFA8-9FAED8E10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7" name="Freeform 50">
              <a:extLst>
                <a:ext uri="{FF2B5EF4-FFF2-40B4-BE49-F238E27FC236}">
                  <a16:creationId xmlns:a16="http://schemas.microsoft.com/office/drawing/2014/main" id="{58B25DCB-1BC5-41BD-A8D6-DDA67D0AA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8" name="Rectangle 51">
              <a:extLst>
                <a:ext uri="{FF2B5EF4-FFF2-40B4-BE49-F238E27FC236}">
                  <a16:creationId xmlns:a16="http://schemas.microsoft.com/office/drawing/2014/main" id="{8D9291D3-F0EA-4AAE-8C30-942AB1C73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3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6529" name="Group 52">
              <a:extLst>
                <a:ext uri="{FF2B5EF4-FFF2-40B4-BE49-F238E27FC236}">
                  <a16:creationId xmlns:a16="http://schemas.microsoft.com/office/drawing/2014/main" id="{4CDFB295-18F5-4ABC-A245-10B52586AB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6554" name="AutoShape 53">
                <a:extLst>
                  <a:ext uri="{FF2B5EF4-FFF2-40B4-BE49-F238E27FC236}">
                    <a16:creationId xmlns:a16="http://schemas.microsoft.com/office/drawing/2014/main" id="{9B372808-B341-471B-B16E-123F5D1F4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5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6555" name="AutoShape 54">
                <a:extLst>
                  <a:ext uri="{FF2B5EF4-FFF2-40B4-BE49-F238E27FC236}">
                    <a16:creationId xmlns:a16="http://schemas.microsoft.com/office/drawing/2014/main" id="{4920941F-B388-4A16-99E8-BFCAC225B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79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6530" name="Rectangle 55">
              <a:extLst>
                <a:ext uri="{FF2B5EF4-FFF2-40B4-BE49-F238E27FC236}">
                  <a16:creationId xmlns:a16="http://schemas.microsoft.com/office/drawing/2014/main" id="{8E021671-8502-405A-AF14-2355EE243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6531" name="Group 56">
              <a:extLst>
                <a:ext uri="{FF2B5EF4-FFF2-40B4-BE49-F238E27FC236}">
                  <a16:creationId xmlns:a16="http://schemas.microsoft.com/office/drawing/2014/main" id="{EF94DD25-2FD5-4415-855A-32C51F788D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6552" name="AutoShape 57">
                <a:extLst>
                  <a:ext uri="{FF2B5EF4-FFF2-40B4-BE49-F238E27FC236}">
                    <a16:creationId xmlns:a16="http://schemas.microsoft.com/office/drawing/2014/main" id="{597E1C4D-501E-4670-8BA5-71CDAAAEE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5"/>
                <a:ext cx="723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6553" name="AutoShape 58">
                <a:extLst>
                  <a:ext uri="{FF2B5EF4-FFF2-40B4-BE49-F238E27FC236}">
                    <a16:creationId xmlns:a16="http://schemas.microsoft.com/office/drawing/2014/main" id="{B0A52B0B-5303-4070-A2E7-1DB69AAA28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0"/>
                <a:ext cx="694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6532" name="Rectangle 59">
              <a:extLst>
                <a:ext uri="{FF2B5EF4-FFF2-40B4-BE49-F238E27FC236}">
                  <a16:creationId xmlns:a16="http://schemas.microsoft.com/office/drawing/2014/main" id="{63ED3BFA-3941-4273-A7B1-7EA56A162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6533" name="Rectangle 60">
              <a:extLst>
                <a:ext uri="{FF2B5EF4-FFF2-40B4-BE49-F238E27FC236}">
                  <a16:creationId xmlns:a16="http://schemas.microsoft.com/office/drawing/2014/main" id="{74B98322-D553-4E4B-A82C-F9CD3286C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8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6534" name="Group 61">
              <a:extLst>
                <a:ext uri="{FF2B5EF4-FFF2-40B4-BE49-F238E27FC236}">
                  <a16:creationId xmlns:a16="http://schemas.microsoft.com/office/drawing/2014/main" id="{07C1E726-D2BA-4764-B106-A9B5B9A682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6550" name="AutoShape 62">
                <a:extLst>
                  <a:ext uri="{FF2B5EF4-FFF2-40B4-BE49-F238E27FC236}">
                    <a16:creationId xmlns:a16="http://schemas.microsoft.com/office/drawing/2014/main" id="{C337D2A0-6EF3-40B5-BFD4-679A51462E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71"/>
                <a:ext cx="72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6551" name="AutoShape 63">
                <a:extLst>
                  <a:ext uri="{FF2B5EF4-FFF2-40B4-BE49-F238E27FC236}">
                    <a16:creationId xmlns:a16="http://schemas.microsoft.com/office/drawing/2014/main" id="{C51C6DFC-47CC-40C5-8D3D-1FE719F6D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2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6535" name="Freeform 64">
              <a:extLst>
                <a:ext uri="{FF2B5EF4-FFF2-40B4-BE49-F238E27FC236}">
                  <a16:creationId xmlns:a16="http://schemas.microsoft.com/office/drawing/2014/main" id="{95D1E0FC-8D5D-4D83-8A24-66F629E32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6536" name="Group 65">
              <a:extLst>
                <a:ext uri="{FF2B5EF4-FFF2-40B4-BE49-F238E27FC236}">
                  <a16:creationId xmlns:a16="http://schemas.microsoft.com/office/drawing/2014/main" id="{F5FCFFC4-B17E-42B8-8B88-E13DD768A5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6548" name="AutoShape 66">
                <a:extLst>
                  <a:ext uri="{FF2B5EF4-FFF2-40B4-BE49-F238E27FC236}">
                    <a16:creationId xmlns:a16="http://schemas.microsoft.com/office/drawing/2014/main" id="{DB4FE3A9-730C-4EF0-B725-EA5293C311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9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6549" name="AutoShape 67">
                <a:extLst>
                  <a:ext uri="{FF2B5EF4-FFF2-40B4-BE49-F238E27FC236}">
                    <a16:creationId xmlns:a16="http://schemas.microsoft.com/office/drawing/2014/main" id="{65D3E6D1-E6D1-4B48-88FA-A0B954360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0"/>
                <a:ext cx="700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1pPr>
                <a:lvl2pPr marL="742950" indent="-28575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2pPr>
                <a:lvl3pPr marL="11430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3pPr>
                <a:lvl4pPr marL="16002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4pPr>
                <a:lvl5pPr marL="2057400" indent="-228600" algn="ctr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6537" name="Rectangle 68">
              <a:extLst>
                <a:ext uri="{FF2B5EF4-FFF2-40B4-BE49-F238E27FC236}">
                  <a16:creationId xmlns:a16="http://schemas.microsoft.com/office/drawing/2014/main" id="{76B6E557-5758-47CE-AF73-80883AD55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5" cy="229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6538" name="Freeform 69">
              <a:extLst>
                <a:ext uri="{FF2B5EF4-FFF2-40B4-BE49-F238E27FC236}">
                  <a16:creationId xmlns:a16="http://schemas.microsoft.com/office/drawing/2014/main" id="{6F9CFBCA-F093-484F-9272-3A1C84EB8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9" name="Freeform 70">
              <a:extLst>
                <a:ext uri="{FF2B5EF4-FFF2-40B4-BE49-F238E27FC236}">
                  <a16:creationId xmlns:a16="http://schemas.microsoft.com/office/drawing/2014/main" id="{668A0F8A-B79F-4076-B062-766567391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0" name="Oval 71">
              <a:extLst>
                <a:ext uri="{FF2B5EF4-FFF2-40B4-BE49-F238E27FC236}">
                  <a16:creationId xmlns:a16="http://schemas.microsoft.com/office/drawing/2014/main" id="{4B060849-57B7-4909-9109-AFC51F54B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0"/>
              <a:ext cx="47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6541" name="Freeform 72">
              <a:extLst>
                <a:ext uri="{FF2B5EF4-FFF2-40B4-BE49-F238E27FC236}">
                  <a16:creationId xmlns:a16="http://schemas.microsoft.com/office/drawing/2014/main" id="{64EC592F-861C-4BD7-9918-15C60DE32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2" name="AutoShape 73">
              <a:extLst>
                <a:ext uri="{FF2B5EF4-FFF2-40B4-BE49-F238E27FC236}">
                  <a16:creationId xmlns:a16="http://schemas.microsoft.com/office/drawing/2014/main" id="{7FBC1B2F-0088-4EC9-B55A-E910A2486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6543" name="AutoShape 74">
              <a:extLst>
                <a:ext uri="{FF2B5EF4-FFF2-40B4-BE49-F238E27FC236}">
                  <a16:creationId xmlns:a16="http://schemas.microsoft.com/office/drawing/2014/main" id="{837F0DBB-2C6F-497F-8010-CF78C62B3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4"/>
              <a:ext cx="1070" cy="7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6544" name="Oval 75">
              <a:extLst>
                <a:ext uri="{FF2B5EF4-FFF2-40B4-BE49-F238E27FC236}">
                  <a16:creationId xmlns:a16="http://schemas.microsoft.com/office/drawing/2014/main" id="{FB3058F3-B918-4BDD-AB38-9E77E0B56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1"/>
              <a:ext cx="160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6545" name="Oval 76">
              <a:extLst>
                <a:ext uri="{FF2B5EF4-FFF2-40B4-BE49-F238E27FC236}">
                  <a16:creationId xmlns:a16="http://schemas.microsoft.com/office/drawing/2014/main" id="{01EE1780-41EB-417C-A22F-BA5C4EE22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7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6546" name="Oval 77">
              <a:extLst>
                <a:ext uri="{FF2B5EF4-FFF2-40B4-BE49-F238E27FC236}">
                  <a16:creationId xmlns:a16="http://schemas.microsoft.com/office/drawing/2014/main" id="{F1460D3E-6EFD-4579-9DC0-85BEB70707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1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6547" name="Rectangle 78">
              <a:extLst>
                <a:ext uri="{FF2B5EF4-FFF2-40B4-BE49-F238E27FC236}">
                  <a16:creationId xmlns:a16="http://schemas.microsoft.com/office/drawing/2014/main" id="{48E3D32B-257B-45D0-8AB5-112DDB92F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2"/>
              <a:ext cx="83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1pPr>
              <a:lvl2pPr marL="742950" indent="-28575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2pPr>
              <a:lvl3pPr marL="11430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3pPr>
              <a:lvl4pPr marL="16002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4pPr>
              <a:lvl5pPr marL="2057400" indent="-228600" algn="ctr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Footer Placeholder 5">
            <a:extLst>
              <a:ext uri="{FF2B5EF4-FFF2-40B4-BE49-F238E27FC236}">
                <a16:creationId xmlns:a16="http://schemas.microsoft.com/office/drawing/2014/main" id="{AC195919-9E0A-4A8A-87D6-BDBB654D8C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Transport</a:t>
            </a:r>
            <a:r>
              <a:rPr lang="en-US" altLang="en-US" sz="1400">
                <a:latin typeface="Tahoma" panose="020B0604030504040204" pitchFamily="34" charset="0"/>
              </a:rPr>
              <a:t> </a:t>
            </a:r>
            <a:r>
              <a:rPr lang="en-US" altLang="en-US" sz="1200">
                <a:latin typeface="Tahoma" panose="020B0604030504040204" pitchFamily="34" charset="0"/>
              </a:rPr>
              <a:t>Layer</a:t>
            </a:r>
          </a:p>
        </p:txBody>
      </p:sp>
      <p:sp>
        <p:nvSpPr>
          <p:cNvPr id="107523" name="Slide Number Placeholder 6">
            <a:extLst>
              <a:ext uri="{FF2B5EF4-FFF2-40B4-BE49-F238E27FC236}">
                <a16:creationId xmlns:a16="http://schemas.microsoft.com/office/drawing/2014/main" id="{631D6E9C-56BF-4F0F-BB7A-39F7CB86F3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3-</a:t>
            </a:r>
            <a:fld id="{73D6E14F-934D-4629-AF29-C65B3EAAE48F}" type="slidenum">
              <a:rPr lang="en-US" altLang="en-US" sz="120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07524" name="Picture 12" descr="underline_base">
            <a:extLst>
              <a:ext uri="{FF2B5EF4-FFF2-40B4-BE49-F238E27FC236}">
                <a16:creationId xmlns:a16="http://schemas.microsoft.com/office/drawing/2014/main" id="{2C0F0296-B890-4F75-BF23-2549692685A9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925" y="1031875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3" name="Rectangle 2">
            <a:extLst>
              <a:ext uri="{FF2B5EF4-FFF2-40B4-BE49-F238E27FC236}">
                <a16:creationId xmlns:a16="http://schemas.microsoft.com/office/drawing/2014/main" id="{FD5EFF7F-C7D7-46DA-9B37-9CF3056D7BA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ea typeface="ＭＳ Ｐゴシック" charset="0"/>
                <a:cs typeface="+mj-cs"/>
              </a:rPr>
              <a:t>TCP: detecting, reacting to loss</a:t>
            </a:r>
          </a:p>
        </p:txBody>
      </p:sp>
      <p:sp>
        <p:nvSpPr>
          <p:cNvPr id="104454" name="Rectangle 3">
            <a:extLst>
              <a:ext uri="{FF2B5EF4-FFF2-40B4-BE49-F238E27FC236}">
                <a16:creationId xmlns:a16="http://schemas.microsoft.com/office/drawing/2014/main" id="{0C2A67CF-264F-4C15-B3A2-7338C90F52C4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381000" y="1524000"/>
            <a:ext cx="8577263" cy="2438400"/>
          </a:xfrm>
        </p:spPr>
        <p:txBody>
          <a:bodyPr/>
          <a:lstStyle/>
          <a:p>
            <a:pPr>
              <a:buFont typeface="Wingdings" charset="2"/>
              <a:buChar char="§"/>
              <a:defRPr/>
            </a:pPr>
            <a:r>
              <a:rPr lang="en-US" sz="3200">
                <a:ea typeface="ＭＳ Ｐゴシック" charset="0"/>
                <a:cs typeface="+mn-cs"/>
              </a:rPr>
              <a:t>loss indicated by timeout:</a:t>
            </a:r>
          </a:p>
          <a:p>
            <a:pPr lvl="1">
              <a:buFont typeface="Arial"/>
              <a:buChar char="•"/>
              <a:defRPr/>
            </a:pPr>
            <a:r>
              <a:rPr lang="en-US" sz="2800" b="1">
                <a:latin typeface="Courier New" charset="0"/>
                <a:ea typeface="ＭＳ Ｐゴシック" charset="0"/>
              </a:rPr>
              <a:t>cwnd</a:t>
            </a:r>
            <a:r>
              <a:rPr lang="en-US" sz="2800">
                <a:ea typeface="ＭＳ Ｐゴシック" charset="0"/>
              </a:rPr>
              <a:t> set to 1 MSS; </a:t>
            </a:r>
          </a:p>
          <a:p>
            <a:pPr lvl="1">
              <a:buFont typeface="Arial"/>
              <a:buChar char="•"/>
              <a:defRPr/>
            </a:pPr>
            <a:r>
              <a:rPr lang="en-US" sz="2800">
                <a:ea typeface="ＭＳ Ｐゴシック" charset="0"/>
              </a:rPr>
              <a:t>window then grows exponentially (as in slow start) to threshold, then grows linearly</a:t>
            </a:r>
          </a:p>
          <a:p>
            <a:pPr>
              <a:buFont typeface="Wingdings" charset="2"/>
              <a:buChar char="§"/>
              <a:defRPr/>
            </a:pPr>
            <a:r>
              <a:rPr lang="en-US" sz="3200">
                <a:ea typeface="ＭＳ Ｐゴシック" charset="0"/>
                <a:cs typeface="+mn-cs"/>
              </a:rPr>
              <a:t>loss indicated by 3 duplicate ACKs: </a:t>
            </a:r>
            <a:r>
              <a:rPr lang="en-US">
                <a:ea typeface="ＭＳ Ｐゴシック" charset="0"/>
                <a:cs typeface="+mn-cs"/>
              </a:rPr>
              <a:t>TCP RENO</a:t>
            </a:r>
          </a:p>
          <a:p>
            <a:pPr lvl="1">
              <a:buFont typeface="Arial"/>
              <a:buChar char="•"/>
              <a:defRPr/>
            </a:pPr>
            <a:r>
              <a:rPr lang="en-US" sz="2800">
                <a:ea typeface="ＭＳ Ｐゴシック" charset="0"/>
              </a:rPr>
              <a:t>dup ACKs indicate network capable of  delivering some segments </a:t>
            </a:r>
          </a:p>
          <a:p>
            <a:pPr lvl="1">
              <a:buFont typeface="Arial"/>
              <a:buChar char="•"/>
              <a:defRPr/>
            </a:pPr>
            <a:r>
              <a:rPr lang="en-US" sz="2800" b="1">
                <a:latin typeface="Courier New" charset="0"/>
                <a:ea typeface="ＭＳ Ｐゴシック" charset="0"/>
              </a:rPr>
              <a:t>cwnd</a:t>
            </a:r>
            <a:r>
              <a:rPr lang="en-US" sz="2800">
                <a:ea typeface="ＭＳ Ｐゴシック" charset="0"/>
              </a:rPr>
              <a:t> is cut in half window then grows linearly</a:t>
            </a:r>
          </a:p>
          <a:p>
            <a:pPr>
              <a:buFont typeface="Wingdings" charset="2"/>
              <a:buChar char="§"/>
              <a:defRPr/>
            </a:pPr>
            <a:r>
              <a:rPr lang="en-US" sz="3200">
                <a:ea typeface="ＭＳ Ｐゴシック" charset="0"/>
                <a:cs typeface="+mn-cs"/>
              </a:rPr>
              <a:t>TCP Tahoe always sets </a:t>
            </a:r>
            <a:r>
              <a:rPr lang="en-US" b="1">
                <a:latin typeface="Courier New" charset="0"/>
                <a:ea typeface="ＭＳ Ｐゴシック" charset="0"/>
                <a:cs typeface="+mn-cs"/>
              </a:rPr>
              <a:t>cwnd</a:t>
            </a:r>
            <a:r>
              <a:rPr lang="en-US" sz="3200">
                <a:ea typeface="ＭＳ Ｐゴシック" charset="0"/>
                <a:cs typeface="+mn-cs"/>
              </a:rPr>
              <a:t> to 1 (timeout or 3 duplicate acks)</a:t>
            </a:r>
          </a:p>
          <a:p>
            <a:pPr lvl="1">
              <a:buFont typeface="Arial"/>
              <a:buChar char="•"/>
              <a:defRPr/>
            </a:pPr>
            <a:endParaRPr lang="en-US" sz="2800">
              <a:ea typeface="ＭＳ Ｐゴシック" charset="0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Gill Sans MT"/>
        <a:ea typeface=""/>
        <a:cs typeface=""/>
      </a:majorFont>
      <a:minorFont>
        <a:latin typeface="Gill Sans M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12700">
          <a:solidFill>
            <a:schemeClr val="tx1"/>
          </a:solidFill>
        </a:ln>
      </a:spPr>
      <a:bodyPr vert="horz" wrap="none" lIns="91440" tIns="45720" rIns="91440" bIns="45720" numCol="1" rtlCol="0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sz="1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ahom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ahoma" pitchFamily="34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17652</TotalTime>
  <Words>9493</Words>
  <Application>Microsoft Office PowerPoint</Application>
  <PresentationFormat>On-screen Show (4:3)</PresentationFormat>
  <Paragraphs>2205</Paragraphs>
  <Slides>108</Slides>
  <Notes>3</Notes>
  <HiddenSlides>0</HiddenSlides>
  <MMClips>0</MMClips>
  <ScaleCrop>false</ScaleCrop>
  <HeadingPairs>
    <vt:vector size="8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108</vt:i4>
      </vt:variant>
    </vt:vector>
  </HeadingPairs>
  <TitlesOfParts>
    <vt:vector size="122" baseType="lpstr">
      <vt:lpstr>Tahoma</vt:lpstr>
      <vt:lpstr>MS PGothic</vt:lpstr>
      <vt:lpstr>Arial</vt:lpstr>
      <vt:lpstr>Gill Sans MT</vt:lpstr>
      <vt:lpstr>Wingdings</vt:lpstr>
      <vt:lpstr>Times New Roman</vt:lpstr>
      <vt:lpstr>Comic Sans MS</vt:lpstr>
      <vt:lpstr>Courier New</vt:lpstr>
      <vt:lpstr>Symbol</vt:lpstr>
      <vt:lpstr>Arial Narrow</vt:lpstr>
      <vt:lpstr>Wingdings 3</vt:lpstr>
      <vt:lpstr>MS Mincho</vt:lpstr>
      <vt:lpstr>Default Design</vt:lpstr>
      <vt:lpstr>Microsoft Word Picture</vt:lpstr>
      <vt:lpstr>PowerPoint Presentation</vt:lpstr>
      <vt:lpstr>Chapter 3: Transport Layer</vt:lpstr>
      <vt:lpstr>Chapter 3 outline</vt:lpstr>
      <vt:lpstr>Transport services and protocols</vt:lpstr>
      <vt:lpstr>Transport vs. network layer</vt:lpstr>
      <vt:lpstr>Internet transport-layer protocols</vt:lpstr>
      <vt:lpstr>Chapter 3 outline</vt:lpstr>
      <vt:lpstr>Multiplexing/demultiplexing</vt:lpstr>
      <vt:lpstr>How demultiplexing works</vt:lpstr>
      <vt:lpstr>Connectionless demultiplexing</vt:lpstr>
      <vt:lpstr>Connectionless demux: example</vt:lpstr>
      <vt:lpstr>Connection-oriented demux</vt:lpstr>
      <vt:lpstr>Connection-oriented demux: example</vt:lpstr>
      <vt:lpstr>Connection-oriented demux: example</vt:lpstr>
      <vt:lpstr>Chapter 3 outline</vt:lpstr>
      <vt:lpstr>UDP: User Datagram Protocol [RFC 768]</vt:lpstr>
      <vt:lpstr>UDP: segment header</vt:lpstr>
      <vt:lpstr>UDP checksum</vt:lpstr>
      <vt:lpstr>Internet checksum: example</vt:lpstr>
      <vt:lpstr>Chapter 3 outline</vt:lpstr>
      <vt:lpstr>Principles of reliable data transfer</vt:lpstr>
      <vt:lpstr>Principles of reliable data transfer</vt:lpstr>
      <vt:lpstr>Principles of reliable data transfer</vt:lpstr>
      <vt:lpstr>Reliable data transfer: getting started</vt:lpstr>
      <vt:lpstr>Reliable data transfer: getting started</vt:lpstr>
      <vt:lpstr>rdt1.0: reliable transfer over a reliable channel</vt:lpstr>
      <vt:lpstr>rdt2.0: channel with bit errors</vt:lpstr>
      <vt:lpstr>rdt2.0: channel with bit errors</vt:lpstr>
      <vt:lpstr>rdt2.0: FSM specification</vt:lpstr>
      <vt:lpstr>rdt2.0: operation with no errors</vt:lpstr>
      <vt:lpstr>rdt2.0: error scenario</vt:lpstr>
      <vt:lpstr>rdt2.0 has a fatal flaw!</vt:lpstr>
      <vt:lpstr>rdt2.1: sender, handles garbled ACK/NAKs</vt:lpstr>
      <vt:lpstr>rdt2.1: receiver, handles garbled ACK/NAKs</vt:lpstr>
      <vt:lpstr>rdt2.1: discussion</vt:lpstr>
      <vt:lpstr>rdt2.2: a NAK-free protocol</vt:lpstr>
      <vt:lpstr>rdt2.2: sender, receiver fragments</vt:lpstr>
      <vt:lpstr>rdt3.0: channels with errors and loss</vt:lpstr>
      <vt:lpstr>rdt3.0 sender</vt:lpstr>
      <vt:lpstr>rdt3.0 in action</vt:lpstr>
      <vt:lpstr>rdt3.0 in action</vt:lpstr>
      <vt:lpstr>Performance of rdt3.0</vt:lpstr>
      <vt:lpstr>rdt3.0: stop-and-wait operation</vt:lpstr>
      <vt:lpstr>Pipelined protocols</vt:lpstr>
      <vt:lpstr>Pipelining: increased utilization</vt:lpstr>
      <vt:lpstr>Pipelined protocols: overview</vt:lpstr>
      <vt:lpstr>Go-Back-N: sender</vt:lpstr>
      <vt:lpstr>GBN: sender extended FSM</vt:lpstr>
      <vt:lpstr>GBN: receiver extended FSM</vt:lpstr>
      <vt:lpstr>GBN in action</vt:lpstr>
      <vt:lpstr>Selective repeat</vt:lpstr>
      <vt:lpstr>Selective repeat: sender, receiver windows</vt:lpstr>
      <vt:lpstr>Selective repeat</vt:lpstr>
      <vt:lpstr>Selective repeat in action</vt:lpstr>
      <vt:lpstr>Selective repeat: dilemma</vt:lpstr>
      <vt:lpstr>Chapter 3 outline</vt:lpstr>
      <vt:lpstr>TCP: Overview  RFCs: 793,1122,1323, 2018, 2581</vt:lpstr>
      <vt:lpstr>TCP segment structure</vt:lpstr>
      <vt:lpstr>TCP seq. numbers, ACKs</vt:lpstr>
      <vt:lpstr>TCP seq. numbers, ACKs</vt:lpstr>
      <vt:lpstr>TCP round trip time, timeout</vt:lpstr>
      <vt:lpstr>TCP round trip time, timeout</vt:lpstr>
      <vt:lpstr>TCP round trip time, timeout</vt:lpstr>
      <vt:lpstr>Chapter 3 outline</vt:lpstr>
      <vt:lpstr>TCP reliable data transfer</vt:lpstr>
      <vt:lpstr>TCP sender events:</vt:lpstr>
      <vt:lpstr>TCP sender (simplified)</vt:lpstr>
      <vt:lpstr>TCP: retransmission scenarios</vt:lpstr>
      <vt:lpstr>TCP: retransmission scenarios</vt:lpstr>
      <vt:lpstr>TCP ACK generation [RFC 1122, RFC 2581]</vt:lpstr>
      <vt:lpstr>TCP fast retransmit</vt:lpstr>
      <vt:lpstr>TCP fast retransmit</vt:lpstr>
      <vt:lpstr>Chapter 3 outline</vt:lpstr>
      <vt:lpstr>TCP flow control</vt:lpstr>
      <vt:lpstr>TCP flow control</vt:lpstr>
      <vt:lpstr>Chapter 3 outline</vt:lpstr>
      <vt:lpstr>Connection Management</vt:lpstr>
      <vt:lpstr>Agreeing to establish a connection</vt:lpstr>
      <vt:lpstr>Agreeing to establish a connection</vt:lpstr>
      <vt:lpstr>TCP 3-way handshake</vt:lpstr>
      <vt:lpstr>TCP 3-way handshake: FSM</vt:lpstr>
      <vt:lpstr>TCP: closing a connection</vt:lpstr>
      <vt:lpstr>TCP: closing a connection</vt:lpstr>
      <vt:lpstr>Chapter 3 outline</vt:lpstr>
      <vt:lpstr>Principles of congestion control</vt:lpstr>
      <vt:lpstr>Causes/costs of congestion: scenario 1 </vt:lpstr>
      <vt:lpstr>Causes/costs of congestion: scenario 2 </vt:lpstr>
      <vt:lpstr>Causes/costs of congestion: scenario 2 </vt:lpstr>
      <vt:lpstr>Causes/costs of congestion: scenario 2 </vt:lpstr>
      <vt:lpstr>Causes/costs of congestion: scenario 2 </vt:lpstr>
      <vt:lpstr>Causes/costs of congestion: scenario 2 </vt:lpstr>
      <vt:lpstr>Causes/costs of congestion: scenario 2 </vt:lpstr>
      <vt:lpstr>Causes/costs of congestion: scenario 3 </vt:lpstr>
      <vt:lpstr>Causes/costs of congestion: scenario 3 </vt:lpstr>
      <vt:lpstr>Chapter 3 outline</vt:lpstr>
      <vt:lpstr>TCP congestion control: additive increase multiplicative decrease</vt:lpstr>
      <vt:lpstr>TCP Congestion Control: details</vt:lpstr>
      <vt:lpstr>TCP Slow Start </vt:lpstr>
      <vt:lpstr>TCP: detecting, reacting to loss</vt:lpstr>
      <vt:lpstr>TCP: switching from slow start to CA</vt:lpstr>
      <vt:lpstr>Summary: TCP Congestion Control</vt:lpstr>
      <vt:lpstr>TCP throughput</vt:lpstr>
      <vt:lpstr>TCP Futures: TCP over “long, fat pipes”</vt:lpstr>
      <vt:lpstr>TCP Fairness</vt:lpstr>
      <vt:lpstr>Why is TCP fair?</vt:lpstr>
      <vt:lpstr>Fairness (more)</vt:lpstr>
      <vt:lpstr>Explicit Congestion Notification (ECN)</vt:lpstr>
      <vt:lpstr>Chapter 3: summary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3rd Edition: Chapter 3</dc:title>
  <dc:creator>Jim Kurose &amp; Keith Ross</dc:creator>
  <cp:lastModifiedBy>lboloni</cp:lastModifiedBy>
  <cp:revision>286</cp:revision>
  <cp:lastPrinted>2000-04-27T09:23:27Z</cp:lastPrinted>
  <dcterms:created xsi:type="dcterms:W3CDTF">1999-10-08T19:08:27Z</dcterms:created>
  <dcterms:modified xsi:type="dcterms:W3CDTF">2019-08-13T14:59:42Z</dcterms:modified>
</cp:coreProperties>
</file>