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47" r:id="rId42"/>
    <p:sldId id="848" r:id="rId43"/>
    <p:sldId id="849" r:id="rId44"/>
    <p:sldId id="850" r:id="rId45"/>
    <p:sldId id="852" r:id="rId46"/>
    <p:sldId id="818" r:id="rId47"/>
    <p:sldId id="819" r:id="rId48"/>
    <p:sldId id="820" r:id="rId49"/>
    <p:sldId id="821" r:id="rId50"/>
    <p:sldId id="822" r:id="rId51"/>
    <p:sldId id="823" r:id="rId52"/>
    <p:sldId id="854" r:id="rId53"/>
    <p:sldId id="825" r:id="rId54"/>
    <p:sldId id="826" r:id="rId55"/>
    <p:sldId id="827" r:id="rId56"/>
    <p:sldId id="828" r:id="rId57"/>
    <p:sldId id="829" r:id="rId58"/>
    <p:sldId id="830" r:id="rId59"/>
    <p:sldId id="831" r:id="rId60"/>
    <p:sldId id="832" r:id="rId61"/>
    <p:sldId id="833" r:id="rId62"/>
    <p:sldId id="834" r:id="rId63"/>
    <p:sldId id="835" r:id="rId64"/>
    <p:sldId id="836" r:id="rId65"/>
    <p:sldId id="837" r:id="rId66"/>
    <p:sldId id="838" r:id="rId67"/>
    <p:sldId id="839" r:id="rId68"/>
    <p:sldId id="840" r:id="rId69"/>
    <p:sldId id="841" r:id="rId70"/>
    <p:sldId id="842" r:id="rId71"/>
    <p:sldId id="843" r:id="rId72"/>
    <p:sldId id="853" r:id="rId73"/>
    <p:sldId id="844" r:id="rId74"/>
    <p:sldId id="845" r:id="rId75"/>
    <p:sldId id="846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60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2971F83-9BEE-2C46-8959-615E53920DD7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36</a:t>
            </a:fld>
            <a:endParaRPr lang="en-US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37</a:t>
            </a:fld>
            <a:endParaRPr lang="en-US" dirty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9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 dirty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73</a:t>
            </a:fld>
            <a:endParaRPr lang="en-US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61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5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9.pn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79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7.wmf"/><Relationship Id="rId4" Type="http://schemas.openxmlformats.org/officeDocument/2006/relationships/image" Target="../media/image6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4.png"/><Relationship Id="rId4" Type="http://schemas.openxmlformats.org/officeDocument/2006/relationships/image" Target="../media/image10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4.wmf"/><Relationship Id="rId4" Type="http://schemas.openxmlformats.org/officeDocument/2006/relationships/image" Target="../media/image10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4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5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6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7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8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9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0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1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2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3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Internet: </a:t>
            </a:r>
            <a:r>
              <a:rPr lang="en-US" i="1" dirty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relay to reach other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MANET, VANET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>
                <a:latin typeface="Gill Sans MT" charset="0"/>
                <a:cs typeface="+mn-cs"/>
              </a:rPr>
              <a:t>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7.2 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…. make communication across (even a point to point)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 – easier 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-&gt; increase SNR-&gt;decrease BER </a:t>
            </a:r>
            <a:r>
              <a:rPr lang="en-US" sz="2000">
                <a:latin typeface="Gill Sans MT" charset="0"/>
              </a:rPr>
              <a:t>(bits </a:t>
            </a:r>
            <a:r>
              <a:rPr lang="en-US" sz="2000" dirty="0">
                <a:latin typeface="Gill Sans MT" charset="0"/>
              </a:rPr>
              <a:t>with errors ratio to bits transmitted)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thruput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20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30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40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3780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 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inner-product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1</a:t>
              </a:r>
              <a:r>
                <a:rPr lang="en-US" sz="1200" dirty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Z</a:t>
            </a:r>
            <a:r>
              <a:rPr lang="en-US" baseline="-25000" dirty="0">
                <a:latin typeface="Arial" charset="0"/>
                <a:cs typeface="Arial" charset="0"/>
              </a:rPr>
              <a:t>i,m</a:t>
            </a:r>
            <a:r>
              <a:rPr lang="en-US" dirty="0">
                <a:latin typeface="Arial" charset="0"/>
                <a:cs typeface="Arial" charset="0"/>
              </a:rPr>
              <a:t>= d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sz="2400" baseline="30000" dirty="0">
                <a:latin typeface="Arial" charset="0"/>
                <a:cs typeface="Arial" charset="0"/>
              </a:rPr>
              <a:t>.</a:t>
            </a:r>
            <a:r>
              <a:rPr lang="en-US" dirty="0">
                <a:latin typeface="Arial" charset="0"/>
                <a:cs typeface="Arial" charset="0"/>
              </a:rPr>
              <a:t>c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1</a:t>
              </a:r>
              <a:r>
                <a:rPr lang="en-US" sz="1200" dirty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</a:t>
              </a:r>
              <a:r>
                <a:rPr lang="en-US" baseline="-25000" dirty="0">
                  <a:latin typeface="Arial" charset="0"/>
                  <a:cs typeface="Arial" charset="0"/>
                </a:rPr>
                <a:t>i </a:t>
              </a:r>
              <a:r>
                <a:rPr lang="en-US" dirty="0">
                  <a:latin typeface="Arial" charset="0"/>
                  <a:cs typeface="Arial" charset="0"/>
                </a:rPr>
                <a:t>= </a:t>
              </a:r>
              <a:r>
                <a:rPr lang="en-US" sz="2800" dirty="0">
                  <a:latin typeface="Symbol" charset="0"/>
                  <a:cs typeface="Arial" charset="0"/>
                </a:rPr>
                <a:t>S</a:t>
              </a:r>
              <a:r>
                <a:rPr lang="en-US" baseline="-25000" dirty="0"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Z</a:t>
              </a:r>
              <a:r>
                <a:rPr lang="en-US" baseline="-25000" dirty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>
                  <a:latin typeface="Arial" charset="0"/>
                  <a:cs typeface="Arial" charset="0"/>
                </a:rPr>
                <a:t>.</a:t>
              </a:r>
              <a:r>
                <a:rPr lang="en-US" dirty="0">
                  <a:latin typeface="Arial" charset="0"/>
                  <a:cs typeface="Arial" charset="0"/>
                </a:rPr>
                <a:t>c</a:t>
              </a:r>
              <a:r>
                <a:rPr lang="en-US" baseline="-25000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>
                <a:latin typeface="Gill Sans MT" charset="0"/>
                <a:cs typeface="+mn-cs"/>
              </a:rPr>
              <a:t>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7.3 IEEE 802.11 wireless LANs (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”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30573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subscribers (5-to-1)!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equals # wireline Internet-connected devices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69010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2942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association 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association 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1192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terminal,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b="1" dirty="0">
                <a:latin typeface="Arial" charset="0"/>
                <a:cs typeface="Arial" charset="0"/>
              </a:rPr>
              <a:t>DIFS</a:t>
            </a:r>
            <a:r>
              <a:rPr lang="en-US" sz="2000" dirty="0">
                <a:latin typeface="Arial" charset="0"/>
                <a:cs typeface="Arial" charset="0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</a:t>
            </a:r>
            <a:r>
              <a:rPr lang="en-US" sz="2000" b="1" dirty="0">
                <a:latin typeface="Arial" charset="0"/>
                <a:cs typeface="Arial" charset="0"/>
              </a:rPr>
              <a:t>SIFS </a:t>
            </a:r>
            <a:r>
              <a:rPr lang="en-US" sz="2000" dirty="0">
                <a:latin typeface="Arial" charset="0"/>
                <a:cs typeface="Arial" charset="0"/>
              </a:rPr>
              <a:t>(ACK needed due to hidden 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random access of data frames: avoid  collisions of long  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195509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1946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>
                <a:latin typeface="Gill Sans MT" charset="0"/>
                <a:cs typeface="+mn-cs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802.</a:t>
              </a:r>
              <a:r>
                <a:rPr lang="en-US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802.</a:t>
              </a:r>
              <a:r>
                <a:rPr lang="en-US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7.1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6.73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67.4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88146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5): switch will see frame from H1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33053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20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30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40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87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 frame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 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 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master/slaves: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master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83616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7.4 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>
                <a:latin typeface="Gill Sans MT" charset="0"/>
                <a:cs typeface="+mn-cs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>
                <a:latin typeface="Gill Sans MT" charset="0"/>
                <a:cs typeface="+mn-cs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>
                <a:latin typeface="Gill Sans MT" charset="0"/>
                <a:cs typeface="+mn-cs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>
                <a:latin typeface="Gill Sans MT" charset="0"/>
                <a:cs typeface="+mn-cs"/>
              </a:rPr>
              <a:t> Mobility and higher-layer protocols</a:t>
            </a: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804954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air-interface: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131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703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08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3712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61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versus 4G LTE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3G</a:t>
            </a: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4G-LTE</a:t>
            </a: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151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/>
              <a:t>all IP core: IP packets tunneled (through core IP network) from base station to gateway</a:t>
            </a:r>
          </a:p>
          <a:p>
            <a:pPr marL="238125" indent="-238125"/>
            <a:r>
              <a:rPr lang="en-US" sz="2400" dirty="0"/>
              <a:t>no separation between voice and data – all traffic carried over IP core to gateway</a:t>
            </a:r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(user element)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(base station)</a:t>
            </a: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Entity 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control</a:t>
              </a: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Home Subscriber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 (like HLR+VLR)</a:t>
              </a: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23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>
                <a:solidFill>
                  <a:srgbClr val="000090"/>
                </a:solidFill>
              </a:rPr>
              <a:t>QoS enforcement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>
                <a:solidFill>
                  <a:srgbClr val="000090"/>
                </a:solidFill>
              </a:rPr>
              <a:t>sets up eNodeB-PGW tunnel (aka bearer) </a:t>
            </a: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0212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86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Radio+Tunneling:  UE – eNodeB – PGW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9901"/>
            <a:ext cx="9144000" cy="36142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38646" y="4091635"/>
            <a:ext cx="2908873" cy="2212588"/>
          </a:xfrm>
          <a:custGeom>
            <a:avLst/>
            <a:gdLst>
              <a:gd name="connsiteX0" fmla="*/ 0 w 3011298"/>
              <a:gd name="connsiteY0" fmla="*/ 0 h 2233075"/>
              <a:gd name="connsiteX1" fmla="*/ 1700257 w 3011298"/>
              <a:gd name="connsiteY1" fmla="*/ 0 h 2233075"/>
              <a:gd name="connsiteX2" fmla="*/ 2990813 w 3011298"/>
              <a:gd name="connsiteY2" fmla="*/ 307304 h 2233075"/>
              <a:gd name="connsiteX3" fmla="*/ 3011298 w 3011298"/>
              <a:gd name="connsiteY3" fmla="*/ 2233075 h 2233075"/>
              <a:gd name="connsiteX4" fmla="*/ 102425 w 3011298"/>
              <a:gd name="connsiteY4" fmla="*/ 2212588 h 2233075"/>
              <a:gd name="connsiteX5" fmla="*/ 0 w 3011298"/>
              <a:gd name="connsiteY5" fmla="*/ 0 h 2233075"/>
              <a:gd name="connsiteX0" fmla="*/ 0 w 2908873"/>
              <a:gd name="connsiteY0" fmla="*/ 0 h 2233075"/>
              <a:gd name="connsiteX1" fmla="*/ 1597832 w 2908873"/>
              <a:gd name="connsiteY1" fmla="*/ 0 h 2233075"/>
              <a:gd name="connsiteX2" fmla="*/ 2888388 w 2908873"/>
              <a:gd name="connsiteY2" fmla="*/ 307304 h 2233075"/>
              <a:gd name="connsiteX3" fmla="*/ 2908873 w 2908873"/>
              <a:gd name="connsiteY3" fmla="*/ 2233075 h 2233075"/>
              <a:gd name="connsiteX4" fmla="*/ 0 w 2908873"/>
              <a:gd name="connsiteY4" fmla="*/ 2212588 h 2233075"/>
              <a:gd name="connsiteX5" fmla="*/ 0 w 2908873"/>
              <a:gd name="connsiteY5" fmla="*/ 0 h 2233075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212588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10154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92101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873" h="2212588">
                <a:moveTo>
                  <a:pt x="0" y="0"/>
                </a:moveTo>
                <a:lnTo>
                  <a:pt x="1597832" y="0"/>
                </a:lnTo>
                <a:lnTo>
                  <a:pt x="2888388" y="307304"/>
                </a:lnTo>
                <a:lnTo>
                  <a:pt x="2908873" y="2192101"/>
                </a:lnTo>
                <a:lnTo>
                  <a:pt x="0" y="2212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9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86343" y="4412292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695" y="5374896"/>
            <a:ext cx="10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</a:rPr>
              <a:t>tunnel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353" y="5895217"/>
            <a:ext cx="286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90"/>
                </a:solidFill>
              </a:rPr>
              <a:t> link-layer radio net</a:t>
            </a:r>
          </a:p>
        </p:txBody>
      </p:sp>
      <p:grpSp>
        <p:nvGrpSpPr>
          <p:cNvPr id="14" name="Group 782"/>
          <p:cNvGrpSpPr>
            <a:grpSpLocks/>
          </p:cNvGrpSpPr>
          <p:nvPr/>
        </p:nvGrpSpPr>
        <p:grpSpPr bwMode="auto">
          <a:xfrm>
            <a:off x="2183059" y="2777035"/>
            <a:ext cx="666155" cy="874492"/>
            <a:chOff x="742" y="2409"/>
            <a:chExt cx="576" cy="881"/>
          </a:xfrm>
        </p:grpSpPr>
        <p:grpSp>
          <p:nvGrpSpPr>
            <p:cNvPr id="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587" y="2960350"/>
            <a:ext cx="49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UE</a:t>
            </a:r>
          </a:p>
        </p:txBody>
      </p:sp>
      <p:grpSp>
        <p:nvGrpSpPr>
          <p:cNvPr id="39" name="Group 808"/>
          <p:cNvGrpSpPr>
            <a:grpSpLocks/>
          </p:cNvGrpSpPr>
          <p:nvPr/>
        </p:nvGrpSpPr>
        <p:grpSpPr bwMode="auto">
          <a:xfrm>
            <a:off x="38882" y="2777032"/>
            <a:ext cx="802915" cy="612835"/>
            <a:chOff x="2751" y="1851"/>
            <a:chExt cx="462" cy="478"/>
          </a:xfrm>
        </p:grpSpPr>
        <p:pic>
          <p:nvPicPr>
            <p:cNvPr id="97" name="Picture 809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2751814" y="3196034"/>
            <a:ext cx="115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eNodeB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13658" y="2786344"/>
            <a:ext cx="1524133" cy="850814"/>
            <a:chOff x="6490355" y="4964768"/>
            <a:chExt cx="1524133" cy="850814"/>
          </a:xfrm>
        </p:grpSpPr>
        <p:grpSp>
          <p:nvGrpSpPr>
            <p:cNvPr id="102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03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4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10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1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S-GW</a:t>
              </a:r>
            </a:p>
          </p:txBody>
        </p:sp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15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16" name="Oval 115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3" name="Straight Connector 122"/>
              <p:cNvCxnSpPr>
                <a:endCxn id="11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326970" y="2834637"/>
            <a:ext cx="1524133" cy="850814"/>
            <a:chOff x="6490355" y="4964768"/>
            <a:chExt cx="1524133" cy="850814"/>
          </a:xfrm>
        </p:grpSpPr>
        <p:grpSp>
          <p:nvGrpSpPr>
            <p:cNvPr id="126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39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40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46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47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1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7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P-GW</a:t>
              </a:r>
            </a:p>
          </p:txBody>
        </p:sp>
        <p:sp>
          <p:nvSpPr>
            <p:cNvPr id="128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29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30" name="Oval 12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>
                <a:endCxn id="13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 bwMode="auto">
          <a:xfrm>
            <a:off x="496860" y="6483218"/>
            <a:ext cx="915961" cy="374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2689355" y="6504039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402283" y="6462397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7615603" y="6358292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05" name="Group 41004"/>
          <p:cNvGrpSpPr/>
          <p:nvPr/>
        </p:nvGrpSpPr>
        <p:grpSpPr>
          <a:xfrm>
            <a:off x="3489001" y="4206086"/>
            <a:ext cx="1751694" cy="180815"/>
            <a:chOff x="3489001" y="4206086"/>
            <a:chExt cx="1751694" cy="180815"/>
          </a:xfrm>
        </p:grpSpPr>
        <p:sp>
          <p:nvSpPr>
            <p:cNvPr id="154" name="Oval 153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2" name="Oval 40991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439331" y="1262888"/>
            <a:ext cx="286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/>
              <a:t>IP packet from UE encapsulated in GPRS Tunneling Protocol (GTP) message at ENodeB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318792" y="1290359"/>
            <a:ext cx="3404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/>
              <a:t>GTP message encapsulated in UDP, then encapsulated in IP.  large IP packet addressed to SGW</a:t>
            </a:r>
          </a:p>
          <a:p>
            <a:endParaRPr lang="en-US" sz="2000" dirty="0"/>
          </a:p>
        </p:txBody>
      </p:sp>
      <p:cxnSp>
        <p:nvCxnSpPr>
          <p:cNvPr id="40999" name="Straight Connector 40998"/>
          <p:cNvCxnSpPr/>
          <p:nvPr/>
        </p:nvCxnSpPr>
        <p:spPr bwMode="auto">
          <a:xfrm flipH="1">
            <a:off x="3788749" y="2436086"/>
            <a:ext cx="728608" cy="2477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936009" y="2394443"/>
            <a:ext cx="1269856" cy="2040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Freeform 171"/>
          <p:cNvSpPr/>
          <p:nvPr/>
        </p:nvSpPr>
        <p:spPr>
          <a:xfrm>
            <a:off x="6257637" y="4460586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118660" y="4233558"/>
            <a:ext cx="1751694" cy="180815"/>
            <a:chOff x="3489001" y="4206086"/>
            <a:chExt cx="1751694" cy="180815"/>
          </a:xfrm>
        </p:grpSpPr>
        <p:sp>
          <p:nvSpPr>
            <p:cNvPr id="175" name="Oval 174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241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811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Quality of Service in LTE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91209"/>
            <a:ext cx="4820423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128276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36" y="2766970"/>
            <a:ext cx="8508964" cy="367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sz="2400" dirty="0"/>
              <a:t>QoS from eNodeB to SGW: min and max guaranteed bit rate</a:t>
            </a:r>
          </a:p>
          <a:p>
            <a:r>
              <a:rPr lang="en-US" sz="2400" dirty="0"/>
              <a:t>QoS in radio access network: one of 12 QCI values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745398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latin typeface="Gill Sans MT" charset="0"/>
                <a:cs typeface="+mn-cs"/>
              </a:rPr>
              <a:t> 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7.5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>
                <a:latin typeface="Gill Sans MT" charset="0"/>
                <a:cs typeface="+mn-cs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>
                <a:latin typeface="Gill Sans MT" charset="0"/>
                <a:cs typeface="+mn-cs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>
                <a:latin typeface="Gill Sans MT" charset="0"/>
                <a:cs typeface="+mn-cs"/>
              </a:rPr>
              <a:t> 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user, passing through multiple access point while maintaining ongoing connections (</a:t>
            </a:r>
            <a:r>
              <a:rPr lang="en-US" dirty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permanent </a:t>
            </a:r>
            <a:r>
              <a:rPr lang="ja-JP" altLang="en-US" sz="2000">
                <a:latin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cs typeface="Arial" charset="0"/>
              </a:rPr>
              <a:t>home</a:t>
            </a:r>
            <a:r>
              <a:rPr lang="ja-JP" altLang="en-US" sz="2000">
                <a:latin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>
                <a:latin typeface="Arial" charset="0"/>
                <a:cs typeface="Arial" charset="0"/>
              </a:rPr>
              <a:t>can always</a:t>
            </a:r>
            <a:r>
              <a:rPr lang="en-US" sz="2000" dirty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remains constant (</a:t>
            </a:r>
            <a:r>
              <a:rPr lang="en-US" sz="1600" dirty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581775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>
                <a:latin typeface="Arial" charset="0"/>
                <a:cs typeface="Arial" charset="0"/>
              </a:rPr>
              <a:t>wants to communicate with mobile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092756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he/she is?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Facebook!</a:t>
            </a: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foreign agent contacts home agent home: </a:t>
              </a:r>
              <a:r>
                <a:rPr lang="ja-JP" altLang="en-US" sz="2000">
                  <a:latin typeface="Arial" charset="0"/>
                  <a:cs typeface="Arial" charset="0"/>
                </a:rPr>
                <a:t>“</a:t>
              </a:r>
              <a:r>
                <a:rPr lang="en-US" sz="2000" dirty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>
                  <a:latin typeface="Arial" charset="0"/>
                  <a:cs typeface="Arial" charset="0"/>
                </a:rPr>
                <a:t>”</a:t>
              </a:r>
              <a:endParaRPr lang="en-US" sz="2000" dirty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correspondent-home-network-mobile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8686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 care-of-address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care-of-address)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61065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care-of-address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658973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relay - responsible for sending packets between wired network and wireless host(s) in its </a:t>
            </a:r>
            <a:r>
              <a:rPr lang="ja-JP" altLang="en-US" sz="2000" dirty="0">
                <a:latin typeface="Gill Sans MT" charset="0"/>
                <a:cs typeface="+mn-cs"/>
              </a:rPr>
              <a:t>“</a:t>
            </a:r>
            <a:r>
              <a:rPr lang="en-US" sz="2000" dirty="0">
                <a:latin typeface="Gill Sans MT" charset="0"/>
                <a:cs typeface="+mn-cs"/>
              </a:rPr>
              <a:t>area</a:t>
            </a:r>
            <a:r>
              <a:rPr lang="ja-JP" altLang="en-US" sz="2000" dirty="0">
                <a:latin typeface="Gill Sans MT" charset="0"/>
                <a:cs typeface="+mn-cs"/>
              </a:rPr>
              <a:t>”</a:t>
            </a:r>
            <a:endParaRPr lang="en-US" sz="2000" dirty="0">
              <a:latin typeface="Gill Sans MT" charset="0"/>
              <a:cs typeface="+mn-cs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341923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>
                <a:latin typeface="Gill Sans MT" charset="0"/>
                <a:cs typeface="+mn-cs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7.6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7.7 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7.8 Mobility and higher-layer protocols</a:t>
            </a: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45488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we’ve 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care-of-addresses,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885471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21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22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6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foreign/home 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7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420093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4413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0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recall: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15068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352591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>
                  <a:latin typeface="Arial" charset="0"/>
                  <a:cs typeface="Arial" charset="0"/>
                </a:rPr>
                <a:t>nd</a:t>
              </a:r>
              <a:r>
                <a:rPr lang="en-US" dirty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to/from 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doesn't 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6944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36638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100892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36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4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marL="687388" lvl="1" indent="-230188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call remains routed through anchor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9366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82"/>
          <p:cNvGrpSpPr>
            <a:grpSpLocks/>
          </p:cNvGrpSpPr>
          <p:nvPr/>
        </p:nvGrpSpPr>
        <p:grpSpPr bwMode="auto">
          <a:xfrm>
            <a:off x="4843006" y="4851835"/>
            <a:ext cx="603702" cy="728336"/>
            <a:chOff x="742" y="2409"/>
            <a:chExt cx="576" cy="881"/>
          </a:xfrm>
        </p:grpSpPr>
        <p:grpSp>
          <p:nvGrpSpPr>
            <p:cNvPr id="11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0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726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Handling Mobility in LTE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48885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607159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dirty="0"/>
              <a:t>Paging: idle UE may move from cell to cell: network does not know where the idle UE is resident</a:t>
            </a:r>
          </a:p>
          <a:p>
            <a:pPr lvl="1"/>
            <a:r>
              <a:rPr lang="en-US" dirty="0"/>
              <a:t>paging message from MME broadcast by all eNodeB to locate UE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35036" y="2976894"/>
            <a:ext cx="3605363" cy="24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/>
          </a:p>
          <a:p>
            <a:pPr>
              <a:buSzPct val="100000"/>
              <a:buFont typeface="Wingdings" charset="2"/>
              <a:buChar char="§"/>
            </a:pPr>
            <a:r>
              <a:rPr lang="en-US" dirty="0"/>
              <a:t>handoff: similar to 3G:</a:t>
            </a:r>
          </a:p>
          <a:p>
            <a:pPr lvl="1"/>
            <a:r>
              <a:rPr lang="en-US" sz="2000" dirty="0"/>
              <a:t>preparation phase</a:t>
            </a:r>
          </a:p>
          <a:p>
            <a:pPr lvl="1"/>
            <a:r>
              <a:rPr lang="en-US" sz="2000" dirty="0"/>
              <a:t>execution phase</a:t>
            </a:r>
          </a:p>
          <a:p>
            <a:pPr lvl="1"/>
            <a:r>
              <a:rPr lang="en-US" sz="2000" dirty="0"/>
              <a:t>completion phase</a:t>
            </a: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5131546" y="4089631"/>
            <a:ext cx="1344612" cy="1459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5690346" y="5766845"/>
            <a:ext cx="1441450" cy="346075"/>
            <a:chOff x="3072" y="739"/>
            <a:chExt cx="652" cy="146"/>
          </a:xfrm>
        </p:grpSpPr>
        <p:pic>
          <p:nvPicPr>
            <p:cNvPr id="42" name="Picture 36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6155483" y="3230141"/>
            <a:ext cx="987425" cy="676275"/>
            <a:chOff x="2197" y="1176"/>
            <a:chExt cx="622" cy="426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197" y="1295"/>
              <a:ext cx="6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P-GW</a:t>
              </a:r>
            </a:p>
          </p:txBody>
        </p:sp>
      </p:grpSp>
      <p:sp>
        <p:nvSpPr>
          <p:cNvPr id="88" name="Line 82"/>
          <p:cNvSpPr>
            <a:spLocks noChangeShapeType="1"/>
          </p:cNvSpPr>
          <p:nvPr/>
        </p:nvSpPr>
        <p:spPr bwMode="auto">
          <a:xfrm flipH="1" flipV="1">
            <a:off x="6741271" y="4089631"/>
            <a:ext cx="1408112" cy="1472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5301561" y="3435109"/>
            <a:ext cx="1328011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9749 w 9966"/>
              <a:gd name="connsiteY0" fmla="*/ 0 h 10000"/>
              <a:gd name="connsiteX1" fmla="*/ 9654 w 9966"/>
              <a:gd name="connsiteY1" fmla="*/ 4153 h 10000"/>
              <a:gd name="connsiteX2" fmla="*/ 9654 w 9966"/>
              <a:gd name="connsiteY2" fmla="*/ 5355 h 10000"/>
              <a:gd name="connsiteX3" fmla="*/ 5393 w 9966"/>
              <a:gd name="connsiteY3" fmla="*/ 5789 h 10000"/>
              <a:gd name="connsiteX4" fmla="*/ 0 w 9966"/>
              <a:gd name="connsiteY4" fmla="*/ 8962 h 10000"/>
              <a:gd name="connsiteX5" fmla="*/ 7551 w 9966"/>
              <a:gd name="connsiteY5" fmla="*/ 10000 h 10000"/>
              <a:gd name="connsiteX0" fmla="*/ 9782 w 10001"/>
              <a:gd name="connsiteY0" fmla="*/ 0 h 10000"/>
              <a:gd name="connsiteX1" fmla="*/ 9687 w 10001"/>
              <a:gd name="connsiteY1" fmla="*/ 3271 h 10000"/>
              <a:gd name="connsiteX2" fmla="*/ 9687 w 10001"/>
              <a:gd name="connsiteY2" fmla="*/ 5355 h 10000"/>
              <a:gd name="connsiteX3" fmla="*/ 5411 w 10001"/>
              <a:gd name="connsiteY3" fmla="*/ 5789 h 10000"/>
              <a:gd name="connsiteX4" fmla="*/ 0 w 10001"/>
              <a:gd name="connsiteY4" fmla="*/ 8962 h 10000"/>
              <a:gd name="connsiteX5" fmla="*/ 7577 w 10001"/>
              <a:gd name="connsiteY5" fmla="*/ 10000 h 10000"/>
              <a:gd name="connsiteX0" fmla="*/ 9782 w 9861"/>
              <a:gd name="connsiteY0" fmla="*/ 0 h 10000"/>
              <a:gd name="connsiteX1" fmla="*/ 9687 w 9861"/>
              <a:gd name="connsiteY1" fmla="*/ 3271 h 10000"/>
              <a:gd name="connsiteX2" fmla="*/ 7676 w 9861"/>
              <a:gd name="connsiteY2" fmla="*/ 4562 h 10000"/>
              <a:gd name="connsiteX3" fmla="*/ 5411 w 9861"/>
              <a:gd name="connsiteY3" fmla="*/ 5789 h 10000"/>
              <a:gd name="connsiteX4" fmla="*/ 0 w 9861"/>
              <a:gd name="connsiteY4" fmla="*/ 8962 h 10000"/>
              <a:gd name="connsiteX5" fmla="*/ 7577 w 9861"/>
              <a:gd name="connsiteY5" fmla="*/ 10000 h 10000"/>
              <a:gd name="connsiteX0" fmla="*/ 9920 w 10170"/>
              <a:gd name="connsiteY0" fmla="*/ 0 h 10000"/>
              <a:gd name="connsiteX1" fmla="*/ 9824 w 10170"/>
              <a:gd name="connsiteY1" fmla="*/ 3271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  <a:gd name="connsiteX0" fmla="*/ 9920 w 10170"/>
              <a:gd name="connsiteY0" fmla="*/ 0 h 10000"/>
              <a:gd name="connsiteX1" fmla="*/ 9824 w 10170"/>
              <a:gd name="connsiteY1" fmla="*/ 3007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" h="10000">
                <a:moveTo>
                  <a:pt x="9920" y="0"/>
                </a:moveTo>
                <a:cubicBezTo>
                  <a:pt x="9883" y="690"/>
                  <a:pt x="10563" y="2042"/>
                  <a:pt x="9824" y="3007"/>
                </a:cubicBezTo>
                <a:cubicBezTo>
                  <a:pt x="9085" y="3972"/>
                  <a:pt x="7124" y="4797"/>
                  <a:pt x="5487" y="5789"/>
                </a:cubicBezTo>
                <a:cubicBezTo>
                  <a:pt x="3850" y="6781"/>
                  <a:pt x="0" y="8333"/>
                  <a:pt x="0" y="8962"/>
                </a:cubicBezTo>
                <a:cubicBezTo>
                  <a:pt x="0" y="9590"/>
                  <a:pt x="6078" y="9781"/>
                  <a:pt x="7684" y="100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6606447" y="3909045"/>
            <a:ext cx="1303223" cy="1878438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160"/>
              <a:gd name="connsiteY0" fmla="*/ 0 h 17401"/>
              <a:gd name="connsiteX1" fmla="*/ 2338 w 10160"/>
              <a:gd name="connsiteY1" fmla="*/ 9283 h 17401"/>
              <a:gd name="connsiteX2" fmla="*/ 10160 w 10160"/>
              <a:gd name="connsiteY2" fmla="*/ 15166 h 17401"/>
              <a:gd name="connsiteX3" fmla="*/ 2338 w 10160"/>
              <a:gd name="connsiteY3" fmla="*/ 17401 h 17401"/>
              <a:gd name="connsiteX0" fmla="*/ 0 w 10160"/>
              <a:gd name="connsiteY0" fmla="*/ 0 h 17401"/>
              <a:gd name="connsiteX1" fmla="*/ 4893 w 10160"/>
              <a:gd name="connsiteY1" fmla="*/ 7955 h 17401"/>
              <a:gd name="connsiteX2" fmla="*/ 10160 w 10160"/>
              <a:gd name="connsiteY2" fmla="*/ 15166 h 17401"/>
              <a:gd name="connsiteX3" fmla="*/ 2338 w 10160"/>
              <a:gd name="connsiteY3" fmla="*/ 17401 h 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" h="17401">
                <a:moveTo>
                  <a:pt x="0" y="0"/>
                </a:moveTo>
                <a:cubicBezTo>
                  <a:pt x="359" y="309"/>
                  <a:pt x="3200" y="5427"/>
                  <a:pt x="4893" y="7955"/>
                </a:cubicBezTo>
                <a:cubicBezTo>
                  <a:pt x="6586" y="10483"/>
                  <a:pt x="10160" y="13813"/>
                  <a:pt x="10160" y="15166"/>
                </a:cubicBezTo>
                <a:cubicBezTo>
                  <a:pt x="10160" y="16519"/>
                  <a:pt x="3972" y="16930"/>
                  <a:pt x="2338" y="174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588047" y="5300354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eNodeB</a:t>
            </a: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5750671" y="51000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6741271" y="50873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890842" y="5314415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eNodeB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819662" y="3463574"/>
            <a:ext cx="723538" cy="1021443"/>
            <a:chOff x="4804140" y="4417639"/>
            <a:chExt cx="723538" cy="1564088"/>
          </a:xfrm>
        </p:grpSpPr>
        <p:grpSp>
          <p:nvGrpSpPr>
            <p:cNvPr id="97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99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8" name="Text Box 121"/>
            <p:cNvSpPr txBox="1">
              <a:spLocks noChangeArrowheads="1"/>
            </p:cNvSpPr>
            <p:nvPr/>
          </p:nvSpPr>
          <p:spPr bwMode="auto">
            <a:xfrm>
              <a:off x="4804140" y="4417639"/>
              <a:ext cx="723538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723167" y="3417886"/>
            <a:ext cx="646331" cy="1021443"/>
            <a:chOff x="4842744" y="4417639"/>
            <a:chExt cx="646331" cy="1564088"/>
          </a:xfrm>
        </p:grpSpPr>
        <p:grpSp>
          <p:nvGrpSpPr>
            <p:cNvPr id="10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7" name="Text Box 121"/>
            <p:cNvSpPr txBox="1">
              <a:spLocks noChangeArrowheads="1"/>
            </p:cNvSpPr>
            <p:nvPr/>
          </p:nvSpPr>
          <p:spPr bwMode="auto">
            <a:xfrm>
              <a:off x="4842744" y="4417639"/>
              <a:ext cx="646331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target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41054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7927887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1" idx="2"/>
          </p:cNvCxnSpPr>
          <p:nvPr/>
        </p:nvCxnSpPr>
        <p:spPr bwMode="auto">
          <a:xfrm flipV="1">
            <a:off x="5402127" y="4338776"/>
            <a:ext cx="2507543" cy="300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37" name="Group 782"/>
          <p:cNvGrpSpPr>
            <a:grpSpLocks/>
          </p:cNvGrpSpPr>
          <p:nvPr/>
        </p:nvGrpSpPr>
        <p:grpSpPr bwMode="auto">
          <a:xfrm>
            <a:off x="7731183" y="4865227"/>
            <a:ext cx="603702" cy="728336"/>
            <a:chOff x="742" y="2409"/>
            <a:chExt cx="576" cy="881"/>
          </a:xfrm>
        </p:grpSpPr>
        <p:grpSp>
          <p:nvGrpSpPr>
            <p:cNvPr id="13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39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155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cellular versus 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84959"/>
              </p:ext>
            </p:extLst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4371351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 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 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 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loss/delay due to bit-errors (discarded packets, delays for link-layer retransmissions),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un-necessarily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216707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(e.g., 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GSM, LTE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.056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.384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1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5-11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54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450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1300</a:t>
            </a:r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802.11 ac</a:t>
            </a:r>
          </a:p>
        </p:txBody>
      </p:sp>
    </p:spTree>
    <p:extLst>
      <p:ext uri="{BB962C8B-B14F-4D97-AF65-F5344CB8AC3E}">
        <p14:creationId xmlns:p14="http://schemas.microsoft.com/office/powerpoint/2010/main" val="232185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17572</TotalTime>
  <Words>5530</Words>
  <Application>Microsoft Office PowerPoint</Application>
  <PresentationFormat>On-screen Show (4:3)</PresentationFormat>
  <Paragraphs>1471</Paragraphs>
  <Slides>75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Arial</vt:lpstr>
      <vt:lpstr>Comic Sans MS</vt:lpstr>
      <vt:lpstr>Gill Sans MT</vt:lpstr>
      <vt:lpstr>Symbol</vt:lpstr>
      <vt:lpstr>Tahoma</vt:lpstr>
      <vt:lpstr>Times New Roman</vt:lpstr>
      <vt:lpstr>Wingdings</vt:lpstr>
      <vt:lpstr>Default Design</vt:lpstr>
      <vt:lpstr>Clip</vt:lpstr>
      <vt:lpstr>Picture</vt:lpstr>
      <vt:lpstr>PowerPoint Presentation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7 outline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Mobility: cellular versus Mobile IP</vt:lpstr>
      <vt:lpstr>Wireless, mobility: impact on higher layer protocols</vt:lpstr>
      <vt:lpstr>Chapter 7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lboloni</cp:lastModifiedBy>
  <cp:revision>538</cp:revision>
  <dcterms:created xsi:type="dcterms:W3CDTF">1999-10-08T19:08:27Z</dcterms:created>
  <dcterms:modified xsi:type="dcterms:W3CDTF">2019-11-26T17:37:29Z</dcterms:modified>
</cp:coreProperties>
</file>